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8.xml" ContentType="application/vnd.openxmlformats-officedocument.presentationml.notesSlide+xml"/>
  <Override PartName="/ppt/charts/chart11.xml" ContentType="application/vnd.openxmlformats-officedocument.drawingml.chart+xml"/>
  <Override PartName="/ppt/theme/themeOverride1.xml" ContentType="application/vnd.openxmlformats-officedocument.themeOverride+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1.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3.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notesSlides/notesSlide24.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handoutMasterIdLst>
    <p:handoutMasterId r:id="rId38"/>
  </p:handoutMasterIdLst>
  <p:sldIdLst>
    <p:sldId id="10705559" r:id="rId2"/>
    <p:sldId id="10705516" r:id="rId3"/>
    <p:sldId id="10705523" r:id="rId4"/>
    <p:sldId id="10705519" r:id="rId5"/>
    <p:sldId id="10705533" r:id="rId6"/>
    <p:sldId id="10705537" r:id="rId7"/>
    <p:sldId id="10705532" r:id="rId8"/>
    <p:sldId id="10705531" r:id="rId9"/>
    <p:sldId id="10705557" r:id="rId10"/>
    <p:sldId id="10705562" r:id="rId11"/>
    <p:sldId id="10705527" r:id="rId12"/>
    <p:sldId id="10705528" r:id="rId13"/>
    <p:sldId id="10705545" r:id="rId14"/>
    <p:sldId id="10705536" r:id="rId15"/>
    <p:sldId id="10705539" r:id="rId16"/>
    <p:sldId id="10705538" r:id="rId17"/>
    <p:sldId id="10705548" r:id="rId18"/>
    <p:sldId id="10705541" r:id="rId19"/>
    <p:sldId id="10705551" r:id="rId20"/>
    <p:sldId id="10705563" r:id="rId21"/>
    <p:sldId id="10705530" r:id="rId22"/>
    <p:sldId id="10705556" r:id="rId23"/>
    <p:sldId id="10705558" r:id="rId24"/>
    <p:sldId id="10705553" r:id="rId25"/>
    <p:sldId id="10705549" r:id="rId26"/>
    <p:sldId id="10705554" r:id="rId27"/>
    <p:sldId id="10705522" r:id="rId28"/>
    <p:sldId id="10705535" r:id="rId29"/>
    <p:sldId id="10705542" r:id="rId30"/>
    <p:sldId id="10705543" r:id="rId31"/>
    <p:sldId id="10705546" r:id="rId32"/>
    <p:sldId id="10705560" r:id="rId33"/>
    <p:sldId id="10705561" r:id="rId34"/>
    <p:sldId id="10705518" r:id="rId35"/>
    <p:sldId id="10705243" r:id="rId36"/>
  </p:sldIdLst>
  <p:sldSz cx="12192000" cy="6858000"/>
  <p:notesSz cx="7104063" cy="10234613"/>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80">
          <p15:clr>
            <a:srgbClr val="A4A3A4"/>
          </p15:clr>
        </p15:guide>
        <p15:guide id="2" pos="3778">
          <p15:clr>
            <a:srgbClr val="A4A3A4"/>
          </p15:clr>
        </p15:guide>
        <p15:guide id="3" orient="horz" pos="203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ca Zhang" initials="LZ" lastIdx="2"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A6A6A6"/>
    <a:srgbClr val="0A7F28"/>
    <a:srgbClr val="E2F0D9"/>
    <a:srgbClr val="C00000"/>
    <a:srgbClr val="FFFFFF"/>
    <a:srgbClr val="008D38"/>
    <a:srgbClr val="FBEDED"/>
    <a:srgbClr val="E9F6E7"/>
    <a:srgbClr val="218B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45" autoAdjust="0"/>
    <p:restoredTop sz="71073" autoAdjust="0"/>
  </p:normalViewPr>
  <p:slideViewPr>
    <p:cSldViewPr snapToGrid="0" showGuides="1">
      <p:cViewPr>
        <p:scale>
          <a:sx n="60" d="100"/>
          <a:sy n="60" d="100"/>
        </p:scale>
        <p:origin x="1901" y="-19"/>
      </p:cViewPr>
      <p:guideLst>
        <p:guide orient="horz" pos="3180"/>
        <p:guide pos="3778"/>
        <p:guide orient="horz" pos="203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56" d="100"/>
          <a:sy n="56" d="100"/>
        </p:scale>
        <p:origin x="3307" y="48"/>
      </p:cViewPr>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Worksheet10.xlsx"/><Relationship Id="rId1" Type="http://schemas.openxmlformats.org/officeDocument/2006/relationships/themeOverride" Target="../theme/themeOverride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248191360895801"/>
          <c:y val="5.7528087666710997E-2"/>
          <c:w val="0.73928164326845602"/>
          <c:h val="0.80724590354306303"/>
        </c:manualLayout>
      </c:layout>
      <c:barChart>
        <c:barDir val="bar"/>
        <c:grouping val="clustered"/>
        <c:varyColors val="0"/>
        <c:ser>
          <c:idx val="0"/>
          <c:order val="0"/>
          <c:tx>
            <c:strRef>
              <c:f>Sheet1!$B$1</c:f>
              <c:strCache>
                <c:ptCount val="1"/>
              </c:strCache>
            </c:strRef>
          </c:tx>
          <c:spPr>
            <a:solidFill>
              <a:srgbClr val="0A7F28"/>
            </a:solidFill>
            <a:ln>
              <a:noFill/>
            </a:ln>
            <a:effectLst/>
          </c:spPr>
          <c:invertIfNegative val="0"/>
          <c:dLbls>
            <c:dLbl>
              <c:idx val="0"/>
              <c:tx>
                <c:rich>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r>
                      <a:rPr lang="en-US" altLang="zh-CN">
                        <a:solidFill>
                          <a:srgbClr val="0A7F28"/>
                        </a:solidFill>
                      </a:rPr>
                      <a:t>18.6%</a:t>
                    </a:r>
                  </a:p>
                </c:rich>
              </c:tx>
              <c:spPr>
                <a:noFill/>
                <a:ln>
                  <a:noFill/>
                </a:ln>
                <a:effectLst/>
              </c:spPr>
              <c:txPr>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0.24898895272535099"/>
                      <c:h val="0.30930444183342198"/>
                    </c:manualLayout>
                  </c15:layout>
                  <c15:showDataLabelsRange val="0"/>
                </c:ext>
                <c:ext xmlns:c16="http://schemas.microsoft.com/office/drawing/2014/chart" uri="{C3380CC4-5D6E-409C-BE32-E72D297353CC}">
                  <c16:uniqueId val="{00000000-8E06-4E08-89BD-395D2475E640}"/>
                </c:ext>
              </c:extLst>
            </c:dLbl>
            <c:dLbl>
              <c:idx val="1"/>
              <c:layout>
                <c:manualLayout>
                  <c:x val="0"/>
                  <c:y val="-8.7976539589442806E-3"/>
                </c:manualLayout>
              </c:layout>
              <c:tx>
                <c:rich>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r>
                      <a:rPr lang="en-US" altLang="zh-CN">
                        <a:solidFill>
                          <a:srgbClr val="0A7F28"/>
                        </a:solidFill>
                      </a:rPr>
                      <a:t>20.1%</a:t>
                    </a:r>
                  </a:p>
                </c:rich>
              </c:tx>
              <c:spPr>
                <a:noFill/>
                <a:ln>
                  <a:noFill/>
                </a:ln>
                <a:effectLst/>
              </c:spPr>
              <c:txPr>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0.24205574517241299"/>
                      <c:h val="0.30930444183342198"/>
                    </c:manualLayout>
                  </c15:layout>
                  <c15:showDataLabelsRange val="0"/>
                </c:ext>
                <c:ext xmlns:c16="http://schemas.microsoft.com/office/drawing/2014/chart" uri="{C3380CC4-5D6E-409C-BE32-E72D297353CC}">
                  <c16:uniqueId val="{00000001-8E06-4E08-89BD-395D2475E640}"/>
                </c:ext>
              </c:extLst>
            </c:dLbl>
            <c:spPr>
              <a:no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accent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欧洲2013</c:v>
                </c:pt>
                <c:pt idx="1">
                  <c:v>德国2021</c:v>
                </c:pt>
              </c:strCache>
            </c:strRef>
          </c:cat>
          <c:val>
            <c:numRef>
              <c:f>Sheet1!$B$2:$B$3</c:f>
              <c:numCache>
                <c:formatCode>0.0%</c:formatCode>
                <c:ptCount val="2"/>
                <c:pt idx="0">
                  <c:v>0.186</c:v>
                </c:pt>
                <c:pt idx="1">
                  <c:v>0.20100000000000001</c:v>
                </c:pt>
              </c:numCache>
            </c:numRef>
          </c:val>
          <c:extLst>
            <c:ext xmlns:c16="http://schemas.microsoft.com/office/drawing/2014/chart" uri="{C3380CC4-5D6E-409C-BE32-E72D297353CC}">
              <c16:uniqueId val="{00000002-8E06-4E08-89BD-395D2475E640}"/>
            </c:ext>
          </c:extLst>
        </c:ser>
        <c:dLbls>
          <c:showLegendKey val="0"/>
          <c:showVal val="0"/>
          <c:showCatName val="0"/>
          <c:showSerName val="0"/>
          <c:showPercent val="0"/>
          <c:showBubbleSize val="0"/>
        </c:dLbls>
        <c:gapWidth val="219"/>
        <c:axId val="180249408"/>
        <c:axId val="180251808"/>
      </c:barChart>
      <c:catAx>
        <c:axId val="180249408"/>
        <c:scaling>
          <c:orientation val="minMax"/>
        </c:scaling>
        <c:delete val="0"/>
        <c:axPos val="l"/>
        <c:numFmt formatCode="General" sourceLinked="1"/>
        <c:majorTickMark val="out"/>
        <c:minorTickMark val="none"/>
        <c:tickLblPos val="nextTo"/>
        <c:spPr>
          <a:noFill/>
          <a:ln w="6350" cap="flat" cmpd="sng" algn="ctr">
            <a:solidFill>
              <a:schemeClr val="accent3"/>
            </a:solidFill>
            <a:prstDash val="solid"/>
            <a:miter lim="800000"/>
          </a:ln>
          <a:effectLst/>
        </c:spPr>
        <c:txPr>
          <a:bodyPr rot="-60000000" spcFirstLastPara="1"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80251808"/>
        <c:crosses val="autoZero"/>
        <c:auto val="1"/>
        <c:lblAlgn val="ctr"/>
        <c:lblOffset val="100"/>
        <c:noMultiLvlLbl val="0"/>
      </c:catAx>
      <c:valAx>
        <c:axId val="180251808"/>
        <c:scaling>
          <c:orientation val="minMax"/>
          <c:max val="1"/>
        </c:scaling>
        <c:delete val="0"/>
        <c:axPos val="b"/>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80249408"/>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6">
                  <a:shade val="45556"/>
                </a:schemeClr>
              </a:solidFill>
              <a:ln w="19050">
                <a:solidFill>
                  <a:schemeClr val="lt1"/>
                </a:solidFill>
              </a:ln>
              <a:effectLst/>
            </c:spPr>
            <c:extLst>
              <c:ext xmlns:c16="http://schemas.microsoft.com/office/drawing/2014/chart" uri="{C3380CC4-5D6E-409C-BE32-E72D297353CC}">
                <c16:uniqueId val="{00000001-734A-4E06-8EEE-5C4CCC1A7124}"/>
              </c:ext>
            </c:extLst>
          </c:dPt>
          <c:dPt>
            <c:idx val="1"/>
            <c:bubble3D val="0"/>
            <c:spPr>
              <a:solidFill>
                <a:schemeClr val="accent6">
                  <a:shade val="61111"/>
                </a:schemeClr>
              </a:solidFill>
              <a:ln w="19050">
                <a:solidFill>
                  <a:schemeClr val="lt1"/>
                </a:solidFill>
              </a:ln>
              <a:effectLst/>
            </c:spPr>
            <c:extLst>
              <c:ext xmlns:c16="http://schemas.microsoft.com/office/drawing/2014/chart" uri="{C3380CC4-5D6E-409C-BE32-E72D297353CC}">
                <c16:uniqueId val="{00000003-734A-4E06-8EEE-5C4CCC1A7124}"/>
              </c:ext>
            </c:extLst>
          </c:dPt>
          <c:dPt>
            <c:idx val="2"/>
            <c:bubble3D val="0"/>
            <c:spPr>
              <a:solidFill>
                <a:schemeClr val="accent6">
                  <a:shade val="76667"/>
                </a:schemeClr>
              </a:solidFill>
              <a:ln w="19050">
                <a:solidFill>
                  <a:schemeClr val="lt1"/>
                </a:solidFill>
              </a:ln>
              <a:effectLst/>
            </c:spPr>
            <c:extLst>
              <c:ext xmlns:c16="http://schemas.microsoft.com/office/drawing/2014/chart" uri="{C3380CC4-5D6E-409C-BE32-E72D297353CC}">
                <c16:uniqueId val="{00000005-734A-4E06-8EEE-5C4CCC1A7124}"/>
              </c:ext>
            </c:extLst>
          </c:dPt>
          <c:dPt>
            <c:idx val="3"/>
            <c:bubble3D val="0"/>
            <c:spPr>
              <a:solidFill>
                <a:schemeClr val="accent6">
                  <a:shade val="92222"/>
                </a:schemeClr>
              </a:solidFill>
              <a:ln w="19050">
                <a:solidFill>
                  <a:schemeClr val="lt1"/>
                </a:solidFill>
              </a:ln>
              <a:effectLst/>
            </c:spPr>
            <c:extLst>
              <c:ext xmlns:c16="http://schemas.microsoft.com/office/drawing/2014/chart" uri="{C3380CC4-5D6E-409C-BE32-E72D297353CC}">
                <c16:uniqueId val="{00000007-734A-4E06-8EEE-5C4CCC1A7124}"/>
              </c:ext>
            </c:extLst>
          </c:dPt>
          <c:dPt>
            <c:idx val="4"/>
            <c:bubble3D val="0"/>
            <c:spPr>
              <a:solidFill>
                <a:schemeClr val="accent6">
                  <a:tint val="92222"/>
                </a:schemeClr>
              </a:solidFill>
              <a:ln w="19050">
                <a:solidFill>
                  <a:schemeClr val="lt1"/>
                </a:solidFill>
              </a:ln>
              <a:effectLst/>
            </c:spPr>
            <c:extLst>
              <c:ext xmlns:c16="http://schemas.microsoft.com/office/drawing/2014/chart" uri="{C3380CC4-5D6E-409C-BE32-E72D297353CC}">
                <c16:uniqueId val="{00000009-734A-4E06-8EEE-5C4CCC1A7124}"/>
              </c:ext>
            </c:extLst>
          </c:dPt>
          <c:dPt>
            <c:idx val="5"/>
            <c:bubble3D val="0"/>
            <c:spPr>
              <a:solidFill>
                <a:schemeClr val="accent6">
                  <a:tint val="76667"/>
                </a:schemeClr>
              </a:solidFill>
              <a:ln w="19050">
                <a:solidFill>
                  <a:schemeClr val="lt1"/>
                </a:solidFill>
              </a:ln>
              <a:effectLst/>
            </c:spPr>
            <c:extLst>
              <c:ext xmlns:c16="http://schemas.microsoft.com/office/drawing/2014/chart" uri="{C3380CC4-5D6E-409C-BE32-E72D297353CC}">
                <c16:uniqueId val="{0000000B-734A-4E06-8EEE-5C4CCC1A7124}"/>
              </c:ext>
            </c:extLst>
          </c:dPt>
          <c:dPt>
            <c:idx val="6"/>
            <c:bubble3D val="0"/>
            <c:spPr>
              <a:solidFill>
                <a:schemeClr val="accent6">
                  <a:tint val="61111"/>
                </a:schemeClr>
              </a:solidFill>
              <a:ln w="19050">
                <a:solidFill>
                  <a:schemeClr val="lt1"/>
                </a:solidFill>
              </a:ln>
              <a:effectLst/>
            </c:spPr>
            <c:extLst>
              <c:ext xmlns:c16="http://schemas.microsoft.com/office/drawing/2014/chart" uri="{C3380CC4-5D6E-409C-BE32-E72D297353CC}">
                <c16:uniqueId val="{0000000D-734A-4E06-8EEE-5C4CCC1A7124}"/>
              </c:ext>
            </c:extLst>
          </c:dPt>
          <c:dPt>
            <c:idx val="7"/>
            <c:bubble3D val="0"/>
            <c:spPr>
              <a:solidFill>
                <a:schemeClr val="accent6">
                  <a:tint val="45556"/>
                </a:schemeClr>
              </a:solidFill>
              <a:ln w="19050">
                <a:solidFill>
                  <a:schemeClr val="lt1"/>
                </a:solidFill>
              </a:ln>
              <a:effectLst/>
            </c:spPr>
            <c:extLst>
              <c:ext xmlns:c16="http://schemas.microsoft.com/office/drawing/2014/chart" uri="{C3380CC4-5D6E-409C-BE32-E72D297353CC}">
                <c16:uniqueId val="{0000000F-734A-4E06-8EEE-5C4CCC1A7124}"/>
              </c:ext>
            </c:extLst>
          </c:dPt>
          <c:dLbls>
            <c:dLbl>
              <c:idx val="0"/>
              <c:spPr>
                <a:no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bestFit"/>
              <c:showLegendKey val="0"/>
              <c:showVal val="1"/>
              <c:showCatName val="0"/>
              <c:showSerName val="0"/>
              <c:showPercent val="0"/>
              <c:showBubbleSize val="0"/>
              <c:extLst>
                <c:ext xmlns:c16="http://schemas.microsoft.com/office/drawing/2014/chart" uri="{C3380CC4-5D6E-409C-BE32-E72D297353CC}">
                  <c16:uniqueId val="{00000001-734A-4E06-8EEE-5C4CCC1A7124}"/>
                </c:ext>
              </c:extLst>
            </c:dLbl>
            <c:dLbl>
              <c:idx val="1"/>
              <c:spPr>
                <a:no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bestFit"/>
              <c:showLegendKey val="0"/>
              <c:showVal val="1"/>
              <c:showCatName val="0"/>
              <c:showSerName val="0"/>
              <c:showPercent val="0"/>
              <c:showBubbleSize val="0"/>
              <c:extLst>
                <c:ext xmlns:c16="http://schemas.microsoft.com/office/drawing/2014/chart" uri="{C3380CC4-5D6E-409C-BE32-E72D297353CC}">
                  <c16:uniqueId val="{00000003-734A-4E06-8EEE-5C4CCC1A7124}"/>
                </c:ext>
              </c:extLst>
            </c:dLbl>
            <c:dLbl>
              <c:idx val="2"/>
              <c:spPr>
                <a:no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bestFit"/>
              <c:showLegendKey val="0"/>
              <c:showVal val="1"/>
              <c:showCatName val="0"/>
              <c:showSerName val="0"/>
              <c:showPercent val="0"/>
              <c:showBubbleSize val="0"/>
              <c:extLst>
                <c:ext xmlns:c16="http://schemas.microsoft.com/office/drawing/2014/chart" uri="{C3380CC4-5D6E-409C-BE32-E72D297353CC}">
                  <c16:uniqueId val="{00000005-734A-4E06-8EEE-5C4CCC1A7124}"/>
                </c:ext>
              </c:extLst>
            </c:dLbl>
            <c:dLbl>
              <c:idx val="5"/>
              <c:layout>
                <c:manualLayout>
                  <c:x val="7.0290135425951306E-2"/>
                  <c:y val="2.1937908500461598E-2"/>
                </c:manualLayout>
              </c:layout>
              <c:spPr>
                <a:no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734A-4E06-8EEE-5C4CCC1A7124}"/>
                </c:ext>
              </c:extLst>
            </c:dLbl>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Sheet1!$A$2:$A$9</c:f>
              <c:strCache>
                <c:ptCount val="8"/>
                <c:pt idx="0">
                  <c:v>pc-BPPV</c:v>
                </c:pt>
                <c:pt idx="1">
                  <c:v>hc-BPPV</c:v>
                </c:pt>
                <c:pt idx="2">
                  <c:v>hc-BPPV-cu</c:v>
                </c:pt>
                <c:pt idx="3">
                  <c:v>自发缓解的、可能的BPPV</c:v>
                </c:pt>
                <c:pt idx="4">
                  <c:v>ac-BPPV</c:v>
                </c:pt>
                <c:pt idx="5">
                  <c:v>pc-BPPV-cu </c:v>
                </c:pt>
                <c:pt idx="6">
                  <c:v>mc-BPPV</c:v>
                </c:pt>
                <c:pt idx="7">
                  <c:v>可疑的BPPV</c:v>
                </c:pt>
              </c:strCache>
            </c:strRef>
          </c:cat>
          <c:val>
            <c:numRef>
              <c:f>Sheet1!$B$2:$B$9</c:f>
              <c:numCache>
                <c:formatCode>0.0%</c:formatCode>
                <c:ptCount val="8"/>
                <c:pt idx="0">
                  <c:v>0.33100000000000002</c:v>
                </c:pt>
                <c:pt idx="1">
                  <c:v>0.14599999999999999</c:v>
                </c:pt>
                <c:pt idx="2">
                  <c:v>0.11</c:v>
                </c:pt>
                <c:pt idx="3">
                  <c:v>0.114</c:v>
                </c:pt>
                <c:pt idx="4">
                  <c:v>0.04</c:v>
                </c:pt>
                <c:pt idx="5">
                  <c:v>6.2E-2</c:v>
                </c:pt>
                <c:pt idx="6">
                  <c:v>0.106</c:v>
                </c:pt>
                <c:pt idx="7">
                  <c:v>9.0999999999999998E-2</c:v>
                </c:pt>
              </c:numCache>
            </c:numRef>
          </c:val>
          <c:extLst>
            <c:ext xmlns:c16="http://schemas.microsoft.com/office/drawing/2014/chart" uri="{C3380CC4-5D6E-409C-BE32-E72D297353CC}">
              <c16:uniqueId val="{00000010-734A-4E06-8EEE-5C4CCC1A7124}"/>
            </c:ext>
          </c:extLst>
        </c:ser>
        <c:dLbls>
          <c:showLegendKey val="0"/>
          <c:showVal val="1"/>
          <c:showCatName val="0"/>
          <c:showSerName val="0"/>
          <c:showPercent val="0"/>
          <c:showBubbleSize val="0"/>
          <c:showLeaderLines val="1"/>
        </c:dLbls>
        <c:firstSliceAng val="0"/>
      </c:pieChart>
      <c:spPr>
        <a:noFill/>
        <a:ln>
          <a:noFill/>
        </a:ln>
        <a:effectLst/>
      </c:spPr>
    </c:plotArea>
    <c:legend>
      <c:legendPos val="r"/>
      <c:layout>
        <c:manualLayout>
          <c:xMode val="edge"/>
          <c:yMode val="edge"/>
          <c:x val="0.60345425764902305"/>
          <c:y val="0.22370047350959699"/>
          <c:w val="0.38205171514557401"/>
          <c:h val="0.55259905298080503"/>
        </c:manualLayout>
      </c:layout>
      <c:overlay val="0"/>
      <c:spPr>
        <a:noFill/>
        <a:ln>
          <a:noFill/>
        </a:ln>
        <a:effectLst/>
      </c:spPr>
      <c:txPr>
        <a:bodyPr rot="0" spcFirstLastPara="1" vertOverflow="ellipsis" vert="horz" wrap="square" anchor="ctr" anchorCtr="1"/>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legend>
    <c:plotVisOnly val="1"/>
    <c:dispBlanksAs val="gap"/>
    <c:showDLblsOverMax val="0"/>
  </c:chart>
  <c:spPr>
    <a:noFill/>
    <a:ln>
      <a:noFill/>
    </a:ln>
    <a:effectLst/>
  </c:spPr>
  <c:txPr>
    <a:bodyPr/>
    <a:lstStyle/>
    <a:p>
      <a:pPr>
        <a:defRPr lang="zh-CN" sz="1000">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0571340464321402E-2"/>
          <c:y val="3.4337065477772197E-2"/>
          <c:w val="0.90629052170731095"/>
          <c:h val="0.65339627591305505"/>
        </c:manualLayout>
      </c:layout>
      <c:barChart>
        <c:barDir val="col"/>
        <c:grouping val="clustered"/>
        <c:varyColors val="0"/>
        <c:ser>
          <c:idx val="0"/>
          <c:order val="0"/>
          <c:tx>
            <c:strRef>
              <c:f>Sheet1!$B$1</c:f>
              <c:strCache>
                <c:ptCount val="1"/>
                <c:pt idx="0">
                  <c:v>眩晕头晕医学科(CVD)前</c:v>
                </c:pt>
              </c:strCache>
            </c:strRef>
          </c:tx>
          <c:spPr>
            <a:solidFill>
              <a:srgbClr val="A6A6A6"/>
            </a:solidFill>
            <a:ln>
              <a:noFill/>
            </a:ln>
          </c:spPr>
          <c:invertIfNegative val="0"/>
          <c:dPt>
            <c:idx val="0"/>
            <c:invertIfNegative val="0"/>
            <c:bubble3D val="0"/>
            <c:extLst>
              <c:ext xmlns:c16="http://schemas.microsoft.com/office/drawing/2014/chart" uri="{C3380CC4-5D6E-409C-BE32-E72D297353CC}">
                <c16:uniqueId val="{00000000-3E98-4D5E-A94C-D78E723E758B}"/>
              </c:ext>
            </c:extLst>
          </c:dPt>
          <c:dPt>
            <c:idx val="1"/>
            <c:invertIfNegative val="0"/>
            <c:bubble3D val="0"/>
            <c:extLst>
              <c:ext xmlns:c16="http://schemas.microsoft.com/office/drawing/2014/chart" uri="{C3380CC4-5D6E-409C-BE32-E72D297353CC}">
                <c16:uniqueId val="{00000001-3E98-4D5E-A94C-D78E723E758B}"/>
              </c:ext>
            </c:extLst>
          </c:dPt>
          <c:dPt>
            <c:idx val="3"/>
            <c:invertIfNegative val="0"/>
            <c:bubble3D val="0"/>
            <c:extLst>
              <c:ext xmlns:c16="http://schemas.microsoft.com/office/drawing/2014/chart" uri="{C3380CC4-5D6E-409C-BE32-E72D297353CC}">
                <c16:uniqueId val="{00000002-3E98-4D5E-A94C-D78E723E758B}"/>
              </c:ext>
            </c:extLst>
          </c:dPt>
          <c:dLbls>
            <c:dLbl>
              <c:idx val="0"/>
              <c:layout>
                <c:manualLayout>
                  <c:x val="-2.39795928000801E-2"/>
                  <c:y val="4.3447932100803303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E98-4D5E-A94C-D78E723E758B}"/>
                </c:ext>
              </c:extLst>
            </c:dLbl>
            <c:dLbl>
              <c:idx val="1"/>
              <c:delete val="1"/>
              <c:extLst>
                <c:ext xmlns:c15="http://schemas.microsoft.com/office/drawing/2012/chart" uri="{CE6537A1-D6FC-4f65-9D91-7224C49458BB}"/>
                <c:ext xmlns:c16="http://schemas.microsoft.com/office/drawing/2014/chart" uri="{C3380CC4-5D6E-409C-BE32-E72D297353CC}">
                  <c16:uniqueId val="{00000001-3E98-4D5E-A94C-D78E723E758B}"/>
                </c:ext>
              </c:extLst>
            </c:dLbl>
            <c:dLbl>
              <c:idx val="2"/>
              <c:delete val="1"/>
              <c:extLst>
                <c:ext xmlns:c15="http://schemas.microsoft.com/office/drawing/2012/chart" uri="{CE6537A1-D6FC-4f65-9D91-7224C49458BB}"/>
                <c:ext xmlns:c16="http://schemas.microsoft.com/office/drawing/2014/chart" uri="{C3380CC4-5D6E-409C-BE32-E72D297353CC}">
                  <c16:uniqueId val="{00000003-3E98-4D5E-A94C-D78E723E758B}"/>
                </c:ext>
              </c:extLst>
            </c:dLbl>
            <c:dLbl>
              <c:idx val="3"/>
              <c:delete val="1"/>
              <c:extLst>
                <c:ext xmlns:c15="http://schemas.microsoft.com/office/drawing/2012/chart" uri="{CE6537A1-D6FC-4f65-9D91-7224C49458BB}"/>
                <c:ext xmlns:c16="http://schemas.microsoft.com/office/drawing/2014/chart" uri="{C3380CC4-5D6E-409C-BE32-E72D297353CC}">
                  <c16:uniqueId val="{00000002-3E98-4D5E-A94C-D78E723E758B}"/>
                </c:ext>
              </c:extLst>
            </c:dLbl>
            <c:dLbl>
              <c:idx val="4"/>
              <c:delete val="1"/>
              <c:extLst>
                <c:ext xmlns:c15="http://schemas.microsoft.com/office/drawing/2012/chart" uri="{CE6537A1-D6FC-4f65-9D91-7224C49458BB}"/>
                <c:ext xmlns:c16="http://schemas.microsoft.com/office/drawing/2014/chart" uri="{C3380CC4-5D6E-409C-BE32-E72D297353CC}">
                  <c16:uniqueId val="{00000004-3E98-4D5E-A94C-D78E723E758B}"/>
                </c:ext>
              </c:extLst>
            </c:dLbl>
            <c:dLbl>
              <c:idx val="5"/>
              <c:delete val="1"/>
              <c:extLst>
                <c:ext xmlns:c15="http://schemas.microsoft.com/office/drawing/2012/chart" uri="{CE6537A1-D6FC-4f65-9D91-7224C49458BB}"/>
                <c:ext xmlns:c16="http://schemas.microsoft.com/office/drawing/2014/chart" uri="{C3380CC4-5D6E-409C-BE32-E72D297353CC}">
                  <c16:uniqueId val="{00000005-3E98-4D5E-A94C-D78E723E758B}"/>
                </c:ext>
              </c:extLst>
            </c:dLbl>
            <c:dLbl>
              <c:idx val="6"/>
              <c:delete val="1"/>
              <c:extLst>
                <c:ext xmlns:c15="http://schemas.microsoft.com/office/drawing/2012/chart" uri="{CE6537A1-D6FC-4f65-9D91-7224C49458BB}"/>
                <c:ext xmlns:c16="http://schemas.microsoft.com/office/drawing/2014/chart" uri="{C3380CC4-5D6E-409C-BE32-E72D297353CC}">
                  <c16:uniqueId val="{00000006-3E98-4D5E-A94C-D78E723E758B}"/>
                </c:ext>
              </c:extLst>
            </c:dLbl>
            <c:dLbl>
              <c:idx val="7"/>
              <c:delete val="1"/>
              <c:extLst>
                <c:ext xmlns:c15="http://schemas.microsoft.com/office/drawing/2012/chart" uri="{CE6537A1-D6FC-4f65-9D91-7224C49458BB}"/>
                <c:ext xmlns:c16="http://schemas.microsoft.com/office/drawing/2014/chart" uri="{C3380CC4-5D6E-409C-BE32-E72D297353CC}">
                  <c16:uniqueId val="{00000007-3E98-4D5E-A94C-D78E723E758B}"/>
                </c:ext>
              </c:extLst>
            </c:dLbl>
            <c:dLbl>
              <c:idx val="8"/>
              <c:delete val="1"/>
              <c:extLst>
                <c:ext xmlns:c15="http://schemas.microsoft.com/office/drawing/2012/chart" uri="{CE6537A1-D6FC-4f65-9D91-7224C49458BB}"/>
                <c:ext xmlns:c16="http://schemas.microsoft.com/office/drawing/2014/chart" uri="{C3380CC4-5D6E-409C-BE32-E72D297353CC}">
                  <c16:uniqueId val="{00000008-3E98-4D5E-A94C-D78E723E758B}"/>
                </c:ext>
              </c:extLst>
            </c:dLbl>
            <c:dLbl>
              <c:idx val="9"/>
              <c:delete val="1"/>
              <c:extLst>
                <c:ext xmlns:c15="http://schemas.microsoft.com/office/drawing/2012/chart" uri="{CE6537A1-D6FC-4f65-9D91-7224C49458BB}"/>
                <c:ext xmlns:c16="http://schemas.microsoft.com/office/drawing/2014/chart" uri="{C3380CC4-5D6E-409C-BE32-E72D297353CC}">
                  <c16:uniqueId val="{00000009-3E98-4D5E-A94C-D78E723E758B}"/>
                </c:ext>
              </c:extLst>
            </c:dLbl>
            <c:dLbl>
              <c:idx val="10"/>
              <c:delete val="1"/>
              <c:extLst>
                <c:ext xmlns:c15="http://schemas.microsoft.com/office/drawing/2012/chart" uri="{CE6537A1-D6FC-4f65-9D91-7224C49458BB}"/>
                <c:ext xmlns:c16="http://schemas.microsoft.com/office/drawing/2014/chart" uri="{C3380CC4-5D6E-409C-BE32-E72D297353CC}">
                  <c16:uniqueId val="{0000000A-3E98-4D5E-A94C-D78E723E758B}"/>
                </c:ext>
              </c:extLst>
            </c:dLbl>
            <c:dLbl>
              <c:idx val="11"/>
              <c:delete val="1"/>
              <c:extLst>
                <c:ext xmlns:c15="http://schemas.microsoft.com/office/drawing/2012/chart" uri="{CE6537A1-D6FC-4f65-9D91-7224C49458BB}"/>
                <c:ext xmlns:c16="http://schemas.microsoft.com/office/drawing/2014/chart" uri="{C3380CC4-5D6E-409C-BE32-E72D297353CC}">
                  <c16:uniqueId val="{0000000B-3E98-4D5E-A94C-D78E723E758B}"/>
                </c:ext>
              </c:extLst>
            </c:dLbl>
            <c:dLbl>
              <c:idx val="12"/>
              <c:delete val="1"/>
              <c:extLst>
                <c:ext xmlns:c15="http://schemas.microsoft.com/office/drawing/2012/chart" uri="{CE6537A1-D6FC-4f65-9D91-7224C49458BB}"/>
                <c:ext xmlns:c16="http://schemas.microsoft.com/office/drawing/2014/chart" uri="{C3380CC4-5D6E-409C-BE32-E72D297353CC}">
                  <c16:uniqueId val="{0000000C-3E98-4D5E-A94C-D78E723E758B}"/>
                </c:ext>
              </c:extLst>
            </c:dLbl>
            <c:dLbl>
              <c:idx val="13"/>
              <c:delete val="1"/>
              <c:extLst>
                <c:ext xmlns:c15="http://schemas.microsoft.com/office/drawing/2012/chart" uri="{CE6537A1-D6FC-4f65-9D91-7224C49458BB}"/>
                <c:ext xmlns:c16="http://schemas.microsoft.com/office/drawing/2014/chart" uri="{C3380CC4-5D6E-409C-BE32-E72D297353CC}">
                  <c16:uniqueId val="{0000000D-3E98-4D5E-A94C-D78E723E758B}"/>
                </c:ext>
              </c:extLst>
            </c:dLbl>
            <c:dLbl>
              <c:idx val="14"/>
              <c:delete val="1"/>
              <c:extLst>
                <c:ext xmlns:c15="http://schemas.microsoft.com/office/drawing/2012/chart" uri="{CE6537A1-D6FC-4f65-9D91-7224C49458BB}"/>
                <c:ext xmlns:c16="http://schemas.microsoft.com/office/drawing/2014/chart" uri="{C3380CC4-5D6E-409C-BE32-E72D297353CC}">
                  <c16:uniqueId val="{0000000E-3E98-4D5E-A94C-D78E723E758B}"/>
                </c:ext>
              </c:extLst>
            </c:dLbl>
            <c:dLbl>
              <c:idx val="15"/>
              <c:delete val="1"/>
              <c:extLst>
                <c:ext xmlns:c15="http://schemas.microsoft.com/office/drawing/2012/chart" uri="{CE6537A1-D6FC-4f65-9D91-7224C49458BB}"/>
                <c:ext xmlns:c16="http://schemas.microsoft.com/office/drawing/2014/chart" uri="{C3380CC4-5D6E-409C-BE32-E72D297353CC}">
                  <c16:uniqueId val="{0000000F-3E98-4D5E-A94C-D78E723E758B}"/>
                </c:ext>
              </c:extLst>
            </c:dLbl>
            <c:dLbl>
              <c:idx val="16"/>
              <c:delete val="1"/>
              <c:extLst>
                <c:ext xmlns:c15="http://schemas.microsoft.com/office/drawing/2012/chart" uri="{CE6537A1-D6FC-4f65-9D91-7224C49458BB}"/>
                <c:ext xmlns:c16="http://schemas.microsoft.com/office/drawing/2014/chart" uri="{C3380CC4-5D6E-409C-BE32-E72D297353CC}">
                  <c16:uniqueId val="{00000010-3E98-4D5E-A94C-D78E723E758B}"/>
                </c:ext>
              </c:extLst>
            </c:dLbl>
            <c:spPr>
              <a:noFill/>
              <a:ln>
                <a:noFill/>
              </a:ln>
              <a:effectLst/>
            </c:spPr>
            <c:txPr>
              <a:bodyPr rot="0" spcFirstLastPara="0" vertOverflow="ellipsis" vert="horz" wrap="square" lIns="38100" tIns="19050" rIns="38100" bIns="19050" anchor="ctr" anchorCtr="1">
                <a:spAutoFit/>
              </a:bodyPr>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dLblPos val="outEnd"/>
            <c:showLegendKey val="0"/>
            <c:showVal val="0"/>
            <c:showCatName val="0"/>
            <c:showSerName val="0"/>
            <c:showPercent val="0"/>
            <c:showBubbleSize val="0"/>
            <c:extLst>
              <c:ext xmlns:c15="http://schemas.microsoft.com/office/drawing/2012/chart" uri="{CE6537A1-D6FC-4f65-9D91-7224C49458BB}">
                <c15:showLeaderLines val="1"/>
              </c:ext>
            </c:extLst>
          </c:dLbls>
          <c:cat>
            <c:strRef>
              <c:f>Sheet1!$A$2:$A$18</c:f>
              <c:strCache>
                <c:ptCount val="17"/>
                <c:pt idx="0">
                  <c:v>  BPPV</c:v>
                </c:pt>
                <c:pt idx="1">
                  <c:v>  前庭性偏头痛</c:v>
                </c:pt>
                <c:pt idx="2">
                  <c:v>  梅尼埃病</c:v>
                </c:pt>
                <c:pt idx="3">
                  <c:v>  CSD/PPPD</c:v>
                </c:pt>
                <c:pt idx="4">
                  <c:v>  脑血管疾病</c:v>
                </c:pt>
                <c:pt idx="5">
                  <c:v>  单侧外周前庭病变</c:v>
                </c:pt>
                <c:pt idx="6">
                  <c:v>  双侧外周前庭病变</c:v>
                </c:pt>
                <c:pt idx="7">
                  <c:v>  良性阵发性眩晕</c:v>
                </c:pt>
                <c:pt idx="8">
                  <c:v>  前庭神经炎</c:v>
                </c:pt>
                <c:pt idx="9">
                  <c:v>  多神经病</c:v>
                </c:pt>
                <c:pt idx="10">
                  <c:v>  药物相关</c:v>
                </c:pt>
                <c:pt idx="11">
                  <c:v>  突发性听力损失</c:v>
                </c:pt>
                <c:pt idx="12">
                  <c:v>  前庭阵发症</c:v>
                </c:pt>
                <c:pt idx="13">
                  <c:v>  颈椎病</c:v>
                </c:pt>
                <c:pt idx="14">
                  <c:v>  前庭综合征</c:v>
                </c:pt>
                <c:pt idx="15">
                  <c:v>  其他病因</c:v>
                </c:pt>
                <c:pt idx="16">
                  <c:v>  不明</c:v>
                </c:pt>
              </c:strCache>
            </c:strRef>
          </c:cat>
          <c:val>
            <c:numRef>
              <c:f>Sheet1!$B$2:$B$18</c:f>
              <c:numCache>
                <c:formatCode>0.00%</c:formatCode>
                <c:ptCount val="17"/>
                <c:pt idx="0">
                  <c:v>1.43E-2</c:v>
                </c:pt>
                <c:pt idx="1">
                  <c:v>1.6899999999999998E-2</c:v>
                </c:pt>
                <c:pt idx="2">
                  <c:v>0.25769999999999998</c:v>
                </c:pt>
                <c:pt idx="3">
                  <c:v>4.6800000000000001E-2</c:v>
                </c:pt>
                <c:pt idx="4">
                  <c:v>0.1396</c:v>
                </c:pt>
                <c:pt idx="5">
                  <c:v>2.4899999999999999E-2</c:v>
                </c:pt>
                <c:pt idx="6">
                  <c:v>8.6999999999999994E-3</c:v>
                </c:pt>
                <c:pt idx="7">
                  <c:v>2.8E-3</c:v>
                </c:pt>
                <c:pt idx="8">
                  <c:v>1E-3</c:v>
                </c:pt>
                <c:pt idx="9">
                  <c:v>9.1999999999999998E-3</c:v>
                </c:pt>
                <c:pt idx="10">
                  <c:v>1.6899999999999998E-2</c:v>
                </c:pt>
                <c:pt idx="11">
                  <c:v>1.5800000000000002E-2</c:v>
                </c:pt>
                <c:pt idx="12">
                  <c:v>0</c:v>
                </c:pt>
                <c:pt idx="13">
                  <c:v>0.25</c:v>
                </c:pt>
                <c:pt idx="14">
                  <c:v>0.1057</c:v>
                </c:pt>
                <c:pt idx="15">
                  <c:v>6.3399999999999998E-2</c:v>
                </c:pt>
                <c:pt idx="16">
                  <c:v>2.64E-2</c:v>
                </c:pt>
              </c:numCache>
            </c:numRef>
          </c:val>
          <c:extLst>
            <c:ext xmlns:c16="http://schemas.microsoft.com/office/drawing/2014/chart" uri="{C3380CC4-5D6E-409C-BE32-E72D297353CC}">
              <c16:uniqueId val="{00000011-3E98-4D5E-A94C-D78E723E758B}"/>
            </c:ext>
          </c:extLst>
        </c:ser>
        <c:ser>
          <c:idx val="1"/>
          <c:order val="1"/>
          <c:tx>
            <c:strRef>
              <c:f>Sheet1!$C$1</c:f>
              <c:strCache>
                <c:ptCount val="1"/>
                <c:pt idx="0">
                  <c:v>CVD后</c:v>
                </c:pt>
              </c:strCache>
            </c:strRef>
          </c:tx>
          <c:spPr>
            <a:solidFill>
              <a:srgbClr val="008D38"/>
            </a:solidFill>
          </c:spPr>
          <c:invertIfNegative val="0"/>
          <c:dLbls>
            <c:dLbl>
              <c:idx val="0"/>
              <c:layout>
                <c:manualLayout>
                  <c:x val="1.5986395200053401E-2"/>
                  <c:y val="0"/>
                </c:manualLayout>
              </c:layout>
              <c:tx>
                <c:rich>
                  <a:bodyPr rot="0" spcFirstLastPara="0" vertOverflow="ellipsis" vert="horz" wrap="square" lIns="38100" tIns="19050" rIns="38100" bIns="19050" anchor="ctr" anchorCtr="1">
                    <a:spAutoFit/>
                  </a:bodyPr>
                  <a:lstStyle/>
                  <a:p>
                    <a:pPr defTabSz="914400">
                      <a:defRPr lang="zh-CN" sz="1000" b="1" i="0" u="none" strike="noStrike" kern="1200" baseline="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r>
                      <a:rPr lang="en-US" altLang="zh-CN">
                        <a:solidFill>
                          <a:srgbClr val="0A7F28"/>
                        </a:solidFill>
                      </a:rPr>
                      <a:t>23.92%</a:t>
                    </a:r>
                  </a:p>
                </c:rich>
              </c:tx>
              <c:spPr>
                <a:noFill/>
                <a:ln>
                  <a:noFill/>
                </a:ln>
                <a:effectLst/>
              </c:spPr>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2-3E98-4D5E-A94C-D78E723E758B}"/>
                </c:ext>
              </c:extLst>
            </c:dLbl>
            <c:dLbl>
              <c:idx val="1"/>
              <c:delete val="1"/>
              <c:extLst>
                <c:ext xmlns:c15="http://schemas.microsoft.com/office/drawing/2012/chart" uri="{CE6537A1-D6FC-4f65-9D91-7224C49458BB}"/>
                <c:ext xmlns:c16="http://schemas.microsoft.com/office/drawing/2014/chart" uri="{C3380CC4-5D6E-409C-BE32-E72D297353CC}">
                  <c16:uniqueId val="{00000013-3E98-4D5E-A94C-D78E723E758B}"/>
                </c:ext>
              </c:extLst>
            </c:dLbl>
            <c:dLbl>
              <c:idx val="2"/>
              <c:delete val="1"/>
              <c:extLst>
                <c:ext xmlns:c15="http://schemas.microsoft.com/office/drawing/2012/chart" uri="{CE6537A1-D6FC-4f65-9D91-7224C49458BB}"/>
                <c:ext xmlns:c16="http://schemas.microsoft.com/office/drawing/2014/chart" uri="{C3380CC4-5D6E-409C-BE32-E72D297353CC}">
                  <c16:uniqueId val="{00000014-3E98-4D5E-A94C-D78E723E758B}"/>
                </c:ext>
              </c:extLst>
            </c:dLbl>
            <c:dLbl>
              <c:idx val="3"/>
              <c:delete val="1"/>
              <c:extLst>
                <c:ext xmlns:c15="http://schemas.microsoft.com/office/drawing/2012/chart" uri="{CE6537A1-D6FC-4f65-9D91-7224C49458BB}"/>
                <c:ext xmlns:c16="http://schemas.microsoft.com/office/drawing/2014/chart" uri="{C3380CC4-5D6E-409C-BE32-E72D297353CC}">
                  <c16:uniqueId val="{00000015-3E98-4D5E-A94C-D78E723E758B}"/>
                </c:ext>
              </c:extLst>
            </c:dLbl>
            <c:dLbl>
              <c:idx val="4"/>
              <c:delete val="1"/>
              <c:extLst>
                <c:ext xmlns:c15="http://schemas.microsoft.com/office/drawing/2012/chart" uri="{CE6537A1-D6FC-4f65-9D91-7224C49458BB}"/>
                <c:ext xmlns:c16="http://schemas.microsoft.com/office/drawing/2014/chart" uri="{C3380CC4-5D6E-409C-BE32-E72D297353CC}">
                  <c16:uniqueId val="{00000016-3E98-4D5E-A94C-D78E723E758B}"/>
                </c:ext>
              </c:extLst>
            </c:dLbl>
            <c:dLbl>
              <c:idx val="5"/>
              <c:delete val="1"/>
              <c:extLst>
                <c:ext xmlns:c15="http://schemas.microsoft.com/office/drawing/2012/chart" uri="{CE6537A1-D6FC-4f65-9D91-7224C49458BB}"/>
                <c:ext xmlns:c16="http://schemas.microsoft.com/office/drawing/2014/chart" uri="{C3380CC4-5D6E-409C-BE32-E72D297353CC}">
                  <c16:uniqueId val="{00000017-3E98-4D5E-A94C-D78E723E758B}"/>
                </c:ext>
              </c:extLst>
            </c:dLbl>
            <c:dLbl>
              <c:idx val="6"/>
              <c:delete val="1"/>
              <c:extLst>
                <c:ext xmlns:c15="http://schemas.microsoft.com/office/drawing/2012/chart" uri="{CE6537A1-D6FC-4f65-9D91-7224C49458BB}"/>
                <c:ext xmlns:c16="http://schemas.microsoft.com/office/drawing/2014/chart" uri="{C3380CC4-5D6E-409C-BE32-E72D297353CC}">
                  <c16:uniqueId val="{00000018-3E98-4D5E-A94C-D78E723E758B}"/>
                </c:ext>
              </c:extLst>
            </c:dLbl>
            <c:dLbl>
              <c:idx val="7"/>
              <c:delete val="1"/>
              <c:extLst>
                <c:ext xmlns:c15="http://schemas.microsoft.com/office/drawing/2012/chart" uri="{CE6537A1-D6FC-4f65-9D91-7224C49458BB}"/>
                <c:ext xmlns:c16="http://schemas.microsoft.com/office/drawing/2014/chart" uri="{C3380CC4-5D6E-409C-BE32-E72D297353CC}">
                  <c16:uniqueId val="{00000019-3E98-4D5E-A94C-D78E723E758B}"/>
                </c:ext>
              </c:extLst>
            </c:dLbl>
            <c:dLbl>
              <c:idx val="8"/>
              <c:delete val="1"/>
              <c:extLst>
                <c:ext xmlns:c15="http://schemas.microsoft.com/office/drawing/2012/chart" uri="{CE6537A1-D6FC-4f65-9D91-7224C49458BB}"/>
                <c:ext xmlns:c16="http://schemas.microsoft.com/office/drawing/2014/chart" uri="{C3380CC4-5D6E-409C-BE32-E72D297353CC}">
                  <c16:uniqueId val="{0000001A-3E98-4D5E-A94C-D78E723E758B}"/>
                </c:ext>
              </c:extLst>
            </c:dLbl>
            <c:dLbl>
              <c:idx val="9"/>
              <c:delete val="1"/>
              <c:extLst>
                <c:ext xmlns:c15="http://schemas.microsoft.com/office/drawing/2012/chart" uri="{CE6537A1-D6FC-4f65-9D91-7224C49458BB}"/>
                <c:ext xmlns:c16="http://schemas.microsoft.com/office/drawing/2014/chart" uri="{C3380CC4-5D6E-409C-BE32-E72D297353CC}">
                  <c16:uniqueId val="{0000001B-3E98-4D5E-A94C-D78E723E758B}"/>
                </c:ext>
              </c:extLst>
            </c:dLbl>
            <c:dLbl>
              <c:idx val="10"/>
              <c:delete val="1"/>
              <c:extLst>
                <c:ext xmlns:c15="http://schemas.microsoft.com/office/drawing/2012/chart" uri="{CE6537A1-D6FC-4f65-9D91-7224C49458BB}"/>
                <c:ext xmlns:c16="http://schemas.microsoft.com/office/drawing/2014/chart" uri="{C3380CC4-5D6E-409C-BE32-E72D297353CC}">
                  <c16:uniqueId val="{0000001C-3E98-4D5E-A94C-D78E723E758B}"/>
                </c:ext>
              </c:extLst>
            </c:dLbl>
            <c:dLbl>
              <c:idx val="11"/>
              <c:delete val="1"/>
              <c:extLst>
                <c:ext xmlns:c15="http://schemas.microsoft.com/office/drawing/2012/chart" uri="{CE6537A1-D6FC-4f65-9D91-7224C49458BB}"/>
                <c:ext xmlns:c16="http://schemas.microsoft.com/office/drawing/2014/chart" uri="{C3380CC4-5D6E-409C-BE32-E72D297353CC}">
                  <c16:uniqueId val="{0000001D-3E98-4D5E-A94C-D78E723E758B}"/>
                </c:ext>
              </c:extLst>
            </c:dLbl>
            <c:dLbl>
              <c:idx val="12"/>
              <c:delete val="1"/>
              <c:extLst>
                <c:ext xmlns:c15="http://schemas.microsoft.com/office/drawing/2012/chart" uri="{CE6537A1-D6FC-4f65-9D91-7224C49458BB}"/>
                <c:ext xmlns:c16="http://schemas.microsoft.com/office/drawing/2014/chart" uri="{C3380CC4-5D6E-409C-BE32-E72D297353CC}">
                  <c16:uniqueId val="{0000001E-3E98-4D5E-A94C-D78E723E758B}"/>
                </c:ext>
              </c:extLst>
            </c:dLbl>
            <c:dLbl>
              <c:idx val="13"/>
              <c:delete val="1"/>
              <c:extLst>
                <c:ext xmlns:c15="http://schemas.microsoft.com/office/drawing/2012/chart" uri="{CE6537A1-D6FC-4f65-9D91-7224C49458BB}"/>
                <c:ext xmlns:c16="http://schemas.microsoft.com/office/drawing/2014/chart" uri="{C3380CC4-5D6E-409C-BE32-E72D297353CC}">
                  <c16:uniqueId val="{0000001F-3E98-4D5E-A94C-D78E723E758B}"/>
                </c:ext>
              </c:extLst>
            </c:dLbl>
            <c:dLbl>
              <c:idx val="14"/>
              <c:delete val="1"/>
              <c:extLst>
                <c:ext xmlns:c15="http://schemas.microsoft.com/office/drawing/2012/chart" uri="{CE6537A1-D6FC-4f65-9D91-7224C49458BB}"/>
                <c:ext xmlns:c16="http://schemas.microsoft.com/office/drawing/2014/chart" uri="{C3380CC4-5D6E-409C-BE32-E72D297353CC}">
                  <c16:uniqueId val="{00000020-3E98-4D5E-A94C-D78E723E758B}"/>
                </c:ext>
              </c:extLst>
            </c:dLbl>
            <c:dLbl>
              <c:idx val="15"/>
              <c:delete val="1"/>
              <c:extLst>
                <c:ext xmlns:c15="http://schemas.microsoft.com/office/drawing/2012/chart" uri="{CE6537A1-D6FC-4f65-9D91-7224C49458BB}"/>
                <c:ext xmlns:c16="http://schemas.microsoft.com/office/drawing/2014/chart" uri="{C3380CC4-5D6E-409C-BE32-E72D297353CC}">
                  <c16:uniqueId val="{00000021-3E98-4D5E-A94C-D78E723E758B}"/>
                </c:ext>
              </c:extLst>
            </c:dLbl>
            <c:dLbl>
              <c:idx val="16"/>
              <c:delete val="1"/>
              <c:extLst>
                <c:ext xmlns:c15="http://schemas.microsoft.com/office/drawing/2012/chart" uri="{CE6537A1-D6FC-4f65-9D91-7224C49458BB}"/>
                <c:ext xmlns:c16="http://schemas.microsoft.com/office/drawing/2014/chart" uri="{C3380CC4-5D6E-409C-BE32-E72D297353CC}">
                  <c16:uniqueId val="{00000022-3E98-4D5E-A94C-D78E723E758B}"/>
                </c:ext>
              </c:extLst>
            </c:dLbl>
            <c:spPr>
              <a:noFill/>
              <a:ln>
                <a:noFill/>
              </a:ln>
              <a:effectLst/>
            </c:spPr>
            <c:txPr>
              <a:bodyPr rot="0" spcFirstLastPara="0" vertOverflow="ellipsis" vert="horz" wrap="square" lIns="38100" tIns="19050" rIns="38100" bIns="19050" anchor="ctr" anchorCtr="1">
                <a:spAutoFit/>
              </a:bodyPr>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dLblPos val="outEnd"/>
            <c:showLegendKey val="0"/>
            <c:showVal val="0"/>
            <c:showCatName val="0"/>
            <c:showSerName val="0"/>
            <c:showPercent val="0"/>
            <c:showBubbleSize val="0"/>
            <c:extLst>
              <c:ext xmlns:c15="http://schemas.microsoft.com/office/drawing/2012/chart" uri="{CE6537A1-D6FC-4f65-9D91-7224C49458BB}">
                <c15:showLeaderLines val="1"/>
              </c:ext>
            </c:extLst>
          </c:dLbls>
          <c:cat>
            <c:strRef>
              <c:f>Sheet1!$A$2:$A$18</c:f>
              <c:strCache>
                <c:ptCount val="17"/>
                <c:pt idx="0">
                  <c:v>  BPPV</c:v>
                </c:pt>
                <c:pt idx="1">
                  <c:v>  前庭性偏头痛</c:v>
                </c:pt>
                <c:pt idx="2">
                  <c:v>  梅尼埃病</c:v>
                </c:pt>
                <c:pt idx="3">
                  <c:v>  CSD/PPPD</c:v>
                </c:pt>
                <c:pt idx="4">
                  <c:v>  脑血管疾病</c:v>
                </c:pt>
                <c:pt idx="5">
                  <c:v>  单侧外周前庭病变</c:v>
                </c:pt>
                <c:pt idx="6">
                  <c:v>  双侧外周前庭病变</c:v>
                </c:pt>
                <c:pt idx="7">
                  <c:v>  良性阵发性眩晕</c:v>
                </c:pt>
                <c:pt idx="8">
                  <c:v>  前庭神经炎</c:v>
                </c:pt>
                <c:pt idx="9">
                  <c:v>  多神经病</c:v>
                </c:pt>
                <c:pt idx="10">
                  <c:v>  药物相关</c:v>
                </c:pt>
                <c:pt idx="11">
                  <c:v>  突发性听力损失</c:v>
                </c:pt>
                <c:pt idx="12">
                  <c:v>  前庭阵发症</c:v>
                </c:pt>
                <c:pt idx="13">
                  <c:v>  颈椎病</c:v>
                </c:pt>
                <c:pt idx="14">
                  <c:v>  前庭综合征</c:v>
                </c:pt>
                <c:pt idx="15">
                  <c:v>  其他病因</c:v>
                </c:pt>
                <c:pt idx="16">
                  <c:v>  不明</c:v>
                </c:pt>
              </c:strCache>
            </c:strRef>
          </c:cat>
          <c:val>
            <c:numRef>
              <c:f>Sheet1!$C$2:$C$18</c:f>
              <c:numCache>
                <c:formatCode>0.00%</c:formatCode>
                <c:ptCount val="17"/>
                <c:pt idx="0">
                  <c:v>0.2392</c:v>
                </c:pt>
                <c:pt idx="1">
                  <c:v>0.1583</c:v>
                </c:pt>
                <c:pt idx="2">
                  <c:v>0.14219999999999999</c:v>
                </c:pt>
                <c:pt idx="3">
                  <c:v>0.11609999999999999</c:v>
                </c:pt>
                <c:pt idx="4">
                  <c:v>4.4499999999999998E-2</c:v>
                </c:pt>
                <c:pt idx="5">
                  <c:v>4.2000000000000003E-2</c:v>
                </c:pt>
                <c:pt idx="6">
                  <c:v>3.7699999999999997E-2</c:v>
                </c:pt>
                <c:pt idx="7">
                  <c:v>3.0700000000000002E-2</c:v>
                </c:pt>
                <c:pt idx="8">
                  <c:v>2.12E-2</c:v>
                </c:pt>
                <c:pt idx="9">
                  <c:v>2.1700000000000001E-2</c:v>
                </c:pt>
                <c:pt idx="10">
                  <c:v>1.55E-2</c:v>
                </c:pt>
                <c:pt idx="11">
                  <c:v>1.4800000000000001E-2</c:v>
                </c:pt>
                <c:pt idx="12">
                  <c:v>1.0500000000000001E-2</c:v>
                </c:pt>
                <c:pt idx="13">
                  <c:v>9.5999999999999992E-3</c:v>
                </c:pt>
                <c:pt idx="14">
                  <c:v>1.29E-2</c:v>
                </c:pt>
                <c:pt idx="15">
                  <c:v>5.7599999999999998E-2</c:v>
                </c:pt>
                <c:pt idx="16">
                  <c:v>2.5399999999999999E-2</c:v>
                </c:pt>
              </c:numCache>
            </c:numRef>
          </c:val>
          <c:extLst>
            <c:ext xmlns:c16="http://schemas.microsoft.com/office/drawing/2014/chart" uri="{C3380CC4-5D6E-409C-BE32-E72D297353CC}">
              <c16:uniqueId val="{00000023-3E98-4D5E-A94C-D78E723E758B}"/>
            </c:ext>
          </c:extLst>
        </c:ser>
        <c:dLbls>
          <c:showLegendKey val="0"/>
          <c:showVal val="0"/>
          <c:showCatName val="0"/>
          <c:showSerName val="0"/>
          <c:showPercent val="0"/>
          <c:showBubbleSize val="0"/>
        </c:dLbls>
        <c:gapWidth val="150"/>
        <c:axId val="146719104"/>
        <c:axId val="146720256"/>
      </c:barChart>
      <c:catAx>
        <c:axId val="146719104"/>
        <c:scaling>
          <c:orientation val="minMax"/>
        </c:scaling>
        <c:delete val="0"/>
        <c:axPos val="b"/>
        <c:numFmt formatCode="General" sourceLinked="0"/>
        <c:majorTickMark val="out"/>
        <c:minorTickMark val="none"/>
        <c:tickLblPos val="nextTo"/>
        <c:spPr>
          <a:noFill/>
          <a:ln w="6350" cap="flat" cmpd="sng" algn="ctr">
            <a:solidFill>
              <a:schemeClr val="accent3"/>
            </a:solidFill>
            <a:prstDash val="solid"/>
            <a:miter lim="800000"/>
          </a:ln>
          <a:effectLst/>
        </c:spPr>
        <c:txPr>
          <a:bodyPr rot="-60000000" spcFirstLastPara="0"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crossAx val="146720256"/>
        <c:crosses val="autoZero"/>
        <c:auto val="1"/>
        <c:lblAlgn val="ctr"/>
        <c:lblOffset val="100"/>
        <c:noMultiLvlLbl val="0"/>
      </c:catAx>
      <c:valAx>
        <c:axId val="146720256"/>
        <c:scaling>
          <c:orientation val="minMax"/>
          <c:max val="0.3"/>
        </c:scaling>
        <c:delete val="0"/>
        <c:axPos val="l"/>
        <c:numFmt formatCode="0%" sourceLinked="0"/>
        <c:majorTickMark val="out"/>
        <c:minorTickMark val="none"/>
        <c:tickLblPos val="nextTo"/>
        <c:spPr>
          <a:noFill/>
          <a:ln w="6350" cap="flat" cmpd="sng" algn="ctr">
            <a:solidFill>
              <a:schemeClr val="accent3"/>
            </a:solidFill>
            <a:prstDash val="solid"/>
            <a:miter lim="800000"/>
          </a:ln>
          <a:effectLst/>
        </c:spPr>
        <c:txPr>
          <a:bodyPr rot="-60000000" spcFirstLastPara="0"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crossAx val="146719104"/>
        <c:crosses val="autoZero"/>
        <c:crossBetween val="between"/>
        <c:majorUnit val="0.1"/>
      </c:valAx>
    </c:plotArea>
    <c:legend>
      <c:legendPos val="t"/>
      <c:layout>
        <c:manualLayout>
          <c:xMode val="edge"/>
          <c:yMode val="edge"/>
          <c:x val="0.28609353551717598"/>
          <c:y val="9.9429737338434396E-2"/>
          <c:w val="0.42480509500261499"/>
          <c:h val="6.11063658254914E-2"/>
        </c:manualLayout>
      </c:layout>
      <c:overlay val="0"/>
      <c:txPr>
        <a:bodyPr rot="0" spcFirstLastPara="0"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legend>
    <c:plotVisOnly val="1"/>
    <c:dispBlanksAs val="gap"/>
    <c:showDLblsOverMax val="0"/>
  </c:chart>
  <c:txPr>
    <a:bodyPr/>
    <a:lstStyle/>
    <a:p>
      <a:pPr>
        <a:defRPr lang="zh-CN" sz="80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A7F28"/>
              </a:solidFill>
              <a:ln w="19050">
                <a:solidFill>
                  <a:schemeClr val="lt1"/>
                </a:solidFill>
              </a:ln>
              <a:effectLst/>
            </c:spPr>
            <c:extLst>
              <c:ext xmlns:c16="http://schemas.microsoft.com/office/drawing/2014/chart" uri="{C3380CC4-5D6E-409C-BE32-E72D297353CC}">
                <c16:uniqueId val="{00000001-E53C-4137-8B98-A6562B78F312}"/>
              </c:ext>
            </c:extLst>
          </c:dPt>
          <c:dPt>
            <c:idx val="1"/>
            <c:bubble3D val="0"/>
            <c:spPr>
              <a:solidFill>
                <a:srgbClr val="A6A6A6"/>
              </a:solidFill>
              <a:ln w="19050">
                <a:solidFill>
                  <a:schemeClr val="lt1"/>
                </a:solidFill>
              </a:ln>
              <a:effectLst/>
            </c:spPr>
            <c:extLst>
              <c:ext xmlns:c16="http://schemas.microsoft.com/office/drawing/2014/chart" uri="{C3380CC4-5D6E-409C-BE32-E72D297353CC}">
                <c16:uniqueId val="{00000003-E53C-4137-8B98-A6562B78F312}"/>
              </c:ext>
            </c:extLst>
          </c:dPt>
          <c:dLbls>
            <c:delete val="1"/>
          </c:dLbls>
          <c:cat>
            <c:strRef>
              <c:f>Sheet1!$A$2:$A$3</c:f>
              <c:strCache>
                <c:ptCount val="2"/>
                <c:pt idx="0">
                  <c:v>率</c:v>
                </c:pt>
              </c:strCache>
            </c:strRef>
          </c:cat>
          <c:val>
            <c:numRef>
              <c:f>Sheet1!$B$2:$B$3</c:f>
              <c:numCache>
                <c:formatCode>0.00%</c:formatCode>
                <c:ptCount val="2"/>
                <c:pt idx="0">
                  <c:v>0.46</c:v>
                </c:pt>
                <c:pt idx="1">
                  <c:v>0.54</c:v>
                </c:pt>
              </c:numCache>
            </c:numRef>
          </c:val>
          <c:extLst>
            <c:ext xmlns:c16="http://schemas.microsoft.com/office/drawing/2014/chart" uri="{C3380CC4-5D6E-409C-BE32-E72D297353CC}">
              <c16:uniqueId val="{00000004-E53C-4137-8B98-A6562B78F312}"/>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817881354887306E-2"/>
          <c:y val="5.7528087666710997E-2"/>
          <c:w val="0.87794569835216096"/>
          <c:h val="0.80724590354306303"/>
        </c:manualLayout>
      </c:layout>
      <c:barChart>
        <c:barDir val="bar"/>
        <c:grouping val="clustered"/>
        <c:varyColors val="0"/>
        <c:ser>
          <c:idx val="0"/>
          <c:order val="0"/>
          <c:tx>
            <c:strRef>
              <c:f>Sheet1!$B$1</c:f>
              <c:strCache>
                <c:ptCount val="1"/>
              </c:strCache>
            </c:strRef>
          </c:tx>
          <c:spPr>
            <a:solidFill>
              <a:srgbClr val="0A7F28"/>
            </a:solidFill>
            <a:ln>
              <a:noFill/>
            </a:ln>
            <a:effectLst/>
          </c:spPr>
          <c:invertIfNegative val="0"/>
          <c:dLbls>
            <c:dLbl>
              <c:idx val="0"/>
              <c:tx>
                <c:rich>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r>
                      <a:rPr lang="en-US" altLang="zh-CN">
                        <a:solidFill>
                          <a:srgbClr val="0A7F28"/>
                        </a:solidFill>
                      </a:rPr>
                      <a:t>3.6%</a:t>
                    </a:r>
                  </a:p>
                </c:rich>
              </c:tx>
              <c:spPr>
                <a:noFill/>
                <a:ln>
                  <a:noFill/>
                </a:ln>
                <a:effectLst/>
              </c:spPr>
              <c:txPr>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B280-4C16-96CA-8F2402DF7519}"/>
                </c:ext>
              </c:extLst>
            </c:dLbl>
            <c:dLbl>
              <c:idx val="1"/>
              <c:tx>
                <c:rich>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r>
                      <a:rPr lang="en-US" altLang="zh-CN">
                        <a:solidFill>
                          <a:srgbClr val="0A7F28"/>
                        </a:solidFill>
                      </a:rPr>
                      <a:t>3.4%</a:t>
                    </a:r>
                  </a:p>
                </c:rich>
              </c:tx>
              <c:spPr>
                <a:noFill/>
                <a:ln>
                  <a:noFill/>
                </a:ln>
                <a:effectLst/>
              </c:spPr>
              <c:txPr>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280-4C16-96CA-8F2402DF7519}"/>
                </c:ext>
              </c:extLst>
            </c:dLbl>
            <c:spPr>
              <a:no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accent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江苏2005</c:v>
                </c:pt>
                <c:pt idx="1">
                  <c:v>全国2005</c:v>
                </c:pt>
              </c:strCache>
            </c:strRef>
          </c:cat>
          <c:val>
            <c:numRef>
              <c:f>Sheet1!$B$2:$B$3</c:f>
              <c:numCache>
                <c:formatCode>0.0%</c:formatCode>
                <c:ptCount val="2"/>
                <c:pt idx="0">
                  <c:v>3.5999999999999997E-2</c:v>
                </c:pt>
                <c:pt idx="1">
                  <c:v>3.4000000000000002E-2</c:v>
                </c:pt>
              </c:numCache>
            </c:numRef>
          </c:val>
          <c:extLst>
            <c:ext xmlns:c16="http://schemas.microsoft.com/office/drawing/2014/chart" uri="{C3380CC4-5D6E-409C-BE32-E72D297353CC}">
              <c16:uniqueId val="{00000002-B280-4C16-96CA-8F2402DF7519}"/>
            </c:ext>
          </c:extLst>
        </c:ser>
        <c:dLbls>
          <c:showLegendKey val="0"/>
          <c:showVal val="0"/>
          <c:showCatName val="0"/>
          <c:showSerName val="0"/>
          <c:showPercent val="0"/>
          <c:showBubbleSize val="0"/>
        </c:dLbls>
        <c:gapWidth val="219"/>
        <c:axId val="180249408"/>
        <c:axId val="180251808"/>
      </c:barChart>
      <c:catAx>
        <c:axId val="180249408"/>
        <c:scaling>
          <c:orientation val="minMax"/>
        </c:scaling>
        <c:delete val="0"/>
        <c:axPos val="l"/>
        <c:numFmt formatCode="General" sourceLinked="1"/>
        <c:majorTickMark val="out"/>
        <c:minorTickMark val="none"/>
        <c:tickLblPos val="nextTo"/>
        <c:spPr>
          <a:noFill/>
          <a:ln w="6350" cap="flat" cmpd="sng" algn="ctr">
            <a:solidFill>
              <a:schemeClr val="accent3"/>
            </a:solidFill>
            <a:prstDash val="solid"/>
            <a:miter lim="800000"/>
          </a:ln>
          <a:effectLst/>
        </c:spPr>
        <c:txPr>
          <a:bodyPr rot="-60000000" spcFirstLastPara="1"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80251808"/>
        <c:crosses val="autoZero"/>
        <c:auto val="1"/>
        <c:lblAlgn val="ctr"/>
        <c:lblOffset val="100"/>
        <c:noMultiLvlLbl val="0"/>
      </c:catAx>
      <c:valAx>
        <c:axId val="180251808"/>
        <c:scaling>
          <c:orientation val="minMax"/>
          <c:max val="1"/>
        </c:scaling>
        <c:delete val="0"/>
        <c:axPos val="b"/>
        <c:numFmt formatCode="0%" sourceLinked="0"/>
        <c:majorTickMark val="out"/>
        <c:minorTickMark val="none"/>
        <c:tickLblPos val="nextTo"/>
        <c:spPr>
          <a:noFill/>
          <a:ln w="6350" cap="flat" cmpd="sng" algn="ctr">
            <a:solidFill>
              <a:schemeClr val="accent3"/>
            </a:solidFill>
            <a:prstDash val="solid"/>
            <a:miter lim="800000"/>
          </a:ln>
          <a:effectLst/>
        </c:spPr>
        <c:txPr>
          <a:bodyPr rot="-60000000" spcFirstLastPara="1"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80249408"/>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901530983248899"/>
          <c:y val="5.7528087666710997E-2"/>
          <c:w val="0.74274824704492504"/>
          <c:h val="0.80724590354306303"/>
        </c:manualLayout>
      </c:layout>
      <c:barChart>
        <c:barDir val="bar"/>
        <c:grouping val="clustered"/>
        <c:varyColors val="0"/>
        <c:ser>
          <c:idx val="0"/>
          <c:order val="0"/>
          <c:tx>
            <c:strRef>
              <c:f>Sheet1!$B$1</c:f>
              <c:strCache>
                <c:ptCount val="1"/>
              </c:strCache>
            </c:strRef>
          </c:tx>
          <c:spPr>
            <a:solidFill>
              <a:srgbClr val="0A7F28"/>
            </a:solidFill>
            <a:ln>
              <a:noFill/>
            </a:ln>
            <a:effectLst/>
          </c:spPr>
          <c:invertIfNegative val="0"/>
          <c:dLbls>
            <c:dLbl>
              <c:idx val="0"/>
              <c:tx>
                <c:rich>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r>
                      <a:rPr lang="en-US" altLang="zh-CN">
                        <a:solidFill>
                          <a:srgbClr val="0A7F28"/>
                        </a:solidFill>
                      </a:rPr>
                      <a:t>11.1%</a:t>
                    </a:r>
                  </a:p>
                </c:rich>
              </c:tx>
              <c:spPr>
                <a:noFill/>
                <a:ln>
                  <a:noFill/>
                </a:ln>
                <a:effectLst/>
              </c:spPr>
              <c:txPr>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0.207389707407723"/>
                      <c:h val="0.30930444183342198"/>
                    </c:manualLayout>
                  </c15:layout>
                  <c15:showDataLabelsRange val="0"/>
                </c:ext>
                <c:ext xmlns:c16="http://schemas.microsoft.com/office/drawing/2014/chart" uri="{C3380CC4-5D6E-409C-BE32-E72D297353CC}">
                  <c16:uniqueId val="{00000000-E427-4B69-95DA-270F8015661D}"/>
                </c:ext>
              </c:extLst>
            </c:dLbl>
            <c:dLbl>
              <c:idx val="1"/>
              <c:tx>
                <c:rich>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r>
                      <a:rPr lang="en-US" altLang="zh-CN">
                        <a:solidFill>
                          <a:srgbClr val="0A7F28"/>
                        </a:solidFill>
                      </a:rPr>
                      <a:t>15.5%</a:t>
                    </a:r>
                  </a:p>
                </c:rich>
              </c:tx>
              <c:spPr>
                <a:noFill/>
                <a:ln>
                  <a:noFill/>
                </a:ln>
                <a:effectLst/>
              </c:spPr>
              <c:txPr>
                <a:bodyPr rot="0" spcFirstLastPara="1" vertOverflow="ellipsis" vert="horz" wrap="square" lIns="38100" tIns="19050" rIns="38100" bIns="19050" anchor="ctr" anchorCtr="1"/>
                <a:lstStyle/>
                <a:p>
                  <a:pPr defTabSz="914400">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0.22818933006653699"/>
                      <c:h val="0.30930444183342198"/>
                    </c:manualLayout>
                  </c15:layout>
                  <c15:showDataLabelsRange val="0"/>
                </c:ext>
                <c:ext xmlns:c16="http://schemas.microsoft.com/office/drawing/2014/chart" uri="{C3380CC4-5D6E-409C-BE32-E72D297353CC}">
                  <c16:uniqueId val="{00000001-E427-4B69-95DA-270F8015661D}"/>
                </c:ext>
              </c:extLst>
            </c:dLbl>
            <c:spPr>
              <a:no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accent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美国2008</c:v>
                </c:pt>
                <c:pt idx="1">
                  <c:v>美国2016</c:v>
                </c:pt>
              </c:strCache>
            </c:strRef>
          </c:cat>
          <c:val>
            <c:numRef>
              <c:f>Sheet1!$B$2:$B$3</c:f>
              <c:numCache>
                <c:formatCode>0.0%</c:formatCode>
                <c:ptCount val="2"/>
                <c:pt idx="0">
                  <c:v>0.111</c:v>
                </c:pt>
                <c:pt idx="1">
                  <c:v>0.155</c:v>
                </c:pt>
              </c:numCache>
            </c:numRef>
          </c:val>
          <c:extLst>
            <c:ext xmlns:c16="http://schemas.microsoft.com/office/drawing/2014/chart" uri="{C3380CC4-5D6E-409C-BE32-E72D297353CC}">
              <c16:uniqueId val="{00000002-E427-4B69-95DA-270F8015661D}"/>
            </c:ext>
          </c:extLst>
        </c:ser>
        <c:dLbls>
          <c:showLegendKey val="0"/>
          <c:showVal val="0"/>
          <c:showCatName val="0"/>
          <c:showSerName val="0"/>
          <c:showPercent val="0"/>
          <c:showBubbleSize val="0"/>
        </c:dLbls>
        <c:gapWidth val="219"/>
        <c:axId val="180249408"/>
        <c:axId val="180251808"/>
      </c:barChart>
      <c:catAx>
        <c:axId val="180249408"/>
        <c:scaling>
          <c:orientation val="minMax"/>
        </c:scaling>
        <c:delete val="0"/>
        <c:axPos val="l"/>
        <c:numFmt formatCode="General" sourceLinked="1"/>
        <c:majorTickMark val="out"/>
        <c:minorTickMark val="none"/>
        <c:tickLblPos val="nextTo"/>
        <c:spPr>
          <a:noFill/>
          <a:ln w="6350" cap="flat" cmpd="sng" algn="ctr">
            <a:solidFill>
              <a:schemeClr val="accent3"/>
            </a:solidFill>
            <a:prstDash val="solid"/>
            <a:miter lim="800000"/>
          </a:ln>
          <a:effectLst/>
        </c:spPr>
        <c:txPr>
          <a:bodyPr rot="-60000000" spcFirstLastPara="1"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80251808"/>
        <c:crosses val="autoZero"/>
        <c:auto val="1"/>
        <c:lblAlgn val="ctr"/>
        <c:lblOffset val="100"/>
        <c:noMultiLvlLbl val="0"/>
      </c:catAx>
      <c:valAx>
        <c:axId val="180251808"/>
        <c:scaling>
          <c:orientation val="minMax"/>
          <c:max val="1"/>
        </c:scaling>
        <c:delete val="0"/>
        <c:axPos val="b"/>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80249408"/>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A7F28"/>
              </a:solidFill>
              <a:ln w="19050">
                <a:solidFill>
                  <a:schemeClr val="lt1"/>
                </a:solidFill>
              </a:ln>
              <a:effectLst/>
            </c:spPr>
            <c:extLst>
              <c:ext xmlns:c16="http://schemas.microsoft.com/office/drawing/2014/chart" uri="{C3380CC4-5D6E-409C-BE32-E72D297353CC}">
                <c16:uniqueId val="{00000001-C4EE-4D0A-AF69-D5B9DED37ACE}"/>
              </c:ext>
            </c:extLst>
          </c:dPt>
          <c:dPt>
            <c:idx val="1"/>
            <c:bubble3D val="0"/>
            <c:spPr>
              <a:solidFill>
                <a:srgbClr val="A6A6A6"/>
              </a:solidFill>
              <a:ln w="19050">
                <a:solidFill>
                  <a:schemeClr val="lt1"/>
                </a:solidFill>
              </a:ln>
              <a:effectLst/>
            </c:spPr>
            <c:extLst>
              <c:ext xmlns:c16="http://schemas.microsoft.com/office/drawing/2014/chart" uri="{C3380CC4-5D6E-409C-BE32-E72D297353CC}">
                <c16:uniqueId val="{00000003-C4EE-4D0A-AF69-D5B9DED37ACE}"/>
              </c:ext>
            </c:extLst>
          </c:dPt>
          <c:dLbls>
            <c:delete val="1"/>
          </c:dLbls>
          <c:cat>
            <c:strRef>
              <c:f>Sheet1!$A$2:$A$3</c:f>
              <c:strCache>
                <c:ptCount val="2"/>
                <c:pt idx="0">
                  <c:v>患病率</c:v>
                </c:pt>
              </c:strCache>
            </c:strRef>
          </c:cat>
          <c:val>
            <c:numRef>
              <c:f>Sheet1!$B$2:$B$3</c:f>
              <c:numCache>
                <c:formatCode>0.00%</c:formatCode>
                <c:ptCount val="2"/>
                <c:pt idx="0">
                  <c:v>0.45</c:v>
                </c:pt>
                <c:pt idx="1">
                  <c:v>0.55000000000000004</c:v>
                </c:pt>
              </c:numCache>
            </c:numRef>
          </c:val>
          <c:extLst>
            <c:ext xmlns:c16="http://schemas.microsoft.com/office/drawing/2014/chart" uri="{C3380CC4-5D6E-409C-BE32-E72D297353CC}">
              <c16:uniqueId val="{00000004-C4EE-4D0A-AF69-D5B9DED37ACE}"/>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A7F28"/>
              </a:solidFill>
              <a:ln w="19050">
                <a:solidFill>
                  <a:schemeClr val="lt1"/>
                </a:solidFill>
              </a:ln>
              <a:effectLst/>
            </c:spPr>
            <c:extLst>
              <c:ext xmlns:c16="http://schemas.microsoft.com/office/drawing/2014/chart" uri="{C3380CC4-5D6E-409C-BE32-E72D297353CC}">
                <c16:uniqueId val="{00000001-8B39-409D-BDC3-9F1A179C65B8}"/>
              </c:ext>
            </c:extLst>
          </c:dPt>
          <c:dPt>
            <c:idx val="1"/>
            <c:bubble3D val="0"/>
            <c:spPr>
              <a:solidFill>
                <a:srgbClr val="A6A6A6"/>
              </a:solidFill>
              <a:ln w="19050">
                <a:solidFill>
                  <a:schemeClr val="lt1"/>
                </a:solidFill>
              </a:ln>
              <a:effectLst/>
            </c:spPr>
            <c:extLst>
              <c:ext xmlns:c16="http://schemas.microsoft.com/office/drawing/2014/chart" uri="{C3380CC4-5D6E-409C-BE32-E72D297353CC}">
                <c16:uniqueId val="{00000003-8B39-409D-BDC3-9F1A179C65B8}"/>
              </c:ext>
            </c:extLst>
          </c:dPt>
          <c:dLbls>
            <c:delete val="1"/>
          </c:dLbls>
          <c:cat>
            <c:strRef>
              <c:f>Sheet1!$A$2:$A$3</c:f>
              <c:strCache>
                <c:ptCount val="2"/>
                <c:pt idx="0">
                  <c:v>率</c:v>
                </c:pt>
              </c:strCache>
            </c:strRef>
          </c:cat>
          <c:val>
            <c:numRef>
              <c:f>Sheet1!$B$2:$B$3</c:f>
              <c:numCache>
                <c:formatCode>0.00%</c:formatCode>
                <c:ptCount val="2"/>
                <c:pt idx="0">
                  <c:v>0.18</c:v>
                </c:pt>
                <c:pt idx="1">
                  <c:v>0.82</c:v>
                </c:pt>
              </c:numCache>
            </c:numRef>
          </c:val>
          <c:extLst>
            <c:ext xmlns:c16="http://schemas.microsoft.com/office/drawing/2014/chart" uri="{C3380CC4-5D6E-409C-BE32-E72D297353CC}">
              <c16:uniqueId val="{00000004-8B39-409D-BDC3-9F1A179C65B8}"/>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pieChart>
        <c:varyColors val="1"/>
        <c:ser>
          <c:idx val="0"/>
          <c:order val="0"/>
          <c:tx>
            <c:strRef>
              <c:f>Sheet1!$B$1</c:f>
              <c:strCache>
                <c:ptCount val="1"/>
                <c:pt idx="0">
                  <c:v>比例</c:v>
                </c:pt>
              </c:strCache>
            </c:strRef>
          </c:tx>
          <c:dPt>
            <c:idx val="0"/>
            <c:bubble3D val="0"/>
            <c:spPr>
              <a:solidFill>
                <a:schemeClr val="accent6">
                  <a:shade val="42727"/>
                </a:schemeClr>
              </a:solidFill>
              <a:ln w="19050">
                <a:solidFill>
                  <a:schemeClr val="lt1"/>
                </a:solidFill>
              </a:ln>
              <a:effectLst/>
            </c:spPr>
            <c:extLst>
              <c:ext xmlns:c16="http://schemas.microsoft.com/office/drawing/2014/chart" uri="{C3380CC4-5D6E-409C-BE32-E72D297353CC}">
                <c16:uniqueId val="{00000001-8CA0-4DA3-87E8-5BDAA1C7F763}"/>
              </c:ext>
            </c:extLst>
          </c:dPt>
          <c:dPt>
            <c:idx val="1"/>
            <c:bubble3D val="0"/>
            <c:spPr>
              <a:solidFill>
                <a:schemeClr val="accent6">
                  <a:shade val="55455"/>
                </a:schemeClr>
              </a:solidFill>
              <a:ln w="19050">
                <a:solidFill>
                  <a:schemeClr val="lt1"/>
                </a:solidFill>
              </a:ln>
              <a:effectLst/>
            </c:spPr>
            <c:extLst>
              <c:ext xmlns:c16="http://schemas.microsoft.com/office/drawing/2014/chart" uri="{C3380CC4-5D6E-409C-BE32-E72D297353CC}">
                <c16:uniqueId val="{00000003-8CA0-4DA3-87E8-5BDAA1C7F763}"/>
              </c:ext>
            </c:extLst>
          </c:dPt>
          <c:dPt>
            <c:idx val="2"/>
            <c:bubble3D val="0"/>
            <c:spPr>
              <a:solidFill>
                <a:schemeClr val="accent6">
                  <a:shade val="68182"/>
                </a:schemeClr>
              </a:solidFill>
              <a:ln w="19050">
                <a:solidFill>
                  <a:schemeClr val="lt1"/>
                </a:solidFill>
              </a:ln>
              <a:effectLst/>
            </c:spPr>
            <c:extLst>
              <c:ext xmlns:c16="http://schemas.microsoft.com/office/drawing/2014/chart" uri="{C3380CC4-5D6E-409C-BE32-E72D297353CC}">
                <c16:uniqueId val="{00000005-8CA0-4DA3-87E8-5BDAA1C7F763}"/>
              </c:ext>
            </c:extLst>
          </c:dPt>
          <c:dPt>
            <c:idx val="3"/>
            <c:bubble3D val="0"/>
            <c:spPr>
              <a:solidFill>
                <a:schemeClr val="accent6">
                  <a:shade val="80909"/>
                </a:schemeClr>
              </a:solidFill>
              <a:ln w="19050">
                <a:solidFill>
                  <a:schemeClr val="lt1"/>
                </a:solidFill>
              </a:ln>
              <a:effectLst/>
            </c:spPr>
            <c:extLst>
              <c:ext xmlns:c16="http://schemas.microsoft.com/office/drawing/2014/chart" uri="{C3380CC4-5D6E-409C-BE32-E72D297353CC}">
                <c16:uniqueId val="{00000007-8CA0-4DA3-87E8-5BDAA1C7F763}"/>
              </c:ext>
            </c:extLst>
          </c:dPt>
          <c:dPt>
            <c:idx val="4"/>
            <c:bubble3D val="0"/>
            <c:spPr>
              <a:solidFill>
                <a:schemeClr val="accent6">
                  <a:shade val="93636"/>
                </a:schemeClr>
              </a:solidFill>
              <a:ln w="19050">
                <a:solidFill>
                  <a:schemeClr val="lt1"/>
                </a:solidFill>
              </a:ln>
              <a:effectLst/>
            </c:spPr>
            <c:extLst>
              <c:ext xmlns:c16="http://schemas.microsoft.com/office/drawing/2014/chart" uri="{C3380CC4-5D6E-409C-BE32-E72D297353CC}">
                <c16:uniqueId val="{00000009-8CA0-4DA3-87E8-5BDAA1C7F763}"/>
              </c:ext>
            </c:extLst>
          </c:dPt>
          <c:dPt>
            <c:idx val="5"/>
            <c:bubble3D val="0"/>
            <c:spPr>
              <a:solidFill>
                <a:schemeClr val="accent6">
                  <a:tint val="93636"/>
                </a:schemeClr>
              </a:solidFill>
              <a:ln w="19050">
                <a:solidFill>
                  <a:schemeClr val="lt1"/>
                </a:solidFill>
              </a:ln>
              <a:effectLst/>
            </c:spPr>
            <c:extLst>
              <c:ext xmlns:c16="http://schemas.microsoft.com/office/drawing/2014/chart" uri="{C3380CC4-5D6E-409C-BE32-E72D297353CC}">
                <c16:uniqueId val="{0000000B-8CA0-4DA3-87E8-5BDAA1C7F763}"/>
              </c:ext>
            </c:extLst>
          </c:dPt>
          <c:dPt>
            <c:idx val="6"/>
            <c:bubble3D val="0"/>
            <c:spPr>
              <a:solidFill>
                <a:schemeClr val="accent6">
                  <a:tint val="80909"/>
                </a:schemeClr>
              </a:solidFill>
              <a:ln w="19050">
                <a:solidFill>
                  <a:schemeClr val="lt1"/>
                </a:solidFill>
              </a:ln>
              <a:effectLst/>
            </c:spPr>
            <c:extLst>
              <c:ext xmlns:c16="http://schemas.microsoft.com/office/drawing/2014/chart" uri="{C3380CC4-5D6E-409C-BE32-E72D297353CC}">
                <c16:uniqueId val="{0000000D-8CA0-4DA3-87E8-5BDAA1C7F763}"/>
              </c:ext>
            </c:extLst>
          </c:dPt>
          <c:dPt>
            <c:idx val="7"/>
            <c:bubble3D val="0"/>
            <c:spPr>
              <a:solidFill>
                <a:schemeClr val="accent6">
                  <a:tint val="68182"/>
                </a:schemeClr>
              </a:solidFill>
              <a:ln w="19050">
                <a:solidFill>
                  <a:schemeClr val="lt1"/>
                </a:solidFill>
              </a:ln>
              <a:effectLst/>
            </c:spPr>
            <c:extLst>
              <c:ext xmlns:c16="http://schemas.microsoft.com/office/drawing/2014/chart" uri="{C3380CC4-5D6E-409C-BE32-E72D297353CC}">
                <c16:uniqueId val="{0000000F-8CA0-4DA3-87E8-5BDAA1C7F763}"/>
              </c:ext>
            </c:extLst>
          </c:dPt>
          <c:dPt>
            <c:idx val="8"/>
            <c:bubble3D val="0"/>
            <c:spPr>
              <a:solidFill>
                <a:schemeClr val="accent6">
                  <a:tint val="55455"/>
                </a:schemeClr>
              </a:solidFill>
              <a:ln w="19050">
                <a:solidFill>
                  <a:schemeClr val="lt1"/>
                </a:solidFill>
              </a:ln>
              <a:effectLst/>
            </c:spPr>
            <c:extLst>
              <c:ext xmlns:c16="http://schemas.microsoft.com/office/drawing/2014/chart" uri="{C3380CC4-5D6E-409C-BE32-E72D297353CC}">
                <c16:uniqueId val="{00000011-8CA0-4DA3-87E8-5BDAA1C7F763}"/>
              </c:ext>
            </c:extLst>
          </c:dPt>
          <c:dPt>
            <c:idx val="9"/>
            <c:bubble3D val="0"/>
            <c:spPr>
              <a:solidFill>
                <a:schemeClr val="accent6">
                  <a:tint val="42727"/>
                </a:schemeClr>
              </a:solidFill>
              <a:ln w="19050">
                <a:solidFill>
                  <a:schemeClr val="lt1"/>
                </a:solidFill>
              </a:ln>
              <a:effectLst/>
            </c:spPr>
            <c:extLst>
              <c:ext xmlns:c16="http://schemas.microsoft.com/office/drawing/2014/chart" uri="{C3380CC4-5D6E-409C-BE32-E72D297353CC}">
                <c16:uniqueId val="{00000013-8CA0-4DA3-87E8-5BDAA1C7F763}"/>
              </c:ext>
            </c:extLst>
          </c:dPt>
          <c:dLbls>
            <c:dLbl>
              <c:idx val="0"/>
              <c:spPr>
                <a:noFill/>
                <a:ln>
                  <a:noFill/>
                </a:ln>
                <a:effectLst/>
              </c:spPr>
              <c:txPr>
                <a:bodyPr rot="0" spcFirstLastPara="1" vertOverflow="ellipsis" vert="horz" wrap="square" lIns="38100" tIns="19050" rIns="38100" bIns="19050" anchor="ctr" anchorCtr="1"/>
                <a:lstStyle/>
                <a:p>
                  <a:pPr>
                    <a:defRPr lang="zh-CN" sz="1600" b="1"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bestFit"/>
              <c:showLegendKey val="0"/>
              <c:showVal val="1"/>
              <c:showCatName val="0"/>
              <c:showSerName val="0"/>
              <c:showPercent val="0"/>
              <c:showBubbleSize val="0"/>
              <c:extLst>
                <c:ext xmlns:c16="http://schemas.microsoft.com/office/drawing/2014/chart" uri="{C3380CC4-5D6E-409C-BE32-E72D297353CC}">
                  <c16:uniqueId val="{00000001-8CA0-4DA3-87E8-5BDAA1C7F763}"/>
                </c:ext>
              </c:extLst>
            </c:dLbl>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Sheet1!$A$2:$A$11</c:f>
              <c:strCache>
                <c:ptCount val="10"/>
                <c:pt idx="0">
                  <c:v>BPPV</c:v>
                </c:pt>
                <c:pt idx="1">
                  <c:v>前庭性偏头痛(VM)</c:v>
                </c:pt>
                <c:pt idx="2">
                  <c:v>梅尼埃病</c:v>
                </c:pt>
                <c:pt idx="3">
                  <c:v>突发性聋</c:v>
                </c:pt>
                <c:pt idx="4">
                  <c:v>持续性姿势-知觉性头晕</c:v>
                </c:pt>
                <c:pt idx="5">
                  <c:v>前庭神经炎</c:v>
                </c:pt>
                <c:pt idx="6">
                  <c:v>迟发型膜迷路积水</c:v>
                </c:pt>
                <c:pt idx="7">
                  <c:v>其他前庭周围性眩晕</c:v>
                </c:pt>
                <c:pt idx="8">
                  <c:v>前庭中枢性眩晕(不含VM)</c:v>
                </c:pt>
                <c:pt idx="9">
                  <c:v>原因不明</c:v>
                </c:pt>
              </c:strCache>
            </c:strRef>
          </c:cat>
          <c:val>
            <c:numRef>
              <c:f>Sheet1!$B$2:$B$11</c:f>
              <c:numCache>
                <c:formatCode>0.00%</c:formatCode>
                <c:ptCount val="10"/>
                <c:pt idx="0">
                  <c:v>0.34250000000000003</c:v>
                </c:pt>
                <c:pt idx="1">
                  <c:v>0.24460000000000001</c:v>
                </c:pt>
                <c:pt idx="2">
                  <c:v>9.8599999999999993E-2</c:v>
                </c:pt>
                <c:pt idx="3">
                  <c:v>7.8200000000000006E-2</c:v>
                </c:pt>
                <c:pt idx="4">
                  <c:v>4.9000000000000002E-2</c:v>
                </c:pt>
                <c:pt idx="5">
                  <c:v>3.9100000000000003E-2</c:v>
                </c:pt>
                <c:pt idx="6">
                  <c:v>3.6799999999999999E-2</c:v>
                </c:pt>
                <c:pt idx="7">
                  <c:v>1.8499999999999999E-2</c:v>
                </c:pt>
                <c:pt idx="8">
                  <c:v>9.1000000000000004E-3</c:v>
                </c:pt>
                <c:pt idx="9">
                  <c:v>8.3500000000000005E-2</c:v>
                </c:pt>
              </c:numCache>
            </c:numRef>
          </c:val>
          <c:extLst>
            <c:ext xmlns:c16="http://schemas.microsoft.com/office/drawing/2014/chart" uri="{C3380CC4-5D6E-409C-BE32-E72D297353CC}">
              <c16:uniqueId val="{00000014-8CA0-4DA3-87E8-5BDAA1C7F763}"/>
            </c:ext>
          </c:extLst>
        </c:ser>
        <c:dLbls>
          <c:showLegendKey val="0"/>
          <c:showVal val="1"/>
          <c:showCatName val="0"/>
          <c:showSerName val="0"/>
          <c:showPercent val="0"/>
          <c:showBubbleSize val="0"/>
          <c:showLeaderLines val="1"/>
        </c:dLbls>
        <c:firstSliceAng val="0"/>
      </c:pieChart>
      <c:spPr>
        <a:noFill/>
        <a:ln>
          <a:noFill/>
        </a:ln>
        <a:effectLst/>
      </c:spPr>
    </c:plotArea>
    <c:legend>
      <c:legendPos val="r"/>
      <c:legendEntry>
        <c:idx val="0"/>
        <c:txPr>
          <a:bodyPr rot="0" spcFirstLastPara="1" vertOverflow="ellipsis" vert="horz" wrap="square" anchor="ctr" anchorCtr="1"/>
          <a:lstStyle/>
          <a:p>
            <a:pPr>
              <a:defRPr lang="zh-CN" sz="1200" b="1" i="0" u="none" strike="noStrike" kern="1200" baseline="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legendEntry>
      <c:legendEntry>
        <c:idx val="8"/>
        <c:txPr>
          <a:bodyPr rot="0" spcFirstLastPara="1" vertOverflow="ellipsis" vert="horz" wrap="square" anchor="ctr" anchorCtr="1"/>
          <a:lstStyle/>
          <a:p>
            <a:pPr>
              <a:defRPr lang="zh-CN"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legendEntry>
      <c:layout>
        <c:manualLayout>
          <c:xMode val="edge"/>
          <c:yMode val="edge"/>
          <c:x val="0.58089848229740904"/>
          <c:y val="0.104881365445454"/>
          <c:w val="0.413740997386008"/>
          <c:h val="0.767556383304419"/>
        </c:manualLayout>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legend>
    <c:plotVisOnly val="1"/>
    <c:dispBlanksAs val="gap"/>
    <c:showDLblsOverMax val="0"/>
  </c:chart>
  <c:spPr>
    <a:noFill/>
    <a:ln>
      <a:noFill/>
    </a:ln>
    <a:effectLst/>
  </c:spPr>
  <c:txPr>
    <a:bodyPr/>
    <a:lstStyle/>
    <a:p>
      <a:pPr>
        <a:defRPr lang="zh-CN" sz="1200">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7.5524033069767404E-2"/>
          <c:y val="0.171951984896418"/>
          <c:w val="0.50520455872154502"/>
          <c:h val="0.61073425859781605"/>
        </c:manualLayout>
      </c:layout>
      <c:pieChart>
        <c:varyColors val="1"/>
        <c:ser>
          <c:idx val="0"/>
          <c:order val="0"/>
          <c:tx>
            <c:strRef>
              <c:f>Sheet1!$B$1</c:f>
              <c:strCache>
                <c:ptCount val="1"/>
                <c:pt idx="0">
                  <c:v>比例</c:v>
                </c:pt>
              </c:strCache>
            </c:strRef>
          </c:tx>
          <c:dPt>
            <c:idx val="0"/>
            <c:bubble3D val="0"/>
            <c:spPr>
              <a:solidFill>
                <a:schemeClr val="accent6">
                  <a:shade val="45556"/>
                </a:schemeClr>
              </a:solidFill>
              <a:ln w="19050">
                <a:solidFill>
                  <a:schemeClr val="lt1"/>
                </a:solidFill>
              </a:ln>
              <a:effectLst/>
            </c:spPr>
            <c:extLst>
              <c:ext xmlns:c16="http://schemas.microsoft.com/office/drawing/2014/chart" uri="{C3380CC4-5D6E-409C-BE32-E72D297353CC}">
                <c16:uniqueId val="{00000001-E699-4C8B-9B05-6FF7AC3F3C3B}"/>
              </c:ext>
            </c:extLst>
          </c:dPt>
          <c:dPt>
            <c:idx val="1"/>
            <c:bubble3D val="0"/>
            <c:spPr>
              <a:solidFill>
                <a:schemeClr val="accent6">
                  <a:shade val="61111"/>
                </a:schemeClr>
              </a:solidFill>
              <a:ln w="19050">
                <a:solidFill>
                  <a:schemeClr val="lt1"/>
                </a:solidFill>
              </a:ln>
              <a:effectLst/>
            </c:spPr>
            <c:extLst>
              <c:ext xmlns:c16="http://schemas.microsoft.com/office/drawing/2014/chart" uri="{C3380CC4-5D6E-409C-BE32-E72D297353CC}">
                <c16:uniqueId val="{00000003-E699-4C8B-9B05-6FF7AC3F3C3B}"/>
              </c:ext>
            </c:extLst>
          </c:dPt>
          <c:dPt>
            <c:idx val="2"/>
            <c:bubble3D val="0"/>
            <c:spPr>
              <a:solidFill>
                <a:schemeClr val="accent6">
                  <a:shade val="76667"/>
                </a:schemeClr>
              </a:solidFill>
              <a:ln w="19050">
                <a:solidFill>
                  <a:schemeClr val="lt1"/>
                </a:solidFill>
              </a:ln>
              <a:effectLst/>
            </c:spPr>
            <c:extLst>
              <c:ext xmlns:c16="http://schemas.microsoft.com/office/drawing/2014/chart" uri="{C3380CC4-5D6E-409C-BE32-E72D297353CC}">
                <c16:uniqueId val="{00000005-E699-4C8B-9B05-6FF7AC3F3C3B}"/>
              </c:ext>
            </c:extLst>
          </c:dPt>
          <c:dPt>
            <c:idx val="3"/>
            <c:bubble3D val="0"/>
            <c:spPr>
              <a:solidFill>
                <a:schemeClr val="accent6">
                  <a:shade val="92222"/>
                </a:schemeClr>
              </a:solidFill>
              <a:ln w="19050">
                <a:solidFill>
                  <a:schemeClr val="lt1"/>
                </a:solidFill>
              </a:ln>
              <a:effectLst/>
            </c:spPr>
            <c:extLst>
              <c:ext xmlns:c16="http://schemas.microsoft.com/office/drawing/2014/chart" uri="{C3380CC4-5D6E-409C-BE32-E72D297353CC}">
                <c16:uniqueId val="{00000007-E699-4C8B-9B05-6FF7AC3F3C3B}"/>
              </c:ext>
            </c:extLst>
          </c:dPt>
          <c:dPt>
            <c:idx val="4"/>
            <c:bubble3D val="0"/>
            <c:spPr>
              <a:solidFill>
                <a:schemeClr val="accent6">
                  <a:tint val="92222"/>
                </a:schemeClr>
              </a:solidFill>
              <a:ln w="19050">
                <a:solidFill>
                  <a:schemeClr val="lt1"/>
                </a:solidFill>
              </a:ln>
              <a:effectLst/>
            </c:spPr>
            <c:extLst>
              <c:ext xmlns:c16="http://schemas.microsoft.com/office/drawing/2014/chart" uri="{C3380CC4-5D6E-409C-BE32-E72D297353CC}">
                <c16:uniqueId val="{00000009-E699-4C8B-9B05-6FF7AC3F3C3B}"/>
              </c:ext>
            </c:extLst>
          </c:dPt>
          <c:dPt>
            <c:idx val="5"/>
            <c:bubble3D val="0"/>
            <c:spPr>
              <a:solidFill>
                <a:schemeClr val="accent6">
                  <a:tint val="76667"/>
                </a:schemeClr>
              </a:solidFill>
              <a:ln w="19050">
                <a:solidFill>
                  <a:schemeClr val="lt1"/>
                </a:solidFill>
              </a:ln>
              <a:effectLst/>
            </c:spPr>
            <c:extLst>
              <c:ext xmlns:c16="http://schemas.microsoft.com/office/drawing/2014/chart" uri="{C3380CC4-5D6E-409C-BE32-E72D297353CC}">
                <c16:uniqueId val="{0000000B-E699-4C8B-9B05-6FF7AC3F3C3B}"/>
              </c:ext>
            </c:extLst>
          </c:dPt>
          <c:dPt>
            <c:idx val="6"/>
            <c:bubble3D val="0"/>
            <c:spPr>
              <a:solidFill>
                <a:schemeClr val="accent6">
                  <a:tint val="61111"/>
                </a:schemeClr>
              </a:solidFill>
              <a:ln w="19050">
                <a:solidFill>
                  <a:schemeClr val="lt1"/>
                </a:solidFill>
              </a:ln>
              <a:effectLst/>
            </c:spPr>
            <c:extLst>
              <c:ext xmlns:c16="http://schemas.microsoft.com/office/drawing/2014/chart" uri="{C3380CC4-5D6E-409C-BE32-E72D297353CC}">
                <c16:uniqueId val="{0000000D-E699-4C8B-9B05-6FF7AC3F3C3B}"/>
              </c:ext>
            </c:extLst>
          </c:dPt>
          <c:dPt>
            <c:idx val="7"/>
            <c:bubble3D val="0"/>
            <c:spPr>
              <a:solidFill>
                <a:schemeClr val="accent6">
                  <a:tint val="45556"/>
                </a:schemeClr>
              </a:solidFill>
              <a:ln w="19050">
                <a:solidFill>
                  <a:schemeClr val="lt1"/>
                </a:solidFill>
              </a:ln>
              <a:effectLst/>
            </c:spPr>
            <c:extLst>
              <c:ext xmlns:c16="http://schemas.microsoft.com/office/drawing/2014/chart" uri="{C3380CC4-5D6E-409C-BE32-E72D297353CC}">
                <c16:uniqueId val="{0000000F-E699-4C8B-9B05-6FF7AC3F3C3B}"/>
              </c:ext>
            </c:extLst>
          </c:dPt>
          <c:dLbls>
            <c:dLbl>
              <c:idx val="0"/>
              <c:spPr>
                <a:noFill/>
                <a:ln>
                  <a:noFill/>
                </a:ln>
                <a:effectLst/>
              </c:spPr>
              <c:txPr>
                <a:bodyPr rot="0" spcFirstLastPara="1" vertOverflow="ellipsis" vert="horz" wrap="square" lIns="38100" tIns="19050" rIns="38100" bIns="19050" anchor="ctr" anchorCtr="1"/>
                <a:lstStyle/>
                <a:p>
                  <a:pPr>
                    <a:defRPr lang="zh-CN" sz="1600" b="1" i="0" u="none" strike="noStrike" kern="1200" baseline="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bestFit"/>
              <c:showLegendKey val="0"/>
              <c:showVal val="1"/>
              <c:showCatName val="0"/>
              <c:showSerName val="0"/>
              <c:showPercent val="0"/>
              <c:showBubbleSize val="0"/>
              <c:extLst>
                <c:ext xmlns:c16="http://schemas.microsoft.com/office/drawing/2014/chart" uri="{C3380CC4-5D6E-409C-BE32-E72D297353CC}">
                  <c16:uniqueId val="{00000001-E699-4C8B-9B05-6FF7AC3F3C3B}"/>
                </c:ext>
              </c:extLst>
            </c:dLbl>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Sheet1!$A$2:$A$9</c:f>
              <c:strCache>
                <c:ptCount val="8"/>
                <c:pt idx="0">
                  <c:v>BPPV</c:v>
                </c:pt>
                <c:pt idx="1">
                  <c:v>后循环缺血</c:v>
                </c:pt>
                <c:pt idx="2">
                  <c:v>心因性头晕</c:v>
                </c:pt>
                <c:pt idx="3">
                  <c:v>高血压性头晕</c:v>
                </c:pt>
                <c:pt idx="4">
                  <c:v>前庭性偏头痛</c:v>
                </c:pt>
                <c:pt idx="5">
                  <c:v>梅尼埃病</c:v>
                </c:pt>
                <c:pt idx="6">
                  <c:v>其他原因</c:v>
                </c:pt>
                <c:pt idx="7">
                  <c:v>病因不明</c:v>
                </c:pt>
              </c:strCache>
            </c:strRef>
          </c:cat>
          <c:val>
            <c:numRef>
              <c:f>Sheet1!$B$2:$B$9</c:f>
              <c:numCache>
                <c:formatCode>0.00%</c:formatCode>
                <c:ptCount val="8"/>
                <c:pt idx="0">
                  <c:v>0.29480000000000001</c:v>
                </c:pt>
                <c:pt idx="1">
                  <c:v>0.2089</c:v>
                </c:pt>
                <c:pt idx="2">
                  <c:v>0.16650000000000001</c:v>
                </c:pt>
                <c:pt idx="3">
                  <c:v>9.3299999999999994E-2</c:v>
                </c:pt>
                <c:pt idx="4">
                  <c:v>6.3600000000000004E-2</c:v>
                </c:pt>
                <c:pt idx="5">
                  <c:v>4.6699999999999998E-2</c:v>
                </c:pt>
                <c:pt idx="6">
                  <c:v>7.7399999999999997E-2</c:v>
                </c:pt>
                <c:pt idx="7">
                  <c:v>4.8800000000000003E-2</c:v>
                </c:pt>
              </c:numCache>
            </c:numRef>
          </c:val>
          <c:extLst>
            <c:ext xmlns:c16="http://schemas.microsoft.com/office/drawing/2014/chart" uri="{C3380CC4-5D6E-409C-BE32-E72D297353CC}">
              <c16:uniqueId val="{00000010-E699-4C8B-9B05-6FF7AC3F3C3B}"/>
            </c:ext>
          </c:extLst>
        </c:ser>
        <c:dLbls>
          <c:showLegendKey val="0"/>
          <c:showVal val="1"/>
          <c:showCatName val="0"/>
          <c:showSerName val="0"/>
          <c:showPercent val="0"/>
          <c:showBubbleSize val="0"/>
          <c:showLeaderLines val="1"/>
        </c:dLbls>
        <c:firstSliceAng val="0"/>
      </c:pieChart>
      <c:spPr>
        <a:noFill/>
        <a:ln>
          <a:noFill/>
        </a:ln>
        <a:effectLst/>
      </c:spPr>
    </c:plotArea>
    <c:legend>
      <c:legendPos val="r"/>
      <c:legendEntry>
        <c:idx val="0"/>
        <c:txPr>
          <a:bodyPr rot="0" spcFirstLastPara="1" vertOverflow="ellipsis" vert="horz" wrap="square" anchor="ctr" anchorCtr="1"/>
          <a:lstStyle/>
          <a:p>
            <a:pPr>
              <a:defRPr lang="zh-CN" sz="1200" b="1" i="0" u="none" strike="noStrike" kern="1200" baseline="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legendEntry>
      <c:layout>
        <c:manualLayout>
          <c:xMode val="edge"/>
          <c:yMode val="edge"/>
          <c:x val="0.60234056356374199"/>
          <c:y val="0.11460174507602799"/>
          <c:w val="0.31725163168751302"/>
          <c:h val="0.73036636391468501"/>
        </c:manualLayout>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legend>
    <c:plotVisOnly val="1"/>
    <c:dispBlanksAs val="gap"/>
    <c:showDLblsOverMax val="0"/>
  </c:chart>
  <c:spPr>
    <a:noFill/>
    <a:ln>
      <a:noFill/>
    </a:ln>
    <a:effectLst/>
  </c:spPr>
  <c:txPr>
    <a:bodyPr/>
    <a:lstStyle/>
    <a:p>
      <a:pPr>
        <a:defRPr lang="zh-CN" sz="1200">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017151413964"/>
          <c:y val="7.4465078553119096E-2"/>
          <c:w val="0.82784209284263899"/>
          <c:h val="0.78693932516949905"/>
        </c:manualLayout>
      </c:layout>
      <c:barChart>
        <c:barDir val="col"/>
        <c:grouping val="clustered"/>
        <c:varyColors val="0"/>
        <c:ser>
          <c:idx val="0"/>
          <c:order val="0"/>
          <c:tx>
            <c:strRef>
              <c:f>Sheet1!$B$1</c:f>
              <c:strCache>
                <c:ptCount val="1"/>
              </c:strCache>
            </c:strRef>
          </c:tx>
          <c:spPr>
            <a:solidFill>
              <a:srgbClr val="008D38"/>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一般人群</c:v>
                </c:pt>
                <c:pt idx="1">
                  <c:v>女性</c:v>
                </c:pt>
                <c:pt idx="2">
                  <c:v>男性</c:v>
                </c:pt>
              </c:strCache>
            </c:strRef>
          </c:cat>
          <c:val>
            <c:numRef>
              <c:f>Sheet1!$B$2:$B$4</c:f>
              <c:numCache>
                <c:formatCode>0.0%</c:formatCode>
                <c:ptCount val="3"/>
                <c:pt idx="0">
                  <c:v>2.4E-2</c:v>
                </c:pt>
                <c:pt idx="1">
                  <c:v>3.2000000000000001E-2</c:v>
                </c:pt>
                <c:pt idx="2">
                  <c:v>1.6E-2</c:v>
                </c:pt>
              </c:numCache>
            </c:numRef>
          </c:val>
          <c:extLst>
            <c:ext xmlns:c16="http://schemas.microsoft.com/office/drawing/2014/chart" uri="{C3380CC4-5D6E-409C-BE32-E72D297353CC}">
              <c16:uniqueId val="{00000000-737F-41E9-9B1C-A386BFE611C1}"/>
            </c:ext>
          </c:extLst>
        </c:ser>
        <c:dLbls>
          <c:showLegendKey val="0"/>
          <c:showVal val="1"/>
          <c:showCatName val="0"/>
          <c:showSerName val="0"/>
          <c:showPercent val="0"/>
          <c:showBubbleSize val="0"/>
        </c:dLbls>
        <c:gapWidth val="100"/>
        <c:overlap val="-27"/>
        <c:axId val="1111301055"/>
        <c:axId val="1111295647"/>
      </c:barChart>
      <c:catAx>
        <c:axId val="1111301055"/>
        <c:scaling>
          <c:orientation val="minMax"/>
        </c:scaling>
        <c:delete val="0"/>
        <c:axPos val="b"/>
        <c:numFmt formatCode="General" sourceLinked="1"/>
        <c:majorTickMark val="out"/>
        <c:minorTickMark val="none"/>
        <c:tickLblPos val="nextTo"/>
        <c:spPr>
          <a:noFill/>
          <a:ln w="6350" cap="flat" cmpd="sng" algn="ctr">
            <a:solidFill>
              <a:srgbClr val="A5A5A5"/>
            </a:solidFill>
            <a:prstDash val="solid"/>
            <a:miter lim="800000"/>
          </a:ln>
          <a:effectLst/>
        </c:spPr>
        <c:txPr>
          <a:bodyPr rot="0" spcFirstLastPara="1" vertOverflow="ellipsis" wrap="square" anchor="ctr" anchorCtr="1"/>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111295647"/>
        <c:crosses val="autoZero"/>
        <c:auto val="1"/>
        <c:lblAlgn val="ctr"/>
        <c:lblOffset val="0"/>
        <c:noMultiLvlLbl val="0"/>
      </c:catAx>
      <c:valAx>
        <c:axId val="1111295647"/>
        <c:scaling>
          <c:orientation val="minMax"/>
          <c:max val="0.1"/>
        </c:scaling>
        <c:delete val="0"/>
        <c:axPos val="l"/>
        <c:numFmt formatCode="0%" sourceLinked="0"/>
        <c:majorTickMark val="out"/>
        <c:minorTickMark val="none"/>
        <c:tickLblPos val="nextTo"/>
        <c:spPr>
          <a:noFill/>
          <a:ln w="6350" cap="flat" cmpd="sng" algn="ctr">
            <a:solidFill>
              <a:srgbClr val="A5A5A5"/>
            </a:solidFill>
            <a:prstDash val="solid"/>
            <a:miter lim="800000"/>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111301055"/>
        <c:crosses val="autoZero"/>
        <c:crossBetween val="between"/>
        <c:majorUnit val="0.02"/>
      </c:valAx>
      <c:spPr>
        <a:noFill/>
        <a:ln>
          <a:noFill/>
        </a:ln>
        <a:effectLst/>
      </c:spPr>
    </c:plotArea>
    <c:plotVisOnly val="1"/>
    <c:dispBlanksAs val="gap"/>
    <c:showDLblsOverMax val="0"/>
  </c:chart>
  <c:spPr>
    <a:noFill/>
    <a:ln>
      <a:noFill/>
    </a:ln>
    <a:effectLst/>
  </c:spPr>
  <c:txPr>
    <a:bodyPr/>
    <a:lstStyle/>
    <a:p>
      <a:pPr>
        <a:defRPr lang="zh-CN" sz="1000">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017151413964"/>
          <c:y val="7.4465078553119096E-2"/>
          <c:w val="0.82784209284263899"/>
          <c:h val="0.78693932516949905"/>
        </c:manualLayout>
      </c:layout>
      <c:barChart>
        <c:barDir val="col"/>
        <c:grouping val="clustered"/>
        <c:varyColors val="0"/>
        <c:ser>
          <c:idx val="0"/>
          <c:order val="0"/>
          <c:tx>
            <c:strRef>
              <c:f>Sheet1!$B$1</c:f>
              <c:strCache>
                <c:ptCount val="1"/>
              </c:strCache>
            </c:strRef>
          </c:tx>
          <c:spPr>
            <a:solidFill>
              <a:srgbClr val="008D38"/>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至少1年</c:v>
                </c:pt>
                <c:pt idx="1">
                  <c:v>1~2年</c:v>
                </c:pt>
                <c:pt idx="2">
                  <c:v>2年或以上</c:v>
                </c:pt>
              </c:strCache>
            </c:strRef>
          </c:cat>
          <c:val>
            <c:numRef>
              <c:f>Sheet1!$B$2:$B$4</c:f>
              <c:numCache>
                <c:formatCode>0%</c:formatCode>
                <c:ptCount val="3"/>
                <c:pt idx="0">
                  <c:v>0.34</c:v>
                </c:pt>
                <c:pt idx="1">
                  <c:v>0.41</c:v>
                </c:pt>
                <c:pt idx="2">
                  <c:v>0.53</c:v>
                </c:pt>
              </c:numCache>
            </c:numRef>
          </c:val>
          <c:extLst>
            <c:ext xmlns:c16="http://schemas.microsoft.com/office/drawing/2014/chart" uri="{C3380CC4-5D6E-409C-BE32-E72D297353CC}">
              <c16:uniqueId val="{00000000-17D4-4F1D-ABEC-DB971E7804FD}"/>
            </c:ext>
          </c:extLst>
        </c:ser>
        <c:dLbls>
          <c:showLegendKey val="0"/>
          <c:showVal val="1"/>
          <c:showCatName val="0"/>
          <c:showSerName val="0"/>
          <c:showPercent val="0"/>
          <c:showBubbleSize val="0"/>
        </c:dLbls>
        <c:gapWidth val="100"/>
        <c:overlap val="-27"/>
        <c:axId val="1111301055"/>
        <c:axId val="1111295647"/>
      </c:barChart>
      <c:catAx>
        <c:axId val="1111301055"/>
        <c:scaling>
          <c:orientation val="minMax"/>
        </c:scaling>
        <c:delete val="0"/>
        <c:axPos val="b"/>
        <c:numFmt formatCode="General" sourceLinked="1"/>
        <c:majorTickMark val="out"/>
        <c:minorTickMark val="none"/>
        <c:tickLblPos val="nextTo"/>
        <c:spPr>
          <a:noFill/>
          <a:ln w="6350" cap="flat" cmpd="sng" algn="ctr">
            <a:solidFill>
              <a:srgbClr val="A5A5A5"/>
            </a:solidFill>
            <a:prstDash val="solid"/>
            <a:miter lim="800000"/>
          </a:ln>
          <a:effectLst/>
        </c:spPr>
        <c:txPr>
          <a:bodyPr rot="0" spcFirstLastPara="1" vertOverflow="ellipsis" wrap="square" anchor="ctr" anchorCtr="1"/>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111295647"/>
        <c:crosses val="autoZero"/>
        <c:auto val="1"/>
        <c:lblAlgn val="ctr"/>
        <c:lblOffset val="0"/>
        <c:noMultiLvlLbl val="0"/>
      </c:catAx>
      <c:valAx>
        <c:axId val="1111295647"/>
        <c:scaling>
          <c:orientation val="minMax"/>
          <c:max val="1"/>
        </c:scaling>
        <c:delete val="0"/>
        <c:axPos val="l"/>
        <c:numFmt formatCode="0%" sourceLinked="0"/>
        <c:majorTickMark val="out"/>
        <c:minorTickMark val="none"/>
        <c:tickLblPos val="nextTo"/>
        <c:spPr>
          <a:noFill/>
          <a:ln w="6350" cap="flat" cmpd="sng" algn="ctr">
            <a:solidFill>
              <a:srgbClr val="A5A5A5"/>
            </a:solidFill>
            <a:prstDash val="solid"/>
            <a:miter lim="800000"/>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zh-CN"/>
          </a:p>
        </c:txPr>
        <c:crossAx val="1111301055"/>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lang="zh-CN" sz="1000">
          <a:latin typeface="微软雅黑" panose="020B0503020204020204" pitchFamily="34" charset="-122"/>
          <a:ea typeface="微软雅黑" panose="020B0503020204020204" pitchFamily="34" charset="-122"/>
          <a:sym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 id="19">
  <a:schemeClr val="accent6"/>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 id="19">
  <a:schemeClr val="accent6"/>
</cs:colorStyle>
</file>

<file path=ppt/charts/colors7.xml><?xml version="1.0" encoding="utf-8"?>
<cs:colorStyle xmlns:cs="http://schemas.microsoft.com/office/drawing/2012/chartStyle" xmlns:a="http://schemas.openxmlformats.org/drawingml/2006/main" meth="withinLinear" id="19">
  <a:schemeClr val="accent6"/>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2025/9/4</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2025/9/4</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各位朋友们，大家好，良性阵发性位置性眩晕</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作为临床常见的前庭周围性眩晕疾病，掌握其诊断标准与鉴别技巧，从而对其进行规范化诊疗十分重要。今天要跟各位分享的主题就是——甄别现象，直击本质：</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规范性诊疗思考。</a:t>
            </a:r>
          </a:p>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接下来，进入第二部分内容分享——</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诊断要素与评估路径。</a:t>
            </a:r>
          </a:p>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在眩晕相关疾病的诊断步骤中，通过前庭综合征分层可缩小诊断范围、有利于临床诊疗路径的高效建立。而需要了解的是，</a:t>
            </a:r>
            <a:r>
              <a:rPr lang="zh-CN" altLang="zh-CN" sz="1200" b="1" kern="1200" dirty="0">
                <a:solidFill>
                  <a:schemeClr val="tx1"/>
                </a:solidFill>
                <a:effectLst/>
                <a:latin typeface="+mn-lt"/>
                <a:ea typeface="+mn-ea"/>
                <a:cs typeface="+mn-cs"/>
              </a:rPr>
              <a:t>起病形式和发作频率差异下，</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诊断仍具多重性和复杂性：</a:t>
            </a:r>
            <a:r>
              <a:rPr lang="zh-CN" altLang="en-US" sz="1200" b="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综合征分布</a:t>
            </a:r>
            <a:r>
              <a:rPr lang="zh-CN" altLang="en-US" sz="1200" kern="1200" dirty="0">
                <a:solidFill>
                  <a:schemeClr val="tx1"/>
                </a:solidFill>
                <a:effectLst/>
                <a:latin typeface="+mn-lt"/>
                <a:ea typeface="+mn-ea"/>
                <a:cs typeface="+mn-cs"/>
              </a:rPr>
              <a:t>方面</a:t>
            </a:r>
            <a:r>
              <a:rPr lang="zh-CN" altLang="en-US" sz="1200" b="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我国一项三级医院神经内科眩晕门诊单中心研究</a:t>
            </a:r>
            <a:r>
              <a:rPr lang="en-US" altLang="zh-CN" sz="1200" kern="1200" dirty="0">
                <a:solidFill>
                  <a:schemeClr val="tx1"/>
                </a:solidFill>
                <a:effectLst/>
                <a:latin typeface="+mn-lt"/>
                <a:ea typeface="+mn-ea"/>
                <a:cs typeface="+mn-cs"/>
              </a:rPr>
              <a:t>(n=638)</a:t>
            </a:r>
            <a:r>
              <a:rPr lang="zh-CN" altLang="zh-CN" sz="1200" kern="1200" dirty="0">
                <a:solidFill>
                  <a:schemeClr val="tx1"/>
                </a:solidFill>
                <a:effectLst/>
                <a:latin typeface="+mn-lt"/>
                <a:ea typeface="+mn-ea"/>
                <a:cs typeface="+mn-cs"/>
              </a:rPr>
              <a:t>显示，以不同发作形式和频率为分类依据下的头晕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眩晕常见病因仍然多样并可能重叠，急性、发作性、慢性前庭综合征分布中，发作性前庭综合征</a:t>
            </a:r>
            <a:r>
              <a:rPr lang="en-US" altLang="zh-CN" sz="1200" kern="1200" dirty="0">
                <a:solidFill>
                  <a:schemeClr val="tx1"/>
                </a:solidFill>
                <a:effectLst/>
                <a:latin typeface="+mn-lt"/>
                <a:ea typeface="+mn-ea"/>
                <a:cs typeface="+mn-cs"/>
              </a:rPr>
              <a:t>(EVS)</a:t>
            </a:r>
            <a:r>
              <a:rPr lang="zh-CN" altLang="zh-CN" sz="1200" kern="1200" dirty="0">
                <a:solidFill>
                  <a:schemeClr val="tx1"/>
                </a:solidFill>
                <a:effectLst/>
                <a:latin typeface="+mn-lt"/>
                <a:ea typeface="+mn-ea"/>
                <a:cs typeface="+mn-cs"/>
              </a:rPr>
              <a:t>占比</a:t>
            </a:r>
            <a:r>
              <a:rPr lang="en-US" altLang="zh-CN" sz="1200" kern="1200" dirty="0">
                <a:solidFill>
                  <a:schemeClr val="tx1"/>
                </a:solidFill>
                <a:effectLst/>
                <a:latin typeface="+mn-lt"/>
                <a:ea typeface="+mn-ea"/>
                <a:cs typeface="+mn-cs"/>
              </a:rPr>
              <a:t>61%</a:t>
            </a:r>
            <a:r>
              <a:rPr lang="zh-CN" altLang="zh-CN" sz="1200" kern="1200" dirty="0">
                <a:solidFill>
                  <a:schemeClr val="tx1"/>
                </a:solidFill>
                <a:effectLst/>
                <a:latin typeface="+mn-lt"/>
                <a:ea typeface="+mn-ea"/>
                <a:cs typeface="+mn-cs"/>
              </a:rPr>
              <a:t>；单看</a:t>
            </a:r>
            <a:r>
              <a:rPr lang="en-US" altLang="zh-CN" sz="1200" kern="1200" dirty="0">
                <a:solidFill>
                  <a:schemeClr val="tx1"/>
                </a:solidFill>
                <a:effectLst/>
                <a:latin typeface="+mn-lt"/>
                <a:ea typeface="+mn-ea"/>
                <a:cs typeface="+mn-cs"/>
              </a:rPr>
              <a:t>EVS</a:t>
            </a:r>
            <a:r>
              <a:rPr lang="zh-CN" altLang="zh-CN" sz="1200" kern="1200" dirty="0">
                <a:solidFill>
                  <a:schemeClr val="tx1"/>
                </a:solidFill>
                <a:effectLst/>
                <a:latin typeface="+mn-lt"/>
                <a:ea typeface="+mn-ea"/>
                <a:cs typeface="+mn-cs"/>
              </a:rPr>
              <a:t>中，</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占比提高到了</a:t>
            </a:r>
            <a:r>
              <a:rPr lang="en-US" altLang="zh-CN" sz="1200" kern="1200" dirty="0">
                <a:solidFill>
                  <a:schemeClr val="tx1"/>
                </a:solidFill>
                <a:effectLst/>
                <a:latin typeface="+mn-lt"/>
                <a:ea typeface="+mn-ea"/>
                <a:cs typeface="+mn-cs"/>
              </a:rPr>
              <a:t>55.3%</a:t>
            </a:r>
            <a:r>
              <a:rPr lang="zh-CN" altLang="zh-CN" sz="1200" kern="1200" dirty="0">
                <a:solidFill>
                  <a:schemeClr val="tx1"/>
                </a:solidFill>
                <a:effectLst/>
                <a:latin typeface="+mn-lt"/>
                <a:ea typeface="+mn-ea"/>
                <a:cs typeface="+mn-cs"/>
              </a:rPr>
              <a:t>，但仍存在其他病因需要加以鉴别。</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因此，需要重视</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a:t>
            </a:r>
            <a:r>
              <a:rPr lang="zh-CN" altLang="en-US" sz="1200" kern="1200" dirty="0">
                <a:solidFill>
                  <a:schemeClr val="tx1"/>
                </a:solidFill>
                <a:effectLst/>
                <a:latin typeface="+mn-lt"/>
                <a:ea typeface="+mn-ea"/>
                <a:cs typeface="+mn-cs"/>
              </a:rPr>
              <a:t>，通过</a:t>
            </a:r>
            <a:r>
              <a:rPr lang="zh-CN" altLang="zh-CN" sz="1200" kern="1200" dirty="0">
                <a:solidFill>
                  <a:schemeClr val="tx1"/>
                </a:solidFill>
                <a:effectLst/>
                <a:latin typeface="+mn-lt"/>
                <a:ea typeface="+mn-ea"/>
                <a:cs typeface="+mn-cs"/>
              </a:rPr>
              <a:t>全面评估与综合诊断结合以明确眩晕病因</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这涉及多个学科，想要推进眩晕的诊断流程，需详细的病史询问、体格检查后，有针对性地选择辅助检查进行诊断佐证，综合分析得出</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病因诊断。</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首先是问诊：全面采集，注意</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特征性症状及患者既往眩晕病史：</a:t>
            </a:r>
            <a:r>
              <a:rPr lang="zh-CN" altLang="zh-CN" sz="1200" kern="1200" dirty="0">
                <a:solidFill>
                  <a:schemeClr val="tx1"/>
                </a:solidFill>
                <a:effectLst/>
                <a:latin typeface="+mn-lt"/>
                <a:ea typeface="+mn-ea"/>
                <a:cs typeface="+mn-cs"/>
              </a:rPr>
              <a:t>详细全面的病史采集能够为头晕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眩晕的诊断提供重要依据，快速缩小诊疗范围。</a:t>
            </a:r>
            <a:r>
              <a:rPr lang="zh-CN" altLang="zh-CN" sz="1200" b="1" kern="1200" dirty="0">
                <a:solidFill>
                  <a:schemeClr val="tx1"/>
                </a:solidFill>
                <a:effectLst/>
                <a:latin typeface="+mn-lt"/>
                <a:ea typeface="+mn-ea"/>
                <a:cs typeface="+mn-cs"/>
              </a:rPr>
              <a:t>第一，需要留意</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特征性临床症状：</a:t>
            </a:r>
            <a:r>
              <a:rPr lang="zh-CN" altLang="zh-CN" sz="1200" kern="1200" dirty="0">
                <a:solidFill>
                  <a:schemeClr val="tx1"/>
                </a:solidFill>
                <a:effectLst/>
                <a:latin typeface="+mn-lt"/>
                <a:ea typeface="+mn-ea"/>
                <a:cs typeface="+mn-cs"/>
              </a:rPr>
              <a:t>典型的</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发作是由患者相对于重力方向改变头位</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如起床、躺下、床上翻身、低头或抬头</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所诱发的、突然出现的短暂性眩晕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通常持续不超过</a:t>
            </a:r>
            <a:r>
              <a:rPr lang="en-US" altLang="zh-CN" sz="1200" kern="1200" dirty="0">
                <a:solidFill>
                  <a:schemeClr val="tx1"/>
                </a:solidFill>
                <a:effectLst/>
                <a:latin typeface="+mn-lt"/>
                <a:ea typeface="+mn-ea"/>
                <a:cs typeface="+mn-cs"/>
              </a:rPr>
              <a:t>1min)</a:t>
            </a:r>
            <a:r>
              <a:rPr lang="zh-CN" altLang="zh-CN" sz="1200" kern="1200" dirty="0">
                <a:solidFill>
                  <a:schemeClr val="tx1"/>
                </a:solidFill>
                <a:effectLst/>
                <a:latin typeface="+mn-lt"/>
                <a:ea typeface="+mn-ea"/>
                <a:cs typeface="+mn-cs"/>
              </a:rPr>
              <a:t>。其他症状可包括恶心、呕吐等自主神经症状，头晕、头重脚轻、漂浮感、平衡不稳感及振动幻视等。</a:t>
            </a:r>
            <a:r>
              <a:rPr lang="zh-CN" altLang="zh-CN" sz="1200" b="1" kern="1200" dirty="0">
                <a:solidFill>
                  <a:schemeClr val="tx1"/>
                </a:solidFill>
                <a:effectLst/>
                <a:latin typeface="+mn-lt"/>
                <a:ea typeface="+mn-ea"/>
                <a:cs typeface="+mn-cs"/>
              </a:rPr>
              <a:t>第二，问诊重点内容，询问本次发作的眩晕特点及既往眩晕病史。</a:t>
            </a:r>
            <a:r>
              <a:rPr lang="zh-CN" altLang="zh-CN" sz="1200" kern="1200" dirty="0">
                <a:solidFill>
                  <a:schemeClr val="tx1"/>
                </a:solidFill>
                <a:effectLst/>
                <a:latin typeface="+mn-lt"/>
                <a:ea typeface="+mn-ea"/>
                <a:cs typeface="+mn-cs"/>
              </a:rPr>
              <a:t>当患者主诉为“头动诱发反复短暂性头晕”时，先确定患者是否伴有晕厥。排除晕厥后，需关注患者的发病性质</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头晕还是眩晕</a:t>
            </a:r>
            <a:r>
              <a:rPr lang="zh-CN" altLang="en-US"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、持续时间</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数秒</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数分钟</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数小时</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数天</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持续性</a:t>
            </a:r>
            <a:r>
              <a:rPr lang="zh-CN" altLang="en-US"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发作体位和伴随症状等。问诊中除需询问本次发作的眩晕特点之外，还需注意对既往眩晕病史的问诊，包括既往发作的眩晕特点、本次发作与既往发作的眩晕表现是否一致、眩晕反复发作是否具有规律性、发作时是否伴随头痛症状、头痛特征及头痛家族史。</a:t>
            </a:r>
            <a:r>
              <a:rPr lang="zh-CN" altLang="zh-CN" sz="1200" b="1" kern="1200" dirty="0">
                <a:solidFill>
                  <a:schemeClr val="tx1"/>
                </a:solidFill>
                <a:effectLst/>
                <a:latin typeface="+mn-lt"/>
                <a:ea typeface="+mn-ea"/>
                <a:cs typeface="+mn-cs"/>
              </a:rPr>
              <a:t>第三，工具，结合</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相关问诊问卷，通过</a:t>
            </a:r>
            <a:r>
              <a:rPr lang="en-US" altLang="zh-CN" sz="1200" b="1" kern="1200" dirty="0">
                <a:solidFill>
                  <a:schemeClr val="tx1"/>
                </a:solidFill>
                <a:effectLst/>
                <a:latin typeface="+mn-lt"/>
                <a:ea typeface="+mn-ea"/>
                <a:cs typeface="+mn-cs"/>
              </a:rPr>
              <a:t>5</a:t>
            </a:r>
            <a:r>
              <a:rPr lang="zh-CN" altLang="zh-CN" sz="1200" b="1" kern="1200" dirty="0">
                <a:solidFill>
                  <a:schemeClr val="tx1"/>
                </a:solidFill>
                <a:effectLst/>
                <a:latin typeface="+mn-lt"/>
                <a:ea typeface="+mn-ea"/>
                <a:cs typeface="+mn-cs"/>
              </a:rPr>
              <a:t>个简单问题短时间内提高</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筛查效率。</a:t>
            </a:r>
            <a:r>
              <a:rPr lang="zh-CN" altLang="zh-CN" sz="1200" kern="1200" dirty="0">
                <a:solidFill>
                  <a:schemeClr val="tx1"/>
                </a:solidFill>
                <a:effectLst/>
                <a:latin typeface="+mn-lt"/>
                <a:ea typeface="+mn-ea"/>
                <a:cs typeface="+mn-cs"/>
              </a:rPr>
              <a:t>许多学者设计了</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相关问诊问卷，灵敏度可达</a:t>
            </a:r>
            <a:r>
              <a:rPr lang="en-US" altLang="zh-CN" sz="1200" kern="1200" dirty="0">
                <a:solidFill>
                  <a:schemeClr val="tx1"/>
                </a:solidFill>
                <a:effectLst/>
                <a:latin typeface="+mn-lt"/>
                <a:ea typeface="+mn-ea"/>
                <a:cs typeface="+mn-cs"/>
              </a:rPr>
              <a:t>80%</a:t>
            </a:r>
            <a:r>
              <a:rPr lang="zh-CN" altLang="zh-CN" sz="1200" kern="1200" dirty="0">
                <a:solidFill>
                  <a:schemeClr val="tx1"/>
                </a:solidFill>
                <a:effectLst/>
                <a:latin typeface="+mn-lt"/>
                <a:ea typeface="+mn-ea"/>
                <a:cs typeface="+mn-cs"/>
              </a:rPr>
              <a:t>以上。其中核心问诊条目包括：①“头晕或眩晕是否在躺下起床或头部快速运动或床上翻身时出现</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加重</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；②“头晕或眩晕是否有天旋地转的感觉”</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③“每次头晕或眩晕持续时间是否小于</a:t>
            </a:r>
            <a:r>
              <a:rPr lang="en-US" altLang="zh-CN" sz="1200" kern="1200" dirty="0">
                <a:solidFill>
                  <a:schemeClr val="tx1"/>
                </a:solidFill>
                <a:effectLst/>
                <a:latin typeface="+mn-lt"/>
                <a:ea typeface="+mn-ea"/>
                <a:cs typeface="+mn-cs"/>
              </a:rPr>
              <a:t>3~5</a:t>
            </a:r>
            <a:r>
              <a:rPr lang="zh-CN" altLang="zh-CN" sz="1200" kern="1200" dirty="0">
                <a:solidFill>
                  <a:schemeClr val="tx1"/>
                </a:solidFill>
                <a:effectLst/>
                <a:latin typeface="+mn-lt"/>
                <a:ea typeface="+mn-ea"/>
                <a:cs typeface="+mn-cs"/>
              </a:rPr>
              <a:t>分钟”；④“眩晕时是否无耳闷、听力下降”；⑤“正常走路、立位转头时会不会出现天旋地转的感觉”等。当前</a:t>
            </a:r>
            <a:r>
              <a:rPr lang="en-US" altLang="zh-CN" sz="1200" kern="1200" dirty="0">
                <a:solidFill>
                  <a:schemeClr val="tx1"/>
                </a:solidFill>
                <a:effectLst/>
                <a:latin typeface="+mn-lt"/>
                <a:ea typeface="+mn-ea"/>
                <a:cs typeface="+mn-cs"/>
              </a:rPr>
              <a:t>4</a:t>
            </a:r>
            <a:r>
              <a:rPr lang="zh-CN" altLang="zh-CN" sz="1200" kern="1200" dirty="0">
                <a:solidFill>
                  <a:schemeClr val="tx1"/>
                </a:solidFill>
                <a:effectLst/>
                <a:latin typeface="+mn-lt"/>
                <a:ea typeface="+mn-ea"/>
                <a:cs typeface="+mn-cs"/>
              </a:rPr>
              <a:t>个问题得到“肯定”回答，最后</a:t>
            </a:r>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个问题得到“否定”回答时，患者可能为</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，建议首先进行位置试验。</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我国</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指南将检查分为两类，临床酌情选择基本检查和可选检查：</a:t>
            </a:r>
            <a:r>
              <a:rPr lang="zh-CN" altLang="zh-CN" sz="1200" kern="1200" dirty="0">
                <a:solidFill>
                  <a:schemeClr val="tx1"/>
                </a:solidFill>
                <a:effectLst/>
                <a:latin typeface="+mn-lt"/>
                <a:ea typeface="+mn-ea"/>
                <a:cs typeface="+mn-cs"/>
              </a:rPr>
              <a:t>其中必做的基本检查为位置试验；其他可选检查可在多种情况下酌情选择，包括前庭功能检查、听力学检查、影像学检查、平衡功能检查、病因学检查，帮助鉴别、全面评估以及寻找可能病因及发病机制等。</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具体看来，首先是必须完成的</a:t>
            </a:r>
            <a:r>
              <a:rPr lang="zh-CN" altLang="zh-CN" sz="1200" b="1" kern="1200" dirty="0">
                <a:solidFill>
                  <a:schemeClr val="tx1"/>
                </a:solidFill>
                <a:effectLst/>
                <a:latin typeface="+mn-lt"/>
                <a:ea typeface="+mn-ea"/>
                <a:cs typeface="+mn-cs"/>
              </a:rPr>
              <a:t>位置试验，是定位责任半规管及判断病变类型的客观依据：</a:t>
            </a:r>
            <a:r>
              <a:rPr lang="zh-CN" altLang="zh-CN" sz="1200" kern="1200" dirty="0">
                <a:solidFill>
                  <a:schemeClr val="tx1"/>
                </a:solidFill>
                <a:effectLst/>
                <a:latin typeface="+mn-lt"/>
                <a:ea typeface="+mn-ea"/>
                <a:cs typeface="+mn-cs"/>
              </a:rPr>
              <a:t>（了解重要查体与体征。）位置试验是采用迅速改变头位和体位来诱发眩晕的检查方法，可协助诊断</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。位置试验包括对眩晕和眼震的激发，不同的半规管进行不同的手法评价。当在某一半规管平面进行转头能引起最大强度的位置性眼震时，即可诊断特定半规管</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据慢相角速度</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。一般情况下</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与中枢性位置性眼震相反</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位置性眼震与受累半规管平面一致，且半规管的兴奋或抑制决定眼震的方向。临床实际中，建议可先行</a:t>
            </a:r>
            <a:r>
              <a:rPr lang="en-US" altLang="zh-CN" sz="1200" kern="1200" dirty="0">
                <a:solidFill>
                  <a:schemeClr val="tx1"/>
                </a:solidFill>
                <a:effectLst/>
                <a:latin typeface="+mn-lt"/>
                <a:ea typeface="+mn-ea"/>
                <a:cs typeface="+mn-cs"/>
              </a:rPr>
              <a:t>Dix-Hallpike</a:t>
            </a:r>
            <a:r>
              <a:rPr lang="zh-CN" altLang="zh-CN" sz="1200" kern="1200" dirty="0">
                <a:solidFill>
                  <a:schemeClr val="tx1"/>
                </a:solidFill>
                <a:effectLst/>
                <a:latin typeface="+mn-lt"/>
                <a:ea typeface="+mn-ea"/>
                <a:cs typeface="+mn-cs"/>
              </a:rPr>
              <a:t>试验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判断后、前半规管</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的首选方法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；据患者耐受情况，水平眼震有无来评估是否继续行滚转试验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判断外半规管耳石症的首选方法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，以减少对患者的不适刺激。</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完善诊断分型，可综合眼震特征作为区分依据：</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眼震特征包括潜伏期、持续短暂性、强度渐强</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渐弱、方向性及随共轭平面改变的互换性；根据特征可确定发病侧别、半规管定位及病理类型，以形成完整诊断。首先，需要熟练掌握眼震特征，要点包括潜伏期、时程、强度以及疲劳性。管结石症和嵴帽结石症会有所不同。另外，不同受累半规管可依据相应的诊断试验结果进行判别，需要了解各类</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位置试验及其相应的眼震特点</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后、外及前半规管</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pPr lvl="0"/>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注：</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当判断外半规管患侧困难时，可选择假性自发性眼震、眼震消失平面、低头</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仰头试验、坐位</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仰卧位试验等加以辅助判断。</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准确定侧是水平半规管</a:t>
            </a:r>
            <a:r>
              <a:rPr lang="en-US" altLang="zh-CN" sz="1200" b="1" kern="1200" dirty="0">
                <a:solidFill>
                  <a:schemeClr val="tx1"/>
                </a:solidFill>
                <a:effectLst/>
                <a:latin typeface="+mn-lt"/>
                <a:ea typeface="+mn-ea"/>
                <a:cs typeface="+mn-cs"/>
              </a:rPr>
              <a:t>BPPV(LC-BPPV)</a:t>
            </a:r>
            <a:r>
              <a:rPr lang="zh-CN" altLang="zh-CN" sz="1200" b="1" kern="1200" dirty="0">
                <a:solidFill>
                  <a:schemeClr val="tx1"/>
                </a:solidFill>
                <a:effectLst/>
                <a:latin typeface="+mn-lt"/>
                <a:ea typeface="+mn-ea"/>
                <a:cs typeface="+mn-cs"/>
              </a:rPr>
              <a:t>诊断的关键：</a:t>
            </a:r>
            <a:r>
              <a:rPr lang="en-US" altLang="zh-CN" sz="1200" kern="1200" dirty="0">
                <a:solidFill>
                  <a:schemeClr val="tx1"/>
                </a:solidFill>
                <a:effectLst/>
                <a:latin typeface="+mn-lt"/>
                <a:ea typeface="+mn-ea"/>
                <a:cs typeface="+mn-cs"/>
              </a:rPr>
              <a:t>LC-BPPV</a:t>
            </a:r>
            <a:r>
              <a:rPr lang="zh-CN" altLang="zh-CN" sz="1200" kern="1200" dirty="0">
                <a:solidFill>
                  <a:schemeClr val="tx1"/>
                </a:solidFill>
                <a:effectLst/>
                <a:latin typeface="+mn-lt"/>
                <a:ea typeface="+mn-ea"/>
                <a:cs typeface="+mn-cs"/>
              </a:rPr>
              <a:t>的有效治疗某种程度上取决于受累侧的正确判定，有时判断较为困难，需结合多种位置试验综合分析。检查方法包括仰卧滚转试验、</a:t>
            </a:r>
            <a:r>
              <a:rPr lang="en-US" altLang="zh-CN" sz="1200" kern="1200" dirty="0">
                <a:solidFill>
                  <a:schemeClr val="tx1"/>
                </a:solidFill>
                <a:effectLst/>
                <a:latin typeface="+mn-lt"/>
                <a:ea typeface="+mn-ea"/>
                <a:cs typeface="+mn-cs"/>
              </a:rPr>
              <a:t>Dix-Hallpike</a:t>
            </a:r>
            <a:r>
              <a:rPr lang="zh-CN" altLang="zh-CN" sz="1200" kern="1200" dirty="0">
                <a:solidFill>
                  <a:schemeClr val="tx1"/>
                </a:solidFill>
                <a:effectLst/>
                <a:latin typeface="+mn-lt"/>
                <a:ea typeface="+mn-ea"/>
                <a:cs typeface="+mn-cs"/>
              </a:rPr>
              <a:t>变位、坐位</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仰卧位试验</a:t>
            </a:r>
            <a:r>
              <a:rPr lang="en-US" altLang="zh-CN" sz="1200" kern="1200" dirty="0">
                <a:solidFill>
                  <a:schemeClr val="tx1"/>
                </a:solidFill>
                <a:effectLst/>
                <a:latin typeface="+mn-lt"/>
                <a:ea typeface="+mn-ea"/>
                <a:cs typeface="+mn-cs"/>
              </a:rPr>
              <a:t>(lying-down test)</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head pitch</a:t>
            </a:r>
            <a:r>
              <a:rPr lang="zh-CN" altLang="zh-CN" sz="1200" kern="1200" dirty="0">
                <a:solidFill>
                  <a:schemeClr val="tx1"/>
                </a:solidFill>
                <a:effectLst/>
                <a:latin typeface="+mn-lt"/>
                <a:ea typeface="+mn-ea"/>
                <a:cs typeface="+mn-cs"/>
              </a:rPr>
              <a:t>试验、低头</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仰头试验</a:t>
            </a:r>
            <a:r>
              <a:rPr lang="en-US" altLang="zh-CN" sz="1200" kern="1200" dirty="0">
                <a:solidFill>
                  <a:schemeClr val="tx1"/>
                </a:solidFill>
                <a:effectLst/>
                <a:latin typeface="+mn-lt"/>
                <a:ea typeface="+mn-ea"/>
                <a:cs typeface="+mn-cs"/>
              </a:rPr>
              <a:t>(bow and lean test)</a:t>
            </a:r>
            <a:r>
              <a:rPr lang="zh-CN" altLang="zh-CN" sz="1200" kern="1200" dirty="0">
                <a:solidFill>
                  <a:schemeClr val="tx1"/>
                </a:solidFill>
                <a:effectLst/>
                <a:latin typeface="+mn-lt"/>
                <a:ea typeface="+mn-ea"/>
                <a:cs typeface="+mn-cs"/>
              </a:rPr>
              <a:t>，受累侧判定要点如表中所示。</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合理辅助检查</a:t>
            </a:r>
            <a:r>
              <a:rPr lang="zh-CN" altLang="en-US" sz="1200" b="1" kern="1200" dirty="0">
                <a:solidFill>
                  <a:schemeClr val="tx1"/>
                </a:solidFill>
                <a:effectLst/>
                <a:latin typeface="+mn-lt"/>
                <a:ea typeface="+mn-ea"/>
                <a:cs typeface="+mn-cs"/>
              </a:rPr>
              <a:t>亦有帮助，</a:t>
            </a:r>
            <a:r>
              <a:rPr lang="zh-CN" altLang="zh-CN" sz="1200" b="1" kern="1200" dirty="0">
                <a:solidFill>
                  <a:schemeClr val="tx1"/>
                </a:solidFill>
                <a:effectLst/>
                <a:latin typeface="+mn-lt"/>
                <a:ea typeface="+mn-ea"/>
                <a:cs typeface="+mn-cs"/>
              </a:rPr>
              <a:t>在询问病史和床旁检查后，有选择的进行前庭功能检查：</a:t>
            </a:r>
            <a:r>
              <a:rPr lang="zh-CN" altLang="zh-CN" sz="1200" kern="1200" dirty="0">
                <a:solidFill>
                  <a:schemeClr val="tx1"/>
                </a:solidFill>
                <a:effectLst/>
                <a:latin typeface="+mn-lt"/>
                <a:ea typeface="+mn-ea"/>
                <a:cs typeface="+mn-cs"/>
              </a:rPr>
              <a:t>首先，了解</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诊断中有必要进行前庭功能检查的情况。临床上首次诊断为</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患者不宜常规进行前庭功能测试，因为前庭功能检查并不能增加诊断的准确性或更有助于随后的治疗；位置试验、手法复位可以由经过培训的各级医院临床医生完成，不需特殊设备，患者可得到及时治疗，减少辗转，节省了医疗成本；但是患者有下列情况需要综合前庭功能测试，有助于完善诊断，为后续进一步的专科和系统干预提供依据。这些情况包括：①体位试验眼震不符合</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的眼震特征；②可能有同时或既往的前庭外周或中枢损伤；③反复手法复位效果不佳；④</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频繁复发。临床上有多种前庭功能检测方法，包括眼动系统检查、半规管功能检查、耳石器功能检查和平衡功能检查等；提示，从前庭功能检查效率以及为患者在短时间内提供初步结论的临床角度出发，发作性前庭综合征筛查试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自发眼震＋变位试验＋摇头眼震＋视频头脉冲试验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一般可以满足临床需求。</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注：</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前庭功能检查在询问病史和床旁检查之后进行，可对前庭功能损伤的范围和程度进行定量分析，提供前庭损伤后功能代偿情况的客观依据，辅助鉴别中枢性眩晕，验证患者提供的病史的准确性，以及定向选拔专有技能人员。前庭功能检査时机应结合疾病性质和患者的状态，检查前需向患者解释检查目的，介绍检査流程、配合要求及可能出现的不适等。</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合理辅助检查：考虑适当放宽听力学检查进行标准，提供鉴别诊断信息：</a:t>
            </a:r>
            <a:endParaRPr lang="en-US" altLang="zh-CN"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首先，听力学检查获得多指南推荐：</a:t>
            </a:r>
            <a:r>
              <a:rPr lang="en-US" altLang="zh-CN" sz="1200" kern="1200" dirty="0">
                <a:solidFill>
                  <a:schemeClr val="tx1"/>
                </a:solidFill>
                <a:effectLst/>
                <a:latin typeface="+mn-lt"/>
                <a:ea typeface="+mn-ea"/>
                <a:cs typeface="+mn-cs"/>
              </a:rPr>
              <a:t>2017</a:t>
            </a:r>
            <a:r>
              <a:rPr lang="zh-CN" altLang="zh-CN" sz="1200" kern="1200" dirty="0">
                <a:solidFill>
                  <a:schemeClr val="tx1"/>
                </a:solidFill>
                <a:effectLst/>
                <a:latin typeface="+mn-lt"/>
                <a:ea typeface="+mn-ea"/>
                <a:cs typeface="+mn-cs"/>
              </a:rPr>
              <a:t>美国</a:t>
            </a:r>
            <a:r>
              <a:rPr lang="en-US" altLang="zh-CN" sz="1200" kern="1200" dirty="0">
                <a:solidFill>
                  <a:schemeClr val="tx1"/>
                </a:solidFill>
                <a:effectLst/>
                <a:latin typeface="+mn-lt"/>
                <a:ea typeface="+mn-ea"/>
                <a:cs typeface="+mn-cs"/>
              </a:rPr>
              <a:t>AAO-HNSF</a:t>
            </a:r>
            <a:r>
              <a:rPr lang="zh-CN" altLang="zh-CN" sz="1200" kern="1200" dirty="0">
                <a:solidFill>
                  <a:schemeClr val="tx1"/>
                </a:solidFill>
                <a:effectLst/>
                <a:latin typeface="+mn-lt"/>
                <a:ea typeface="+mn-ea"/>
                <a:cs typeface="+mn-cs"/>
              </a:rPr>
              <a:t>指南、</a:t>
            </a:r>
            <a:r>
              <a:rPr lang="en-US" altLang="zh-CN" sz="1200" kern="1200" dirty="0">
                <a:solidFill>
                  <a:schemeClr val="tx1"/>
                </a:solidFill>
                <a:effectLst/>
                <a:latin typeface="+mn-lt"/>
                <a:ea typeface="+mn-ea"/>
                <a:cs typeface="+mn-cs"/>
              </a:rPr>
              <a:t>2017</a:t>
            </a:r>
            <a:r>
              <a:rPr lang="zh-CN" altLang="zh-CN" sz="1200" kern="1200" dirty="0">
                <a:solidFill>
                  <a:schemeClr val="tx1"/>
                </a:solidFill>
                <a:effectLst/>
                <a:latin typeface="+mn-lt"/>
                <a:ea typeface="+mn-ea"/>
                <a:cs typeface="+mn-cs"/>
              </a:rPr>
              <a:t>我国指南、</a:t>
            </a:r>
            <a:r>
              <a:rPr lang="en-US" altLang="zh-CN" sz="1200" kern="1200" dirty="0">
                <a:solidFill>
                  <a:schemeClr val="tx1"/>
                </a:solidFill>
                <a:effectLst/>
                <a:latin typeface="+mn-lt"/>
                <a:ea typeface="+mn-ea"/>
                <a:cs typeface="+mn-cs"/>
              </a:rPr>
              <a:t>2015 Barany</a:t>
            </a:r>
            <a:r>
              <a:rPr lang="zh-CN" altLang="zh-CN" sz="1200" kern="1200" dirty="0">
                <a:solidFill>
                  <a:schemeClr val="tx1"/>
                </a:solidFill>
                <a:effectLst/>
                <a:latin typeface="+mn-lt"/>
                <a:ea typeface="+mn-ea"/>
                <a:cs typeface="+mn-cs"/>
              </a:rPr>
              <a:t>诊断标准中进行听力学检查的标准有所放宽</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不反对推荐</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；怀疑已有内耳疾病</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如前庭神经炎、梅尼埃病</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时可考虑进一步测试。并且，具有考虑作为可选项目甚至常规检查的作用及价值：考虑到</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常继发或并发于内耳损伤疾病，听力学检查不仅有助于发现和甄别共患病，制定更好的治疗方案；也为进一步深入揭示前庭与听觉生理之间的关系提供佐证。再者，听力学检查所需设备简单，普及率高，检查过程无创无害，费用低廉，从卫生经济成本角度具有可实施性。</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多种听功能定量及定位检查可供选择，有助于鉴别眩晕疾病。而在听力学检查中最基本的当属纯音测听，因其特有的定量与定性特点，可为位置性眩晕的鉴别诊断提供重要信息，如判断单侧</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双侧听损程度、区分性质是传导性</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感音神经性等。</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注：</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区分听损性质：根据听力损失的性质，可以将听力损失分为传导性听力损失、感音神经性听力损失和混合性听力损失</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如图</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。传导性听力损失是指骨导听力损失在正常范围内，而气导在正常范围外，且气骨导差大于</a:t>
            </a:r>
            <a:r>
              <a:rPr lang="en-US" altLang="zh-CN" sz="1200" kern="1200" dirty="0">
                <a:solidFill>
                  <a:schemeClr val="tx1"/>
                </a:solidFill>
                <a:effectLst/>
                <a:latin typeface="+mn-lt"/>
                <a:ea typeface="+mn-ea"/>
                <a:cs typeface="+mn-cs"/>
              </a:rPr>
              <a:t>10dB</a:t>
            </a:r>
            <a:r>
              <a:rPr lang="zh-CN" altLang="zh-CN" sz="1200" kern="1200" dirty="0">
                <a:solidFill>
                  <a:schemeClr val="tx1"/>
                </a:solidFill>
                <a:effectLst/>
                <a:latin typeface="+mn-lt"/>
                <a:ea typeface="+mn-ea"/>
                <a:cs typeface="+mn-cs"/>
              </a:rPr>
              <a:t>。感音神经性耳聋是指气、骨导均在正常范围之外，且气骨导差小于等于</a:t>
            </a:r>
            <a:r>
              <a:rPr lang="en-US" altLang="zh-CN" sz="1200" kern="1200" dirty="0">
                <a:solidFill>
                  <a:schemeClr val="tx1"/>
                </a:solidFill>
                <a:effectLst/>
                <a:latin typeface="+mn-lt"/>
                <a:ea typeface="+mn-ea"/>
                <a:cs typeface="+mn-cs"/>
              </a:rPr>
              <a:t>10dB</a:t>
            </a:r>
            <a:r>
              <a:rPr lang="zh-CN" altLang="zh-CN" sz="1200" kern="1200" dirty="0">
                <a:solidFill>
                  <a:schemeClr val="tx1"/>
                </a:solidFill>
                <a:effectLst/>
                <a:latin typeface="+mn-lt"/>
                <a:ea typeface="+mn-ea"/>
                <a:cs typeface="+mn-cs"/>
              </a:rPr>
              <a:t>。混合性听力损失是指气、骨导均在正常范围之外，且气骨导差大于</a:t>
            </a:r>
            <a:r>
              <a:rPr lang="en-US" altLang="zh-CN" sz="1200" kern="1200" dirty="0">
                <a:solidFill>
                  <a:schemeClr val="tx1"/>
                </a:solidFill>
                <a:effectLst/>
                <a:latin typeface="+mn-lt"/>
                <a:ea typeface="+mn-ea"/>
                <a:cs typeface="+mn-cs"/>
              </a:rPr>
              <a:t>10dB</a:t>
            </a:r>
            <a:r>
              <a:rPr lang="zh-CN" altLang="zh-CN" sz="1200" kern="1200" dirty="0">
                <a:solidFill>
                  <a:schemeClr val="tx1"/>
                </a:solidFill>
                <a:effectLst/>
                <a:latin typeface="+mn-lt"/>
                <a:ea typeface="+mn-ea"/>
                <a:cs typeface="+mn-cs"/>
              </a:rPr>
              <a:t>。</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关于这一话题，将从三个部分来进行分享，首先，是了解</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疾病现状与诊疗挑战。</a:t>
            </a:r>
          </a:p>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熟悉</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的诊断要素和评估路径，可以为准确诊断和鉴别打下坚实基础。下面，我们进入第三部分内容——明确</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诊断，规范全程管理。</a:t>
            </a:r>
          </a:p>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诊断标准及分级：平衡诊断的包容性与准确性：</a:t>
            </a:r>
            <a:r>
              <a:rPr lang="en-US" altLang="zh-CN" sz="1200" kern="1200" dirty="0">
                <a:solidFill>
                  <a:schemeClr val="tx1"/>
                </a:solidFill>
                <a:effectLst/>
                <a:latin typeface="+mn-lt"/>
                <a:ea typeface="+mn-ea"/>
                <a:cs typeface="+mn-cs"/>
              </a:rPr>
              <a:t>2015</a:t>
            </a:r>
            <a:r>
              <a:rPr lang="zh-CN" altLang="zh-CN"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Barany</a:t>
            </a:r>
            <a:r>
              <a:rPr lang="zh-CN" altLang="zh-CN" sz="1200" kern="1200" dirty="0">
                <a:solidFill>
                  <a:schemeClr val="tx1"/>
                </a:solidFill>
                <a:effectLst/>
                <a:latin typeface="+mn-lt"/>
                <a:ea typeface="+mn-ea"/>
                <a:cs typeface="+mn-cs"/>
              </a:rPr>
              <a:t>学会的诊断标准中正式引入了分级诊断，即确定诊断和有争议的综合征。我国指南中列出了明确的</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诊断标准</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仅有病史不足以使</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诊断成立，强调症状结合特征性位置性眼震，且需排除其他疾病</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；同时，增加诊断分级</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确定诊断</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可能诊断</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存在争议的综合征</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。对于可能诊断和有争议的综合征应密切观察随访，积极鉴别诊断，尽可能避免有创治疗。分级诊断有助于规范诊断、避免泛化，并且为制定治疗策略和选择治疗方案提供依据。</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鉴别诊断虽繁复但有迹可循：</a:t>
            </a:r>
            <a:endParaRPr lang="en-US" altLang="zh-CN"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首先，在病史上下功夫，这是最基本的，把握问诊技巧、适度引导患者，使患者能够尽可能准确地描述眩晕发生与体位改变的关系。如果是单侧性的一般提示为后半规管</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，如果双侧均出现眩晕，提示可能是水平半规管</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。其次，正确识别眼震，必要时重复检查。进行变位试验检查时，一般需要检查</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次，尤其是病史典型、而首次变位试验没有引出的情形，即必要时需重复检查，以减少漏诊，提高检出率。有研究发现，体位试验重复测试时需要间隔</a:t>
            </a:r>
            <a:r>
              <a:rPr lang="en-US" altLang="zh-CN" sz="1200" kern="1200" dirty="0">
                <a:solidFill>
                  <a:schemeClr val="tx1"/>
                </a:solidFill>
                <a:effectLst/>
                <a:latin typeface="+mn-lt"/>
                <a:ea typeface="+mn-ea"/>
                <a:cs typeface="+mn-cs"/>
              </a:rPr>
              <a:t>15min</a:t>
            </a:r>
            <a:r>
              <a:rPr lang="zh-CN" altLang="zh-CN" sz="1200" kern="1200" dirty="0">
                <a:solidFill>
                  <a:schemeClr val="tx1"/>
                </a:solidFill>
                <a:effectLst/>
                <a:latin typeface="+mn-lt"/>
                <a:ea typeface="+mn-ea"/>
                <a:cs typeface="+mn-cs"/>
              </a:rPr>
              <a:t>，以减少前庭疲劳性的影响。第三，防范误诊，在鉴别诊断过程中需注意疾病动态发展和各种前庭疾病共病可能。</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注意鉴别易与</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相混淆的疾病：可以依据发病时间和诱发因素将</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常见的鉴别诊断归为</a:t>
            </a:r>
            <a:r>
              <a:rPr lang="en-US" altLang="zh-CN" sz="1200" kern="1200" dirty="0">
                <a:solidFill>
                  <a:schemeClr val="tx1"/>
                </a:solidFill>
                <a:effectLst/>
                <a:latin typeface="+mn-lt"/>
                <a:ea typeface="+mn-ea"/>
                <a:cs typeface="+mn-cs"/>
              </a:rPr>
              <a:t>4</a:t>
            </a:r>
            <a:r>
              <a:rPr lang="zh-CN" altLang="zh-CN" sz="1200" kern="1200" dirty="0">
                <a:solidFill>
                  <a:schemeClr val="tx1"/>
                </a:solidFill>
                <a:effectLst/>
                <a:latin typeface="+mn-lt"/>
                <a:ea typeface="+mn-ea"/>
                <a:cs typeface="+mn-cs"/>
              </a:rPr>
              <a:t>大类，每类包含不同病变部位的多种典型疾病，也就是，从急性或慢性前庭综合征、诱发或自发的发作性前庭综合征</a:t>
            </a:r>
            <a:r>
              <a:rPr lang="en-US" altLang="zh-CN" sz="1200" kern="1200" dirty="0">
                <a:solidFill>
                  <a:schemeClr val="tx1"/>
                </a:solidFill>
                <a:effectLst/>
                <a:latin typeface="+mn-lt"/>
                <a:ea typeface="+mn-ea"/>
                <a:cs typeface="+mn-cs"/>
              </a:rPr>
              <a:t>4</a:t>
            </a:r>
            <a:r>
              <a:rPr lang="zh-CN" altLang="zh-CN" sz="1200" kern="1200" dirty="0">
                <a:solidFill>
                  <a:schemeClr val="tx1"/>
                </a:solidFill>
                <a:effectLst/>
                <a:latin typeface="+mn-lt"/>
                <a:ea typeface="+mn-ea"/>
                <a:cs typeface="+mn-cs"/>
              </a:rPr>
              <a:t>大类入手，鉴别不同病变部位的疾病。</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中枢性头晕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眩晕预后常常较差，严重时危及生命。</a:t>
            </a:r>
            <a:r>
              <a:rPr lang="zh-CN" altLang="zh-CN" sz="1200" b="1" kern="1200" dirty="0">
                <a:solidFill>
                  <a:schemeClr val="tx1"/>
                </a:solidFill>
                <a:effectLst/>
                <a:latin typeface="+mn-lt"/>
                <a:ea typeface="+mn-ea"/>
                <a:cs typeface="+mn-cs"/>
              </a:rPr>
              <a:t>头晕</a:t>
            </a:r>
            <a:r>
              <a:rPr lang="en-US" altLang="zh-CN" sz="1200" b="1" kern="1200" dirty="0">
                <a:solidFill>
                  <a:schemeClr val="tx1"/>
                </a:solidFill>
                <a:effectLst/>
                <a:latin typeface="+mn-lt"/>
                <a:ea typeface="+mn-ea"/>
                <a:cs typeface="+mn-cs"/>
              </a:rPr>
              <a:t>/</a:t>
            </a:r>
            <a:r>
              <a:rPr lang="zh-CN" altLang="zh-CN" sz="1200" b="1" kern="1200" dirty="0">
                <a:solidFill>
                  <a:schemeClr val="tx1"/>
                </a:solidFill>
                <a:effectLst/>
                <a:latin typeface="+mn-lt"/>
                <a:ea typeface="+mn-ea"/>
                <a:cs typeface="+mn-cs"/>
              </a:rPr>
              <a:t>眩晕的临床诊断中，需优先除外恶性中枢性眩晕疾病：</a:t>
            </a:r>
            <a:r>
              <a:rPr lang="zh-CN" altLang="zh-CN" sz="1200" kern="1200" dirty="0">
                <a:solidFill>
                  <a:schemeClr val="tx1"/>
                </a:solidFill>
                <a:effectLst/>
                <a:latin typeface="+mn-lt"/>
                <a:ea typeface="+mn-ea"/>
                <a:cs typeface="+mn-cs"/>
              </a:rPr>
              <a:t>列表中显示了前庭周围性与前庭中枢性头晕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眩晕的鉴别</a:t>
            </a:r>
            <a:r>
              <a:rPr lang="zh-CN" altLang="zh-CN" sz="1200" kern="1200">
                <a:solidFill>
                  <a:schemeClr val="tx1"/>
                </a:solidFill>
                <a:effectLst/>
                <a:latin typeface="+mn-lt"/>
                <a:ea typeface="+mn-ea"/>
                <a:cs typeface="+mn-cs"/>
              </a:rPr>
              <a:t>点，</a:t>
            </a:r>
            <a:r>
              <a:rPr lang="zh-CN" altLang="en-US" sz="1200" kern="1200">
                <a:solidFill>
                  <a:schemeClr val="tx1"/>
                </a:solidFill>
                <a:effectLst/>
                <a:latin typeface="+mn-lt"/>
                <a:ea typeface="+mn-ea"/>
                <a:cs typeface="+mn-cs"/>
              </a:rPr>
              <a:t>例如</a:t>
            </a:r>
            <a:r>
              <a:rPr lang="zh-CN" altLang="zh-CN" sz="1200" kern="1200">
                <a:solidFill>
                  <a:schemeClr val="tx1"/>
                </a:solidFill>
                <a:effectLst/>
                <a:latin typeface="+mn-lt"/>
                <a:ea typeface="+mn-ea"/>
                <a:cs typeface="+mn-cs"/>
              </a:rPr>
              <a:t>是</a:t>
            </a:r>
            <a:r>
              <a:rPr lang="zh-CN" altLang="zh-CN" sz="1200" kern="1200" dirty="0">
                <a:solidFill>
                  <a:schemeClr val="tx1"/>
                </a:solidFill>
                <a:effectLst/>
                <a:latin typeface="+mn-lt"/>
                <a:ea typeface="+mn-ea"/>
                <a:cs typeface="+mn-cs"/>
              </a:rPr>
              <a:t>否伴随神经系统功能缺损症状与体征，根据起病形式、症状及定位体征等，帮助快速定位诊断。在临床实践中，注意</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诊断中需要除外中枢性病变的</a:t>
            </a:r>
            <a:r>
              <a:rPr lang="en-US" altLang="zh-CN" sz="1200" kern="1200" dirty="0">
                <a:solidFill>
                  <a:schemeClr val="tx1"/>
                </a:solidFill>
                <a:effectLst/>
                <a:latin typeface="+mn-lt"/>
                <a:ea typeface="+mn-ea"/>
                <a:cs typeface="+mn-cs"/>
              </a:rPr>
              <a:t>5</a:t>
            </a:r>
            <a:r>
              <a:rPr lang="zh-CN" altLang="zh-CN" sz="1200" kern="1200" dirty="0">
                <a:solidFill>
                  <a:schemeClr val="tx1"/>
                </a:solidFill>
                <a:effectLst/>
                <a:latin typeface="+mn-lt"/>
                <a:ea typeface="+mn-ea"/>
                <a:cs typeface="+mn-cs"/>
              </a:rPr>
              <a:t>种情况：①考虑</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但反复复位效果欠佳；②位置试验诱发出的眼震不符合相应半规管兴奋或抑制的表现；③多个位置试验中出现位置性眼震、但无法确定责任半规管；④同时出现周围和中枢性位置性眼震；⑤位置试验中出现眩晕、但未观察到眼震。</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鉴别诊断中，需要注意可表现位置性眩晕的前庭性偏头痛</a:t>
            </a:r>
            <a:r>
              <a:rPr lang="en-US" altLang="zh-CN" sz="1200" b="1" kern="1200" dirty="0">
                <a:solidFill>
                  <a:schemeClr val="tx1"/>
                </a:solidFill>
                <a:effectLst/>
                <a:latin typeface="+mn-lt"/>
                <a:ea typeface="+mn-ea"/>
                <a:cs typeface="+mn-cs"/>
              </a:rPr>
              <a:t>(VM)</a:t>
            </a:r>
            <a:r>
              <a:rPr lang="zh-CN" altLang="zh-CN" sz="1200" b="1"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17%~46%</a:t>
            </a:r>
            <a:r>
              <a:rPr lang="zh-CN" altLang="zh-CN" sz="1200" kern="1200" dirty="0">
                <a:solidFill>
                  <a:schemeClr val="tx1"/>
                </a:solidFill>
                <a:effectLst/>
                <a:latin typeface="+mn-lt"/>
                <a:ea typeface="+mn-ea"/>
                <a:cs typeface="+mn-cs"/>
              </a:rPr>
              <a:t>的</a:t>
            </a:r>
            <a:r>
              <a:rPr lang="en-US" altLang="zh-CN" sz="1200" kern="1200" dirty="0">
                <a:solidFill>
                  <a:schemeClr val="tx1"/>
                </a:solidFill>
                <a:effectLst/>
                <a:latin typeface="+mn-lt"/>
                <a:ea typeface="+mn-ea"/>
                <a:cs typeface="+mn-cs"/>
              </a:rPr>
              <a:t>VM</a:t>
            </a:r>
            <a:r>
              <a:rPr lang="zh-CN" altLang="zh-CN" sz="1200" kern="1200" dirty="0">
                <a:solidFill>
                  <a:schemeClr val="tx1"/>
                </a:solidFill>
                <a:effectLst/>
                <a:latin typeface="+mn-lt"/>
                <a:ea typeface="+mn-ea"/>
                <a:cs typeface="+mn-cs"/>
              </a:rPr>
              <a:t>患者可能会出现位置性发作性头晕。注意掌握两种疾病的异同及鉴别要点，包括：</a:t>
            </a:r>
            <a:r>
              <a:rPr lang="en-US" altLang="zh-CN" sz="1200" kern="1200" dirty="0">
                <a:solidFill>
                  <a:schemeClr val="tx1"/>
                </a:solidFill>
                <a:effectLst/>
                <a:latin typeface="+mn-lt"/>
                <a:ea typeface="+mn-ea"/>
                <a:cs typeface="+mn-cs"/>
              </a:rPr>
              <a:t>VM</a:t>
            </a:r>
            <a:r>
              <a:rPr lang="zh-CN" altLang="zh-CN" sz="1200" kern="1200" dirty="0">
                <a:solidFill>
                  <a:schemeClr val="tx1"/>
                </a:solidFill>
                <a:effectLst/>
                <a:latin typeface="+mn-lt"/>
                <a:ea typeface="+mn-ea"/>
                <a:cs typeface="+mn-cs"/>
              </a:rPr>
              <a:t>与</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相比，头晕症状更明显，反复发作更显“规律性”，常伴头痛或有既往偏头痛反复发作病史，其位置性眼震有时与</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眼震较难鉴别，但复位治疗无效。</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鉴别诊断中，因临床表现相似，注意与少见的恶性中枢性阵发性位置性眩晕</a:t>
            </a:r>
            <a:r>
              <a:rPr lang="en-US" altLang="zh-CN" sz="1200" b="1" kern="1200" dirty="0">
                <a:solidFill>
                  <a:schemeClr val="tx1"/>
                </a:solidFill>
                <a:effectLst/>
                <a:latin typeface="+mn-lt"/>
                <a:ea typeface="+mn-ea"/>
                <a:cs typeface="+mn-cs"/>
              </a:rPr>
              <a:t>(CPPV)</a:t>
            </a:r>
            <a:r>
              <a:rPr lang="zh-CN" altLang="zh-CN" sz="1200" b="1" kern="1200" dirty="0">
                <a:solidFill>
                  <a:schemeClr val="tx1"/>
                </a:solidFill>
                <a:effectLst/>
                <a:latin typeface="+mn-lt"/>
                <a:ea typeface="+mn-ea"/>
                <a:cs typeface="+mn-cs"/>
              </a:rPr>
              <a:t>鉴别：</a:t>
            </a:r>
            <a:r>
              <a:rPr lang="en-US" altLang="zh-CN" sz="1200" kern="1200" dirty="0">
                <a:solidFill>
                  <a:schemeClr val="tx1"/>
                </a:solidFill>
                <a:effectLst/>
                <a:latin typeface="+mn-lt"/>
                <a:ea typeface="+mn-ea"/>
                <a:cs typeface="+mn-cs"/>
              </a:rPr>
              <a:t>CPPV</a:t>
            </a:r>
            <a:r>
              <a:rPr lang="zh-CN" altLang="zh-CN" sz="1200" kern="1200" dirty="0">
                <a:solidFill>
                  <a:schemeClr val="tx1"/>
                </a:solidFill>
                <a:effectLst/>
                <a:latin typeface="+mn-lt"/>
                <a:ea typeface="+mn-ea"/>
                <a:cs typeface="+mn-cs"/>
              </a:rPr>
              <a:t>是一类中枢源性眩晕，病变部位常位于第四脑室背外侧部、小脑背侧蚓部、小脑小结叶和舌叶。其发作性、位置性、临床表现及位置试验特点与</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相似，极易误诊，发病率较低，但一旦误诊易延误治疗导致严重后果。列表中可见</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与</a:t>
            </a:r>
            <a:r>
              <a:rPr lang="en-US" altLang="zh-CN" sz="1200" kern="1200" dirty="0">
                <a:solidFill>
                  <a:schemeClr val="tx1"/>
                </a:solidFill>
                <a:effectLst/>
                <a:latin typeface="+mn-lt"/>
                <a:ea typeface="+mn-ea"/>
                <a:cs typeface="+mn-cs"/>
              </a:rPr>
              <a:t>CPPV</a:t>
            </a:r>
            <a:r>
              <a:rPr lang="zh-CN" altLang="zh-CN" sz="1200" kern="1200" dirty="0">
                <a:solidFill>
                  <a:schemeClr val="tx1"/>
                </a:solidFill>
                <a:effectLst/>
                <a:latin typeface="+mn-lt"/>
                <a:ea typeface="+mn-ea"/>
                <a:cs typeface="+mn-cs"/>
              </a:rPr>
              <a:t>的特征比较。</a:t>
            </a:r>
            <a:r>
              <a:rPr lang="en-US" altLang="zh-CN" sz="1200" kern="1200" dirty="0">
                <a:solidFill>
                  <a:schemeClr val="tx1"/>
                </a:solidFill>
                <a:effectLst/>
                <a:latin typeface="+mn-lt"/>
                <a:ea typeface="+mn-ea"/>
                <a:cs typeface="+mn-cs"/>
              </a:rPr>
              <a:t>CPPV</a:t>
            </a:r>
            <a:r>
              <a:rPr lang="zh-CN" altLang="zh-CN" sz="1200" kern="1200" dirty="0">
                <a:solidFill>
                  <a:schemeClr val="tx1"/>
                </a:solidFill>
                <a:effectLst/>
                <a:latin typeface="+mn-lt"/>
                <a:ea typeface="+mn-ea"/>
                <a:cs typeface="+mn-cs"/>
              </a:rPr>
              <a:t>位置性眼震特点常表现为纯垂直</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扭转性眼震或持续性背地性水平眼震、复位治疗无效、多个体位可诱发不同类型眼震、眼震无疲劳性及潜伏期、常伴其他中枢神经系统症状体征等。图示鉴别流程。其中，</a:t>
            </a:r>
            <a:r>
              <a:rPr lang="en-US" altLang="zh-CN" sz="1200" kern="1200" dirty="0">
                <a:solidFill>
                  <a:schemeClr val="tx1"/>
                </a:solidFill>
                <a:effectLst/>
                <a:latin typeface="+mn-lt"/>
                <a:ea typeface="+mn-ea"/>
                <a:cs typeface="+mn-cs"/>
              </a:rPr>
              <a:t>Dix-Hallpike</a:t>
            </a:r>
            <a:r>
              <a:rPr lang="zh-CN" altLang="zh-CN" sz="1200" kern="1200" dirty="0">
                <a:solidFill>
                  <a:schemeClr val="tx1"/>
                </a:solidFill>
                <a:effectLst/>
                <a:latin typeface="+mn-lt"/>
                <a:ea typeface="+mn-ea"/>
                <a:cs typeface="+mn-cs"/>
              </a:rPr>
              <a:t>试验出现位置性下跳性眼震时，由于</a:t>
            </a:r>
            <a:r>
              <a:rPr lang="en-US" altLang="zh-CN" sz="1200" kern="1200" dirty="0">
                <a:solidFill>
                  <a:schemeClr val="tx1"/>
                </a:solidFill>
                <a:effectLst/>
                <a:latin typeface="+mn-lt"/>
                <a:ea typeface="+mn-ea"/>
                <a:cs typeface="+mn-cs"/>
              </a:rPr>
              <a:t>CPPV</a:t>
            </a:r>
            <a:r>
              <a:rPr lang="zh-CN" altLang="zh-CN" sz="1200" kern="1200" dirty="0">
                <a:solidFill>
                  <a:schemeClr val="tx1"/>
                </a:solidFill>
                <a:effectLst/>
                <a:latin typeface="+mn-lt"/>
                <a:ea typeface="+mn-ea"/>
                <a:cs typeface="+mn-cs"/>
              </a:rPr>
              <a:t>发病率较低，应先根据病史及查体排除前庭性偏头痛、后半规管</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、前半规管</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，之后行头颅</a:t>
            </a:r>
            <a:r>
              <a:rPr lang="en-US" altLang="zh-CN" sz="1200" kern="1200" dirty="0">
                <a:solidFill>
                  <a:schemeClr val="tx1"/>
                </a:solidFill>
                <a:effectLst/>
                <a:latin typeface="+mn-lt"/>
                <a:ea typeface="+mn-ea"/>
                <a:cs typeface="+mn-cs"/>
              </a:rPr>
              <a:t>MRI</a:t>
            </a:r>
            <a:r>
              <a:rPr lang="zh-CN" altLang="zh-CN" sz="1200" kern="1200" dirty="0">
                <a:solidFill>
                  <a:schemeClr val="tx1"/>
                </a:solidFill>
                <a:effectLst/>
                <a:latin typeface="+mn-lt"/>
                <a:ea typeface="+mn-ea"/>
                <a:cs typeface="+mn-cs"/>
              </a:rPr>
              <a:t>检查排除</a:t>
            </a:r>
            <a:r>
              <a:rPr lang="en-US" altLang="zh-CN" sz="1200" kern="1200" dirty="0">
                <a:solidFill>
                  <a:schemeClr val="tx1"/>
                </a:solidFill>
                <a:effectLst/>
                <a:latin typeface="+mn-lt"/>
                <a:ea typeface="+mn-ea"/>
                <a:cs typeface="+mn-cs"/>
              </a:rPr>
              <a:t>CPPV</a:t>
            </a:r>
            <a:r>
              <a:rPr lang="zh-CN" altLang="zh-CN" sz="1200" kern="1200" dirty="0">
                <a:solidFill>
                  <a:schemeClr val="tx1"/>
                </a:solidFill>
                <a:effectLst/>
                <a:latin typeface="+mn-lt"/>
                <a:ea typeface="+mn-ea"/>
                <a:cs typeface="+mn-cs"/>
              </a:rPr>
              <a:t>。</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鉴别诊断中，需注意梅尼埃病、前庭神经炎、前庭阵发症等周围性前庭疾病：</a:t>
            </a:r>
            <a:endParaRPr lang="en-US" altLang="zh-CN"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①梅尼埃病的鉴别要点：患者常有反复发作性眩晕病史，发作时伴有波动性听力下降、耳鸣、耳闷胀感。随发作次数增加，听力可逐渐下降。纯音测听随访可呈现先低频，后高频，接着中频逐渐下降的感音神经性耳聋。少数</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患者发作时可伴耳鸣，但复位成功后耳鸣消失，不伴有波动性听力下降，发作期纯音测听及位置试验可鉴别。</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②前庭神经炎的鉴别要点：患者突发剧烈眩晕来诊，首次发作，既往一般无明显类似发作。眩晕呈持续性，强迫体位。眩晕可由于任何体位变化而加剧。</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的位置性眩晕有明显特定头位变动。病史结合位置试验、前庭功能检查可鉴别。</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③前庭阵发症</a:t>
            </a:r>
            <a:r>
              <a:rPr lang="en-US" altLang="zh-CN" sz="1200" kern="1200" dirty="0">
                <a:solidFill>
                  <a:schemeClr val="tx1"/>
                </a:solidFill>
                <a:effectLst/>
                <a:latin typeface="+mn-lt"/>
                <a:ea typeface="+mn-ea"/>
                <a:cs typeface="+mn-cs"/>
              </a:rPr>
              <a:t>(VP)</a:t>
            </a:r>
            <a:r>
              <a:rPr lang="zh-CN" altLang="zh-CN" sz="1200" kern="1200" dirty="0">
                <a:solidFill>
                  <a:schemeClr val="tx1"/>
                </a:solidFill>
                <a:effectLst/>
                <a:latin typeface="+mn-lt"/>
                <a:ea typeface="+mn-ea"/>
                <a:cs typeface="+mn-cs"/>
              </a:rPr>
              <a:t>的鉴别要点：主要表现为反复频繁发作的短暂性眩晕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头晕，每天发作</a:t>
            </a:r>
            <a:r>
              <a:rPr lang="en-US" altLang="zh-CN" sz="1200" kern="1200" dirty="0">
                <a:solidFill>
                  <a:schemeClr val="tx1"/>
                </a:solidFill>
                <a:effectLst/>
                <a:latin typeface="+mn-lt"/>
                <a:ea typeface="+mn-ea"/>
                <a:cs typeface="+mn-cs"/>
              </a:rPr>
              <a:t>5~10</a:t>
            </a:r>
            <a:r>
              <a:rPr lang="zh-CN" altLang="zh-CN" sz="1200" kern="1200" dirty="0">
                <a:solidFill>
                  <a:schemeClr val="tx1"/>
                </a:solidFill>
                <a:effectLst/>
                <a:latin typeface="+mn-lt"/>
                <a:ea typeface="+mn-ea"/>
                <a:cs typeface="+mn-cs"/>
              </a:rPr>
              <a:t>次以上，症状刻板，时间</a:t>
            </a:r>
            <a:r>
              <a:rPr lang="en-US" altLang="zh-CN" sz="1200" kern="1200" dirty="0">
                <a:solidFill>
                  <a:schemeClr val="tx1"/>
                </a:solidFill>
                <a:effectLst/>
                <a:latin typeface="+mn-lt"/>
                <a:ea typeface="+mn-ea"/>
                <a:cs typeface="+mn-cs"/>
              </a:rPr>
              <a:t>&lt;1min</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VP</a:t>
            </a:r>
            <a:r>
              <a:rPr lang="zh-CN" altLang="zh-CN" sz="1200" kern="1200" dirty="0">
                <a:solidFill>
                  <a:schemeClr val="tx1"/>
                </a:solidFill>
                <a:effectLst/>
                <a:latin typeface="+mn-lt"/>
                <a:ea typeface="+mn-ea"/>
                <a:cs typeface="+mn-cs"/>
              </a:rPr>
              <a:t>的触发具有症状刻板性，可自发或由一定头部运动诱发，更常为某特定动作触发，但不具有重力方向改变下的特征和要求，关键是</a:t>
            </a:r>
            <a:r>
              <a:rPr lang="en-US" altLang="zh-CN" sz="1200" kern="1200" dirty="0">
                <a:solidFill>
                  <a:schemeClr val="tx1"/>
                </a:solidFill>
                <a:effectLst/>
                <a:latin typeface="+mn-lt"/>
                <a:ea typeface="+mn-ea"/>
                <a:cs typeface="+mn-cs"/>
              </a:rPr>
              <a:t>VP</a:t>
            </a:r>
            <a:r>
              <a:rPr lang="zh-CN" altLang="zh-CN" sz="1200" kern="1200" dirty="0">
                <a:solidFill>
                  <a:schemeClr val="tx1"/>
                </a:solidFill>
                <a:effectLst/>
                <a:latin typeface="+mn-lt"/>
                <a:ea typeface="+mn-ea"/>
                <a:cs typeface="+mn-cs"/>
              </a:rPr>
              <a:t>的发作可能更多是自发性、而非诱发性；</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均为诱发性。病史结合位置试验可鉴别。</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明确诊断是有效管理</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的基础：</a:t>
            </a:r>
            <a:r>
              <a:rPr lang="zh-CN" altLang="zh-CN" sz="1200" kern="1200" dirty="0">
                <a:solidFill>
                  <a:schemeClr val="tx1"/>
                </a:solidFill>
                <a:effectLst/>
                <a:latin typeface="+mn-lt"/>
                <a:ea typeface="+mn-ea"/>
                <a:cs typeface="+mn-cs"/>
              </a:rPr>
              <a:t>一方面，若良性前庭疾病误诊为后循环卒中，可能导致患者接受相关检查、药物及有创治疗，增加医疗风险，并造成公共医疗资源浪费等。</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治疗不足，部分患者可能发展为慢性前庭综合征，甚至造成严重情绪障碍，降低生活质量。而另一方面，高危中枢性眩晕疾病病因误诊为外周性前庭病变，可能延误或错过关键性或抢救性治疗时机，危及患者生命或者导致严重不良预后。可见，更好地管理</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患者在很大程度上依赖于对前庭症状的适当诊断，从而避免造成不适当医疗和不必要损害。</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主要治疗方面，耳石复位是</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的一线治疗方法：</a:t>
            </a:r>
            <a:r>
              <a:rPr lang="zh-CN" altLang="zh-CN" sz="1200" kern="1200" dirty="0">
                <a:solidFill>
                  <a:schemeClr val="tx1"/>
                </a:solidFill>
                <a:effectLst/>
                <a:latin typeface="+mn-lt"/>
                <a:ea typeface="+mn-ea"/>
                <a:cs typeface="+mn-cs"/>
              </a:rPr>
              <a:t>原理上讲，耳石复位治疗属物理性治疗，是通过一系列沿特定空间平面的序贯式头位变动，使位于半规管管腔内或嵴帽表面的异位耳石颗粒按特定方向运动，经半规管开口回到椭圆囊而达到治疗目的。因其简便、无创、高效而成为</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的一线治疗方法。可徒手或借助仪器完成，效果良好。复位时根据不同半规管类型选择相应方法：后半规管建议首选</a:t>
            </a:r>
            <a:r>
              <a:rPr lang="en-US" altLang="zh-CN" sz="1200" kern="1200" dirty="0">
                <a:solidFill>
                  <a:schemeClr val="tx1"/>
                </a:solidFill>
                <a:effectLst/>
                <a:latin typeface="+mn-lt"/>
                <a:ea typeface="+mn-ea"/>
                <a:cs typeface="+mn-cs"/>
              </a:rPr>
              <a:t>Epley</a:t>
            </a:r>
            <a:r>
              <a:rPr lang="zh-CN" altLang="zh-CN" sz="1200" kern="1200" dirty="0">
                <a:solidFill>
                  <a:schemeClr val="tx1"/>
                </a:solidFill>
                <a:effectLst/>
                <a:latin typeface="+mn-lt"/>
                <a:ea typeface="+mn-ea"/>
                <a:cs typeface="+mn-cs"/>
              </a:rPr>
              <a:t>法，其他还可选用改良的</a:t>
            </a:r>
            <a:r>
              <a:rPr lang="en-US" altLang="zh-CN" sz="1200" kern="1200" dirty="0">
                <a:solidFill>
                  <a:schemeClr val="tx1"/>
                </a:solidFill>
                <a:effectLst/>
                <a:latin typeface="+mn-lt"/>
                <a:ea typeface="+mn-ea"/>
                <a:cs typeface="+mn-cs"/>
              </a:rPr>
              <a:t>Epley</a:t>
            </a:r>
            <a:r>
              <a:rPr lang="zh-CN" altLang="zh-CN" sz="1200" kern="1200" dirty="0">
                <a:solidFill>
                  <a:schemeClr val="tx1"/>
                </a:solidFill>
                <a:effectLst/>
                <a:latin typeface="+mn-lt"/>
                <a:ea typeface="+mn-ea"/>
                <a:cs typeface="+mn-cs"/>
              </a:rPr>
              <a:t>法或</a:t>
            </a:r>
            <a:r>
              <a:rPr lang="en-US" altLang="zh-CN" sz="1200" kern="1200" dirty="0" err="1">
                <a:solidFill>
                  <a:schemeClr val="tx1"/>
                </a:solidFill>
                <a:effectLst/>
                <a:latin typeface="+mn-lt"/>
                <a:ea typeface="+mn-ea"/>
                <a:cs typeface="+mn-cs"/>
              </a:rPr>
              <a:t>Semont</a:t>
            </a:r>
            <a:r>
              <a:rPr lang="zh-CN" altLang="zh-CN" sz="1200" kern="1200" dirty="0">
                <a:solidFill>
                  <a:schemeClr val="tx1"/>
                </a:solidFill>
                <a:effectLst/>
                <a:latin typeface="+mn-lt"/>
                <a:ea typeface="+mn-ea"/>
                <a:cs typeface="+mn-cs"/>
              </a:rPr>
              <a:t>法等，必要时几种方法可重复或交替使用。外半规管</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水平半规管</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的临床分型和患侧判定复杂，复位手法多样。</a:t>
            </a:r>
            <a:r>
              <a:rPr lang="en-US" altLang="zh-CN" sz="1200" kern="1200" dirty="0">
                <a:solidFill>
                  <a:schemeClr val="tx1"/>
                </a:solidFill>
                <a:effectLst/>
                <a:latin typeface="+mn-lt"/>
                <a:ea typeface="+mn-ea"/>
                <a:cs typeface="+mn-cs"/>
              </a:rPr>
              <a:t>Barbecue</a:t>
            </a:r>
            <a:r>
              <a:rPr lang="zh-CN" altLang="zh-CN" sz="1200" kern="1200" dirty="0">
                <a:solidFill>
                  <a:schemeClr val="tx1"/>
                </a:solidFill>
                <a:effectLst/>
                <a:latin typeface="+mn-lt"/>
                <a:ea typeface="+mn-ea"/>
                <a:cs typeface="+mn-cs"/>
              </a:rPr>
              <a:t>法是临床上最常用的复位法，而近期随机对照研究和系统评价的结果表明，</a:t>
            </a:r>
            <a:r>
              <a:rPr lang="en-US" altLang="zh-CN" sz="1200" kern="1200" dirty="0" err="1">
                <a:solidFill>
                  <a:schemeClr val="tx1"/>
                </a:solidFill>
                <a:effectLst/>
                <a:latin typeface="+mn-lt"/>
                <a:ea typeface="+mn-ea"/>
                <a:cs typeface="+mn-cs"/>
              </a:rPr>
              <a:t>Gufoni</a:t>
            </a:r>
            <a:r>
              <a:rPr lang="zh-CN" altLang="zh-CN" sz="1200" kern="1200" dirty="0">
                <a:solidFill>
                  <a:schemeClr val="tx1"/>
                </a:solidFill>
                <a:effectLst/>
                <a:latin typeface="+mn-lt"/>
                <a:ea typeface="+mn-ea"/>
                <a:cs typeface="+mn-cs"/>
              </a:rPr>
              <a:t>法能有效治疗向地性和离地性外半规管</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。前半规管可采用</a:t>
            </a:r>
            <a:r>
              <a:rPr lang="en-US" altLang="zh-CN" sz="1200" kern="1200" dirty="0" err="1">
                <a:solidFill>
                  <a:schemeClr val="tx1"/>
                </a:solidFill>
                <a:effectLst/>
                <a:latin typeface="+mn-lt"/>
                <a:ea typeface="+mn-ea"/>
                <a:cs typeface="+mn-cs"/>
              </a:rPr>
              <a:t>Yacovino</a:t>
            </a:r>
            <a:r>
              <a:rPr lang="zh-CN" altLang="zh-CN" sz="1200" kern="1200" dirty="0">
                <a:solidFill>
                  <a:schemeClr val="tx1"/>
                </a:solidFill>
                <a:effectLst/>
                <a:latin typeface="+mn-lt"/>
                <a:ea typeface="+mn-ea"/>
                <a:cs typeface="+mn-cs"/>
              </a:rPr>
              <a:t>法，尤其适用于患侧判断困难的患者。多半规管则可采用相应复位手法依次治疗，优先处理诱发眩晕和眼震更强烈的责任半规管，一个半规管复位成功后，其余受累半规管的复位治疗可间隔</a:t>
            </a:r>
            <a:r>
              <a:rPr lang="en-US" altLang="zh-CN" sz="1200" kern="1200" dirty="0">
                <a:solidFill>
                  <a:schemeClr val="tx1"/>
                </a:solidFill>
                <a:effectLst/>
                <a:latin typeface="+mn-lt"/>
                <a:ea typeface="+mn-ea"/>
                <a:cs typeface="+mn-cs"/>
              </a:rPr>
              <a:t>1~7d</a:t>
            </a:r>
            <a:r>
              <a:rPr lang="zh-CN" altLang="zh-CN" sz="1200" kern="1200" dirty="0">
                <a:solidFill>
                  <a:schemeClr val="tx1"/>
                </a:solidFill>
                <a:effectLst/>
                <a:latin typeface="+mn-lt"/>
                <a:ea typeface="+mn-ea"/>
                <a:cs typeface="+mn-cs"/>
              </a:rPr>
              <a:t>进行。</a:t>
            </a:r>
            <a:endParaRPr lang="en-US" altLang="zh-CN" sz="1200" kern="1200" dirty="0">
              <a:solidFill>
                <a:schemeClr val="tx1"/>
              </a:solidFill>
              <a:effectLst/>
              <a:latin typeface="+mn-lt"/>
              <a:ea typeface="+mn-ea"/>
              <a:cs typeface="+mn-cs"/>
            </a:endParaRPr>
          </a:p>
          <a:p>
            <a:pPr lvl="0"/>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注：</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水平离地性眼震</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患者眼震强度弱、持续时间短的一侧为患侧，故此时应优先处理眼震强度弱的一侧外半规管</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辅助及替代治疗：结合药物、前庭康复训练及手术治疗：</a:t>
            </a:r>
            <a:r>
              <a:rPr lang="zh-CN" altLang="zh-CN" sz="1200" kern="1200" dirty="0">
                <a:solidFill>
                  <a:schemeClr val="tx1"/>
                </a:solidFill>
                <a:effectLst/>
                <a:latin typeface="+mn-lt"/>
                <a:ea typeface="+mn-ea"/>
                <a:cs typeface="+mn-cs"/>
              </a:rPr>
              <a:t>缓解前庭症状或改善复位后残余症状时，还包括对症和改善内耳微循环等药物治疗、前庭康复训练等；复位失败的顽固性患者可考虑责任半规管阻塞术：</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altLang="zh-CN" sz="1200" kern="1200" dirty="0">
                <a:solidFill>
                  <a:schemeClr val="tx1"/>
                </a:solidFill>
                <a:effectLst/>
                <a:latin typeface="+mn-lt"/>
                <a:ea typeface="+mn-ea"/>
                <a:cs typeface="+mn-cs"/>
              </a:rPr>
              <a:t>1. </a:t>
            </a:r>
            <a:r>
              <a:rPr lang="zh-CN" altLang="zh-CN" sz="1200" kern="1200" dirty="0">
                <a:solidFill>
                  <a:schemeClr val="tx1"/>
                </a:solidFill>
                <a:effectLst/>
                <a:latin typeface="+mn-lt"/>
                <a:ea typeface="+mn-ea"/>
                <a:cs typeface="+mn-cs"/>
              </a:rPr>
              <a:t>药物治疗：原则上药物并不能使耳石复位，但鉴于</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可能和内耳退行性病变有关或合并其他眩晕疾病，下列情况可考虑药物辅助治疗：①合并其他疾病，应同时治疗该类疾病。②复位后有头晕、平衡障碍等症状时，可给予改善内耳微循环药物，如倍他司汀、银杏叶提取物等。③因前庭抑制剂可抑制或减缓前庭代偿，故不推荐常规使用。</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altLang="zh-CN" sz="1200" kern="1200" dirty="0">
                <a:solidFill>
                  <a:schemeClr val="tx1"/>
                </a:solidFill>
                <a:effectLst/>
                <a:latin typeface="+mn-lt"/>
                <a:ea typeface="+mn-ea"/>
                <a:cs typeface="+mn-cs"/>
              </a:rPr>
              <a:t>2. </a:t>
            </a:r>
            <a:r>
              <a:rPr lang="zh-CN" altLang="zh-CN" sz="1200" kern="1200" dirty="0">
                <a:solidFill>
                  <a:schemeClr val="tx1"/>
                </a:solidFill>
                <a:effectLst/>
                <a:latin typeface="+mn-lt"/>
                <a:ea typeface="+mn-ea"/>
                <a:cs typeface="+mn-cs"/>
              </a:rPr>
              <a:t>前庭康复训练：是一种物理训练方法，通过中枢适应和代偿机制提高患者前庭功能，减轻前庭损伤导致的后遗症。前庭康复训练可作为</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患者耳石复位的辅助治疗，用于复位无效以及复位后仍有头晕或平衡障碍的病例，或在复位治疗前使用以增加患者对复位的耐受性。如果患者拒绝或不耐受复位治疗时前庭康复训练可作为替代治疗。</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altLang="zh-CN" sz="1200" kern="1200" dirty="0">
                <a:solidFill>
                  <a:schemeClr val="tx1"/>
                </a:solidFill>
                <a:effectLst/>
                <a:latin typeface="+mn-lt"/>
                <a:ea typeface="+mn-ea"/>
                <a:cs typeface="+mn-cs"/>
              </a:rPr>
              <a:t>3. </a:t>
            </a:r>
            <a:r>
              <a:rPr lang="zh-CN" altLang="zh-CN" sz="1200" kern="1200" dirty="0">
                <a:solidFill>
                  <a:schemeClr val="tx1"/>
                </a:solidFill>
                <a:effectLst/>
                <a:latin typeface="+mn-lt"/>
                <a:ea typeface="+mn-ea"/>
                <a:cs typeface="+mn-cs"/>
              </a:rPr>
              <a:t>手术治疗：对于诊断清楚、责任半规管明确，经过</a:t>
            </a:r>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年以上规范的耳石复位等综合治疗仍无效且活动严重受限的难治性患者，可考虑行半规管阻塞等手术治疗。半规管阻塞术对眩晕的完全控制率接近</a:t>
            </a:r>
            <a:r>
              <a:rPr lang="en-US" altLang="zh-CN" sz="1200" kern="1200" dirty="0">
                <a:solidFill>
                  <a:schemeClr val="tx1"/>
                </a:solidFill>
                <a:effectLst/>
                <a:latin typeface="+mn-lt"/>
                <a:ea typeface="+mn-ea"/>
                <a:cs typeface="+mn-cs"/>
              </a:rPr>
              <a:t>100%</a:t>
            </a:r>
            <a:r>
              <a:rPr lang="zh-CN" altLang="zh-CN" sz="1200" kern="1200" dirty="0">
                <a:solidFill>
                  <a:schemeClr val="tx1"/>
                </a:solidFill>
                <a:effectLst/>
                <a:latin typeface="+mn-lt"/>
                <a:ea typeface="+mn-ea"/>
                <a:cs typeface="+mn-cs"/>
              </a:rPr>
              <a:t>，少数患者术后会出现听力损失。其禁忌证为急性或亚急性中耳炎。与单孔神经切断术相比技术难度较小，术后听力损失发生率低，推荐为难治性</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的首选术式。</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从当前整体上看，眩晕疾病诊疗体量大，鉴别诊断仍是临床难点：</a:t>
            </a:r>
            <a:r>
              <a:rPr lang="zh-CN" altLang="zh-CN" sz="1200" kern="1200" dirty="0">
                <a:solidFill>
                  <a:schemeClr val="tx1"/>
                </a:solidFill>
                <a:effectLst/>
                <a:latin typeface="+mn-lt"/>
                <a:ea typeface="+mn-ea"/>
                <a:cs typeface="+mn-cs"/>
              </a:rPr>
              <a:t>一方面，头晕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眩晕患病率较高，患病人数众多：德国和美国新发表的</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项人群为基础的调查显示成人眩晕患病率在</a:t>
            </a:r>
            <a:r>
              <a:rPr lang="en-US" altLang="zh-CN" sz="1200" kern="1200" dirty="0">
                <a:solidFill>
                  <a:schemeClr val="tx1"/>
                </a:solidFill>
                <a:effectLst/>
                <a:latin typeface="+mn-lt"/>
                <a:ea typeface="+mn-ea"/>
                <a:cs typeface="+mn-cs"/>
              </a:rPr>
              <a:t>11.1%~20.1%</a:t>
            </a:r>
            <a:r>
              <a:rPr lang="zh-CN" altLang="zh-CN" sz="1200" kern="1200" dirty="0">
                <a:solidFill>
                  <a:schemeClr val="tx1"/>
                </a:solidFill>
                <a:effectLst/>
                <a:latin typeface="+mn-lt"/>
                <a:ea typeface="+mn-ea"/>
                <a:cs typeface="+mn-cs"/>
              </a:rPr>
              <a:t>；我国研究较少，</a:t>
            </a:r>
            <a:r>
              <a:rPr lang="en-US" altLang="zh-CN" sz="1200" kern="1200" dirty="0">
                <a:solidFill>
                  <a:schemeClr val="tx1"/>
                </a:solidFill>
                <a:effectLst/>
                <a:latin typeface="+mn-lt"/>
                <a:ea typeface="+mn-ea"/>
                <a:cs typeface="+mn-cs"/>
              </a:rPr>
              <a:t>2006</a:t>
            </a:r>
            <a:r>
              <a:rPr lang="zh-CN" altLang="zh-CN" sz="1200" kern="1200" dirty="0">
                <a:solidFill>
                  <a:schemeClr val="tx1"/>
                </a:solidFill>
                <a:effectLst/>
                <a:latin typeface="+mn-lt"/>
                <a:ea typeface="+mn-ea"/>
                <a:cs typeface="+mn-cs"/>
              </a:rPr>
              <a:t>年一项流行病学调查显示≥</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岁人群眩晕患病率为</a:t>
            </a:r>
            <a:r>
              <a:rPr lang="en-US" altLang="zh-CN" sz="1200" kern="1200" dirty="0">
                <a:solidFill>
                  <a:schemeClr val="tx1"/>
                </a:solidFill>
                <a:effectLst/>
                <a:latin typeface="+mn-lt"/>
                <a:ea typeface="+mn-ea"/>
                <a:cs typeface="+mn-cs"/>
              </a:rPr>
              <a:t>3.4%</a:t>
            </a:r>
            <a:r>
              <a:rPr lang="zh-CN" altLang="zh-CN" sz="1200" kern="1200" dirty="0">
                <a:solidFill>
                  <a:schemeClr val="tx1"/>
                </a:solidFill>
                <a:effectLst/>
                <a:latin typeface="+mn-lt"/>
                <a:ea typeface="+mn-ea"/>
                <a:cs typeface="+mn-cs"/>
              </a:rPr>
              <a:t>。另一方面，眩晕疾病的鉴别诊断仍然是临床难点，面临病因鉴别困难：误诊率及病因诊断不清的比例仍较高，</a:t>
            </a:r>
            <a:r>
              <a:rPr lang="en-US" altLang="zh-CN" sz="1200" kern="1200" dirty="0">
                <a:solidFill>
                  <a:schemeClr val="tx1"/>
                </a:solidFill>
                <a:effectLst/>
                <a:latin typeface="+mn-lt"/>
                <a:ea typeface="+mn-ea"/>
                <a:cs typeface="+mn-cs"/>
              </a:rPr>
              <a:t>Comolli L</a:t>
            </a:r>
            <a:r>
              <a:rPr lang="zh-CN" altLang="zh-CN" sz="1200" kern="1200" dirty="0">
                <a:solidFill>
                  <a:schemeClr val="tx1"/>
                </a:solidFill>
                <a:effectLst/>
                <a:latin typeface="+mn-lt"/>
                <a:ea typeface="+mn-ea"/>
                <a:cs typeface="+mn-cs"/>
              </a:rPr>
              <a:t>等</a:t>
            </a:r>
            <a:r>
              <a:rPr lang="en-US" altLang="zh-CN" sz="1200" kern="1200" dirty="0">
                <a:solidFill>
                  <a:schemeClr val="tx1"/>
                </a:solidFill>
                <a:effectLst/>
                <a:latin typeface="+mn-lt"/>
                <a:ea typeface="+mn-ea"/>
                <a:cs typeface="+mn-cs"/>
              </a:rPr>
              <a:t>(2023)</a:t>
            </a:r>
            <a:r>
              <a:rPr lang="zh-CN" altLang="zh-CN" sz="1200" kern="1200" dirty="0">
                <a:solidFill>
                  <a:schemeClr val="tx1"/>
                </a:solidFill>
                <a:effectLst/>
                <a:latin typeface="+mn-lt"/>
                <a:ea typeface="+mn-ea"/>
                <a:cs typeface="+mn-cs"/>
              </a:rPr>
              <a:t>通过研究报道，急诊科眩晕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头晕病因诊断不清的病例占比高达</a:t>
            </a:r>
            <a:r>
              <a:rPr lang="en-US" altLang="zh-CN" sz="1200" kern="1200" dirty="0">
                <a:solidFill>
                  <a:schemeClr val="tx1"/>
                </a:solidFill>
                <a:effectLst/>
                <a:latin typeface="+mn-lt"/>
                <a:ea typeface="+mn-ea"/>
                <a:cs typeface="+mn-cs"/>
              </a:rPr>
              <a:t>45.0%</a:t>
            </a:r>
            <a:r>
              <a:rPr lang="zh-CN" altLang="zh-CN" sz="1200" kern="1200" dirty="0">
                <a:solidFill>
                  <a:schemeClr val="tx1"/>
                </a:solidFill>
                <a:effectLst/>
                <a:latin typeface="+mn-lt"/>
                <a:ea typeface="+mn-ea"/>
                <a:cs typeface="+mn-cs"/>
              </a:rPr>
              <a:t>，误诊率达</a:t>
            </a:r>
            <a:r>
              <a:rPr lang="en-US" altLang="zh-CN" sz="1200" kern="1200" dirty="0">
                <a:solidFill>
                  <a:schemeClr val="tx1"/>
                </a:solidFill>
                <a:effectLst/>
                <a:latin typeface="+mn-lt"/>
                <a:ea typeface="+mn-ea"/>
                <a:cs typeface="+mn-cs"/>
              </a:rPr>
              <a:t>18.0%</a:t>
            </a:r>
            <a:r>
              <a:rPr lang="zh-CN" altLang="zh-CN" sz="1200" kern="1200" dirty="0">
                <a:solidFill>
                  <a:schemeClr val="tx1"/>
                </a:solidFill>
                <a:effectLst/>
                <a:latin typeface="+mn-lt"/>
                <a:ea typeface="+mn-ea"/>
                <a:cs typeface="+mn-cs"/>
              </a:rPr>
              <a:t>。</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完善疗效评价体系，积极随访和再评估以验证诊断正确性：</a:t>
            </a:r>
            <a:r>
              <a:rPr lang="zh-CN" altLang="zh-CN" sz="1200" kern="1200" dirty="0">
                <a:solidFill>
                  <a:schemeClr val="tx1"/>
                </a:solidFill>
                <a:effectLst/>
                <a:latin typeface="+mn-lt"/>
                <a:ea typeface="+mn-ea"/>
                <a:cs typeface="+mn-cs"/>
              </a:rPr>
              <a:t>我国指南中明确提出了</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患者疗效评估的评估指标与疗效分级，兼顾主观与客观两种指标，并以主观症状为主、符合我国国情；以及评估时机，其中长期评估可同时验证初步诊断的正确性并进行必要的补充诊断或修订诊断。需重视治疗结局评估，及时捕获漏诊错诊。关于患者随访和再评估，推荐：在起始观察或治疗后</a:t>
            </a:r>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个月内对患者重新评估，记录症状持续或消退的情况；进行</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未缓解和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合并潜在的其他外周前庭或中枢神经系统病变的评估，或转诊给具备此能力的医师。</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坚持</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全程管理，促进精准规范诊疗：</a:t>
            </a:r>
            <a:r>
              <a:rPr lang="zh-CN" altLang="zh-CN" sz="1200" kern="1200" dirty="0">
                <a:solidFill>
                  <a:schemeClr val="tx1"/>
                </a:solidFill>
                <a:effectLst/>
                <a:latin typeface="+mn-lt"/>
                <a:ea typeface="+mn-ea"/>
                <a:cs typeface="+mn-cs"/>
              </a:rPr>
              <a:t>临床实践中需要加深对</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的认识，准确诊断、减少泛化，共同构建</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临床诊治完整框架，推动</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临床诊疗规范化，通过在不同层面的整合，达到精准治疗的目标。</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最后，我们对今天分享的话题内容做一个简要的回顾：</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一、</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疾病现状与诊疗挑战方面：眩晕诊疗体量大、疾病谱复杂，诸多异源性病因中最常见为</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；多样诱因下、多种类型增加</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诊断难度，需提高诊治水平，防范漏诊误诊发生。</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二、</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诊断要素与评估路径方面：</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的诊断强调症状结合特征性位置性眼震，不同责任半规管及病变类型具有相应体征；详细全面的问诊、准确的位置试验以及必要时辅助检查，有助于降低误判。</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三、明确</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诊断，规范全程管理方面：明确诊断是有效管理</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的基础。实践中需掌握诊断标准及分级，积极鉴别、排除其他位置性</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体位性眩晕疾病，坚持耳石复位辅助药物等治疗，并结合随访验证。</a:t>
            </a:r>
          </a:p>
          <a:p>
            <a:pPr marL="171450" indent="-171450">
              <a:buFont typeface="Arial" panose="020B0604020202020204" pitchFamily="34" charset="0"/>
              <a:buChar char="•"/>
            </a:pPr>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感谢各位的倾听！本次的分享到此结束，欢迎大家提问和讨论。</a:t>
            </a:r>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眩晕疾病谱复杂，诸多异源性病因中</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最为常见，不容忽视：</a:t>
            </a:r>
            <a:r>
              <a:rPr lang="zh-CN" altLang="zh-CN" sz="1200" kern="1200" dirty="0">
                <a:solidFill>
                  <a:schemeClr val="tx1"/>
                </a:solidFill>
                <a:effectLst/>
                <a:latin typeface="+mn-lt"/>
                <a:ea typeface="+mn-ea"/>
                <a:cs typeface="+mn-cs"/>
              </a:rPr>
              <a:t>一项我国基层医院门诊头晕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眩晕患者的病因分析</a:t>
            </a:r>
            <a:r>
              <a:rPr lang="en-US" altLang="zh-CN" sz="1200" kern="1200" dirty="0">
                <a:solidFill>
                  <a:schemeClr val="tx1"/>
                </a:solidFill>
                <a:effectLst/>
                <a:latin typeface="+mn-lt"/>
                <a:ea typeface="+mn-ea"/>
                <a:cs typeface="+mn-cs"/>
              </a:rPr>
              <a:t>(n=943)</a:t>
            </a:r>
            <a:r>
              <a:rPr lang="zh-CN" altLang="zh-CN" sz="1200" kern="1200" dirty="0">
                <a:solidFill>
                  <a:schemeClr val="tx1"/>
                </a:solidFill>
                <a:effectLst/>
                <a:latin typeface="+mn-lt"/>
                <a:ea typeface="+mn-ea"/>
                <a:cs typeface="+mn-cs"/>
              </a:rPr>
              <a:t>显示，我国眩晕常见病因多样、需加以鉴别，其中</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最为多见，占</a:t>
            </a:r>
            <a:r>
              <a:rPr lang="en-US" altLang="zh-CN" sz="1200" kern="1200" dirty="0">
                <a:solidFill>
                  <a:schemeClr val="tx1"/>
                </a:solidFill>
                <a:effectLst/>
                <a:latin typeface="+mn-lt"/>
                <a:ea typeface="+mn-ea"/>
                <a:cs typeface="+mn-cs"/>
              </a:rPr>
              <a:t>29.48%</a:t>
            </a:r>
            <a:r>
              <a:rPr lang="zh-CN" altLang="zh-CN" sz="1200" kern="1200" dirty="0">
                <a:solidFill>
                  <a:schemeClr val="tx1"/>
                </a:solidFill>
                <a:effectLst/>
                <a:latin typeface="+mn-lt"/>
                <a:ea typeface="+mn-ea"/>
                <a:cs typeface="+mn-cs"/>
              </a:rPr>
              <a:t>。另一项我国耳鼻咽喉科专病门诊眩晕病因分析</a:t>
            </a:r>
            <a:r>
              <a:rPr lang="en-US" altLang="zh-CN" sz="1200" kern="1200" dirty="0">
                <a:solidFill>
                  <a:schemeClr val="tx1"/>
                </a:solidFill>
                <a:effectLst/>
                <a:latin typeface="+mn-lt"/>
                <a:ea typeface="+mn-ea"/>
                <a:cs typeface="+mn-cs"/>
              </a:rPr>
              <a:t>(n=8310)</a:t>
            </a:r>
            <a:r>
              <a:rPr lang="zh-CN" altLang="zh-CN" sz="1200" kern="1200" dirty="0">
                <a:solidFill>
                  <a:schemeClr val="tx1"/>
                </a:solidFill>
                <a:effectLst/>
                <a:latin typeface="+mn-lt"/>
                <a:ea typeface="+mn-ea"/>
                <a:cs typeface="+mn-cs"/>
              </a:rPr>
              <a:t>同样显示</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多见，占比</a:t>
            </a:r>
            <a:r>
              <a:rPr lang="en-US" altLang="zh-CN" sz="1200" kern="1200" dirty="0">
                <a:solidFill>
                  <a:schemeClr val="tx1"/>
                </a:solidFill>
                <a:effectLst/>
                <a:latin typeface="+mn-lt"/>
                <a:ea typeface="+mn-ea"/>
                <a:cs typeface="+mn-cs"/>
              </a:rPr>
              <a:t>34.25%</a:t>
            </a:r>
            <a:r>
              <a:rPr lang="zh-CN" altLang="zh-CN" sz="1200" kern="1200" dirty="0">
                <a:solidFill>
                  <a:schemeClr val="tx1"/>
                </a:solidFill>
                <a:effectLst/>
                <a:latin typeface="+mn-lt"/>
                <a:ea typeface="+mn-ea"/>
                <a:cs typeface="+mn-cs"/>
              </a:rPr>
              <a:t>。</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zh-CN" sz="1200" b="1" kern="1200" dirty="0">
                <a:solidFill>
                  <a:schemeClr val="tx1"/>
                </a:solidFill>
                <a:effectLst/>
                <a:latin typeface="+mn-lt"/>
                <a:ea typeface="+mn-ea"/>
                <a:cs typeface="+mn-cs"/>
              </a:rPr>
              <a:t>了解良性阵发性位置性眩晕</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概况：</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俗称“耳石症”，是一种相对于重力方向的头位变化所诱发的、以反复发作的短暂性眩晕和特征性眼球震颤为表现的外周性前庭疾病，常具有自限性，易复发。流行病学特征包括：</a:t>
            </a:r>
            <a:r>
              <a:rPr lang="zh-CN" altLang="zh-CN" sz="1200" b="1" kern="1200" dirty="0">
                <a:solidFill>
                  <a:schemeClr val="tx1"/>
                </a:solidFill>
                <a:effectLst/>
                <a:latin typeface="+mn-lt"/>
                <a:ea typeface="+mn-ea"/>
                <a:cs typeface="+mn-cs"/>
              </a:rPr>
              <a:t>①女性更为多见。</a:t>
            </a:r>
            <a:r>
              <a:rPr lang="zh-CN" altLang="zh-CN" sz="1200" kern="1200" dirty="0">
                <a:solidFill>
                  <a:schemeClr val="tx1"/>
                </a:solidFill>
                <a:effectLst/>
                <a:latin typeface="+mn-lt"/>
                <a:ea typeface="+mn-ea"/>
                <a:cs typeface="+mn-cs"/>
              </a:rPr>
              <a:t>一项德国人口断面调查</a:t>
            </a:r>
            <a:r>
              <a:rPr lang="en-US" altLang="zh-CN" sz="1200" kern="1200" dirty="0">
                <a:solidFill>
                  <a:schemeClr val="tx1"/>
                </a:solidFill>
                <a:effectLst/>
                <a:latin typeface="+mn-lt"/>
                <a:ea typeface="+mn-ea"/>
                <a:cs typeface="+mn-cs"/>
              </a:rPr>
              <a:t>(n=1003)</a:t>
            </a:r>
            <a:r>
              <a:rPr lang="zh-CN" altLang="zh-CN" sz="1200" kern="1200" dirty="0">
                <a:solidFill>
                  <a:schemeClr val="tx1"/>
                </a:solidFill>
                <a:effectLst/>
                <a:latin typeface="+mn-lt"/>
                <a:ea typeface="+mn-ea"/>
                <a:cs typeface="+mn-cs"/>
              </a:rPr>
              <a:t>估计，一般成年人群中</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的终身患病率为</a:t>
            </a:r>
            <a:r>
              <a:rPr lang="en-US" altLang="zh-CN" sz="1200" kern="1200" dirty="0">
                <a:solidFill>
                  <a:schemeClr val="tx1"/>
                </a:solidFill>
                <a:effectLst/>
                <a:latin typeface="+mn-lt"/>
                <a:ea typeface="+mn-ea"/>
                <a:cs typeface="+mn-cs"/>
              </a:rPr>
              <a:t>2.4%</a:t>
            </a:r>
            <a:r>
              <a:rPr lang="zh-CN" altLang="zh-CN" sz="1200" kern="1200" dirty="0">
                <a:solidFill>
                  <a:schemeClr val="tx1"/>
                </a:solidFill>
                <a:effectLst/>
                <a:latin typeface="+mn-lt"/>
                <a:ea typeface="+mn-ea"/>
                <a:cs typeface="+mn-cs"/>
              </a:rPr>
              <a:t>，女性</a:t>
            </a:r>
            <a:r>
              <a:rPr lang="en-US" altLang="zh-CN" sz="1200" kern="1200" dirty="0">
                <a:solidFill>
                  <a:schemeClr val="tx1"/>
                </a:solidFill>
                <a:effectLst/>
                <a:latin typeface="+mn-lt"/>
                <a:ea typeface="+mn-ea"/>
                <a:cs typeface="+mn-cs"/>
              </a:rPr>
              <a:t>(3.2%)</a:t>
            </a:r>
            <a:r>
              <a:rPr lang="zh-CN" altLang="zh-CN" sz="1200" kern="1200" dirty="0">
                <a:solidFill>
                  <a:schemeClr val="tx1"/>
                </a:solidFill>
                <a:effectLst/>
                <a:latin typeface="+mn-lt"/>
                <a:ea typeface="+mn-ea"/>
                <a:cs typeface="+mn-cs"/>
              </a:rPr>
              <a:t>高于男性</a:t>
            </a:r>
            <a:r>
              <a:rPr lang="en-US" altLang="zh-CN" sz="1200" kern="1200" dirty="0">
                <a:solidFill>
                  <a:schemeClr val="tx1"/>
                </a:solidFill>
                <a:effectLst/>
                <a:latin typeface="+mn-lt"/>
                <a:ea typeface="+mn-ea"/>
                <a:cs typeface="+mn-cs"/>
              </a:rPr>
              <a:t>(1.6%)</a:t>
            </a:r>
            <a:r>
              <a:rPr lang="zh-CN" altLang="zh-CN" sz="1200" kern="1200" dirty="0">
                <a:solidFill>
                  <a:schemeClr val="tx1"/>
                </a:solidFill>
                <a:effectLst/>
                <a:latin typeface="+mn-lt"/>
                <a:ea typeface="+mn-ea"/>
                <a:cs typeface="+mn-cs"/>
              </a:rPr>
              <a:t>。②</a:t>
            </a:r>
            <a:r>
              <a:rPr lang="zh-CN" altLang="zh-CN" sz="1200" b="1" kern="1200" dirty="0">
                <a:solidFill>
                  <a:schemeClr val="tx1"/>
                </a:solidFill>
                <a:effectLst/>
                <a:latin typeface="+mn-lt"/>
                <a:ea typeface="+mn-ea"/>
                <a:cs typeface="+mn-cs"/>
              </a:rPr>
              <a:t>增龄性疾病。</a:t>
            </a:r>
            <a:r>
              <a:rPr lang="zh-CN" altLang="zh-CN" sz="1200" kern="1200" dirty="0">
                <a:solidFill>
                  <a:schemeClr val="tx1"/>
                </a:solidFill>
                <a:effectLst/>
                <a:latin typeface="+mn-lt"/>
                <a:ea typeface="+mn-ea"/>
                <a:cs typeface="+mn-cs"/>
              </a:rPr>
              <a:t>可发生于任何年龄组，儿童较为少见，通常</a:t>
            </a:r>
            <a:r>
              <a:rPr lang="en-US" altLang="zh-CN" sz="1200" kern="1200" dirty="0">
                <a:solidFill>
                  <a:schemeClr val="tx1"/>
                </a:solidFill>
                <a:effectLst/>
                <a:latin typeface="+mn-lt"/>
                <a:ea typeface="+mn-ea"/>
                <a:cs typeface="+mn-cs"/>
              </a:rPr>
              <a:t>40</a:t>
            </a:r>
            <a:r>
              <a:rPr lang="zh-CN" altLang="zh-CN" sz="1200" kern="1200" dirty="0">
                <a:solidFill>
                  <a:schemeClr val="tx1"/>
                </a:solidFill>
                <a:effectLst/>
                <a:latin typeface="+mn-lt"/>
                <a:ea typeface="+mn-ea"/>
                <a:cs typeface="+mn-cs"/>
              </a:rPr>
              <a:t>岁以后高发。发病率随年龄增长呈上升趋势。（这项德国人口断面调查显示，</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人群</a:t>
            </a:r>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年发病率在</a:t>
            </a:r>
            <a:r>
              <a:rPr lang="en-US" altLang="zh-CN" sz="1200" kern="1200" dirty="0">
                <a:solidFill>
                  <a:schemeClr val="tx1"/>
                </a:solidFill>
                <a:effectLst/>
                <a:latin typeface="+mn-lt"/>
                <a:ea typeface="+mn-ea"/>
                <a:cs typeface="+mn-cs"/>
              </a:rPr>
              <a:t>0.6%</a:t>
            </a:r>
            <a:r>
              <a:rPr lang="zh-CN" altLang="zh-CN" sz="1200" kern="1200" dirty="0">
                <a:solidFill>
                  <a:schemeClr val="tx1"/>
                </a:solidFill>
                <a:effectLst/>
                <a:latin typeface="+mn-lt"/>
                <a:ea typeface="+mn-ea"/>
                <a:cs typeface="+mn-cs"/>
              </a:rPr>
              <a:t>，而</a:t>
            </a:r>
            <a:r>
              <a:rPr lang="en-US" altLang="zh-CN" sz="1200" kern="1200" dirty="0">
                <a:solidFill>
                  <a:schemeClr val="tx1"/>
                </a:solidFill>
                <a:effectLst/>
                <a:latin typeface="+mn-lt"/>
                <a:ea typeface="+mn-ea"/>
                <a:cs typeface="+mn-cs"/>
              </a:rPr>
              <a:t>80</a:t>
            </a:r>
            <a:r>
              <a:rPr lang="zh-CN" altLang="zh-CN" sz="1200" kern="1200" dirty="0">
                <a:solidFill>
                  <a:schemeClr val="tx1"/>
                </a:solidFill>
                <a:effectLst/>
                <a:latin typeface="+mn-lt"/>
                <a:ea typeface="+mn-ea"/>
                <a:cs typeface="+mn-cs"/>
              </a:rPr>
              <a:t>岁时累积发病率则为近</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a:t>
            </a:r>
            <a:r>
              <a:rPr lang="zh-CN" altLang="zh-CN" sz="1200" b="1" kern="1200" dirty="0">
                <a:solidFill>
                  <a:schemeClr val="tx1"/>
                </a:solidFill>
                <a:effectLst/>
                <a:latin typeface="+mn-lt"/>
                <a:ea typeface="+mn-ea"/>
                <a:cs typeface="+mn-cs"/>
              </a:rPr>
              <a:t>③高复发风险。</a:t>
            </a:r>
            <a:r>
              <a:rPr lang="zh-CN" altLang="zh-CN" sz="1200" kern="1200" dirty="0">
                <a:solidFill>
                  <a:schemeClr val="tx1"/>
                </a:solidFill>
                <a:effectLst/>
                <a:latin typeface="+mn-lt"/>
                <a:ea typeface="+mn-ea"/>
                <a:cs typeface="+mn-cs"/>
              </a:rPr>
              <a:t>一项英国回顾性研究</a:t>
            </a:r>
            <a:r>
              <a:rPr lang="en-US" altLang="zh-CN" sz="1200" kern="1200" dirty="0">
                <a:solidFill>
                  <a:schemeClr val="tx1"/>
                </a:solidFill>
                <a:effectLst/>
                <a:latin typeface="+mn-lt"/>
                <a:ea typeface="+mn-ea"/>
                <a:cs typeface="+mn-cs"/>
              </a:rPr>
              <a:t>(n=664)</a:t>
            </a:r>
            <a:r>
              <a:rPr lang="zh-CN" altLang="zh-CN" sz="1200" kern="1200" dirty="0">
                <a:solidFill>
                  <a:schemeClr val="tx1"/>
                </a:solidFill>
                <a:effectLst/>
                <a:latin typeface="+mn-lt"/>
                <a:ea typeface="+mn-ea"/>
                <a:cs typeface="+mn-cs"/>
              </a:rPr>
              <a:t>显示，成年</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患者随访</a:t>
            </a:r>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1~2</a:t>
            </a:r>
            <a:r>
              <a:rPr lang="zh-CN" altLang="zh-CN"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年或以上的复发率分别为</a:t>
            </a:r>
            <a:r>
              <a:rPr lang="en-US" altLang="zh-CN" sz="1200" kern="1200" dirty="0">
                <a:solidFill>
                  <a:schemeClr val="tx1"/>
                </a:solidFill>
                <a:effectLst/>
                <a:latin typeface="+mn-lt"/>
                <a:ea typeface="+mn-ea"/>
                <a:cs typeface="+mn-cs"/>
              </a:rPr>
              <a:t>34%</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41%</a:t>
            </a:r>
            <a:r>
              <a:rPr lang="zh-CN" altLang="zh-CN" sz="1200" kern="1200" dirty="0">
                <a:solidFill>
                  <a:schemeClr val="tx1"/>
                </a:solidFill>
                <a:effectLst/>
                <a:latin typeface="+mn-lt"/>
                <a:ea typeface="+mn-ea"/>
                <a:cs typeface="+mn-cs"/>
              </a:rPr>
              <a:t>和</a:t>
            </a:r>
            <a:r>
              <a:rPr lang="en-US" altLang="zh-CN" sz="1200" kern="1200" dirty="0">
                <a:solidFill>
                  <a:schemeClr val="tx1"/>
                </a:solidFill>
                <a:effectLst/>
                <a:latin typeface="+mn-lt"/>
                <a:ea typeface="+mn-ea"/>
                <a:cs typeface="+mn-cs"/>
              </a:rPr>
              <a:t>53%</a:t>
            </a:r>
            <a:r>
              <a:rPr lang="zh-CN" altLang="zh-CN" sz="1200" kern="1200" dirty="0">
                <a:solidFill>
                  <a:schemeClr val="tx1"/>
                </a:solidFill>
                <a:effectLst/>
                <a:latin typeface="+mn-lt"/>
                <a:ea typeface="+mn-ea"/>
                <a:cs typeface="+mn-cs"/>
              </a:rPr>
              <a:t>。</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从发病机制和继发诱因方面看，</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存在多种诱因，增加发病风险：</a:t>
            </a:r>
            <a:r>
              <a:rPr lang="zh-CN" altLang="zh-CN" sz="1200" kern="1200" dirty="0">
                <a:solidFill>
                  <a:schemeClr val="tx1"/>
                </a:solidFill>
                <a:effectLst/>
                <a:latin typeface="+mn-lt"/>
                <a:ea typeface="+mn-ea"/>
                <a:cs typeface="+mn-cs"/>
              </a:rPr>
              <a:t>①</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由椭圆囊斑上的耳石脱落进入半规管内而致病，目前公认的发病机制包括两个经典学说，即管结石症和嵴帽结石症。并且，②多种诱因导致继发性</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发生。</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可继发于多种其他耳科或全身系统性疾病，如梅尼埃病等其他耳科疾病、各类手术后、应用耳毒性药物等。</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en-US" sz="1200" kern="1200" dirty="0">
                <a:solidFill>
                  <a:schemeClr val="tx1"/>
                </a:solidFill>
                <a:effectLst/>
                <a:latin typeface="+mn-lt"/>
                <a:ea typeface="+mn-ea"/>
                <a:cs typeface="+mn-cs"/>
              </a:rPr>
              <a:t>注：</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的病理机制：</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发生的病理定位在迷路，普遍接受的理论假说认为</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由椭圆囊斑上的耳石在微循环障碍、退行性病变、外伤及各种内耳病理损伤后，脱落进入位于后方的半规管内而致病。正常半规管对重力作用不敏感，耳石落入后获得重力感应出现临床症状，三个半规管均可发生。颞骨病理解剖、临床患者病理已证实半规管内耳石颗粒的存在。其发病机制包括两个经典的学说：嵴帽结石症和管结石症。学说认为进入半规管的耳石粘附于壶腹嵴帽或管内游离，位置改变致耳石在半规管内向重力方向移位，牵引内淋巴发生重力方向流动、壶腹嵴帽同方向偏斜，出现症状。</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具有多种类型，完整诊断存在难度：</a:t>
            </a:r>
            <a:r>
              <a:rPr lang="zh-CN" altLang="zh-CN" sz="1200" kern="1200" dirty="0">
                <a:solidFill>
                  <a:schemeClr val="tx1"/>
                </a:solidFill>
                <a:effectLst/>
                <a:latin typeface="+mn-lt"/>
                <a:ea typeface="+mn-ea"/>
                <a:cs typeface="+mn-cs"/>
              </a:rPr>
              <a:t>（了解基于</a:t>
            </a:r>
            <a:r>
              <a:rPr lang="en-US" altLang="zh-CN" sz="1200" kern="1200" dirty="0">
                <a:solidFill>
                  <a:schemeClr val="tx1"/>
                </a:solidFill>
                <a:effectLst/>
                <a:latin typeface="+mn-lt"/>
                <a:ea typeface="+mn-ea"/>
                <a:cs typeface="+mn-cs"/>
              </a:rPr>
              <a:t>B</a:t>
            </a:r>
            <a:r>
              <a:rPr lang="zh-CN" altLang="zh-CN" sz="1200" kern="1200" dirty="0">
                <a:solidFill>
                  <a:schemeClr val="tx1"/>
                </a:solidFill>
                <a:effectLst/>
                <a:latin typeface="+mn-lt"/>
                <a:ea typeface="+mn-ea"/>
                <a:cs typeface="+mn-cs"/>
              </a:rPr>
              <a:t>á</a:t>
            </a:r>
            <a:r>
              <a:rPr lang="en-US" altLang="zh-CN" sz="1200" kern="1200" dirty="0">
                <a:solidFill>
                  <a:schemeClr val="tx1"/>
                </a:solidFill>
                <a:effectLst/>
                <a:latin typeface="+mn-lt"/>
                <a:ea typeface="+mn-ea"/>
                <a:cs typeface="+mn-cs"/>
              </a:rPr>
              <a:t>r</a:t>
            </a:r>
            <a:r>
              <a:rPr lang="zh-CN" altLang="zh-CN" sz="1200" kern="1200" dirty="0">
                <a:solidFill>
                  <a:schemeClr val="tx1"/>
                </a:solidFill>
                <a:effectLst/>
                <a:latin typeface="+mn-lt"/>
                <a:ea typeface="+mn-ea"/>
                <a:cs typeface="+mn-cs"/>
              </a:rPr>
              <a:t>á</a:t>
            </a:r>
            <a:r>
              <a:rPr lang="en-US" altLang="zh-CN" sz="1200" kern="1200" dirty="0" err="1">
                <a:solidFill>
                  <a:schemeClr val="tx1"/>
                </a:solidFill>
                <a:effectLst/>
                <a:latin typeface="+mn-lt"/>
                <a:ea typeface="+mn-ea"/>
                <a:cs typeface="+mn-cs"/>
              </a:rPr>
              <a:t>ny</a:t>
            </a:r>
            <a:r>
              <a:rPr lang="zh-CN" altLang="zh-CN" sz="1200" kern="1200" dirty="0">
                <a:solidFill>
                  <a:schemeClr val="tx1"/>
                </a:solidFill>
                <a:effectLst/>
                <a:latin typeface="+mn-lt"/>
                <a:ea typeface="+mn-ea"/>
                <a:cs typeface="+mn-cs"/>
              </a:rPr>
              <a:t>学会诊断标准的</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患者临床特征。）</a:t>
            </a:r>
            <a:r>
              <a:rPr lang="en-US" altLang="zh-CN" sz="1200" kern="1200" dirty="0">
                <a:solidFill>
                  <a:schemeClr val="tx1"/>
                </a:solidFill>
                <a:effectLst/>
                <a:latin typeface="+mn-lt"/>
                <a:ea typeface="+mn-ea"/>
                <a:cs typeface="+mn-cs"/>
              </a:rPr>
              <a:t>B</a:t>
            </a:r>
            <a:r>
              <a:rPr lang="zh-CN" altLang="zh-CN" sz="1200" kern="1200" dirty="0">
                <a:solidFill>
                  <a:schemeClr val="tx1"/>
                </a:solidFill>
                <a:effectLst/>
                <a:latin typeface="+mn-lt"/>
                <a:ea typeface="+mn-ea"/>
                <a:cs typeface="+mn-cs"/>
              </a:rPr>
              <a:t>á</a:t>
            </a:r>
            <a:r>
              <a:rPr lang="en-US" altLang="zh-CN" sz="1200" kern="1200" dirty="0">
                <a:solidFill>
                  <a:schemeClr val="tx1"/>
                </a:solidFill>
                <a:effectLst/>
                <a:latin typeface="+mn-lt"/>
                <a:ea typeface="+mn-ea"/>
                <a:cs typeface="+mn-cs"/>
              </a:rPr>
              <a:t>r</a:t>
            </a:r>
            <a:r>
              <a:rPr lang="zh-CN" altLang="zh-CN" sz="1200" kern="1200" dirty="0">
                <a:solidFill>
                  <a:schemeClr val="tx1"/>
                </a:solidFill>
                <a:effectLst/>
                <a:latin typeface="+mn-lt"/>
                <a:ea typeface="+mn-ea"/>
                <a:cs typeface="+mn-cs"/>
              </a:rPr>
              <a:t>á</a:t>
            </a:r>
            <a:r>
              <a:rPr lang="en-US" altLang="zh-CN" sz="1200" kern="1200" dirty="0" err="1">
                <a:solidFill>
                  <a:schemeClr val="tx1"/>
                </a:solidFill>
                <a:effectLst/>
                <a:latin typeface="+mn-lt"/>
                <a:ea typeface="+mn-ea"/>
                <a:cs typeface="+mn-cs"/>
              </a:rPr>
              <a:t>ny</a:t>
            </a:r>
            <a:r>
              <a:rPr lang="zh-CN" altLang="zh-CN" sz="1200" kern="1200" dirty="0">
                <a:solidFill>
                  <a:schemeClr val="tx1"/>
                </a:solidFill>
                <a:effectLst/>
                <a:latin typeface="+mn-lt"/>
                <a:ea typeface="+mn-ea"/>
                <a:cs typeface="+mn-cs"/>
              </a:rPr>
              <a:t>学会诊断标准下</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患者包括两大类</a:t>
            </a:r>
            <a:r>
              <a:rPr lang="en-US" altLang="zh-CN" sz="1200" kern="1200" dirty="0">
                <a:solidFill>
                  <a:schemeClr val="tx1"/>
                </a:solidFill>
                <a:effectLst/>
                <a:latin typeface="+mn-lt"/>
                <a:ea typeface="+mn-ea"/>
                <a:cs typeface="+mn-cs"/>
              </a:rPr>
              <a:t>8</a:t>
            </a:r>
            <a:r>
              <a:rPr lang="zh-CN" altLang="zh-CN" sz="1200" kern="1200" dirty="0">
                <a:solidFill>
                  <a:schemeClr val="tx1"/>
                </a:solidFill>
                <a:effectLst/>
                <a:latin typeface="+mn-lt"/>
                <a:ea typeface="+mn-ea"/>
                <a:cs typeface="+mn-cs"/>
              </a:rPr>
              <a:t>种类型</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根据其是否常见或有争议，以及受累半规管和相应病理生理划分</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。第一类是已确立的</a:t>
            </a:r>
            <a:r>
              <a:rPr lang="en-US" altLang="zh-CN" sz="1200" kern="1200" dirty="0">
                <a:solidFill>
                  <a:schemeClr val="tx1"/>
                </a:solidFill>
                <a:effectLst/>
                <a:latin typeface="+mn-lt"/>
                <a:ea typeface="+mn-ea"/>
                <a:cs typeface="+mn-cs"/>
              </a:rPr>
              <a:t>4</a:t>
            </a:r>
            <a:r>
              <a:rPr lang="zh-CN" altLang="zh-CN" sz="1200" kern="1200" dirty="0">
                <a:solidFill>
                  <a:schemeClr val="tx1"/>
                </a:solidFill>
                <a:effectLst/>
                <a:latin typeface="+mn-lt"/>
                <a:ea typeface="+mn-ea"/>
                <a:cs typeface="+mn-cs"/>
              </a:rPr>
              <a:t>种较常见的</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亚型，包括后半规管管结石症</a:t>
            </a:r>
            <a:r>
              <a:rPr lang="en-US" altLang="zh-CN" sz="1200" kern="1200" dirty="0">
                <a:solidFill>
                  <a:schemeClr val="tx1"/>
                </a:solidFill>
                <a:effectLst/>
                <a:latin typeface="+mn-lt"/>
                <a:ea typeface="+mn-ea"/>
                <a:cs typeface="+mn-cs"/>
              </a:rPr>
              <a:t>(pc-BPPV)</a:t>
            </a:r>
            <a:r>
              <a:rPr lang="zh-CN" altLang="zh-CN" sz="1200" kern="1200" dirty="0">
                <a:solidFill>
                  <a:schemeClr val="tx1"/>
                </a:solidFill>
                <a:effectLst/>
                <a:latin typeface="+mn-lt"/>
                <a:ea typeface="+mn-ea"/>
                <a:cs typeface="+mn-cs"/>
              </a:rPr>
              <a:t>、水平半规管管结石症</a:t>
            </a:r>
            <a:r>
              <a:rPr lang="en-US" altLang="zh-CN" sz="1200" kern="1200" dirty="0">
                <a:solidFill>
                  <a:schemeClr val="tx1"/>
                </a:solidFill>
                <a:effectLst/>
                <a:latin typeface="+mn-lt"/>
                <a:ea typeface="+mn-ea"/>
                <a:cs typeface="+mn-cs"/>
              </a:rPr>
              <a:t>(</a:t>
            </a:r>
            <a:r>
              <a:rPr lang="en-US" altLang="zh-CN" sz="1200" kern="1200" dirty="0" err="1">
                <a:solidFill>
                  <a:schemeClr val="tx1"/>
                </a:solidFill>
                <a:effectLst/>
                <a:latin typeface="+mn-lt"/>
                <a:ea typeface="+mn-ea"/>
                <a:cs typeface="+mn-cs"/>
              </a:rPr>
              <a:t>hc</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、水平半规管嵴帽结石症</a:t>
            </a:r>
            <a:r>
              <a:rPr lang="en-US" altLang="zh-CN" sz="1200" kern="1200" dirty="0">
                <a:solidFill>
                  <a:schemeClr val="tx1"/>
                </a:solidFill>
                <a:effectLst/>
                <a:latin typeface="+mn-lt"/>
                <a:ea typeface="+mn-ea"/>
                <a:cs typeface="+mn-cs"/>
              </a:rPr>
              <a:t>(</a:t>
            </a:r>
            <a:r>
              <a:rPr lang="en-US" altLang="zh-CN" sz="1200" kern="1200" dirty="0" err="1">
                <a:solidFill>
                  <a:schemeClr val="tx1"/>
                </a:solidFill>
                <a:effectLst/>
                <a:latin typeface="+mn-lt"/>
                <a:ea typeface="+mn-ea"/>
                <a:cs typeface="+mn-cs"/>
              </a:rPr>
              <a:t>hc</a:t>
            </a:r>
            <a:r>
              <a:rPr lang="en-US" altLang="zh-CN" sz="1200" kern="1200" dirty="0">
                <a:solidFill>
                  <a:schemeClr val="tx1"/>
                </a:solidFill>
                <a:effectLst/>
                <a:latin typeface="+mn-lt"/>
                <a:ea typeface="+mn-ea"/>
                <a:cs typeface="+mn-cs"/>
              </a:rPr>
              <a:t>-BPPV-cu)</a:t>
            </a:r>
            <a:r>
              <a:rPr lang="zh-CN" altLang="zh-CN" sz="1200" kern="1200" dirty="0">
                <a:solidFill>
                  <a:schemeClr val="tx1"/>
                </a:solidFill>
                <a:effectLst/>
                <a:latin typeface="+mn-lt"/>
                <a:ea typeface="+mn-ea"/>
                <a:cs typeface="+mn-cs"/>
              </a:rPr>
              <a:t>、自发缓解的、可能的</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；第二类是新近出现的或尚有争议的</a:t>
            </a:r>
            <a:r>
              <a:rPr lang="en-US" altLang="zh-CN" sz="1200" kern="1200" dirty="0">
                <a:solidFill>
                  <a:schemeClr val="tx1"/>
                </a:solidFill>
                <a:effectLst/>
                <a:latin typeface="+mn-lt"/>
                <a:ea typeface="+mn-ea"/>
                <a:cs typeface="+mn-cs"/>
              </a:rPr>
              <a:t>4</a:t>
            </a:r>
            <a:r>
              <a:rPr lang="zh-CN" altLang="zh-CN" sz="1200" kern="1200" dirty="0">
                <a:solidFill>
                  <a:schemeClr val="tx1"/>
                </a:solidFill>
                <a:effectLst/>
                <a:latin typeface="+mn-lt"/>
                <a:ea typeface="+mn-ea"/>
                <a:cs typeface="+mn-cs"/>
              </a:rPr>
              <a:t>种亚型，临床较少见，且与中枢性位置性眩晕鉴别有一定难度。一项</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亚型分布特征研究显示，最常见为后半规管</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管结石症</a:t>
            </a:r>
            <a:r>
              <a:rPr lang="en-US" altLang="zh-CN" sz="1200" kern="1200" dirty="0">
                <a:solidFill>
                  <a:schemeClr val="tx1"/>
                </a:solidFill>
                <a:effectLst/>
                <a:latin typeface="+mn-lt"/>
                <a:ea typeface="+mn-ea"/>
                <a:cs typeface="+mn-cs"/>
              </a:rPr>
              <a:t>33.1%+</a:t>
            </a:r>
            <a:r>
              <a:rPr lang="zh-CN" altLang="zh-CN" sz="1200" kern="1200" dirty="0">
                <a:solidFill>
                  <a:schemeClr val="tx1"/>
                </a:solidFill>
                <a:effectLst/>
                <a:latin typeface="+mn-lt"/>
                <a:ea typeface="+mn-ea"/>
                <a:cs typeface="+mn-cs"/>
              </a:rPr>
              <a:t>嵴帽结石症</a:t>
            </a:r>
            <a:r>
              <a:rPr lang="en-US" altLang="zh-CN" sz="1200" kern="1200" dirty="0">
                <a:solidFill>
                  <a:schemeClr val="tx1"/>
                </a:solidFill>
                <a:effectLst/>
                <a:latin typeface="+mn-lt"/>
                <a:ea typeface="+mn-ea"/>
                <a:cs typeface="+mn-cs"/>
              </a:rPr>
              <a:t>6.2%)</a:t>
            </a:r>
            <a:r>
              <a:rPr lang="zh-CN" altLang="zh-CN" sz="1200" kern="1200" dirty="0">
                <a:solidFill>
                  <a:schemeClr val="tx1"/>
                </a:solidFill>
                <a:effectLst/>
                <a:latin typeface="+mn-lt"/>
                <a:ea typeface="+mn-ea"/>
                <a:cs typeface="+mn-cs"/>
              </a:rPr>
              <a:t>，其次为外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水平半规管</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管结石症</a:t>
            </a:r>
            <a:r>
              <a:rPr lang="en-US" altLang="zh-CN" sz="1200" kern="1200" dirty="0">
                <a:solidFill>
                  <a:schemeClr val="tx1"/>
                </a:solidFill>
                <a:effectLst/>
                <a:latin typeface="+mn-lt"/>
                <a:ea typeface="+mn-ea"/>
                <a:cs typeface="+mn-cs"/>
              </a:rPr>
              <a:t>14.6%+</a:t>
            </a:r>
            <a:r>
              <a:rPr lang="zh-CN" altLang="zh-CN" sz="1200" kern="1200" dirty="0">
                <a:solidFill>
                  <a:schemeClr val="tx1"/>
                </a:solidFill>
                <a:effectLst/>
                <a:latin typeface="+mn-lt"/>
                <a:ea typeface="+mn-ea"/>
                <a:cs typeface="+mn-cs"/>
              </a:rPr>
              <a:t>嵴帽结石症</a:t>
            </a:r>
            <a:r>
              <a:rPr lang="en-US" altLang="zh-CN" sz="1200" kern="1200" dirty="0">
                <a:solidFill>
                  <a:schemeClr val="tx1"/>
                </a:solidFill>
                <a:effectLst/>
                <a:latin typeface="+mn-lt"/>
                <a:ea typeface="+mn-ea"/>
                <a:cs typeface="+mn-cs"/>
              </a:rPr>
              <a:t>11.0%)</a:t>
            </a:r>
            <a:r>
              <a:rPr lang="zh-CN" altLang="zh-CN" sz="1200" kern="1200" dirty="0">
                <a:solidFill>
                  <a:schemeClr val="tx1"/>
                </a:solidFill>
                <a:effectLst/>
                <a:latin typeface="+mn-lt"/>
                <a:ea typeface="+mn-ea"/>
                <a:cs typeface="+mn-cs"/>
              </a:rPr>
              <a:t>。</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跨学科诊断要求下，</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漏诊误诊现象较为普遍：</a:t>
            </a:r>
            <a:r>
              <a:rPr lang="zh-CN" altLang="zh-CN" sz="1200" kern="1200" dirty="0">
                <a:solidFill>
                  <a:schemeClr val="tx1"/>
                </a:solidFill>
                <a:effectLst/>
                <a:latin typeface="+mn-lt"/>
                <a:ea typeface="+mn-ea"/>
                <a:cs typeface="+mn-cs"/>
              </a:rPr>
              <a:t>一项我国西北地区大型回顾性研究</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调查近</a:t>
            </a:r>
            <a:r>
              <a:rPr lang="en-US" altLang="zh-CN" sz="1200" kern="1200" dirty="0">
                <a:solidFill>
                  <a:schemeClr val="tx1"/>
                </a:solidFill>
                <a:effectLst/>
                <a:latin typeface="+mn-lt"/>
                <a:ea typeface="+mn-ea"/>
                <a:cs typeface="+mn-cs"/>
              </a:rPr>
              <a:t>3</a:t>
            </a:r>
            <a:r>
              <a:rPr lang="zh-CN" altLang="zh-CN" sz="1200" kern="1200" dirty="0">
                <a:solidFill>
                  <a:schemeClr val="tx1"/>
                </a:solidFill>
                <a:effectLst/>
                <a:latin typeface="+mn-lt"/>
                <a:ea typeface="+mn-ea"/>
                <a:cs typeface="+mn-cs"/>
              </a:rPr>
              <a:t>万例三级医院眩晕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头晕患者</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显示，漏诊</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是眩晕诊断主要问题之一，</a:t>
            </a:r>
            <a:r>
              <a:rPr lang="zh-CN" altLang="en-US" sz="1200" kern="1200" dirty="0">
                <a:solidFill>
                  <a:schemeClr val="tx1"/>
                </a:solidFill>
                <a:effectLst/>
                <a:latin typeface="+mn-lt"/>
                <a:ea typeface="+mn-ea"/>
                <a:cs typeface="+mn-cs"/>
              </a:rPr>
              <a:t>研究结果</a:t>
            </a:r>
            <a:r>
              <a:rPr lang="zh-CN" altLang="zh-CN" sz="1200" kern="1200" dirty="0">
                <a:solidFill>
                  <a:schemeClr val="tx1"/>
                </a:solidFill>
                <a:effectLst/>
                <a:latin typeface="+mn-lt"/>
                <a:ea typeface="+mn-ea"/>
                <a:cs typeface="+mn-cs"/>
              </a:rPr>
              <a:t>可见眩晕头晕医学科</a:t>
            </a:r>
            <a:r>
              <a:rPr lang="en-US" altLang="zh-CN" sz="1200" kern="1200" dirty="0">
                <a:solidFill>
                  <a:schemeClr val="tx1"/>
                </a:solidFill>
                <a:effectLst/>
                <a:latin typeface="+mn-lt"/>
                <a:ea typeface="+mn-ea"/>
                <a:cs typeface="+mn-cs"/>
              </a:rPr>
              <a:t>(CVD)</a:t>
            </a:r>
            <a:r>
              <a:rPr lang="zh-CN" altLang="zh-CN" sz="1200" kern="1200" dirty="0">
                <a:solidFill>
                  <a:schemeClr val="tx1"/>
                </a:solidFill>
                <a:effectLst/>
                <a:latin typeface="+mn-lt"/>
                <a:ea typeface="+mn-ea"/>
                <a:cs typeface="+mn-cs"/>
              </a:rPr>
              <a:t>建立前后患者诊断谱发生变化，</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诊断率在</a:t>
            </a:r>
            <a:r>
              <a:rPr lang="en-US" altLang="zh-CN" sz="1200" kern="1200" dirty="0">
                <a:solidFill>
                  <a:schemeClr val="tx1"/>
                </a:solidFill>
                <a:effectLst/>
                <a:latin typeface="+mn-lt"/>
                <a:ea typeface="+mn-ea"/>
                <a:cs typeface="+mn-cs"/>
              </a:rPr>
              <a:t>CVD</a:t>
            </a:r>
            <a:r>
              <a:rPr lang="zh-CN" altLang="zh-CN" sz="1200" kern="1200" dirty="0">
                <a:solidFill>
                  <a:schemeClr val="tx1"/>
                </a:solidFill>
                <a:effectLst/>
                <a:latin typeface="+mn-lt"/>
                <a:ea typeface="+mn-ea"/>
                <a:cs typeface="+mn-cs"/>
              </a:rPr>
              <a:t>建立前仅为</a:t>
            </a:r>
            <a:r>
              <a:rPr lang="en-US" altLang="zh-CN" sz="1200" kern="1200" dirty="0">
                <a:solidFill>
                  <a:schemeClr val="tx1"/>
                </a:solidFill>
                <a:effectLst/>
                <a:latin typeface="+mn-lt"/>
                <a:ea typeface="+mn-ea"/>
                <a:cs typeface="+mn-cs"/>
              </a:rPr>
              <a:t>1.43%</a:t>
            </a:r>
            <a:r>
              <a:rPr lang="zh-CN" altLang="zh-CN" sz="1200" kern="1200" dirty="0">
                <a:solidFill>
                  <a:schemeClr val="tx1"/>
                </a:solidFill>
                <a:effectLst/>
                <a:latin typeface="+mn-lt"/>
                <a:ea typeface="+mn-ea"/>
                <a:cs typeface="+mn-cs"/>
              </a:rPr>
              <a:t>，建立后提高到</a:t>
            </a:r>
            <a:r>
              <a:rPr lang="en-US" altLang="zh-CN" sz="1200" kern="1200" dirty="0">
                <a:solidFill>
                  <a:schemeClr val="tx1"/>
                </a:solidFill>
                <a:effectLst/>
                <a:latin typeface="+mn-lt"/>
                <a:ea typeface="+mn-ea"/>
                <a:cs typeface="+mn-cs"/>
              </a:rPr>
              <a:t>23.92%</a:t>
            </a:r>
            <a:r>
              <a:rPr lang="zh-CN" altLang="zh-CN" sz="1200" kern="1200" dirty="0">
                <a:solidFill>
                  <a:schemeClr val="tx1"/>
                </a:solidFill>
                <a:effectLst/>
                <a:latin typeface="+mn-lt"/>
                <a:ea typeface="+mn-ea"/>
                <a:cs typeface="+mn-cs"/>
              </a:rPr>
              <a:t>。另一项</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误诊文献</a:t>
            </a:r>
            <a:r>
              <a:rPr lang="en-US" altLang="zh-CN" sz="1200" kern="1200" dirty="0">
                <a:solidFill>
                  <a:schemeClr val="tx1"/>
                </a:solidFill>
                <a:effectLst/>
                <a:latin typeface="+mn-lt"/>
                <a:ea typeface="+mn-ea"/>
                <a:cs typeface="+mn-cs"/>
              </a:rPr>
              <a:t>meta</a:t>
            </a:r>
            <a:r>
              <a:rPr lang="zh-CN" altLang="zh-CN" sz="1200" kern="1200" dirty="0">
                <a:solidFill>
                  <a:schemeClr val="tx1"/>
                </a:solidFill>
                <a:effectLst/>
                <a:latin typeface="+mn-lt"/>
                <a:ea typeface="+mn-ea"/>
                <a:cs typeface="+mn-cs"/>
              </a:rPr>
              <a:t>分析显示误诊疾病结果，共误诊为</a:t>
            </a:r>
            <a:r>
              <a:rPr lang="en-US" altLang="zh-CN" sz="1200" kern="1200" dirty="0">
                <a:solidFill>
                  <a:schemeClr val="tx1"/>
                </a:solidFill>
                <a:effectLst/>
                <a:latin typeface="+mn-lt"/>
                <a:ea typeface="+mn-ea"/>
                <a:cs typeface="+mn-cs"/>
              </a:rPr>
              <a:t>29</a:t>
            </a:r>
            <a:r>
              <a:rPr lang="zh-CN" altLang="zh-CN" sz="1200" kern="1200" dirty="0">
                <a:solidFill>
                  <a:schemeClr val="tx1"/>
                </a:solidFill>
                <a:effectLst/>
                <a:latin typeface="+mn-lt"/>
                <a:ea typeface="+mn-ea"/>
                <a:cs typeface="+mn-cs"/>
              </a:rPr>
              <a:t>种疾病，其中前</a:t>
            </a:r>
            <a:r>
              <a:rPr lang="en-US" altLang="zh-CN" sz="1200" kern="1200" dirty="0">
                <a:solidFill>
                  <a:schemeClr val="tx1"/>
                </a:solidFill>
                <a:effectLst/>
                <a:latin typeface="+mn-lt"/>
                <a:ea typeface="+mn-ea"/>
                <a:cs typeface="+mn-cs"/>
              </a:rPr>
              <a:t>3</a:t>
            </a:r>
            <a:r>
              <a:rPr lang="zh-CN" altLang="zh-CN" sz="1200" kern="1200" dirty="0">
                <a:solidFill>
                  <a:schemeClr val="tx1"/>
                </a:solidFill>
                <a:effectLst/>
                <a:latin typeface="+mn-lt"/>
                <a:ea typeface="+mn-ea"/>
                <a:cs typeface="+mn-cs"/>
              </a:rPr>
              <a:t>位是后循环缺血或短暂性脑缺血发作</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占比</a:t>
            </a:r>
            <a:r>
              <a:rPr lang="en-US" altLang="zh-CN" sz="1200" kern="1200" dirty="0">
                <a:solidFill>
                  <a:schemeClr val="tx1"/>
                </a:solidFill>
                <a:effectLst/>
                <a:latin typeface="+mn-lt"/>
                <a:ea typeface="+mn-ea"/>
                <a:cs typeface="+mn-cs"/>
              </a:rPr>
              <a:t>24.6</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、颈椎病</a:t>
            </a:r>
            <a:r>
              <a:rPr lang="en-US" altLang="zh-CN" sz="1200" kern="1200" dirty="0">
                <a:solidFill>
                  <a:schemeClr val="tx1"/>
                </a:solidFill>
                <a:effectLst/>
                <a:latin typeface="+mn-lt"/>
                <a:ea typeface="+mn-ea"/>
                <a:cs typeface="+mn-cs"/>
              </a:rPr>
              <a:t>(21.8</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、脑供血不足或椎基底动脉供血不足</a:t>
            </a:r>
            <a:r>
              <a:rPr lang="en-US" altLang="zh-CN" sz="1200" kern="1200" dirty="0">
                <a:solidFill>
                  <a:schemeClr val="tx1"/>
                </a:solidFill>
                <a:effectLst/>
                <a:latin typeface="+mn-lt"/>
                <a:ea typeface="+mn-ea"/>
                <a:cs typeface="+mn-cs"/>
              </a:rPr>
              <a:t>(19.1</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临床诊疗面临挑战：</a:t>
            </a:r>
            <a:r>
              <a:rPr lang="en-US" altLang="zh-CN" sz="1200" b="1" kern="1200" dirty="0">
                <a:solidFill>
                  <a:schemeClr val="tx1"/>
                </a:solidFill>
                <a:effectLst/>
                <a:latin typeface="+mn-lt"/>
                <a:ea typeface="+mn-ea"/>
                <a:cs typeface="+mn-cs"/>
              </a:rPr>
              <a:t>BPPV</a:t>
            </a:r>
            <a:r>
              <a:rPr lang="zh-CN" altLang="zh-CN" sz="1200" b="1" kern="1200" dirty="0">
                <a:solidFill>
                  <a:schemeClr val="tx1"/>
                </a:solidFill>
                <a:effectLst/>
                <a:latin typeface="+mn-lt"/>
                <a:ea typeface="+mn-ea"/>
                <a:cs typeface="+mn-cs"/>
              </a:rPr>
              <a:t>首诊涉及多科室，</a:t>
            </a:r>
            <a:r>
              <a:rPr lang="zh-CN" altLang="zh-CN" sz="1200" kern="1200" dirty="0">
                <a:solidFill>
                  <a:schemeClr val="tx1"/>
                </a:solidFill>
                <a:effectLst/>
                <a:latin typeface="+mn-lt"/>
                <a:ea typeface="+mn-ea"/>
                <a:cs typeface="+mn-cs"/>
              </a:rPr>
              <a:t>包括神经内科、急诊、眩晕专题门诊、普通内科、康复科、耳鼻喉科、中医科、骨科、心内科等。从医患双方角度出发，</a:t>
            </a:r>
            <a:r>
              <a:rPr lang="zh-CN" altLang="zh-CN" sz="1200" b="1" kern="1200" dirty="0">
                <a:solidFill>
                  <a:schemeClr val="tx1"/>
                </a:solidFill>
                <a:effectLst/>
                <a:latin typeface="+mn-lt"/>
                <a:ea typeface="+mn-ea"/>
                <a:cs typeface="+mn-cs"/>
              </a:rPr>
              <a:t>①患者就诊存在障碍：</a:t>
            </a:r>
            <a:r>
              <a:rPr lang="zh-CN" altLang="zh-CN" sz="1200" kern="1200" dirty="0">
                <a:solidFill>
                  <a:schemeClr val="tx1"/>
                </a:solidFill>
                <a:effectLst/>
                <a:latin typeface="+mn-lt"/>
                <a:ea typeface="+mn-ea"/>
                <a:cs typeface="+mn-cs"/>
              </a:rPr>
              <a:t>自我感觉不一致、就医习惯不尽相同、对疾病的认识水平存在差异，致就诊路径较分散；患者凭借想象主观判断挂号，可能经过多个科室、多家医院就诊。</a:t>
            </a:r>
            <a:r>
              <a:rPr lang="zh-CN" altLang="zh-CN" sz="1200" b="1" kern="1200" dirty="0">
                <a:solidFill>
                  <a:schemeClr val="tx1"/>
                </a:solidFill>
                <a:effectLst/>
                <a:latin typeface="+mn-lt"/>
                <a:ea typeface="+mn-ea"/>
                <a:cs typeface="+mn-cs"/>
              </a:rPr>
              <a:t>②医生诊疗面临挑战：</a:t>
            </a:r>
            <a:r>
              <a:rPr lang="zh-CN" altLang="zh-CN" sz="1200" kern="1200" dirty="0">
                <a:solidFill>
                  <a:schemeClr val="tx1"/>
                </a:solidFill>
                <a:effectLst/>
                <a:latin typeface="+mn-lt"/>
                <a:ea typeface="+mn-ea"/>
                <a:cs typeface="+mn-cs"/>
              </a:rPr>
              <a:t>眩晕相关疾病存在不同疾病表现的相似性和同一疾病表现的异质性；</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非眩晕专业</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各专科医生擅长及关注领域可能存在局限性；经验不足而对</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缺乏认识，既往史或多病共存干扰等。这就导致眩晕精准诊疗面临挑战。</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image" Target="../media/image2.jpeg"/></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tags" Target="../tags/tag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图片 7" descr="图示&#10;&#10;AI 生成的内容可能不正确。"/>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524000" y="1122363"/>
            <a:ext cx="9144000" cy="2387600"/>
          </a:xfrm>
        </p:spPr>
        <p:txBody>
          <a:bodyPr anchor="b"/>
          <a:lstStyle>
            <a:lvl1pPr algn="ctr">
              <a:defRPr sz="60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atin typeface="微软雅黑" panose="020B0503020204020204" pitchFamily="34" charset="-122"/>
                <a:ea typeface="微软雅黑" panose="020B0503020204020204" pitchFamily="34" charset="-122"/>
              </a:defRPr>
            </a:lvl1pPr>
          </a:lstStyle>
          <a:p>
            <a:fld id="{C764DE79-268F-4C1A-8933-263129D2AF90}" type="datetimeFigureOut">
              <a:rPr lang="en-US" smtClean="0"/>
              <a:t>9/4/2025</a:t>
            </a:fld>
            <a:endParaRPr lang="en-US" dirty="0"/>
          </a:p>
        </p:txBody>
      </p:sp>
      <p:sp>
        <p:nvSpPr>
          <p:cNvPr id="5" name="Footer Placeholder 4"/>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fld id="{48F63A3B-78C7-47BE-AE5E-E10140E04643}"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9/4/2025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10" name="图片 9" descr="电脑屏幕的照片&#10;&#10;AI 生成的内容可能不正确。"/>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1"/>
            </p:custDataLst>
          </p:nvPr>
        </p:nvSpPr>
        <p:spPr>
          <a:xfrm>
            <a:off x="838200" y="300630"/>
            <a:ext cx="10515139" cy="464074"/>
          </a:xfrm>
          <a:prstGeom prst="rect">
            <a:avLst/>
          </a:prstGeom>
        </p:spPr>
        <p:txBody>
          <a:bodyPr anchor="ctr">
            <a:noAutofit/>
          </a:bodyPr>
          <a:lstStyle>
            <a:lvl1pPr>
              <a:defRPr sz="2800" b="1">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单击此处编辑母版标题样式</a:t>
            </a:r>
          </a:p>
        </p:txBody>
      </p:sp>
      <p:sp>
        <p:nvSpPr>
          <p:cNvPr id="5" name="灯片编号占位符 5"/>
          <p:cNvSpPr>
            <a:spLocks noGrp="1"/>
          </p:cNvSpPr>
          <p:nvPr>
            <p:ph type="sldNum" sz="quarter" idx="12"/>
            <p:custDataLst>
              <p:tags r:id="rId2"/>
            </p:custDataLst>
          </p:nvPr>
        </p:nvSpPr>
        <p:spPr>
          <a:xfrm>
            <a:off x="8610600" y="6356351"/>
            <a:ext cx="2743200" cy="365125"/>
          </a:xfrm>
          <a:prstGeom prst="rect">
            <a:avLst/>
          </a:prstGeom>
        </p:spPr>
        <p:txBody>
          <a:bodyPr/>
          <a:lstStyle>
            <a:lvl1pPr>
              <a:defRPr>
                <a:latin typeface="微软雅黑" panose="020B0503020204020204" pitchFamily="34" charset="-122"/>
                <a:ea typeface="微软雅黑" panose="020B0503020204020204" pitchFamily="34" charset="-122"/>
                <a:cs typeface="Arial" panose="020B0604020202020204" pitchFamily="34" charset="0"/>
              </a:defRPr>
            </a:lvl1pPr>
          </a:lstStyle>
          <a:p>
            <a:fld id="{1468FCAE-9B70-4E1D-8DB2-03D57AE0542F}" type="slidenum">
              <a:rPr lang="zh-CN" altLang="en-US" smtClean="0"/>
              <a:t>‹#›</a:t>
            </a:fld>
            <a:endParaRPr lang="zh-CN" altLang="en-US"/>
          </a:p>
        </p:txBody>
      </p:sp>
      <p:sp>
        <p:nvSpPr>
          <p:cNvPr id="8" name="文本占位符 7"/>
          <p:cNvSpPr>
            <a:spLocks noGrp="1"/>
          </p:cNvSpPr>
          <p:nvPr>
            <p:ph type="body" sz="quarter" idx="13"/>
          </p:nvPr>
        </p:nvSpPr>
        <p:spPr>
          <a:xfrm>
            <a:off x="838200" y="1052736"/>
            <a:ext cx="10515600" cy="4680519"/>
          </a:xfrm>
          <a:prstGeom prst="rect">
            <a:avLst/>
          </a:prstGeom>
        </p:spPr>
        <p:txBody>
          <a:bodyPr/>
          <a:lstStyle>
            <a:lvl1pPr>
              <a:lnSpc>
                <a:spcPct val="120000"/>
              </a:lnSpc>
              <a:spcBef>
                <a:spcPts val="0"/>
              </a:spcBef>
              <a:defRPr sz="1600">
                <a:latin typeface="微软雅黑" panose="020B0503020204020204" pitchFamily="34" charset="-122"/>
                <a:ea typeface="微软雅黑" panose="020B0503020204020204" pitchFamily="34" charset="-122"/>
                <a:cs typeface="Arial" panose="020B0604020202020204" pitchFamily="34" charset="0"/>
              </a:defRPr>
            </a:lvl1pPr>
            <a:lvl2pPr>
              <a:lnSpc>
                <a:spcPct val="120000"/>
              </a:lnSpc>
              <a:spcBef>
                <a:spcPts val="0"/>
              </a:spcBef>
              <a:defRPr sz="1400">
                <a:latin typeface="微软雅黑" panose="020B0503020204020204" pitchFamily="34" charset="-122"/>
                <a:ea typeface="微软雅黑" panose="020B0503020204020204" pitchFamily="34" charset="-122"/>
                <a:cs typeface="Arial" panose="020B0604020202020204" pitchFamily="34" charset="0"/>
              </a:defRPr>
            </a:lvl2pPr>
            <a:lvl3pPr>
              <a:lnSpc>
                <a:spcPct val="120000"/>
              </a:lnSpc>
              <a:spcBef>
                <a:spcPts val="0"/>
              </a:spcBef>
              <a:defRPr sz="1200">
                <a:latin typeface="微软雅黑" panose="020B0503020204020204" pitchFamily="34" charset="-122"/>
                <a:ea typeface="微软雅黑" panose="020B0503020204020204" pitchFamily="34" charset="-122"/>
                <a:cs typeface="Arial" panose="020B0604020202020204" pitchFamily="34" charset="0"/>
              </a:defRPr>
            </a:lvl3pPr>
            <a:lvl4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4pPr>
            <a:lvl5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2" name="内容占位符 11"/>
          <p:cNvSpPr>
            <a:spLocks noGrp="1"/>
          </p:cNvSpPr>
          <p:nvPr>
            <p:ph sz="quarter" idx="14"/>
          </p:nvPr>
        </p:nvSpPr>
        <p:spPr>
          <a:xfrm>
            <a:off x="2328671" y="6021288"/>
            <a:ext cx="9024667" cy="700187"/>
          </a:xfrm>
          <a:prstGeom prst="rect">
            <a:avLst/>
          </a:prstGeom>
        </p:spPr>
        <p:txBody>
          <a:bodyPr anchor="b"/>
          <a:lstStyle>
            <a:lvl1pPr marL="0" indent="0">
              <a:lnSpc>
                <a:spcPct val="100000"/>
              </a:lnSpc>
              <a:spcBef>
                <a:spcPts val="0"/>
              </a:spcBef>
              <a:buNone/>
              <a:defRPr sz="7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457200" indent="0">
              <a:buNone/>
              <a:defRPr sz="800"/>
            </a:lvl2pPr>
            <a:lvl3pPr>
              <a:defRPr sz="800"/>
            </a:lvl3pPr>
            <a:lvl4pPr>
              <a:defRPr sz="800"/>
            </a:lvl4pPr>
            <a:lvl5pPr>
              <a:defRPr sz="800"/>
            </a:lvl5pPr>
          </a:lstStyle>
          <a:p>
            <a:pPr lvl="0"/>
            <a:r>
              <a:rPr lang="zh-CN" altLang="en-US" dirty="0"/>
              <a:t>单击此处编辑母版文本样式</a:t>
            </a:r>
          </a:p>
        </p:txBody>
      </p:sp>
      <p:sp>
        <p:nvSpPr>
          <p:cNvPr id="16" name="矩形 15"/>
          <p:cNvSpPr/>
          <p:nvPr userDrawn="1"/>
        </p:nvSpPr>
        <p:spPr>
          <a:xfrm>
            <a:off x="-921424" y="0"/>
            <a:ext cx="761154" cy="320058"/>
          </a:xfrm>
          <a:prstGeom prst="rect">
            <a:avLst/>
          </a:prstGeom>
          <a:solidFill>
            <a:srgbClr val="0A7F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userDrawn="1"/>
        </p:nvSpPr>
        <p:spPr>
          <a:xfrm>
            <a:off x="-921424" y="1753692"/>
            <a:ext cx="761154" cy="320058"/>
          </a:xfrm>
          <a:prstGeom prst="rect">
            <a:avLst/>
          </a:prstGeom>
          <a:solidFill>
            <a:srgbClr val="A6A6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userDrawn="1"/>
        </p:nvSpPr>
        <p:spPr>
          <a:xfrm>
            <a:off x="-921424" y="876846"/>
            <a:ext cx="761154" cy="320058"/>
          </a:xfrm>
          <a:prstGeom prst="rect">
            <a:avLst/>
          </a:prstGeom>
          <a:solidFill>
            <a:srgbClr val="E2F0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矩形 37"/>
          <p:cNvSpPr/>
          <p:nvPr userDrawn="1"/>
        </p:nvSpPr>
        <p:spPr>
          <a:xfrm>
            <a:off x="-921424" y="1315269"/>
            <a:ext cx="761154" cy="32005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0E123E18-FC90-1120-DBEC-95EDB75D53B3}"/>
              </a:ext>
            </a:extLst>
          </p:cNvPr>
          <p:cNvSpPr/>
          <p:nvPr/>
        </p:nvSpPr>
        <p:spPr>
          <a:xfrm>
            <a:off x="-921424" y="2192115"/>
            <a:ext cx="761154" cy="32005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96A5FD55-627B-073B-5DCF-DBFA71AB219C}"/>
              </a:ext>
            </a:extLst>
          </p:cNvPr>
          <p:cNvSpPr/>
          <p:nvPr userDrawn="1"/>
        </p:nvSpPr>
        <p:spPr>
          <a:xfrm>
            <a:off x="-921424" y="438423"/>
            <a:ext cx="761154" cy="320058"/>
          </a:xfrm>
          <a:prstGeom prst="rect">
            <a:avLst/>
          </a:prstGeom>
          <a:solidFill>
            <a:srgbClr val="EFF8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00630"/>
            <a:ext cx="10515139" cy="608090"/>
          </a:xfrm>
          <a:prstGeom prst="rect">
            <a:avLst/>
          </a:prstGeom>
        </p:spPr>
        <p:txBody>
          <a:bodyPr anchor="b">
            <a:noAutofit/>
          </a:bodyPr>
          <a:lstStyle>
            <a:lvl1pPr algn="ctr">
              <a:defRPr sz="2600" b="1">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单击此处编辑母版标题样式</a:t>
            </a:r>
          </a:p>
        </p:txBody>
      </p:sp>
      <p:sp>
        <p:nvSpPr>
          <p:cNvPr id="5" name="灯片编号占位符 5"/>
          <p:cNvSpPr>
            <a:spLocks noGrp="1"/>
          </p:cNvSpPr>
          <p:nvPr>
            <p:ph type="sldNum" sz="quarter" idx="12"/>
            <p:custDataLst>
              <p:tags r:id="rId2"/>
            </p:custDataLst>
          </p:nvPr>
        </p:nvSpPr>
        <p:spPr>
          <a:xfrm>
            <a:off x="8610600" y="6356351"/>
            <a:ext cx="2743200" cy="365125"/>
          </a:xfrm>
          <a:prstGeom prst="rect">
            <a:avLst/>
          </a:prstGeom>
        </p:spPr>
        <p:txBody>
          <a:bodyPr/>
          <a:lstStyle>
            <a:lvl1pPr>
              <a:defRPr>
                <a:latin typeface="微软雅黑" panose="020B0503020204020204" pitchFamily="34" charset="-122"/>
                <a:ea typeface="微软雅黑" panose="020B0503020204020204" pitchFamily="34" charset="-122"/>
                <a:cs typeface="Arial" panose="020B0604020202020204" pitchFamily="34" charset="0"/>
              </a:defRPr>
            </a:lvl1pPr>
          </a:lstStyle>
          <a:p>
            <a:fld id="{1468FCAE-9B70-4E1D-8DB2-03D57AE0542F}" type="slidenum">
              <a:rPr lang="zh-CN" altLang="en-US" smtClean="0"/>
              <a:t>‹#›</a:t>
            </a:fld>
            <a:endParaRPr lang="zh-CN" altLang="en-US"/>
          </a:p>
        </p:txBody>
      </p:sp>
      <p:sp>
        <p:nvSpPr>
          <p:cNvPr id="8" name="文本占位符 7"/>
          <p:cNvSpPr>
            <a:spLocks noGrp="1"/>
          </p:cNvSpPr>
          <p:nvPr>
            <p:ph type="body" sz="quarter" idx="13"/>
          </p:nvPr>
        </p:nvSpPr>
        <p:spPr>
          <a:xfrm>
            <a:off x="838200" y="1052736"/>
            <a:ext cx="10515600" cy="4680519"/>
          </a:xfrm>
          <a:prstGeom prst="rect">
            <a:avLst/>
          </a:prstGeom>
        </p:spPr>
        <p:txBody>
          <a:bodyPr/>
          <a:lstStyle>
            <a:lvl1pPr>
              <a:lnSpc>
                <a:spcPct val="120000"/>
              </a:lnSpc>
              <a:spcBef>
                <a:spcPts val="0"/>
              </a:spcBef>
              <a:defRPr sz="1600">
                <a:latin typeface="微软雅黑" panose="020B0503020204020204" pitchFamily="34" charset="-122"/>
                <a:ea typeface="微软雅黑" panose="020B0503020204020204" pitchFamily="34" charset="-122"/>
                <a:cs typeface="Arial" panose="020B0604020202020204" pitchFamily="34" charset="0"/>
              </a:defRPr>
            </a:lvl1pPr>
            <a:lvl2pPr>
              <a:lnSpc>
                <a:spcPct val="120000"/>
              </a:lnSpc>
              <a:spcBef>
                <a:spcPts val="0"/>
              </a:spcBef>
              <a:defRPr sz="1400">
                <a:latin typeface="微软雅黑" panose="020B0503020204020204" pitchFamily="34" charset="-122"/>
                <a:ea typeface="微软雅黑" panose="020B0503020204020204" pitchFamily="34" charset="-122"/>
                <a:cs typeface="Arial" panose="020B0604020202020204" pitchFamily="34" charset="0"/>
              </a:defRPr>
            </a:lvl2pPr>
            <a:lvl3pPr>
              <a:lnSpc>
                <a:spcPct val="120000"/>
              </a:lnSpc>
              <a:spcBef>
                <a:spcPts val="0"/>
              </a:spcBef>
              <a:defRPr sz="1200">
                <a:latin typeface="微软雅黑" panose="020B0503020204020204" pitchFamily="34" charset="-122"/>
                <a:ea typeface="微软雅黑" panose="020B0503020204020204" pitchFamily="34" charset="-122"/>
                <a:cs typeface="Arial" panose="020B0604020202020204" pitchFamily="34" charset="0"/>
              </a:defRPr>
            </a:lvl3pPr>
            <a:lvl4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4pPr>
            <a:lvl5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2" name="内容占位符 11"/>
          <p:cNvSpPr>
            <a:spLocks noGrp="1"/>
          </p:cNvSpPr>
          <p:nvPr>
            <p:ph sz="quarter" idx="14"/>
          </p:nvPr>
        </p:nvSpPr>
        <p:spPr>
          <a:xfrm>
            <a:off x="837739" y="6021288"/>
            <a:ext cx="10515600" cy="700187"/>
          </a:xfrm>
          <a:prstGeom prst="rect">
            <a:avLst/>
          </a:prstGeom>
        </p:spPr>
        <p:txBody>
          <a:bodyPr anchor="b"/>
          <a:lstStyle>
            <a:lvl1pPr marL="0" indent="0">
              <a:lnSpc>
                <a:spcPct val="100000"/>
              </a:lnSpc>
              <a:spcBef>
                <a:spcPts val="0"/>
              </a:spcBef>
              <a:buNone/>
              <a:defRPr sz="7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457200" indent="0">
              <a:buNone/>
              <a:defRPr sz="800"/>
            </a:lvl2pPr>
            <a:lvl3pPr>
              <a:defRPr sz="800"/>
            </a:lvl3pPr>
            <a:lvl4pPr>
              <a:defRPr sz="800"/>
            </a:lvl4pPr>
            <a:lvl5pPr>
              <a:defRPr sz="800"/>
            </a:lvl5pPr>
          </a:lstStyle>
          <a:p>
            <a:pPr lvl="0"/>
            <a:r>
              <a:rPr lang="zh-CN" altLang="en-US" dirty="0"/>
              <a:t>单击此处编辑母版文本样式</a:t>
            </a:r>
          </a:p>
        </p:txBody>
      </p:sp>
      <p:grpSp>
        <p:nvGrpSpPr>
          <p:cNvPr id="16" name="组合 15"/>
          <p:cNvGrpSpPr/>
          <p:nvPr userDrawn="1"/>
        </p:nvGrpSpPr>
        <p:grpSpPr>
          <a:xfrm>
            <a:off x="-921424" y="0"/>
            <a:ext cx="761154" cy="2512173"/>
            <a:chOff x="-921424" y="0"/>
            <a:chExt cx="761154" cy="2512173"/>
          </a:xfrm>
        </p:grpSpPr>
        <p:grpSp>
          <p:nvGrpSpPr>
            <p:cNvPr id="17" name="组合 16"/>
            <p:cNvGrpSpPr/>
            <p:nvPr/>
          </p:nvGrpSpPr>
          <p:grpSpPr>
            <a:xfrm>
              <a:off x="-921424" y="0"/>
              <a:ext cx="761154" cy="1635327"/>
              <a:chOff x="-921424" y="2938155"/>
              <a:chExt cx="761154" cy="1635327"/>
            </a:xfrm>
          </p:grpSpPr>
          <p:sp>
            <p:nvSpPr>
              <p:cNvPr id="20" name="矩形 19"/>
              <p:cNvSpPr/>
              <p:nvPr userDrawn="1"/>
            </p:nvSpPr>
            <p:spPr>
              <a:xfrm>
                <a:off x="-921424" y="4253424"/>
                <a:ext cx="761154" cy="32005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userDrawn="1"/>
            </p:nvSpPr>
            <p:spPr>
              <a:xfrm>
                <a:off x="-921424" y="2938155"/>
                <a:ext cx="761154" cy="32005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userDrawn="1"/>
            </p:nvSpPr>
            <p:spPr>
              <a:xfrm>
                <a:off x="-921424" y="3376578"/>
                <a:ext cx="761154" cy="32005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userDrawn="1"/>
            </p:nvSpPr>
            <p:spPr>
              <a:xfrm>
                <a:off x="-921424" y="3815001"/>
                <a:ext cx="761154" cy="320058"/>
              </a:xfrm>
              <a:prstGeom prst="rect">
                <a:avLst/>
              </a:prstGeom>
              <a:solidFill>
                <a:srgbClr val="A6A6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921424" y="2192115"/>
              <a:ext cx="761154" cy="320058"/>
            </a:xfrm>
            <a:prstGeom prst="rect">
              <a:avLst/>
            </a:prstGeom>
            <a:solidFill>
              <a:srgbClr val="0000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21424" y="1753692"/>
              <a:ext cx="761154" cy="320058"/>
            </a:xfrm>
            <a:prstGeom prst="rect">
              <a:avLst/>
            </a:prstGeom>
            <a:solidFill>
              <a:srgbClr val="FFFF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userDrawn="1"/>
        </p:nvSpPr>
        <p:spPr>
          <a:xfrm>
            <a:off x="-921424" y="2630538"/>
            <a:ext cx="761154" cy="320058"/>
          </a:xfrm>
          <a:prstGeom prst="rect">
            <a:avLst/>
          </a:prstGeom>
          <a:solidFill>
            <a:srgbClr val="ECF1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p:cNvSpPr/>
          <p:nvPr userDrawn="1"/>
        </p:nvSpPr>
        <p:spPr>
          <a:xfrm>
            <a:off x="-921424" y="3068960"/>
            <a:ext cx="761154" cy="320058"/>
          </a:xfrm>
          <a:prstGeom prst="rect">
            <a:avLst/>
          </a:prstGeom>
          <a:solidFill>
            <a:srgbClr val="FFF3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userDrawn="1"/>
        </p:nvSpPr>
        <p:spPr>
          <a:xfrm>
            <a:off x="-921424" y="3507382"/>
            <a:ext cx="761154" cy="32005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l">
              <a:defRPr sz="6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524000" y="4293096"/>
            <a:ext cx="9144000" cy="96470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9/4/2025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9/4/2025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9/4/2025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9/4/2025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9/4/2025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9/4/2025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fld id="{C764DE79-268F-4C1A-8933-263129D2AF90}" type="datetimeFigureOut">
              <a:rPr lang="en-US" smtClean="0"/>
              <a:t>9/4/2025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fld id="{48F63A3B-78C7-47BE-AE5E-E10140E04643}"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8.xml"/><Relationship Id="rId7" Type="http://schemas.openxmlformats.org/officeDocument/2006/relationships/hyperlink" Target="https://www.ncbi.nlm.nih.gov/pmc/articles/PMC11055744/" TargetMode="Externa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11.xml"/><Relationship Id="rId5" Type="http://schemas.openxmlformats.org/officeDocument/2006/relationships/slideLayout" Target="../slideLayouts/slideLayout13.xml"/><Relationship Id="rId4" Type="http://schemas.openxmlformats.org/officeDocument/2006/relationships/tags" Target="../tags/tag19.xml"/></Relationships>
</file>

<file path=ppt/slides/_rels/slide12.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notesSlide" Target="../notesSlides/notesSlide12.xml"/><Relationship Id="rId4"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13.xml"/><Relationship Id="rId5" Type="http://schemas.openxmlformats.org/officeDocument/2006/relationships/slideLayout" Target="../slideLayouts/slideLayout13.xml"/><Relationship Id="rId4" Type="http://schemas.openxmlformats.org/officeDocument/2006/relationships/tags" Target="../tags/tag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hyperlink" Target="https://www.ccjm.org/content/89/11/653.long"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hyperlink" Target="https://aao-hnsfjournals.onlinelibrary.wiley.com/doi/10.1177/0194599816689667"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9.xml"/><Relationship Id="rId7" Type="http://schemas.openxmlformats.org/officeDocument/2006/relationships/image" Target="../media/image10.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notesSlide" Target="../notesSlides/notesSlide19.xml"/><Relationship Id="rId5" Type="http://schemas.openxmlformats.org/officeDocument/2006/relationships/slideLayout" Target="../slideLayouts/slideLayout13.xml"/><Relationship Id="rId4" Type="http://schemas.openxmlformats.org/officeDocument/2006/relationships/tags" Target="../tags/tag3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34.xml"/><Relationship Id="rId4" Type="http://schemas.openxmlformats.org/officeDocument/2006/relationships/chart" Target="../charts/char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37.xml"/><Relationship Id="rId7" Type="http://schemas.openxmlformats.org/officeDocument/2006/relationships/image" Target="../media/image14.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notesSlide" Target="../notesSlides/notesSlide28.xml"/><Relationship Id="rId5" Type="http://schemas.openxmlformats.org/officeDocument/2006/relationships/slideLayout" Target="../slideLayouts/slideLayout13.xml"/><Relationship Id="rId10" Type="http://schemas.openxmlformats.org/officeDocument/2006/relationships/image" Target="../media/image17.png"/><Relationship Id="rId4" Type="http://schemas.openxmlformats.org/officeDocument/2006/relationships/tags" Target="../tags/tag38.xml"/><Relationship Id="rId9"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hyperlink" Target="https://www.ncbi.nlm.nih.gov/pmc/articles/PMC10731510/" TargetMode="External"/><Relationship Id="rId7"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chart" Target="../charts/chart1.xml"/><Relationship Id="rId5" Type="http://schemas.openxmlformats.org/officeDocument/2006/relationships/hyperlink" Target="https://www.ncbi.nlm.nih.gov/pmc/articles/PMC10040076/" TargetMode="External"/><Relationship Id="rId10" Type="http://schemas.openxmlformats.org/officeDocument/2006/relationships/chart" Target="../charts/chart5.xml"/><Relationship Id="rId4" Type="http://schemas.openxmlformats.org/officeDocument/2006/relationships/hyperlink" Target="https://www.ncbi.nlm.nih.gov/pmc/articles/PMC10242407/" TargetMode="External"/><Relationship Id="rId9" Type="http://schemas.openxmlformats.org/officeDocument/2006/relationships/chart" Target="../charts/char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chart" Target="../charts/chart7.xml"/></Relationships>
</file>

<file path=ppt/slides/_rels/slide5.xml.rels><?xml version="1.0" encoding="UTF-8" standalone="yes"?>
<Relationships xmlns="http://schemas.openxmlformats.org/package/2006/relationships"><Relationship Id="rId8" Type="http://schemas.openxmlformats.org/officeDocument/2006/relationships/chart" Target="../charts/chart9.xml"/><Relationship Id="rId3" Type="http://schemas.openxmlformats.org/officeDocument/2006/relationships/tags" Target="../tags/tag9.xml"/><Relationship Id="rId7" Type="http://schemas.openxmlformats.org/officeDocument/2006/relationships/chart" Target="../charts/chart8.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5.xml"/><Relationship Id="rId5" Type="http://schemas.openxmlformats.org/officeDocument/2006/relationships/slideLayout" Target="../slideLayouts/slideLayout13.xml"/><Relationship Id="rId4" Type="http://schemas.openxmlformats.org/officeDocument/2006/relationships/tags" Target="../tags/tag10.xml"/><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6.xml"/><Relationship Id="rId5" Type="http://schemas.openxmlformats.org/officeDocument/2006/relationships/slideLayout" Target="../slideLayouts/slideLayout13.xml"/><Relationship Id="rId4" Type="http://schemas.openxmlformats.org/officeDocument/2006/relationships/tags" Target="../tags/tag14.xml"/></Relationships>
</file>

<file path=ppt/slides/_rels/slide7.xml.rels><?xml version="1.0" encoding="UTF-8" standalone="yes"?>
<Relationships xmlns="http://schemas.openxmlformats.org/package/2006/relationships"><Relationship Id="rId3" Type="http://schemas.openxmlformats.org/officeDocument/2006/relationships/hyperlink" Target="https://pmc.ncbi.nlm.nih.gov/articles/PMC7350517/"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chart" Target="../charts/chart10.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hyperlink" Target="https://www.ncbi.nlm.nih.gov/pmc/articles/PMC8481407/"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chart" Target="../charts/char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65200" y="1709738"/>
            <a:ext cx="9829800" cy="2387600"/>
          </a:xfrm>
        </p:spPr>
        <p:txBody>
          <a:bodyPr>
            <a:scene3d>
              <a:camera prst="orthographicFront"/>
              <a:lightRig rig="threePt" dir="t"/>
            </a:scene3d>
          </a:bodyPr>
          <a:lstStyle/>
          <a:p>
            <a:pPr algn="l"/>
            <a:r>
              <a:rPr lang="zh-CN" altLang="en-US" sz="4800" b="1" kern="0" dirty="0">
                <a:solidFill>
                  <a:schemeClr val="tx1"/>
                </a:solidFill>
                <a:effectLst>
                  <a:outerShdw blurRad="38100" dist="19050" dir="2700000" algn="tl" rotWithShape="0">
                    <a:schemeClr val="dk1">
                      <a:alpha val="40000"/>
                    </a:schemeClr>
                  </a:outerShdw>
                </a:effectLst>
                <a:sym typeface="微软雅黑" panose="020B0503020204020204" pitchFamily="34" charset="-122"/>
              </a:rPr>
              <a:t>甄别现象，直击本质：</a:t>
            </a:r>
            <a:br>
              <a:rPr lang="en-US" altLang="zh-CN" b="1" kern="0" dirty="0">
                <a:solidFill>
                  <a:schemeClr val="tx1"/>
                </a:solidFill>
                <a:effectLst>
                  <a:outerShdw blurRad="38100" dist="19050" dir="2700000" algn="tl" rotWithShape="0">
                    <a:schemeClr val="dk1">
                      <a:alpha val="40000"/>
                    </a:schemeClr>
                  </a:outerShdw>
                </a:effectLst>
                <a:sym typeface="微软雅黑" panose="020B0503020204020204" pitchFamily="34" charset="-122"/>
              </a:rPr>
            </a:br>
            <a:r>
              <a:rPr lang="en-US" altLang="zh-CN" b="1" kern="0" dirty="0">
                <a:solidFill>
                  <a:schemeClr val="tx1"/>
                </a:solidFill>
                <a:effectLst>
                  <a:outerShdw blurRad="38100" dist="19050" dir="2700000" algn="tl" rotWithShape="0">
                    <a:schemeClr val="dk1">
                      <a:alpha val="40000"/>
                    </a:schemeClr>
                  </a:outerShdw>
                </a:effectLst>
                <a:sym typeface="微软雅黑" panose="020B0503020204020204" pitchFamily="34" charset="-122"/>
              </a:rPr>
              <a:t>BPPV</a:t>
            </a:r>
            <a:r>
              <a:rPr lang="zh-CN" altLang="en-US" b="1" kern="0" dirty="0">
                <a:solidFill>
                  <a:schemeClr val="tx1"/>
                </a:solidFill>
                <a:effectLst>
                  <a:outerShdw blurRad="38100" dist="19050" dir="2700000" algn="tl" rotWithShape="0">
                    <a:schemeClr val="dk1">
                      <a:alpha val="40000"/>
                    </a:schemeClr>
                  </a:outerShdw>
                </a:effectLst>
                <a:sym typeface="微软雅黑" panose="020B0503020204020204" pitchFamily="34" charset="-122"/>
              </a:rPr>
              <a:t>规范性诊疗思考</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439384" y="4381897"/>
            <a:ext cx="6749348" cy="1002760"/>
            <a:chOff x="1263349" y="2204864"/>
            <a:chExt cx="6749348" cy="1002760"/>
          </a:xfrm>
        </p:grpSpPr>
        <p:sp>
          <p:nvSpPr>
            <p:cNvPr id="17" name="矩形 16"/>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三、明确</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诊断，规范全程管理</a:t>
              </a:r>
            </a:p>
          </p:txBody>
        </p:sp>
      </p:grpSp>
      <p:grpSp>
        <p:nvGrpSpPr>
          <p:cNvPr id="14" name="组合 13"/>
          <p:cNvGrpSpPr/>
          <p:nvPr/>
        </p:nvGrpSpPr>
        <p:grpSpPr>
          <a:xfrm>
            <a:off x="9197105" y="1161268"/>
            <a:ext cx="1555511" cy="4511931"/>
            <a:chOff x="9197105" y="1161268"/>
            <a:chExt cx="1555511" cy="4511931"/>
          </a:xfrm>
        </p:grpSpPr>
        <p:grpSp>
          <p:nvGrpSpPr>
            <p:cNvPr id="8" name="组合 7"/>
            <p:cNvGrpSpPr/>
            <p:nvPr/>
          </p:nvGrpSpPr>
          <p:grpSpPr>
            <a:xfrm>
              <a:off x="9376225" y="1161268"/>
              <a:ext cx="1376391" cy="1692700"/>
              <a:chOff x="9376225" y="1161268"/>
              <a:chExt cx="1376391" cy="1692700"/>
            </a:xfrm>
          </p:grpSpPr>
          <p:sp>
            <p:nvSpPr>
              <p:cNvPr id="6" name="矩形: 圆角 5"/>
              <p:cNvSpPr/>
              <p:nvPr/>
            </p:nvSpPr>
            <p:spPr>
              <a:xfrm>
                <a:off x="9376225" y="1161268"/>
                <a:ext cx="1080000" cy="1080000"/>
              </a:xfrm>
              <a:prstGeom prst="roundRect">
                <a:avLst/>
              </a:prstGeom>
              <a:solidFill>
                <a:srgbClr val="0A7F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54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a:t>
                </a:r>
              </a:p>
            </p:txBody>
          </p:sp>
          <p:sp>
            <p:nvSpPr>
              <p:cNvPr id="7" name="矩形: 圆角 6"/>
              <p:cNvSpPr/>
              <p:nvPr/>
            </p:nvSpPr>
            <p:spPr>
              <a:xfrm>
                <a:off x="9996616" y="2097968"/>
                <a:ext cx="756000" cy="756000"/>
              </a:xfrm>
              <a:prstGeom prst="roundRect">
                <a:avLst/>
              </a:prstGeom>
              <a:solidFill>
                <a:schemeClr val="bg1"/>
              </a:solidFill>
              <a:ln>
                <a:solidFill>
                  <a:srgbClr val="0A7F2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kern="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录</a:t>
                </a:r>
              </a:p>
            </p:txBody>
          </p:sp>
        </p:grpSp>
        <p:sp>
          <p:nvSpPr>
            <p:cNvPr id="10" name="文本框 9"/>
            <p:cNvSpPr txBox="1"/>
            <p:nvPr>
              <p:custDataLst>
                <p:tags r:id="rId1"/>
              </p:custDataLst>
            </p:nvPr>
          </p:nvSpPr>
          <p:spPr>
            <a:xfrm>
              <a:off x="9197105" y="2543175"/>
              <a:ext cx="861774" cy="3130024"/>
            </a:xfrm>
            <a:prstGeom prst="rect">
              <a:avLst/>
            </a:prstGeom>
            <a:noFill/>
          </p:spPr>
          <p:txBody>
            <a:bodyPr vert="eaVert" wrap="none">
              <a:spAutoFit/>
            </a:bodyPr>
            <a:lstStyle/>
            <a:p>
              <a:pPr>
                <a:defRPr/>
              </a:pPr>
              <a:r>
                <a:rPr lang="en-US" altLang="zh-CN" sz="4400" kern="0" dirty="0">
                  <a:solidFill>
                    <a:srgbClr val="D9D9D9"/>
                  </a:solidFill>
                  <a:latin typeface="微软雅黑" panose="020B0503020204020204" pitchFamily="34" charset="-122"/>
                  <a:ea typeface="微软雅黑" panose="020B0503020204020204" pitchFamily="34" charset="-122"/>
                  <a:sym typeface="微软雅黑" panose="020B0503020204020204" pitchFamily="34" charset="-122"/>
                </a:rPr>
                <a:t>CONT</a:t>
              </a:r>
              <a:r>
                <a:rPr lang="en-US" altLang="zh-CN" sz="4400" kern="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ENTS</a:t>
              </a:r>
            </a:p>
          </p:txBody>
        </p:sp>
      </p:grpSp>
      <p:grpSp>
        <p:nvGrpSpPr>
          <p:cNvPr id="3" name="组合 2"/>
          <p:cNvGrpSpPr/>
          <p:nvPr/>
        </p:nvGrpSpPr>
        <p:grpSpPr>
          <a:xfrm>
            <a:off x="1439384" y="1449809"/>
            <a:ext cx="6749348" cy="1002760"/>
            <a:chOff x="1263349" y="2204864"/>
            <a:chExt cx="6749348" cy="1002760"/>
          </a:xfrm>
        </p:grpSpPr>
        <p:sp>
          <p:nvSpPr>
            <p:cNvPr id="4" name="矩形 3"/>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疾病现状与诊疗挑战</a:t>
              </a:r>
            </a:p>
          </p:txBody>
        </p:sp>
      </p:grpSp>
      <p:grpSp>
        <p:nvGrpSpPr>
          <p:cNvPr id="20" name="组合 19"/>
          <p:cNvGrpSpPr/>
          <p:nvPr/>
        </p:nvGrpSpPr>
        <p:grpSpPr>
          <a:xfrm>
            <a:off x="1439384" y="2915853"/>
            <a:ext cx="6749348" cy="1002760"/>
            <a:chOff x="1263349" y="2204864"/>
            <a:chExt cx="6749348" cy="1002760"/>
          </a:xfrm>
        </p:grpSpPr>
        <p:sp>
          <p:nvSpPr>
            <p:cNvPr id="21" name="矩形 20"/>
            <p:cNvSpPr/>
            <p:nvPr/>
          </p:nvSpPr>
          <p:spPr>
            <a:xfrm>
              <a:off x="1748002" y="2480630"/>
              <a:ext cx="6264695" cy="726994"/>
            </a:xfrm>
            <a:prstGeom prst="rect">
              <a:avLst/>
            </a:prstGeom>
            <a:solidFill>
              <a:schemeClr val="bg1">
                <a:alpha val="90000"/>
              </a:schemeClr>
            </a:solidFill>
            <a:ln w="25400" cap="flat" cmpd="sng" algn="ctr">
              <a:solidFill>
                <a:srgbClr val="0A7F28"/>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0A7F28"/>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二、</a:t>
              </a:r>
              <a:r>
                <a:rPr lang="en-US" altLang="zh-CN" sz="22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BPPV</a:t>
              </a:r>
              <a:r>
                <a:rPr lang="zh-CN" altLang="en-US" sz="22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诊断要素与评估路径</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内容占位符 14"/>
          <p:cNvSpPr>
            <a:spLocks noGrp="1"/>
          </p:cNvSpPr>
          <p:nvPr>
            <p:ph sz="quarter" idx="14"/>
          </p:nvPr>
        </p:nvSpPr>
        <p:spPr/>
        <p:txBody>
          <a:bodyPr/>
          <a:lstStyle/>
          <a:p>
            <a:r>
              <a:rPr lang="en-US" altLang="zh-CN" dirty="0">
                <a:sym typeface="微软雅黑" panose="020B0503020204020204" pitchFamily="34" charset="-122"/>
              </a:rPr>
              <a:t>Xing Y, et al. Etiologic distribution of dizziness/vertigo in a neurological outpatient clinic according to the criteria of the international classification of vestibular disorders: a single-center study. J Neurol. 2024;271(5):2446-2457. </a:t>
            </a:r>
            <a:r>
              <a:rPr lang="en-US" altLang="zh-CN" dirty="0">
                <a:sym typeface="微软雅黑" panose="020B0503020204020204" pitchFamily="34" charset="-122"/>
                <a:hlinkClick r:id="rId7"/>
              </a:rPr>
              <a:t>https://www.ncbi.nlm.nih.gov/pmc/articles/PMC11055744/</a:t>
            </a:r>
            <a:endParaRPr lang="en-US" altLang="zh-CN" dirty="0">
              <a:sym typeface="微软雅黑" panose="020B0503020204020204" pitchFamily="34" charset="-122"/>
            </a:endParaRPr>
          </a:p>
        </p:txBody>
      </p:sp>
      <p:sp>
        <p:nvSpPr>
          <p:cNvPr id="2" name="ComponentBackground1"/>
          <p:cNvSpPr/>
          <p:nvPr/>
        </p:nvSpPr>
        <p:spPr>
          <a:xfrm>
            <a:off x="1192308" y="1502952"/>
            <a:ext cx="9807384" cy="3747502"/>
          </a:xfrm>
          <a:prstGeom prst="roundRect">
            <a:avLst>
              <a:gd name="adj" fmla="val 4834"/>
            </a:avLst>
          </a:prstGeom>
          <a:solidFill>
            <a:schemeClr val="bg1"/>
          </a:solidFill>
          <a:ln>
            <a:solidFill>
              <a:srgbClr val="D9D9D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文本占位符 2"/>
          <p:cNvSpPr txBox="1"/>
          <p:nvPr/>
        </p:nvSpPr>
        <p:spPr>
          <a:xfrm>
            <a:off x="1224127" y="1052736"/>
            <a:ext cx="9775566" cy="468051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a:sym typeface="微软雅黑" panose="020B0503020204020204" pitchFamily="34" charset="-122"/>
              </a:rPr>
              <a:t>一项三级医院神经内科眩晕门诊单中心研究</a:t>
            </a:r>
            <a:r>
              <a:rPr lang="en-US" altLang="zh-CN" sz="1400">
                <a:sym typeface="微软雅黑" panose="020B0503020204020204" pitchFamily="34" charset="-122"/>
              </a:rPr>
              <a:t>(n=638)</a:t>
            </a:r>
            <a:r>
              <a:rPr lang="zh-CN" altLang="en-US" sz="1400">
                <a:sym typeface="微软雅黑" panose="020B0503020204020204" pitchFamily="34" charset="-122"/>
              </a:rPr>
              <a:t>显示，头晕</a:t>
            </a:r>
            <a:r>
              <a:rPr lang="en-US" altLang="zh-CN" sz="1400">
                <a:sym typeface="微软雅黑" panose="020B0503020204020204" pitchFamily="34" charset="-122"/>
              </a:rPr>
              <a:t>/</a:t>
            </a:r>
            <a:r>
              <a:rPr lang="zh-CN" altLang="en-US" sz="1400">
                <a:sym typeface="微软雅黑" panose="020B0503020204020204" pitchFamily="34" charset="-122"/>
              </a:rPr>
              <a:t>眩晕患者的前庭综合征类型及病因分布：</a:t>
            </a:r>
            <a:endParaRPr lang="zh-CN" altLang="en-US" sz="1400" dirty="0">
              <a:sym typeface="微软雅黑" panose="020B0503020204020204" pitchFamily="34" charset="-122"/>
            </a:endParaRPr>
          </a:p>
        </p:txBody>
      </p:sp>
      <p:sp>
        <p:nvSpPr>
          <p:cNvPr id="8" name="文本框 7"/>
          <p:cNvSpPr txBox="1"/>
          <p:nvPr/>
        </p:nvSpPr>
        <p:spPr>
          <a:xfrm>
            <a:off x="1139563" y="5347795"/>
            <a:ext cx="9912874" cy="400110"/>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我国</a:t>
            </a:r>
            <a:r>
              <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单中心</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研究纳入</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2019</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年</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月至</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2020</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年</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月在神经内科眩晕门诊连续就诊的</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638</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例以头晕</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眩晕为主诉的患者。收集患者的临床资料，包括基线资料、病史、神经学、神经耳科及辅助检查结果。通过分析患者的诊断，确定头晕</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眩晕的病因分布。纳入患者男女比例为</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1:1.58</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，平均年龄</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52.9±16.9</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岁</a:t>
            </a:r>
          </a:p>
        </p:txBody>
      </p:sp>
      <p:pic>
        <p:nvPicPr>
          <p:cNvPr id="10" name="图片 9"/>
          <p:cNvPicPr>
            <a:picLocks noChangeAspect="1"/>
          </p:cNvPicPr>
          <p:nvPr/>
        </p:nvPicPr>
        <p:blipFill>
          <a:blip r:embed="rId8"/>
          <a:stretch>
            <a:fillRect/>
          </a:stretch>
        </p:blipFill>
        <p:spPr>
          <a:xfrm>
            <a:off x="1661160" y="1516380"/>
            <a:ext cx="9017635" cy="3495675"/>
          </a:xfrm>
          <a:prstGeom prst="rect">
            <a:avLst/>
          </a:prstGeom>
        </p:spPr>
      </p:pic>
      <p:sp>
        <p:nvSpPr>
          <p:cNvPr id="11" name="文本框 10"/>
          <p:cNvSpPr txBox="1"/>
          <p:nvPr/>
        </p:nvSpPr>
        <p:spPr>
          <a:xfrm>
            <a:off x="2478405" y="3416935"/>
            <a:ext cx="1372870" cy="738505"/>
          </a:xfrm>
          <a:prstGeom prst="rect">
            <a:avLst/>
          </a:prstGeom>
          <a:noFill/>
        </p:spPr>
        <p:txBody>
          <a:bodyPr wrap="square" rtlCol="0">
            <a:spAutoFit/>
          </a:bodyPr>
          <a:lstStyle/>
          <a:p>
            <a:pPr marR="0" lvl="0" algn="ctr" fontAlgn="auto">
              <a:spcAft>
                <a:spcPts val="0"/>
              </a:spcAft>
              <a:buClrTx/>
              <a:buSzTx/>
              <a:defRPr/>
            </a:pPr>
            <a:r>
              <a:rPr lang="zh-CN" altLang="en-US"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发作性前庭</a:t>
            </a:r>
            <a:endParaRPr lang="en-US" altLang="zh-CN"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R="0" lvl="0" algn="ctr" fontAlgn="auto">
              <a:spcAft>
                <a:spcPts val="0"/>
              </a:spcAft>
              <a:buClrTx/>
              <a:buSzTx/>
              <a:defRPr/>
            </a:pPr>
            <a:r>
              <a:rPr lang="zh-CN" altLang="en-US"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综合征</a:t>
            </a:r>
            <a:r>
              <a:rPr lang="en-US" altLang="zh-CN"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(EVS)</a:t>
            </a:r>
          </a:p>
          <a:p>
            <a:pPr marR="0" lvl="0" algn="ctr" fontAlgn="auto">
              <a:spcAft>
                <a:spcPts val="0"/>
              </a:spcAft>
              <a:buClrTx/>
              <a:buSzTx/>
              <a:defRPr/>
            </a:pPr>
            <a:r>
              <a:rPr lang="en-US" altLang="zh-CN"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61.0%</a:t>
            </a:r>
            <a:endParaRPr lang="zh-CN" altLang="en-US"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2" name="等腰三角形 11"/>
          <p:cNvSpPr/>
          <p:nvPr/>
        </p:nvSpPr>
        <p:spPr>
          <a:xfrm rot="11672266">
            <a:off x="2774315" y="2433320"/>
            <a:ext cx="439420" cy="383540"/>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8695959">
            <a:off x="2296160" y="2796540"/>
            <a:ext cx="439420" cy="383540"/>
          </a:xfrm>
          <a:prstGeom prst="triangl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等腰三角形 16"/>
          <p:cNvSpPr/>
          <p:nvPr/>
        </p:nvSpPr>
        <p:spPr>
          <a:xfrm rot="5400000">
            <a:off x="1817370" y="3186430"/>
            <a:ext cx="542290" cy="383540"/>
          </a:xfrm>
          <a:prstGeom prst="triangle">
            <a:avLst/>
          </a:prstGeom>
          <a:solidFill>
            <a:srgbClr val="A5A5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17"/>
          <p:cNvSpPr txBox="1"/>
          <p:nvPr/>
        </p:nvSpPr>
        <p:spPr>
          <a:xfrm>
            <a:off x="1812290" y="2616200"/>
            <a:ext cx="1123315" cy="400050"/>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defRPr/>
            </a:pPr>
            <a:r>
              <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不明原因</a:t>
            </a:r>
            <a:endParaRPr lang="en-US" altLang="zh-CN"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a:p>
            <a:pPr marR="0" lvl="0" algn="ctr" defTabSz="914400" rtl="0" eaLnBrk="1" fontAlgn="auto" latinLnBrk="0" hangingPunct="1">
              <a:lnSpc>
                <a:spcPct val="100000"/>
              </a:lnSpc>
              <a:spcBef>
                <a:spcPts val="0"/>
              </a:spcBef>
              <a:spcAft>
                <a:spcPts val="0"/>
              </a:spcAft>
              <a:buClrTx/>
              <a:buSzTx/>
              <a:defRPr/>
            </a:pPr>
            <a:r>
              <a:rPr lang="en-US" altLang="zh-CN"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16.5%</a:t>
            </a:r>
            <a:endParaRPr kumimoji="0" lang="zh-CN" altLang="en-US"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p:cNvSpPr txBox="1"/>
          <p:nvPr/>
        </p:nvSpPr>
        <p:spPr>
          <a:xfrm>
            <a:off x="1527175" y="3112770"/>
            <a:ext cx="1123315" cy="553720"/>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defRPr/>
            </a:pPr>
            <a:r>
              <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慢</a:t>
            </a:r>
            <a:r>
              <a:rPr kumimoji="0" lang="zh-CN" altLang="en-US"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性前庭</a:t>
            </a:r>
            <a:endParaRPr kumimoji="0" lang="en-US" altLang="zh-CN"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R="0" lvl="0" algn="ctr" defTabSz="914400" rtl="0" eaLnBrk="1" fontAlgn="auto" latinLnBrk="0" hangingPunct="1">
              <a:lnSpc>
                <a:spcPct val="100000"/>
              </a:lnSpc>
              <a:spcBef>
                <a:spcPts val="0"/>
              </a:spcBef>
              <a:spcAft>
                <a:spcPts val="0"/>
              </a:spcAft>
              <a:buClrTx/>
              <a:buSzTx/>
              <a:defRPr/>
            </a:pPr>
            <a:r>
              <a:rPr kumimoji="0" lang="zh-CN" altLang="en-US"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综合征</a:t>
            </a:r>
            <a:r>
              <a:rPr kumimoji="0" lang="en-US" altLang="zh-CN"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(CVS)</a:t>
            </a:r>
          </a:p>
          <a:p>
            <a:pPr marR="0" lvl="0" algn="ctr" defTabSz="914400" rtl="0" eaLnBrk="1" fontAlgn="auto" latinLnBrk="0" hangingPunct="1">
              <a:lnSpc>
                <a:spcPct val="100000"/>
              </a:lnSpc>
              <a:spcBef>
                <a:spcPts val="0"/>
              </a:spcBef>
              <a:spcAft>
                <a:spcPts val="0"/>
              </a:spcAft>
              <a:buClrTx/>
              <a:buSzTx/>
              <a:defRPr/>
            </a:pPr>
            <a:r>
              <a:rPr lang="en-US" altLang="zh-CN"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14.1%</a:t>
            </a:r>
            <a:endParaRPr kumimoji="0" lang="zh-CN" altLang="en-US"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文本框 19"/>
          <p:cNvSpPr txBox="1"/>
          <p:nvPr/>
        </p:nvSpPr>
        <p:spPr>
          <a:xfrm>
            <a:off x="2607310" y="1885315"/>
            <a:ext cx="1123315" cy="553720"/>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defRPr/>
            </a:pPr>
            <a:r>
              <a:rPr lang="zh-CN" altLang="en-US"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急</a:t>
            </a:r>
            <a:r>
              <a:rPr kumimoji="0" lang="zh-CN" altLang="en-US"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性前庭</a:t>
            </a:r>
            <a:endParaRPr kumimoji="0" lang="en-US" altLang="zh-CN"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R="0" lvl="0" algn="ctr" defTabSz="914400" rtl="0" eaLnBrk="1" fontAlgn="auto" latinLnBrk="0" hangingPunct="1">
              <a:lnSpc>
                <a:spcPct val="100000"/>
              </a:lnSpc>
              <a:spcBef>
                <a:spcPts val="0"/>
              </a:spcBef>
              <a:spcAft>
                <a:spcPts val="0"/>
              </a:spcAft>
              <a:buClrTx/>
              <a:buSzTx/>
              <a:defRPr/>
            </a:pPr>
            <a:r>
              <a:rPr kumimoji="0" lang="zh-CN" altLang="en-US"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综合征</a:t>
            </a:r>
            <a:r>
              <a:rPr kumimoji="0" lang="en-US" altLang="zh-CN"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(AVS)</a:t>
            </a:r>
          </a:p>
          <a:p>
            <a:pPr marR="0" lvl="0" algn="ctr" defTabSz="914400" rtl="0" eaLnBrk="1" fontAlgn="auto" latinLnBrk="0" hangingPunct="1">
              <a:lnSpc>
                <a:spcPct val="100000"/>
              </a:lnSpc>
              <a:spcBef>
                <a:spcPts val="0"/>
              </a:spcBef>
              <a:spcAft>
                <a:spcPts val="0"/>
              </a:spcAft>
              <a:buClrTx/>
              <a:buSzTx/>
              <a:defRPr/>
            </a:pPr>
            <a:r>
              <a:rPr lang="en-US" altLang="zh-CN" sz="10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8.5%</a:t>
            </a:r>
            <a:endParaRPr kumimoji="0" lang="zh-CN" altLang="en-US" sz="10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20"/>
          <p:cNvSpPr txBox="1"/>
          <p:nvPr/>
        </p:nvSpPr>
        <p:spPr>
          <a:xfrm>
            <a:off x="4392246" y="4814797"/>
            <a:ext cx="6205416" cy="369332"/>
          </a:xfrm>
          <a:prstGeom prst="rect">
            <a:avLst/>
          </a:prstGeom>
          <a:noFill/>
        </p:spPr>
        <p:txBody>
          <a:bodyPr wrap="square" rtlCol="0">
            <a:spAutoFit/>
          </a:bodyPr>
          <a:lstStyle/>
          <a:p>
            <a:pPr lvl="0">
              <a:defRPr/>
            </a:pP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ot-ID</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，其他内科疾病；</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p-UPVD</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，病因不明的原发性</a:t>
            </a:r>
            <a:r>
              <a:rPr lang="zh-CN" altLang="en-US" sz="6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单侧外周前庭功能</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障碍；</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VO</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，血管性头晕</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眩晕；</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ot-ND</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，其他神经系统疾病；</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PD</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，心因性头晕；</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BVP</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，双侧前庭病变，</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PPPD</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，持续性姿势</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感知性头晕；</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BPPV</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，良性阵发性位置性眩晕；</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VM</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，前庭性偏头痛；</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p-AIED</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，可能的自身免疫性内耳疾病；</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ot-PVD</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，其他外周前庭疾病；</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MD</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，梅尼埃病；</a:t>
            </a:r>
            <a:r>
              <a:rPr kumimoji="0" lang="en-US" altLang="zh-CN"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VP</a:t>
            </a:r>
            <a:r>
              <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，前庭阵发性</a:t>
            </a:r>
            <a:r>
              <a:rPr lang="zh-CN" altLang="en-US" sz="6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6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VN</a:t>
            </a:r>
            <a:r>
              <a:rPr lang="zh-CN" altLang="en-US" sz="6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，前庭神经炎</a:t>
            </a:r>
            <a:endParaRPr kumimoji="0" lang="zh-CN" altLang="en-US" sz="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22"/>
          <p:cNvSpPr txBox="1"/>
          <p:nvPr/>
        </p:nvSpPr>
        <p:spPr>
          <a:xfrm>
            <a:off x="4830211" y="3591041"/>
            <a:ext cx="2679765" cy="328936"/>
          </a:xfrm>
          <a:prstGeom prst="rect">
            <a:avLst/>
          </a:prstGeom>
          <a:noFill/>
        </p:spPr>
        <p:txBody>
          <a:bodyPr wrap="square" rtlCol="0" anchor="ctr">
            <a:spAutoFit/>
          </a:bodyPr>
          <a:lstStyle/>
          <a:p>
            <a:pPr marR="0" lvl="0" algn="ctr" fontAlgn="auto">
              <a:lnSpc>
                <a:spcPct val="120000"/>
              </a:lnSpc>
              <a:spcAft>
                <a:spcPts val="0"/>
              </a:spcAft>
              <a:buClrTx/>
              <a:buSzTx/>
              <a:defRPr/>
            </a:pPr>
            <a:r>
              <a:rPr lang="en-US" altLang="zh-CN"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BPPV</a:t>
            </a:r>
            <a:r>
              <a:rPr lang="zh-CN" altLang="en-US"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altLang="zh-CN"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55.30%</a:t>
            </a:r>
            <a:endParaRPr lang="zh-CN" altLang="en-US"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4" name="矩形: 圆角 23"/>
          <p:cNvSpPr/>
          <p:nvPr/>
        </p:nvSpPr>
        <p:spPr>
          <a:xfrm>
            <a:off x="4329051" y="3271475"/>
            <a:ext cx="6539589" cy="991458"/>
          </a:xfrm>
          <a:prstGeom prst="roundRect">
            <a:avLst>
              <a:gd name="adj" fmla="val 8390"/>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3745785" y="3619113"/>
            <a:ext cx="805676" cy="296182"/>
            <a:chOff x="3768614" y="3619113"/>
            <a:chExt cx="805676" cy="296182"/>
          </a:xfrm>
        </p:grpSpPr>
        <p:sp>
          <p:nvSpPr>
            <p:cNvPr id="27" name="箭头: V 形 26"/>
            <p:cNvSpPr/>
            <p:nvPr/>
          </p:nvSpPr>
          <p:spPr>
            <a:xfrm>
              <a:off x="3768614" y="3619113"/>
              <a:ext cx="296182" cy="296182"/>
            </a:xfrm>
            <a:prstGeom prst="chevron">
              <a:avLst/>
            </a:prstGeom>
            <a:gradFill>
              <a:gsLst>
                <a:gs pos="0">
                  <a:srgbClr val="C00000">
                    <a:alpha val="20000"/>
                  </a:srgbClr>
                </a:gs>
                <a:gs pos="100000">
                  <a:srgbClr val="C00000"/>
                </a:gs>
              </a:gsLst>
              <a:lin ang="0" scaled="1"/>
            </a:gradFill>
            <a:ln>
              <a:noFill/>
            </a:ln>
            <a:effectLst>
              <a:outerShdw blurRad="177800" dist="38100" dir="5400000" algn="t" rotWithShape="0">
                <a:srgbClr val="C00000">
                  <a:alpha val="6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箭头: V 形 2"/>
            <p:cNvSpPr/>
            <p:nvPr/>
          </p:nvSpPr>
          <p:spPr>
            <a:xfrm>
              <a:off x="4023361" y="3619113"/>
              <a:ext cx="296182" cy="296182"/>
            </a:xfrm>
            <a:prstGeom prst="chevron">
              <a:avLst/>
            </a:prstGeom>
            <a:gradFill>
              <a:gsLst>
                <a:gs pos="0">
                  <a:srgbClr val="C00000">
                    <a:alpha val="20000"/>
                  </a:srgbClr>
                </a:gs>
                <a:gs pos="100000">
                  <a:srgbClr val="C00000"/>
                </a:gs>
              </a:gsLst>
              <a:lin ang="0" scaled="1"/>
            </a:gradFill>
            <a:ln>
              <a:noFill/>
            </a:ln>
            <a:effectLst>
              <a:outerShdw blurRad="177800" dist="38100" dir="5400000" algn="t" rotWithShape="0">
                <a:srgbClr val="C00000">
                  <a:alpha val="6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箭头: V 形 3"/>
            <p:cNvSpPr/>
            <p:nvPr/>
          </p:nvSpPr>
          <p:spPr>
            <a:xfrm>
              <a:off x="4278108" y="3619113"/>
              <a:ext cx="296182" cy="296182"/>
            </a:xfrm>
            <a:prstGeom prst="chevron">
              <a:avLst/>
            </a:prstGeom>
            <a:gradFill>
              <a:gsLst>
                <a:gs pos="0">
                  <a:srgbClr val="C00000">
                    <a:alpha val="20000"/>
                  </a:srgbClr>
                </a:gs>
                <a:gs pos="100000">
                  <a:srgbClr val="C00000"/>
                </a:gs>
              </a:gsLst>
              <a:lin ang="0" scaled="1"/>
            </a:gradFill>
            <a:ln>
              <a:noFill/>
            </a:ln>
            <a:effectLst>
              <a:outerShdw blurRad="177800" dist="38100" dir="5400000" algn="t" rotWithShape="0">
                <a:srgbClr val="C00000">
                  <a:alpha val="6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 name="圆角矩形 13"/>
          <p:cNvSpPr/>
          <p:nvPr/>
        </p:nvSpPr>
        <p:spPr>
          <a:xfrm>
            <a:off x="100965" y="193040"/>
            <a:ext cx="10495915"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起病形式和发作频率差异下，</a:t>
            </a:r>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诊断仍具多重性和复杂性</a:t>
            </a:r>
          </a:p>
        </p:txBody>
      </p:sp>
      <p:sp>
        <p:nvSpPr>
          <p:cNvPr id="25" name="圆角矩形 24"/>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圆角矩形 25"/>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0" name="组合 29"/>
          <p:cNvGrpSpPr/>
          <p:nvPr/>
        </p:nvGrpSpPr>
        <p:grpSpPr>
          <a:xfrm>
            <a:off x="1192530" y="5841365"/>
            <a:ext cx="10397490" cy="466090"/>
            <a:chOff x="1878" y="9199"/>
            <a:chExt cx="16374" cy="734"/>
          </a:xfrm>
        </p:grpSpPr>
        <p:sp>
          <p:nvSpPr>
            <p:cNvPr id="44" name="五边形 14"/>
            <p:cNvSpPr/>
            <p:nvPr>
              <p:custDataLst>
                <p:tags r:id="rId1"/>
              </p:custDataLst>
            </p:nvPr>
          </p:nvSpPr>
          <p:spPr>
            <a:xfrm>
              <a:off x="1878" y="9199"/>
              <a:ext cx="15429" cy="734"/>
            </a:xfrm>
            <a:prstGeom prst="homePlate">
              <a:avLst/>
            </a:prstGeom>
            <a:gradFill flip="none" rotWithShape="1">
              <a:gsLst>
                <a:gs pos="50000">
                  <a:srgbClr val="0A7F28"/>
                </a:gs>
                <a:gs pos="25000">
                  <a:srgbClr val="0A7F28"/>
                </a:gs>
                <a:gs pos="0">
                  <a:srgbClr val="0A7F28"/>
                </a:gs>
                <a:gs pos="75000">
                  <a:schemeClr val="accent6">
                    <a:lumMod val="20000"/>
                    <a:lumOff val="80000"/>
                  </a:schemeClr>
                </a:gs>
                <a:gs pos="100000">
                  <a:schemeClr val="accent6">
                    <a:lumMod val="20000"/>
                    <a:lumOff val="80000"/>
                    <a:alpha val="2000"/>
                  </a:schemeClr>
                </a:gs>
              </a:gsLst>
              <a:lin ang="10800000" scaled="1"/>
              <a:tileRect/>
            </a:gradFill>
            <a:ln w="12700" cap="flat" cmpd="sng" algn="ctr">
              <a:noFill/>
              <a:prstDash val="solid"/>
              <a:miter lim="800000"/>
            </a:ln>
            <a:effectLst>
              <a:outerShdw blurRad="190500" algn="ctr" rotWithShape="0">
                <a:srgbClr val="4472C4">
                  <a:alpha val="23000"/>
                </a:srgbClr>
              </a:outerShdw>
            </a:effectLst>
          </p:spPr>
          <p:txBody>
            <a:bodyPr rtlCol="0" anchor="ctr">
              <a:normAutofit/>
            </a:bodyPr>
            <a:lstStyle/>
            <a:p>
              <a:pPr marL="431800" marR="0" lvl="0" indent="0" algn="ctr" defTabSz="914400" eaLnBrk="1" fontAlgn="auto" latinLnBrk="0" hangingPunct="1">
                <a:lnSpc>
                  <a:spcPct val="100000"/>
                </a:lnSpc>
                <a:spcBef>
                  <a:spcPts val="0"/>
                </a:spcBef>
                <a:spcAft>
                  <a:spcPts val="0"/>
                </a:spcAft>
                <a:buClrTx/>
                <a:buSzTx/>
                <a:buFontTx/>
                <a:buNone/>
                <a:defRPr/>
              </a:pP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 name="矩形: 圆角 4"/>
            <p:cNvSpPr/>
            <p:nvPr/>
          </p:nvSpPr>
          <p:spPr>
            <a:xfrm>
              <a:off x="3591" y="9251"/>
              <a:ext cx="13226" cy="629"/>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r" defTabSz="914400" rtl="0" eaLnBrk="1" fontAlgn="auto" latinLnBrk="0" hangingPunct="1">
                <a:lnSpc>
                  <a:spcPct val="100000"/>
                </a:lnSpc>
                <a:spcBef>
                  <a:spcPts val="0"/>
                </a:spcBef>
                <a:spcAft>
                  <a:spcPts val="400"/>
                </a:spcAft>
                <a:buClrTx/>
                <a:buSzTx/>
                <a:buFontTx/>
                <a:buNone/>
                <a:defRPr/>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据不同前庭综合征缩小范围后的头晕</a:t>
              </a: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t>
              </a: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眩晕常见病因仍多样，且可能重叠</a:t>
              </a:r>
            </a:p>
          </p:txBody>
        </p:sp>
        <p:grpSp>
          <p:nvGrpSpPr>
            <p:cNvPr id="29" name="组合 28"/>
            <p:cNvGrpSpPr/>
            <p:nvPr/>
          </p:nvGrpSpPr>
          <p:grpSpPr>
            <a:xfrm>
              <a:off x="17166" y="9218"/>
              <a:ext cx="1086" cy="697"/>
              <a:chOff x="16716" y="-1684"/>
              <a:chExt cx="1220" cy="734"/>
            </a:xfrm>
          </p:grpSpPr>
          <p:sp>
            <p:nvSpPr>
              <p:cNvPr id="80" name="箭头: V 形 79"/>
              <p:cNvSpPr/>
              <p:nvPr>
                <p:custDataLst>
                  <p:tags r:id="rId2"/>
                </p:custDataLst>
              </p:nvPr>
            </p:nvSpPr>
            <p:spPr>
              <a:xfrm>
                <a:off x="16716" y="-1684"/>
                <a:ext cx="576" cy="734"/>
              </a:xfrm>
              <a:prstGeom prst="chevron">
                <a:avLst>
                  <a:gd name="adj" fmla="val 80106"/>
                </a:avLst>
              </a:prstGeom>
              <a:solidFill>
                <a:schemeClr val="accent6">
                  <a:lumMod val="20000"/>
                  <a:lumOff val="80000"/>
                  <a:alpha val="63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箭头: V 形 69"/>
              <p:cNvSpPr/>
              <p:nvPr>
                <p:custDataLst>
                  <p:tags r:id="rId3"/>
                </p:custDataLst>
              </p:nvPr>
            </p:nvSpPr>
            <p:spPr>
              <a:xfrm>
                <a:off x="17038" y="-1684"/>
                <a:ext cx="576" cy="734"/>
              </a:xfrm>
              <a:prstGeom prst="chevron">
                <a:avLst>
                  <a:gd name="adj" fmla="val 80106"/>
                </a:avLst>
              </a:prstGeom>
              <a:solidFill>
                <a:schemeClr val="accent6">
                  <a:lumMod val="60000"/>
                  <a:lumOff val="40000"/>
                  <a:alpha val="60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箭头: V 形 70"/>
              <p:cNvSpPr/>
              <p:nvPr>
                <p:custDataLst>
                  <p:tags r:id="rId4"/>
                </p:custDataLst>
              </p:nvPr>
            </p:nvSpPr>
            <p:spPr>
              <a:xfrm>
                <a:off x="17360" y="-1684"/>
                <a:ext cx="576" cy="734"/>
              </a:xfrm>
              <a:prstGeom prst="chevron">
                <a:avLst>
                  <a:gd name="adj" fmla="val 80106"/>
                </a:avLst>
              </a:prstGeom>
              <a:solidFill>
                <a:schemeClr val="accent6">
                  <a:alpha val="80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175460"/>
            <a:ext cx="12192001" cy="341604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9" name="文本占位符 8"/>
          <p:cNvSpPr>
            <a:spLocks noGrp="1"/>
          </p:cNvSpPr>
          <p:nvPr>
            <p:ph type="body" sz="quarter" idx="13"/>
          </p:nvPr>
        </p:nvSpPr>
        <p:spPr>
          <a:xfrm>
            <a:off x="838200" y="1052736"/>
            <a:ext cx="10515600" cy="4680519"/>
          </a:xfrm>
          <a:ln>
            <a:noFill/>
          </a:ln>
        </p:spPr>
        <p:txBody>
          <a:bodyPr>
            <a:normAutofit/>
          </a:bodyPr>
          <a:lstStyle/>
          <a:p>
            <a:pPr marL="0" indent="0">
              <a:buNone/>
            </a:pPr>
            <a:r>
              <a:rPr lang="zh-CN" altLang="en-US" sz="1800" dirty="0">
                <a:sym typeface="微软雅黑" panose="020B0503020204020204" pitchFamily="34" charset="-122"/>
              </a:rPr>
              <a:t>涉及多学科的头晕</a:t>
            </a:r>
            <a:r>
              <a:rPr lang="en-US" altLang="zh-CN" sz="1800" dirty="0">
                <a:sym typeface="微软雅黑" panose="020B0503020204020204" pitchFamily="34" charset="-122"/>
              </a:rPr>
              <a:t>/</a:t>
            </a:r>
            <a:r>
              <a:rPr lang="zh-CN" altLang="en-US" sz="1800" dirty="0">
                <a:sym typeface="微软雅黑" panose="020B0503020204020204" pitchFamily="34" charset="-122"/>
              </a:rPr>
              <a:t>眩晕病因诊断思路：</a:t>
            </a:r>
            <a:endParaRPr lang="en-US" altLang="zh-CN" sz="1800" dirty="0">
              <a:sym typeface="微软雅黑" panose="020B0503020204020204" pitchFamily="34" charset="-122"/>
            </a:endParaRPr>
          </a:p>
          <a:p>
            <a:r>
              <a:rPr lang="zh-CN" altLang="en-US" sz="1800" b="1" dirty="0">
                <a:solidFill>
                  <a:srgbClr val="0A7F28"/>
                </a:solidFill>
                <a:sym typeface="微软雅黑" panose="020B0503020204020204" pitchFamily="34" charset="-122"/>
              </a:rPr>
              <a:t>详细的病史询问、体格检查后，有针对性地选择辅助检查进行诊断佐证，综合分析得出病因诊断</a:t>
            </a:r>
          </a:p>
        </p:txBody>
      </p:sp>
      <p:sp>
        <p:nvSpPr>
          <p:cNvPr id="10" name="内容占位符 9"/>
          <p:cNvSpPr>
            <a:spLocks noGrp="1"/>
          </p:cNvSpPr>
          <p:nvPr>
            <p:ph sz="quarter" idx="14"/>
          </p:nvPr>
        </p:nvSpPr>
        <p:spPr/>
        <p:txBody>
          <a:bodyPr/>
          <a:lstStyle/>
          <a:p>
            <a:r>
              <a:rPr lang="zh-CN" altLang="en-US" dirty="0">
                <a:sym typeface="微软雅黑" panose="020B0503020204020204" pitchFamily="34" charset="-122"/>
              </a:rPr>
              <a:t>中华医学会</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头晕</a:t>
            </a:r>
            <a:r>
              <a:rPr lang="en-US" altLang="zh-CN" dirty="0">
                <a:sym typeface="微软雅黑" panose="020B0503020204020204" pitchFamily="34" charset="-122"/>
              </a:rPr>
              <a:t>/</a:t>
            </a:r>
            <a:r>
              <a:rPr lang="zh-CN" altLang="en-US" dirty="0">
                <a:sym typeface="微软雅黑" panose="020B0503020204020204" pitchFamily="34" charset="-122"/>
              </a:rPr>
              <a:t>眩晕基层诊疗指南</a:t>
            </a:r>
            <a:r>
              <a:rPr lang="en-US" altLang="zh-CN" dirty="0">
                <a:sym typeface="微软雅黑" panose="020B0503020204020204" pitchFamily="34" charset="-122"/>
              </a:rPr>
              <a:t>(2019</a:t>
            </a:r>
            <a:r>
              <a:rPr lang="zh-CN" altLang="en-US" dirty="0">
                <a:sym typeface="微软雅黑" panose="020B0503020204020204" pitchFamily="34" charset="-122"/>
              </a:rPr>
              <a:t>年</a:t>
            </a:r>
            <a:r>
              <a:rPr lang="en-US" altLang="zh-CN" dirty="0">
                <a:sym typeface="微软雅黑" panose="020B0503020204020204" pitchFamily="34" charset="-122"/>
              </a:rPr>
              <a:t>). </a:t>
            </a:r>
            <a:r>
              <a:rPr lang="zh-CN" altLang="en-US" dirty="0">
                <a:sym typeface="微软雅黑" panose="020B0503020204020204" pitchFamily="34" charset="-122"/>
              </a:rPr>
              <a:t>中华全科医师杂志</a:t>
            </a:r>
            <a:r>
              <a:rPr lang="en-US" altLang="zh-CN" dirty="0">
                <a:sym typeface="微软雅黑" panose="020B0503020204020204" pitchFamily="34" charset="-122"/>
              </a:rPr>
              <a:t>,2020,19(3):201-216.</a:t>
            </a:r>
          </a:p>
        </p:txBody>
      </p:sp>
      <p:sp>
        <p:nvSpPr>
          <p:cNvPr id="308" name="文本框 307"/>
          <p:cNvSpPr txBox="1"/>
          <p:nvPr/>
        </p:nvSpPr>
        <p:spPr>
          <a:xfrm>
            <a:off x="2343061" y="5769532"/>
            <a:ext cx="9010277" cy="215444"/>
          </a:xfrm>
          <a:prstGeom prst="rect">
            <a:avLst/>
          </a:prstGeom>
          <a:noFill/>
        </p:spPr>
        <p:txBody>
          <a:bodyPr wrap="square" rtlCol="0">
            <a:spAutoFit/>
          </a:bodyPr>
          <a:lstStyle/>
          <a:p>
            <a:pPr algn="r"/>
            <a:r>
              <a:rPr lang="en-US" altLang="zh-CN" sz="800" dirty="0">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，良性阵发性位置性眩晕；</a:t>
            </a:r>
            <a:r>
              <a:rPr lang="en-US" altLang="zh-CN" sz="800" dirty="0">
                <a:latin typeface="微软雅黑" panose="020B0503020204020204" pitchFamily="34" charset="-122"/>
                <a:ea typeface="微软雅黑" panose="020B0503020204020204" pitchFamily="34" charset="-122"/>
                <a:sym typeface="微软雅黑" panose="020B0503020204020204" pitchFamily="34" charset="-122"/>
              </a:rPr>
              <a:t>HINTS</a:t>
            </a: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，凝视诱发性眼震、头脉冲试验、眼偏斜；</a:t>
            </a:r>
            <a:r>
              <a:rPr lang="en-US" altLang="zh-CN" sz="800" dirty="0">
                <a:latin typeface="微软雅黑" panose="020B0503020204020204" pitchFamily="34" charset="-122"/>
                <a:ea typeface="微软雅黑" panose="020B0503020204020204" pitchFamily="34" charset="-122"/>
                <a:sym typeface="微软雅黑" panose="020B0503020204020204" pitchFamily="34" charset="-122"/>
              </a:rPr>
              <a:t>TIA</a:t>
            </a: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，短暂性脑缺血发作</a:t>
            </a:r>
          </a:p>
        </p:txBody>
      </p:sp>
      <p:grpSp>
        <p:nvGrpSpPr>
          <p:cNvPr id="399" name="组合 398"/>
          <p:cNvGrpSpPr/>
          <p:nvPr/>
        </p:nvGrpSpPr>
        <p:grpSpPr>
          <a:xfrm flipH="1">
            <a:off x="1085140" y="1946401"/>
            <a:ext cx="357473" cy="398236"/>
            <a:chOff x="-3140074" y="1252697"/>
            <a:chExt cx="923320" cy="1091691"/>
          </a:xfrm>
          <a:solidFill>
            <a:srgbClr val="0A7F28"/>
          </a:solidFill>
        </p:grpSpPr>
        <p:sp>
          <p:nvSpPr>
            <p:cNvPr id="400" name="任意多边形: 形状 399"/>
            <p:cNvSpPr/>
            <p:nvPr/>
          </p:nvSpPr>
          <p:spPr>
            <a:xfrm>
              <a:off x="-3052718" y="1585497"/>
              <a:ext cx="736084" cy="758891"/>
            </a:xfrm>
            <a:custGeom>
              <a:avLst/>
              <a:gdLst>
                <a:gd name="connsiteX0" fmla="*/ 180279 w 944564"/>
                <a:gd name="connsiteY0" fmla="*/ 50785 h 633286"/>
                <a:gd name="connsiteX1" fmla="*/ 315534 w 944564"/>
                <a:gd name="connsiteY1" fmla="*/ 18114 h 633286"/>
                <a:gd name="connsiteX2" fmla="*/ 212806 w 944564"/>
                <a:gd name="connsiteY2" fmla="*/ 262383 h 633286"/>
                <a:gd name="connsiteX3" fmla="*/ 315534 w 944564"/>
                <a:gd name="connsiteY3" fmla="*/ 415640 h 633286"/>
                <a:gd name="connsiteX4" fmla="*/ 733586 w 944564"/>
                <a:gd name="connsiteY4" fmla="*/ 296292 h 633286"/>
                <a:gd name="connsiteX5" fmla="*/ 944565 w 944564"/>
                <a:gd name="connsiteY5" fmla="*/ 633286 h 633286"/>
                <a:gd name="connsiteX6" fmla="*/ 301913 w 944564"/>
                <a:gd name="connsiteY6" fmla="*/ 633286 h 633286"/>
                <a:gd name="connsiteX7" fmla="*/ 281910 w 944564"/>
                <a:gd name="connsiteY7" fmla="*/ 591805 h 633286"/>
                <a:gd name="connsiteX8" fmla="*/ 18 w 944564"/>
                <a:gd name="connsiteY8" fmla="*/ 327391 h 633286"/>
                <a:gd name="connsiteX9" fmla="*/ 180279 w 944564"/>
                <a:gd name="connsiteY9" fmla="*/ 50785 h 6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564" h="633286">
                  <a:moveTo>
                    <a:pt x="180279" y="50785"/>
                  </a:moveTo>
                  <a:cubicBezTo>
                    <a:pt x="180279" y="50785"/>
                    <a:pt x="257764" y="-36845"/>
                    <a:pt x="315534" y="18114"/>
                  </a:cubicBezTo>
                  <a:cubicBezTo>
                    <a:pt x="373255" y="73073"/>
                    <a:pt x="268909" y="199661"/>
                    <a:pt x="212806" y="262383"/>
                  </a:cubicBezTo>
                  <a:cubicBezTo>
                    <a:pt x="190042" y="286814"/>
                    <a:pt x="216140" y="337345"/>
                    <a:pt x="315534" y="415640"/>
                  </a:cubicBezTo>
                  <a:cubicBezTo>
                    <a:pt x="333298" y="431166"/>
                    <a:pt x="650337" y="292958"/>
                    <a:pt x="733586" y="296292"/>
                  </a:cubicBezTo>
                  <a:cubicBezTo>
                    <a:pt x="816882" y="299626"/>
                    <a:pt x="914561" y="385684"/>
                    <a:pt x="944565" y="633286"/>
                  </a:cubicBezTo>
                  <a:lnTo>
                    <a:pt x="301913" y="633286"/>
                  </a:lnTo>
                  <a:cubicBezTo>
                    <a:pt x="301913" y="633286"/>
                    <a:pt x="309009" y="616761"/>
                    <a:pt x="281910" y="591805"/>
                  </a:cubicBezTo>
                  <a:cubicBezTo>
                    <a:pt x="254859" y="566802"/>
                    <a:pt x="2066" y="396923"/>
                    <a:pt x="18" y="327391"/>
                  </a:cubicBezTo>
                  <a:cubicBezTo>
                    <a:pt x="-2078" y="257811"/>
                    <a:pt x="180279" y="50785"/>
                    <a:pt x="180279" y="50785"/>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1" name="任意多边形: 形状 400"/>
            <p:cNvSpPr/>
            <p:nvPr/>
          </p:nvSpPr>
          <p:spPr>
            <a:xfrm>
              <a:off x="-2821502" y="1515825"/>
              <a:ext cx="380261" cy="408908"/>
            </a:xfrm>
            <a:custGeom>
              <a:avLst/>
              <a:gdLst>
                <a:gd name="connsiteX0" fmla="*/ 175784 w 380261"/>
                <a:gd name="connsiteY0" fmla="*/ 0 h 408908"/>
                <a:gd name="connsiteX1" fmla="*/ 52769 w 380261"/>
                <a:gd name="connsiteY1" fmla="*/ 41434 h 408908"/>
                <a:gd name="connsiteX2" fmla="*/ 92678 w 380261"/>
                <a:gd name="connsiteY2" fmla="*/ 152638 h 408908"/>
                <a:gd name="connsiteX3" fmla="*/ 0 w 380261"/>
                <a:gd name="connsiteY3" fmla="*/ 308420 h 408908"/>
                <a:gd name="connsiteX4" fmla="*/ 175832 w 380261"/>
                <a:gd name="connsiteY4" fmla="*/ 408908 h 408908"/>
                <a:gd name="connsiteX5" fmla="*/ 380262 w 380261"/>
                <a:gd name="connsiteY5" fmla="*/ 204430 h 408908"/>
                <a:gd name="connsiteX6" fmla="*/ 175784 w 380261"/>
                <a:gd name="connsiteY6" fmla="*/ 0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261" h="408908">
                  <a:moveTo>
                    <a:pt x="175784" y="0"/>
                  </a:moveTo>
                  <a:cubicBezTo>
                    <a:pt x="129540" y="0"/>
                    <a:pt x="87011" y="15526"/>
                    <a:pt x="52769" y="41434"/>
                  </a:cubicBezTo>
                  <a:cubicBezTo>
                    <a:pt x="77819" y="66532"/>
                    <a:pt x="100346" y="114205"/>
                    <a:pt x="92678" y="152638"/>
                  </a:cubicBezTo>
                  <a:cubicBezTo>
                    <a:pt x="83582" y="198215"/>
                    <a:pt x="31909" y="269129"/>
                    <a:pt x="0" y="308420"/>
                  </a:cubicBezTo>
                  <a:cubicBezTo>
                    <a:pt x="36704" y="370665"/>
                    <a:pt x="103570" y="408880"/>
                    <a:pt x="175832" y="408908"/>
                  </a:cubicBezTo>
                  <a:cubicBezTo>
                    <a:pt x="288748" y="408895"/>
                    <a:pt x="380275" y="317347"/>
                    <a:pt x="380262" y="204430"/>
                  </a:cubicBezTo>
                  <a:cubicBezTo>
                    <a:pt x="380249" y="91513"/>
                    <a:pt x="288701" y="-13"/>
                    <a:pt x="175784" y="0"/>
                  </a:cubicBezTo>
                  <a:close/>
                </a:path>
              </a:pathLst>
            </a:custGeom>
            <a:grp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2" name="任意多边形: 形状 401"/>
            <p:cNvSpPr/>
            <p:nvPr/>
          </p:nvSpPr>
          <p:spPr>
            <a:xfrm>
              <a:off x="-2944383" y="1252697"/>
              <a:ext cx="80772" cy="80772"/>
            </a:xfrm>
            <a:custGeom>
              <a:avLst/>
              <a:gdLst>
                <a:gd name="connsiteX0" fmla="*/ 0 w 80772"/>
                <a:gd name="connsiteY0" fmla="*/ 40386 h 80772"/>
                <a:gd name="connsiteX1" fmla="*/ 40386 w 80772"/>
                <a:gd name="connsiteY1" fmla="*/ 80772 h 80772"/>
                <a:gd name="connsiteX2" fmla="*/ 80772 w 80772"/>
                <a:gd name="connsiteY2" fmla="*/ 40386 h 80772"/>
                <a:gd name="connsiteX3" fmla="*/ 40386 w 80772"/>
                <a:gd name="connsiteY3" fmla="*/ 0 h 80772"/>
                <a:gd name="connsiteX4" fmla="*/ 0 w 80772"/>
                <a:gd name="connsiteY4" fmla="*/ 40386 h 8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 h="80772">
                  <a:moveTo>
                    <a:pt x="0" y="40386"/>
                  </a:moveTo>
                  <a:cubicBezTo>
                    <a:pt x="0" y="62691"/>
                    <a:pt x="18081" y="80772"/>
                    <a:pt x="40386" y="80772"/>
                  </a:cubicBezTo>
                  <a:cubicBezTo>
                    <a:pt x="62691" y="80772"/>
                    <a:pt x="80772" y="62691"/>
                    <a:pt x="80772" y="40386"/>
                  </a:cubicBezTo>
                  <a:cubicBezTo>
                    <a:pt x="80772" y="18081"/>
                    <a:pt x="62691" y="0"/>
                    <a:pt x="40386" y="0"/>
                  </a:cubicBezTo>
                  <a:cubicBezTo>
                    <a:pt x="18081" y="0"/>
                    <a:pt x="0" y="18081"/>
                    <a:pt x="0" y="40386"/>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3" name="任意多边形: 形状 402"/>
            <p:cNvSpPr/>
            <p:nvPr/>
          </p:nvSpPr>
          <p:spPr>
            <a:xfrm>
              <a:off x="-2389743" y="1293083"/>
              <a:ext cx="72866" cy="72866"/>
            </a:xfrm>
            <a:custGeom>
              <a:avLst/>
              <a:gdLst>
                <a:gd name="connsiteX0" fmla="*/ 0 w 72866"/>
                <a:gd name="connsiteY0" fmla="*/ 36433 h 72866"/>
                <a:gd name="connsiteX1" fmla="*/ 36433 w 72866"/>
                <a:gd name="connsiteY1" fmla="*/ 72866 h 72866"/>
                <a:gd name="connsiteX2" fmla="*/ 72866 w 72866"/>
                <a:gd name="connsiteY2" fmla="*/ 36433 h 72866"/>
                <a:gd name="connsiteX3" fmla="*/ 36433 w 72866"/>
                <a:gd name="connsiteY3" fmla="*/ 0 h 72866"/>
                <a:gd name="connsiteX4" fmla="*/ 0 w 72866"/>
                <a:gd name="connsiteY4" fmla="*/ 36433 h 72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66" h="72866">
                  <a:moveTo>
                    <a:pt x="0" y="36433"/>
                  </a:moveTo>
                  <a:cubicBezTo>
                    <a:pt x="0" y="56555"/>
                    <a:pt x="16312" y="72866"/>
                    <a:pt x="36433" y="72866"/>
                  </a:cubicBezTo>
                  <a:cubicBezTo>
                    <a:pt x="56555" y="72866"/>
                    <a:pt x="72866" y="56555"/>
                    <a:pt x="72866" y="36433"/>
                  </a:cubicBezTo>
                  <a:cubicBezTo>
                    <a:pt x="72866" y="16312"/>
                    <a:pt x="56555" y="0"/>
                    <a:pt x="36433" y="0"/>
                  </a:cubicBezTo>
                  <a:cubicBezTo>
                    <a:pt x="16312" y="0"/>
                    <a:pt x="0" y="16312"/>
                    <a:pt x="0" y="36433"/>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4" name="任意多边形: 形状 403"/>
            <p:cNvSpPr/>
            <p:nvPr/>
          </p:nvSpPr>
          <p:spPr>
            <a:xfrm>
              <a:off x="-3106785" y="1650747"/>
              <a:ext cx="54578" cy="54578"/>
            </a:xfrm>
            <a:custGeom>
              <a:avLst/>
              <a:gdLst>
                <a:gd name="connsiteX0" fmla="*/ 0 w 54578"/>
                <a:gd name="connsiteY0" fmla="*/ 27289 h 54578"/>
                <a:gd name="connsiteX1" fmla="*/ 27289 w 54578"/>
                <a:gd name="connsiteY1" fmla="*/ 54578 h 54578"/>
                <a:gd name="connsiteX2" fmla="*/ 54578 w 54578"/>
                <a:gd name="connsiteY2" fmla="*/ 27289 h 54578"/>
                <a:gd name="connsiteX3" fmla="*/ 27289 w 54578"/>
                <a:gd name="connsiteY3" fmla="*/ 0 h 54578"/>
                <a:gd name="connsiteX4" fmla="*/ 0 w 54578"/>
                <a:gd name="connsiteY4" fmla="*/ 27289 h 54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78" h="54578">
                  <a:moveTo>
                    <a:pt x="0" y="27289"/>
                  </a:moveTo>
                  <a:cubicBezTo>
                    <a:pt x="0" y="42360"/>
                    <a:pt x="12218" y="54578"/>
                    <a:pt x="27289" y="54578"/>
                  </a:cubicBezTo>
                  <a:cubicBezTo>
                    <a:pt x="42360" y="54578"/>
                    <a:pt x="54578" y="42360"/>
                    <a:pt x="54578" y="27289"/>
                  </a:cubicBezTo>
                  <a:cubicBezTo>
                    <a:pt x="54578" y="12218"/>
                    <a:pt x="42360" y="0"/>
                    <a:pt x="27289" y="0"/>
                  </a:cubicBezTo>
                  <a:cubicBezTo>
                    <a:pt x="12218" y="0"/>
                    <a:pt x="0" y="12218"/>
                    <a:pt x="0" y="27289"/>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5" name="任意多边形: 形状 404"/>
            <p:cNvSpPr/>
            <p:nvPr/>
          </p:nvSpPr>
          <p:spPr>
            <a:xfrm>
              <a:off x="-3140074" y="1398429"/>
              <a:ext cx="923320" cy="245819"/>
            </a:xfrm>
            <a:custGeom>
              <a:avLst/>
              <a:gdLst>
                <a:gd name="connsiteX0" fmla="*/ 78819 w 923320"/>
                <a:gd name="connsiteY0" fmla="*/ 210979 h 245819"/>
                <a:gd name="connsiteX1" fmla="*/ 0 w 923320"/>
                <a:gd name="connsiteY1" fmla="*/ 123254 h 245819"/>
                <a:gd name="connsiteX2" fmla="*/ 168783 w 923320"/>
                <a:gd name="connsiteY2" fmla="*/ 0 h 245819"/>
                <a:gd name="connsiteX3" fmla="*/ 33337 w 923320"/>
                <a:gd name="connsiteY3" fmla="*/ 124587 h 245819"/>
                <a:gd name="connsiteX4" fmla="*/ 78819 w 923320"/>
                <a:gd name="connsiteY4" fmla="*/ 210979 h 245819"/>
                <a:gd name="connsiteX5" fmla="*/ 836105 w 923320"/>
                <a:gd name="connsiteY5" fmla="*/ 51054 h 245819"/>
                <a:gd name="connsiteX6" fmla="*/ 914924 w 923320"/>
                <a:gd name="connsiteY6" fmla="*/ 167640 h 245819"/>
                <a:gd name="connsiteX7" fmla="*/ 721471 w 923320"/>
                <a:gd name="connsiteY7" fmla="*/ 244650 h 245819"/>
                <a:gd name="connsiteX8" fmla="*/ 861298 w 923320"/>
                <a:gd name="connsiteY8" fmla="*/ 144018 h 245819"/>
                <a:gd name="connsiteX9" fmla="*/ 836105 w 923320"/>
                <a:gd name="connsiteY9" fmla="*/ 51054 h 24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3320" h="245819">
                  <a:moveTo>
                    <a:pt x="78819" y="210979"/>
                  </a:moveTo>
                  <a:cubicBezTo>
                    <a:pt x="78819" y="210979"/>
                    <a:pt x="0" y="189881"/>
                    <a:pt x="0" y="123254"/>
                  </a:cubicBezTo>
                  <a:cubicBezTo>
                    <a:pt x="0" y="56626"/>
                    <a:pt x="82725" y="11668"/>
                    <a:pt x="168783" y="0"/>
                  </a:cubicBezTo>
                  <a:cubicBezTo>
                    <a:pt x="168783" y="0"/>
                    <a:pt x="25146" y="56531"/>
                    <a:pt x="33337" y="124587"/>
                  </a:cubicBezTo>
                  <a:cubicBezTo>
                    <a:pt x="39624" y="177498"/>
                    <a:pt x="78819" y="210979"/>
                    <a:pt x="78819" y="210979"/>
                  </a:cubicBezTo>
                  <a:close/>
                  <a:moveTo>
                    <a:pt x="836105" y="51054"/>
                  </a:moveTo>
                  <a:cubicBezTo>
                    <a:pt x="836105" y="51054"/>
                    <a:pt x="955453" y="73819"/>
                    <a:pt x="914924" y="167640"/>
                  </a:cubicBezTo>
                  <a:cubicBezTo>
                    <a:pt x="874395" y="261461"/>
                    <a:pt x="721471" y="244650"/>
                    <a:pt x="721471" y="244650"/>
                  </a:cubicBezTo>
                  <a:cubicBezTo>
                    <a:pt x="721471" y="244650"/>
                    <a:pt x="854631" y="191738"/>
                    <a:pt x="861298" y="144018"/>
                  </a:cubicBezTo>
                  <a:cubicBezTo>
                    <a:pt x="867966" y="96298"/>
                    <a:pt x="836105" y="51054"/>
                    <a:pt x="836105" y="5105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6" name="任意多边形: 形状 405"/>
            <p:cNvSpPr/>
            <p:nvPr/>
          </p:nvSpPr>
          <p:spPr>
            <a:xfrm>
              <a:off x="-2996597" y="1382721"/>
              <a:ext cx="667623" cy="198064"/>
            </a:xfrm>
            <a:custGeom>
              <a:avLst/>
              <a:gdLst>
                <a:gd name="connsiteX0" fmla="*/ 32211 w 667623"/>
                <a:gd name="connsiteY0" fmla="*/ 198064 h 198064"/>
                <a:gd name="connsiteX1" fmla="*/ 58024 w 667623"/>
                <a:gd name="connsiteY1" fmla="*/ 61476 h 198064"/>
                <a:gd name="connsiteX2" fmla="*/ 667624 w 667623"/>
                <a:gd name="connsiteY2" fmla="*/ 147248 h 198064"/>
                <a:gd name="connsiteX3" fmla="*/ 333820 w 667623"/>
                <a:gd name="connsiteY3" fmla="*/ 45664 h 198064"/>
                <a:gd name="connsiteX4" fmla="*/ 32211 w 667623"/>
                <a:gd name="connsiteY4" fmla="*/ 198064 h 19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23" h="198064">
                  <a:moveTo>
                    <a:pt x="32211" y="198064"/>
                  </a:moveTo>
                  <a:cubicBezTo>
                    <a:pt x="32211" y="198064"/>
                    <a:pt x="-55229" y="137247"/>
                    <a:pt x="58024" y="61476"/>
                  </a:cubicBezTo>
                  <a:cubicBezTo>
                    <a:pt x="171276" y="-14296"/>
                    <a:pt x="633476" y="-53253"/>
                    <a:pt x="667624" y="147248"/>
                  </a:cubicBezTo>
                  <a:cubicBezTo>
                    <a:pt x="667624" y="147248"/>
                    <a:pt x="631810" y="34806"/>
                    <a:pt x="333820" y="45664"/>
                  </a:cubicBezTo>
                  <a:cubicBezTo>
                    <a:pt x="101934" y="54094"/>
                    <a:pt x="-9128" y="95671"/>
                    <a:pt x="32211" y="19806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0" name="肘形连接符 23"/>
          <p:cNvCxnSpPr/>
          <p:nvPr/>
        </p:nvCxnSpPr>
        <p:spPr>
          <a:xfrm>
            <a:off x="3600450" y="3009265"/>
            <a:ext cx="4909185" cy="194310"/>
          </a:xfrm>
          <a:prstGeom prst="bentConnector2">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sp>
        <p:nvSpPr>
          <p:cNvPr id="273" name="圆角矩形 26"/>
          <p:cNvSpPr/>
          <p:nvPr/>
        </p:nvSpPr>
        <p:spPr>
          <a:xfrm>
            <a:off x="6688455" y="4212590"/>
            <a:ext cx="811530" cy="288290"/>
          </a:xfrm>
          <a:prstGeom prst="roundRect">
            <a:avLst/>
          </a:prstGeom>
          <a:solidFill>
            <a:srgbClr val="0A7F28"/>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气压伤</a:t>
            </a:r>
          </a:p>
        </p:txBody>
      </p:sp>
      <p:sp>
        <p:nvSpPr>
          <p:cNvPr id="274" name="圆角矩形 27"/>
          <p:cNvSpPr/>
          <p:nvPr/>
        </p:nvSpPr>
        <p:spPr>
          <a:xfrm>
            <a:off x="7643495" y="4212590"/>
            <a:ext cx="622935" cy="288290"/>
          </a:xfrm>
          <a:prstGeom prst="roundRect">
            <a:avLst/>
          </a:prstGeom>
          <a:solidFill>
            <a:srgbClr val="0A7F28"/>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药物</a:t>
            </a:r>
          </a:p>
        </p:txBody>
      </p:sp>
      <p:cxnSp>
        <p:nvCxnSpPr>
          <p:cNvPr id="275" name="肘形连接符 28"/>
          <p:cNvCxnSpPr/>
          <p:nvPr/>
        </p:nvCxnSpPr>
        <p:spPr>
          <a:xfrm rot="5400000">
            <a:off x="2585085" y="2719070"/>
            <a:ext cx="242570" cy="1788160"/>
          </a:xfrm>
          <a:prstGeom prst="bentConnector3">
            <a:avLst>
              <a:gd name="adj1" fmla="val 50000"/>
            </a:avLst>
          </a:prstGeom>
          <a:solidFill>
            <a:schemeClr val="bg1"/>
          </a:solidFill>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6" name="肘形连接符 29"/>
          <p:cNvCxnSpPr/>
          <p:nvPr/>
        </p:nvCxnSpPr>
        <p:spPr>
          <a:xfrm rot="16200000" flipH="1">
            <a:off x="4023360" y="3068955"/>
            <a:ext cx="242570" cy="1088390"/>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838835" y="3203575"/>
            <a:ext cx="3516630" cy="1903730"/>
            <a:chOff x="1321" y="5045"/>
            <a:chExt cx="5538" cy="2998"/>
          </a:xfrm>
        </p:grpSpPr>
        <p:sp>
          <p:nvSpPr>
            <p:cNvPr id="254" name="圆角矩形 7"/>
            <p:cNvSpPr/>
            <p:nvPr/>
          </p:nvSpPr>
          <p:spPr>
            <a:xfrm>
              <a:off x="4479" y="5045"/>
              <a:ext cx="2381" cy="454"/>
            </a:xfrm>
            <a:prstGeom prst="roundRect">
              <a:avLst/>
            </a:prstGeom>
            <a:solidFill>
              <a:srgbClr val="F9E5E5"/>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发作性</a:t>
              </a:r>
            </a:p>
          </p:txBody>
        </p:sp>
        <p:sp>
          <p:nvSpPr>
            <p:cNvPr id="256" name="圆角矩形 9"/>
            <p:cNvSpPr/>
            <p:nvPr/>
          </p:nvSpPr>
          <p:spPr>
            <a:xfrm>
              <a:off x="1663" y="5881"/>
              <a:ext cx="2381" cy="454"/>
            </a:xfrm>
            <a:prstGeom prst="roundRect">
              <a:avLst/>
            </a:prstGeom>
            <a:solidFill>
              <a:srgbClr val="F9E5E5"/>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诱发性</a:t>
              </a:r>
            </a:p>
          </p:txBody>
        </p:sp>
        <p:sp>
          <p:nvSpPr>
            <p:cNvPr id="258" name="圆角矩形 11"/>
            <p:cNvSpPr/>
            <p:nvPr/>
          </p:nvSpPr>
          <p:spPr>
            <a:xfrm>
              <a:off x="1663" y="6634"/>
              <a:ext cx="2381" cy="454"/>
            </a:xfrm>
            <a:prstGeom prst="roundRect">
              <a:avLst/>
            </a:prstGeom>
            <a:solidFill>
              <a:srgbClr val="F9E5E5"/>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Dix-Hallpike</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试验</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p>
            <a:p>
              <a:pPr algn="ctr" defTabSz="457200">
                <a:defRPr/>
              </a:pP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Supine Roll</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试验</a:t>
              </a:r>
            </a:p>
          </p:txBody>
        </p:sp>
        <p:sp>
          <p:nvSpPr>
            <p:cNvPr id="259" name="圆角矩形 12"/>
            <p:cNvSpPr/>
            <p:nvPr/>
          </p:nvSpPr>
          <p:spPr>
            <a:xfrm>
              <a:off x="1321" y="7589"/>
              <a:ext cx="1165" cy="454"/>
            </a:xfrm>
            <a:prstGeom prst="roundRect">
              <a:avLst/>
            </a:prstGeom>
            <a:solidFill>
              <a:srgbClr val="F9E5E5"/>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阳性</a:t>
              </a:r>
            </a:p>
          </p:txBody>
        </p:sp>
      </p:grpSp>
      <p:sp>
        <p:nvSpPr>
          <p:cNvPr id="261" name="圆角矩形 14"/>
          <p:cNvSpPr/>
          <p:nvPr/>
        </p:nvSpPr>
        <p:spPr>
          <a:xfrm>
            <a:off x="838835" y="5441950"/>
            <a:ext cx="739140" cy="288290"/>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BPPV</a:t>
            </a:r>
          </a:p>
        </p:txBody>
      </p:sp>
      <p:cxnSp>
        <p:nvCxnSpPr>
          <p:cNvPr id="277" name="直接箭头连接符 276"/>
          <p:cNvCxnSpPr/>
          <p:nvPr/>
        </p:nvCxnSpPr>
        <p:spPr>
          <a:xfrm>
            <a:off x="1812290" y="4022090"/>
            <a:ext cx="0" cy="190500"/>
          </a:xfrm>
          <a:prstGeom prst="straightConnector1">
            <a:avLst/>
          </a:prstGeom>
          <a:solidFill>
            <a:schemeClr val="bg1"/>
          </a:solidFill>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9" name="肘形连接符 32"/>
          <p:cNvCxnSpPr/>
          <p:nvPr/>
        </p:nvCxnSpPr>
        <p:spPr>
          <a:xfrm rot="5400000">
            <a:off x="1351280" y="4358005"/>
            <a:ext cx="318770" cy="603250"/>
          </a:xfrm>
          <a:prstGeom prst="bentConnector3">
            <a:avLst>
              <a:gd name="adj1" fmla="val 50000"/>
            </a:avLst>
          </a:prstGeom>
          <a:solidFill>
            <a:schemeClr val="bg1"/>
          </a:solidFill>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0" name="肘形连接符 33"/>
          <p:cNvCxnSpPr/>
          <p:nvPr/>
        </p:nvCxnSpPr>
        <p:spPr>
          <a:xfrm rot="16200000" flipH="1">
            <a:off x="1906270" y="4406265"/>
            <a:ext cx="318770" cy="506730"/>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81" name="直接箭头连接符 280"/>
          <p:cNvCxnSpPr>
            <a:endCxn id="261" idx="0"/>
          </p:cNvCxnSpPr>
          <p:nvPr/>
        </p:nvCxnSpPr>
        <p:spPr>
          <a:xfrm>
            <a:off x="1208405" y="5107305"/>
            <a:ext cx="0" cy="335280"/>
          </a:xfrm>
          <a:prstGeom prst="straightConnector1">
            <a:avLst/>
          </a:prstGeom>
          <a:solidFill>
            <a:schemeClr val="bg1"/>
          </a:solidFill>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2" name="直接箭头连接符 281"/>
          <p:cNvCxnSpPr/>
          <p:nvPr/>
        </p:nvCxnSpPr>
        <p:spPr>
          <a:xfrm>
            <a:off x="2318385" y="5107305"/>
            <a:ext cx="0" cy="335280"/>
          </a:xfrm>
          <a:prstGeom prst="straightConnector1">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83" name="肘形连接符 36"/>
          <p:cNvCxnSpPr/>
          <p:nvPr/>
        </p:nvCxnSpPr>
        <p:spPr>
          <a:xfrm rot="5400000">
            <a:off x="3741420" y="3871595"/>
            <a:ext cx="796925" cy="1098550"/>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84" name="直接箭头连接符 283"/>
          <p:cNvCxnSpPr/>
          <p:nvPr/>
        </p:nvCxnSpPr>
        <p:spPr>
          <a:xfrm>
            <a:off x="4695190" y="4422775"/>
            <a:ext cx="0" cy="396240"/>
          </a:xfrm>
          <a:prstGeom prst="straightConnector1">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85" name="肘形连接符 38"/>
          <p:cNvCxnSpPr/>
          <p:nvPr/>
        </p:nvCxnSpPr>
        <p:spPr>
          <a:xfrm rot="16200000" flipH="1">
            <a:off x="4992370" y="3719195"/>
            <a:ext cx="796925" cy="1402715"/>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86" name="直接箭头连接符 285"/>
          <p:cNvCxnSpPr/>
          <p:nvPr/>
        </p:nvCxnSpPr>
        <p:spPr>
          <a:xfrm>
            <a:off x="3590925" y="5107305"/>
            <a:ext cx="0" cy="335280"/>
          </a:xfrm>
          <a:prstGeom prst="straightConnector1">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87" name="直接箭头连接符 286"/>
          <p:cNvCxnSpPr/>
          <p:nvPr/>
        </p:nvCxnSpPr>
        <p:spPr>
          <a:xfrm>
            <a:off x="6092190" y="5107305"/>
            <a:ext cx="0" cy="335280"/>
          </a:xfrm>
          <a:prstGeom prst="straightConnector1">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88" name="肘形连接符 42"/>
          <p:cNvCxnSpPr/>
          <p:nvPr/>
        </p:nvCxnSpPr>
        <p:spPr>
          <a:xfrm rot="5400000">
            <a:off x="7883525" y="3108325"/>
            <a:ext cx="242570" cy="1009650"/>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89" name="肘形连接符 43"/>
          <p:cNvCxnSpPr/>
          <p:nvPr/>
        </p:nvCxnSpPr>
        <p:spPr>
          <a:xfrm rot="16200000" flipH="1">
            <a:off x="8936355" y="3065145"/>
            <a:ext cx="242570" cy="1096010"/>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90" name="肘形连接符 44"/>
          <p:cNvCxnSpPr>
            <a:endCxn id="273" idx="0"/>
          </p:cNvCxnSpPr>
          <p:nvPr/>
        </p:nvCxnSpPr>
        <p:spPr>
          <a:xfrm rot="5400000">
            <a:off x="7202170" y="3914775"/>
            <a:ext cx="190500" cy="405765"/>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91" name="肘形连接符 45"/>
          <p:cNvCxnSpPr>
            <a:endCxn id="274" idx="0"/>
          </p:cNvCxnSpPr>
          <p:nvPr/>
        </p:nvCxnSpPr>
        <p:spPr>
          <a:xfrm rot="16200000" flipH="1">
            <a:off x="7632700" y="3889375"/>
            <a:ext cx="190500" cy="455295"/>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293" name="直接箭头连接符 292"/>
          <p:cNvCxnSpPr/>
          <p:nvPr/>
        </p:nvCxnSpPr>
        <p:spPr>
          <a:xfrm>
            <a:off x="9605645" y="4022090"/>
            <a:ext cx="0" cy="190500"/>
          </a:xfrm>
          <a:prstGeom prst="straightConnector1">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688465" y="5441950"/>
            <a:ext cx="9649460" cy="288290"/>
            <a:chOff x="2659" y="8570"/>
            <a:chExt cx="15196" cy="454"/>
          </a:xfrm>
        </p:grpSpPr>
        <p:sp>
          <p:nvSpPr>
            <p:cNvPr id="266" name="圆角矩形 19"/>
            <p:cNvSpPr/>
            <p:nvPr/>
          </p:nvSpPr>
          <p:spPr>
            <a:xfrm>
              <a:off x="4861" y="8570"/>
              <a:ext cx="1587" cy="454"/>
            </a:xfrm>
            <a:prstGeom prst="roundRect">
              <a:avLst/>
            </a:prstGeom>
            <a:solidFill>
              <a:srgbClr val="0A7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梅尼埃病等</a:t>
              </a:r>
            </a:p>
          </p:txBody>
        </p:sp>
        <p:sp>
          <p:nvSpPr>
            <p:cNvPr id="267" name="圆角矩形 20"/>
            <p:cNvSpPr/>
            <p:nvPr/>
          </p:nvSpPr>
          <p:spPr>
            <a:xfrm>
              <a:off x="6600" y="8570"/>
              <a:ext cx="1587" cy="454"/>
            </a:xfrm>
            <a:prstGeom prst="roundRect">
              <a:avLst/>
            </a:prstGeom>
            <a:solidFill>
              <a:srgbClr val="0A7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前庭性偏头痛</a:t>
              </a:r>
            </a:p>
          </p:txBody>
        </p:sp>
        <p:sp>
          <p:nvSpPr>
            <p:cNvPr id="268" name="圆角矩形 21"/>
            <p:cNvSpPr/>
            <p:nvPr/>
          </p:nvSpPr>
          <p:spPr>
            <a:xfrm>
              <a:off x="8318" y="8570"/>
              <a:ext cx="2551" cy="454"/>
            </a:xfrm>
            <a:prstGeom prst="roundRect">
              <a:avLst/>
            </a:prstGeom>
            <a:solidFill>
              <a:srgbClr val="0A7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惊恐发作，精神心理因素</a:t>
              </a:r>
            </a:p>
          </p:txBody>
        </p:sp>
        <p:sp>
          <p:nvSpPr>
            <p:cNvPr id="262" name="圆角矩形 15"/>
            <p:cNvSpPr/>
            <p:nvPr/>
          </p:nvSpPr>
          <p:spPr>
            <a:xfrm>
              <a:off x="2659" y="8570"/>
              <a:ext cx="1984" cy="454"/>
            </a:xfrm>
            <a:prstGeom prst="roundRect">
              <a:avLst/>
            </a:prstGeom>
            <a:solidFill>
              <a:srgbClr val="0A7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评估直立性低血压</a:t>
              </a:r>
            </a:p>
          </p:txBody>
        </p:sp>
        <p:sp>
          <p:nvSpPr>
            <p:cNvPr id="296" name="圆角矩形 50"/>
            <p:cNvSpPr/>
            <p:nvPr/>
          </p:nvSpPr>
          <p:spPr>
            <a:xfrm>
              <a:off x="11346" y="8570"/>
              <a:ext cx="1587" cy="454"/>
            </a:xfrm>
            <a:prstGeom prst="roundRect">
              <a:avLst/>
            </a:prstGeom>
            <a:solidFill>
              <a:srgbClr val="0A7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前庭神经炎</a:t>
              </a:r>
            </a:p>
          </p:txBody>
        </p:sp>
        <p:sp>
          <p:nvSpPr>
            <p:cNvPr id="297" name="圆角矩形 51"/>
            <p:cNvSpPr/>
            <p:nvPr/>
          </p:nvSpPr>
          <p:spPr>
            <a:xfrm>
              <a:off x="13131" y="8570"/>
              <a:ext cx="1984" cy="454"/>
            </a:xfrm>
            <a:prstGeom prst="roundRect">
              <a:avLst/>
            </a:prstGeom>
            <a:solidFill>
              <a:srgbClr val="0A7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伴眩晕的突发性聋</a:t>
              </a:r>
            </a:p>
          </p:txBody>
        </p:sp>
        <p:sp>
          <p:nvSpPr>
            <p:cNvPr id="298" name="圆角矩形 52"/>
            <p:cNvSpPr/>
            <p:nvPr/>
          </p:nvSpPr>
          <p:spPr>
            <a:xfrm>
              <a:off x="16269" y="8570"/>
              <a:ext cx="1587" cy="454"/>
            </a:xfrm>
            <a:prstGeom prst="roundRect">
              <a:avLst/>
            </a:prstGeom>
            <a:solidFill>
              <a:srgbClr val="0A7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卒中或</a:t>
              </a:r>
              <a:r>
                <a:rPr lang="en-US" altLang="zh-CN"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TIA</a:t>
              </a:r>
            </a:p>
          </p:txBody>
        </p:sp>
      </p:grpSp>
      <p:cxnSp>
        <p:nvCxnSpPr>
          <p:cNvPr id="299" name="肘形连接符 53"/>
          <p:cNvCxnSpPr/>
          <p:nvPr/>
        </p:nvCxnSpPr>
        <p:spPr>
          <a:xfrm rot="5400000">
            <a:off x="9004300" y="4117975"/>
            <a:ext cx="219075" cy="984250"/>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300" name="肘形连接符 54"/>
          <p:cNvCxnSpPr/>
          <p:nvPr/>
        </p:nvCxnSpPr>
        <p:spPr>
          <a:xfrm rot="16200000" flipH="1">
            <a:off x="9648825" y="4457065"/>
            <a:ext cx="219710" cy="306070"/>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302" name="肘形连接符 56"/>
          <p:cNvCxnSpPr/>
          <p:nvPr/>
        </p:nvCxnSpPr>
        <p:spPr>
          <a:xfrm rot="16200000" flipH="1">
            <a:off x="8171180" y="4645025"/>
            <a:ext cx="335280" cy="1259840"/>
          </a:xfrm>
          <a:prstGeom prst="bentConnector3">
            <a:avLst>
              <a:gd name="adj1" fmla="val 50000"/>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sp>
        <p:nvSpPr>
          <p:cNvPr id="303" name="矩形 302"/>
          <p:cNvSpPr/>
          <p:nvPr/>
        </p:nvSpPr>
        <p:spPr>
          <a:xfrm>
            <a:off x="4723765" y="2302510"/>
            <a:ext cx="599440" cy="294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否</a:t>
            </a:r>
          </a:p>
        </p:txBody>
      </p:sp>
      <p:sp>
        <p:nvSpPr>
          <p:cNvPr id="304" name="矩形 303"/>
          <p:cNvSpPr/>
          <p:nvPr/>
        </p:nvSpPr>
        <p:spPr>
          <a:xfrm>
            <a:off x="9206865" y="2302510"/>
            <a:ext cx="599440" cy="294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是</a:t>
            </a:r>
          </a:p>
        </p:txBody>
      </p:sp>
      <p:cxnSp>
        <p:nvCxnSpPr>
          <p:cNvPr id="305" name="直接箭头连接符 304"/>
          <p:cNvCxnSpPr/>
          <p:nvPr/>
        </p:nvCxnSpPr>
        <p:spPr>
          <a:xfrm>
            <a:off x="4695190" y="5107305"/>
            <a:ext cx="0" cy="335280"/>
          </a:xfrm>
          <a:prstGeom prst="straightConnector1">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306" name="直接箭头连接符 305"/>
          <p:cNvCxnSpPr/>
          <p:nvPr/>
        </p:nvCxnSpPr>
        <p:spPr>
          <a:xfrm>
            <a:off x="10835005" y="5107305"/>
            <a:ext cx="0" cy="335280"/>
          </a:xfrm>
          <a:prstGeom prst="straightConnector1">
            <a:avLst/>
          </a:prstGeom>
          <a:solidFill>
            <a:schemeClr val="bg1"/>
          </a:solidFill>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307" name="连接符: 肘形 306"/>
          <p:cNvCxnSpPr/>
          <p:nvPr/>
        </p:nvCxnSpPr>
        <p:spPr>
          <a:xfrm>
            <a:off x="9265285" y="2611755"/>
            <a:ext cx="1569720" cy="2207260"/>
          </a:xfrm>
          <a:prstGeom prst="bentConnector2">
            <a:avLst/>
          </a:prstGeom>
          <a:solidFill>
            <a:schemeClr val="bg1"/>
          </a:solidFill>
          <a:ln w="12700">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340" name="连接符: 肘形 339"/>
          <p:cNvCxnSpPr/>
          <p:nvPr/>
        </p:nvCxnSpPr>
        <p:spPr>
          <a:xfrm>
            <a:off x="4356735" y="2175510"/>
            <a:ext cx="2923540" cy="116205"/>
          </a:xfrm>
          <a:prstGeom prst="bentConnector2">
            <a:avLst/>
          </a:prstGeom>
          <a:ln>
            <a:solidFill>
              <a:srgbClr val="0A7F28"/>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06220" y="1932305"/>
            <a:ext cx="9831705" cy="3274060"/>
            <a:chOff x="2372" y="3043"/>
            <a:chExt cx="15483" cy="5156"/>
          </a:xfrm>
        </p:grpSpPr>
        <p:sp>
          <p:nvSpPr>
            <p:cNvPr id="252" name="圆角矩形 5"/>
            <p:cNvSpPr/>
            <p:nvPr/>
          </p:nvSpPr>
          <p:spPr>
            <a:xfrm>
              <a:off x="2372" y="3043"/>
              <a:ext cx="4489" cy="765"/>
            </a:xfrm>
            <a:prstGeom prst="roundRect">
              <a:avLst/>
            </a:prstGeom>
            <a:solidFill>
              <a:schemeClr val="bg1"/>
            </a:solidFill>
            <a:ln>
              <a:solidFill>
                <a:srgbClr val="0A7F2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急症室头晕</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眩晕</a:t>
              </a:r>
              <a:endPar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包括急诊中常见的急性和发作性头晕</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眩晕疾病</a:t>
              </a:r>
              <a:endParaRPr lang="zh-CN" altLang="en-US" sz="100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3" name="圆角矩形 6"/>
            <p:cNvSpPr/>
            <p:nvPr/>
          </p:nvSpPr>
          <p:spPr>
            <a:xfrm>
              <a:off x="8337" y="3609"/>
              <a:ext cx="6254" cy="1009"/>
            </a:xfrm>
            <a:prstGeom prst="roundRect">
              <a:avLst/>
            </a:prstGeom>
            <a:solidFill>
              <a:schemeClr val="accent6">
                <a:lumMod val="20000"/>
                <a:lumOff val="80000"/>
              </a:schemeClr>
            </a:solidFill>
            <a:ln>
              <a:solidFill>
                <a:srgbClr val="0A7F28">
                  <a:alpha val="4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中枢性预警体征：</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意识障碍、复视、视野缺损或模糊、眼球运动异常、言语障碍、吞咽困难、饮水呛咳、中枢性面舌瘫、交叉性或偏身感觉障碍、偏侧或四肢无力、共济失调或严重平衡障碍</a:t>
              </a:r>
            </a:p>
          </p:txBody>
        </p:sp>
        <p:sp>
          <p:nvSpPr>
            <p:cNvPr id="255" name="圆角矩形 8"/>
            <p:cNvSpPr/>
            <p:nvPr/>
          </p:nvSpPr>
          <p:spPr>
            <a:xfrm>
              <a:off x="12210" y="5045"/>
              <a:ext cx="2381"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单次持续性</a:t>
              </a:r>
            </a:p>
          </p:txBody>
        </p:sp>
        <p:sp>
          <p:nvSpPr>
            <p:cNvPr id="257" name="圆角矩形 10"/>
            <p:cNvSpPr/>
            <p:nvPr/>
          </p:nvSpPr>
          <p:spPr>
            <a:xfrm>
              <a:off x="6194" y="5881"/>
              <a:ext cx="2381"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自发性</a:t>
              </a:r>
            </a:p>
          </p:txBody>
        </p:sp>
        <p:sp>
          <p:nvSpPr>
            <p:cNvPr id="263" name="圆角矩形 16"/>
            <p:cNvSpPr/>
            <p:nvPr/>
          </p:nvSpPr>
          <p:spPr>
            <a:xfrm>
              <a:off x="4861" y="7589"/>
              <a:ext cx="1587"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听力下降</a:t>
              </a:r>
            </a:p>
          </p:txBody>
        </p:sp>
        <p:sp>
          <p:nvSpPr>
            <p:cNvPr id="264" name="圆角矩形 17"/>
            <p:cNvSpPr/>
            <p:nvPr/>
          </p:nvSpPr>
          <p:spPr>
            <a:xfrm>
              <a:off x="6600" y="7589"/>
              <a:ext cx="1587"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偏头痛样头痛</a:t>
              </a:r>
            </a:p>
          </p:txBody>
        </p:sp>
        <p:sp>
          <p:nvSpPr>
            <p:cNvPr id="265" name="圆角矩形 18"/>
            <p:cNvSpPr/>
            <p:nvPr/>
          </p:nvSpPr>
          <p:spPr>
            <a:xfrm>
              <a:off x="8800" y="7589"/>
              <a:ext cx="1587"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精神心理症状</a:t>
              </a:r>
            </a:p>
          </p:txBody>
        </p:sp>
        <p:sp>
          <p:nvSpPr>
            <p:cNvPr id="271" name="圆角矩形 24"/>
            <p:cNvSpPr/>
            <p:nvPr/>
          </p:nvSpPr>
          <p:spPr>
            <a:xfrm>
              <a:off x="10620" y="5881"/>
              <a:ext cx="2381"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创伤或毒物相关</a:t>
              </a:r>
            </a:p>
          </p:txBody>
        </p:sp>
        <p:sp>
          <p:nvSpPr>
            <p:cNvPr id="272" name="圆角矩形 25"/>
            <p:cNvSpPr/>
            <p:nvPr/>
          </p:nvSpPr>
          <p:spPr>
            <a:xfrm>
              <a:off x="13937" y="5881"/>
              <a:ext cx="2381"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自发性</a:t>
              </a:r>
            </a:p>
          </p:txBody>
        </p:sp>
        <p:sp>
          <p:nvSpPr>
            <p:cNvPr id="260" name="圆角矩形 13"/>
            <p:cNvSpPr/>
            <p:nvPr/>
          </p:nvSpPr>
          <p:spPr>
            <a:xfrm>
              <a:off x="3069" y="7589"/>
              <a:ext cx="1165"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阴性</a:t>
              </a:r>
            </a:p>
          </p:txBody>
        </p:sp>
        <p:sp>
          <p:nvSpPr>
            <p:cNvPr id="292" name="圆角矩形 46"/>
            <p:cNvSpPr/>
            <p:nvPr/>
          </p:nvSpPr>
          <p:spPr>
            <a:xfrm>
              <a:off x="13937" y="6634"/>
              <a:ext cx="2381"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HINTS</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检查、听力检查</a:t>
              </a:r>
            </a:p>
          </p:txBody>
        </p:sp>
        <p:sp>
          <p:nvSpPr>
            <p:cNvPr id="294" name="圆角矩形 48"/>
            <p:cNvSpPr/>
            <p:nvPr/>
          </p:nvSpPr>
          <p:spPr>
            <a:xfrm>
              <a:off x="11346" y="7589"/>
              <a:ext cx="1587"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外周性病因</a:t>
              </a:r>
            </a:p>
          </p:txBody>
        </p:sp>
        <p:sp>
          <p:nvSpPr>
            <p:cNvPr id="295" name="圆角矩形 49"/>
            <p:cNvSpPr/>
            <p:nvPr/>
          </p:nvSpPr>
          <p:spPr>
            <a:xfrm>
              <a:off x="16269" y="7589"/>
              <a:ext cx="1587"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中枢性病因</a:t>
              </a:r>
            </a:p>
          </p:txBody>
        </p:sp>
        <p:sp>
          <p:nvSpPr>
            <p:cNvPr id="359" name="圆角矩形 46"/>
            <p:cNvSpPr/>
            <p:nvPr/>
          </p:nvSpPr>
          <p:spPr>
            <a:xfrm>
              <a:off x="12676" y="7433"/>
              <a:ext cx="1803" cy="766"/>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头脉冲试验</a:t>
              </a:r>
              <a:r>
                <a:rPr lang="en-US" altLang="zh-CN"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，凝视诱发方向不改变的水平性眼震，眼偏斜试验正常；听力下降</a:t>
              </a:r>
            </a:p>
          </p:txBody>
        </p:sp>
        <p:sp>
          <p:nvSpPr>
            <p:cNvPr id="360" name="圆角矩形 46"/>
            <p:cNvSpPr/>
            <p:nvPr/>
          </p:nvSpPr>
          <p:spPr>
            <a:xfrm>
              <a:off x="14708" y="7433"/>
              <a:ext cx="1803" cy="765"/>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头脉冲试验</a:t>
              </a:r>
              <a:r>
                <a:rPr lang="en-US" altLang="zh-CN"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，凝视诱发方向变化性水平性眼震，眼偏斜试验异常；听力正常</a:t>
              </a:r>
            </a:p>
          </p:txBody>
        </p:sp>
      </p:grpSp>
      <p:cxnSp>
        <p:nvCxnSpPr>
          <p:cNvPr id="386" name="直接箭头连接符 385"/>
          <p:cNvCxnSpPr/>
          <p:nvPr/>
        </p:nvCxnSpPr>
        <p:spPr>
          <a:xfrm>
            <a:off x="3590925" y="3009265"/>
            <a:ext cx="0" cy="19431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388" name="连接符: 肘形 387"/>
          <p:cNvCxnSpPr/>
          <p:nvPr/>
        </p:nvCxnSpPr>
        <p:spPr>
          <a:xfrm rot="10800000" flipV="1">
            <a:off x="4723765" y="2611755"/>
            <a:ext cx="570865" cy="397510"/>
          </a:xfrm>
          <a:prstGeom prst="bentConnector3">
            <a:avLst>
              <a:gd name="adj1" fmla="val 100260"/>
            </a:avLst>
          </a:prstGeom>
          <a:ln>
            <a:solidFill>
              <a:srgbClr val="0A7F28"/>
            </a:solidFill>
          </a:ln>
        </p:spPr>
        <p:style>
          <a:lnRef idx="1">
            <a:schemeClr val="accent1"/>
          </a:lnRef>
          <a:fillRef idx="0">
            <a:schemeClr val="accent1"/>
          </a:fillRef>
          <a:effectRef idx="0">
            <a:schemeClr val="accent1"/>
          </a:effectRef>
          <a:fontRef idx="minor">
            <a:schemeClr val="tx1"/>
          </a:fontRef>
        </p:style>
      </p:cxnSp>
      <p:cxnSp>
        <p:nvCxnSpPr>
          <p:cNvPr id="415" name="直接箭头连接符 414"/>
          <p:cNvCxnSpPr/>
          <p:nvPr/>
        </p:nvCxnSpPr>
        <p:spPr>
          <a:xfrm>
            <a:off x="7708900" y="5107305"/>
            <a:ext cx="0" cy="33528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grpSp>
        <p:nvGrpSpPr>
          <p:cNvPr id="419" name="组合 418"/>
          <p:cNvGrpSpPr/>
          <p:nvPr/>
        </p:nvGrpSpPr>
        <p:grpSpPr>
          <a:xfrm>
            <a:off x="4407690" y="2047016"/>
            <a:ext cx="438360" cy="263807"/>
            <a:chOff x="6038383" y="1228594"/>
            <a:chExt cx="941920" cy="751532"/>
          </a:xfrm>
        </p:grpSpPr>
        <p:sp>
          <p:nvSpPr>
            <p:cNvPr id="421" name="箭头: V 形 420"/>
            <p:cNvSpPr/>
            <p:nvPr>
              <p:custDataLst>
                <p:tags r:id="rId1"/>
              </p:custDataLst>
            </p:nvPr>
          </p:nvSpPr>
          <p:spPr>
            <a:xfrm>
              <a:off x="6038383" y="1228594"/>
              <a:ext cx="444657" cy="751532"/>
            </a:xfrm>
            <a:prstGeom prst="chevron">
              <a:avLst>
                <a:gd name="adj" fmla="val 80106"/>
              </a:avLst>
            </a:prstGeom>
            <a:solidFill>
              <a:srgbClr val="0A7F28">
                <a:alpha val="20000"/>
              </a:srgbClr>
            </a:solidFill>
            <a:ln w="12700" cap="flat" cmpd="sng" algn="ctr">
              <a:noFill/>
              <a:prstDash val="solid"/>
              <a:miter lim="800000"/>
            </a:ln>
            <a:effectLst/>
          </p:spPr>
          <p:txBody>
            <a:bodyPr rtlCol="0" anchor="ctr">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2" name="箭头: V 形 69"/>
            <p:cNvSpPr/>
            <p:nvPr>
              <p:custDataLst>
                <p:tags r:id="rId2"/>
              </p:custDataLst>
            </p:nvPr>
          </p:nvSpPr>
          <p:spPr>
            <a:xfrm>
              <a:off x="6287014" y="1228594"/>
              <a:ext cx="444657" cy="751532"/>
            </a:xfrm>
            <a:prstGeom prst="chevron">
              <a:avLst>
                <a:gd name="adj" fmla="val 80106"/>
              </a:avLst>
            </a:prstGeom>
            <a:solidFill>
              <a:srgbClr val="0A7F28">
                <a:alpha val="60000"/>
              </a:srgbClr>
            </a:solidFill>
            <a:ln w="12700" cap="flat" cmpd="sng" algn="ctr">
              <a:noFill/>
              <a:prstDash val="solid"/>
              <a:miter lim="800000"/>
            </a:ln>
            <a:effectLst/>
          </p:spPr>
          <p:txBody>
            <a:bodyPr rtlCol="0" anchor="ctr">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3" name="箭头: V 形 70"/>
            <p:cNvSpPr/>
            <p:nvPr>
              <p:custDataLst>
                <p:tags r:id="rId3"/>
              </p:custDataLst>
            </p:nvPr>
          </p:nvSpPr>
          <p:spPr>
            <a:xfrm>
              <a:off x="6535646" y="1228594"/>
              <a:ext cx="444657" cy="751532"/>
            </a:xfrm>
            <a:prstGeom prst="chevron">
              <a:avLst>
                <a:gd name="adj" fmla="val 80106"/>
              </a:avLst>
            </a:prstGeom>
            <a:solidFill>
              <a:srgbClr val="0A7F28">
                <a:alpha val="80000"/>
              </a:srgbClr>
            </a:solidFill>
            <a:ln w="12700" cap="flat" cmpd="sng" algn="ctr">
              <a:noFill/>
              <a:prstDash val="solid"/>
              <a:miter lim="800000"/>
            </a:ln>
            <a:effectLst/>
          </p:spPr>
          <p:txBody>
            <a:bodyPr rtlCol="0" anchor="ctr">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重视</a:t>
            </a:r>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诊断：全面评估与综合诊断结合以明确眩晕病因</a:t>
            </a:r>
          </a:p>
        </p:txBody>
      </p:sp>
      <p:sp>
        <p:nvSpPr>
          <p:cNvPr id="5" name="圆角矩形 4"/>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966050" y="2041722"/>
            <a:ext cx="10377763" cy="36900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 name="文本占位符 2"/>
          <p:cNvSpPr>
            <a:spLocks noGrp="1"/>
          </p:cNvSpPr>
          <p:nvPr>
            <p:ph type="body" sz="quarter" idx="13"/>
          </p:nvPr>
        </p:nvSpPr>
        <p:spPr/>
        <p:txBody>
          <a:bodyPr>
            <a:normAutofit/>
          </a:bodyPr>
          <a:lstStyle/>
          <a:p>
            <a:r>
              <a:rPr lang="zh-CN" altLang="en-US" sz="1800" dirty="0">
                <a:sym typeface="微软雅黑" panose="020B0503020204020204" pitchFamily="34" charset="-122"/>
              </a:rPr>
              <a:t>详细全面的病史采集能够为头晕</a:t>
            </a:r>
            <a:r>
              <a:rPr lang="en-US" altLang="zh-CN" sz="1800" dirty="0">
                <a:sym typeface="微软雅黑" panose="020B0503020204020204" pitchFamily="34" charset="-122"/>
              </a:rPr>
              <a:t>/</a:t>
            </a:r>
            <a:r>
              <a:rPr lang="zh-CN" altLang="en-US" sz="1800" dirty="0">
                <a:sym typeface="微软雅黑" panose="020B0503020204020204" pitchFamily="34" charset="-122"/>
              </a:rPr>
              <a:t>眩晕的诊断提供重要依据</a:t>
            </a:r>
            <a:r>
              <a:rPr lang="en-US" altLang="zh-CN" sz="1800" baseline="30000" dirty="0">
                <a:sym typeface="微软雅黑" panose="020B0503020204020204" pitchFamily="34" charset="-122"/>
              </a:rPr>
              <a:t>1</a:t>
            </a:r>
            <a:r>
              <a:rPr lang="zh-CN" altLang="en-US" sz="1800" dirty="0">
                <a:sym typeface="微软雅黑" panose="020B0503020204020204" pitchFamily="34" charset="-122"/>
              </a:rPr>
              <a:t>，快速缩小诊疗范围：</a:t>
            </a:r>
          </a:p>
        </p:txBody>
      </p:sp>
      <p:sp>
        <p:nvSpPr>
          <p:cNvPr id="4" name="内容占位符 3"/>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中华医学会</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头晕</a:t>
            </a:r>
            <a:r>
              <a:rPr lang="en-US" altLang="zh-CN" dirty="0">
                <a:sym typeface="微软雅黑" panose="020B0503020204020204" pitchFamily="34" charset="-122"/>
              </a:rPr>
              <a:t>/</a:t>
            </a:r>
            <a:r>
              <a:rPr lang="zh-CN" altLang="en-US" dirty="0">
                <a:sym typeface="微软雅黑" panose="020B0503020204020204" pitchFamily="34" charset="-122"/>
              </a:rPr>
              <a:t>眩晕基层诊疗指南</a:t>
            </a:r>
            <a:r>
              <a:rPr lang="en-US" altLang="zh-CN" dirty="0">
                <a:sym typeface="微软雅黑" panose="020B0503020204020204" pitchFamily="34" charset="-122"/>
              </a:rPr>
              <a:t>(2019</a:t>
            </a:r>
            <a:r>
              <a:rPr lang="zh-CN" altLang="en-US" dirty="0">
                <a:sym typeface="微软雅黑" panose="020B0503020204020204" pitchFamily="34" charset="-122"/>
              </a:rPr>
              <a:t>年</a:t>
            </a:r>
            <a:r>
              <a:rPr lang="en-US" altLang="zh-CN" dirty="0">
                <a:sym typeface="微软雅黑" panose="020B0503020204020204" pitchFamily="34" charset="-122"/>
              </a:rPr>
              <a:t>). </a:t>
            </a:r>
            <a:r>
              <a:rPr lang="zh-CN" altLang="en-US" dirty="0">
                <a:sym typeface="微软雅黑" panose="020B0503020204020204" pitchFamily="34" charset="-122"/>
              </a:rPr>
              <a:t>中华全科医师杂志</a:t>
            </a:r>
            <a:r>
              <a:rPr lang="en-US" altLang="zh-CN" dirty="0">
                <a:sym typeface="微软雅黑" panose="020B0503020204020204" pitchFamily="34" charset="-122"/>
              </a:rPr>
              <a:t>,2020,19(3):201-216.</a:t>
            </a:r>
          </a:p>
          <a:p>
            <a:r>
              <a:rPr lang="en-US" altLang="zh-CN" dirty="0">
                <a:sym typeface="微软雅黑" panose="020B0503020204020204" pitchFamily="34" charset="-122"/>
              </a:rPr>
              <a:t>2.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a:t>
            </a:r>
            <a:r>
              <a:rPr lang="en-US" altLang="zh-CN" dirty="0">
                <a:sym typeface="微软雅黑" panose="020B0503020204020204" pitchFamily="34" charset="-122"/>
              </a:rPr>
              <a:t>.</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,2017,52(3):173-177.</a:t>
            </a:r>
          </a:p>
          <a:p>
            <a:r>
              <a:rPr lang="en-US" altLang="zh-CN" dirty="0">
                <a:sym typeface="微软雅黑" panose="020B0503020204020204" pitchFamily="34" charset="-122"/>
              </a:rPr>
              <a:t>3.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244.</a:t>
            </a:r>
          </a:p>
        </p:txBody>
      </p:sp>
      <p:grpSp>
        <p:nvGrpSpPr>
          <p:cNvPr id="69" name="组合 68"/>
          <p:cNvGrpSpPr/>
          <p:nvPr/>
        </p:nvGrpSpPr>
        <p:grpSpPr>
          <a:xfrm>
            <a:off x="3897109" y="1573725"/>
            <a:ext cx="3504785" cy="4158000"/>
            <a:chOff x="11672041" y="2159491"/>
            <a:chExt cx="3240001" cy="4158000"/>
          </a:xfrm>
        </p:grpSpPr>
        <p:sp>
          <p:nvSpPr>
            <p:cNvPr id="70" name="同侧圆角矩形 77"/>
            <p:cNvSpPr/>
            <p:nvPr/>
          </p:nvSpPr>
          <p:spPr>
            <a:xfrm>
              <a:off x="11672042" y="2159491"/>
              <a:ext cx="3240000" cy="468000"/>
            </a:xfrm>
            <a:prstGeom prst="round2SameRect">
              <a:avLst>
                <a:gd name="adj1" fmla="val 50000"/>
                <a:gd name="adj2" fmla="val 0"/>
              </a:avLst>
            </a:prstGeom>
            <a:gradFill>
              <a:gsLst>
                <a:gs pos="0">
                  <a:srgbClr val="0A7F28"/>
                </a:gs>
                <a:gs pos="100000">
                  <a:srgbClr val="0A7F2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重点：本次特点及既往病史</a:t>
              </a:r>
              <a:r>
                <a:rPr lang="en-US" altLang="zh-CN" sz="1600"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3</a:t>
              </a:r>
            </a:p>
          </p:txBody>
        </p:sp>
        <p:sp>
          <p:nvSpPr>
            <p:cNvPr id="71" name="矩形: 圆角 70"/>
            <p:cNvSpPr/>
            <p:nvPr/>
          </p:nvSpPr>
          <p:spPr>
            <a:xfrm rot="5400000" flipH="1">
              <a:off x="11447041" y="2852491"/>
              <a:ext cx="3690000" cy="3240000"/>
            </a:xfrm>
            <a:prstGeom prst="roundRect">
              <a:avLst>
                <a:gd name="adj" fmla="val 0"/>
              </a:avLst>
            </a:prstGeom>
            <a:gradFill flip="none" rotWithShape="1">
              <a:gsLst>
                <a:gs pos="0">
                  <a:schemeClr val="bg1"/>
                </a:gs>
                <a:gs pos="75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2" name="组合 71"/>
          <p:cNvGrpSpPr/>
          <p:nvPr/>
        </p:nvGrpSpPr>
        <p:grpSpPr>
          <a:xfrm>
            <a:off x="7587415" y="1573725"/>
            <a:ext cx="3504785" cy="4157999"/>
            <a:chOff x="11672041" y="2159491"/>
            <a:chExt cx="3240001" cy="4157999"/>
          </a:xfrm>
        </p:grpSpPr>
        <p:sp>
          <p:nvSpPr>
            <p:cNvPr id="73" name="同侧圆角矩形 77"/>
            <p:cNvSpPr/>
            <p:nvPr/>
          </p:nvSpPr>
          <p:spPr>
            <a:xfrm>
              <a:off x="11672042" y="2159491"/>
              <a:ext cx="3240000" cy="468000"/>
            </a:xfrm>
            <a:prstGeom prst="round2SameRect">
              <a:avLst>
                <a:gd name="adj1" fmla="val 50000"/>
                <a:gd name="adj2" fmla="val 0"/>
              </a:avLst>
            </a:prstGeom>
            <a:gradFill>
              <a:gsLst>
                <a:gs pos="0">
                  <a:srgbClr val="0A7F28"/>
                </a:gs>
                <a:gs pos="100000">
                  <a:srgbClr val="0A7F2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工具：</a:t>
              </a:r>
              <a:r>
                <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BPPV</a:t>
              </a: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相关问诊问卷</a:t>
              </a:r>
              <a:r>
                <a:rPr lang="en-US" altLang="zh-CN" sz="1600"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3</a:t>
              </a: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74" name="矩形: 圆角 73"/>
            <p:cNvSpPr/>
            <p:nvPr/>
          </p:nvSpPr>
          <p:spPr>
            <a:xfrm rot="5400000" flipH="1">
              <a:off x="11447041" y="2852490"/>
              <a:ext cx="3690000" cy="3240000"/>
            </a:xfrm>
            <a:prstGeom prst="roundRect">
              <a:avLst>
                <a:gd name="adj" fmla="val 0"/>
              </a:avLst>
            </a:prstGeom>
            <a:gradFill flip="none" rotWithShape="1">
              <a:gsLst>
                <a:gs pos="0">
                  <a:schemeClr val="bg1"/>
                </a:gs>
                <a:gs pos="75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76" name="表格 75"/>
          <p:cNvGraphicFramePr>
            <a:graphicFrameLocks noGrp="1"/>
          </p:cNvGraphicFramePr>
          <p:nvPr/>
        </p:nvGraphicFramePr>
        <p:xfrm>
          <a:off x="7838954" y="2178102"/>
          <a:ext cx="3058857" cy="3184525"/>
        </p:xfrm>
        <a:graphic>
          <a:graphicData uri="http://schemas.openxmlformats.org/drawingml/2006/table">
            <a:tbl>
              <a:tblPr firstRow="1" bandRow="1">
                <a:tableStyleId>{B301B821-A1FF-4177-AEE7-76D212191A09}</a:tableStyleId>
              </a:tblPr>
              <a:tblGrid>
                <a:gridCol w="2330083">
                  <a:extLst>
                    <a:ext uri="{9D8B030D-6E8A-4147-A177-3AD203B41FA5}">
                      <a16:colId xmlns:a16="http://schemas.microsoft.com/office/drawing/2014/main" val="20000"/>
                    </a:ext>
                  </a:extLst>
                </a:gridCol>
                <a:gridCol w="728774">
                  <a:extLst>
                    <a:ext uri="{9D8B030D-6E8A-4147-A177-3AD203B41FA5}">
                      <a16:colId xmlns:a16="http://schemas.microsoft.com/office/drawing/2014/main" val="20001"/>
                    </a:ext>
                  </a:extLst>
                </a:gridCol>
              </a:tblGrid>
              <a:tr h="380365">
                <a:tc>
                  <a:txBody>
                    <a:bodyPr/>
                    <a:lstStyle/>
                    <a:p>
                      <a:pPr marL="0" indent="0" algn="ctr">
                        <a:buFont typeface="Arial" panose="020B0604020202020204" pitchFamily="34" charset="0"/>
                        <a:buNone/>
                      </a:pPr>
                      <a:r>
                        <a:rPr lang="zh-CN" altLang="en-US" sz="14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核心问诊条目</a:t>
                      </a:r>
                    </a:p>
                  </a:txBody>
                  <a:tcPr marL="45720" marR="45720" anchor="ctr">
                    <a:lnL w="12700" cap="flat" cmpd="sng" algn="ctr">
                      <a:noFill/>
                      <a:prstDash val="solid"/>
                      <a:round/>
                      <a:headEnd type="none" w="med" len="med"/>
                      <a:tailEnd type="none" w="med" len="med"/>
                    </a:lnL>
                    <a:lnR w="12700">
                      <a:solidFill>
                        <a:srgbClr val="008D38"/>
                      </a:solidFill>
                      <a:prstDash val="solid"/>
                    </a:lnR>
                    <a:lnT w="12700" cmpd="sng">
                      <a:solidFill>
                        <a:srgbClr val="008D38"/>
                      </a:solidFill>
                      <a:prstDash val="solid"/>
                    </a:lnT>
                    <a:lnB w="12700">
                      <a:solidFill>
                        <a:srgbClr val="008D38"/>
                      </a:solidFill>
                      <a:prstDash val="solid"/>
                    </a:lnB>
                    <a:solidFill>
                      <a:schemeClr val="accent6">
                        <a:lumMod val="40000"/>
                        <a:lumOff val="60000"/>
                      </a:schemeClr>
                    </a:solidFill>
                  </a:tcPr>
                </a:tc>
                <a:tc>
                  <a:txBody>
                    <a:bodyPr/>
                    <a:lstStyle/>
                    <a:p>
                      <a:pPr marL="0" indent="0" algn="ctr">
                        <a:buFont typeface="Arial" panose="020B0604020202020204" pitchFamily="34" charset="0"/>
                        <a:buNone/>
                      </a:pPr>
                      <a:r>
                        <a:rPr lang="zh-CN" altLang="en-US" sz="14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回答</a:t>
                      </a:r>
                    </a:p>
                  </a:txBody>
                  <a:tcPr marL="45720" marR="45720" anchor="ctr">
                    <a:lnL w="12700">
                      <a:solidFill>
                        <a:srgbClr val="008D38"/>
                      </a:solidFill>
                      <a:prstDash val="solid"/>
                    </a:lnL>
                    <a:lnR w="12700" cap="flat" cmpd="sng" algn="ctr">
                      <a:noFill/>
                      <a:prstDash val="solid"/>
                      <a:round/>
                      <a:headEnd type="none" w="med" len="med"/>
                      <a:tailEnd type="none" w="med" len="med"/>
                    </a:lnR>
                    <a:lnT w="12700" cmpd="sng">
                      <a:solidFill>
                        <a:srgbClr val="008D38"/>
                      </a:solidFill>
                      <a:prstDash val="solid"/>
                    </a:lnT>
                    <a:lnB w="12700">
                      <a:solidFill>
                        <a:srgbClr val="008D38"/>
                      </a:solidFill>
                      <a:prstDash val="solid"/>
                    </a:lnB>
                    <a:solidFill>
                      <a:schemeClr val="accent6">
                        <a:lumMod val="40000"/>
                        <a:lumOff val="60000"/>
                      </a:schemeClr>
                    </a:solidFill>
                  </a:tcPr>
                </a:tc>
                <a:extLst>
                  <a:ext uri="{0D108BD9-81ED-4DB2-BD59-A6C34878D82A}">
                    <a16:rowId xmlns:a16="http://schemas.microsoft.com/office/drawing/2014/main" val="10000"/>
                  </a:ext>
                </a:extLst>
              </a:tr>
              <a:tr h="370840">
                <a:tc>
                  <a:txBody>
                    <a:bodyPr/>
                    <a:lstStyle/>
                    <a:p>
                      <a:pPr marL="0" indent="0">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①头晕或眩晕是否在躺下起床或头部快速运动或床上翻身时出现</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加重</a:t>
                      </a:r>
                    </a:p>
                  </a:txBody>
                  <a:tcPr marL="45720" marR="45720" anchor="ctr">
                    <a:lnL w="12700" cap="flat" cmpd="sng" algn="ctr">
                      <a:noFill/>
                      <a:prstDash val="solid"/>
                      <a:round/>
                      <a:headEnd type="none" w="med" len="med"/>
                      <a:tailEnd type="none" w="med" len="med"/>
                    </a:lnL>
                    <a:lnR w="12700">
                      <a:solidFill>
                        <a:srgbClr val="008D38"/>
                      </a:solidFill>
                      <a:prstDash val="solid"/>
                    </a:ln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r>
                        <a:rPr lang="zh-CN" altLang="en-US" sz="1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a:txBody>
                  <a:tcPr marL="45720" marR="45720" anchor="ctr">
                    <a:lnL w="12700">
                      <a:solidFill>
                        <a:srgbClr val="008D38"/>
                      </a:solidFill>
                      <a:prstDash val="solid"/>
                    </a:lnL>
                    <a:lnR w="12700" cap="flat" cmpd="sng" algn="ctr">
                      <a:noFill/>
                      <a:prstDash val="solid"/>
                      <a:round/>
                      <a:headEnd type="none" w="med" len="med"/>
                      <a:tailEnd type="none" w="med" len="med"/>
                    </a:lnR>
                    <a:lnT w="12700">
                      <a:solidFill>
                        <a:srgbClr val="008D38"/>
                      </a:solidFill>
                      <a:prstDash val="solid"/>
                    </a:lnT>
                    <a:lnB w="12700">
                      <a:solidFill>
                        <a:srgbClr val="008D38"/>
                      </a:solidFill>
                      <a:prstDash val="solid"/>
                    </a:lnB>
                    <a:solidFill>
                      <a:schemeClr val="bg1"/>
                    </a:solidFill>
                  </a:tcPr>
                </a:tc>
                <a:extLst>
                  <a:ext uri="{0D108BD9-81ED-4DB2-BD59-A6C34878D82A}">
                    <a16:rowId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②</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头晕或眩晕是否有天旋地转的感觉</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a:solidFill>
                        <a:srgbClr val="008D38"/>
                      </a:solidFill>
                      <a:prstDash val="solid"/>
                    </a:ln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b="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a:solidFill>
                        <a:srgbClr val="008D38"/>
                      </a:solidFill>
                      <a:prstDash val="solid"/>
                    </a:lnL>
                    <a:lnR w="12700" cap="flat" cmpd="sng" algn="ctr">
                      <a:noFill/>
                      <a:prstDash val="solid"/>
                      <a:round/>
                      <a:headEnd type="none" w="med" len="med"/>
                      <a:tailEnd type="none" w="med" len="med"/>
                    </a:lnR>
                    <a:lnT w="12700">
                      <a:solidFill>
                        <a:srgbClr val="008D38"/>
                      </a:solidFill>
                      <a:prstDash val="solid"/>
                    </a:lnT>
                    <a:lnB w="12700">
                      <a:solidFill>
                        <a:srgbClr val="008D38"/>
                      </a:solidFill>
                      <a:prstDash val="solid"/>
                    </a:lnB>
                    <a:solidFill>
                      <a:schemeClr val="bg1"/>
                    </a:solidFill>
                  </a:tcPr>
                </a:tc>
                <a:extLst>
                  <a:ext uri="{0D108BD9-81ED-4DB2-BD59-A6C34878D82A}">
                    <a16:rowId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③</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每次头晕或眩晕持续时间是否小于</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3~5</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分钟</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a:solidFill>
                        <a:srgbClr val="008D38"/>
                      </a:solidFill>
                      <a:prstDash val="solid"/>
                    </a:ln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b="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a:solidFill>
                        <a:srgbClr val="008D38"/>
                      </a:solidFill>
                      <a:prstDash val="solid"/>
                    </a:lnL>
                    <a:lnR w="12700" cap="flat" cmpd="sng" algn="ctr">
                      <a:noFill/>
                      <a:prstDash val="solid"/>
                      <a:round/>
                      <a:headEnd type="none" w="med" len="med"/>
                      <a:tailEnd type="none" w="med" len="med"/>
                    </a:lnR>
                    <a:lnT w="12700">
                      <a:solidFill>
                        <a:srgbClr val="008D38"/>
                      </a:solidFill>
                      <a:prstDash val="solid"/>
                    </a:lnT>
                    <a:lnB w="12700">
                      <a:solidFill>
                        <a:srgbClr val="008D38"/>
                      </a:solidFill>
                      <a:prstDash val="solid"/>
                    </a:lnB>
                    <a:solidFill>
                      <a:schemeClr val="bg1"/>
                    </a:solidFill>
                  </a:tcPr>
                </a:tc>
                <a:extLst>
                  <a:ext uri="{0D108BD9-81ED-4DB2-BD59-A6C34878D82A}">
                    <a16:rowId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④</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眩晕时是否无耳闷、听力下降</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a:solidFill>
                        <a:srgbClr val="008D38"/>
                      </a:solidFill>
                      <a:prstDash val="solid"/>
                    </a:ln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b="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a:solidFill>
                        <a:srgbClr val="008D38"/>
                      </a:solidFill>
                      <a:prstDash val="solid"/>
                    </a:lnL>
                    <a:lnR w="12700" cap="flat" cmpd="sng" algn="ctr">
                      <a:noFill/>
                      <a:prstDash val="solid"/>
                      <a:round/>
                      <a:headEnd type="none" w="med" len="med"/>
                      <a:tailEnd type="none" w="med" len="med"/>
                    </a:lnR>
                    <a:lnT w="12700">
                      <a:solidFill>
                        <a:srgbClr val="008D38"/>
                      </a:solidFill>
                      <a:prstDash val="solid"/>
                    </a:lnT>
                    <a:lnB w="12700">
                      <a:solidFill>
                        <a:srgbClr val="008D38"/>
                      </a:solidFill>
                      <a:prstDash val="solid"/>
                    </a:lnB>
                    <a:solidFill>
                      <a:schemeClr val="bg1"/>
                    </a:solidFill>
                  </a:tcPr>
                </a:tc>
                <a:extLst>
                  <a:ext uri="{0D108BD9-81ED-4DB2-BD59-A6C34878D82A}">
                    <a16:rowId xmlns:a16="http://schemas.microsoft.com/office/drawing/2014/main" val="10004"/>
                  </a:ext>
                </a:extLst>
              </a:tr>
              <a:tr h="370840">
                <a:tc>
                  <a:txBody>
                    <a:bodyPr/>
                    <a:lstStyle/>
                    <a:p>
                      <a:pPr marL="0" indent="0">
                        <a:buFont typeface="Arial" panose="020B0604020202020204" pitchFamily="34" charset="0"/>
                        <a:buNone/>
                      </a:pP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⑤</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正常走路、立位转头时会不会出现天旋地转的感觉</a:t>
                      </a:r>
                    </a:p>
                  </a:txBody>
                  <a:tcPr marL="45720" marR="45720" anchor="ctr">
                    <a:lnL w="12700" cap="flat" cmpd="sng" algn="ctr">
                      <a:noFill/>
                      <a:prstDash val="solid"/>
                      <a:round/>
                      <a:headEnd type="none" w="med" len="med"/>
                      <a:tailEnd type="none" w="med" len="med"/>
                    </a:lnL>
                    <a:lnR w="12700">
                      <a:solidFill>
                        <a:srgbClr val="008D38"/>
                      </a:solidFill>
                      <a:prstDash val="solid"/>
                    </a:ln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r>
                        <a:rPr lang="zh-CN" altLang="en-US" sz="1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a:txBody>
                  <a:tcPr marL="45720" marR="45720" anchor="ctr">
                    <a:lnL w="12700">
                      <a:solidFill>
                        <a:srgbClr val="008D38"/>
                      </a:solidFill>
                      <a:prstDash val="solid"/>
                    </a:lnL>
                    <a:lnR w="12700" cap="flat" cmpd="sng" algn="ctr">
                      <a:noFill/>
                      <a:prstDash val="solid"/>
                      <a:round/>
                      <a:headEnd type="none" w="med" len="med"/>
                      <a:tailEnd type="none" w="med" len="med"/>
                    </a:lnR>
                    <a:lnT w="12700">
                      <a:solidFill>
                        <a:srgbClr val="008D38"/>
                      </a:solidFill>
                      <a:prstDash val="solid"/>
                    </a:lnT>
                    <a:lnB w="12700">
                      <a:solidFill>
                        <a:srgbClr val="008D38"/>
                      </a:solidFill>
                      <a:prstDash val="solid"/>
                    </a:lnB>
                    <a:solidFill>
                      <a:schemeClr val="bg1"/>
                    </a:solidFill>
                  </a:tcPr>
                </a:tc>
                <a:extLst>
                  <a:ext uri="{0D108BD9-81ED-4DB2-BD59-A6C34878D82A}">
                    <a16:rowId xmlns:a16="http://schemas.microsoft.com/office/drawing/2014/main" val="10005"/>
                  </a:ext>
                </a:extLst>
              </a:tr>
            </a:tbl>
          </a:graphicData>
        </a:graphic>
      </p:graphicFrame>
      <p:grpSp>
        <p:nvGrpSpPr>
          <p:cNvPr id="77" name="组合 76"/>
          <p:cNvGrpSpPr/>
          <p:nvPr/>
        </p:nvGrpSpPr>
        <p:grpSpPr>
          <a:xfrm>
            <a:off x="9163223" y="5499953"/>
            <a:ext cx="2602743" cy="587992"/>
            <a:chOff x="3815606" y="1228594"/>
            <a:chExt cx="3164697" cy="754439"/>
          </a:xfrm>
        </p:grpSpPr>
        <p:sp>
          <p:nvSpPr>
            <p:cNvPr id="78" name="五边形 14"/>
            <p:cNvSpPr/>
            <p:nvPr>
              <p:custDataLst>
                <p:tags r:id="rId1"/>
              </p:custDataLst>
            </p:nvPr>
          </p:nvSpPr>
          <p:spPr>
            <a:xfrm>
              <a:off x="3815606" y="1231413"/>
              <a:ext cx="2360291" cy="751620"/>
            </a:xfrm>
            <a:prstGeom prst="homePlate">
              <a:avLst/>
            </a:prstGeom>
            <a:gradFill flip="none" rotWithShape="1">
              <a:gsLst>
                <a:gs pos="0">
                  <a:srgbClr val="0A7F28">
                    <a:alpha val="0"/>
                  </a:srgbClr>
                </a:gs>
                <a:gs pos="100000">
                  <a:srgbClr val="0A7F28"/>
                </a:gs>
              </a:gsLst>
              <a:lin ang="0" scaled="1"/>
              <a:tileRect/>
            </a:gradFill>
            <a:ln w="12700" cap="flat" cmpd="sng" algn="ctr">
              <a:noFill/>
              <a:prstDash val="solid"/>
              <a:miter lim="800000"/>
            </a:ln>
            <a:effectLst>
              <a:outerShdw blurRad="190500" algn="ctr" rotWithShape="0">
                <a:srgbClr val="4472C4">
                  <a:alpha val="23000"/>
                </a:srgbClr>
              </a:outerShdw>
            </a:effectLst>
          </p:spPr>
          <p:txBody>
            <a:bodyPr rtlCol="0" anchor="ctr">
              <a:normAutofit/>
            </a:bodyPr>
            <a:lstStyle/>
            <a:p>
              <a:pPr marL="431800" marR="0" lvl="0" indent="0" algn="ctr" defTabSz="914400" eaLnBrk="1" fontAlgn="auto" latinLnBrk="0" hangingPunct="1">
                <a:lnSpc>
                  <a:spcPct val="120000"/>
                </a:lnSpc>
                <a:spcBef>
                  <a:spcPts val="0"/>
                </a:spcBef>
                <a:spcAft>
                  <a:spcPts val="0"/>
                </a:spcAft>
                <a:buClrTx/>
                <a:buSzTx/>
                <a:buFontTx/>
                <a:buNone/>
                <a:defRPr/>
              </a:pPr>
              <a:endParaRPr lang="en-US" altLang="zh-CN" sz="1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79" name="箭头: V 形 78"/>
            <p:cNvSpPr/>
            <p:nvPr>
              <p:custDataLst>
                <p:tags r:id="rId2"/>
              </p:custDataLst>
            </p:nvPr>
          </p:nvSpPr>
          <p:spPr>
            <a:xfrm>
              <a:off x="6038383" y="1228594"/>
              <a:ext cx="444657" cy="751532"/>
            </a:xfrm>
            <a:prstGeom prst="chevron">
              <a:avLst>
                <a:gd name="adj" fmla="val 80106"/>
              </a:avLst>
            </a:prstGeom>
            <a:solidFill>
              <a:srgbClr val="0A7F28">
                <a:alpha val="2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箭头: V 形 69"/>
            <p:cNvSpPr/>
            <p:nvPr>
              <p:custDataLst>
                <p:tags r:id="rId3"/>
              </p:custDataLst>
            </p:nvPr>
          </p:nvSpPr>
          <p:spPr>
            <a:xfrm>
              <a:off x="6287014" y="1228594"/>
              <a:ext cx="444657" cy="751532"/>
            </a:xfrm>
            <a:prstGeom prst="chevron">
              <a:avLst>
                <a:gd name="adj" fmla="val 80106"/>
              </a:avLst>
            </a:prstGeom>
            <a:solidFill>
              <a:srgbClr val="0A7F28">
                <a:alpha val="6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箭头: V 形 70"/>
            <p:cNvSpPr/>
            <p:nvPr>
              <p:custDataLst>
                <p:tags r:id="rId4"/>
              </p:custDataLst>
            </p:nvPr>
          </p:nvSpPr>
          <p:spPr>
            <a:xfrm>
              <a:off x="6535646" y="1228594"/>
              <a:ext cx="444657" cy="751532"/>
            </a:xfrm>
            <a:prstGeom prst="chevron">
              <a:avLst>
                <a:gd name="adj" fmla="val 80106"/>
              </a:avLst>
            </a:prstGeom>
            <a:solidFill>
              <a:srgbClr val="0A7F28">
                <a:alpha val="8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2" name="文本占位符 2"/>
          <p:cNvSpPr txBox="1"/>
          <p:nvPr/>
        </p:nvSpPr>
        <p:spPr>
          <a:xfrm>
            <a:off x="8588997" y="5468793"/>
            <a:ext cx="2158925" cy="660302"/>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zh-CN" altLang="en-US"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可能为</a:t>
            </a:r>
            <a:r>
              <a:rPr lang="en-US" altLang="zh-CN"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BPPV</a:t>
            </a:r>
          </a:p>
          <a:p>
            <a:pPr marL="0" indent="0" algn="r">
              <a:lnSpc>
                <a:spcPct val="100000"/>
              </a:lnSpc>
              <a:buNone/>
            </a:pPr>
            <a:r>
              <a:rPr lang="zh-CN" altLang="en-US"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建议位置试验</a:t>
            </a:r>
          </a:p>
        </p:txBody>
      </p:sp>
      <p:sp>
        <p:nvSpPr>
          <p:cNvPr id="83" name="文本占位符 2"/>
          <p:cNvSpPr txBox="1"/>
          <p:nvPr/>
        </p:nvSpPr>
        <p:spPr>
          <a:xfrm>
            <a:off x="3975782" y="2096964"/>
            <a:ext cx="3419829" cy="359130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sz="1400" dirty="0">
                <a:sym typeface="微软雅黑" panose="020B0503020204020204" pitchFamily="34" charset="-122"/>
              </a:rPr>
              <a:t>主诉“头动诱发反复短暂性头晕”时：</a:t>
            </a:r>
            <a:endParaRPr lang="en-US" altLang="zh-CN" sz="1400" dirty="0">
              <a:sym typeface="微软雅黑" panose="020B0503020204020204" pitchFamily="34" charset="-122"/>
            </a:endParaRPr>
          </a:p>
        </p:txBody>
      </p:sp>
      <p:graphicFrame>
        <p:nvGraphicFramePr>
          <p:cNvPr id="84" name="表格 83"/>
          <p:cNvGraphicFramePr>
            <a:graphicFrameLocks noGrp="1"/>
          </p:cNvGraphicFramePr>
          <p:nvPr/>
        </p:nvGraphicFramePr>
        <p:xfrm>
          <a:off x="4144010" y="2432370"/>
          <a:ext cx="3010983" cy="3071511"/>
        </p:xfrm>
        <a:graphic>
          <a:graphicData uri="http://schemas.openxmlformats.org/drawingml/2006/table">
            <a:tbl>
              <a:tblPr firstRow="1" bandRow="1">
                <a:tableStyleId>{69CF1AB2-1976-4502-BF36-3FF5EA218861}</a:tableStyleId>
              </a:tblPr>
              <a:tblGrid>
                <a:gridCol w="288925">
                  <a:extLst>
                    <a:ext uri="{9D8B030D-6E8A-4147-A177-3AD203B41FA5}">
                      <a16:colId xmlns:a16="http://schemas.microsoft.com/office/drawing/2014/main" val="20000"/>
                    </a:ext>
                  </a:extLst>
                </a:gridCol>
                <a:gridCol w="2722058">
                  <a:extLst>
                    <a:ext uri="{9D8B030D-6E8A-4147-A177-3AD203B41FA5}">
                      <a16:colId xmlns:a16="http://schemas.microsoft.com/office/drawing/2014/main" val="20001"/>
                    </a:ext>
                  </a:extLst>
                </a:gridCol>
              </a:tblGrid>
              <a:tr h="1572165">
                <a:tc>
                  <a:txBody>
                    <a:bodyPr/>
                    <a:lstStyle/>
                    <a:p>
                      <a:pPr marL="0" indent="0" algn="ctr">
                        <a:buFont typeface="Arial" panose="020B0604020202020204" pitchFamily="34" charset="0"/>
                        <a:buNone/>
                      </a:pPr>
                      <a:r>
                        <a:rPr lang="zh-CN" altLang="en-US"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本次发作特点</a:t>
                      </a:r>
                    </a:p>
                  </a:txBody>
                  <a:tcPr marL="45720" marR="45720" anchor="ctr">
                    <a:lnL w="12700" cap="flat" cmpd="sng" algn="ctr">
                      <a:noFill/>
                      <a:prstDash val="solid"/>
                      <a:round/>
                      <a:headEnd type="none" w="med" len="med"/>
                      <a:tailEnd type="none" w="med" len="med"/>
                    </a:lnL>
                    <a:lnR w="12700" cmpd="sng">
                      <a:solidFill>
                        <a:srgbClr val="008D38"/>
                      </a:solidFill>
                      <a:prstDash val="solid"/>
                    </a:lnR>
                    <a:lnT w="12700" cmpd="sng">
                      <a:solidFill>
                        <a:srgbClr val="008D38"/>
                      </a:solidFill>
                      <a:prstDash val="solid"/>
                    </a:lnT>
                    <a:lnB w="12700" cmpd="sng">
                      <a:solidFill>
                        <a:srgbClr val="008D38"/>
                      </a:solidFill>
                      <a:prstDash val="solid"/>
                    </a:lnB>
                    <a:solidFill>
                      <a:schemeClr val="accent6">
                        <a:lumMod val="40000"/>
                        <a:lumOff val="60000"/>
                      </a:schemeClr>
                    </a:solidFill>
                  </a:tcPr>
                </a:tc>
                <a:tc>
                  <a:txBody>
                    <a:bodyPr/>
                    <a:lstStyle/>
                    <a:p>
                      <a:pPr marL="0" indent="0">
                        <a:buFont typeface="Arial" panose="020B0604020202020204" pitchFamily="34" charset="0"/>
                        <a:buNone/>
                      </a:pP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先排除：晕厥</a:t>
                      </a:r>
                      <a:endPar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indent="0">
                        <a:buFont typeface="Arial" panose="020B0604020202020204" pitchFamily="34" charset="0"/>
                        <a:buNone/>
                      </a:pP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再关注：</a:t>
                      </a:r>
                      <a:endPar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indent="-285750">
                        <a:buFont typeface="Arial" panose="020B0604020202020204" pitchFamily="34" charset="0"/>
                        <a:buChar char="•"/>
                      </a:pP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发病性质</a:t>
                      </a:r>
                      <a:r>
                        <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头晕 </a:t>
                      </a:r>
                      <a:r>
                        <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or </a:t>
                      </a: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眩晕？</a:t>
                      </a:r>
                      <a:r>
                        <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p>
                    <a:p>
                      <a:pPr marL="285750" indent="-285750">
                        <a:buFont typeface="Arial" panose="020B0604020202020204" pitchFamily="34" charset="0"/>
                        <a:buChar char="•"/>
                      </a:pP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持续时间</a:t>
                      </a:r>
                      <a:r>
                        <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数秒</a:t>
                      </a:r>
                      <a:r>
                        <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分钟</a:t>
                      </a:r>
                      <a:r>
                        <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小时</a:t>
                      </a:r>
                      <a:r>
                        <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天？持续性？</a:t>
                      </a:r>
                      <a:r>
                        <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p>
                    <a:p>
                      <a:pPr marL="285750" indent="-285750">
                        <a:buFont typeface="Arial" panose="020B0604020202020204" pitchFamily="34" charset="0"/>
                        <a:buChar char="•"/>
                      </a:pP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发作体位</a:t>
                      </a:r>
                      <a:endParaRPr lang="en-US" altLang="zh-CN"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indent="-285750">
                        <a:buFont typeface="Arial" panose="020B0604020202020204" pitchFamily="34" charset="0"/>
                        <a:buChar char="•"/>
                      </a:pPr>
                      <a:r>
                        <a:rPr lang="zh-CN" altLang="en-US" sz="14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伴随症状等</a:t>
                      </a:r>
                    </a:p>
                  </a:txBody>
                  <a:tcPr marL="45720" marR="45720" anchor="ctr">
                    <a:lnL w="12700" cmpd="sng">
                      <a:solidFill>
                        <a:srgbClr val="008D38"/>
                      </a:solidFill>
                      <a:prstDash val="soli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bg1"/>
                    </a:solidFill>
                  </a:tcPr>
                </a:tc>
                <a:extLst>
                  <a:ext uri="{0D108BD9-81ED-4DB2-BD59-A6C34878D82A}">
                    <a16:rowId xmlns:a16="http://schemas.microsoft.com/office/drawing/2014/main" val="10000"/>
                  </a:ext>
                </a:extLst>
              </a:tr>
              <a:tr h="1486551">
                <a:tc>
                  <a:txBody>
                    <a:bodyPr/>
                    <a:lstStyle/>
                    <a:p>
                      <a:pPr marL="0" indent="0" algn="ctr">
                        <a:buFont typeface="Arial" panose="020B0604020202020204" pitchFamily="34" charset="0"/>
                        <a:buNone/>
                      </a:pPr>
                      <a:r>
                        <a:rPr lang="zh-CN" altLang="en-US"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既往眩晕病史</a:t>
                      </a:r>
                    </a:p>
                  </a:txBody>
                  <a:tcPr marL="45720" marR="45720" anchor="ctr">
                    <a:lnL w="12700" cap="flat" cmpd="sng" algn="ctr">
                      <a:noFill/>
                      <a:prstDash val="solid"/>
                      <a:round/>
                      <a:headEnd type="none" w="med" len="med"/>
                      <a:tailEnd type="none" w="med" len="med"/>
                    </a:lnL>
                    <a:lnR w="12700" cmpd="sng">
                      <a:solidFill>
                        <a:srgbClr val="008D38"/>
                      </a:solidFill>
                      <a:prstDash val="solid"/>
                    </a:lnR>
                    <a:lnT w="12700" cmpd="sng">
                      <a:solidFill>
                        <a:srgbClr val="008D38"/>
                      </a:solidFill>
                      <a:prstDash val="solid"/>
                    </a:lnT>
                    <a:solidFill>
                      <a:schemeClr val="accent6">
                        <a:lumMod val="40000"/>
                        <a:lumOff val="60000"/>
                      </a:schemeClr>
                    </a:solidFill>
                  </a:tcPr>
                </a:tc>
                <a:tc>
                  <a:txBody>
                    <a:bodyPr/>
                    <a:lstStyle/>
                    <a:p>
                      <a:pPr marL="285750" indent="-285750">
                        <a:buFont typeface="Arial" panose="020B0604020202020204" pitchFamily="34" charset="0"/>
                        <a:buChar cha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既往发作的眩晕特点</a:t>
                      </a:r>
                      <a:endPar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indent="-285750">
                        <a:buFont typeface="Arial" panose="020B0604020202020204" pitchFamily="34" charset="0"/>
                        <a:buChar cha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本次发作与既往发作的眩晕表现是否一致</a:t>
                      </a:r>
                      <a:endPar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indent="-285750">
                        <a:buFont typeface="Arial" panose="020B0604020202020204" pitchFamily="34" charset="0"/>
                        <a:buChar cha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眩晕反复发作是否具有规律性</a:t>
                      </a:r>
                      <a:endPar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indent="-285750">
                        <a:buFont typeface="Arial" panose="020B0604020202020204" pitchFamily="34" charset="0"/>
                        <a:buChar cha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发作时是否伴随头痛症状</a:t>
                      </a:r>
                      <a:endPar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indent="-285750">
                        <a:buFont typeface="Arial" panose="020B0604020202020204" pitchFamily="34" charset="0"/>
                        <a:buChar cha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头痛特征及头痛家族史</a:t>
                      </a:r>
                    </a:p>
                  </a:txBody>
                  <a:tcPr marL="45720" marR="45720" anchor="ctr">
                    <a:lnL w="12700" cmpd="sng">
                      <a:solidFill>
                        <a:srgbClr val="008D38"/>
                      </a:solidFill>
                      <a:prstDash val="soli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bg1"/>
                    </a:solidFill>
                  </a:tcPr>
                </a:tc>
                <a:extLst>
                  <a:ext uri="{0D108BD9-81ED-4DB2-BD59-A6C34878D82A}">
                    <a16:rowId xmlns:a16="http://schemas.microsoft.com/office/drawing/2014/main" val="10001"/>
                  </a:ext>
                </a:extLst>
              </a:tr>
            </a:tbl>
          </a:graphicData>
        </a:graphic>
      </p:graphicFrame>
      <p:sp>
        <p:nvSpPr>
          <p:cNvPr id="86" name="矩形: 圆角 85"/>
          <p:cNvSpPr/>
          <p:nvPr/>
        </p:nvSpPr>
        <p:spPr>
          <a:xfrm>
            <a:off x="838200" y="2608634"/>
            <a:ext cx="2052000" cy="288000"/>
          </a:xfrm>
          <a:prstGeom prst="roundRect">
            <a:avLst>
              <a:gd name="adj" fmla="val 50000"/>
            </a:avLst>
          </a:prstGeom>
          <a:solidFill>
            <a:srgbClr val="0A7F28"/>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87" name="矩形: 圆角 86"/>
          <p:cNvSpPr/>
          <p:nvPr/>
        </p:nvSpPr>
        <p:spPr>
          <a:xfrm>
            <a:off x="838200" y="4294705"/>
            <a:ext cx="1404000" cy="288000"/>
          </a:xfrm>
          <a:prstGeom prst="roundRect">
            <a:avLst>
              <a:gd name="adj" fmla="val 50000"/>
            </a:avLst>
          </a:prstGeom>
          <a:solidFill>
            <a:srgbClr val="0A7F28"/>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88" name="文本占位符 2"/>
          <p:cNvSpPr txBox="1"/>
          <p:nvPr/>
        </p:nvSpPr>
        <p:spPr>
          <a:xfrm>
            <a:off x="1070562" y="2051457"/>
            <a:ext cx="2682025" cy="3541981"/>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zh-CN" altLang="en-US" b="1" dirty="0">
                <a:solidFill>
                  <a:srgbClr val="0A7F28"/>
                </a:solidFill>
                <a:sym typeface="微软雅黑" panose="020B0503020204020204" pitchFamily="34" charset="-122"/>
              </a:rPr>
              <a:t>特征性临床症状</a:t>
            </a:r>
            <a:r>
              <a:rPr lang="en-US" altLang="zh-CN" b="1" baseline="30000" dirty="0">
                <a:solidFill>
                  <a:srgbClr val="0A7F28"/>
                </a:solidFill>
                <a:sym typeface="微软雅黑" panose="020B0503020204020204" pitchFamily="34" charset="-122"/>
              </a:rPr>
              <a:t>2</a:t>
            </a:r>
          </a:p>
          <a:p>
            <a:pPr marL="0" indent="0">
              <a:spcAft>
                <a:spcPts val="600"/>
              </a:spcAft>
              <a:buNone/>
            </a:pPr>
            <a:r>
              <a:rPr lang="zh-CN" altLang="en-US" sz="1400" b="1" kern="0" dirty="0">
                <a:solidFill>
                  <a:srgbClr val="C00000"/>
                </a:solidFill>
                <a:effectLst>
                  <a:glow rad="127000">
                    <a:prstClr val="white"/>
                  </a:glow>
                  <a:outerShdw blurRad="38100" dist="38100" dir="2700000" algn="tl">
                    <a:srgbClr val="000000">
                      <a:alpha val="43137"/>
                    </a:srgbClr>
                  </a:outerShdw>
                </a:effectLst>
                <a:sym typeface="微软雅黑" panose="020B0503020204020204" pitchFamily="34" charset="-122"/>
              </a:rPr>
              <a:t>典型的</a:t>
            </a:r>
            <a:r>
              <a:rPr lang="en-US" altLang="zh-CN" sz="1400" b="1" kern="0" dirty="0">
                <a:solidFill>
                  <a:srgbClr val="C00000"/>
                </a:solidFill>
                <a:effectLst>
                  <a:glow rad="127000">
                    <a:prstClr val="white"/>
                  </a:glow>
                  <a:outerShdw blurRad="38100" dist="38100" dir="2700000" algn="tl">
                    <a:srgbClr val="000000">
                      <a:alpha val="43137"/>
                    </a:srgbClr>
                  </a:outerShdw>
                </a:effectLst>
                <a:sym typeface="微软雅黑" panose="020B0503020204020204" pitchFamily="34" charset="-122"/>
              </a:rPr>
              <a:t>BPPV</a:t>
            </a:r>
            <a:r>
              <a:rPr lang="zh-CN" altLang="en-US" sz="1400" b="1" kern="0" dirty="0">
                <a:solidFill>
                  <a:srgbClr val="C00000"/>
                </a:solidFill>
                <a:effectLst>
                  <a:glow rad="127000">
                    <a:prstClr val="white"/>
                  </a:glow>
                  <a:outerShdw blurRad="38100" dist="38100" dir="2700000" algn="tl">
                    <a:srgbClr val="000000">
                      <a:alpha val="43137"/>
                    </a:srgbClr>
                  </a:outerShdw>
                </a:effectLst>
                <a:sym typeface="微软雅黑" panose="020B0503020204020204" pitchFamily="34" charset="-122"/>
              </a:rPr>
              <a:t>发作：</a:t>
            </a:r>
            <a:endParaRPr lang="en-US" altLang="zh-CN" sz="1400" b="1" kern="0" dirty="0">
              <a:solidFill>
                <a:srgbClr val="C00000"/>
              </a:solidFill>
              <a:effectLst>
                <a:glow rad="127000">
                  <a:prstClr val="white"/>
                </a:glow>
                <a:outerShdw blurRad="38100" dist="38100" dir="2700000" algn="tl">
                  <a:srgbClr val="000000">
                    <a:alpha val="43137"/>
                  </a:srgbClr>
                </a:outerShdw>
              </a:effectLst>
              <a:sym typeface="微软雅黑" panose="020B0503020204020204" pitchFamily="34" charset="-122"/>
            </a:endParaRPr>
          </a:p>
          <a:p>
            <a:pPr>
              <a:spcAft>
                <a:spcPts val="600"/>
              </a:spcAft>
            </a:pPr>
            <a:r>
              <a:rPr lang="zh-CN" altLang="en-US" sz="1400" dirty="0">
                <a:sym typeface="微软雅黑" panose="020B0503020204020204" pitchFamily="34" charset="-122"/>
              </a:rPr>
              <a:t>由患者</a:t>
            </a:r>
            <a:r>
              <a:rPr lang="zh-CN" altLang="en-US" sz="1400" dirty="0">
                <a:solidFill>
                  <a:srgbClr val="0A7F28"/>
                </a:solidFill>
                <a:sym typeface="微软雅黑" panose="020B0503020204020204" pitchFamily="34" charset="-122"/>
              </a:rPr>
              <a:t>相对于重力方向改变头位</a:t>
            </a:r>
            <a:r>
              <a:rPr lang="en-US" altLang="zh-CN" sz="1400" dirty="0">
                <a:sym typeface="微软雅黑" panose="020B0503020204020204" pitchFamily="34" charset="-122"/>
              </a:rPr>
              <a:t>(</a:t>
            </a:r>
            <a:r>
              <a:rPr lang="zh-CN" altLang="en-US" sz="1400" dirty="0">
                <a:sym typeface="微软雅黑" panose="020B0503020204020204" pitchFamily="34" charset="-122"/>
              </a:rPr>
              <a:t>如起床、躺下、床上翻身、低头或抬头</a:t>
            </a:r>
            <a:r>
              <a:rPr lang="en-US" altLang="zh-CN" sz="1400" dirty="0">
                <a:sym typeface="微软雅黑" panose="020B0503020204020204" pitchFamily="34" charset="-122"/>
              </a:rPr>
              <a:t>)</a:t>
            </a:r>
            <a:r>
              <a:rPr lang="zh-CN" altLang="en-US" sz="1400" dirty="0">
                <a:sym typeface="微软雅黑" panose="020B0503020204020204" pitchFamily="34" charset="-122"/>
              </a:rPr>
              <a:t>所诱发的、突然出现的短暂性眩晕</a:t>
            </a:r>
            <a:r>
              <a:rPr lang="en-US" altLang="zh-CN" sz="1400" dirty="0">
                <a:sym typeface="微软雅黑" panose="020B0503020204020204" pitchFamily="34" charset="-122"/>
              </a:rPr>
              <a:t>(</a:t>
            </a:r>
            <a:r>
              <a:rPr lang="zh-CN" altLang="en-US" sz="1400" dirty="0">
                <a:sym typeface="微软雅黑" panose="020B0503020204020204" pitchFamily="34" charset="-122"/>
              </a:rPr>
              <a:t>通常持续不超过</a:t>
            </a:r>
            <a:r>
              <a:rPr lang="en-US" altLang="zh-CN" sz="1400" dirty="0">
                <a:sym typeface="微软雅黑" panose="020B0503020204020204" pitchFamily="34" charset="-122"/>
              </a:rPr>
              <a:t>1min)</a:t>
            </a:r>
          </a:p>
          <a:p>
            <a:pPr marL="0" indent="0">
              <a:spcAft>
                <a:spcPts val="600"/>
              </a:spcAft>
              <a:buNone/>
            </a:pPr>
            <a:r>
              <a:rPr lang="zh-CN" altLang="en-US" sz="1400" b="1" dirty="0">
                <a:solidFill>
                  <a:schemeClr val="bg1"/>
                </a:solidFill>
                <a:sym typeface="微软雅黑" panose="020B0503020204020204" pitchFamily="34" charset="-122"/>
              </a:rPr>
              <a:t>其他症状：</a:t>
            </a:r>
            <a:endParaRPr lang="en-US" altLang="zh-CN" sz="1400" b="1" dirty="0">
              <a:solidFill>
                <a:schemeClr val="bg1"/>
              </a:solidFill>
              <a:sym typeface="微软雅黑" panose="020B0503020204020204" pitchFamily="34" charset="-122"/>
            </a:endParaRPr>
          </a:p>
          <a:p>
            <a:pPr>
              <a:spcAft>
                <a:spcPts val="600"/>
              </a:spcAft>
            </a:pPr>
            <a:r>
              <a:rPr lang="zh-CN" altLang="en-US" sz="1400" dirty="0">
                <a:sym typeface="微软雅黑" panose="020B0503020204020204" pitchFamily="34" charset="-122"/>
              </a:rPr>
              <a:t>恶心、呕吐等自主神经症状，头晕、头重脚轻、漂浮感、平衡不稳感及振动幻视等</a:t>
            </a:r>
          </a:p>
        </p:txBody>
      </p:sp>
      <p:grpSp>
        <p:nvGrpSpPr>
          <p:cNvPr id="89" name="组合 88"/>
          <p:cNvGrpSpPr/>
          <p:nvPr/>
        </p:nvGrpSpPr>
        <p:grpSpPr>
          <a:xfrm flipH="1">
            <a:off x="8577274" y="5521939"/>
            <a:ext cx="618679" cy="689228"/>
            <a:chOff x="-3140074" y="1252697"/>
            <a:chExt cx="923320" cy="1091691"/>
          </a:xfrm>
          <a:solidFill>
            <a:srgbClr val="0A7F28"/>
          </a:solidFill>
        </p:grpSpPr>
        <p:sp>
          <p:nvSpPr>
            <p:cNvPr id="90" name="任意多边形: 形状 89"/>
            <p:cNvSpPr/>
            <p:nvPr/>
          </p:nvSpPr>
          <p:spPr>
            <a:xfrm>
              <a:off x="-3052718" y="1585497"/>
              <a:ext cx="736084" cy="758891"/>
            </a:xfrm>
            <a:custGeom>
              <a:avLst/>
              <a:gdLst>
                <a:gd name="connsiteX0" fmla="*/ 180279 w 944564"/>
                <a:gd name="connsiteY0" fmla="*/ 50785 h 633286"/>
                <a:gd name="connsiteX1" fmla="*/ 315534 w 944564"/>
                <a:gd name="connsiteY1" fmla="*/ 18114 h 633286"/>
                <a:gd name="connsiteX2" fmla="*/ 212806 w 944564"/>
                <a:gd name="connsiteY2" fmla="*/ 262383 h 633286"/>
                <a:gd name="connsiteX3" fmla="*/ 315534 w 944564"/>
                <a:gd name="connsiteY3" fmla="*/ 415640 h 633286"/>
                <a:gd name="connsiteX4" fmla="*/ 733586 w 944564"/>
                <a:gd name="connsiteY4" fmla="*/ 296292 h 633286"/>
                <a:gd name="connsiteX5" fmla="*/ 944565 w 944564"/>
                <a:gd name="connsiteY5" fmla="*/ 633286 h 633286"/>
                <a:gd name="connsiteX6" fmla="*/ 301913 w 944564"/>
                <a:gd name="connsiteY6" fmla="*/ 633286 h 633286"/>
                <a:gd name="connsiteX7" fmla="*/ 281910 w 944564"/>
                <a:gd name="connsiteY7" fmla="*/ 591805 h 633286"/>
                <a:gd name="connsiteX8" fmla="*/ 18 w 944564"/>
                <a:gd name="connsiteY8" fmla="*/ 327391 h 633286"/>
                <a:gd name="connsiteX9" fmla="*/ 180279 w 944564"/>
                <a:gd name="connsiteY9" fmla="*/ 50785 h 6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564" h="633286">
                  <a:moveTo>
                    <a:pt x="180279" y="50785"/>
                  </a:moveTo>
                  <a:cubicBezTo>
                    <a:pt x="180279" y="50785"/>
                    <a:pt x="257764" y="-36845"/>
                    <a:pt x="315534" y="18114"/>
                  </a:cubicBezTo>
                  <a:cubicBezTo>
                    <a:pt x="373255" y="73073"/>
                    <a:pt x="268909" y="199661"/>
                    <a:pt x="212806" y="262383"/>
                  </a:cubicBezTo>
                  <a:cubicBezTo>
                    <a:pt x="190042" y="286814"/>
                    <a:pt x="216140" y="337345"/>
                    <a:pt x="315534" y="415640"/>
                  </a:cubicBezTo>
                  <a:cubicBezTo>
                    <a:pt x="333298" y="431166"/>
                    <a:pt x="650337" y="292958"/>
                    <a:pt x="733586" y="296292"/>
                  </a:cubicBezTo>
                  <a:cubicBezTo>
                    <a:pt x="816882" y="299626"/>
                    <a:pt x="914561" y="385684"/>
                    <a:pt x="944565" y="633286"/>
                  </a:cubicBezTo>
                  <a:lnTo>
                    <a:pt x="301913" y="633286"/>
                  </a:lnTo>
                  <a:cubicBezTo>
                    <a:pt x="301913" y="633286"/>
                    <a:pt x="309009" y="616761"/>
                    <a:pt x="281910" y="591805"/>
                  </a:cubicBezTo>
                  <a:cubicBezTo>
                    <a:pt x="254859" y="566802"/>
                    <a:pt x="2066" y="396923"/>
                    <a:pt x="18" y="327391"/>
                  </a:cubicBezTo>
                  <a:cubicBezTo>
                    <a:pt x="-2078" y="257811"/>
                    <a:pt x="180279" y="50785"/>
                    <a:pt x="180279" y="50785"/>
                  </a:cubicBezTo>
                  <a:close/>
                </a:path>
              </a:pathLst>
            </a:custGeom>
            <a:grpFill/>
            <a:ln>
              <a:noFill/>
            </a:ln>
          </p:spPr>
          <p:txBody>
            <a:bodyPr vert="horz" wrap="square" lIns="91440" tIns="45720" rIns="91440" bIns="45720" numCol="1" anchor="ctr"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任意多边形: 形状 90"/>
            <p:cNvSpPr/>
            <p:nvPr/>
          </p:nvSpPr>
          <p:spPr>
            <a:xfrm>
              <a:off x="-2821502" y="1515825"/>
              <a:ext cx="380261" cy="408908"/>
            </a:xfrm>
            <a:custGeom>
              <a:avLst/>
              <a:gdLst>
                <a:gd name="connsiteX0" fmla="*/ 175784 w 380261"/>
                <a:gd name="connsiteY0" fmla="*/ 0 h 408908"/>
                <a:gd name="connsiteX1" fmla="*/ 52769 w 380261"/>
                <a:gd name="connsiteY1" fmla="*/ 41434 h 408908"/>
                <a:gd name="connsiteX2" fmla="*/ 92678 w 380261"/>
                <a:gd name="connsiteY2" fmla="*/ 152638 h 408908"/>
                <a:gd name="connsiteX3" fmla="*/ 0 w 380261"/>
                <a:gd name="connsiteY3" fmla="*/ 308420 h 408908"/>
                <a:gd name="connsiteX4" fmla="*/ 175832 w 380261"/>
                <a:gd name="connsiteY4" fmla="*/ 408908 h 408908"/>
                <a:gd name="connsiteX5" fmla="*/ 380262 w 380261"/>
                <a:gd name="connsiteY5" fmla="*/ 204430 h 408908"/>
                <a:gd name="connsiteX6" fmla="*/ 175784 w 380261"/>
                <a:gd name="connsiteY6" fmla="*/ 0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261" h="408908">
                  <a:moveTo>
                    <a:pt x="175784" y="0"/>
                  </a:moveTo>
                  <a:cubicBezTo>
                    <a:pt x="129540" y="0"/>
                    <a:pt x="87011" y="15526"/>
                    <a:pt x="52769" y="41434"/>
                  </a:cubicBezTo>
                  <a:cubicBezTo>
                    <a:pt x="77819" y="66532"/>
                    <a:pt x="100346" y="114205"/>
                    <a:pt x="92678" y="152638"/>
                  </a:cubicBezTo>
                  <a:cubicBezTo>
                    <a:pt x="83582" y="198215"/>
                    <a:pt x="31909" y="269129"/>
                    <a:pt x="0" y="308420"/>
                  </a:cubicBezTo>
                  <a:cubicBezTo>
                    <a:pt x="36704" y="370665"/>
                    <a:pt x="103570" y="408880"/>
                    <a:pt x="175832" y="408908"/>
                  </a:cubicBezTo>
                  <a:cubicBezTo>
                    <a:pt x="288748" y="408895"/>
                    <a:pt x="380275" y="317347"/>
                    <a:pt x="380262" y="204430"/>
                  </a:cubicBezTo>
                  <a:cubicBezTo>
                    <a:pt x="380249" y="91513"/>
                    <a:pt x="288701" y="-13"/>
                    <a:pt x="175784" y="0"/>
                  </a:cubicBezTo>
                  <a:close/>
                </a:path>
              </a:pathLst>
            </a:custGeom>
            <a:grpFill/>
            <a:ln>
              <a:noFill/>
            </a:ln>
          </p:spPr>
          <p:txBody>
            <a:bodyPr vert="horz" wrap="square" lIns="91440" tIns="45720" rIns="91440" bIns="45720" numCol="1" anchor="ctr" anchorCtr="0" compatLnSpc="1"/>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任意多边形: 形状 91"/>
            <p:cNvSpPr/>
            <p:nvPr/>
          </p:nvSpPr>
          <p:spPr>
            <a:xfrm>
              <a:off x="-2944383" y="1252697"/>
              <a:ext cx="80772" cy="80772"/>
            </a:xfrm>
            <a:custGeom>
              <a:avLst/>
              <a:gdLst>
                <a:gd name="connsiteX0" fmla="*/ 0 w 80772"/>
                <a:gd name="connsiteY0" fmla="*/ 40386 h 80772"/>
                <a:gd name="connsiteX1" fmla="*/ 40386 w 80772"/>
                <a:gd name="connsiteY1" fmla="*/ 80772 h 80772"/>
                <a:gd name="connsiteX2" fmla="*/ 80772 w 80772"/>
                <a:gd name="connsiteY2" fmla="*/ 40386 h 80772"/>
                <a:gd name="connsiteX3" fmla="*/ 40386 w 80772"/>
                <a:gd name="connsiteY3" fmla="*/ 0 h 80772"/>
                <a:gd name="connsiteX4" fmla="*/ 0 w 80772"/>
                <a:gd name="connsiteY4" fmla="*/ 40386 h 8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 h="80772">
                  <a:moveTo>
                    <a:pt x="0" y="40386"/>
                  </a:moveTo>
                  <a:cubicBezTo>
                    <a:pt x="0" y="62691"/>
                    <a:pt x="18081" y="80772"/>
                    <a:pt x="40386" y="80772"/>
                  </a:cubicBezTo>
                  <a:cubicBezTo>
                    <a:pt x="62691" y="80772"/>
                    <a:pt x="80772" y="62691"/>
                    <a:pt x="80772" y="40386"/>
                  </a:cubicBezTo>
                  <a:cubicBezTo>
                    <a:pt x="80772" y="18081"/>
                    <a:pt x="62691" y="0"/>
                    <a:pt x="40386" y="0"/>
                  </a:cubicBezTo>
                  <a:cubicBezTo>
                    <a:pt x="18081" y="0"/>
                    <a:pt x="0" y="18081"/>
                    <a:pt x="0" y="40386"/>
                  </a:cubicBezTo>
                  <a:close/>
                </a:path>
              </a:pathLst>
            </a:custGeom>
            <a:grpFill/>
            <a:ln>
              <a:noFill/>
            </a:ln>
          </p:spPr>
          <p:txBody>
            <a:bodyPr vert="horz" wrap="square" lIns="91440" tIns="45720" rIns="91440" bIns="45720" numCol="1" anchor="ctr"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任意多边形: 形状 92"/>
            <p:cNvSpPr/>
            <p:nvPr/>
          </p:nvSpPr>
          <p:spPr>
            <a:xfrm>
              <a:off x="-2389743" y="1293083"/>
              <a:ext cx="72866" cy="72866"/>
            </a:xfrm>
            <a:custGeom>
              <a:avLst/>
              <a:gdLst>
                <a:gd name="connsiteX0" fmla="*/ 0 w 72866"/>
                <a:gd name="connsiteY0" fmla="*/ 36433 h 72866"/>
                <a:gd name="connsiteX1" fmla="*/ 36433 w 72866"/>
                <a:gd name="connsiteY1" fmla="*/ 72866 h 72866"/>
                <a:gd name="connsiteX2" fmla="*/ 72866 w 72866"/>
                <a:gd name="connsiteY2" fmla="*/ 36433 h 72866"/>
                <a:gd name="connsiteX3" fmla="*/ 36433 w 72866"/>
                <a:gd name="connsiteY3" fmla="*/ 0 h 72866"/>
                <a:gd name="connsiteX4" fmla="*/ 0 w 72866"/>
                <a:gd name="connsiteY4" fmla="*/ 36433 h 72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66" h="72866">
                  <a:moveTo>
                    <a:pt x="0" y="36433"/>
                  </a:moveTo>
                  <a:cubicBezTo>
                    <a:pt x="0" y="56555"/>
                    <a:pt x="16312" y="72866"/>
                    <a:pt x="36433" y="72866"/>
                  </a:cubicBezTo>
                  <a:cubicBezTo>
                    <a:pt x="56555" y="72866"/>
                    <a:pt x="72866" y="56555"/>
                    <a:pt x="72866" y="36433"/>
                  </a:cubicBezTo>
                  <a:cubicBezTo>
                    <a:pt x="72866" y="16312"/>
                    <a:pt x="56555" y="0"/>
                    <a:pt x="36433" y="0"/>
                  </a:cubicBezTo>
                  <a:cubicBezTo>
                    <a:pt x="16312" y="0"/>
                    <a:pt x="0" y="16312"/>
                    <a:pt x="0" y="36433"/>
                  </a:cubicBezTo>
                  <a:close/>
                </a:path>
              </a:pathLst>
            </a:custGeom>
            <a:grpFill/>
            <a:ln>
              <a:noFill/>
            </a:ln>
          </p:spPr>
          <p:txBody>
            <a:bodyPr vert="horz" wrap="square" lIns="91440" tIns="45720" rIns="91440" bIns="45720" numCol="1" anchor="ctr"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任意多边形: 形状 93"/>
            <p:cNvSpPr/>
            <p:nvPr/>
          </p:nvSpPr>
          <p:spPr>
            <a:xfrm>
              <a:off x="-3106785" y="1650747"/>
              <a:ext cx="54578" cy="54578"/>
            </a:xfrm>
            <a:custGeom>
              <a:avLst/>
              <a:gdLst>
                <a:gd name="connsiteX0" fmla="*/ 0 w 54578"/>
                <a:gd name="connsiteY0" fmla="*/ 27289 h 54578"/>
                <a:gd name="connsiteX1" fmla="*/ 27289 w 54578"/>
                <a:gd name="connsiteY1" fmla="*/ 54578 h 54578"/>
                <a:gd name="connsiteX2" fmla="*/ 54578 w 54578"/>
                <a:gd name="connsiteY2" fmla="*/ 27289 h 54578"/>
                <a:gd name="connsiteX3" fmla="*/ 27289 w 54578"/>
                <a:gd name="connsiteY3" fmla="*/ 0 h 54578"/>
                <a:gd name="connsiteX4" fmla="*/ 0 w 54578"/>
                <a:gd name="connsiteY4" fmla="*/ 27289 h 54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78" h="54578">
                  <a:moveTo>
                    <a:pt x="0" y="27289"/>
                  </a:moveTo>
                  <a:cubicBezTo>
                    <a:pt x="0" y="42360"/>
                    <a:pt x="12218" y="54578"/>
                    <a:pt x="27289" y="54578"/>
                  </a:cubicBezTo>
                  <a:cubicBezTo>
                    <a:pt x="42360" y="54578"/>
                    <a:pt x="54578" y="42360"/>
                    <a:pt x="54578" y="27289"/>
                  </a:cubicBezTo>
                  <a:cubicBezTo>
                    <a:pt x="54578" y="12218"/>
                    <a:pt x="42360" y="0"/>
                    <a:pt x="27289" y="0"/>
                  </a:cubicBezTo>
                  <a:cubicBezTo>
                    <a:pt x="12218" y="0"/>
                    <a:pt x="0" y="12218"/>
                    <a:pt x="0" y="27289"/>
                  </a:cubicBezTo>
                  <a:close/>
                </a:path>
              </a:pathLst>
            </a:custGeom>
            <a:grpFill/>
            <a:ln>
              <a:noFill/>
            </a:ln>
          </p:spPr>
          <p:txBody>
            <a:bodyPr vert="horz" wrap="square" lIns="91440" tIns="45720" rIns="91440" bIns="45720" numCol="1" anchor="ctr"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任意多边形: 形状 94"/>
            <p:cNvSpPr/>
            <p:nvPr/>
          </p:nvSpPr>
          <p:spPr>
            <a:xfrm>
              <a:off x="-3140074" y="1398429"/>
              <a:ext cx="923320" cy="245819"/>
            </a:xfrm>
            <a:custGeom>
              <a:avLst/>
              <a:gdLst>
                <a:gd name="connsiteX0" fmla="*/ 78819 w 923320"/>
                <a:gd name="connsiteY0" fmla="*/ 210979 h 245819"/>
                <a:gd name="connsiteX1" fmla="*/ 0 w 923320"/>
                <a:gd name="connsiteY1" fmla="*/ 123254 h 245819"/>
                <a:gd name="connsiteX2" fmla="*/ 168783 w 923320"/>
                <a:gd name="connsiteY2" fmla="*/ 0 h 245819"/>
                <a:gd name="connsiteX3" fmla="*/ 33337 w 923320"/>
                <a:gd name="connsiteY3" fmla="*/ 124587 h 245819"/>
                <a:gd name="connsiteX4" fmla="*/ 78819 w 923320"/>
                <a:gd name="connsiteY4" fmla="*/ 210979 h 245819"/>
                <a:gd name="connsiteX5" fmla="*/ 836105 w 923320"/>
                <a:gd name="connsiteY5" fmla="*/ 51054 h 245819"/>
                <a:gd name="connsiteX6" fmla="*/ 914924 w 923320"/>
                <a:gd name="connsiteY6" fmla="*/ 167640 h 245819"/>
                <a:gd name="connsiteX7" fmla="*/ 721471 w 923320"/>
                <a:gd name="connsiteY7" fmla="*/ 244650 h 245819"/>
                <a:gd name="connsiteX8" fmla="*/ 861298 w 923320"/>
                <a:gd name="connsiteY8" fmla="*/ 144018 h 245819"/>
                <a:gd name="connsiteX9" fmla="*/ 836105 w 923320"/>
                <a:gd name="connsiteY9" fmla="*/ 51054 h 24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3320" h="245819">
                  <a:moveTo>
                    <a:pt x="78819" y="210979"/>
                  </a:moveTo>
                  <a:cubicBezTo>
                    <a:pt x="78819" y="210979"/>
                    <a:pt x="0" y="189881"/>
                    <a:pt x="0" y="123254"/>
                  </a:cubicBezTo>
                  <a:cubicBezTo>
                    <a:pt x="0" y="56626"/>
                    <a:pt x="82725" y="11668"/>
                    <a:pt x="168783" y="0"/>
                  </a:cubicBezTo>
                  <a:cubicBezTo>
                    <a:pt x="168783" y="0"/>
                    <a:pt x="25146" y="56531"/>
                    <a:pt x="33337" y="124587"/>
                  </a:cubicBezTo>
                  <a:cubicBezTo>
                    <a:pt x="39624" y="177498"/>
                    <a:pt x="78819" y="210979"/>
                    <a:pt x="78819" y="210979"/>
                  </a:cubicBezTo>
                  <a:close/>
                  <a:moveTo>
                    <a:pt x="836105" y="51054"/>
                  </a:moveTo>
                  <a:cubicBezTo>
                    <a:pt x="836105" y="51054"/>
                    <a:pt x="955453" y="73819"/>
                    <a:pt x="914924" y="167640"/>
                  </a:cubicBezTo>
                  <a:cubicBezTo>
                    <a:pt x="874395" y="261461"/>
                    <a:pt x="721471" y="244650"/>
                    <a:pt x="721471" y="244650"/>
                  </a:cubicBezTo>
                  <a:cubicBezTo>
                    <a:pt x="721471" y="244650"/>
                    <a:pt x="854631" y="191738"/>
                    <a:pt x="861298" y="144018"/>
                  </a:cubicBezTo>
                  <a:cubicBezTo>
                    <a:pt x="867966" y="96298"/>
                    <a:pt x="836105" y="51054"/>
                    <a:pt x="836105" y="51054"/>
                  </a:cubicBezTo>
                  <a:close/>
                </a:path>
              </a:pathLst>
            </a:custGeom>
            <a:grpFill/>
            <a:ln>
              <a:noFill/>
            </a:ln>
          </p:spPr>
          <p:txBody>
            <a:bodyPr vert="horz" wrap="square" lIns="91440" tIns="45720" rIns="91440" bIns="45720" numCol="1" anchor="ctr"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任意多边形: 形状 95"/>
            <p:cNvSpPr/>
            <p:nvPr/>
          </p:nvSpPr>
          <p:spPr>
            <a:xfrm>
              <a:off x="-2996597" y="1382721"/>
              <a:ext cx="667623" cy="198064"/>
            </a:xfrm>
            <a:custGeom>
              <a:avLst/>
              <a:gdLst>
                <a:gd name="connsiteX0" fmla="*/ 32211 w 667623"/>
                <a:gd name="connsiteY0" fmla="*/ 198064 h 198064"/>
                <a:gd name="connsiteX1" fmla="*/ 58024 w 667623"/>
                <a:gd name="connsiteY1" fmla="*/ 61476 h 198064"/>
                <a:gd name="connsiteX2" fmla="*/ 667624 w 667623"/>
                <a:gd name="connsiteY2" fmla="*/ 147248 h 198064"/>
                <a:gd name="connsiteX3" fmla="*/ 333820 w 667623"/>
                <a:gd name="connsiteY3" fmla="*/ 45664 h 198064"/>
                <a:gd name="connsiteX4" fmla="*/ 32211 w 667623"/>
                <a:gd name="connsiteY4" fmla="*/ 198064 h 19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23" h="198064">
                  <a:moveTo>
                    <a:pt x="32211" y="198064"/>
                  </a:moveTo>
                  <a:cubicBezTo>
                    <a:pt x="32211" y="198064"/>
                    <a:pt x="-55229" y="137247"/>
                    <a:pt x="58024" y="61476"/>
                  </a:cubicBezTo>
                  <a:cubicBezTo>
                    <a:pt x="171276" y="-14296"/>
                    <a:pt x="633476" y="-53253"/>
                    <a:pt x="667624" y="147248"/>
                  </a:cubicBezTo>
                  <a:cubicBezTo>
                    <a:pt x="667624" y="147248"/>
                    <a:pt x="631810" y="34806"/>
                    <a:pt x="333820" y="45664"/>
                  </a:cubicBezTo>
                  <a:cubicBezTo>
                    <a:pt x="101934" y="54094"/>
                    <a:pt x="-9128" y="95671"/>
                    <a:pt x="32211" y="198064"/>
                  </a:cubicBezTo>
                  <a:close/>
                </a:path>
              </a:pathLst>
            </a:custGeom>
            <a:grpFill/>
            <a:ln>
              <a:noFill/>
            </a:ln>
          </p:spPr>
          <p:txBody>
            <a:bodyPr vert="horz" wrap="square" lIns="91440" tIns="45720" rIns="91440" bIns="45720" numCol="1" anchor="ctr"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圆角矩形 4"/>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问诊：全面采集，注意</a:t>
            </a:r>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特征性症状及既往眩晕病史</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77"/>
          <p:cNvSpPr/>
          <p:nvPr/>
        </p:nvSpPr>
        <p:spPr>
          <a:xfrm rot="16200000">
            <a:off x="-805709" y="3678092"/>
            <a:ext cx="3780000" cy="540000"/>
          </a:xfrm>
          <a:prstGeom prst="round2SameRect">
            <a:avLst>
              <a:gd name="adj1" fmla="val 50000"/>
              <a:gd name="adj2" fmla="val 0"/>
            </a:avLst>
          </a:prstGeom>
          <a:gradFill>
            <a:gsLst>
              <a:gs pos="0">
                <a:schemeClr val="bg1">
                  <a:lumMod val="50000"/>
                </a:schemeClr>
              </a:gs>
              <a:gs pos="100000">
                <a:schemeClr val="bg1">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ffectLst>
                <a:outerShdw blurRad="38100" dist="38100" dir="2700000" algn="tl">
                  <a:srgbClr val="000000">
                    <a:alpha val="43137"/>
                  </a:srgbClr>
                </a:outerShdw>
              </a:effectLst>
              <a:cs typeface="+mn-ea"/>
              <a:sym typeface="+mn-lt"/>
            </a:endParaRPr>
          </a:p>
        </p:txBody>
      </p:sp>
      <p:sp>
        <p:nvSpPr>
          <p:cNvPr id="4" name="同侧圆角矩形 77"/>
          <p:cNvSpPr/>
          <p:nvPr/>
        </p:nvSpPr>
        <p:spPr>
          <a:xfrm rot="16200000">
            <a:off x="778291" y="1438524"/>
            <a:ext cx="612000" cy="540000"/>
          </a:xfrm>
          <a:prstGeom prst="round2SameRect">
            <a:avLst>
              <a:gd name="adj1" fmla="val 31277"/>
              <a:gd name="adj2" fmla="val 0"/>
            </a:avLst>
          </a:prstGeom>
          <a:gradFill>
            <a:gsLst>
              <a:gs pos="0">
                <a:srgbClr val="0A7F28"/>
              </a:gs>
              <a:gs pos="100000">
                <a:srgbClr val="0A7F28">
                  <a:alpha val="7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9" name="内容占位符 8"/>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a:t>
            </a:r>
            <a:r>
              <a:rPr lang="en-US" altLang="zh-CN" dirty="0">
                <a:sym typeface="微软雅黑" panose="020B0503020204020204" pitchFamily="34" charset="-122"/>
              </a:rPr>
              <a:t>.</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,2017,52(3):173-177.</a:t>
            </a:r>
          </a:p>
          <a:p>
            <a:r>
              <a:rPr lang="en-US" altLang="zh-CN" dirty="0">
                <a:sym typeface="微软雅黑" panose="020B0503020204020204" pitchFamily="34" charset="-122"/>
              </a:rPr>
              <a:t>2. </a:t>
            </a:r>
            <a:r>
              <a:rPr lang="zh-CN" altLang="en-US" dirty="0">
                <a:sym typeface="微软雅黑" panose="020B0503020204020204" pitchFamily="34" charset="-122"/>
              </a:rPr>
              <a:t>孔维佳</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我国梅尼埃病与良性阵发性位置性眩晕诊断和治疗指南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解读</a:t>
            </a:r>
            <a:r>
              <a:rPr lang="en-US" altLang="zh-CN" dirty="0">
                <a:sym typeface="微软雅黑" panose="020B0503020204020204" pitchFamily="34" charset="-122"/>
              </a:rPr>
              <a:t>.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,2017,52(03):178-189. </a:t>
            </a:r>
          </a:p>
        </p:txBody>
      </p:sp>
      <p:graphicFrame>
        <p:nvGraphicFramePr>
          <p:cNvPr id="8" name="表格 7"/>
          <p:cNvGraphicFramePr>
            <a:graphicFrameLocks noGrp="1"/>
          </p:cNvGraphicFramePr>
          <p:nvPr/>
        </p:nvGraphicFramePr>
        <p:xfrm>
          <a:off x="837737" y="1041215"/>
          <a:ext cx="10515812" cy="4808520"/>
        </p:xfrm>
        <a:graphic>
          <a:graphicData uri="http://schemas.openxmlformats.org/drawingml/2006/table">
            <a:tbl>
              <a:tblPr firstRow="1" bandRow="1">
                <a:tableStyleId>{5C22544A-7EE6-4342-B048-85BDC9FD1C3A}</a:tableStyleId>
              </a:tblPr>
              <a:tblGrid>
                <a:gridCol w="553720">
                  <a:extLst>
                    <a:ext uri="{9D8B030D-6E8A-4147-A177-3AD203B41FA5}">
                      <a16:colId xmlns:a16="http://schemas.microsoft.com/office/drawing/2014/main" val="20000"/>
                    </a:ext>
                  </a:extLst>
                </a:gridCol>
                <a:gridCol w="3273978">
                  <a:extLst>
                    <a:ext uri="{9D8B030D-6E8A-4147-A177-3AD203B41FA5}">
                      <a16:colId xmlns:a16="http://schemas.microsoft.com/office/drawing/2014/main" val="20001"/>
                    </a:ext>
                  </a:extLst>
                </a:gridCol>
                <a:gridCol w="1822072">
                  <a:extLst>
                    <a:ext uri="{9D8B030D-6E8A-4147-A177-3AD203B41FA5}">
                      <a16:colId xmlns:a16="http://schemas.microsoft.com/office/drawing/2014/main" val="20002"/>
                    </a:ext>
                  </a:extLst>
                </a:gridCol>
                <a:gridCol w="4866042">
                  <a:extLst>
                    <a:ext uri="{9D8B030D-6E8A-4147-A177-3AD203B41FA5}">
                      <a16:colId xmlns:a16="http://schemas.microsoft.com/office/drawing/2014/main" val="20003"/>
                    </a:ext>
                  </a:extLst>
                </a:gridCol>
              </a:tblGrid>
              <a:tr h="324000">
                <a:tc>
                  <a:txBody>
                    <a:bodyPr/>
                    <a:lstStyle/>
                    <a:p>
                      <a:pPr marL="0" indent="0" algn="ctr">
                        <a:buFont typeface="Arial" panose="020B0604020202020204" pitchFamily="34" charset="0"/>
                        <a:buNone/>
                      </a:pP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B w="38100" cmpd="sng">
                      <a:noFill/>
                    </a:lnB>
                    <a:noFill/>
                  </a:tcPr>
                </a:tc>
                <a:tc>
                  <a:txBody>
                    <a:bodyPr/>
                    <a:lstStyle/>
                    <a:p>
                      <a:pPr marL="0" indent="0" algn="ctr">
                        <a:buFont typeface="Arial" panose="020B0604020202020204" pitchFamily="34" charset="0"/>
                        <a:buNone/>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查体与辅助检查项目</a:t>
                      </a:r>
                      <a:r>
                        <a:rPr lang="en-US" altLang="zh-CN" sz="1400" b="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a:t>
                      </a:r>
                    </a:p>
                  </a:txBody>
                  <a:tcPr marL="45720" marR="45720" anchor="ctr">
                    <a:noFill/>
                  </a:tcPr>
                </a:tc>
                <a:tc>
                  <a:txBody>
                    <a:bodyPr/>
                    <a:lstStyle/>
                    <a:p>
                      <a:pPr marL="0" indent="0" algn="ctr">
                        <a:buFont typeface="Arial" panose="020B0604020202020204" pitchFamily="34" charset="0"/>
                        <a:buNone/>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条件</a:t>
                      </a:r>
                      <a:r>
                        <a:rPr lang="en-US" altLang="zh-CN" sz="1400" b="0" kern="1200" baseline="300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rPr>
                        <a:t>2</a:t>
                      </a:r>
                    </a:p>
                  </a:txBody>
                  <a:tcPr marL="45720" marR="45720" anchor="ctr">
                    <a:noFill/>
                  </a:tcPr>
                </a:tc>
                <a:tc>
                  <a:txBody>
                    <a:bodyPr/>
                    <a:lstStyle/>
                    <a:p>
                      <a:pPr marL="0" indent="0" algn="ctr">
                        <a:buFont typeface="Arial" panose="020B0604020202020204" pitchFamily="34" charset="0"/>
                        <a:buNone/>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建议与作用</a:t>
                      </a:r>
                      <a:r>
                        <a:rPr lang="en-US" altLang="zh-CN" sz="1400" b="0" kern="1200" baseline="300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rPr>
                        <a:t>2</a:t>
                      </a:r>
                      <a:endPar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noFill/>
                  </a:tcPr>
                </a:tc>
                <a:extLst>
                  <a:ext uri="{0D108BD9-81ED-4DB2-BD59-A6C34878D82A}">
                    <a16:rowId xmlns:a16="http://schemas.microsoft.com/office/drawing/2014/main" val="10000"/>
                  </a:ext>
                </a:extLst>
              </a:tr>
              <a:tr h="648000">
                <a:tc>
                  <a:txBody>
                    <a:bodyPr/>
                    <a:lstStyle/>
                    <a:p>
                      <a:pPr marL="0" indent="0" algn="ctr">
                        <a:buFont typeface="Arial" panose="020B0604020202020204" pitchFamily="34" charset="0"/>
                        <a:buNone/>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基本检查</a:t>
                      </a:r>
                    </a:p>
                  </a:txBody>
                  <a:tcPr marL="45720" marR="4572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indent="0" algn="ctr">
                        <a:buFont typeface="Arial" panose="020B0604020202020204" pitchFamily="34" charset="0"/>
                        <a:buNone/>
                      </a:pPr>
                      <a:r>
                        <a:rPr lang="zh-CN" altLang="en-US"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位置试验</a:t>
                      </a:r>
                    </a:p>
                  </a:txBody>
                  <a:tcPr marL="45720" marR="45720" anchor="ctr">
                    <a:lnL w="12700" cmpd="sng">
                      <a:noFill/>
                    </a:lnL>
                    <a:solidFill>
                      <a:schemeClr val="accent6">
                        <a:lumMod val="20000"/>
                        <a:lumOff val="80000"/>
                      </a:schemeClr>
                    </a:solidFill>
                  </a:tcPr>
                </a:tc>
                <a:tc>
                  <a:txBody>
                    <a:bodyPr/>
                    <a:lstStyle/>
                    <a:p>
                      <a:pPr marL="0" indent="0" algn="ctr">
                        <a:buFont typeface="Arial" panose="020B0604020202020204" pitchFamily="34" charset="0"/>
                        <a:buNone/>
                      </a:pPr>
                      <a:r>
                        <a:rPr lang="zh-CN" altLang="en-US" sz="14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必须完成</a:t>
                      </a:r>
                    </a:p>
                  </a:txBody>
                  <a:tcPr marL="45720" marR="45720" anchor="ctr">
                    <a:solidFill>
                      <a:schemeClr val="accent6">
                        <a:lumMod val="20000"/>
                        <a:lumOff val="80000"/>
                      </a:schemeClr>
                    </a:solidFill>
                  </a:tcPr>
                </a:tc>
                <a:tc>
                  <a:txBody>
                    <a:bodyPr/>
                    <a:lstStyle/>
                    <a:p>
                      <a:pPr marL="285750" indent="-285750" algn="l">
                        <a:buFont typeface="Arial" panose="020B0604020202020204" pitchFamily="34" charset="0"/>
                        <a:buChar char="•"/>
                      </a:pP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建议受试者在正常光线下佩戴</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Frenzel</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眼镜或使用红外线视频眼震图仪</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(VNG)</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，以减少固视对水平性和垂直性眼震的抑制</a:t>
                      </a:r>
                      <a:endParaRPr lang="zh-CN" altLang="en-US" sz="13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solidFill>
                      <a:schemeClr val="accent6">
                        <a:lumMod val="20000"/>
                        <a:lumOff val="80000"/>
                      </a:schemeClr>
                    </a:solidFill>
                  </a:tcPr>
                </a:tc>
                <a:extLst>
                  <a:ext uri="{0D108BD9-81ED-4DB2-BD59-A6C34878D82A}">
                    <a16:rowId xmlns:a16="http://schemas.microsoft.com/office/drawing/2014/main" val="10001"/>
                  </a:ext>
                </a:extLst>
              </a:tr>
              <a:tr h="224449">
                <a:tc rowSpan="5">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可</a:t>
                      </a:r>
                      <a:endPar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选</a:t>
                      </a:r>
                      <a:endPar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检</a:t>
                      </a:r>
                      <a:endPar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查</a:t>
                      </a: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b="1"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300" b="1" dirty="0">
                          <a:latin typeface="微软雅黑" panose="020B0503020204020204" pitchFamily="34" charset="-122"/>
                          <a:ea typeface="微软雅黑" panose="020B0503020204020204" pitchFamily="34" charset="-122"/>
                          <a:sym typeface="微软雅黑" panose="020B0503020204020204" pitchFamily="34" charset="-122"/>
                        </a:rPr>
                        <a:t>．前庭功能检查：</a:t>
                      </a:r>
                      <a:endParaRPr lang="en-US" altLang="zh-CN" sz="1300" b="1"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自发性眼震、凝视眼震、视动、平稳跟踪、扫视、冷热试验、旋转试验、摇头试验、头脉冲试验、前庭自旋转试验、前庭诱发肌源性电位、主观垂直视觉</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主观水平视觉等</a:t>
                      </a:r>
                    </a:p>
                  </a:txBody>
                  <a:tcPr marL="45720" marR="45720" anchor="ctr">
                    <a:lnL w="12700" cmpd="sng">
                      <a:noFill/>
                    </a:lnL>
                    <a:solidFill>
                      <a:srgbClr val="F2F2F2"/>
                    </a:solidFill>
                  </a:tcPr>
                </a:tc>
                <a:tc rowSpan="5">
                  <a:txBody>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非诊断</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所必需， 下列情况可酌情选择：</a:t>
                      </a:r>
                      <a:endParaRPr lang="en-US" altLang="zh-CN" sz="1300" dirty="0">
                        <a:latin typeface="微软雅黑" panose="020B0503020204020204" pitchFamily="34" charset="-122"/>
                        <a:ea typeface="微软雅黑" panose="020B0503020204020204" pitchFamily="34" charset="-122"/>
                        <a:sym typeface="微软雅黑" panose="020B0503020204020204" pitchFamily="34" charset="-122"/>
                      </a:endParaRPr>
                    </a:p>
                    <a:p>
                      <a:pPr marL="342900" marR="0" lvl="0" indent="-342900" algn="l" defTabSz="914400" rtl="0" eaLnBrk="1" fontAlgn="auto" latinLnBrk="0" hangingPunct="1">
                        <a:lnSpc>
                          <a:spcPct val="100000"/>
                        </a:lnSpc>
                        <a:spcBef>
                          <a:spcPts val="0"/>
                        </a:spcBef>
                        <a:spcAft>
                          <a:spcPts val="600"/>
                        </a:spcAft>
                        <a:buClrTx/>
                        <a:buSzTx/>
                        <a:buFont typeface="+mj-lt"/>
                        <a:buAutoNum type="arabicPeriod"/>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对有争议的综合征、治疗失败或复发者，需和其他耳科或中枢神经系统病变相鉴别</a:t>
                      </a:r>
                      <a:endParaRPr lang="en-US" altLang="zh-CN" sz="1300" dirty="0">
                        <a:latin typeface="微软雅黑" panose="020B0503020204020204" pitchFamily="34" charset="-122"/>
                        <a:ea typeface="微软雅黑" panose="020B0503020204020204" pitchFamily="34" charset="-122"/>
                        <a:sym typeface="微软雅黑" panose="020B0503020204020204" pitchFamily="34" charset="-122"/>
                      </a:endParaRPr>
                    </a:p>
                    <a:p>
                      <a:pPr marL="342900" marR="0" lvl="0" indent="-342900" algn="l" defTabSz="914400" rtl="0" eaLnBrk="1" fontAlgn="auto" latinLnBrk="0" hangingPunct="1">
                        <a:lnSpc>
                          <a:spcPct val="100000"/>
                        </a:lnSpc>
                        <a:spcBef>
                          <a:spcPts val="0"/>
                        </a:spcBef>
                        <a:spcAft>
                          <a:spcPts val="600"/>
                        </a:spcAft>
                        <a:buClrTx/>
                        <a:buSzTx/>
                        <a:buFont typeface="+mj-lt"/>
                        <a:buAutoNum type="arabicPeriod"/>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需全面评价患者的前庭功能 </a:t>
                      </a:r>
                      <a:endParaRPr lang="en-US" altLang="zh-CN" sz="1300" dirty="0">
                        <a:latin typeface="微软雅黑" panose="020B0503020204020204" pitchFamily="34" charset="-122"/>
                        <a:ea typeface="微软雅黑" panose="020B0503020204020204" pitchFamily="34" charset="-122"/>
                        <a:sym typeface="微软雅黑" panose="020B0503020204020204" pitchFamily="34" charset="-122"/>
                      </a:endParaRPr>
                    </a:p>
                    <a:p>
                      <a:pPr marL="342900" marR="0" lvl="0" indent="-342900" algn="l" defTabSz="914400" rtl="0" eaLnBrk="1" fontAlgn="auto" latinLnBrk="0" hangingPunct="1">
                        <a:lnSpc>
                          <a:spcPct val="100000"/>
                        </a:lnSpc>
                        <a:spcBef>
                          <a:spcPts val="0"/>
                        </a:spcBef>
                        <a:spcAft>
                          <a:spcPts val="600"/>
                        </a:spcAft>
                        <a:buClrTx/>
                        <a:buSzTx/>
                        <a:buFont typeface="+mj-lt"/>
                        <a:buAutoNum type="arabicPeriod"/>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寻找可能的病因，了解发病机制</a:t>
                      </a:r>
                    </a:p>
                  </a:txBody>
                  <a:tcPr marL="45720" marR="45720" anchor="ctr">
                    <a:solidFill>
                      <a:srgbClr val="F2F2F2"/>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眼动功能检查有助于鉴别中枢神经系统病变</a:t>
                      </a:r>
                      <a:endPar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有助于了解前庭功能障碍的部位、性质、程度及中枢代偿情况， 有助于判断</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与其他前庭感受器的共病状态，分析病因和判断预后</a:t>
                      </a:r>
                      <a:endParaRPr lang="zh-CN" altLang="en-US"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solidFill>
                      <a:srgbClr val="F2F2F2"/>
                    </a:solidFill>
                  </a:tcPr>
                </a:tc>
                <a:extLst>
                  <a:ext uri="{0D108BD9-81ED-4DB2-BD59-A6C34878D82A}">
                    <a16:rowId xmlns:a16="http://schemas.microsoft.com/office/drawing/2014/main" val="10002"/>
                  </a:ext>
                </a:extLst>
              </a:tr>
              <a:tr h="179560">
                <a:tc vMerge="1">
                  <a:txBody>
                    <a:bodyPr/>
                    <a:lstStyle/>
                    <a:p>
                      <a:endParaRPr lang="zh-CN"/>
                    </a:p>
                  </a:txBody>
                  <a:tcPr marL="45720" marR="45720" anchor="ctr">
                    <a:lnL w="12700" cap="flat" cmpd="sng" algn="ctr">
                      <a:no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b="1"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300" b="1" dirty="0">
                          <a:latin typeface="微软雅黑" panose="020B0503020204020204" pitchFamily="34" charset="-122"/>
                          <a:ea typeface="微软雅黑" panose="020B0503020204020204" pitchFamily="34" charset="-122"/>
                          <a:sym typeface="微软雅黑" panose="020B0503020204020204" pitchFamily="34" charset="-122"/>
                        </a:rPr>
                        <a:t>．听力学检查：</a:t>
                      </a:r>
                      <a:endParaRPr lang="en-US" altLang="zh-CN" sz="1300" b="1"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纯音测听、声导抗、听性脑干反应、耳声反射、耳蜗电图等</a:t>
                      </a:r>
                    </a:p>
                  </a:txBody>
                  <a:tcPr marL="45720" marR="45720" anchor="ctr">
                    <a:lnL w="12700" cmpd="sng">
                      <a:noFill/>
                    </a:lnL>
                    <a:solidFill>
                      <a:srgbClr val="F2F2F2"/>
                    </a:solidFill>
                  </a:tcPr>
                </a:tc>
                <a:tc vMerge="1">
                  <a:txBody>
                    <a:bodyPr/>
                    <a:lstStyle/>
                    <a:p>
                      <a:endParaRPr lang="zh-CN"/>
                    </a:p>
                  </a:txBody>
                  <a:tcPr marL="45720" marR="45720" anchor="ct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原有的稳定的听力下降不影响</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诊断。</a:t>
                      </a:r>
                      <a:endPar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若眩晕伴有新近出现的听力下降则需行听力学检查。正常结果有助于排除其他耳科疾病，如梅尼埃病、迷路炎、听神经瘤等</a:t>
                      </a:r>
                      <a:endParaRPr lang="zh-CN" altLang="en-US"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solidFill>
                      <a:srgbClr val="F2F2F2"/>
                    </a:solidFill>
                  </a:tcPr>
                </a:tc>
                <a:extLst>
                  <a:ext uri="{0D108BD9-81ED-4DB2-BD59-A6C34878D82A}">
                    <a16:rowId xmlns:a16="http://schemas.microsoft.com/office/drawing/2014/main" val="10003"/>
                  </a:ext>
                </a:extLst>
              </a:tr>
              <a:tr h="179560">
                <a:tc vMerge="1">
                  <a:txBody>
                    <a:bodyPr/>
                    <a:lstStyle/>
                    <a:p>
                      <a:endParaRPr lang="zh-CN"/>
                    </a:p>
                  </a:txBody>
                  <a:tcPr marL="45720" marR="45720" anchor="ctr">
                    <a:lnL w="12700" cap="flat" cmpd="sng" algn="ctr">
                      <a:no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b="1"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300" b="1" dirty="0">
                          <a:latin typeface="微软雅黑" panose="020B0503020204020204" pitchFamily="34" charset="-122"/>
                          <a:ea typeface="微软雅黑" panose="020B0503020204020204" pitchFamily="34" charset="-122"/>
                          <a:sym typeface="微软雅黑" panose="020B0503020204020204" pitchFamily="34" charset="-122"/>
                        </a:rPr>
                        <a:t>．影像学检查：</a:t>
                      </a:r>
                      <a:endParaRPr lang="en-US" altLang="zh-CN" sz="1300" b="1"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颞骨高分辨率</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CT</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、含内听道</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桥小脑角的颅脑</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MRI</a:t>
                      </a:r>
                      <a:endParaRPr lang="zh-CN" altLang="en-US" sz="13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mpd="sng">
                      <a:noFill/>
                    </a:lnL>
                    <a:solidFill>
                      <a:srgbClr val="F2F2F2"/>
                    </a:solidFill>
                  </a:tcPr>
                </a:tc>
                <a:tc vMerge="1">
                  <a:txBody>
                    <a:bodyPr/>
                    <a:lstStyle/>
                    <a:p>
                      <a:endParaRPr lang="zh-CN"/>
                    </a:p>
                  </a:txBody>
                  <a:tcPr marL="45720" marR="45720" anchor="ct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颞骨</a:t>
                      </a:r>
                      <a:r>
                        <a:rPr lang="en-US" altLang="zh-CN"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CT</a:t>
                      </a:r>
                      <a:r>
                        <a:rPr lang="zh-CN" altLang="en-US"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有助于排除中耳、内耳的炎性病变或结构异常导致的位置性眩晕。内耳</a:t>
                      </a:r>
                      <a:r>
                        <a:rPr lang="en-US" altLang="zh-CN"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桥小脑角内听道</a:t>
                      </a:r>
                      <a:r>
                        <a:rPr lang="en-US" altLang="zh-CN"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MRI</a:t>
                      </a:r>
                      <a:r>
                        <a:rPr lang="zh-CN" altLang="en-US"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帮助了解有无占位性病变</a:t>
                      </a:r>
                      <a:r>
                        <a:rPr lang="en-US" altLang="zh-CN"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如听神经瘤</a:t>
                      </a:r>
                      <a:r>
                        <a:rPr lang="en-US" altLang="zh-CN"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、有无结构异常，为部分不典型或难治性病例提供诊断线索</a:t>
                      </a:r>
                    </a:p>
                  </a:txBody>
                  <a:tcPr marL="45720" marR="45720" anchor="ctr">
                    <a:solidFill>
                      <a:srgbClr val="F2F2F2"/>
                    </a:solidFill>
                  </a:tcPr>
                </a:tc>
                <a:extLst>
                  <a:ext uri="{0D108BD9-81ED-4DB2-BD59-A6C34878D82A}">
                    <a16:rowId xmlns:a16="http://schemas.microsoft.com/office/drawing/2014/main" val="10004"/>
                  </a:ext>
                </a:extLst>
              </a:tr>
              <a:tr h="0">
                <a:tc vMerge="1">
                  <a:txBody>
                    <a:bodyPr/>
                    <a:lstStyle/>
                    <a:p>
                      <a:endParaRPr lang="zh-CN"/>
                    </a:p>
                  </a:txBody>
                  <a:tcPr marL="45720" marR="45720" anchor="ctr">
                    <a:lnL w="12700" cap="flat" cmpd="sng" algn="ctr">
                      <a:no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b="1" dirty="0">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300" b="1" dirty="0">
                          <a:latin typeface="微软雅黑" panose="020B0503020204020204" pitchFamily="34" charset="-122"/>
                          <a:ea typeface="微软雅黑" panose="020B0503020204020204" pitchFamily="34" charset="-122"/>
                          <a:sym typeface="微软雅黑" panose="020B0503020204020204" pitchFamily="34" charset="-122"/>
                        </a:rPr>
                        <a:t>．平衡功能检查：</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静态或动态姿势描记、平衡感觉整合能力测试以及步态评价等</a:t>
                      </a:r>
                    </a:p>
                  </a:txBody>
                  <a:tcPr marL="45720" marR="45720" anchor="ctr">
                    <a:lnL w="12700" cmpd="sng">
                      <a:noFill/>
                    </a:lnL>
                    <a:solidFill>
                      <a:srgbClr val="F2F2F2"/>
                    </a:solidFill>
                  </a:tcPr>
                </a:tc>
                <a:tc vMerge="1">
                  <a:txBody>
                    <a:bodyPr/>
                    <a:lstStyle/>
                    <a:p>
                      <a:endParaRPr lang="zh-CN"/>
                    </a:p>
                  </a:txBody>
                  <a:tcPr marL="45720" marR="45720" anchor="ctr"/>
                </a:tc>
                <a:tc>
                  <a:txBody>
                    <a:bodyPr/>
                    <a:lstStyle/>
                    <a:p>
                      <a:pPr marL="285750" indent="-285750" algn="l">
                        <a:buFont typeface="Arial" panose="020B0604020202020204" pitchFamily="34" charset="0"/>
                        <a:buChar char="•"/>
                      </a:pPr>
                      <a:r>
                        <a:rPr lang="zh-CN" altLang="en-US" sz="13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评价姿势稳定性，为制定康复策略、疗效评价提供依据</a:t>
                      </a:r>
                    </a:p>
                  </a:txBody>
                  <a:tcPr marL="45720" marR="45720" anchor="ctr">
                    <a:solidFill>
                      <a:srgbClr val="F2F2F2"/>
                    </a:solidFill>
                  </a:tcPr>
                </a:tc>
                <a:extLst>
                  <a:ext uri="{0D108BD9-81ED-4DB2-BD59-A6C34878D82A}">
                    <a16:rowId xmlns:a16="http://schemas.microsoft.com/office/drawing/2014/main" val="10005"/>
                  </a:ext>
                </a:extLst>
              </a:tr>
              <a:tr h="179560">
                <a:tc vMerge="1">
                  <a:txBody>
                    <a:bodyPr/>
                    <a:lstStyle/>
                    <a:p>
                      <a:endParaRPr lang="zh-CN"/>
                    </a:p>
                  </a:txBody>
                  <a:tcPr marL="45720" marR="45720" anchor="ctr">
                    <a:lnL w="12700" cap="flat" cmpd="sng" algn="ctr">
                      <a:no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b="1" dirty="0">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300" b="1" dirty="0">
                          <a:latin typeface="微软雅黑" panose="020B0503020204020204" pitchFamily="34" charset="-122"/>
                          <a:ea typeface="微软雅黑" panose="020B0503020204020204" pitchFamily="34" charset="-122"/>
                          <a:sym typeface="微软雅黑" panose="020B0503020204020204" pitchFamily="34" charset="-122"/>
                        </a:rPr>
                        <a:t>．病因学检查：</a:t>
                      </a:r>
                      <a:endParaRPr lang="en-US" altLang="zh-CN" sz="1300" b="1"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钙离子、血糖、血脂、尿酸、性激素等相关检查</a:t>
                      </a:r>
                    </a:p>
                  </a:txBody>
                  <a:tcPr marL="45720" marR="45720" anchor="ctr">
                    <a:lnL w="12700" cmpd="sng">
                      <a:noFill/>
                    </a:lnL>
                    <a:solidFill>
                      <a:srgbClr val="F2F2F2"/>
                    </a:solidFill>
                  </a:tcPr>
                </a:tc>
                <a:tc vMerge="1">
                  <a:txBody>
                    <a:bodyPr/>
                    <a:lstStyle/>
                    <a:p>
                      <a:endParaRPr lang="zh-CN"/>
                    </a:p>
                  </a:txBody>
                  <a:tcPr marL="45720" marR="45720" anchor="ctr"/>
                </a:tc>
                <a:tc>
                  <a:txBody>
                    <a:bodyPr/>
                    <a:lstStyle/>
                    <a:p>
                      <a:pPr marL="285750" indent="-285750">
                        <a:buFont typeface="Arial" panose="020B0604020202020204" pitchFamily="34" charset="0"/>
                        <a:buChar char="•"/>
                      </a:pPr>
                      <a:r>
                        <a:rPr lang="zh-CN" altLang="en-US" sz="13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寻找可能的病因，了解发病机制。包括钙离子代谢和骨质疏松的指标，如血清</a:t>
                      </a:r>
                      <a:r>
                        <a:rPr lang="en-US" altLang="zh-CN" sz="13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1,25-</a:t>
                      </a:r>
                      <a:r>
                        <a:rPr lang="zh-CN" altLang="en-US" sz="13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二羟维生素</a:t>
                      </a:r>
                      <a:r>
                        <a:rPr lang="en-US" altLang="zh-CN" sz="13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D</a:t>
                      </a:r>
                      <a:r>
                        <a:rPr lang="zh-CN" altLang="en-US" sz="13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、游离钙离子水平、骨密度测量，以及血糖、血脂、尿酸、性激素等相关检查</a:t>
                      </a:r>
                    </a:p>
                  </a:txBody>
                  <a:tcPr marL="45720" marR="45720" anchor="ctr">
                    <a:solidFill>
                      <a:srgbClr val="F2F2F2"/>
                    </a:solidFill>
                  </a:tcPr>
                </a:tc>
                <a:extLst>
                  <a:ext uri="{0D108BD9-81ED-4DB2-BD59-A6C34878D82A}">
                    <a16:rowId xmlns:a16="http://schemas.microsoft.com/office/drawing/2014/main" val="10006"/>
                  </a:ext>
                </a:extLst>
              </a:tr>
            </a:tbl>
          </a:graphicData>
        </a:graphic>
      </p:graphicFrame>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检查：临床酌情</a:t>
            </a:r>
            <a:r>
              <a:rPr lang="zh-CN" altLang="en-US" dirty="0">
                <a:solidFill>
                  <a:schemeClr val="bg1"/>
                </a:solidFill>
                <a:sym typeface="微软雅黑" panose="020B0503020204020204" pitchFamily="34" charset="-122"/>
              </a:rPr>
              <a:t>完成</a:t>
            </a:r>
            <a:r>
              <a:rPr lang="zh-CN" altLang="zh-CN" dirty="0">
                <a:solidFill>
                  <a:schemeClr val="bg1"/>
                </a:solidFill>
                <a:sym typeface="微软雅黑" panose="020B0503020204020204" pitchFamily="34" charset="-122"/>
              </a:rPr>
              <a:t>基本检查和可选检查</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838200" y="2433294"/>
            <a:ext cx="10515138" cy="324978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 name="内容占位符 3"/>
          <p:cNvSpPr>
            <a:spLocks noGrp="1"/>
          </p:cNvSpPr>
          <p:nvPr>
            <p:ph sz="quarter" idx="14"/>
          </p:nvPr>
        </p:nvSpPr>
        <p:spPr/>
        <p:txBody>
          <a:bodyPr/>
          <a:lstStyle/>
          <a:p>
            <a:r>
              <a:rPr lang="en-US" altLang="zh-CN" dirty="0">
                <a:sym typeface="微软雅黑" panose="020B0503020204020204" pitchFamily="34" charset="-122"/>
              </a:rPr>
              <a:t>1. von </a:t>
            </a:r>
            <a:r>
              <a:rPr lang="en-US" altLang="zh-CN" dirty="0" err="1">
                <a:sym typeface="微软雅黑" panose="020B0503020204020204" pitchFamily="34" charset="-122"/>
              </a:rPr>
              <a:t>Brevern</a:t>
            </a:r>
            <a:r>
              <a:rPr lang="en-US" altLang="zh-CN" dirty="0">
                <a:sym typeface="微软雅黑" panose="020B0503020204020204" pitchFamily="34" charset="-122"/>
              </a:rPr>
              <a:t> M, et al. Benign paroxysmal positional vertigo: Diagnostic criteria. J </a:t>
            </a:r>
            <a:r>
              <a:rPr lang="en-US" altLang="zh-CN" dirty="0" err="1">
                <a:sym typeface="微软雅黑" panose="020B0503020204020204" pitchFamily="34" charset="-122"/>
              </a:rPr>
              <a:t>Vestib</a:t>
            </a:r>
            <a:r>
              <a:rPr lang="en-US" altLang="zh-CN" dirty="0">
                <a:sym typeface="微软雅黑" panose="020B0503020204020204" pitchFamily="34" charset="-122"/>
              </a:rPr>
              <a:t> Res. 2015;25(3-4):105-17. </a:t>
            </a:r>
          </a:p>
          <a:p>
            <a:r>
              <a:rPr lang="en-US" altLang="zh-CN" dirty="0">
                <a:sym typeface="微软雅黑" panose="020B0503020204020204" pitchFamily="34" charset="-122"/>
              </a:rPr>
              <a:t>2.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26, 244-246.</a:t>
            </a:r>
          </a:p>
          <a:p>
            <a:r>
              <a:rPr lang="zh-CN" altLang="en-US" dirty="0">
                <a:sym typeface="微软雅黑" panose="020B0503020204020204" pitchFamily="34" charset="-122"/>
              </a:rPr>
              <a:t>图片源自于：</a:t>
            </a:r>
            <a:r>
              <a:rPr lang="en-US" altLang="zh-CN" dirty="0">
                <a:sym typeface="微软雅黑" panose="020B0503020204020204" pitchFamily="34" charset="-122"/>
              </a:rPr>
              <a:t>3. Cole SR, Honaker JA. Benign paroxysmal positional vertigo: Effective diagnosis and treatment. Cleve Clin J Med. 2022 Nov 1;89(11):653-662. </a:t>
            </a:r>
            <a:r>
              <a:rPr lang="en-US" altLang="zh-CN" dirty="0">
                <a:sym typeface="微软雅黑" panose="020B0503020204020204" pitchFamily="34" charset="-122"/>
                <a:hlinkClick r:id="rId3"/>
              </a:rPr>
              <a:t>https://www.ccjm.org/content/89/11/653.long</a:t>
            </a:r>
            <a:endParaRPr lang="en-US" altLang="zh-CN" dirty="0">
              <a:sym typeface="微软雅黑" panose="020B0503020204020204" pitchFamily="34" charset="-122"/>
            </a:endParaRPr>
          </a:p>
          <a:p>
            <a:r>
              <a:rPr lang="zh-CN" altLang="en-US" dirty="0">
                <a:sym typeface="微软雅黑" panose="020B0503020204020204" pitchFamily="34" charset="-122"/>
              </a:rPr>
              <a:t>图片源自于：</a:t>
            </a:r>
            <a:r>
              <a:rPr lang="en-US" altLang="zh-CN" dirty="0">
                <a:sym typeface="微软雅黑" panose="020B0503020204020204" pitchFamily="34" charset="-122"/>
              </a:rPr>
              <a:t>4. Bhattacharyya N, et al. Clinical Practice Guideline: Benign Paroxysmal Positional Vertigo (Update). </a:t>
            </a:r>
            <a:r>
              <a:rPr lang="en-US" altLang="zh-CN" dirty="0" err="1">
                <a:sym typeface="微软雅黑" panose="020B0503020204020204" pitchFamily="34" charset="-122"/>
              </a:rPr>
              <a:t>Otolaryngol</a:t>
            </a:r>
            <a:r>
              <a:rPr lang="en-US" altLang="zh-CN" dirty="0">
                <a:sym typeface="微软雅黑" panose="020B0503020204020204" pitchFamily="34" charset="-122"/>
              </a:rPr>
              <a:t> Head Neck Surg. 2017 Mar;156(3_suppl):S1-S47. </a:t>
            </a:r>
            <a:r>
              <a:rPr lang="en-US" altLang="zh-CN" dirty="0">
                <a:sym typeface="微软雅黑" panose="020B0503020204020204" pitchFamily="34" charset="-122"/>
                <a:hlinkClick r:id="rId4"/>
              </a:rPr>
              <a:t>https://aao-hnsfjournals.onlinelibrary.wiley.com/doi/10.1177/0194599816689667</a:t>
            </a:r>
            <a:endParaRPr lang="en-US" altLang="zh-CN" dirty="0">
              <a:sym typeface="微软雅黑" panose="020B0503020204020204" pitchFamily="34" charset="-122"/>
            </a:endParaRPr>
          </a:p>
        </p:txBody>
      </p:sp>
      <p:sp>
        <p:nvSpPr>
          <p:cNvPr id="6" name="文本占位符 5"/>
          <p:cNvSpPr>
            <a:spLocks noGrp="1"/>
          </p:cNvSpPr>
          <p:nvPr>
            <p:ph type="body" sz="quarter" idx="13"/>
          </p:nvPr>
        </p:nvSpPr>
        <p:spPr/>
        <p:txBody>
          <a:bodyPr/>
          <a:lstStyle/>
          <a:p>
            <a:pPr marL="0" indent="0">
              <a:buNone/>
            </a:pPr>
            <a:r>
              <a:rPr lang="zh-CN" altLang="en-US" sz="1800" b="1" dirty="0">
                <a:sym typeface="微软雅黑" panose="020B0503020204020204" pitchFamily="34" charset="-122"/>
              </a:rPr>
              <a:t>位置试验包括</a:t>
            </a:r>
            <a:r>
              <a:rPr lang="zh-CN" altLang="en-US" sz="1800" b="1" dirty="0">
                <a:solidFill>
                  <a:srgbClr val="0A7F28"/>
                </a:solidFill>
                <a:sym typeface="微软雅黑" panose="020B0503020204020204" pitchFamily="34" charset="-122"/>
              </a:rPr>
              <a:t>对眩晕和眼震的激发，不同的半规管进行不同的手法评价</a:t>
            </a:r>
            <a:r>
              <a:rPr lang="en-US" altLang="zh-CN" sz="1800" b="1" baseline="30000" dirty="0">
                <a:solidFill>
                  <a:srgbClr val="0A7F28"/>
                </a:solidFill>
                <a:sym typeface="微软雅黑" panose="020B0503020204020204" pitchFamily="34" charset="-122"/>
              </a:rPr>
              <a:t>1</a:t>
            </a:r>
          </a:p>
          <a:p>
            <a:r>
              <a:rPr lang="zh-CN" altLang="en-US">
                <a:sym typeface="微软雅黑" panose="020B0503020204020204" pitchFamily="34" charset="-122"/>
              </a:rPr>
              <a:t>在</a:t>
            </a:r>
            <a:r>
              <a:rPr lang="zh-CN" altLang="en-US" dirty="0">
                <a:sym typeface="微软雅黑" panose="020B0503020204020204" pitchFamily="34" charset="-122"/>
              </a:rPr>
              <a:t>某一半规管平面进行转头能引起最大强度的位置性眼震时，即可诊断特定半规管</a:t>
            </a:r>
            <a:r>
              <a:rPr lang="en-US" altLang="zh-CN" dirty="0">
                <a:sym typeface="微软雅黑" panose="020B0503020204020204" pitchFamily="34" charset="-122"/>
              </a:rPr>
              <a:t>(</a:t>
            </a:r>
            <a:r>
              <a:rPr lang="zh-CN" altLang="en-US" dirty="0">
                <a:sym typeface="微软雅黑" panose="020B0503020204020204" pitchFamily="34" charset="-122"/>
              </a:rPr>
              <a:t>据慢相角速度</a:t>
            </a:r>
            <a:r>
              <a:rPr lang="en-US" altLang="zh-CN" dirty="0">
                <a:sym typeface="微软雅黑" panose="020B0503020204020204" pitchFamily="34" charset="-122"/>
              </a:rPr>
              <a:t>) </a:t>
            </a:r>
            <a:r>
              <a:rPr lang="zh-CN" altLang="en-US" dirty="0">
                <a:sym typeface="微软雅黑" panose="020B0503020204020204" pitchFamily="34" charset="-122"/>
              </a:rPr>
              <a:t>。一般情况下</a:t>
            </a:r>
            <a:r>
              <a:rPr lang="en-US" altLang="zh-CN" dirty="0">
                <a:sym typeface="微软雅黑" panose="020B0503020204020204" pitchFamily="34" charset="-122"/>
              </a:rPr>
              <a:t>(</a:t>
            </a:r>
            <a:r>
              <a:rPr lang="zh-CN" altLang="en-US" dirty="0">
                <a:sym typeface="微软雅黑" panose="020B0503020204020204" pitchFamily="34" charset="-122"/>
              </a:rPr>
              <a:t>与中枢性位置性眼震相反</a:t>
            </a:r>
            <a:r>
              <a:rPr lang="en-US" altLang="zh-CN" dirty="0">
                <a:sym typeface="微软雅黑" panose="020B0503020204020204" pitchFamily="34" charset="-122"/>
              </a:rPr>
              <a:t>)</a:t>
            </a:r>
            <a:r>
              <a:rPr lang="zh-CN" altLang="en-US" dirty="0">
                <a:sym typeface="微软雅黑" panose="020B0503020204020204" pitchFamily="34" charset="-122"/>
              </a:rPr>
              <a:t>，</a:t>
            </a:r>
            <a:r>
              <a:rPr lang="en-US" altLang="zh-CN" dirty="0">
                <a:sym typeface="微软雅黑" panose="020B0503020204020204" pitchFamily="34" charset="-122"/>
              </a:rPr>
              <a:t>BPPV</a:t>
            </a:r>
            <a:r>
              <a:rPr lang="zh-CN" altLang="en-US" dirty="0">
                <a:sym typeface="微软雅黑" panose="020B0503020204020204" pitchFamily="34" charset="-122"/>
              </a:rPr>
              <a:t>位置性眼震与受累半规管平面一致，且半规管的兴奋或抑制决定眼震的方向</a:t>
            </a:r>
            <a:r>
              <a:rPr lang="en-US" altLang="zh-CN" baseline="30000" dirty="0">
                <a:sym typeface="微软雅黑" panose="020B0503020204020204" pitchFamily="34" charset="-122"/>
              </a:rPr>
              <a:t>1</a:t>
            </a:r>
            <a:endParaRPr lang="zh-CN" altLang="en-US" baseline="30000" dirty="0">
              <a:sym typeface="微软雅黑" panose="020B0503020204020204" pitchFamily="34" charset="-122"/>
            </a:endParaRPr>
          </a:p>
          <a:p>
            <a:endParaRPr lang="zh-CN" altLang="en-US" dirty="0">
              <a:sym typeface="微软雅黑" panose="020B0503020204020204" pitchFamily="34" charset="-122"/>
            </a:endParaRPr>
          </a:p>
        </p:txBody>
      </p:sp>
      <p:sp>
        <p:nvSpPr>
          <p:cNvPr id="26" name="文本占位符 2"/>
          <p:cNvSpPr txBox="1"/>
          <p:nvPr/>
        </p:nvSpPr>
        <p:spPr>
          <a:xfrm>
            <a:off x="975575" y="2639190"/>
            <a:ext cx="3193686" cy="2837988"/>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zh-CN" altLang="en-US" b="1" dirty="0">
                <a:solidFill>
                  <a:srgbClr val="0A7F28"/>
                </a:solidFill>
                <a:sym typeface="微软雅黑" panose="020B0503020204020204" pitchFamily="34" charset="-122"/>
              </a:rPr>
              <a:t>位置试验</a:t>
            </a:r>
            <a:r>
              <a:rPr lang="en-US" altLang="zh-CN" b="1" baseline="30000" dirty="0">
                <a:solidFill>
                  <a:srgbClr val="0A7F28"/>
                </a:solidFill>
                <a:sym typeface="微软雅黑" panose="020B0503020204020204" pitchFamily="34" charset="-122"/>
              </a:rPr>
              <a:t>2</a:t>
            </a:r>
          </a:p>
          <a:p>
            <a:pPr marL="0" indent="0">
              <a:spcAft>
                <a:spcPts val="600"/>
              </a:spcAft>
              <a:buNone/>
            </a:pPr>
            <a:r>
              <a:rPr lang="en-US" altLang="zh-CN" sz="1400" dirty="0">
                <a:sym typeface="微软雅黑" panose="020B0503020204020204" pitchFamily="34" charset="-122"/>
              </a:rPr>
              <a:t>——</a:t>
            </a:r>
            <a:r>
              <a:rPr lang="zh-CN" altLang="en-US" sz="1400" dirty="0">
                <a:sym typeface="微软雅黑" panose="020B0503020204020204" pitchFamily="34" charset="-122"/>
              </a:rPr>
              <a:t>采用</a:t>
            </a:r>
            <a:r>
              <a:rPr lang="zh-CN" altLang="en-US" sz="1400" dirty="0">
                <a:solidFill>
                  <a:srgbClr val="0A7F28"/>
                </a:solidFill>
                <a:sym typeface="微软雅黑" panose="020B0503020204020204" pitchFamily="34" charset="-122"/>
              </a:rPr>
              <a:t>迅速改变头位和体位来诱发眩晕</a:t>
            </a:r>
            <a:r>
              <a:rPr lang="zh-CN" altLang="en-US" sz="1400" dirty="0">
                <a:sym typeface="微软雅黑" panose="020B0503020204020204" pitchFamily="34" charset="-122"/>
              </a:rPr>
              <a:t>的检查方法，可协助诊断</a:t>
            </a:r>
            <a:r>
              <a:rPr lang="en-US" altLang="zh-CN" sz="1400" dirty="0">
                <a:sym typeface="微软雅黑" panose="020B0503020204020204" pitchFamily="34" charset="-122"/>
              </a:rPr>
              <a:t>BPPV </a:t>
            </a:r>
          </a:p>
          <a:p>
            <a:pPr>
              <a:spcAft>
                <a:spcPts val="600"/>
              </a:spcAft>
            </a:pPr>
            <a:r>
              <a:rPr lang="zh-CN" altLang="en-US" sz="1200" dirty="0">
                <a:sym typeface="微软雅黑" panose="020B0503020204020204" pitchFamily="34" charset="-122"/>
              </a:rPr>
              <a:t>常用包括</a:t>
            </a:r>
            <a:r>
              <a:rPr lang="en-US" altLang="zh-CN" sz="1200" dirty="0">
                <a:sym typeface="微软雅黑" panose="020B0503020204020204" pitchFamily="34" charset="-122"/>
              </a:rPr>
              <a:t>Dix-Hallpike</a:t>
            </a:r>
            <a:r>
              <a:rPr lang="zh-CN" altLang="en-US" sz="1200" dirty="0">
                <a:sym typeface="微软雅黑" panose="020B0503020204020204" pitchFamily="34" charset="-122"/>
              </a:rPr>
              <a:t>试验、滚转试验、低头</a:t>
            </a:r>
            <a:r>
              <a:rPr lang="en-US" altLang="zh-CN" sz="1200" dirty="0">
                <a:sym typeface="微软雅黑" panose="020B0503020204020204" pitchFamily="34" charset="-122"/>
              </a:rPr>
              <a:t>-</a:t>
            </a:r>
            <a:r>
              <a:rPr lang="zh-CN" altLang="en-US" sz="1200" dirty="0">
                <a:sym typeface="微软雅黑" panose="020B0503020204020204" pitchFamily="34" charset="-122"/>
              </a:rPr>
              <a:t>仰头试验、侧卧试验等</a:t>
            </a:r>
            <a:endParaRPr lang="en-US" altLang="zh-CN" sz="1200" dirty="0">
              <a:sym typeface="微软雅黑" panose="020B0503020204020204" pitchFamily="34" charset="-122"/>
            </a:endParaRPr>
          </a:p>
          <a:p>
            <a:pPr marL="0" indent="0">
              <a:spcAft>
                <a:spcPts val="600"/>
              </a:spcAft>
              <a:buNone/>
            </a:pPr>
            <a:r>
              <a:rPr lang="zh-CN" altLang="en-US" sz="1400" b="1" dirty="0">
                <a:sym typeface="微软雅黑" panose="020B0503020204020204" pitchFamily="34" charset="-122"/>
              </a:rPr>
              <a:t>建议：</a:t>
            </a:r>
            <a:endParaRPr lang="en-US" altLang="zh-CN" sz="1400" b="1" dirty="0">
              <a:sym typeface="微软雅黑" panose="020B0503020204020204" pitchFamily="34" charset="-122"/>
            </a:endParaRPr>
          </a:p>
          <a:p>
            <a:pPr>
              <a:spcAft>
                <a:spcPts val="600"/>
              </a:spcAft>
            </a:pPr>
            <a:r>
              <a:rPr lang="zh-CN" altLang="en-US" sz="1400" b="1" dirty="0">
                <a:sym typeface="微软雅黑" panose="020B0503020204020204" pitchFamily="34" charset="-122"/>
              </a:rPr>
              <a:t>可</a:t>
            </a:r>
            <a:r>
              <a:rPr lang="zh-CN" altLang="en-US" sz="1400" b="1" dirty="0">
                <a:solidFill>
                  <a:srgbClr val="0A7F28"/>
                </a:solidFill>
                <a:sym typeface="微软雅黑" panose="020B0503020204020204" pitchFamily="34" charset="-122"/>
              </a:rPr>
              <a:t>先行</a:t>
            </a:r>
            <a:r>
              <a:rPr lang="en-US" altLang="zh-CN" sz="1400" b="1" dirty="0">
                <a:solidFill>
                  <a:srgbClr val="0A7F28"/>
                </a:solidFill>
                <a:sym typeface="微软雅黑" panose="020B0503020204020204" pitchFamily="34" charset="-122"/>
              </a:rPr>
              <a:t>Dix-Hallpike</a:t>
            </a:r>
            <a:r>
              <a:rPr lang="zh-CN" altLang="en-US" sz="1400" b="1" dirty="0">
                <a:solidFill>
                  <a:srgbClr val="0A7F28"/>
                </a:solidFill>
                <a:sym typeface="微软雅黑" panose="020B0503020204020204" pitchFamily="34" charset="-122"/>
              </a:rPr>
              <a:t>试验</a:t>
            </a:r>
            <a:endParaRPr lang="en-US" altLang="zh-CN" sz="1400" b="1" dirty="0">
              <a:solidFill>
                <a:schemeClr val="accent1"/>
              </a:solidFill>
              <a:sym typeface="微软雅黑" panose="020B0503020204020204" pitchFamily="34" charset="-122"/>
            </a:endParaRPr>
          </a:p>
          <a:p>
            <a:pPr>
              <a:spcAft>
                <a:spcPts val="600"/>
              </a:spcAft>
            </a:pPr>
            <a:r>
              <a:rPr lang="zh-CN" altLang="en-US" sz="1400" b="1" dirty="0">
                <a:sym typeface="微软雅黑" panose="020B0503020204020204" pitchFamily="34" charset="-122"/>
              </a:rPr>
              <a:t>据患者耐受情况，水平眼震有无来</a:t>
            </a:r>
            <a:r>
              <a:rPr lang="zh-CN" altLang="en-US" sz="1400" b="1" dirty="0">
                <a:solidFill>
                  <a:srgbClr val="0A7F28"/>
                </a:solidFill>
                <a:sym typeface="微软雅黑" panose="020B0503020204020204" pitchFamily="34" charset="-122"/>
              </a:rPr>
              <a:t>评估是否继续行滚转试验</a:t>
            </a:r>
            <a:r>
              <a:rPr lang="zh-CN" altLang="en-US" sz="1400" b="1" dirty="0">
                <a:sym typeface="微软雅黑" panose="020B0503020204020204" pitchFamily="34" charset="-122"/>
              </a:rPr>
              <a:t>，以减少对患者的不适刺激</a:t>
            </a:r>
            <a:endParaRPr lang="en-US" altLang="zh-CN" sz="1400" b="1" dirty="0">
              <a:sym typeface="微软雅黑" panose="020B0503020204020204" pitchFamily="34" charset="-122"/>
            </a:endParaRPr>
          </a:p>
        </p:txBody>
      </p:sp>
      <p:sp>
        <p:nvSpPr>
          <p:cNvPr id="31" name="任意多边形: 形状 4"/>
          <p:cNvSpPr/>
          <p:nvPr/>
        </p:nvSpPr>
        <p:spPr>
          <a:xfrm flipH="1">
            <a:off x="7886700" y="2204085"/>
            <a:ext cx="3420110" cy="3817620"/>
          </a:xfrm>
          <a:custGeom>
            <a:avLst/>
            <a:gdLst>
              <a:gd name="connsiteX0" fmla="*/ 0 w 2123826"/>
              <a:gd name="connsiteY0" fmla="*/ 0 h 2655770"/>
              <a:gd name="connsiteX1" fmla="*/ 2123826 w 2123826"/>
              <a:gd name="connsiteY1" fmla="*/ 0 h 2655770"/>
              <a:gd name="connsiteX2" fmla="*/ 2123826 w 2123826"/>
              <a:gd name="connsiteY2" fmla="*/ 2655770 h 2655770"/>
              <a:gd name="connsiteX3" fmla="*/ 353977 w 2123826"/>
              <a:gd name="connsiteY3" fmla="*/ 2655770 h 2655770"/>
              <a:gd name="connsiteX4" fmla="*/ 0 w 2123826"/>
              <a:gd name="connsiteY4" fmla="*/ 2301792 h 2655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826" h="2655770">
                <a:moveTo>
                  <a:pt x="0" y="0"/>
                </a:moveTo>
                <a:lnTo>
                  <a:pt x="2123826" y="0"/>
                </a:lnTo>
                <a:lnTo>
                  <a:pt x="2123826" y="2655770"/>
                </a:lnTo>
                <a:lnTo>
                  <a:pt x="353977" y="2655770"/>
                </a:lnTo>
                <a:cubicBezTo>
                  <a:pt x="158480" y="2655770"/>
                  <a:pt x="0" y="2497289"/>
                  <a:pt x="0" y="2301792"/>
                </a:cubicBezTo>
                <a:close/>
              </a:path>
            </a:pathLst>
          </a:custGeom>
          <a:solidFill>
            <a:schemeClr val="bg1"/>
          </a:solidFill>
          <a:ln w="9525">
            <a:solidFill>
              <a:srgbClr val="0A7F28"/>
            </a:solidFill>
          </a:ln>
          <a:effectLst>
            <a:outerShdw dist="152400" dir="18600000" sx="98000" sy="98000" algn="ctr" rotWithShape="0">
              <a:srgbClr val="0A7F28">
                <a:alpha val="5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占位符 2"/>
          <p:cNvSpPr txBox="1"/>
          <p:nvPr/>
        </p:nvSpPr>
        <p:spPr>
          <a:xfrm>
            <a:off x="7882890" y="2299970"/>
            <a:ext cx="3420110" cy="367982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zh-CN" altLang="en-US" b="1" dirty="0">
                <a:solidFill>
                  <a:srgbClr val="0A7F28"/>
                </a:solidFill>
                <a:sym typeface="微软雅黑" panose="020B0503020204020204" pitchFamily="34" charset="-122"/>
              </a:rPr>
              <a:t>滚转试验</a:t>
            </a:r>
            <a:r>
              <a:rPr lang="en-US" altLang="zh-CN" b="1" baseline="30000" dirty="0">
                <a:solidFill>
                  <a:srgbClr val="0A7F28"/>
                </a:solidFill>
                <a:sym typeface="微软雅黑" panose="020B0503020204020204" pitchFamily="34" charset="-122"/>
              </a:rPr>
              <a:t>2</a:t>
            </a:r>
            <a:endParaRPr lang="en-US" altLang="zh-CN" b="1" dirty="0">
              <a:solidFill>
                <a:srgbClr val="0A7F28"/>
              </a:solidFill>
              <a:sym typeface="微软雅黑" panose="020B0503020204020204" pitchFamily="34" charset="-122"/>
            </a:endParaRPr>
          </a:p>
          <a:p>
            <a:pPr>
              <a:spcAft>
                <a:spcPts val="600"/>
              </a:spcAft>
            </a:pPr>
            <a:r>
              <a:rPr lang="zh-CN" altLang="en-US" sz="1400" b="1" dirty="0">
                <a:sym typeface="微软雅黑" panose="020B0503020204020204" pitchFamily="34" charset="-122"/>
              </a:rPr>
              <a:t>判断</a:t>
            </a:r>
            <a:r>
              <a:rPr lang="zh-CN" altLang="en-US" sz="1400" b="1" dirty="0">
                <a:solidFill>
                  <a:srgbClr val="C00000"/>
                </a:solidFill>
                <a:sym typeface="微软雅黑" panose="020B0503020204020204" pitchFamily="34" charset="-122"/>
              </a:rPr>
              <a:t>外半规管耳石症</a:t>
            </a:r>
            <a:r>
              <a:rPr lang="zh-CN" altLang="en-US" sz="1400" b="1" dirty="0">
                <a:sym typeface="微软雅黑" panose="020B0503020204020204" pitchFamily="34" charset="-122"/>
              </a:rPr>
              <a:t>的首选方法</a:t>
            </a:r>
            <a:endParaRPr lang="en-US" altLang="zh-CN" sz="1400" b="1" dirty="0">
              <a:sym typeface="微软雅黑" panose="020B0503020204020204" pitchFamily="34" charset="-122"/>
            </a:endParaRPr>
          </a:p>
          <a:p>
            <a:pPr>
              <a:spcAft>
                <a:spcPts val="600"/>
              </a:spcAft>
            </a:pPr>
            <a:r>
              <a:rPr lang="zh-CN" altLang="en-US" sz="1400" dirty="0">
                <a:sym typeface="微软雅黑" panose="020B0503020204020204" pitchFamily="34" charset="-122"/>
              </a:rPr>
              <a:t>取平卧位，头位抬高</a:t>
            </a:r>
            <a:r>
              <a:rPr lang="en-US" altLang="zh-CN" sz="1400" dirty="0">
                <a:sym typeface="微软雅黑" panose="020B0503020204020204" pitchFamily="34" charset="-122"/>
              </a:rPr>
              <a:t>30°</a:t>
            </a:r>
            <a:r>
              <a:rPr lang="zh-CN" altLang="en-US" sz="1400" dirty="0">
                <a:sym typeface="微软雅黑" panose="020B0503020204020204" pitchFamily="34" charset="-122"/>
              </a:rPr>
              <a:t>，向一侧转头</a:t>
            </a:r>
            <a:r>
              <a:rPr lang="en-US" altLang="zh-CN" sz="1400" dirty="0">
                <a:sym typeface="微软雅黑" panose="020B0503020204020204" pitchFamily="34" charset="-122"/>
              </a:rPr>
              <a:t>90°</a:t>
            </a:r>
            <a:r>
              <a:rPr lang="zh-CN" altLang="en-US" sz="1400" dirty="0">
                <a:sym typeface="微软雅黑" panose="020B0503020204020204" pitchFamily="34" charset="-122"/>
              </a:rPr>
              <a:t>观察至眩晕或眼震消失后</a:t>
            </a:r>
            <a:r>
              <a:rPr lang="en-US" altLang="zh-CN" sz="1400" dirty="0">
                <a:sym typeface="微软雅黑" panose="020B0503020204020204" pitchFamily="34" charset="-122"/>
              </a:rPr>
              <a:t>30</a:t>
            </a:r>
            <a:r>
              <a:rPr lang="zh-CN" altLang="en-US" sz="1400" dirty="0">
                <a:sym typeface="微软雅黑" panose="020B0503020204020204" pitchFamily="34" charset="-122"/>
              </a:rPr>
              <a:t>秒恢复初始位置，再向另一侧转</a:t>
            </a:r>
            <a:r>
              <a:rPr lang="en-US" altLang="zh-CN" sz="1400" dirty="0">
                <a:sym typeface="微软雅黑" panose="020B0503020204020204" pitchFamily="34" charset="-122"/>
              </a:rPr>
              <a:t>90°</a:t>
            </a:r>
            <a:r>
              <a:rPr lang="zh-CN" altLang="en-US" sz="1400" dirty="0">
                <a:sym typeface="微软雅黑" panose="020B0503020204020204" pitchFamily="34" charset="-122"/>
              </a:rPr>
              <a:t>观察</a:t>
            </a:r>
            <a:endParaRPr lang="en-US" altLang="zh-CN" sz="1400" dirty="0">
              <a:sym typeface="微软雅黑" panose="020B0503020204020204" pitchFamily="34" charset="-122"/>
            </a:endParaRPr>
          </a:p>
        </p:txBody>
      </p:sp>
      <p:sp>
        <p:nvSpPr>
          <p:cNvPr id="32" name="任意多边形: 形状 4"/>
          <p:cNvSpPr/>
          <p:nvPr/>
        </p:nvSpPr>
        <p:spPr>
          <a:xfrm>
            <a:off x="4269105" y="2204085"/>
            <a:ext cx="3420110" cy="3817620"/>
          </a:xfrm>
          <a:custGeom>
            <a:avLst/>
            <a:gdLst>
              <a:gd name="connsiteX0" fmla="*/ 0 w 2123826"/>
              <a:gd name="connsiteY0" fmla="*/ 0 h 2655770"/>
              <a:gd name="connsiteX1" fmla="*/ 2123826 w 2123826"/>
              <a:gd name="connsiteY1" fmla="*/ 0 h 2655770"/>
              <a:gd name="connsiteX2" fmla="*/ 2123826 w 2123826"/>
              <a:gd name="connsiteY2" fmla="*/ 2655770 h 2655770"/>
              <a:gd name="connsiteX3" fmla="*/ 353977 w 2123826"/>
              <a:gd name="connsiteY3" fmla="*/ 2655770 h 2655770"/>
              <a:gd name="connsiteX4" fmla="*/ 0 w 2123826"/>
              <a:gd name="connsiteY4" fmla="*/ 2301792 h 2655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826" h="2655770">
                <a:moveTo>
                  <a:pt x="0" y="0"/>
                </a:moveTo>
                <a:lnTo>
                  <a:pt x="2123826" y="0"/>
                </a:lnTo>
                <a:lnTo>
                  <a:pt x="2123826" y="2655770"/>
                </a:lnTo>
                <a:lnTo>
                  <a:pt x="353977" y="2655770"/>
                </a:lnTo>
                <a:cubicBezTo>
                  <a:pt x="158480" y="2655770"/>
                  <a:pt x="0" y="2497289"/>
                  <a:pt x="0" y="2301792"/>
                </a:cubicBezTo>
                <a:close/>
              </a:path>
            </a:pathLst>
          </a:custGeom>
          <a:solidFill>
            <a:schemeClr val="bg1"/>
          </a:solidFill>
          <a:ln w="9525">
            <a:solidFill>
              <a:srgbClr val="0A7F28"/>
            </a:solidFill>
          </a:ln>
          <a:effectLst>
            <a:outerShdw dist="152400" dir="18600000" sx="98000" sy="98000" algn="ctr" rotWithShape="0">
              <a:srgbClr val="0A7F28">
                <a:alpha val="5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文本占位符 2"/>
          <p:cNvSpPr txBox="1"/>
          <p:nvPr/>
        </p:nvSpPr>
        <p:spPr>
          <a:xfrm>
            <a:off x="4269105" y="2299970"/>
            <a:ext cx="3420110" cy="367982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en-US" altLang="zh-CN" b="1" dirty="0">
                <a:solidFill>
                  <a:srgbClr val="0A7F28"/>
                </a:solidFill>
                <a:sym typeface="微软雅黑" panose="020B0503020204020204" pitchFamily="34" charset="-122"/>
              </a:rPr>
              <a:t>Dix-Hallpike</a:t>
            </a:r>
            <a:r>
              <a:rPr lang="zh-CN" altLang="en-US" b="1" dirty="0">
                <a:solidFill>
                  <a:srgbClr val="0A7F28"/>
                </a:solidFill>
                <a:sym typeface="微软雅黑" panose="020B0503020204020204" pitchFamily="34" charset="-122"/>
              </a:rPr>
              <a:t>试验</a:t>
            </a:r>
            <a:r>
              <a:rPr lang="en-US" altLang="zh-CN" b="1" baseline="30000" dirty="0">
                <a:solidFill>
                  <a:srgbClr val="0A7F28"/>
                </a:solidFill>
                <a:sym typeface="微软雅黑" panose="020B0503020204020204" pitchFamily="34" charset="-122"/>
              </a:rPr>
              <a:t>2</a:t>
            </a:r>
          </a:p>
          <a:p>
            <a:pPr>
              <a:spcAft>
                <a:spcPts val="600"/>
              </a:spcAft>
            </a:pPr>
            <a:r>
              <a:rPr lang="zh-CN" altLang="en-US" sz="1400" b="1" dirty="0">
                <a:sym typeface="微软雅黑" panose="020B0503020204020204" pitchFamily="34" charset="-122"/>
              </a:rPr>
              <a:t>判断</a:t>
            </a:r>
            <a:r>
              <a:rPr lang="zh-CN" altLang="en-US" sz="1400" b="1" dirty="0">
                <a:solidFill>
                  <a:srgbClr val="C00000"/>
                </a:solidFill>
                <a:sym typeface="微软雅黑" panose="020B0503020204020204" pitchFamily="34" charset="-122"/>
              </a:rPr>
              <a:t>后、前半规管</a:t>
            </a:r>
            <a:r>
              <a:rPr lang="en-US" altLang="zh-CN" sz="1400" b="1" dirty="0">
                <a:solidFill>
                  <a:srgbClr val="C00000"/>
                </a:solidFill>
                <a:sym typeface="微软雅黑" panose="020B0503020204020204" pitchFamily="34" charset="-122"/>
              </a:rPr>
              <a:t>BPPV</a:t>
            </a:r>
            <a:r>
              <a:rPr lang="zh-CN" altLang="en-US" sz="1400" b="1" dirty="0">
                <a:sym typeface="微软雅黑" panose="020B0503020204020204" pitchFamily="34" charset="-122"/>
              </a:rPr>
              <a:t>的首选方法</a:t>
            </a:r>
            <a:endParaRPr lang="en-US" altLang="zh-CN" sz="1400" b="1" dirty="0">
              <a:sym typeface="微软雅黑" panose="020B0503020204020204" pitchFamily="34" charset="-122"/>
            </a:endParaRPr>
          </a:p>
          <a:p>
            <a:pPr>
              <a:spcAft>
                <a:spcPts val="600"/>
              </a:spcAft>
            </a:pPr>
            <a:r>
              <a:rPr lang="zh-CN" altLang="en-US" sz="1400" dirty="0">
                <a:sym typeface="微软雅黑" panose="020B0503020204020204" pitchFamily="34" charset="-122"/>
              </a:rPr>
              <a:t>患者取坐位，检查者将其头部转向一侧</a:t>
            </a:r>
            <a:r>
              <a:rPr lang="en-US" altLang="zh-CN" sz="1400" dirty="0">
                <a:sym typeface="微软雅黑" panose="020B0503020204020204" pitchFamily="34" charset="-122"/>
              </a:rPr>
              <a:t>45°</a:t>
            </a:r>
            <a:r>
              <a:rPr lang="zh-CN" altLang="en-US" sz="1400" dirty="0">
                <a:sym typeface="微软雅黑" panose="020B0503020204020204" pitchFamily="34" charset="-122"/>
              </a:rPr>
              <a:t>，保持头位不动迅速仰卧，头后仰悬垂，与水平面呈</a:t>
            </a:r>
            <a:r>
              <a:rPr lang="en-US" altLang="zh-CN" sz="1400" dirty="0">
                <a:sym typeface="微软雅黑" panose="020B0503020204020204" pitchFamily="34" charset="-122"/>
              </a:rPr>
              <a:t>30°</a:t>
            </a:r>
            <a:r>
              <a:rPr lang="zh-CN" altLang="en-US" sz="1400" dirty="0">
                <a:sym typeface="微软雅黑" panose="020B0503020204020204" pitchFamily="34" charset="-122"/>
              </a:rPr>
              <a:t>角，观察有无位置性眩晕及眼震</a:t>
            </a:r>
            <a:endParaRPr lang="en-US" altLang="zh-CN" sz="1400" dirty="0">
              <a:sym typeface="微软雅黑" panose="020B0503020204020204" pitchFamily="34" charset="-122"/>
            </a:endParaRPr>
          </a:p>
        </p:txBody>
      </p:sp>
      <p:pic>
        <p:nvPicPr>
          <p:cNvPr id="39" name="图片 38"/>
          <p:cNvPicPr>
            <a:picLocks noChangeAspect="1"/>
          </p:cNvPicPr>
          <p:nvPr/>
        </p:nvPicPr>
        <p:blipFill>
          <a:blip r:embed="rId5"/>
          <a:stretch>
            <a:fillRect/>
          </a:stretch>
        </p:blipFill>
        <p:spPr>
          <a:xfrm>
            <a:off x="4434562" y="4130430"/>
            <a:ext cx="3112187" cy="1776248"/>
          </a:xfrm>
          <a:prstGeom prst="round2DiagRect">
            <a:avLst>
              <a:gd name="adj1" fmla="val 0"/>
              <a:gd name="adj2" fmla="val 14519"/>
            </a:avLst>
          </a:prstGeom>
        </p:spPr>
      </p:pic>
      <p:pic>
        <p:nvPicPr>
          <p:cNvPr id="45" name="图片 44"/>
          <p:cNvPicPr>
            <a:picLocks noChangeAspect="1"/>
          </p:cNvPicPr>
          <p:nvPr/>
        </p:nvPicPr>
        <p:blipFill>
          <a:blip r:embed="rId6"/>
          <a:stretch>
            <a:fillRect/>
          </a:stretch>
        </p:blipFill>
        <p:spPr>
          <a:xfrm>
            <a:off x="8064330" y="3860800"/>
            <a:ext cx="3061401" cy="1944464"/>
          </a:xfrm>
          <a:prstGeom prst="rect">
            <a:avLst/>
          </a:prstGeom>
        </p:spPr>
      </p:pic>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位置试验：定位责任半规管及判断病变类型的客观依据</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p:cNvSpPr/>
          <p:nvPr/>
        </p:nvSpPr>
        <p:spPr>
          <a:xfrm flipH="1">
            <a:off x="1192157" y="2315723"/>
            <a:ext cx="2808867" cy="3509368"/>
          </a:xfrm>
          <a:prstGeom prst="roundRect">
            <a:avLst>
              <a:gd name="adj" fmla="val 0"/>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内容占位符 3"/>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中国医药教育协会眩晕专委会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良性阵发性位置性眩晕与前庭阵发症</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,2024,32(01):92-95.</a:t>
            </a:r>
          </a:p>
          <a:p>
            <a:r>
              <a:rPr lang="en-US" altLang="zh-CN" dirty="0">
                <a:sym typeface="微软雅黑" panose="020B0503020204020204" pitchFamily="34" charset="-122"/>
              </a:rPr>
              <a:t>2.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a:t>
            </a:r>
            <a:r>
              <a:rPr lang="en-US" altLang="zh-CN" dirty="0">
                <a:sym typeface="微软雅黑" panose="020B0503020204020204" pitchFamily="34" charset="-122"/>
              </a:rPr>
              <a:t>.</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,2017,52(3):173-177.</a:t>
            </a:r>
          </a:p>
        </p:txBody>
      </p:sp>
      <p:sp>
        <p:nvSpPr>
          <p:cNvPr id="6" name="文本占位符 5"/>
          <p:cNvSpPr>
            <a:spLocks noGrp="1"/>
          </p:cNvSpPr>
          <p:nvPr>
            <p:ph type="body" sz="quarter" idx="13"/>
          </p:nvPr>
        </p:nvSpPr>
        <p:spPr>
          <a:xfrm>
            <a:off x="838200" y="1052736"/>
            <a:ext cx="10515600" cy="4680519"/>
          </a:xfrm>
        </p:spPr>
        <p:txBody>
          <a:bodyPr>
            <a:normAutofit/>
          </a:bodyPr>
          <a:lstStyle/>
          <a:p>
            <a:r>
              <a:rPr lang="en-US" altLang="zh-CN" sz="1800" b="1" dirty="0">
                <a:sym typeface="微软雅黑" panose="020B0503020204020204" pitchFamily="34" charset="-122"/>
              </a:rPr>
              <a:t>BPPV</a:t>
            </a:r>
            <a:r>
              <a:rPr lang="zh-CN" altLang="en-US" sz="1800" b="1" dirty="0">
                <a:sym typeface="微软雅黑" panose="020B0503020204020204" pitchFamily="34" charset="-122"/>
              </a:rPr>
              <a:t>眼震特征包括</a:t>
            </a:r>
            <a:r>
              <a:rPr lang="zh-CN" altLang="en-US" sz="1800" b="1" dirty="0">
                <a:solidFill>
                  <a:srgbClr val="C00000"/>
                </a:solidFill>
                <a:sym typeface="微软雅黑" panose="020B0503020204020204" pitchFamily="34" charset="-122"/>
              </a:rPr>
              <a:t>潜伏期、持续短暂性、强度渐强</a:t>
            </a:r>
            <a:r>
              <a:rPr lang="en-US" altLang="zh-CN" sz="1800" b="1" dirty="0">
                <a:solidFill>
                  <a:srgbClr val="C00000"/>
                </a:solidFill>
                <a:sym typeface="微软雅黑" panose="020B0503020204020204" pitchFamily="34" charset="-122"/>
              </a:rPr>
              <a:t>-</a:t>
            </a:r>
            <a:r>
              <a:rPr lang="zh-CN" altLang="en-US" sz="1800" b="1" dirty="0">
                <a:solidFill>
                  <a:srgbClr val="C00000"/>
                </a:solidFill>
                <a:sym typeface="微软雅黑" panose="020B0503020204020204" pitchFamily="34" charset="-122"/>
              </a:rPr>
              <a:t>渐弱、方向性及随共轭平面改变的互换性</a:t>
            </a:r>
            <a:r>
              <a:rPr lang="zh-CN" altLang="en-US" sz="1800" b="1" dirty="0">
                <a:sym typeface="微软雅黑" panose="020B0503020204020204" pitchFamily="34" charset="-122"/>
              </a:rPr>
              <a:t>。根据特征可确定</a:t>
            </a:r>
            <a:r>
              <a:rPr lang="zh-CN" altLang="en-US" sz="1800" b="1" dirty="0">
                <a:solidFill>
                  <a:srgbClr val="0A7F28"/>
                </a:solidFill>
                <a:sym typeface="微软雅黑" panose="020B0503020204020204" pitchFamily="34" charset="-122"/>
              </a:rPr>
              <a:t>发病侧别、半规管定位及病理类型</a:t>
            </a:r>
            <a:r>
              <a:rPr lang="en-US" altLang="zh-CN" sz="1800" b="1" baseline="30000" dirty="0">
                <a:solidFill>
                  <a:srgbClr val="0A7F28"/>
                </a:solidFill>
                <a:sym typeface="微软雅黑" panose="020B0503020204020204" pitchFamily="34" charset="-122"/>
              </a:rPr>
              <a:t>1</a:t>
            </a:r>
            <a:r>
              <a:rPr lang="zh-CN" altLang="en-US" sz="1800" b="1" dirty="0">
                <a:solidFill>
                  <a:schemeClr val="accent1"/>
                </a:solidFill>
                <a:sym typeface="微软雅黑" panose="020B0503020204020204" pitchFamily="34" charset="-122"/>
              </a:rPr>
              <a:t>：</a:t>
            </a:r>
          </a:p>
        </p:txBody>
      </p:sp>
      <p:sp>
        <p:nvSpPr>
          <p:cNvPr id="3" name="文本占位符 2"/>
          <p:cNvSpPr txBox="1"/>
          <p:nvPr/>
        </p:nvSpPr>
        <p:spPr>
          <a:xfrm>
            <a:off x="1191978" y="1970541"/>
            <a:ext cx="2697116" cy="34486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400"/>
              </a:spcAft>
              <a:buNone/>
            </a:pPr>
            <a:r>
              <a:rPr lang="zh-CN" altLang="en-US" b="1" dirty="0">
                <a:solidFill>
                  <a:srgbClr val="0A7F28"/>
                </a:solidFill>
                <a:sym typeface="微软雅黑" panose="020B0503020204020204" pitchFamily="34" charset="-122"/>
              </a:rPr>
              <a:t>眼震特征</a:t>
            </a:r>
            <a:r>
              <a:rPr lang="en-US" altLang="zh-CN" b="1" baseline="30000" dirty="0">
                <a:solidFill>
                  <a:srgbClr val="0A7F28"/>
                </a:solidFill>
                <a:sym typeface="微软雅黑" panose="020B0503020204020204" pitchFamily="34" charset="-122"/>
              </a:rPr>
              <a:t>2</a:t>
            </a:r>
          </a:p>
        </p:txBody>
      </p:sp>
      <p:graphicFrame>
        <p:nvGraphicFramePr>
          <p:cNvPr id="5" name="表格 4"/>
          <p:cNvGraphicFramePr>
            <a:graphicFrameLocks noGrp="1"/>
          </p:cNvGraphicFramePr>
          <p:nvPr>
            <p:extLst>
              <p:ext uri="{D42A27DB-BD31-4B8C-83A1-F6EECF244321}">
                <p14:modId xmlns:p14="http://schemas.microsoft.com/office/powerpoint/2010/main" val="453290296"/>
              </p:ext>
            </p:extLst>
          </p:nvPr>
        </p:nvGraphicFramePr>
        <p:xfrm>
          <a:off x="4001025" y="1889353"/>
          <a:ext cx="7291620" cy="4038600"/>
        </p:xfrm>
        <a:graphic>
          <a:graphicData uri="http://schemas.openxmlformats.org/drawingml/2006/table">
            <a:tbl>
              <a:tblPr firstRow="1" bandRow="1">
                <a:tableStyleId>{B301B821-A1FF-4177-AEE7-76D212191A09}</a:tableStyleId>
              </a:tblPr>
              <a:tblGrid>
                <a:gridCol w="1118971">
                  <a:extLst>
                    <a:ext uri="{9D8B030D-6E8A-4147-A177-3AD203B41FA5}">
                      <a16:colId xmlns:a16="http://schemas.microsoft.com/office/drawing/2014/main" val="20000"/>
                    </a:ext>
                  </a:extLst>
                </a:gridCol>
                <a:gridCol w="1148829">
                  <a:extLst>
                    <a:ext uri="{9D8B030D-6E8A-4147-A177-3AD203B41FA5}">
                      <a16:colId xmlns:a16="http://schemas.microsoft.com/office/drawing/2014/main" val="20001"/>
                    </a:ext>
                  </a:extLst>
                </a:gridCol>
                <a:gridCol w="5023820">
                  <a:extLst>
                    <a:ext uri="{9D8B030D-6E8A-4147-A177-3AD203B41FA5}">
                      <a16:colId xmlns:a16="http://schemas.microsoft.com/office/drawing/2014/main" val="20002"/>
                    </a:ext>
                  </a:extLst>
                </a:gridCol>
              </a:tblGrid>
              <a:tr h="0">
                <a:tc>
                  <a:txBody>
                    <a:bodyPr/>
                    <a:lstStyle/>
                    <a:p>
                      <a:pPr marL="0" indent="0" algn="ctr">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受累半规管</a:t>
                      </a:r>
                      <a:endParaRPr lang="en-US" altLang="zh-CN" sz="1400"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a:solidFill>
                        <a:srgbClr val="008D38"/>
                      </a:solidFill>
                      <a:prstDash val="solid"/>
                    </a:lnR>
                    <a:lnT w="12700" cmpd="sng">
                      <a:solidFill>
                        <a:srgbClr val="008D38"/>
                      </a:solidFill>
                      <a:prstDash val="solid"/>
                    </a:lnT>
                    <a:lnB w="12700" cmpd="sng">
                      <a:solidFill>
                        <a:srgbClr val="008D38"/>
                      </a:solidFill>
                      <a:prstDash val="solid"/>
                    </a:lnB>
                    <a:solidFill>
                      <a:srgbClr val="0A7F28"/>
                    </a:solidFill>
                  </a:tcPr>
                </a:tc>
                <a:tc>
                  <a:txBody>
                    <a:bodyPr/>
                    <a:lstStyle/>
                    <a:p>
                      <a:pPr marL="0" indent="0" algn="ctr">
                        <a:buFont typeface="Arial" panose="020B0604020202020204" pitchFamily="34" charset="0"/>
                        <a:buNone/>
                      </a:pPr>
                      <a:r>
                        <a:rPr lang="zh-CN" altLang="en-US" sz="1400" b="1" kern="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诊断试验</a:t>
                      </a:r>
                      <a:endParaRPr lang="zh-CN" altLang="en-US" sz="140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a:solidFill>
                        <a:srgbClr val="008D38"/>
                      </a:solidFill>
                      <a:prstDash val="solid"/>
                    </a:lnL>
                    <a:lnR w="12700">
                      <a:solidFill>
                        <a:srgbClr val="008D38"/>
                      </a:solidFill>
                      <a:prstDash val="solid"/>
                    </a:lnR>
                    <a:lnT w="12700" cmpd="sng">
                      <a:solidFill>
                        <a:srgbClr val="008D38"/>
                      </a:solidFill>
                      <a:prstDash val="solid"/>
                    </a:lnT>
                    <a:lnB w="12700" cmpd="sng">
                      <a:solidFill>
                        <a:srgbClr val="008D38"/>
                      </a:solidFill>
                      <a:prstDash val="solid"/>
                    </a:lnB>
                    <a:solidFill>
                      <a:srgbClr val="0A7F28"/>
                    </a:solidFill>
                  </a:tcPr>
                </a:tc>
                <a:tc>
                  <a:txBody>
                    <a:bodyPr/>
                    <a:lstStyle/>
                    <a:p>
                      <a:pPr marL="0" indent="0" algn="ctr">
                        <a:buFont typeface="Arial" panose="020B0604020202020204" pitchFamily="34" charset="0"/>
                        <a:buNone/>
                      </a:pPr>
                      <a:r>
                        <a:rPr lang="zh-CN" altLang="en-US" sz="1400" b="1" kern="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眼震特点</a:t>
                      </a:r>
                      <a:r>
                        <a:rPr lang="en-US" altLang="zh-CN" sz="1400"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40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a:solidFill>
                        <a:srgbClr val="008D38"/>
                      </a:solidFill>
                      <a:prstDash val="soli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rgbClr val="0A7F28"/>
                    </a:solidFill>
                  </a:tcPr>
                </a:tc>
                <a:extLst>
                  <a:ext uri="{0D108BD9-81ED-4DB2-BD59-A6C34878D82A}">
                    <a16:rowId xmlns:a16="http://schemas.microsoft.com/office/drawing/2014/main" val="10000"/>
                  </a:ext>
                </a:extLst>
              </a:tr>
              <a:tr h="199125">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b="1" dirty="0">
                          <a:latin typeface="微软雅黑" panose="020B0503020204020204" pitchFamily="34" charset="-122"/>
                          <a:ea typeface="微软雅黑" panose="020B0503020204020204" pitchFamily="34" charset="-122"/>
                          <a:sym typeface="微软雅黑" panose="020B0503020204020204" pitchFamily="34" charset="-122"/>
                        </a:rPr>
                        <a:t>后半规管</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Dix-Hallpike</a:t>
                      </a:r>
                      <a:r>
                        <a:rPr lang="zh-CN" altLang="en-US" sz="1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试验、</a:t>
                      </a:r>
                      <a:endParaRPr lang="en-US" altLang="zh-CN" sz="1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侧卧试验</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285750" indent="-285750" algn="l">
                        <a:buFont typeface="Arial" panose="020B0604020202020204" pitchFamily="34" charset="0"/>
                        <a:buChar char="•"/>
                      </a:pP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患耳向地时出现</a:t>
                      </a:r>
                      <a:r>
                        <a:rPr lang="zh-CN" altLang="en-US" sz="130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带扭转成分的垂直上跳性眼震</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垂直成分向上，扭转成分向下位耳</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，由激发头位回复至坐位时眼震</a:t>
                      </a:r>
                      <a:r>
                        <a:rPr lang="zh-CN" altLang="en-US" sz="130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方向逆转</a:t>
                      </a:r>
                      <a:endParaRPr lang="zh-CN" altLang="en-US" sz="1300"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1"/>
                  </a:ext>
                </a:extLst>
              </a:tr>
              <a:tr h="1095188">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b="1" dirty="0">
                          <a:latin typeface="微软雅黑" panose="020B0503020204020204" pitchFamily="34" charset="-122"/>
                          <a:ea typeface="微软雅黑" panose="020B0503020204020204" pitchFamily="34" charset="-122"/>
                          <a:sym typeface="微软雅黑" panose="020B0503020204020204" pitchFamily="34" charset="-122"/>
                        </a:rPr>
                        <a:t>外半规管</a:t>
                      </a:r>
                      <a:endParaRPr lang="en-US" altLang="zh-CN" sz="1300" b="1"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b="1"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b="1" dirty="0">
                          <a:latin typeface="微软雅黑" panose="020B0503020204020204" pitchFamily="34" charset="-122"/>
                          <a:ea typeface="微软雅黑" panose="020B0503020204020204" pitchFamily="34" charset="-122"/>
                          <a:sym typeface="微软雅黑" panose="020B0503020204020204" pitchFamily="34" charset="-122"/>
                        </a:rPr>
                        <a:t>水平半规管</a:t>
                      </a:r>
                      <a:r>
                        <a:rPr lang="en-US" altLang="zh-CN" sz="1300" b="1"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300" b="1"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滚转试验</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眼震分型：</a:t>
                      </a:r>
                      <a:endPar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marR="0" lvl="0" indent="-342900" algn="l" defTabSz="914400" rtl="0" eaLnBrk="1" fontAlgn="auto" latinLnBrk="0" hangingPunct="1">
                        <a:lnSpc>
                          <a:spcPct val="100000"/>
                        </a:lnSpc>
                        <a:spcBef>
                          <a:spcPts val="0"/>
                        </a:spcBef>
                        <a:spcAft>
                          <a:spcPts val="0"/>
                        </a:spcAft>
                        <a:buClrTx/>
                        <a:buSzTx/>
                        <a:buFont typeface="+mj-ea"/>
                        <a:buAutoNum type="circleNumDbPlain"/>
                        <a:defRPr/>
                      </a:pPr>
                      <a:r>
                        <a:rPr lang="zh-CN" altLang="en-US" sz="1300" kern="1200" noProof="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水平向地性：</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若双侧均可诱发</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可略带扭转成分</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，持续时间</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&lt;1min</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，则可判定为漂浮于外半规管后臂内的管石症</a:t>
                      </a:r>
                      <a:endPar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marR="0" lvl="0" indent="-342900" algn="l" defTabSz="914400" rtl="0" eaLnBrk="1" fontAlgn="auto" latinLnBrk="0" hangingPunct="1">
                        <a:lnSpc>
                          <a:spcPct val="100000"/>
                        </a:lnSpc>
                        <a:spcBef>
                          <a:spcPts val="0"/>
                        </a:spcBef>
                        <a:spcAft>
                          <a:spcPts val="0"/>
                        </a:spcAft>
                        <a:buClrTx/>
                        <a:buSzTx/>
                        <a:buFont typeface="+mj-ea"/>
                        <a:buAutoNum type="circleNumDbPlain"/>
                        <a:defRPr/>
                      </a:pPr>
                      <a:r>
                        <a:rPr lang="zh-CN" altLang="en-US" sz="1300" kern="1200" noProof="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水平离地性：</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双侧均可诱发</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可略带扭转成分</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，若经转换手法或能自发转变为水平向地性眼震，持续时间</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&lt;1min</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，则可判定为漂浮于外半规管前臂内的管石症；若不可转换，持续时间≥</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1min</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，且与体位维持时间一致，则为外半规管嵴帽结石症</a:t>
                      </a:r>
                      <a:endPar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患侧判定：</a:t>
                      </a:r>
                      <a:endPar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300" kern="1200" noProof="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水平向地性眼震：</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诱发眼震强度大、持续时间长的一侧为患侧</a:t>
                      </a:r>
                      <a:endPar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300" kern="1200" noProof="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水平离地性眼震：</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诱发眼震强度小、持续时间短的一侧为患侧</a:t>
                      </a:r>
                      <a:endParaRPr lang="en-US" altLang="zh-CN"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extLst>
                  <a:ext uri="{0D108BD9-81ED-4DB2-BD59-A6C34878D82A}">
                    <a16:rowId xmlns:a16="http://schemas.microsoft.com/office/drawing/2014/main" val="10002"/>
                  </a:ext>
                </a:extLst>
              </a:tr>
              <a:tr h="298688">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b="1" dirty="0">
                          <a:latin typeface="微软雅黑" panose="020B0503020204020204" pitchFamily="34" charset="-122"/>
                          <a:ea typeface="微软雅黑" panose="020B0503020204020204" pitchFamily="34" charset="-122"/>
                          <a:sym typeface="微软雅黑" panose="020B0503020204020204" pitchFamily="34" charset="-122"/>
                        </a:rPr>
                        <a:t>前半规管</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Dix-Hallpike</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试验、正中深悬头位试验</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出现</a:t>
                      </a:r>
                      <a:r>
                        <a:rPr lang="zh-CN" altLang="en-US" sz="1300" kern="1200" noProof="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带扭转成分的垂直下跳性眼震</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垂直成分向下，扭转成分向患耳</a:t>
                      </a:r>
                      <a:r>
                        <a:rPr lang="en-US" altLang="zh-CN"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，若扭转成分较弱，可仅表现为垂直下跳性眼震</a:t>
                      </a:r>
                      <a:endParaRPr lang="zh-CN" altLang="en-US"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3"/>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b="1" dirty="0">
                          <a:latin typeface="微软雅黑" panose="020B0503020204020204" pitchFamily="34" charset="-122"/>
                          <a:ea typeface="微软雅黑" panose="020B0503020204020204" pitchFamily="34" charset="-122"/>
                          <a:sym typeface="微软雅黑" panose="020B0503020204020204" pitchFamily="34" charset="-122"/>
                        </a:rPr>
                        <a:t>多半规管</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3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300" kern="1200" noProof="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多种位置试验可诱发相对应半规管的特征性眼震</a:t>
                      </a:r>
                      <a:endParaRPr lang="zh-CN" altLang="en-US" sz="1300" kern="1200" noProof="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extLst>
                  <a:ext uri="{0D108BD9-81ED-4DB2-BD59-A6C34878D82A}">
                    <a16:rowId xmlns:a16="http://schemas.microsoft.com/office/drawing/2014/main" val="10004"/>
                  </a:ext>
                </a:extLst>
              </a:tr>
            </a:tbl>
          </a:graphicData>
        </a:graphic>
      </p:graphicFrame>
      <p:sp>
        <p:nvSpPr>
          <p:cNvPr id="7" name="文本占位符 2"/>
          <p:cNvSpPr txBox="1"/>
          <p:nvPr/>
        </p:nvSpPr>
        <p:spPr>
          <a:xfrm>
            <a:off x="4046182" y="5940838"/>
            <a:ext cx="7046702" cy="314431"/>
          </a:xfrm>
          <a:prstGeom prst="rect">
            <a:avLst/>
          </a:prstGeom>
        </p:spPr>
        <p:txBody>
          <a:bodyPr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900" dirty="0">
                <a:solidFill>
                  <a:prstClr val="black"/>
                </a:solidFill>
                <a:latin typeface="微软雅黑" panose="020B0503020204020204" pitchFamily="34" charset="-122"/>
                <a:sym typeface="微软雅黑" panose="020B0503020204020204" pitchFamily="34" charset="-122"/>
              </a:rPr>
              <a:t>注：描述眼震垂直方向时，向上为指向眶上缘，向下为指向眶下缘。眼震扭转方向是以眼球上极为标志、其快相所指的方向</a:t>
            </a:r>
          </a:p>
        </p:txBody>
      </p:sp>
      <p:graphicFrame>
        <p:nvGraphicFramePr>
          <p:cNvPr id="10" name="表格 9"/>
          <p:cNvGraphicFramePr>
            <a:graphicFrameLocks noGrp="1"/>
          </p:cNvGraphicFramePr>
          <p:nvPr>
            <p:extLst>
              <p:ext uri="{D42A27DB-BD31-4B8C-83A1-F6EECF244321}">
                <p14:modId xmlns:p14="http://schemas.microsoft.com/office/powerpoint/2010/main" val="2082790819"/>
              </p:ext>
            </p:extLst>
          </p:nvPr>
        </p:nvGraphicFramePr>
        <p:xfrm>
          <a:off x="1239040" y="2361389"/>
          <a:ext cx="2604334" cy="3417391"/>
        </p:xfrm>
        <a:graphic>
          <a:graphicData uri="http://schemas.openxmlformats.org/drawingml/2006/table">
            <a:tbl>
              <a:tblPr firstRow="1" bandRow="1">
                <a:tableStyleId>{5940675A-B579-460E-94D1-54222C63F5DA}</a:tableStyleId>
              </a:tblPr>
              <a:tblGrid>
                <a:gridCol w="2604334">
                  <a:extLst>
                    <a:ext uri="{9D8B030D-6E8A-4147-A177-3AD203B41FA5}">
                      <a16:colId xmlns:a16="http://schemas.microsoft.com/office/drawing/2014/main" val="20000"/>
                    </a:ext>
                  </a:extLst>
                </a:gridCol>
              </a:tblGrid>
              <a:tr h="1089660">
                <a:tc>
                  <a:txBody>
                    <a:bodyPr/>
                    <a:lstStyle/>
                    <a:p>
                      <a:pPr marL="0" indent="0">
                        <a:lnSpc>
                          <a:spcPct val="100000"/>
                        </a:lnSpc>
                        <a:spcAft>
                          <a:spcPts val="400"/>
                        </a:spcAft>
                        <a:buNone/>
                      </a:pPr>
                      <a:r>
                        <a:rPr lang="en-US" altLang="zh-CN"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 </a:t>
                      </a:r>
                      <a:r>
                        <a:rPr lang="zh-CN" altLang="en-US"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潜伏期</a:t>
                      </a:r>
                      <a:endParaRPr lang="en-US" altLang="zh-CN"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285750" indent="-285750">
                        <a:lnSpc>
                          <a:spcPct val="100000"/>
                        </a:lnSpc>
                        <a:spcAft>
                          <a:spcPts val="400"/>
                        </a:spcAft>
                        <a:buFont typeface="Arial" panose="020B0604020202020204" pitchFamily="34" charset="0"/>
                        <a:buChar char="•"/>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管结石症中，眼震常发生于激发头位后数秒至数十秒</a:t>
                      </a:r>
                      <a:endParaRPr lang="en-US" altLang="zh-CN"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00000"/>
                        </a:lnSpc>
                        <a:spcAft>
                          <a:spcPts val="400"/>
                        </a:spcAft>
                        <a:buFont typeface="Arial" panose="020B0604020202020204" pitchFamily="34" charset="0"/>
                        <a:buChar char="•"/>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嵴帽结石症常无潜伏期</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0"/>
                  </a:ext>
                </a:extLst>
              </a:tr>
              <a:tr h="867609">
                <a:tc>
                  <a:txBody>
                    <a:bodyPr/>
                    <a:lstStyle/>
                    <a:p>
                      <a:pPr marL="0" indent="0" algn="l" defTabSz="914400" rtl="0" eaLnBrk="1" latinLnBrk="0" hangingPunct="1">
                        <a:lnSpc>
                          <a:spcPct val="100000"/>
                        </a:lnSpc>
                        <a:spcAft>
                          <a:spcPts val="400"/>
                        </a:spcAft>
                        <a:buNone/>
                      </a:pPr>
                      <a:r>
                        <a:rPr lang="en-US" altLang="zh-CN"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 </a:t>
                      </a:r>
                      <a:r>
                        <a:rPr lang="zh-CN" altLang="en-US"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时程</a:t>
                      </a:r>
                      <a:endParaRPr lang="en-US" altLang="zh-CN"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285750" indent="-285750">
                        <a:lnSpc>
                          <a:spcPct val="100000"/>
                        </a:lnSpc>
                        <a:spcAft>
                          <a:spcPts val="400"/>
                        </a:spcAft>
                        <a:buFont typeface="Arial" panose="020B0604020202020204" pitchFamily="34" charset="0"/>
                        <a:buChar char="•"/>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管结石症眼震短于</a:t>
                      </a:r>
                      <a:r>
                        <a:rPr lang="en-US" altLang="zh-CN"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1min</a:t>
                      </a:r>
                    </a:p>
                    <a:p>
                      <a:pPr marL="285750" indent="-285750">
                        <a:lnSpc>
                          <a:spcPct val="100000"/>
                        </a:lnSpc>
                        <a:spcAft>
                          <a:spcPts val="400"/>
                        </a:spcAft>
                        <a:buFont typeface="Arial" panose="020B0604020202020204" pitchFamily="34" charset="0"/>
                        <a:buChar char="•"/>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嵴帽结石症长于</a:t>
                      </a:r>
                      <a:r>
                        <a:rPr lang="en-US" altLang="zh-CN"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1min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1"/>
                  </a:ext>
                </a:extLst>
              </a:tr>
              <a:tr h="867609">
                <a:tc>
                  <a:txBody>
                    <a:bodyPr/>
                    <a:lstStyle/>
                    <a:p>
                      <a:pPr marL="0" indent="0" algn="l" defTabSz="914400" rtl="0" eaLnBrk="1" latinLnBrk="0" hangingPunct="1">
                        <a:lnSpc>
                          <a:spcPct val="100000"/>
                        </a:lnSpc>
                        <a:spcAft>
                          <a:spcPts val="400"/>
                        </a:spcAft>
                        <a:buNone/>
                      </a:pPr>
                      <a:r>
                        <a:rPr lang="en-US" altLang="zh-CN"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3. </a:t>
                      </a:r>
                      <a:r>
                        <a:rPr lang="zh-CN" altLang="en-US"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强度</a:t>
                      </a:r>
                      <a:endParaRPr lang="en-US" altLang="zh-CN"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285750" indent="-285750">
                        <a:lnSpc>
                          <a:spcPct val="100000"/>
                        </a:lnSpc>
                        <a:spcAft>
                          <a:spcPts val="400"/>
                        </a:spcAft>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管结石症呈渐强</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渐弱改变</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00000"/>
                        </a:lnSpc>
                        <a:spcAft>
                          <a:spcPts val="400"/>
                        </a:spcAft>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嵴帽结石症可持续不衰减</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2"/>
                  </a:ext>
                </a:extLst>
              </a:tr>
              <a:tr h="592513">
                <a:tc>
                  <a:txBody>
                    <a:bodyPr/>
                    <a:lstStyle/>
                    <a:p>
                      <a:pPr marL="0" indent="0" algn="l" defTabSz="914400" rtl="0" eaLnBrk="1" latinLnBrk="0" hangingPunct="1">
                        <a:lnSpc>
                          <a:spcPct val="100000"/>
                        </a:lnSpc>
                        <a:spcAft>
                          <a:spcPts val="400"/>
                        </a:spcAft>
                        <a:buNone/>
                      </a:pPr>
                      <a:r>
                        <a:rPr lang="en-US" altLang="zh-CN"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4. </a:t>
                      </a:r>
                      <a:r>
                        <a:rPr lang="zh-CN" altLang="en-US"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疲劳性</a:t>
                      </a:r>
                      <a:endParaRPr lang="en-US" altLang="zh-CN" sz="14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285750" indent="-285750">
                        <a:lnSpc>
                          <a:spcPct val="100000"/>
                        </a:lnSpc>
                        <a:spcAft>
                          <a:spcPts val="400"/>
                        </a:spcAft>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多见于后半规管</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BPPV</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9" name="圆角矩形 8"/>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综合眼震特征作为区分依据</a:t>
            </a:r>
            <a:r>
              <a:rPr lang="zh-CN" altLang="en-US" dirty="0">
                <a:solidFill>
                  <a:schemeClr val="bg1"/>
                </a:solidFill>
                <a:sym typeface="微软雅黑" panose="020B0503020204020204" pitchFamily="34" charset="-122"/>
              </a:rPr>
              <a:t>，</a:t>
            </a:r>
            <a:r>
              <a:rPr lang="zh-CN" altLang="zh-CN" dirty="0">
                <a:solidFill>
                  <a:schemeClr val="bg1"/>
                </a:solidFill>
                <a:sym typeface="微软雅黑" panose="020B0503020204020204" pitchFamily="34" charset="-122"/>
              </a:rPr>
              <a:t>完善诊断分型</a:t>
            </a:r>
          </a:p>
        </p:txBody>
      </p:sp>
      <p:sp>
        <p:nvSpPr>
          <p:cNvPr id="12" name="圆角矩形 11"/>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3"/>
          </p:nvPr>
        </p:nvSpPr>
        <p:spPr>
          <a:xfrm>
            <a:off x="838200" y="1052736"/>
            <a:ext cx="10515600" cy="4680519"/>
          </a:xfrm>
        </p:spPr>
        <p:txBody>
          <a:bodyPr>
            <a:normAutofit/>
          </a:bodyPr>
          <a:lstStyle/>
          <a:p>
            <a:r>
              <a:rPr lang="en-US" altLang="zh-CN" sz="1800" dirty="0">
                <a:sym typeface="微软雅黑" panose="020B0503020204020204" pitchFamily="34" charset="-122"/>
              </a:rPr>
              <a:t>LC-BPPV</a:t>
            </a:r>
            <a:r>
              <a:rPr lang="zh-CN" altLang="en-US" sz="1800" dirty="0">
                <a:sym typeface="微软雅黑" panose="020B0503020204020204" pitchFamily="34" charset="-122"/>
              </a:rPr>
              <a:t>的有效治疗某种程度上取决于受累侧的正确判定，有时判断较为困难，需结合多种位置试验综合分析：</a:t>
            </a:r>
            <a:endParaRPr lang="en-US" altLang="zh-CN" sz="1800" dirty="0">
              <a:sym typeface="微软雅黑" panose="020B0503020204020204" pitchFamily="34" charset="-122"/>
            </a:endParaRPr>
          </a:p>
        </p:txBody>
      </p:sp>
      <p:sp>
        <p:nvSpPr>
          <p:cNvPr id="12" name="内容占位符 11"/>
          <p:cNvSpPr>
            <a:spLocks noGrp="1"/>
          </p:cNvSpPr>
          <p:nvPr>
            <p:ph sz="quarter" idx="14"/>
          </p:nvPr>
        </p:nvSpPr>
        <p:spPr/>
        <p:txBody>
          <a:bodyPr/>
          <a:lstStyle/>
          <a:p>
            <a:r>
              <a:rPr lang="zh-CN" altLang="en-US" dirty="0">
                <a:sym typeface="微软雅黑" panose="020B0503020204020204" pitchFamily="34" charset="-122"/>
              </a:rPr>
              <a:t>吴沛霞</a:t>
            </a:r>
            <a:r>
              <a:rPr lang="en-US" altLang="zh-CN" dirty="0">
                <a:sym typeface="微软雅黑" panose="020B0503020204020204" pitchFamily="34" charset="-122"/>
              </a:rPr>
              <a:t>,</a:t>
            </a:r>
            <a:r>
              <a:rPr lang="zh-CN" altLang="en-US" dirty="0">
                <a:sym typeface="微软雅黑" panose="020B0503020204020204" pitchFamily="34" charset="-122"/>
              </a:rPr>
              <a:t>等</a:t>
            </a:r>
            <a:r>
              <a:rPr lang="en-US" altLang="zh-CN" dirty="0">
                <a:sym typeface="微软雅黑" panose="020B0503020204020204" pitchFamily="34" charset="-122"/>
              </a:rPr>
              <a:t>.2017</a:t>
            </a:r>
            <a:r>
              <a:rPr lang="zh-CN" altLang="en-US" dirty="0">
                <a:sym typeface="微软雅黑" panose="020B0503020204020204" pitchFamily="34" charset="-122"/>
              </a:rPr>
              <a:t>版</a:t>
            </a:r>
            <a:r>
              <a:rPr lang="en-US" altLang="zh-CN" dirty="0">
                <a:sym typeface="微软雅黑" panose="020B0503020204020204" pitchFamily="34" charset="-122"/>
              </a:rPr>
              <a:t>AAO-HNSF《BPPV</a:t>
            </a:r>
            <a:r>
              <a:rPr lang="zh-CN" altLang="en-US" dirty="0">
                <a:sym typeface="微软雅黑" panose="020B0503020204020204" pitchFamily="34" charset="-122"/>
              </a:rPr>
              <a:t>临床实践指南</a:t>
            </a:r>
            <a:r>
              <a:rPr lang="en-US" altLang="zh-CN" dirty="0">
                <a:sym typeface="微软雅黑" panose="020B0503020204020204" pitchFamily="34" charset="-122"/>
              </a:rPr>
              <a:t>》</a:t>
            </a:r>
            <a:r>
              <a:rPr lang="zh-CN" altLang="en-US" dirty="0">
                <a:sym typeface="微软雅黑" panose="020B0503020204020204" pitchFamily="34" charset="-122"/>
              </a:rPr>
              <a:t>解读</a:t>
            </a:r>
            <a:r>
              <a:rPr lang="en-US" altLang="zh-CN" dirty="0">
                <a:sym typeface="微软雅黑" panose="020B0503020204020204" pitchFamily="34" charset="-122"/>
              </a:rPr>
              <a:t>:</a:t>
            </a:r>
            <a:r>
              <a:rPr lang="zh-CN" altLang="en-US" dirty="0">
                <a:sym typeface="微软雅黑" panose="020B0503020204020204" pitchFamily="34" charset="-122"/>
              </a:rPr>
              <a:t>诊断与检查</a:t>
            </a:r>
            <a:r>
              <a:rPr lang="en-US" altLang="zh-CN" dirty="0">
                <a:sym typeface="微软雅黑" panose="020B0503020204020204" pitchFamily="34" charset="-122"/>
              </a:rPr>
              <a:t>.</a:t>
            </a:r>
            <a:r>
              <a:rPr lang="zh-CN" altLang="en-US" dirty="0">
                <a:sym typeface="微软雅黑" panose="020B0503020204020204" pitchFamily="34" charset="-122"/>
              </a:rPr>
              <a:t>临床耳鼻咽喉头颈外科杂志</a:t>
            </a:r>
            <a:r>
              <a:rPr lang="en-US" altLang="zh-CN" dirty="0">
                <a:sym typeface="微软雅黑" panose="020B0503020204020204" pitchFamily="34" charset="-122"/>
              </a:rPr>
              <a:t>,2018,32(10):723-727.</a:t>
            </a:r>
          </a:p>
        </p:txBody>
      </p:sp>
      <p:graphicFrame>
        <p:nvGraphicFramePr>
          <p:cNvPr id="13" name="内容占位符 8"/>
          <p:cNvGraphicFramePr/>
          <p:nvPr/>
        </p:nvGraphicFramePr>
        <p:xfrm>
          <a:off x="1117601" y="2265085"/>
          <a:ext cx="9956798" cy="3468170"/>
        </p:xfrm>
        <a:graphic>
          <a:graphicData uri="http://schemas.openxmlformats.org/drawingml/2006/table">
            <a:tbl>
              <a:tblPr firstRow="1" bandRow="1">
                <a:tableStyleId>{B301B821-A1FF-4177-AEE7-76D212191A09}</a:tableStyleId>
              </a:tblPr>
              <a:tblGrid>
                <a:gridCol w="5205140">
                  <a:extLst>
                    <a:ext uri="{9D8B030D-6E8A-4147-A177-3AD203B41FA5}">
                      <a16:colId xmlns:a16="http://schemas.microsoft.com/office/drawing/2014/main" val="20000"/>
                    </a:ext>
                  </a:extLst>
                </a:gridCol>
                <a:gridCol w="4751658">
                  <a:extLst>
                    <a:ext uri="{9D8B030D-6E8A-4147-A177-3AD203B41FA5}">
                      <a16:colId xmlns:a16="http://schemas.microsoft.com/office/drawing/2014/main" val="20001"/>
                    </a:ext>
                  </a:extLst>
                </a:gridCol>
              </a:tblGrid>
              <a:tr h="388986">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检查方法</a:t>
                      </a:r>
                    </a:p>
                  </a:txBody>
                  <a:tcPr anchor="ctr">
                    <a:lnL w="12700" cap="flat" cmpd="sng" algn="ctr">
                      <a:noFill/>
                      <a:prstDash val="solid"/>
                      <a:round/>
                      <a:headEnd type="none" w="med" len="med"/>
                      <a:tailEnd type="none" w="med" len="med"/>
                    </a:lnL>
                    <a:lnT w="12700" cmpd="sng">
                      <a:solidFill>
                        <a:srgbClr val="0A7F28"/>
                      </a:solidFill>
                      <a:prstDash val="solid"/>
                    </a:lnT>
                    <a:lnB w="12700" cmpd="sng">
                      <a:solidFill>
                        <a:srgbClr val="008D38"/>
                      </a:solidFill>
                      <a:prstDash val="solid"/>
                    </a:lnB>
                    <a:solidFill>
                      <a:srgbClr val="0A7F28"/>
                    </a:solidFill>
                  </a:tcPr>
                </a:tc>
                <a:tc>
                  <a:txBody>
                    <a:bodyPr/>
                    <a:lstStyle/>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受累侧</a:t>
                      </a:r>
                    </a:p>
                  </a:txBody>
                  <a:tcPr anchor="ctr">
                    <a:lnR w="12700" cap="flat" cmpd="sng" algn="ctr">
                      <a:noFill/>
                      <a:prstDash val="solid"/>
                      <a:round/>
                      <a:headEnd type="none" w="med" len="med"/>
                      <a:tailEnd type="none" w="med" len="med"/>
                    </a:lnR>
                    <a:lnT w="12700" cmpd="sng">
                      <a:solidFill>
                        <a:srgbClr val="0A7F28"/>
                      </a:solidFill>
                      <a:prstDash val="solid"/>
                    </a:lnT>
                    <a:lnB w="12700" cmpd="sng">
                      <a:solidFill>
                        <a:srgbClr val="008D38"/>
                      </a:solidFill>
                      <a:prstDash val="solid"/>
                    </a:lnB>
                    <a:solidFill>
                      <a:srgbClr val="0A7F28"/>
                    </a:solidFill>
                  </a:tcPr>
                </a:tc>
                <a:extLst>
                  <a:ext uri="{0D108BD9-81ED-4DB2-BD59-A6C34878D82A}">
                    <a16:rowId xmlns:a16="http://schemas.microsoft.com/office/drawing/2014/main" val="10000"/>
                  </a:ext>
                </a:extLst>
              </a:tr>
              <a:tr h="575486">
                <a:tc>
                  <a:txBody>
                    <a:bodyPr/>
                    <a:lstStyle/>
                    <a:p>
                      <a:pPr marL="0" indent="0">
                        <a:buFont typeface="Arial" panose="020B0604020202020204" pitchFamily="34" charset="0"/>
                        <a:buNone/>
                      </a:pP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仰卧滚转试验</a:t>
                      </a:r>
                      <a:endParaRPr lang="en-US" altLang="zh-CN" sz="1500" b="0" dirty="0">
                        <a:latin typeface="微软雅黑" panose="020B0503020204020204" pitchFamily="34" charset="-122"/>
                        <a:ea typeface="微软雅黑" panose="020B0503020204020204" pitchFamily="34" charset="-122"/>
                        <a:sym typeface="微软雅黑" panose="020B0503020204020204" pitchFamily="34" charset="-122"/>
                      </a:endParaRPr>
                    </a:p>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示方向改变性眼震，向地或离地，一侧明显强于另一侧</a:t>
                      </a:r>
                    </a:p>
                  </a:txBody>
                  <a:tcPr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向地性：眼震强一侧为患耳</a:t>
                      </a:r>
                    </a:p>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离地性：眼震弱一侧为患耳</a:t>
                      </a:r>
                    </a:p>
                  </a:txBody>
                  <a:tcPr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1"/>
                  </a:ext>
                </a:extLst>
              </a:tr>
              <a:tr h="575486">
                <a:tc>
                  <a:txBody>
                    <a:bodyPr/>
                    <a:lstStyle/>
                    <a:p>
                      <a:pPr marL="0" indent="0">
                        <a:buFont typeface="Arial" panose="020B0604020202020204" pitchFamily="34" charset="0"/>
                        <a:buNone/>
                      </a:pP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Dix-Hallpike</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变位时</a:t>
                      </a:r>
                      <a:endParaRPr lang="en-US" altLang="zh-CN" sz="1500" b="0" dirty="0">
                        <a:latin typeface="微软雅黑" panose="020B0503020204020204" pitchFamily="34" charset="-122"/>
                        <a:ea typeface="微软雅黑" panose="020B0503020204020204" pitchFamily="34" charset="-122"/>
                        <a:sym typeface="微软雅黑" panose="020B0503020204020204" pitchFamily="34" charset="-122"/>
                      </a:endParaRPr>
                    </a:p>
                    <a:p>
                      <a:pPr marL="0" indent="0">
                        <a:buFont typeface="Arial" panose="020B0604020202020204" pitchFamily="34" charset="0"/>
                        <a:buNone/>
                      </a:pP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PC-BPPV</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的上旋眼震变为</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LC-BPPV</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的强水平眼震</a:t>
                      </a:r>
                    </a:p>
                  </a:txBody>
                  <a:tcPr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与</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PC-BPPV</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受累侧相同</a:t>
                      </a:r>
                    </a:p>
                  </a:txBody>
                  <a:tcPr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extLst>
                  <a:ext uri="{0D108BD9-81ED-4DB2-BD59-A6C34878D82A}">
                    <a16:rowId xmlns:a16="http://schemas.microsoft.com/office/drawing/2014/main" val="10002"/>
                  </a:ext>
                </a:extLst>
              </a:tr>
              <a:tr h="575486">
                <a:tc>
                  <a:txBody>
                    <a:bodyPr/>
                    <a:lstStyle/>
                    <a:p>
                      <a:pPr marL="0" indent="0">
                        <a:buFont typeface="Arial" panose="020B0604020202020204" pitchFamily="34" charset="0"/>
                        <a:buNone/>
                      </a:pP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坐位</a:t>
                      </a: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仰卧位试验</a:t>
                      </a: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(lying-down test)</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500" b="0" dirty="0">
                        <a:latin typeface="微软雅黑" panose="020B0503020204020204" pitchFamily="34" charset="-122"/>
                        <a:ea typeface="微软雅黑" panose="020B0503020204020204" pitchFamily="34" charset="-122"/>
                        <a:sym typeface="微软雅黑" panose="020B0503020204020204" pitchFamily="34" charset="-122"/>
                      </a:endParaRPr>
                    </a:p>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从坐位到面朝上仰卧位时产生一过性水平眼震</a:t>
                      </a:r>
                    </a:p>
                  </a:txBody>
                  <a:tcPr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向地性：眼震通常朝向健侧耳</a:t>
                      </a:r>
                    </a:p>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离地性：眼震通常朝向患侧耳</a:t>
                      </a:r>
                    </a:p>
                  </a:txBody>
                  <a:tcPr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3"/>
                  </a:ext>
                </a:extLst>
              </a:tr>
              <a:tr h="575486">
                <a:tc>
                  <a:txBody>
                    <a:bodyPr/>
                    <a:lstStyle/>
                    <a:p>
                      <a:pPr marL="0" indent="0">
                        <a:buFont typeface="Arial" panose="020B0604020202020204" pitchFamily="34" charset="0"/>
                        <a:buNone/>
                      </a:pP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head pitch</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试验：</a:t>
                      </a:r>
                      <a:endParaRPr lang="en-US" altLang="zh-CN" sz="1500" b="0" dirty="0">
                        <a:latin typeface="微软雅黑" panose="020B0503020204020204" pitchFamily="34" charset="-122"/>
                        <a:ea typeface="微软雅黑" panose="020B0503020204020204" pitchFamily="34" charset="-122"/>
                        <a:sym typeface="微软雅黑" panose="020B0503020204020204" pitchFamily="34" charset="-122"/>
                      </a:endParaRPr>
                    </a:p>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面朝上仰卧位，坐起低头向下</a:t>
                      </a:r>
                    </a:p>
                  </a:txBody>
                  <a:tcPr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tcPr>
                </a:tc>
                <a:tc>
                  <a:txBody>
                    <a:bodyPr/>
                    <a:lstStyle/>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向地性：眼震通常朝向患侧耳</a:t>
                      </a:r>
                    </a:p>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离地性：眼震通常朝向健侧耳</a:t>
                      </a:r>
                    </a:p>
                  </a:txBody>
                  <a:tcPr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extLst>
                  <a:ext uri="{0D108BD9-81ED-4DB2-BD59-A6C34878D82A}">
                    <a16:rowId xmlns:a16="http://schemas.microsoft.com/office/drawing/2014/main" val="10004"/>
                  </a:ext>
                </a:extLst>
              </a:tr>
              <a:tr h="575486">
                <a:tc>
                  <a:txBody>
                    <a:bodyPr/>
                    <a:lstStyle/>
                    <a:p>
                      <a:pPr marL="0" indent="0">
                        <a:buFont typeface="Arial" panose="020B0604020202020204" pitchFamily="34" charset="0"/>
                        <a:buNone/>
                      </a:pP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低头</a:t>
                      </a: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仰头试验</a:t>
                      </a: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(bow and lean test)</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500" b="0" dirty="0">
                        <a:latin typeface="微软雅黑" panose="020B0503020204020204" pitchFamily="34" charset="-122"/>
                        <a:ea typeface="微软雅黑" panose="020B0503020204020204" pitchFamily="34" charset="-122"/>
                        <a:sym typeface="微软雅黑" panose="020B0503020204020204" pitchFamily="34" charset="-122"/>
                      </a:endParaRPr>
                    </a:p>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患者向后仰头转换为弯腰向下低头脸朝下时，可观察到眼震方向改变</a:t>
                      </a:r>
                    </a:p>
                  </a:txBody>
                  <a:tcPr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向地性：</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bow=</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眼震向患侧耳，</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lean=</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眼震向健侧耳</a:t>
                      </a:r>
                    </a:p>
                    <a:p>
                      <a:pPr marL="0" indent="0">
                        <a:buFont typeface="Arial" panose="020B0604020202020204" pitchFamily="34" charset="0"/>
                        <a:buNone/>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离地性：</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bow=</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眼震向健侧耳，</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lean=</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眼震向患侧耳</a:t>
                      </a:r>
                    </a:p>
                  </a:txBody>
                  <a:tcPr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5"/>
                  </a:ext>
                </a:extLst>
              </a:tr>
            </a:tbl>
          </a:graphicData>
        </a:graphic>
      </p:graphicFrame>
      <p:sp>
        <p:nvSpPr>
          <p:cNvPr id="15" name="文本占位符 2"/>
          <p:cNvSpPr txBox="1"/>
          <p:nvPr/>
        </p:nvSpPr>
        <p:spPr>
          <a:xfrm>
            <a:off x="4027697" y="5792704"/>
            <a:ext cx="7046702" cy="314431"/>
          </a:xfrm>
          <a:prstGeom prst="rect">
            <a:avLst/>
          </a:prstGeom>
        </p:spPr>
        <p:txBody>
          <a:bodyPr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en-US" altLang="zh-CN" sz="900" dirty="0">
                <a:solidFill>
                  <a:prstClr val="black"/>
                </a:solidFill>
                <a:latin typeface="微软雅黑" panose="020B0503020204020204" pitchFamily="34" charset="-122"/>
                <a:sym typeface="微软雅黑" panose="020B0503020204020204" pitchFamily="34" charset="-122"/>
              </a:rPr>
              <a:t>PC-BPPV</a:t>
            </a:r>
            <a:r>
              <a:rPr lang="zh-CN" altLang="en-US" sz="900" dirty="0">
                <a:solidFill>
                  <a:prstClr val="black"/>
                </a:solidFill>
                <a:latin typeface="微软雅黑" panose="020B0503020204020204" pitchFamily="34" charset="-122"/>
                <a:sym typeface="微软雅黑" panose="020B0503020204020204" pitchFamily="34" charset="-122"/>
              </a:rPr>
              <a:t>，后半规管</a:t>
            </a:r>
            <a:r>
              <a:rPr lang="en-US" altLang="zh-CN" sz="900" dirty="0">
                <a:solidFill>
                  <a:prstClr val="black"/>
                </a:solidFill>
                <a:latin typeface="微软雅黑" panose="020B0503020204020204" pitchFamily="34" charset="-122"/>
                <a:sym typeface="微软雅黑" panose="020B0503020204020204" pitchFamily="34" charset="-122"/>
              </a:rPr>
              <a:t>BPPV</a:t>
            </a:r>
            <a:endParaRPr lang="zh-CN" altLang="en-US" sz="900" dirty="0">
              <a:solidFill>
                <a:prstClr val="black"/>
              </a:solidFill>
              <a:latin typeface="微软雅黑" panose="020B0503020204020204" pitchFamily="34" charset="-122"/>
              <a:sym typeface="微软雅黑" panose="020B0503020204020204" pitchFamily="34" charset="-122"/>
            </a:endParaRPr>
          </a:p>
        </p:txBody>
      </p:sp>
      <p:sp>
        <p:nvSpPr>
          <p:cNvPr id="16" name="文本占位符 7"/>
          <p:cNvSpPr txBox="1"/>
          <p:nvPr/>
        </p:nvSpPr>
        <p:spPr>
          <a:xfrm>
            <a:off x="837738" y="1865606"/>
            <a:ext cx="10515600" cy="57899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dirty="0">
                <a:solidFill>
                  <a:srgbClr val="0A7F28"/>
                </a:solidFill>
                <a:sym typeface="微软雅黑" panose="020B0503020204020204" pitchFamily="34" charset="-122"/>
              </a:rPr>
              <a:t>水平半规管</a:t>
            </a:r>
            <a:r>
              <a:rPr lang="en-US" altLang="zh-CN" dirty="0">
                <a:solidFill>
                  <a:srgbClr val="0A7F28"/>
                </a:solidFill>
                <a:sym typeface="微软雅黑" panose="020B0503020204020204" pitchFamily="34" charset="-122"/>
              </a:rPr>
              <a:t>BPPV(LC-BPPV)</a:t>
            </a:r>
            <a:r>
              <a:rPr lang="zh-CN" altLang="en-US" dirty="0">
                <a:solidFill>
                  <a:srgbClr val="0A7F28"/>
                </a:solidFill>
                <a:sym typeface="微软雅黑" panose="020B0503020204020204" pitchFamily="34" charset="-122"/>
              </a:rPr>
              <a:t>受累侧的判定要点</a:t>
            </a: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准确定侧是水平半规管</a:t>
            </a:r>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诊断的关键</a:t>
            </a:r>
          </a:p>
        </p:txBody>
      </p:sp>
      <p:sp>
        <p:nvSpPr>
          <p:cNvPr id="5" name="圆角矩形 4"/>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圆角 35"/>
          <p:cNvSpPr/>
          <p:nvPr/>
        </p:nvSpPr>
        <p:spPr>
          <a:xfrm flipH="1">
            <a:off x="838200" y="1954285"/>
            <a:ext cx="4860000" cy="3420000"/>
          </a:xfrm>
          <a:prstGeom prst="roundRect">
            <a:avLst>
              <a:gd name="adj" fmla="val 0"/>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圆角 34"/>
          <p:cNvSpPr/>
          <p:nvPr/>
        </p:nvSpPr>
        <p:spPr>
          <a:xfrm>
            <a:off x="5692140" y="1052735"/>
            <a:ext cx="5661660" cy="4968553"/>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内容占位符 12"/>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吴子明</a:t>
            </a:r>
            <a:r>
              <a:rPr lang="en-US" altLang="zh-CN" dirty="0">
                <a:sym typeface="微软雅黑" panose="020B0503020204020204" pitchFamily="34" charset="-122"/>
              </a:rPr>
              <a:t>,</a:t>
            </a:r>
            <a:r>
              <a:rPr lang="zh-CN" altLang="en-US" dirty="0">
                <a:sym typeface="微软雅黑" panose="020B0503020204020204" pitchFamily="34" charset="-122"/>
              </a:rPr>
              <a:t>张素珍</a:t>
            </a:r>
            <a:r>
              <a:rPr lang="en-US" altLang="zh-CN" dirty="0">
                <a:sym typeface="微软雅黑" panose="020B0503020204020204" pitchFamily="34" charset="-122"/>
              </a:rPr>
              <a:t>.</a:t>
            </a:r>
            <a:r>
              <a:rPr lang="zh-CN" altLang="en-US" dirty="0">
                <a:sym typeface="微软雅黑" panose="020B0503020204020204" pitchFamily="34" charset="-122"/>
              </a:rPr>
              <a:t>美国耳鼻咽喉学会良性阵发性位置性眩晕指南更新及再思考</a:t>
            </a:r>
            <a:r>
              <a:rPr lang="en-US" altLang="zh-CN" dirty="0">
                <a:sym typeface="微软雅黑" panose="020B0503020204020204" pitchFamily="34" charset="-122"/>
              </a:rPr>
              <a:t>.</a:t>
            </a:r>
            <a:r>
              <a:rPr lang="zh-CN" altLang="en-US" dirty="0">
                <a:sym typeface="微软雅黑" panose="020B0503020204020204" pitchFamily="34" charset="-122"/>
              </a:rPr>
              <a:t>临床耳鼻咽喉头颈外科杂志</a:t>
            </a:r>
            <a:r>
              <a:rPr lang="en-US" altLang="zh-CN" dirty="0">
                <a:sym typeface="微软雅黑" panose="020B0503020204020204" pitchFamily="34" charset="-122"/>
              </a:rPr>
              <a:t>,2019,33(03):207-209.</a:t>
            </a:r>
          </a:p>
          <a:p>
            <a:r>
              <a:rPr lang="en-US" altLang="zh-CN" dirty="0">
                <a:sym typeface="微软雅黑" panose="020B0503020204020204" pitchFamily="34" charset="-122"/>
              </a:rPr>
              <a:t>2. </a:t>
            </a:r>
            <a:r>
              <a:rPr lang="zh-CN" altLang="en-US" dirty="0">
                <a:sym typeface="微软雅黑" panose="020B0503020204020204" pitchFamily="34" charset="-122"/>
              </a:rPr>
              <a:t>中国医药教育协会眩晕专业委员会</a:t>
            </a:r>
            <a:r>
              <a:rPr lang="en-US" altLang="zh-CN" dirty="0">
                <a:sym typeface="微软雅黑" panose="020B0503020204020204" pitchFamily="34" charset="-122"/>
              </a:rPr>
              <a:t>.</a:t>
            </a:r>
            <a:r>
              <a:rPr lang="zh-CN" altLang="en-US" dirty="0">
                <a:sym typeface="微软雅黑" panose="020B0503020204020204" pitchFamily="34" charset="-122"/>
              </a:rPr>
              <a:t>前庭功能检查的临床应用</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,2023,31(02):191-194.</a:t>
            </a:r>
          </a:p>
          <a:p>
            <a:r>
              <a:rPr lang="en-US" altLang="zh-CN" dirty="0">
                <a:sym typeface="微软雅黑" panose="020B0503020204020204" pitchFamily="34" charset="-122"/>
              </a:rPr>
              <a:t>3. </a:t>
            </a:r>
            <a:r>
              <a:rPr lang="zh-CN" altLang="en-US" dirty="0">
                <a:sym typeface="微软雅黑" panose="020B0503020204020204" pitchFamily="34" charset="-122"/>
              </a:rPr>
              <a:t>中国医药教育协会眩晕专业委员会</a:t>
            </a:r>
            <a:r>
              <a:rPr lang="en-US" altLang="zh-CN" dirty="0">
                <a:sym typeface="微软雅黑" panose="020B0503020204020204" pitchFamily="34" charset="-122"/>
              </a:rPr>
              <a:t>.</a:t>
            </a:r>
            <a:r>
              <a:rPr lang="zh-CN" altLang="en-US" dirty="0">
                <a:sym typeface="微软雅黑" panose="020B0503020204020204" pitchFamily="34" charset="-122"/>
              </a:rPr>
              <a:t>前庭功能检查的临床应用（续）</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,2023,31(03):287-289.</a:t>
            </a:r>
          </a:p>
        </p:txBody>
      </p:sp>
      <p:sp>
        <p:nvSpPr>
          <p:cNvPr id="7" name="文本占位符 2"/>
          <p:cNvSpPr txBox="1"/>
          <p:nvPr/>
        </p:nvSpPr>
        <p:spPr>
          <a:xfrm>
            <a:off x="883458" y="1331527"/>
            <a:ext cx="4548301" cy="404733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zh-CN" altLang="en-US" sz="1800" b="1" dirty="0">
                <a:sym typeface="微软雅黑" panose="020B0503020204020204" pitchFamily="34" charset="-122"/>
              </a:rPr>
              <a:t>前庭功能检查的选择</a:t>
            </a:r>
            <a:r>
              <a:rPr lang="en-US" altLang="zh-CN" sz="1800" b="1" baseline="30000" dirty="0">
                <a:sym typeface="微软雅黑" panose="020B0503020204020204" pitchFamily="34" charset="-122"/>
              </a:rPr>
              <a:t>1</a:t>
            </a:r>
          </a:p>
          <a:p>
            <a:pPr>
              <a:spcAft>
                <a:spcPts val="600"/>
              </a:spcAft>
            </a:pPr>
            <a:endParaRPr lang="en-US" altLang="zh-CN" sz="600" dirty="0">
              <a:sym typeface="微软雅黑" panose="020B0503020204020204" pitchFamily="34" charset="-122"/>
            </a:endParaRPr>
          </a:p>
          <a:p>
            <a:pPr>
              <a:spcAft>
                <a:spcPts val="600"/>
              </a:spcAft>
            </a:pPr>
            <a:r>
              <a:rPr lang="zh-CN" altLang="en-US" b="1" dirty="0">
                <a:sym typeface="微软雅黑" panose="020B0503020204020204" pitchFamily="34" charset="-122"/>
              </a:rPr>
              <a:t>临床上首次诊断为</a:t>
            </a:r>
            <a:r>
              <a:rPr lang="en-US" altLang="zh-CN" b="1" dirty="0">
                <a:sym typeface="微软雅黑" panose="020B0503020204020204" pitchFamily="34" charset="-122"/>
              </a:rPr>
              <a:t>BPPV</a:t>
            </a:r>
            <a:r>
              <a:rPr lang="zh-CN" altLang="en-US" b="1" dirty="0">
                <a:sym typeface="微软雅黑" panose="020B0503020204020204" pitchFamily="34" charset="-122"/>
              </a:rPr>
              <a:t>的患者</a:t>
            </a:r>
            <a:r>
              <a:rPr lang="zh-CN" altLang="en-US" b="1" dirty="0">
                <a:solidFill>
                  <a:srgbClr val="C00000"/>
                </a:solidFill>
                <a:sym typeface="微软雅黑" panose="020B0503020204020204" pitchFamily="34" charset="-122"/>
              </a:rPr>
              <a:t>不宜常规进行</a:t>
            </a:r>
            <a:endParaRPr lang="en-US" altLang="zh-CN" b="1" dirty="0">
              <a:solidFill>
                <a:srgbClr val="C00000"/>
              </a:solidFill>
              <a:sym typeface="微软雅黑" panose="020B0503020204020204" pitchFamily="34" charset="-122"/>
            </a:endParaRPr>
          </a:p>
          <a:p>
            <a:pPr>
              <a:spcAft>
                <a:spcPts val="600"/>
              </a:spcAft>
            </a:pPr>
            <a:r>
              <a:rPr lang="zh-CN" altLang="en-US" dirty="0">
                <a:sym typeface="微软雅黑" panose="020B0503020204020204" pitchFamily="34" charset="-122"/>
              </a:rPr>
              <a:t>患者有下列情况需要综合前庭功能测试，有助于完善诊断，为后续进一步的专科和系统干预提供依据：</a:t>
            </a:r>
            <a:endParaRPr lang="en-US" altLang="zh-CN" dirty="0">
              <a:sym typeface="微软雅黑" panose="020B0503020204020204" pitchFamily="34" charset="-122"/>
            </a:endParaRPr>
          </a:p>
          <a:p>
            <a:pPr marL="457200" lvl="1" indent="0">
              <a:spcAft>
                <a:spcPts val="600"/>
              </a:spcAft>
              <a:buNone/>
            </a:pPr>
            <a:r>
              <a:rPr lang="zh-CN" altLang="en-US" sz="1600" b="1" dirty="0">
                <a:solidFill>
                  <a:srgbClr val="0A7F28"/>
                </a:solidFill>
                <a:sym typeface="微软雅黑" panose="020B0503020204020204" pitchFamily="34" charset="-122"/>
              </a:rPr>
              <a:t>需要进行前庭功能测试的情况：</a:t>
            </a:r>
            <a:endParaRPr lang="en-US" altLang="zh-CN" sz="1600" b="1" dirty="0">
              <a:solidFill>
                <a:srgbClr val="0A7F28"/>
              </a:solidFill>
              <a:sym typeface="微软雅黑" panose="020B0503020204020204" pitchFamily="34" charset="-122"/>
            </a:endParaRPr>
          </a:p>
          <a:p>
            <a:pPr marL="457200" lvl="1" indent="0">
              <a:spcAft>
                <a:spcPts val="600"/>
              </a:spcAft>
              <a:buNone/>
            </a:pPr>
            <a:r>
              <a:rPr lang="zh-CN" altLang="en-US" sz="1600" dirty="0">
                <a:sym typeface="微软雅黑" panose="020B0503020204020204" pitchFamily="34" charset="-122"/>
              </a:rPr>
              <a:t>①体位试验眼震不符合</a:t>
            </a:r>
            <a:r>
              <a:rPr lang="en-US" altLang="zh-CN" sz="1600" dirty="0">
                <a:sym typeface="微软雅黑" panose="020B0503020204020204" pitchFamily="34" charset="-122"/>
              </a:rPr>
              <a:t>BPPV</a:t>
            </a:r>
            <a:r>
              <a:rPr lang="zh-CN" altLang="en-US" sz="1600" dirty="0">
                <a:sym typeface="微软雅黑" panose="020B0503020204020204" pitchFamily="34" charset="-122"/>
              </a:rPr>
              <a:t>的眼震特征</a:t>
            </a:r>
            <a:endParaRPr lang="en-US" altLang="zh-CN" sz="1600" dirty="0">
              <a:sym typeface="微软雅黑" panose="020B0503020204020204" pitchFamily="34" charset="-122"/>
            </a:endParaRPr>
          </a:p>
          <a:p>
            <a:pPr marL="457200" lvl="1" indent="0">
              <a:spcAft>
                <a:spcPts val="600"/>
              </a:spcAft>
              <a:buNone/>
            </a:pPr>
            <a:r>
              <a:rPr lang="zh-CN" altLang="en-US" sz="1600" dirty="0">
                <a:sym typeface="微软雅黑" panose="020B0503020204020204" pitchFamily="34" charset="-122"/>
              </a:rPr>
              <a:t>②可能有同时或既往的前庭外周或中枢损伤</a:t>
            </a:r>
            <a:endParaRPr lang="en-US" altLang="zh-CN" sz="1600" dirty="0">
              <a:sym typeface="微软雅黑" panose="020B0503020204020204" pitchFamily="34" charset="-122"/>
            </a:endParaRPr>
          </a:p>
          <a:p>
            <a:pPr marL="457200" lvl="1" indent="0">
              <a:spcAft>
                <a:spcPts val="600"/>
              </a:spcAft>
              <a:buNone/>
            </a:pPr>
            <a:r>
              <a:rPr lang="zh-CN" altLang="en-US" sz="1600" dirty="0">
                <a:sym typeface="微软雅黑" panose="020B0503020204020204" pitchFamily="34" charset="-122"/>
              </a:rPr>
              <a:t>③反复手法复位效果不佳</a:t>
            </a:r>
            <a:endParaRPr lang="en-US" altLang="zh-CN" sz="1600" dirty="0">
              <a:sym typeface="微软雅黑" panose="020B0503020204020204" pitchFamily="34" charset="-122"/>
            </a:endParaRPr>
          </a:p>
          <a:p>
            <a:pPr marL="457200" lvl="1" indent="0">
              <a:spcAft>
                <a:spcPts val="600"/>
              </a:spcAft>
              <a:buNone/>
            </a:pPr>
            <a:r>
              <a:rPr lang="zh-CN" altLang="en-US" sz="1600" dirty="0">
                <a:sym typeface="微软雅黑" panose="020B0503020204020204" pitchFamily="34" charset="-122"/>
              </a:rPr>
              <a:t>④</a:t>
            </a:r>
            <a:r>
              <a:rPr lang="en-US" altLang="zh-CN" sz="1600" dirty="0">
                <a:sym typeface="微软雅黑" panose="020B0503020204020204" pitchFamily="34" charset="-122"/>
              </a:rPr>
              <a:t>BPPV</a:t>
            </a:r>
            <a:r>
              <a:rPr lang="zh-CN" altLang="en-US" sz="1600" dirty="0">
                <a:sym typeface="微软雅黑" panose="020B0503020204020204" pitchFamily="34" charset="-122"/>
              </a:rPr>
              <a:t>频繁复发</a:t>
            </a:r>
          </a:p>
        </p:txBody>
      </p:sp>
      <p:sp>
        <p:nvSpPr>
          <p:cNvPr id="31" name="矩形: 圆角 30"/>
          <p:cNvSpPr/>
          <p:nvPr/>
        </p:nvSpPr>
        <p:spPr>
          <a:xfrm rot="5400000">
            <a:off x="4732649" y="3043471"/>
            <a:ext cx="1908000" cy="399600"/>
          </a:xfrm>
          <a:prstGeom prst="roundRect">
            <a:avLst>
              <a:gd name="adj" fmla="val 50000"/>
            </a:avLst>
          </a:prstGeom>
          <a:solidFill>
            <a:srgbClr val="0A7F28"/>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6" name="矩形: 圆角 25"/>
          <p:cNvSpPr/>
          <p:nvPr/>
        </p:nvSpPr>
        <p:spPr>
          <a:xfrm>
            <a:off x="6130058" y="1674247"/>
            <a:ext cx="1836000" cy="288000"/>
          </a:xfrm>
          <a:prstGeom prst="roundRect">
            <a:avLst>
              <a:gd name="adj" fmla="val 50000"/>
            </a:avLst>
          </a:prstGeom>
          <a:solidFill>
            <a:schemeClr val="accent6">
              <a:lumMod val="20000"/>
              <a:lumOff val="80000"/>
            </a:schemeClr>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9" name="左大括号 18"/>
          <p:cNvSpPr/>
          <p:nvPr/>
        </p:nvSpPr>
        <p:spPr>
          <a:xfrm>
            <a:off x="5897879" y="1828800"/>
            <a:ext cx="209319" cy="3096000"/>
          </a:xfrm>
          <a:prstGeom prst="leftBrace">
            <a:avLst/>
          </a:prstGeom>
          <a:ln>
            <a:solidFill>
              <a:srgbClr val="0A7F2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9" name="组合 38"/>
          <p:cNvGrpSpPr/>
          <p:nvPr/>
        </p:nvGrpSpPr>
        <p:grpSpPr>
          <a:xfrm>
            <a:off x="8034104" y="1249680"/>
            <a:ext cx="209319" cy="3888000"/>
            <a:chOff x="8034104" y="1341120"/>
            <a:chExt cx="209319" cy="4059240"/>
          </a:xfrm>
        </p:grpSpPr>
        <p:sp>
          <p:nvSpPr>
            <p:cNvPr id="20" name="左大括号 19"/>
            <p:cNvSpPr/>
            <p:nvPr/>
          </p:nvSpPr>
          <p:spPr>
            <a:xfrm>
              <a:off x="8034104" y="1341120"/>
              <a:ext cx="209319" cy="1188000"/>
            </a:xfrm>
            <a:prstGeom prst="leftBrace">
              <a:avLst/>
            </a:prstGeom>
            <a:ln>
              <a:solidFill>
                <a:srgbClr val="0A7F2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左大括号 20"/>
            <p:cNvSpPr/>
            <p:nvPr/>
          </p:nvSpPr>
          <p:spPr>
            <a:xfrm>
              <a:off x="8034104" y="2819017"/>
              <a:ext cx="209319" cy="1188000"/>
            </a:xfrm>
            <a:prstGeom prst="leftBrace">
              <a:avLst/>
            </a:prstGeom>
            <a:ln>
              <a:solidFill>
                <a:srgbClr val="0A7F2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左大括号 21"/>
            <p:cNvSpPr/>
            <p:nvPr/>
          </p:nvSpPr>
          <p:spPr>
            <a:xfrm>
              <a:off x="8034104" y="4248871"/>
              <a:ext cx="209319" cy="468000"/>
            </a:xfrm>
            <a:prstGeom prst="leftBrace">
              <a:avLst/>
            </a:prstGeom>
            <a:ln>
              <a:solidFill>
                <a:srgbClr val="0A7F2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左大括号 22"/>
            <p:cNvSpPr/>
            <p:nvPr/>
          </p:nvSpPr>
          <p:spPr>
            <a:xfrm>
              <a:off x="8034104" y="4932360"/>
              <a:ext cx="209319" cy="468000"/>
            </a:xfrm>
            <a:prstGeom prst="leftBrace">
              <a:avLst/>
            </a:prstGeom>
            <a:ln>
              <a:solidFill>
                <a:srgbClr val="0A7F2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 name="矩形: 圆角 26"/>
          <p:cNvSpPr/>
          <p:nvPr/>
        </p:nvSpPr>
        <p:spPr>
          <a:xfrm>
            <a:off x="6130058" y="3123741"/>
            <a:ext cx="1836000" cy="288000"/>
          </a:xfrm>
          <a:prstGeom prst="roundRect">
            <a:avLst>
              <a:gd name="adj" fmla="val 50000"/>
            </a:avLst>
          </a:prstGeom>
          <a:solidFill>
            <a:schemeClr val="accent6">
              <a:lumMod val="20000"/>
              <a:lumOff val="80000"/>
            </a:schemeClr>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8" name="矩形: 圆角 27"/>
          <p:cNvSpPr/>
          <p:nvPr/>
        </p:nvSpPr>
        <p:spPr>
          <a:xfrm>
            <a:off x="6130058" y="4118134"/>
            <a:ext cx="1836000" cy="288000"/>
          </a:xfrm>
          <a:prstGeom prst="roundRect">
            <a:avLst>
              <a:gd name="adj" fmla="val 50000"/>
            </a:avLst>
          </a:prstGeom>
          <a:solidFill>
            <a:schemeClr val="accent6">
              <a:lumMod val="20000"/>
              <a:lumOff val="80000"/>
            </a:schemeClr>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9" name="矩形: 圆角 28"/>
          <p:cNvSpPr/>
          <p:nvPr/>
        </p:nvSpPr>
        <p:spPr>
          <a:xfrm>
            <a:off x="6130058" y="4774759"/>
            <a:ext cx="1836000" cy="288000"/>
          </a:xfrm>
          <a:prstGeom prst="roundRect">
            <a:avLst>
              <a:gd name="adj" fmla="val 50000"/>
            </a:avLst>
          </a:prstGeom>
          <a:solidFill>
            <a:schemeClr val="accent6">
              <a:lumMod val="20000"/>
              <a:lumOff val="80000"/>
            </a:schemeClr>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aphicFrame>
        <p:nvGraphicFramePr>
          <p:cNvPr id="30" name="内容占位符 10"/>
          <p:cNvGraphicFramePr/>
          <p:nvPr/>
        </p:nvGraphicFramePr>
        <p:xfrm>
          <a:off x="5499549" y="1117679"/>
          <a:ext cx="5796000" cy="4175471"/>
        </p:xfrm>
        <a:graphic>
          <a:graphicData uri="http://schemas.openxmlformats.org/drawingml/2006/table">
            <a:tbl>
              <a:tblPr firstRow="1" bandRow="1">
                <a:tableStyleId>{2D5ABB26-0587-4C30-8999-92F81FD0307C}</a:tableStyleId>
              </a:tblPr>
              <a:tblGrid>
                <a:gridCol w="394970">
                  <a:extLst>
                    <a:ext uri="{9D8B030D-6E8A-4147-A177-3AD203B41FA5}">
                      <a16:colId xmlns:a16="http://schemas.microsoft.com/office/drawing/2014/main" val="20000"/>
                    </a:ext>
                  </a:extLst>
                </a:gridCol>
                <a:gridCol w="2303533">
                  <a:extLst>
                    <a:ext uri="{9D8B030D-6E8A-4147-A177-3AD203B41FA5}">
                      <a16:colId xmlns:a16="http://schemas.microsoft.com/office/drawing/2014/main" val="20001"/>
                    </a:ext>
                  </a:extLst>
                </a:gridCol>
                <a:gridCol w="3097497">
                  <a:extLst>
                    <a:ext uri="{9D8B030D-6E8A-4147-A177-3AD203B41FA5}">
                      <a16:colId xmlns:a16="http://schemas.microsoft.com/office/drawing/2014/main" val="20002"/>
                    </a:ext>
                  </a:extLst>
                </a:gridCol>
              </a:tblGrid>
              <a:tr h="1434504">
                <a:tc rowSpan="4">
                  <a:txBody>
                    <a:bodyPr/>
                    <a:lstStyle/>
                    <a:p>
                      <a:pPr marL="0" indent="0">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前庭功能检查</a:t>
                      </a:r>
                    </a:p>
                  </a:txBody>
                  <a:tcPr anchor="ctr"/>
                </a:tc>
                <a:tc>
                  <a:txBody>
                    <a:bodyPr/>
                    <a:lstStyle/>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眼动系统检查</a:t>
                      </a:r>
                      <a:r>
                        <a:rPr lang="en-US" altLang="zh-CN" sz="1600" baseline="30000" dirty="0">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baseline="300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tc>
                <a:tc>
                  <a:txBody>
                    <a:bodyPr/>
                    <a:lstStyle/>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自发性眼震检查</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视动性眼震检查</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凝视试验</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平滑跟踪试验</a:t>
                      </a: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扫视试验</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摇头眼震</a:t>
                      </a:r>
                    </a:p>
                  </a:txBody>
                  <a:tcPr anchor="ctr"/>
                </a:tc>
                <a:extLst>
                  <a:ext uri="{0D108BD9-81ED-4DB2-BD59-A6C34878D82A}">
                    <a16:rowId xmlns:a16="http://schemas.microsoft.com/office/drawing/2014/main" val="10000"/>
                  </a:ext>
                </a:extLst>
              </a:tr>
              <a:tr h="1434504">
                <a:tc vMerge="1">
                  <a:txBody>
                    <a:bodyPr/>
                    <a:lstStyle/>
                    <a:p>
                      <a:endParaRPr lang="zh-CN"/>
                    </a:p>
                  </a:txBody>
                  <a:tcPr anchor="ctr"/>
                </a:tc>
                <a:tc>
                  <a:txBody>
                    <a:bodyPr/>
                    <a:lstStyle/>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半规管功能检查</a:t>
                      </a:r>
                      <a:r>
                        <a:rPr lang="en-US" altLang="zh-CN" sz="1600" kern="1200" baseline="300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rPr>
                        <a:t>2-3</a:t>
                      </a:r>
                    </a:p>
                  </a:txBody>
                  <a:tcPr anchor="ctr"/>
                </a:tc>
                <a:tc>
                  <a:txBody>
                    <a:bodyPr/>
                    <a:lstStyle/>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前庭双温试验</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冷热试验</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旋转试验：正弦谐波加速度测试和速度阶跃测试</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头脉冲试验：视频头脉冲试验、头脉冲抑制试验、动态视敏度、眼偏斜试验、前庭自旋转试验</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tc>
                <a:extLst>
                  <a:ext uri="{0D108BD9-81ED-4DB2-BD59-A6C34878D82A}">
                    <a16:rowId xmlns:a16="http://schemas.microsoft.com/office/drawing/2014/main" val="10001"/>
                  </a:ext>
                </a:extLst>
              </a:tr>
              <a:tr h="541923">
                <a:tc vMerge="1">
                  <a:txBody>
                    <a:bodyPr/>
                    <a:lstStyle/>
                    <a:p>
                      <a:endParaRPr lang="zh-CN"/>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耳石器功能检查</a:t>
                      </a:r>
                      <a:r>
                        <a:rPr lang="en-US" altLang="zh-CN" sz="1600" kern="1200" baseline="300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rPr>
                        <a:t>3</a:t>
                      </a:r>
                    </a:p>
                  </a:txBody>
                  <a:tcPr anchor="ctr"/>
                </a:tc>
                <a:tc>
                  <a:txBody>
                    <a:bodyPr/>
                    <a:lstStyle/>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前庭诱发肌源性电位</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主观垂直视觉</a:t>
                      </a:r>
                    </a:p>
                  </a:txBody>
                  <a:tcPr anchor="ctr"/>
                </a:tc>
                <a:extLst>
                  <a:ext uri="{0D108BD9-81ED-4DB2-BD59-A6C34878D82A}">
                    <a16:rowId xmlns:a16="http://schemas.microsoft.com/office/drawing/2014/main" val="10002"/>
                  </a:ext>
                </a:extLst>
              </a:tr>
              <a:tr h="764540">
                <a:tc vMerge="1">
                  <a:txBody>
                    <a:bodyPr/>
                    <a:lstStyle/>
                    <a:p>
                      <a:endParaRPr lang="zh-CN"/>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平衡功能检查</a:t>
                      </a:r>
                      <a:r>
                        <a:rPr lang="en-US" altLang="zh-CN" sz="1600" kern="1200" baseline="300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rPr>
                        <a:t>3</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tc>
                <a:tc>
                  <a:txBody>
                    <a:bodyPr/>
                    <a:lstStyle/>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床旁静态平衡检查</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床旁动态平衡检查</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平衡功能实验室检查法</a:t>
                      </a:r>
                    </a:p>
                  </a:txBody>
                  <a:tcPr anchor="ctr"/>
                </a:tc>
                <a:extLst>
                  <a:ext uri="{0D108BD9-81ED-4DB2-BD59-A6C34878D82A}">
                    <a16:rowId xmlns:a16="http://schemas.microsoft.com/office/drawing/2014/main" val="10003"/>
                  </a:ext>
                </a:extLst>
              </a:tr>
            </a:tbl>
          </a:graphicData>
        </a:graphic>
      </p:graphicFrame>
      <p:sp>
        <p:nvSpPr>
          <p:cNvPr id="38" name="文本占位符 2"/>
          <p:cNvSpPr txBox="1"/>
          <p:nvPr/>
        </p:nvSpPr>
        <p:spPr>
          <a:xfrm>
            <a:off x="5799849" y="5328986"/>
            <a:ext cx="5553489" cy="676038"/>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1200" dirty="0">
                <a:sym typeface="微软雅黑" panose="020B0503020204020204" pitchFamily="34" charset="-122"/>
              </a:rPr>
              <a:t>从前庭功能检查效率以及为患者在短时间内提供初步结论的临床角度出发，发作性前庭综合征筛查试验一般可以满足临床需求</a:t>
            </a:r>
            <a:r>
              <a:rPr lang="en-US" altLang="zh-CN" sz="1200" baseline="30000" dirty="0">
                <a:sym typeface="微软雅黑" panose="020B0503020204020204" pitchFamily="34" charset="-122"/>
              </a:rPr>
              <a:t>3</a:t>
            </a:r>
            <a:endParaRPr lang="en-US" altLang="zh-CN" sz="1200" dirty="0">
              <a:sym typeface="微软雅黑" panose="020B0503020204020204" pitchFamily="34" charset="-122"/>
            </a:endParaRPr>
          </a:p>
          <a:p>
            <a:pPr>
              <a:lnSpc>
                <a:spcPct val="100000"/>
              </a:lnSpc>
            </a:pPr>
            <a:r>
              <a:rPr lang="zh-CN" altLang="en-US" sz="1200" dirty="0">
                <a:solidFill>
                  <a:srgbClr val="0A7F28"/>
                </a:solidFill>
                <a:sym typeface="微软雅黑" panose="020B0503020204020204" pitchFamily="34" charset="-122"/>
              </a:rPr>
              <a:t>前庭功能筛查方法：自发眼震＋变位试验＋摇头眼震＋视频头脉冲试验</a:t>
            </a:r>
            <a:r>
              <a:rPr lang="en-US" altLang="zh-CN" sz="1200" baseline="30000" dirty="0">
                <a:solidFill>
                  <a:srgbClr val="0A7F28"/>
                </a:solidFill>
                <a:sym typeface="微软雅黑" panose="020B0503020204020204" pitchFamily="34" charset="-122"/>
              </a:rPr>
              <a:t>3</a:t>
            </a: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标题 1"/>
          <p:cNvSpPr>
            <a:spLocks noGrp="1"/>
          </p:cNvSpPr>
          <p:nvPr/>
        </p:nvSpPr>
        <p:spPr>
          <a:xfrm>
            <a:off x="838199" y="536599"/>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sz="2000" dirty="0">
                <a:solidFill>
                  <a:schemeClr val="bg1"/>
                </a:solidFill>
                <a:sym typeface="微软雅黑" panose="020B0503020204020204" pitchFamily="34" charset="-122"/>
              </a:rPr>
              <a:t>合理辅助检查：</a:t>
            </a:r>
            <a:br>
              <a:rPr lang="en-US" altLang="zh-CN" dirty="0">
                <a:solidFill>
                  <a:schemeClr val="bg1"/>
                </a:solidFill>
                <a:sym typeface="微软雅黑" panose="020B0503020204020204" pitchFamily="34" charset="-122"/>
              </a:rPr>
            </a:br>
            <a:r>
              <a:rPr lang="zh-CN" altLang="en-US" dirty="0">
                <a:solidFill>
                  <a:schemeClr val="bg1"/>
                </a:solidFill>
                <a:sym typeface="微软雅黑" panose="020B0503020204020204" pitchFamily="34" charset="-122"/>
              </a:rPr>
              <a:t>询问病史和床旁检查后，</a:t>
            </a:r>
            <a:r>
              <a:rPr lang="zh-CN" altLang="zh-CN" dirty="0">
                <a:solidFill>
                  <a:schemeClr val="bg1"/>
                </a:solidFill>
                <a:sym typeface="微软雅黑" panose="020B0503020204020204" pitchFamily="34" charset="-122"/>
              </a:rPr>
              <a:t>有选择的进行前庭功能检查</a:t>
            </a:r>
            <a:endParaRPr lang="zh-CN" altLang="en-US" dirty="0">
              <a:solidFill>
                <a:schemeClr val="bg1"/>
              </a:solidFill>
              <a:sym typeface="微软雅黑" panose="020B0503020204020204" pitchFamily="34" charset="-122"/>
            </a:endParaRPr>
          </a:p>
          <a:p>
            <a:endParaRPr lang="zh-CN" altLang="en-US" dirty="0">
              <a:solidFill>
                <a:schemeClr val="bg1"/>
              </a:solidFill>
              <a:sym typeface="微软雅黑" panose="020B0503020204020204" pitchFamily="34" charset="-122"/>
            </a:endParaRPr>
          </a:p>
        </p:txBody>
      </p:sp>
      <p:sp>
        <p:nvSpPr>
          <p:cNvPr id="5" name="圆角矩形 4"/>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3189181"/>
            <a:ext cx="11846593" cy="720000"/>
            <a:chOff x="-6982823" y="1228594"/>
            <a:chExt cx="13963126" cy="754439"/>
          </a:xfrm>
        </p:grpSpPr>
        <p:sp>
          <p:nvSpPr>
            <p:cNvPr id="6" name="五边形 14"/>
            <p:cNvSpPr/>
            <p:nvPr>
              <p:custDataLst>
                <p:tags r:id="rId1"/>
              </p:custDataLst>
            </p:nvPr>
          </p:nvSpPr>
          <p:spPr>
            <a:xfrm>
              <a:off x="-6982823" y="1231413"/>
              <a:ext cx="13158721" cy="751620"/>
            </a:xfrm>
            <a:prstGeom prst="homePlate">
              <a:avLst/>
            </a:prstGeom>
            <a:gradFill flip="none" rotWithShape="1">
              <a:gsLst>
                <a:gs pos="50000">
                  <a:srgbClr val="0A7F28"/>
                </a:gs>
                <a:gs pos="25000">
                  <a:srgbClr val="0A7F28"/>
                </a:gs>
                <a:gs pos="0">
                  <a:srgbClr val="0A7F28"/>
                </a:gs>
                <a:gs pos="75000">
                  <a:srgbClr val="0A7F28"/>
                </a:gs>
                <a:gs pos="100000">
                  <a:srgbClr val="0A7F28">
                    <a:alpha val="0"/>
                  </a:srgbClr>
                </a:gs>
              </a:gsLst>
              <a:lin ang="10800000" scaled="1"/>
              <a:tileRect/>
            </a:gradFill>
            <a:ln w="12700" cap="flat" cmpd="sng" algn="ctr">
              <a:noFill/>
              <a:prstDash val="solid"/>
              <a:miter lim="800000"/>
            </a:ln>
            <a:effectLst>
              <a:outerShdw blurRad="190500" algn="ctr" rotWithShape="0">
                <a:srgbClr val="4472C4">
                  <a:alpha val="23000"/>
                </a:srgbClr>
              </a:outerShdw>
            </a:effectLst>
          </p:spPr>
          <p:txBody>
            <a:bodyPr rtlCol="0" anchor="ctr">
              <a:normAutofit/>
            </a:bodyPr>
            <a:lstStyle/>
            <a:p>
              <a:pPr marL="431800" marR="0" lvl="0" indent="0" algn="ctr" defTabSz="914400" eaLnBrk="1" fontAlgn="auto" latinLnBrk="0" hangingPunct="1">
                <a:lnSpc>
                  <a:spcPct val="100000"/>
                </a:lnSpc>
                <a:spcBef>
                  <a:spcPts val="0"/>
                </a:spcBef>
                <a:spcAft>
                  <a:spcPts val="0"/>
                </a:spcAft>
                <a:buClrTx/>
                <a:buSzTx/>
                <a:buFontTx/>
                <a:buNone/>
                <a:defRPr/>
              </a:pP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7" name="箭头: V 形 6"/>
            <p:cNvSpPr/>
            <p:nvPr>
              <p:custDataLst>
                <p:tags r:id="rId2"/>
              </p:custDataLst>
            </p:nvPr>
          </p:nvSpPr>
          <p:spPr>
            <a:xfrm>
              <a:off x="6038383" y="1228594"/>
              <a:ext cx="444657" cy="751532"/>
            </a:xfrm>
            <a:prstGeom prst="chevron">
              <a:avLst>
                <a:gd name="adj" fmla="val 80106"/>
              </a:avLst>
            </a:prstGeom>
            <a:solidFill>
              <a:srgbClr val="0A7F28">
                <a:alpha val="5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箭头: V 形 69"/>
            <p:cNvSpPr/>
            <p:nvPr>
              <p:custDataLst>
                <p:tags r:id="rId3"/>
              </p:custDataLst>
            </p:nvPr>
          </p:nvSpPr>
          <p:spPr>
            <a:xfrm>
              <a:off x="6287014" y="1228594"/>
              <a:ext cx="444657" cy="751532"/>
            </a:xfrm>
            <a:prstGeom prst="chevron">
              <a:avLst>
                <a:gd name="adj" fmla="val 80106"/>
              </a:avLst>
            </a:prstGeom>
            <a:solidFill>
              <a:srgbClr val="0A7F28"/>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箭头: V 形 70"/>
            <p:cNvSpPr/>
            <p:nvPr>
              <p:custDataLst>
                <p:tags r:id="rId4"/>
              </p:custDataLst>
            </p:nvPr>
          </p:nvSpPr>
          <p:spPr>
            <a:xfrm>
              <a:off x="6535646" y="1228594"/>
              <a:ext cx="444657" cy="751532"/>
            </a:xfrm>
            <a:prstGeom prst="chevron">
              <a:avLst>
                <a:gd name="adj" fmla="val 80106"/>
              </a:avLst>
            </a:prstGeom>
            <a:solidFill>
              <a:srgbClr val="0A7F28">
                <a:alpha val="8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0" name="矩形: 圆角 59"/>
          <p:cNvSpPr/>
          <p:nvPr/>
        </p:nvSpPr>
        <p:spPr>
          <a:xfrm>
            <a:off x="838199" y="1052736"/>
            <a:ext cx="4140000" cy="4680518"/>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内容占位符 12"/>
          <p:cNvSpPr>
            <a:spLocks noGrp="1"/>
          </p:cNvSpPr>
          <p:nvPr>
            <p:ph sz="quarter" idx="14"/>
          </p:nvPr>
        </p:nvSpPr>
        <p:spPr/>
        <p:txBody>
          <a:bodyPr>
            <a:normAutofit fontScale="92500" lnSpcReduction="10000"/>
          </a:bodyPr>
          <a:lstStyle/>
          <a:p>
            <a:r>
              <a:rPr lang="en-US" altLang="zh-CN" dirty="0">
                <a:sym typeface="微软雅黑" panose="020B0503020204020204" pitchFamily="34" charset="-122"/>
              </a:rPr>
              <a:t>1. </a:t>
            </a:r>
            <a:r>
              <a:rPr lang="zh-CN" altLang="en-US" dirty="0">
                <a:sym typeface="微软雅黑" panose="020B0503020204020204" pitchFamily="34" charset="-122"/>
              </a:rPr>
              <a:t>吴沛霞</a:t>
            </a:r>
            <a:r>
              <a:rPr lang="en-US" altLang="zh-CN" dirty="0">
                <a:sym typeface="微软雅黑" panose="020B0503020204020204" pitchFamily="34" charset="-122"/>
              </a:rPr>
              <a:t>,</a:t>
            </a:r>
            <a:r>
              <a:rPr lang="zh-CN" altLang="en-US" dirty="0">
                <a:sym typeface="微软雅黑" panose="020B0503020204020204" pitchFamily="34" charset="-122"/>
              </a:rPr>
              <a:t>等</a:t>
            </a:r>
            <a:r>
              <a:rPr lang="en-US" altLang="zh-CN" dirty="0">
                <a:sym typeface="微软雅黑" panose="020B0503020204020204" pitchFamily="34" charset="-122"/>
              </a:rPr>
              <a:t>.2017</a:t>
            </a:r>
            <a:r>
              <a:rPr lang="zh-CN" altLang="en-US" dirty="0">
                <a:sym typeface="微软雅黑" panose="020B0503020204020204" pitchFamily="34" charset="-122"/>
              </a:rPr>
              <a:t>版</a:t>
            </a:r>
            <a:r>
              <a:rPr lang="en-US" altLang="zh-CN" dirty="0">
                <a:sym typeface="微软雅黑" panose="020B0503020204020204" pitchFamily="34" charset="-122"/>
              </a:rPr>
              <a:t>AAO-HNSF《BPPV</a:t>
            </a:r>
            <a:r>
              <a:rPr lang="zh-CN" altLang="en-US" dirty="0">
                <a:sym typeface="微软雅黑" panose="020B0503020204020204" pitchFamily="34" charset="-122"/>
              </a:rPr>
              <a:t>临床实践指南</a:t>
            </a:r>
            <a:r>
              <a:rPr lang="en-US" altLang="zh-CN" dirty="0">
                <a:sym typeface="微软雅黑" panose="020B0503020204020204" pitchFamily="34" charset="-122"/>
              </a:rPr>
              <a:t>》</a:t>
            </a:r>
            <a:r>
              <a:rPr lang="zh-CN" altLang="en-US" dirty="0">
                <a:sym typeface="微软雅黑" panose="020B0503020204020204" pitchFamily="34" charset="-122"/>
              </a:rPr>
              <a:t>解读</a:t>
            </a:r>
            <a:r>
              <a:rPr lang="en-US" altLang="zh-CN" dirty="0">
                <a:sym typeface="微软雅黑" panose="020B0503020204020204" pitchFamily="34" charset="-122"/>
              </a:rPr>
              <a:t>:</a:t>
            </a:r>
            <a:r>
              <a:rPr lang="zh-CN" altLang="en-US" dirty="0">
                <a:sym typeface="微软雅黑" panose="020B0503020204020204" pitchFamily="34" charset="-122"/>
              </a:rPr>
              <a:t>诊断与检查</a:t>
            </a:r>
            <a:r>
              <a:rPr lang="en-US" altLang="zh-CN" dirty="0">
                <a:sym typeface="微软雅黑" panose="020B0503020204020204" pitchFamily="34" charset="-122"/>
              </a:rPr>
              <a:t>.</a:t>
            </a:r>
            <a:r>
              <a:rPr lang="zh-CN" altLang="en-US" dirty="0">
                <a:sym typeface="微软雅黑" panose="020B0503020204020204" pitchFamily="34" charset="-122"/>
              </a:rPr>
              <a:t>临床耳鼻咽喉头颈外科杂志</a:t>
            </a:r>
            <a:r>
              <a:rPr lang="en-US" altLang="zh-CN" dirty="0">
                <a:sym typeface="微软雅黑" panose="020B0503020204020204" pitchFamily="34" charset="-122"/>
              </a:rPr>
              <a:t>,2018,32(10):723-727.</a:t>
            </a:r>
          </a:p>
          <a:p>
            <a:r>
              <a:rPr lang="en-US" altLang="zh-CN" dirty="0">
                <a:sym typeface="微软雅黑" panose="020B0503020204020204" pitchFamily="34" charset="-122"/>
              </a:rPr>
              <a:t>2.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a:t>
            </a:r>
            <a:r>
              <a:rPr lang="en-US" altLang="zh-CN" dirty="0">
                <a:sym typeface="微软雅黑" panose="020B0503020204020204" pitchFamily="34" charset="-122"/>
              </a:rPr>
              <a:t>.</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,2017,52(3):173-177.</a:t>
            </a:r>
          </a:p>
          <a:p>
            <a:r>
              <a:rPr lang="en-US" altLang="zh-CN" dirty="0">
                <a:sym typeface="微软雅黑" panose="020B0503020204020204" pitchFamily="34" charset="-122"/>
              </a:rPr>
              <a:t>3. von </a:t>
            </a:r>
            <a:r>
              <a:rPr lang="en-US" altLang="zh-CN" dirty="0" err="1">
                <a:sym typeface="微软雅黑" panose="020B0503020204020204" pitchFamily="34" charset="-122"/>
              </a:rPr>
              <a:t>Brevern</a:t>
            </a:r>
            <a:r>
              <a:rPr lang="en-US" altLang="zh-CN" dirty="0">
                <a:sym typeface="微软雅黑" panose="020B0503020204020204" pitchFamily="34" charset="-122"/>
              </a:rPr>
              <a:t> M, et al. Benign paroxysmal positional vertigo: Diagnostic criteria. J </a:t>
            </a:r>
            <a:r>
              <a:rPr lang="en-US" altLang="zh-CN" dirty="0" err="1">
                <a:sym typeface="微软雅黑" panose="020B0503020204020204" pitchFamily="34" charset="-122"/>
              </a:rPr>
              <a:t>Vestib</a:t>
            </a:r>
            <a:r>
              <a:rPr lang="en-US" altLang="zh-CN" dirty="0">
                <a:sym typeface="微软雅黑" panose="020B0503020204020204" pitchFamily="34" charset="-122"/>
              </a:rPr>
              <a:t> Res. 2015;25(3-4):105-17. </a:t>
            </a:r>
          </a:p>
          <a:p>
            <a:r>
              <a:rPr lang="en-US" altLang="zh-CN" dirty="0">
                <a:sym typeface="微软雅黑" panose="020B0503020204020204" pitchFamily="34" charset="-122"/>
              </a:rPr>
              <a:t>4. </a:t>
            </a:r>
            <a:r>
              <a:rPr lang="zh-CN" altLang="en-US" dirty="0">
                <a:sym typeface="微软雅黑" panose="020B0503020204020204" pitchFamily="34" charset="-122"/>
              </a:rPr>
              <a:t>孔维佳</a:t>
            </a:r>
            <a:r>
              <a:rPr lang="en-US" altLang="zh-CN" dirty="0">
                <a:sym typeface="微软雅黑" panose="020B0503020204020204" pitchFamily="34" charset="-122"/>
              </a:rPr>
              <a:t>.</a:t>
            </a:r>
            <a:r>
              <a:rPr lang="zh-CN" altLang="en-US" dirty="0">
                <a:sym typeface="微软雅黑" panose="020B0503020204020204" pitchFamily="34" charset="-122"/>
              </a:rPr>
              <a:t>眩晕疾病的</a:t>
            </a:r>
            <a:r>
              <a:rPr lang="en-US" altLang="zh-CN" dirty="0">
                <a:sym typeface="微软雅黑" panose="020B0503020204020204" pitchFamily="34" charset="-122"/>
              </a:rPr>
              <a:t>SCD</a:t>
            </a:r>
            <a:r>
              <a:rPr lang="zh-CN" altLang="en-US" dirty="0">
                <a:sym typeface="微软雅黑" panose="020B0503020204020204" pitchFamily="34" charset="-122"/>
              </a:rPr>
              <a:t>程序式诊断策略及诊断路径</a:t>
            </a:r>
            <a:r>
              <a:rPr lang="en-US" altLang="zh-CN" dirty="0">
                <a:sym typeface="微软雅黑" panose="020B0503020204020204" pitchFamily="34" charset="-122"/>
              </a:rPr>
              <a:t>.</a:t>
            </a:r>
            <a:r>
              <a:rPr lang="zh-CN" altLang="en-US" dirty="0">
                <a:sym typeface="微软雅黑" panose="020B0503020204020204" pitchFamily="34" charset="-122"/>
              </a:rPr>
              <a:t>临床耳鼻咽喉头颈外科杂志</a:t>
            </a:r>
            <a:r>
              <a:rPr lang="en-US" altLang="zh-CN" dirty="0">
                <a:sym typeface="微软雅黑" panose="020B0503020204020204" pitchFamily="34" charset="-122"/>
              </a:rPr>
              <a:t>,2024,38(11):985-1000.</a:t>
            </a:r>
          </a:p>
          <a:p>
            <a:r>
              <a:rPr lang="en-US" altLang="zh-CN" dirty="0">
                <a:sym typeface="微软雅黑" panose="020B0503020204020204" pitchFamily="34" charset="-122"/>
              </a:rPr>
              <a:t>5. </a:t>
            </a:r>
            <a:r>
              <a:rPr lang="zh-CN" altLang="en-US" dirty="0">
                <a:sym typeface="微软雅黑" panose="020B0503020204020204" pitchFamily="34" charset="-122"/>
              </a:rPr>
              <a:t>刘博</a:t>
            </a:r>
            <a:r>
              <a:rPr lang="en-US" altLang="zh-CN" dirty="0">
                <a:sym typeface="微软雅黑" panose="020B0503020204020204" pitchFamily="34" charset="-122"/>
              </a:rPr>
              <a:t>.</a:t>
            </a:r>
            <a:r>
              <a:rPr lang="zh-CN" altLang="en-US" dirty="0">
                <a:sym typeface="微软雅黑" panose="020B0503020204020204" pitchFamily="34" charset="-122"/>
              </a:rPr>
              <a:t>从最新指南看良性阵发性位置性眩晕诊疗的临床实践</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,2018,26(06):573-575.</a:t>
            </a:r>
          </a:p>
          <a:p>
            <a:r>
              <a:rPr lang="en-US" altLang="zh-CN" dirty="0">
                <a:sym typeface="微软雅黑" panose="020B0503020204020204" pitchFamily="34" charset="-122"/>
              </a:rPr>
              <a:t>6. </a:t>
            </a:r>
            <a:r>
              <a:rPr lang="zh-CN" altLang="en-US" dirty="0">
                <a:sym typeface="微软雅黑" panose="020B0503020204020204" pitchFamily="34" charset="-122"/>
              </a:rPr>
              <a:t>中华医学会</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头晕</a:t>
            </a:r>
            <a:r>
              <a:rPr lang="en-US" altLang="zh-CN" dirty="0">
                <a:sym typeface="微软雅黑" panose="020B0503020204020204" pitchFamily="34" charset="-122"/>
              </a:rPr>
              <a:t>/</a:t>
            </a:r>
            <a:r>
              <a:rPr lang="zh-CN" altLang="en-US" dirty="0">
                <a:sym typeface="微软雅黑" panose="020B0503020204020204" pitchFamily="34" charset="-122"/>
              </a:rPr>
              <a:t>眩晕基层诊疗指南</a:t>
            </a:r>
            <a:r>
              <a:rPr lang="en-US" altLang="zh-CN" dirty="0">
                <a:sym typeface="微软雅黑" panose="020B0503020204020204" pitchFamily="34" charset="-122"/>
              </a:rPr>
              <a:t>(2019</a:t>
            </a:r>
            <a:r>
              <a:rPr lang="zh-CN" altLang="en-US" dirty="0">
                <a:sym typeface="微软雅黑" panose="020B0503020204020204" pitchFamily="34" charset="-122"/>
              </a:rPr>
              <a:t>年</a:t>
            </a:r>
            <a:r>
              <a:rPr lang="en-US" altLang="zh-CN" dirty="0">
                <a:sym typeface="微软雅黑" panose="020B0503020204020204" pitchFamily="34" charset="-122"/>
              </a:rPr>
              <a:t>). </a:t>
            </a:r>
            <a:r>
              <a:rPr lang="zh-CN" altLang="en-US" dirty="0">
                <a:sym typeface="微软雅黑" panose="020B0503020204020204" pitchFamily="34" charset="-122"/>
              </a:rPr>
              <a:t>中华全科医师杂志</a:t>
            </a:r>
            <a:r>
              <a:rPr lang="en-US" altLang="zh-CN" dirty="0">
                <a:sym typeface="微软雅黑" panose="020B0503020204020204" pitchFamily="34" charset="-122"/>
              </a:rPr>
              <a:t>,2020,19(3):201-216.</a:t>
            </a:r>
          </a:p>
          <a:p>
            <a:r>
              <a:rPr lang="en-US" altLang="zh-CN" dirty="0">
                <a:sym typeface="微软雅黑" panose="020B0503020204020204" pitchFamily="34" charset="-122"/>
              </a:rPr>
              <a:t>7.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111,118-119.</a:t>
            </a:r>
          </a:p>
        </p:txBody>
      </p:sp>
      <p:sp>
        <p:nvSpPr>
          <p:cNvPr id="34" name="文本占位符 11"/>
          <p:cNvSpPr txBox="1"/>
          <p:nvPr/>
        </p:nvSpPr>
        <p:spPr>
          <a:xfrm>
            <a:off x="5956300" y="1047360"/>
            <a:ext cx="4487944" cy="61008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0A7F28"/>
                </a:solidFill>
                <a:sym typeface="微软雅黑" panose="020B0503020204020204" pitchFamily="34" charset="-122"/>
              </a:rPr>
              <a:t>听功能定量及定位检查：有助于鉴别眩晕疾病</a:t>
            </a:r>
            <a:r>
              <a:rPr lang="en-US" altLang="zh-CN" sz="1400" baseline="30000" dirty="0">
                <a:solidFill>
                  <a:srgbClr val="0A7F28"/>
                </a:solidFill>
                <a:sym typeface="微软雅黑" panose="020B0503020204020204" pitchFamily="34" charset="-122"/>
              </a:rPr>
              <a:t>4</a:t>
            </a:r>
          </a:p>
        </p:txBody>
      </p:sp>
      <p:sp>
        <p:nvSpPr>
          <p:cNvPr id="36" name="文本占位符 2"/>
          <p:cNvSpPr txBox="1"/>
          <p:nvPr/>
        </p:nvSpPr>
        <p:spPr>
          <a:xfrm>
            <a:off x="4440450" y="5530905"/>
            <a:ext cx="6655013" cy="308645"/>
          </a:xfrm>
          <a:prstGeom prst="rect">
            <a:avLst/>
          </a:prstGeom>
        </p:spPr>
        <p:txBody>
          <a:bodyPr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en-US" altLang="zh-CN" sz="900" dirty="0">
                <a:solidFill>
                  <a:prstClr val="black"/>
                </a:solidFill>
                <a:latin typeface="微软雅黑" panose="020B0503020204020204" pitchFamily="34" charset="-122"/>
                <a:sym typeface="微软雅黑" panose="020B0503020204020204" pitchFamily="34" charset="-122"/>
              </a:rPr>
              <a:t>AAO-HNSF</a:t>
            </a:r>
            <a:r>
              <a:rPr lang="zh-CN" altLang="en-US" sz="900" dirty="0">
                <a:solidFill>
                  <a:prstClr val="black"/>
                </a:solidFill>
                <a:latin typeface="微软雅黑" panose="020B0503020204020204" pitchFamily="34" charset="-122"/>
                <a:sym typeface="微软雅黑" panose="020B0503020204020204" pitchFamily="34" charset="-122"/>
              </a:rPr>
              <a:t>，美国耳鼻咽喉头颈外科学会；</a:t>
            </a:r>
            <a:r>
              <a:rPr lang="en-US" altLang="zh-CN" sz="900" dirty="0">
                <a:solidFill>
                  <a:prstClr val="black"/>
                </a:solidFill>
                <a:latin typeface="微软雅黑" panose="020B0503020204020204" pitchFamily="34" charset="-122"/>
                <a:sym typeface="微软雅黑" panose="020B0503020204020204" pitchFamily="34" charset="-122"/>
              </a:rPr>
              <a:t>ABR</a:t>
            </a:r>
            <a:r>
              <a:rPr lang="zh-CN" altLang="en-US" sz="900" dirty="0">
                <a:solidFill>
                  <a:prstClr val="black"/>
                </a:solidFill>
                <a:latin typeface="微软雅黑" panose="020B0503020204020204" pitchFamily="34" charset="-122"/>
                <a:sym typeface="微软雅黑" panose="020B0503020204020204" pitchFamily="34" charset="-122"/>
              </a:rPr>
              <a:t>，听性脑干反应；</a:t>
            </a:r>
            <a:r>
              <a:rPr lang="en-US" altLang="zh-CN" sz="900" dirty="0">
                <a:solidFill>
                  <a:prstClr val="black"/>
                </a:solidFill>
                <a:latin typeface="微软雅黑" panose="020B0503020204020204" pitchFamily="34" charset="-122"/>
                <a:sym typeface="微软雅黑" panose="020B0503020204020204" pitchFamily="34" charset="-122"/>
              </a:rPr>
              <a:t>ASSR</a:t>
            </a:r>
            <a:r>
              <a:rPr lang="zh-CN" altLang="en-US" sz="900" dirty="0">
                <a:solidFill>
                  <a:prstClr val="black"/>
                </a:solidFill>
                <a:latin typeface="微软雅黑" panose="020B0503020204020204" pitchFamily="34" charset="-122"/>
                <a:sym typeface="微软雅黑" panose="020B0503020204020204" pitchFamily="34" charset="-122"/>
              </a:rPr>
              <a:t>，听觉稳态诱发电位</a:t>
            </a:r>
          </a:p>
        </p:txBody>
      </p:sp>
      <p:sp>
        <p:nvSpPr>
          <p:cNvPr id="45" name="文本占位符 11"/>
          <p:cNvSpPr txBox="1"/>
          <p:nvPr/>
        </p:nvSpPr>
        <p:spPr>
          <a:xfrm>
            <a:off x="5135448" y="3243181"/>
            <a:ext cx="5638683" cy="61200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10000"/>
              </a:lnSpc>
              <a:buNone/>
            </a:pPr>
            <a:r>
              <a:rPr lang="zh-CN" altLang="en-US"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最基本检查</a:t>
            </a:r>
            <a:r>
              <a:rPr lang="zh-CN" altLang="en-US" b="1" kern="0" dirty="0">
                <a:solidFill>
                  <a:srgbClr val="C00000"/>
                </a:solidFill>
                <a:effectLst>
                  <a:glow rad="127000">
                    <a:prstClr val="white"/>
                  </a:glow>
                  <a:outerShdw blurRad="38100" dist="38100" dir="2700000" algn="tl">
                    <a:srgbClr val="000000">
                      <a:alpha val="43137"/>
                    </a:srgbClr>
                  </a:outerShdw>
                </a:effectLst>
                <a:sym typeface="微软雅黑" panose="020B0503020204020204" pitchFamily="34" charset="-122"/>
              </a:rPr>
              <a:t>纯音测听：</a:t>
            </a:r>
            <a:r>
              <a:rPr lang="zh-CN" altLang="en-US" b="1" kern="0" dirty="0">
                <a:effectLst>
                  <a:glow rad="127000">
                    <a:prstClr val="white"/>
                  </a:glow>
                  <a:outerShdw blurRad="38100" dist="38100" dir="2700000" algn="tl">
                    <a:srgbClr val="000000">
                      <a:alpha val="43137"/>
                    </a:srgbClr>
                  </a:outerShdw>
                </a:effectLst>
                <a:sym typeface="微软雅黑" panose="020B0503020204020204" pitchFamily="34" charset="-122"/>
              </a:rPr>
              <a:t>特有定量定性特点，</a:t>
            </a:r>
            <a:endParaRPr lang="en-US" altLang="zh-CN" b="1" kern="0" dirty="0">
              <a:effectLst>
                <a:glow rad="127000">
                  <a:prstClr val="white"/>
                </a:glow>
                <a:outerShdw blurRad="38100" dist="38100" dir="2700000" algn="tl">
                  <a:srgbClr val="000000">
                    <a:alpha val="43137"/>
                  </a:srgbClr>
                </a:outerShdw>
              </a:effectLst>
              <a:sym typeface="微软雅黑" panose="020B0503020204020204" pitchFamily="34" charset="-122"/>
            </a:endParaRPr>
          </a:p>
          <a:p>
            <a:pPr marL="0" indent="0" algn="r">
              <a:lnSpc>
                <a:spcPct val="110000"/>
              </a:lnSpc>
              <a:buNone/>
            </a:pPr>
            <a:r>
              <a:rPr lang="zh-CN" altLang="en-US" b="1" kern="0" dirty="0">
                <a:effectLst>
                  <a:glow rad="127000">
                    <a:prstClr val="white"/>
                  </a:glow>
                  <a:outerShdw blurRad="38100" dist="38100" dir="2700000" algn="tl">
                    <a:srgbClr val="000000">
                      <a:alpha val="43137"/>
                    </a:srgbClr>
                  </a:outerShdw>
                </a:effectLst>
                <a:sym typeface="微软雅黑" panose="020B0503020204020204" pitchFamily="34" charset="-122"/>
              </a:rPr>
              <a:t>可判断单</a:t>
            </a:r>
            <a:r>
              <a:rPr lang="en-US" altLang="zh-CN" b="1" kern="0" dirty="0">
                <a:effectLst>
                  <a:glow rad="127000">
                    <a:prstClr val="white"/>
                  </a:glow>
                  <a:outerShdw blurRad="38100" dist="38100" dir="2700000" algn="tl">
                    <a:srgbClr val="000000">
                      <a:alpha val="43137"/>
                    </a:srgbClr>
                  </a:outerShdw>
                </a:effectLst>
                <a:sym typeface="微软雅黑" panose="020B0503020204020204" pitchFamily="34" charset="-122"/>
              </a:rPr>
              <a:t>/</a:t>
            </a:r>
            <a:r>
              <a:rPr lang="zh-CN" altLang="en-US" b="1" kern="0" dirty="0">
                <a:effectLst>
                  <a:glow rad="127000">
                    <a:prstClr val="white"/>
                  </a:glow>
                  <a:outerShdw blurRad="38100" dist="38100" dir="2700000" algn="tl">
                    <a:srgbClr val="000000">
                      <a:alpha val="43137"/>
                    </a:srgbClr>
                  </a:outerShdw>
                </a:effectLst>
                <a:sym typeface="微软雅黑" panose="020B0503020204020204" pitchFamily="34" charset="-122"/>
              </a:rPr>
              <a:t>双侧听损程度、区分性质</a:t>
            </a:r>
            <a:r>
              <a:rPr lang="en-US" altLang="zh-CN" b="1" kern="0" dirty="0">
                <a:effectLst>
                  <a:glow rad="127000">
                    <a:prstClr val="white"/>
                  </a:glow>
                  <a:outerShdw blurRad="38100" dist="38100" dir="2700000" algn="tl">
                    <a:srgbClr val="000000">
                      <a:alpha val="43137"/>
                    </a:srgbClr>
                  </a:outerShdw>
                </a:effectLst>
                <a:sym typeface="微软雅黑" panose="020B0503020204020204" pitchFamily="34" charset="-122"/>
              </a:rPr>
              <a:t>(</a:t>
            </a:r>
            <a:r>
              <a:rPr lang="zh-CN" altLang="en-US" b="1" kern="0" dirty="0">
                <a:effectLst>
                  <a:glow rad="127000">
                    <a:prstClr val="white"/>
                  </a:glow>
                  <a:outerShdw blurRad="38100" dist="38100" dir="2700000" algn="tl">
                    <a:srgbClr val="000000">
                      <a:alpha val="43137"/>
                    </a:srgbClr>
                  </a:outerShdw>
                </a:effectLst>
                <a:sym typeface="微软雅黑" panose="020B0503020204020204" pitchFamily="34" charset="-122"/>
              </a:rPr>
              <a:t>传导性</a:t>
            </a:r>
            <a:r>
              <a:rPr lang="en-US" altLang="zh-CN" b="1" kern="0" dirty="0">
                <a:effectLst>
                  <a:glow rad="127000">
                    <a:prstClr val="white"/>
                  </a:glow>
                  <a:outerShdw blurRad="38100" dist="38100" dir="2700000" algn="tl">
                    <a:srgbClr val="000000">
                      <a:alpha val="43137"/>
                    </a:srgbClr>
                  </a:outerShdw>
                </a:effectLst>
                <a:sym typeface="微软雅黑" panose="020B0503020204020204" pitchFamily="34" charset="-122"/>
              </a:rPr>
              <a:t>/</a:t>
            </a:r>
            <a:r>
              <a:rPr lang="zh-CN" altLang="en-US" b="1" kern="0" dirty="0">
                <a:effectLst>
                  <a:glow rad="127000">
                    <a:prstClr val="white"/>
                  </a:glow>
                  <a:outerShdw blurRad="38100" dist="38100" dir="2700000" algn="tl">
                    <a:srgbClr val="000000">
                      <a:alpha val="43137"/>
                    </a:srgbClr>
                  </a:outerShdw>
                </a:effectLst>
                <a:sym typeface="微软雅黑" panose="020B0503020204020204" pitchFamily="34" charset="-122"/>
              </a:rPr>
              <a:t>感音神经性</a:t>
            </a:r>
            <a:r>
              <a:rPr lang="en-US" altLang="zh-CN" b="1" kern="0" dirty="0">
                <a:effectLst>
                  <a:glow rad="127000">
                    <a:prstClr val="white"/>
                  </a:glow>
                  <a:outerShdw blurRad="38100" dist="38100" dir="2700000" algn="tl">
                    <a:srgbClr val="000000">
                      <a:alpha val="43137"/>
                    </a:srgbClr>
                  </a:outerShdw>
                </a:effectLst>
                <a:sym typeface="微软雅黑" panose="020B0503020204020204" pitchFamily="34" charset="-122"/>
              </a:rPr>
              <a:t>)</a:t>
            </a:r>
            <a:r>
              <a:rPr lang="en-US" altLang="zh-CN" b="1" kern="0" baseline="30000" dirty="0">
                <a:effectLst>
                  <a:glow rad="127000">
                    <a:prstClr val="white"/>
                  </a:glow>
                  <a:outerShdw blurRad="38100" dist="38100" dir="2700000" algn="tl">
                    <a:srgbClr val="000000">
                      <a:alpha val="43137"/>
                    </a:srgbClr>
                  </a:outerShdw>
                </a:effectLst>
                <a:sym typeface="微软雅黑" panose="020B0503020204020204" pitchFamily="34" charset="-122"/>
              </a:rPr>
              <a:t>5-7</a:t>
            </a:r>
          </a:p>
        </p:txBody>
      </p:sp>
      <p:grpSp>
        <p:nvGrpSpPr>
          <p:cNvPr id="88" name="组合 87"/>
          <p:cNvGrpSpPr/>
          <p:nvPr/>
        </p:nvGrpSpPr>
        <p:grpSpPr>
          <a:xfrm>
            <a:off x="4927749" y="3963805"/>
            <a:ext cx="6304735" cy="1580043"/>
            <a:chOff x="4927749" y="3963805"/>
            <a:chExt cx="6304735" cy="1580043"/>
          </a:xfrm>
        </p:grpSpPr>
        <p:sp>
          <p:nvSpPr>
            <p:cNvPr id="46" name="文本占位符 11"/>
            <p:cNvSpPr txBox="1"/>
            <p:nvPr/>
          </p:nvSpPr>
          <p:spPr>
            <a:xfrm>
              <a:off x="4927749" y="3963805"/>
              <a:ext cx="680503" cy="1580043"/>
            </a:xfrm>
            <a:prstGeom prst="rect">
              <a:avLst/>
            </a:prstGeom>
          </p:spPr>
          <p:txBody>
            <a:bodyPr vert="eaVert"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200" dirty="0">
                  <a:solidFill>
                    <a:srgbClr val="0A7F28"/>
                  </a:solidFill>
                  <a:sym typeface="微软雅黑" panose="020B0503020204020204" pitchFamily="34" charset="-122"/>
                </a:rPr>
                <a:t>听力损失性质分类</a:t>
              </a:r>
              <a:r>
                <a:rPr lang="en-US" altLang="zh-CN" sz="1200" baseline="30000" dirty="0">
                  <a:solidFill>
                    <a:srgbClr val="0A7F28"/>
                  </a:solidFill>
                  <a:sym typeface="微软雅黑" panose="020B0503020204020204" pitchFamily="34" charset="-122"/>
                </a:rPr>
                <a:t>7</a:t>
              </a:r>
            </a:p>
          </p:txBody>
        </p:sp>
        <p:grpSp>
          <p:nvGrpSpPr>
            <p:cNvPr id="51" name="组合 50"/>
            <p:cNvGrpSpPr/>
            <p:nvPr/>
          </p:nvGrpSpPr>
          <p:grpSpPr>
            <a:xfrm>
              <a:off x="5504113" y="4023190"/>
              <a:ext cx="5728371" cy="1490178"/>
              <a:chOff x="5367043" y="3945432"/>
              <a:chExt cx="5728371" cy="1490178"/>
            </a:xfrm>
          </p:grpSpPr>
          <p:grpSp>
            <p:nvGrpSpPr>
              <p:cNvPr id="21" name="组合 20"/>
              <p:cNvGrpSpPr/>
              <p:nvPr/>
            </p:nvGrpSpPr>
            <p:grpSpPr>
              <a:xfrm>
                <a:off x="5392777" y="3945432"/>
                <a:ext cx="5702637" cy="1469567"/>
                <a:chOff x="2692399" y="1501439"/>
                <a:chExt cx="13895898" cy="3580965"/>
              </a:xfrm>
            </p:grpSpPr>
            <p:pic>
              <p:nvPicPr>
                <p:cNvPr id="22" name="图片 21"/>
                <p:cNvPicPr>
                  <a:picLocks noChangeAspect="1"/>
                </p:cNvPicPr>
                <p:nvPr/>
              </p:nvPicPr>
              <p:blipFill>
                <a:blip r:embed="rId7"/>
                <a:srcRect b="7172"/>
                <a:stretch>
                  <a:fillRect/>
                </a:stretch>
              </p:blipFill>
              <p:spPr>
                <a:xfrm>
                  <a:off x="2692399" y="1501441"/>
                  <a:ext cx="6953250" cy="3580963"/>
                </a:xfrm>
                <a:prstGeom prst="rect">
                  <a:avLst/>
                </a:prstGeom>
              </p:spPr>
            </p:pic>
            <p:pic>
              <p:nvPicPr>
                <p:cNvPr id="26" name="图片 25"/>
                <p:cNvPicPr>
                  <a:picLocks noChangeAspect="1"/>
                </p:cNvPicPr>
                <p:nvPr/>
              </p:nvPicPr>
              <p:blipFill>
                <a:blip r:embed="rId8"/>
                <a:srcRect l="1484" b="11832"/>
                <a:stretch>
                  <a:fillRect/>
                </a:stretch>
              </p:blipFill>
              <p:spPr>
                <a:xfrm>
                  <a:off x="9635047" y="1501439"/>
                  <a:ext cx="6953250" cy="3560760"/>
                </a:xfrm>
                <a:prstGeom prst="rect">
                  <a:avLst/>
                </a:prstGeom>
              </p:spPr>
            </p:pic>
          </p:grpSp>
          <p:sp>
            <p:nvSpPr>
              <p:cNvPr id="47" name="文本占位符 11"/>
              <p:cNvSpPr txBox="1"/>
              <p:nvPr/>
            </p:nvSpPr>
            <p:spPr>
              <a:xfrm>
                <a:off x="5367043" y="5073707"/>
                <a:ext cx="1460647" cy="36190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000" dirty="0">
                    <a:sym typeface="微软雅黑" panose="020B0503020204020204" pitchFamily="34" charset="-122"/>
                  </a:rPr>
                  <a:t>正常</a:t>
                </a:r>
                <a:endParaRPr lang="en-US" altLang="zh-CN" sz="1000" baseline="30000" dirty="0">
                  <a:sym typeface="微软雅黑" panose="020B0503020204020204" pitchFamily="34" charset="-122"/>
                </a:endParaRPr>
              </a:p>
            </p:txBody>
          </p:sp>
          <p:sp>
            <p:nvSpPr>
              <p:cNvPr id="48" name="文本占位符 11"/>
              <p:cNvSpPr txBox="1"/>
              <p:nvPr/>
            </p:nvSpPr>
            <p:spPr>
              <a:xfrm>
                <a:off x="6811358" y="5073707"/>
                <a:ext cx="1460647" cy="36190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000" dirty="0">
                    <a:sym typeface="微软雅黑" panose="020B0503020204020204" pitchFamily="34" charset="-122"/>
                  </a:rPr>
                  <a:t>传导性耳聋</a:t>
                </a:r>
                <a:endParaRPr lang="en-US" altLang="zh-CN" sz="1000" baseline="30000" dirty="0">
                  <a:sym typeface="微软雅黑" panose="020B0503020204020204" pitchFamily="34" charset="-122"/>
                </a:endParaRPr>
              </a:p>
            </p:txBody>
          </p:sp>
          <p:sp>
            <p:nvSpPr>
              <p:cNvPr id="49" name="文本占位符 11"/>
              <p:cNvSpPr txBox="1"/>
              <p:nvPr/>
            </p:nvSpPr>
            <p:spPr>
              <a:xfrm>
                <a:off x="8210195" y="5073707"/>
                <a:ext cx="1460647" cy="36190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000" dirty="0">
                    <a:sym typeface="微软雅黑" panose="020B0503020204020204" pitchFamily="34" charset="-122"/>
                  </a:rPr>
                  <a:t>感音神经性耳聋</a:t>
                </a:r>
                <a:endParaRPr lang="en-US" altLang="zh-CN" sz="1000" baseline="30000" dirty="0">
                  <a:sym typeface="微软雅黑" panose="020B0503020204020204" pitchFamily="34" charset="-122"/>
                </a:endParaRPr>
              </a:p>
            </p:txBody>
          </p:sp>
          <p:sp>
            <p:nvSpPr>
              <p:cNvPr id="50" name="文本占位符 11"/>
              <p:cNvSpPr txBox="1"/>
              <p:nvPr/>
            </p:nvSpPr>
            <p:spPr>
              <a:xfrm>
                <a:off x="9615118" y="5073707"/>
                <a:ext cx="1460647" cy="36190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000" dirty="0">
                    <a:sym typeface="微软雅黑" panose="020B0503020204020204" pitchFamily="34" charset="-122"/>
                  </a:rPr>
                  <a:t>混合性耳聋</a:t>
                </a:r>
                <a:endParaRPr lang="en-US" altLang="zh-CN" sz="1000" baseline="30000" dirty="0">
                  <a:sym typeface="微软雅黑" panose="020B0503020204020204" pitchFamily="34" charset="-122"/>
                </a:endParaRPr>
              </a:p>
            </p:txBody>
          </p:sp>
        </p:grpSp>
      </p:grpSp>
      <p:sp>
        <p:nvSpPr>
          <p:cNvPr id="63" name="文本占位符 11"/>
          <p:cNvSpPr txBox="1"/>
          <p:nvPr/>
        </p:nvSpPr>
        <p:spPr>
          <a:xfrm>
            <a:off x="945780" y="4660723"/>
            <a:ext cx="3929411" cy="109085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400"/>
              </a:spcAft>
            </a:pPr>
            <a:r>
              <a:rPr lang="zh-CN" altLang="en-US" sz="1400" dirty="0">
                <a:sym typeface="微软雅黑" panose="020B0503020204020204" pitchFamily="34" charset="-122"/>
              </a:rPr>
              <a:t>发现和甄别共患病，改善治疗；进一步揭示前庭与听觉生理间的关系</a:t>
            </a:r>
            <a:r>
              <a:rPr lang="en-US" altLang="zh-CN" sz="1400" baseline="30000" dirty="0">
                <a:sym typeface="微软雅黑" panose="020B0503020204020204" pitchFamily="34" charset="-122"/>
              </a:rPr>
              <a:t>1</a:t>
            </a:r>
            <a:endParaRPr lang="en-US" altLang="zh-CN" sz="1400" dirty="0">
              <a:sym typeface="微软雅黑" panose="020B0503020204020204" pitchFamily="34" charset="-122"/>
            </a:endParaRPr>
          </a:p>
          <a:p>
            <a:pPr>
              <a:lnSpc>
                <a:spcPct val="100000"/>
              </a:lnSpc>
              <a:spcAft>
                <a:spcPts val="400"/>
              </a:spcAft>
            </a:pPr>
            <a:r>
              <a:rPr lang="zh-CN" altLang="en-US" sz="1400" dirty="0">
                <a:sym typeface="微软雅黑" panose="020B0503020204020204" pitchFamily="34" charset="-122"/>
              </a:rPr>
              <a:t>设备简单，普及率高，检查过程无创无害，费用低廉</a:t>
            </a:r>
            <a:r>
              <a:rPr lang="en-US" altLang="zh-CN" sz="1400" baseline="30000" dirty="0">
                <a:sym typeface="微软雅黑" panose="020B0503020204020204" pitchFamily="34" charset="-122"/>
              </a:rPr>
              <a:t>1</a:t>
            </a:r>
          </a:p>
        </p:txBody>
      </p:sp>
      <p:grpSp>
        <p:nvGrpSpPr>
          <p:cNvPr id="68" name="组合 67"/>
          <p:cNvGrpSpPr/>
          <p:nvPr/>
        </p:nvGrpSpPr>
        <p:grpSpPr>
          <a:xfrm>
            <a:off x="599628" y="4259364"/>
            <a:ext cx="2293200" cy="418451"/>
            <a:chOff x="595883" y="4136813"/>
            <a:chExt cx="2293200" cy="418451"/>
          </a:xfrm>
        </p:grpSpPr>
        <p:sp>
          <p:nvSpPr>
            <p:cNvPr id="65" name="任意多边形 68"/>
            <p:cNvSpPr/>
            <p:nvPr/>
          </p:nvSpPr>
          <p:spPr>
            <a:xfrm>
              <a:off x="595883" y="4159264"/>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16200000" scaled="1"/>
              <a:tileRect/>
            </a:gradFill>
          </p:spPr>
          <p:txBody>
            <a:bodyPr rot="0" spcFirstLastPara="0" vertOverflow="overflow" horzOverflow="overflow" vert="horz" wrap="square" lIns="91440" tIns="45720" rIns="91440" bIns="45720" numCol="1" spcCol="0" rtlCol="0" fromWordArt="0" anchor="ctr" anchorCtr="0" forceAA="0" compatLnSpc="1">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矩形: 圆角 66"/>
            <p:cNvSpPr/>
            <p:nvPr/>
          </p:nvSpPr>
          <p:spPr>
            <a:xfrm>
              <a:off x="595883" y="4136813"/>
              <a:ext cx="2293200" cy="360000"/>
            </a:xfrm>
            <a:prstGeom prst="roundRect">
              <a:avLst>
                <a:gd name="adj" fmla="val 50000"/>
              </a:avLst>
            </a:prstGeom>
            <a:solidFill>
              <a:srgbClr val="0A7F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存在临床实用价值</a:t>
              </a:r>
            </a:p>
          </p:txBody>
        </p:sp>
      </p:grpSp>
      <p:grpSp>
        <p:nvGrpSpPr>
          <p:cNvPr id="69" name="组合 68"/>
          <p:cNvGrpSpPr/>
          <p:nvPr/>
        </p:nvGrpSpPr>
        <p:grpSpPr>
          <a:xfrm>
            <a:off x="599628" y="1153210"/>
            <a:ext cx="2293200" cy="418451"/>
            <a:chOff x="595883" y="4136813"/>
            <a:chExt cx="2293200" cy="418451"/>
          </a:xfrm>
        </p:grpSpPr>
        <p:sp>
          <p:nvSpPr>
            <p:cNvPr id="70" name="任意多边形 68"/>
            <p:cNvSpPr/>
            <p:nvPr/>
          </p:nvSpPr>
          <p:spPr>
            <a:xfrm>
              <a:off x="595883" y="4159264"/>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16200000" scaled="1"/>
              <a:tileRect/>
            </a:gradFill>
          </p:spPr>
          <p:txBody>
            <a:bodyPr rot="0" spcFirstLastPara="0" vertOverflow="overflow" horzOverflow="overflow" vert="horz" wrap="square" lIns="91440" tIns="45720" rIns="91440" bIns="45720" numCol="1" spcCol="0" rtlCol="0" fromWordArt="0" anchor="ctr" anchorCtr="0" forceAA="0" compatLnSpc="1">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矩形: 圆角 70"/>
            <p:cNvSpPr/>
            <p:nvPr/>
          </p:nvSpPr>
          <p:spPr>
            <a:xfrm>
              <a:off x="595883" y="4136813"/>
              <a:ext cx="2293200" cy="360000"/>
            </a:xfrm>
            <a:prstGeom prst="roundRect">
              <a:avLst>
                <a:gd name="adj" fmla="val 50000"/>
              </a:avLst>
            </a:prstGeom>
            <a:solidFill>
              <a:srgbClr val="0A7F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指南放宽进行标准</a:t>
              </a:r>
            </a:p>
          </p:txBody>
        </p:sp>
      </p:grpSp>
      <p:graphicFrame>
        <p:nvGraphicFramePr>
          <p:cNvPr id="3" name="内容占位符 8"/>
          <p:cNvGraphicFramePr/>
          <p:nvPr/>
        </p:nvGraphicFramePr>
        <p:xfrm>
          <a:off x="5297030" y="1398655"/>
          <a:ext cx="5841287" cy="1645920"/>
        </p:xfrm>
        <a:graphic>
          <a:graphicData uri="http://schemas.openxmlformats.org/drawingml/2006/table">
            <a:tbl>
              <a:tblPr firstRow="1" bandRow="1">
                <a:tableStyleId>{3B4B98B0-60AC-42C2-AFA5-B58CD77FA1E5}</a:tableStyleId>
              </a:tblPr>
              <a:tblGrid>
                <a:gridCol w="468000">
                  <a:extLst>
                    <a:ext uri="{9D8B030D-6E8A-4147-A177-3AD203B41FA5}">
                      <a16:colId xmlns:a16="http://schemas.microsoft.com/office/drawing/2014/main" val="20000"/>
                    </a:ext>
                  </a:extLst>
                </a:gridCol>
                <a:gridCol w="684000">
                  <a:extLst>
                    <a:ext uri="{9D8B030D-6E8A-4147-A177-3AD203B41FA5}">
                      <a16:colId xmlns:a16="http://schemas.microsoft.com/office/drawing/2014/main" val="20001"/>
                    </a:ext>
                  </a:extLst>
                </a:gridCol>
                <a:gridCol w="425299">
                  <a:extLst>
                    <a:ext uri="{9D8B030D-6E8A-4147-A177-3AD203B41FA5}">
                      <a16:colId xmlns:a16="http://schemas.microsoft.com/office/drawing/2014/main" val="20002"/>
                    </a:ext>
                  </a:extLst>
                </a:gridCol>
                <a:gridCol w="380838">
                  <a:extLst>
                    <a:ext uri="{9D8B030D-6E8A-4147-A177-3AD203B41FA5}">
                      <a16:colId xmlns:a16="http://schemas.microsoft.com/office/drawing/2014/main" val="20003"/>
                    </a:ext>
                  </a:extLst>
                </a:gridCol>
                <a:gridCol w="407694">
                  <a:extLst>
                    <a:ext uri="{9D8B030D-6E8A-4147-A177-3AD203B41FA5}">
                      <a16:colId xmlns:a16="http://schemas.microsoft.com/office/drawing/2014/main" val="20004"/>
                    </a:ext>
                  </a:extLst>
                </a:gridCol>
                <a:gridCol w="617366">
                  <a:extLst>
                    <a:ext uri="{9D8B030D-6E8A-4147-A177-3AD203B41FA5}">
                      <a16:colId xmlns:a16="http://schemas.microsoft.com/office/drawing/2014/main" val="20005"/>
                    </a:ext>
                  </a:extLst>
                </a:gridCol>
                <a:gridCol w="419343">
                  <a:extLst>
                    <a:ext uri="{9D8B030D-6E8A-4147-A177-3AD203B41FA5}">
                      <a16:colId xmlns:a16="http://schemas.microsoft.com/office/drawing/2014/main" val="20006"/>
                    </a:ext>
                  </a:extLst>
                </a:gridCol>
                <a:gridCol w="419342">
                  <a:extLst>
                    <a:ext uri="{9D8B030D-6E8A-4147-A177-3AD203B41FA5}">
                      <a16:colId xmlns:a16="http://schemas.microsoft.com/office/drawing/2014/main" val="20007"/>
                    </a:ext>
                  </a:extLst>
                </a:gridCol>
                <a:gridCol w="2019405">
                  <a:extLst>
                    <a:ext uri="{9D8B030D-6E8A-4147-A177-3AD203B41FA5}">
                      <a16:colId xmlns:a16="http://schemas.microsoft.com/office/drawing/2014/main" val="20008"/>
                    </a:ext>
                  </a:extLst>
                </a:gridCol>
              </a:tblGrid>
              <a:tr h="158565">
                <a:tc grid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定位</a:t>
                      </a:r>
                    </a:p>
                  </a:txBody>
                  <a:tcPr marL="0" marR="0" marT="0" marB="0" anchor="ctr">
                    <a:lnT w="12700" cmpd="sng">
                      <a:solidFill>
                        <a:srgbClr val="008D38"/>
                      </a:solidFill>
                      <a:prstDash val="solid"/>
                    </a:lnT>
                    <a:lnB w="12700" cmpd="sng">
                      <a:solidFill>
                        <a:srgbClr val="008D38"/>
                      </a:solidFill>
                      <a:prstDash val="solid"/>
                    </a:lnB>
                  </a:tcPr>
                </a:tc>
                <a:tc hMerge="1">
                  <a:txBody>
                    <a:bodyPr/>
                    <a:lstStyle/>
                    <a:p>
                      <a:endParaRPr lang="zh-CN"/>
                    </a:p>
                  </a:txBody>
                  <a:tcPr marL="0" marR="0" marT="0" marB="0" anchor="ctr">
                    <a:lnT w="12700" cmpd="sng">
                      <a:solidFill>
                        <a:srgbClr val="008D38"/>
                      </a:solidFill>
                      <a:prstDash val="solid"/>
                    </a:lnT>
                    <a:lnB w="12700" cmpd="sng">
                      <a:solidFill>
                        <a:srgbClr val="008D38"/>
                      </a:solidFill>
                      <a:prstDash val="solid"/>
                    </a:lnB>
                  </a:tcPr>
                </a:tc>
                <a:tc>
                  <a:txBody>
                    <a:bodyPr/>
                    <a:lstStyle/>
                    <a:p>
                      <a:pPr marL="0" indent="0" algn="ctr">
                        <a:buFont typeface="Arial" panose="020B0604020202020204" pitchFamily="34" charset="0"/>
                        <a:buNone/>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听觉通路</a:t>
                      </a:r>
                    </a:p>
                  </a:txBody>
                  <a:tcPr marL="0" marR="0" marT="0" marB="0" anchor="ctr">
                    <a:lnT w="12700" cmpd="sng">
                      <a:solidFill>
                        <a:srgbClr val="008D38"/>
                      </a:solidFill>
                      <a:prstDash val="solid"/>
                    </a:lnT>
                    <a:lnB w="12700" cmpd="sng">
                      <a:solidFill>
                        <a:srgbClr val="008D38"/>
                      </a:solidFill>
                      <a:prstDash val="solid"/>
                    </a:lnB>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中耳</a:t>
                      </a:r>
                    </a:p>
                  </a:txBody>
                  <a:tcPr marL="0" marR="0" marT="0" marB="0" anchor="ctr">
                    <a:lnT w="12700" cmpd="sng">
                      <a:solidFill>
                        <a:srgbClr val="008D38"/>
                      </a:solidFill>
                      <a:prstDash val="solid"/>
                    </a:lnT>
                    <a:lnB w="12700" cmpd="sng">
                      <a:solidFill>
                        <a:srgbClr val="008D38"/>
                      </a:solidFill>
                      <a:prstDash val="solid"/>
                    </a:lnB>
                  </a:tcPr>
                </a:tc>
                <a:tc>
                  <a:txBody>
                    <a:bodyPr/>
                    <a:lstStyle/>
                    <a:p>
                      <a:pPr marL="0" indent="0" algn="ctr">
                        <a:buFont typeface="Arial" panose="020B0604020202020204" pitchFamily="34" charset="0"/>
                        <a:buNone/>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外毛细胞</a:t>
                      </a:r>
                    </a:p>
                  </a:txBody>
                  <a:tcPr marL="0" marR="0" marT="0" marB="0" anchor="ctr">
                    <a:lnT w="12700" cmpd="sng">
                      <a:solidFill>
                        <a:srgbClr val="008D38"/>
                      </a:solidFill>
                      <a:prstDash val="solid"/>
                    </a:lnT>
                    <a:lnB w="12700" cmpd="sng">
                      <a:solidFill>
                        <a:srgbClr val="008D38"/>
                      </a:solidFill>
                      <a:prstDash val="solid"/>
                    </a:lnB>
                  </a:tcPr>
                </a:tc>
                <a:tc>
                  <a:txBody>
                    <a:bodyPr/>
                    <a:lstStyle/>
                    <a:p>
                      <a:pPr marL="0" indent="0" algn="ctr">
                        <a:buFont typeface="Arial" panose="020B0604020202020204" pitchFamily="34" charset="0"/>
                        <a:buNone/>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内毛细胞</a:t>
                      </a:r>
                      <a:r>
                        <a:rPr lang="en-US" altLang="zh-CN" sz="12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耳蜗</a:t>
                      </a:r>
                      <a:r>
                        <a:rPr lang="en-US" altLang="zh-CN" sz="1200" b="0" dirty="0">
                          <a:latin typeface="微软雅黑" panose="020B0503020204020204" pitchFamily="34" charset="-122"/>
                          <a:ea typeface="微软雅黑" panose="020B0503020204020204" pitchFamily="34" charset="-122"/>
                          <a:sym typeface="微软雅黑" panose="020B0503020204020204" pitchFamily="34" charset="-122"/>
                        </a:rPr>
                        <a:t>)</a:t>
                      </a:r>
                    </a:p>
                  </a:txBody>
                  <a:tcPr marL="0" marR="0" marT="0" marB="0" anchor="ctr">
                    <a:lnT w="12700" cmpd="sng">
                      <a:solidFill>
                        <a:srgbClr val="008D38"/>
                      </a:solidFill>
                      <a:prstDash val="solid"/>
                    </a:lnT>
                    <a:lnB w="12700" cmpd="sng">
                      <a:solidFill>
                        <a:srgbClr val="008D38"/>
                      </a:solidFill>
                      <a:prstDash val="solid"/>
                    </a:lnB>
                  </a:tcPr>
                </a:tc>
                <a:tc>
                  <a:txBody>
                    <a:bodyPr/>
                    <a:lstStyle/>
                    <a:p>
                      <a:pPr marL="0" indent="0" algn="ctr">
                        <a:buFont typeface="Arial" panose="020B0604020202020204" pitchFamily="34" charset="0"/>
                        <a:buNone/>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螺旋</a:t>
                      </a:r>
                      <a:r>
                        <a:rPr lang="en-US" altLang="zh-CN" sz="1200" b="0" dirty="0">
                          <a:latin typeface="微软雅黑" panose="020B0503020204020204" pitchFamily="34" charset="-122"/>
                          <a:ea typeface="微软雅黑" panose="020B0503020204020204" pitchFamily="34" charset="-122"/>
                          <a:sym typeface="微软雅黑" panose="020B0503020204020204" pitchFamily="34" charset="-122"/>
                        </a:rPr>
                        <a:t>N</a:t>
                      </a: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节</a:t>
                      </a:r>
                    </a:p>
                  </a:txBody>
                  <a:tcPr marL="0" marR="0" marT="0" marB="0" anchor="ctr">
                    <a:lnT w="12700" cmpd="sng">
                      <a:solidFill>
                        <a:srgbClr val="008D38"/>
                      </a:solidFill>
                      <a:prstDash val="solid"/>
                    </a:lnT>
                    <a:lnB w="12700" cmpd="sng">
                      <a:solidFill>
                        <a:srgbClr val="008D38"/>
                      </a:solidFill>
                      <a:prstDash val="solid"/>
                    </a:lnB>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脑干</a:t>
                      </a:r>
                      <a:endParaRPr lang="en-US" altLang="zh-CN"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cmpd="sng">
                      <a:solidFill>
                        <a:srgbClr val="008D38"/>
                      </a:solidFill>
                      <a:prstDash val="solid"/>
                    </a:lnT>
                    <a:lnB w="12700" cmpd="sng">
                      <a:solidFill>
                        <a:srgbClr val="008D38"/>
                      </a:solidFill>
                      <a:prstDash val="solid"/>
                    </a:lnB>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临床意义</a:t>
                      </a:r>
                      <a:r>
                        <a:rPr lang="en-US" altLang="zh-CN" sz="12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异常时</a:t>
                      </a:r>
                      <a:r>
                        <a:rPr lang="en-US" altLang="zh-CN" sz="1200" b="0" dirty="0">
                          <a:latin typeface="微软雅黑" panose="020B0503020204020204" pitchFamily="34" charset="-122"/>
                          <a:ea typeface="微软雅黑" panose="020B0503020204020204" pitchFamily="34" charset="-122"/>
                          <a:sym typeface="微软雅黑" panose="020B0503020204020204" pitchFamily="34" charset="-122"/>
                        </a:rPr>
                        <a:t>)</a:t>
                      </a:r>
                    </a:p>
                  </a:txBody>
                  <a:tcPr marL="0" marR="0" marT="0" marB="0" anchor="ctr">
                    <a:lnT w="12700" cmpd="sng">
                      <a:solidFill>
                        <a:srgbClr val="008D38"/>
                      </a:solidFill>
                      <a:prstDash val="solid"/>
                    </a:lnT>
                    <a:lnB w="12700" cmpd="sng">
                      <a:solidFill>
                        <a:srgbClr val="008D38"/>
                      </a:solidFill>
                      <a:prstDash val="solid"/>
                    </a:lnB>
                  </a:tcPr>
                </a:tc>
                <a:extLst>
                  <a:ext uri="{0D108BD9-81ED-4DB2-BD59-A6C34878D82A}">
                    <a16:rowId xmlns:a16="http://schemas.microsoft.com/office/drawing/2014/main" val="10000"/>
                  </a:ext>
                </a:extLst>
              </a:tr>
              <a:tr h="0">
                <a:tc grid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纯音测听</a:t>
                      </a:r>
                      <a:endParaRPr lang="zh-CN" altLang="en-US" sz="12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hMerge="1">
                  <a:txBody>
                    <a:bodyPr/>
                    <a:lstStyle/>
                    <a:p>
                      <a:endParaRPr lang="zh-CN"/>
                    </a:p>
                  </a:txBody>
                  <a:tcPr marL="0" marR="0" marT="0" marB="0" anchor="ctr">
                    <a:lnT w="12700">
                      <a:solidFill>
                        <a:srgbClr val="008D38"/>
                      </a:solidFill>
                      <a:prstDash val="solid"/>
                    </a:lnT>
                    <a:lnB w="12700">
                      <a:solidFill>
                        <a:srgbClr val="008D38"/>
                      </a:solidFill>
                      <a:prstDash val="solid"/>
                    </a:lnB>
                  </a:tcPr>
                </a:tc>
                <a:tc>
                  <a:txBody>
                    <a:bodyPr/>
                    <a:lstStyle/>
                    <a:p>
                      <a:pPr marL="0" indent="0" algn="ctr">
                        <a:buFont typeface="Arial" panose="020B0604020202020204" pitchFamily="34" charset="0"/>
                        <a:buNone/>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a:t>
                      </a: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indent="0" algn="ctr">
                        <a:buFont typeface="Arial" panose="020B0604020202020204" pitchFamily="34" charset="0"/>
                        <a:buNone/>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传导性聋、感音神经性聋</a:t>
                      </a: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extLst>
                  <a:ext uri="{0D108BD9-81ED-4DB2-BD59-A6C34878D82A}">
                    <a16:rowId xmlns:a16="http://schemas.microsoft.com/office/drawing/2014/main" val="10001"/>
                  </a:ext>
                </a:extLst>
              </a:tr>
              <a:tr h="0">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rPr>
                        <a:t>声导抗</a:t>
                      </a: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鼓室压图</a:t>
                      </a: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中耳病变</a:t>
                      </a:r>
                    </a:p>
                  </a:txBody>
                  <a:tcPr marL="0" marR="0" marT="0" marB="0" anchor="ctr">
                    <a:lnT w="12700">
                      <a:solidFill>
                        <a:srgbClr val="008D38"/>
                      </a:solidFill>
                      <a:prstDash val="solid"/>
                    </a:lnT>
                    <a:lnB w="12700">
                      <a:solidFill>
                        <a:srgbClr val="008D38"/>
                      </a:solidFill>
                      <a:prstDash val="solid"/>
                    </a:lnB>
                    <a:solidFill>
                      <a:schemeClr val="bg1"/>
                    </a:solidFill>
                  </a:tcPr>
                </a:tc>
                <a:extLst>
                  <a:ext uri="{0D108BD9-81ED-4DB2-BD59-A6C34878D82A}">
                    <a16:rowId xmlns:a16="http://schemas.microsoft.com/office/drawing/2014/main" val="10002"/>
                  </a:ext>
                </a:extLst>
              </a:tr>
              <a:tr h="0">
                <a:tc vMerge="1">
                  <a:txBody>
                    <a:bodyPr/>
                    <a:lstStyle/>
                    <a:p>
                      <a:endParaRPr lang="zh-CN"/>
                    </a:p>
                  </a:txBody>
                  <a:tcPr marL="0" marR="0" marT="0" marB="0" anchor="ctr">
                    <a:lnL w="12700" cap="flat" cmpd="sng" algn="ctr">
                      <a:noFill/>
                      <a:prstDash val="solid"/>
                      <a:round/>
                      <a:headEnd type="none" w="med" len="med"/>
                      <a:tailEnd type="none" w="med" len="med"/>
                    </a:lnL>
                    <a:lnB w="12700">
                      <a:solidFill>
                        <a:srgbClr val="008D38"/>
                      </a:solidFill>
                      <a:prstDash val="solid"/>
                    </a:lnB>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rPr>
                        <a:t>镫肌反射</a:t>
                      </a: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中耳</a:t>
                      </a:r>
                      <a:r>
                        <a:rPr lang="en-US" altLang="zh-CN" sz="12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内耳</a:t>
                      </a:r>
                      <a:r>
                        <a:rPr lang="en-US" altLang="zh-CN" sz="12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脑干病变</a:t>
                      </a:r>
                    </a:p>
                  </a:txBody>
                  <a:tcPr marL="0" marR="0" marT="0" marB="0" anchor="ctr">
                    <a:lnT w="12700">
                      <a:solidFill>
                        <a:srgbClr val="008D38"/>
                      </a:solidFill>
                      <a:prstDash val="solid"/>
                    </a:lnT>
                    <a:lnB w="12700">
                      <a:solidFill>
                        <a:srgbClr val="008D38"/>
                      </a:solidFill>
                      <a:prstDash val="solid"/>
                    </a:lnB>
                    <a:solidFill>
                      <a:schemeClr val="bg1"/>
                    </a:solidFill>
                  </a:tcPr>
                </a:tc>
                <a:extLst>
                  <a:ext uri="{0D108BD9-81ED-4DB2-BD59-A6C34878D82A}">
                    <a16:rowId xmlns:a16="http://schemas.microsoft.com/office/drawing/2014/main" val="10003"/>
                  </a:ext>
                </a:extLst>
              </a:tr>
              <a:tr h="0">
                <a:tc gridSpan="2">
                  <a:txBody>
                    <a:bodyPr/>
                    <a:lstStyle/>
                    <a:p>
                      <a:pPr marL="0" indent="0" algn="ctr">
                        <a:buFont typeface="Arial" panose="020B0604020202020204" pitchFamily="34" charset="0"/>
                        <a:buNone/>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耳声发射</a:t>
                      </a: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hMerge="1">
                  <a:txBody>
                    <a:bodyPr/>
                    <a:lstStyle/>
                    <a:p>
                      <a:endParaRPr lang="zh-CN"/>
                    </a:p>
                  </a:txBody>
                  <a:tcPr marL="0" marR="0" marT="0" marB="0" anchor="ctr">
                    <a:lnT w="12700">
                      <a:solidFill>
                        <a:srgbClr val="008D38"/>
                      </a:solidFill>
                      <a:prstDash val="solid"/>
                    </a:lnT>
                    <a:lnB w="12700">
                      <a:solidFill>
                        <a:srgbClr val="008D38"/>
                      </a:solidFill>
                      <a:prstDash val="solid"/>
                    </a:lnB>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感音性聋</a:t>
                      </a:r>
                    </a:p>
                  </a:txBody>
                  <a:tcPr marL="0" marR="0" marT="0" marB="0" anchor="ctr">
                    <a:lnT w="12700">
                      <a:solidFill>
                        <a:srgbClr val="008D38"/>
                      </a:solidFill>
                      <a:prstDash val="solid"/>
                    </a:lnT>
                    <a:lnB w="12700">
                      <a:solidFill>
                        <a:srgbClr val="008D38"/>
                      </a:solidFill>
                      <a:prstDash val="solid"/>
                    </a:lnB>
                    <a:solidFill>
                      <a:schemeClr val="accent6">
                        <a:lumMod val="20000"/>
                        <a:lumOff val="80000"/>
                      </a:schemeClr>
                    </a:solidFill>
                  </a:tcPr>
                </a:tc>
                <a:extLst>
                  <a:ext uri="{0D108BD9-81ED-4DB2-BD59-A6C34878D82A}">
                    <a16:rowId xmlns:a16="http://schemas.microsoft.com/office/drawing/2014/main" val="10004"/>
                  </a:ext>
                </a:extLst>
              </a:tr>
              <a:tr h="0">
                <a:tc gridSpan="2">
                  <a:txBody>
                    <a:bodyPr/>
                    <a:lstStyle/>
                    <a:p>
                      <a:pPr marL="0" indent="0" algn="ctr">
                        <a:buFont typeface="Arial" panose="020B0604020202020204" pitchFamily="34" charset="0"/>
                        <a:buNone/>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耳蜗电图</a:t>
                      </a:r>
                    </a:p>
                  </a:txBody>
                  <a:tcPr marL="0" marR="0" marT="0" marB="0" anchor="ctr">
                    <a:lnT w="12700">
                      <a:solidFill>
                        <a:srgbClr val="008D38"/>
                      </a:solidFill>
                      <a:prstDash val="solid"/>
                    </a:lnT>
                    <a:lnB w="12700">
                      <a:solidFill>
                        <a:srgbClr val="008D38"/>
                      </a:solidFill>
                      <a:prstDash val="solid"/>
                    </a:lnB>
                    <a:solidFill>
                      <a:schemeClr val="bg1"/>
                    </a:solidFill>
                  </a:tcPr>
                </a:tc>
                <a:tc hMerge="1">
                  <a:txBody>
                    <a:bodyPr/>
                    <a:lstStyle/>
                    <a:p>
                      <a:endParaRPr lang="zh-CN"/>
                    </a:p>
                  </a:txBody>
                  <a:tcPr marL="0" marR="0" marT="0" marB="0" anchor="ctr">
                    <a:lnT w="12700">
                      <a:solidFill>
                        <a:srgbClr val="008D38"/>
                      </a:solidFill>
                      <a:prstDash val="solid"/>
                    </a:lnT>
                    <a:lnB w="12700">
                      <a:solidFill>
                        <a:srgbClr val="008D38"/>
                      </a:solidFill>
                      <a:prstDash val="solid"/>
                    </a:lnB>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lnB w="12700">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感音神经性聋</a:t>
                      </a:r>
                    </a:p>
                  </a:txBody>
                  <a:tcPr marL="0" marR="0" marT="0" marB="0" anchor="ctr">
                    <a:lnT w="12700">
                      <a:solidFill>
                        <a:srgbClr val="008D38"/>
                      </a:solidFill>
                      <a:prstDash val="solid"/>
                    </a:lnT>
                    <a:lnB w="12700">
                      <a:solidFill>
                        <a:srgbClr val="008D38"/>
                      </a:solidFill>
                      <a:prstDash val="solid"/>
                    </a:lnB>
                    <a:solidFill>
                      <a:schemeClr val="bg1"/>
                    </a:solidFill>
                  </a:tcPr>
                </a:tc>
                <a:extLst>
                  <a:ext uri="{0D108BD9-81ED-4DB2-BD59-A6C34878D82A}">
                    <a16:rowId xmlns:a16="http://schemas.microsoft.com/office/drawing/2014/main" val="10005"/>
                  </a:ext>
                </a:extLst>
              </a:tr>
              <a:tr h="0">
                <a:tc gridSpan="2">
                  <a:txBody>
                    <a:bodyPr/>
                    <a:lstStyle/>
                    <a:p>
                      <a:pPr marL="0" indent="0" algn="ctr">
                        <a:buFont typeface="Arial" panose="020B0604020202020204" pitchFamily="34" charset="0"/>
                        <a:buNone/>
                      </a:pPr>
                      <a:r>
                        <a:rPr lang="en-US" altLang="zh-CN" sz="1200" b="0" dirty="0">
                          <a:latin typeface="微软雅黑" panose="020B0503020204020204" pitchFamily="34" charset="-122"/>
                          <a:ea typeface="微软雅黑" panose="020B0503020204020204" pitchFamily="34" charset="-122"/>
                          <a:sym typeface="微软雅黑" panose="020B0503020204020204" pitchFamily="34" charset="-122"/>
                        </a:rPr>
                        <a:t>ABR</a:t>
                      </a: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solidFill>
                      <a:schemeClr val="accent6">
                        <a:lumMod val="20000"/>
                        <a:lumOff val="80000"/>
                      </a:schemeClr>
                    </a:solidFill>
                  </a:tcPr>
                </a:tc>
                <a:tc hMerge="1">
                  <a:txBody>
                    <a:bodyPr/>
                    <a:lstStyle/>
                    <a:p>
                      <a:endParaRPr lang="zh-CN"/>
                    </a:p>
                  </a:txBody>
                  <a:tcPr marL="0" marR="0" marT="0" marB="0" anchor="ctr">
                    <a:lnT w="12700">
                      <a:solidFill>
                        <a:srgbClr val="008D38"/>
                      </a:solidFill>
                      <a:prstDash val="solid"/>
                    </a:lnT>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solidFill>
                      <a:schemeClr val="accent6">
                        <a:lumMod val="20000"/>
                        <a:lumOff val="80000"/>
                      </a:schemeClr>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T w="12700">
                      <a:solidFill>
                        <a:srgbClr val="008D38"/>
                      </a:solidFill>
                      <a:prstDash val="solid"/>
                    </a:lnT>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T w="12700">
                      <a:solidFill>
                        <a:srgbClr val="008D38"/>
                      </a:solidFill>
                      <a:prstDash val="solid"/>
                    </a:lnT>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感音神经性聋</a:t>
                      </a:r>
                    </a:p>
                  </a:txBody>
                  <a:tcPr marL="0" marR="0" marT="0" marB="0" anchor="ctr">
                    <a:lnT w="12700">
                      <a:solidFill>
                        <a:srgbClr val="008D38"/>
                      </a:solidFill>
                      <a:prstDash val="solid"/>
                    </a:lnT>
                    <a:solidFill>
                      <a:schemeClr val="accent6">
                        <a:lumMod val="20000"/>
                        <a:lumOff val="80000"/>
                      </a:schemeClr>
                    </a:solidFill>
                  </a:tcPr>
                </a:tc>
                <a:extLst>
                  <a:ext uri="{0D108BD9-81ED-4DB2-BD59-A6C34878D82A}">
                    <a16:rowId xmlns:a16="http://schemas.microsoft.com/office/drawing/2014/main" val="10006"/>
                  </a:ext>
                </a:extLst>
              </a:tr>
              <a:tr h="0">
                <a:tc grid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200" b="0" dirty="0">
                          <a:latin typeface="微软雅黑" panose="020B0503020204020204" pitchFamily="34" charset="-122"/>
                          <a:ea typeface="微软雅黑" panose="020B0503020204020204" pitchFamily="34" charset="-122"/>
                          <a:sym typeface="微软雅黑" panose="020B0503020204020204" pitchFamily="34" charset="-122"/>
                        </a:rPr>
                        <a:t>ASSR</a:t>
                      </a: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B w="12700" cmpd="sng">
                      <a:solidFill>
                        <a:srgbClr val="008D38"/>
                      </a:solidFill>
                      <a:prstDash val="solid"/>
                    </a:lnB>
                    <a:solidFill>
                      <a:schemeClr val="bg1"/>
                    </a:solidFill>
                  </a:tcPr>
                </a:tc>
                <a:tc hMerge="1">
                  <a:txBody>
                    <a:bodyPr/>
                    <a:lstStyle/>
                    <a:p>
                      <a:endParaRPr lang="zh-CN"/>
                    </a:p>
                  </a:txBody>
                  <a:tcPr marL="0" marR="0" marT="0" marB="0" anchor="ctr">
                    <a:lnB w="12700" cmpd="sng">
                      <a:solidFill>
                        <a:srgbClr val="008D38"/>
                      </a:solidFill>
                      <a:prstDash val="solid"/>
                    </a:lnB>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B w="12700" cmpd="sng">
                      <a:solidFill>
                        <a:srgbClr val="008D38"/>
                      </a:solidFill>
                      <a:prstDash val="solid"/>
                    </a:lnB>
                    <a:solidFill>
                      <a:schemeClr val="bg1"/>
                    </a:solidFill>
                  </a:tcPr>
                </a:tc>
                <a:tc>
                  <a:txBody>
                    <a:bodyPr/>
                    <a:lstStyle/>
                    <a:p>
                      <a:pPr marL="0" indent="0" algn="ctr">
                        <a:buFont typeface="Arial" panose="020B0604020202020204" pitchFamily="34" charset="0"/>
                        <a:buNone/>
                      </a:pPr>
                      <a:endParaRPr lang="zh-CN" altLang="en-US" sz="12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B w="12700" cmpd="sng">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B w="12700" cmpd="sng">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B w="12700" cmpd="sng">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B w="12700" cmpd="sng">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200" b="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B w="12700" cmpd="sng">
                      <a:solidFill>
                        <a:srgbClr val="008D38"/>
                      </a:solidFill>
                      <a:prstDash val="soli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感音神经性聋</a:t>
                      </a:r>
                    </a:p>
                  </a:txBody>
                  <a:tcPr marL="0" marR="0" marT="0" marB="0" anchor="ctr">
                    <a:lnB w="12700" cmpd="sng">
                      <a:solidFill>
                        <a:srgbClr val="008D38"/>
                      </a:solidFill>
                      <a:prstDash val="solid"/>
                    </a:lnB>
                    <a:solidFill>
                      <a:schemeClr val="bg1"/>
                    </a:solidFill>
                  </a:tcPr>
                </a:tc>
                <a:extLst>
                  <a:ext uri="{0D108BD9-81ED-4DB2-BD59-A6C34878D82A}">
                    <a16:rowId xmlns:a16="http://schemas.microsoft.com/office/drawing/2014/main" val="10007"/>
                  </a:ext>
                </a:extLst>
              </a:tr>
            </a:tbl>
          </a:graphicData>
        </a:graphic>
      </p:graphicFrame>
      <p:sp>
        <p:nvSpPr>
          <p:cNvPr id="4" name="圆角矩形 3"/>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sz="2000" dirty="0">
                <a:solidFill>
                  <a:schemeClr val="bg1"/>
                </a:solidFill>
                <a:sym typeface="微软雅黑" panose="020B0503020204020204" pitchFamily="34" charset="-122"/>
              </a:rPr>
              <a:t>合理辅助检查：</a:t>
            </a:r>
            <a:br>
              <a:rPr lang="en-US" altLang="zh-CN" sz="2000" dirty="0">
                <a:solidFill>
                  <a:schemeClr val="bg1"/>
                </a:solidFill>
                <a:sym typeface="微软雅黑" panose="020B0503020204020204" pitchFamily="34" charset="-122"/>
              </a:rPr>
            </a:br>
            <a:r>
              <a:rPr lang="zh-CN" altLang="zh-CN" dirty="0">
                <a:solidFill>
                  <a:schemeClr val="bg1"/>
                </a:solidFill>
                <a:sym typeface="微软雅黑" panose="020B0503020204020204" pitchFamily="34" charset="-122"/>
              </a:rPr>
              <a:t>考虑适当放宽听力学检查进行标准</a:t>
            </a:r>
            <a:r>
              <a:rPr lang="zh-CN" altLang="en-US" dirty="0">
                <a:solidFill>
                  <a:schemeClr val="bg1"/>
                </a:solidFill>
                <a:sym typeface="微软雅黑" panose="020B0503020204020204" pitchFamily="34" charset="-122"/>
              </a:rPr>
              <a:t>，提供鉴别诊断信息</a:t>
            </a:r>
          </a:p>
        </p:txBody>
      </p:sp>
      <p:sp>
        <p:nvSpPr>
          <p:cNvPr id="11" name="圆角矩形 10"/>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圆角矩形 11"/>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1285227" y="1597281"/>
            <a:ext cx="3250516" cy="270000"/>
            <a:chOff x="3481007" y="2435287"/>
            <a:chExt cx="560674" cy="219475"/>
          </a:xfrm>
          <a:solidFill>
            <a:schemeClr val="accent6">
              <a:lumMod val="20000"/>
              <a:lumOff val="80000"/>
            </a:schemeClr>
          </a:solidFill>
        </p:grpSpPr>
        <p:sp>
          <p:nvSpPr>
            <p:cNvPr id="14" name="Freeform: Shape 26"/>
            <p:cNvSpPr/>
            <p:nvPr/>
          </p:nvSpPr>
          <p:spPr bwMode="gray">
            <a:xfrm>
              <a:off x="3514102" y="2561681"/>
              <a:ext cx="494483" cy="93081"/>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D9D9D9"/>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a:defRPr/>
              </a:pPr>
              <a:endParaRPr sz="14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27"/>
            <p:cNvSpPr/>
            <p:nvPr/>
          </p:nvSpPr>
          <p:spPr bwMode="gray">
            <a:xfrm>
              <a:off x="3481007" y="2435287"/>
              <a:ext cx="560674" cy="19253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Autofit/>
            </a:bodyPr>
            <a:lstStyle/>
            <a:p>
              <a:pPr algn="ctr">
                <a:defRPr/>
              </a:pPr>
              <a:endParaRPr lang="zh-CN" altLang="en-US" sz="1400" b="1" kern="0" dirty="0">
                <a:solidFill>
                  <a:srgbClr val="44546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1488485" y="2610871"/>
            <a:ext cx="2844000" cy="270000"/>
            <a:chOff x="3481007" y="2435287"/>
            <a:chExt cx="560674" cy="219475"/>
          </a:xfrm>
          <a:solidFill>
            <a:schemeClr val="accent6">
              <a:lumMod val="20000"/>
              <a:lumOff val="80000"/>
            </a:schemeClr>
          </a:solidFill>
        </p:grpSpPr>
        <p:sp>
          <p:nvSpPr>
            <p:cNvPr id="17" name="Freeform: Shape 26"/>
            <p:cNvSpPr/>
            <p:nvPr/>
          </p:nvSpPr>
          <p:spPr bwMode="gray">
            <a:xfrm>
              <a:off x="3514102" y="2561681"/>
              <a:ext cx="494483" cy="93081"/>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D9D9D9"/>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a:defRPr/>
              </a:pPr>
              <a:endParaRPr sz="14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Rectangle 27"/>
            <p:cNvSpPr/>
            <p:nvPr/>
          </p:nvSpPr>
          <p:spPr bwMode="gray">
            <a:xfrm>
              <a:off x="3481007" y="2435287"/>
              <a:ext cx="560674" cy="19253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Autofit/>
            </a:bodyPr>
            <a:lstStyle/>
            <a:p>
              <a:pPr algn="ctr">
                <a:defRPr/>
              </a:pPr>
              <a:endParaRPr lang="zh-CN" altLang="en-US" sz="1400" b="1" kern="0" dirty="0">
                <a:solidFill>
                  <a:srgbClr val="44546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1578485" y="3421860"/>
            <a:ext cx="2664000" cy="270000"/>
            <a:chOff x="3481007" y="2435287"/>
            <a:chExt cx="560674" cy="219475"/>
          </a:xfrm>
          <a:solidFill>
            <a:schemeClr val="accent6">
              <a:lumMod val="20000"/>
              <a:lumOff val="80000"/>
            </a:schemeClr>
          </a:solidFill>
        </p:grpSpPr>
        <p:sp>
          <p:nvSpPr>
            <p:cNvPr id="20" name="Freeform: Shape 26"/>
            <p:cNvSpPr/>
            <p:nvPr/>
          </p:nvSpPr>
          <p:spPr bwMode="gray">
            <a:xfrm>
              <a:off x="3514102" y="2561681"/>
              <a:ext cx="494483" cy="93081"/>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D9D9D9"/>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a:defRPr/>
              </a:pPr>
              <a:endParaRPr sz="14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Rectangle 27"/>
            <p:cNvSpPr/>
            <p:nvPr/>
          </p:nvSpPr>
          <p:spPr bwMode="gray">
            <a:xfrm>
              <a:off x="3481007" y="2435287"/>
              <a:ext cx="560674" cy="19253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Autofit/>
            </a:bodyPr>
            <a:lstStyle/>
            <a:p>
              <a:pPr algn="ctr">
                <a:defRPr/>
              </a:pPr>
              <a:endParaRPr lang="zh-CN" altLang="en-US" sz="1400" b="1" kern="0" dirty="0">
                <a:solidFill>
                  <a:srgbClr val="44546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4" name="文本占位符 11"/>
          <p:cNvSpPr txBox="1"/>
          <p:nvPr/>
        </p:nvSpPr>
        <p:spPr>
          <a:xfrm>
            <a:off x="945780" y="1571341"/>
            <a:ext cx="3929411" cy="294006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800"/>
              </a:spcAft>
              <a:buNone/>
            </a:pPr>
            <a:r>
              <a:rPr lang="en-US" altLang="zh-CN" sz="1200" dirty="0">
                <a:sym typeface="微软雅黑" panose="020B0503020204020204" pitchFamily="34" charset="-122"/>
              </a:rPr>
              <a:t>2017</a:t>
            </a:r>
            <a:r>
              <a:rPr lang="zh-CN" altLang="en-US" sz="1200" dirty="0">
                <a:sym typeface="微软雅黑" panose="020B0503020204020204" pitchFamily="34" charset="-122"/>
              </a:rPr>
              <a:t> </a:t>
            </a:r>
            <a:r>
              <a:rPr lang="en-US" altLang="zh-CN" sz="1200" dirty="0">
                <a:sym typeface="微软雅黑" panose="020B0503020204020204" pitchFamily="34" charset="-122"/>
              </a:rPr>
              <a:t>AAO-HNSF BPPV</a:t>
            </a:r>
            <a:r>
              <a:rPr lang="zh-CN" altLang="en-US" sz="1200" dirty="0">
                <a:sym typeface="微软雅黑" panose="020B0503020204020204" pitchFamily="34" charset="-122"/>
              </a:rPr>
              <a:t>临床实践指南</a:t>
            </a:r>
            <a:r>
              <a:rPr lang="en-US" altLang="zh-CN" sz="1200" dirty="0">
                <a:sym typeface="微软雅黑" panose="020B0503020204020204" pitchFamily="34" charset="-122"/>
              </a:rPr>
              <a:t>(</a:t>
            </a:r>
            <a:r>
              <a:rPr lang="zh-CN" altLang="en-US" sz="1200" dirty="0">
                <a:sym typeface="微软雅黑" panose="020B0503020204020204" pitchFamily="34" charset="-122"/>
              </a:rPr>
              <a:t>更新</a:t>
            </a:r>
            <a:r>
              <a:rPr lang="en-US" altLang="zh-CN" sz="1200" dirty="0">
                <a:sym typeface="微软雅黑" panose="020B0503020204020204" pitchFamily="34" charset="-122"/>
              </a:rPr>
              <a:t>)</a:t>
            </a:r>
            <a:r>
              <a:rPr lang="en-US" altLang="zh-CN" sz="1200" baseline="30000" dirty="0">
                <a:sym typeface="微软雅黑" panose="020B0503020204020204" pitchFamily="34" charset="-122"/>
              </a:rPr>
              <a:t>1</a:t>
            </a:r>
          </a:p>
          <a:p>
            <a:pPr>
              <a:lnSpc>
                <a:spcPct val="100000"/>
              </a:lnSpc>
              <a:spcAft>
                <a:spcPts val="800"/>
              </a:spcAft>
            </a:pPr>
            <a:r>
              <a:rPr lang="zh-CN" altLang="en-US" sz="1400" dirty="0">
                <a:sym typeface="微软雅黑" panose="020B0503020204020204" pitchFamily="34" charset="-122"/>
              </a:rPr>
              <a:t>删除了上一版“不推荐听力学检查”的意见，反映学会对于听力学检查的标准放宽，间接表明反对的证据不足</a:t>
            </a:r>
            <a:endParaRPr lang="en-US" altLang="zh-CN" sz="1400" dirty="0">
              <a:sym typeface="微软雅黑" panose="020B0503020204020204" pitchFamily="34" charset="-122"/>
            </a:endParaRPr>
          </a:p>
          <a:p>
            <a:pPr marL="0" indent="0" algn="ctr">
              <a:lnSpc>
                <a:spcPct val="100000"/>
              </a:lnSpc>
              <a:spcAft>
                <a:spcPts val="800"/>
              </a:spcAft>
              <a:buNone/>
            </a:pPr>
            <a:r>
              <a:rPr lang="en-US" altLang="zh-CN" sz="1200" dirty="0">
                <a:sym typeface="微软雅黑" panose="020B0503020204020204" pitchFamily="34" charset="-122"/>
              </a:rPr>
              <a:t>2017 </a:t>
            </a:r>
            <a:r>
              <a:rPr lang="zh-CN" altLang="en-US" sz="1200" dirty="0">
                <a:sym typeface="微软雅黑" panose="020B0503020204020204" pitchFamily="34" charset="-122"/>
              </a:rPr>
              <a:t>中国 </a:t>
            </a:r>
            <a:r>
              <a:rPr lang="en-US" altLang="zh-CN" sz="1200" dirty="0">
                <a:sym typeface="微软雅黑" panose="020B0503020204020204" pitchFamily="34" charset="-122"/>
              </a:rPr>
              <a:t>BPPV</a:t>
            </a:r>
            <a:r>
              <a:rPr lang="zh-CN" altLang="en-US" sz="1200" dirty="0">
                <a:sym typeface="微软雅黑" panose="020B0503020204020204" pitchFamily="34" charset="-122"/>
              </a:rPr>
              <a:t>诊断和治疗指南</a:t>
            </a:r>
            <a:r>
              <a:rPr lang="en-US" altLang="zh-CN" sz="1200" baseline="30000" dirty="0">
                <a:sym typeface="微软雅黑" panose="020B0503020204020204" pitchFamily="34" charset="-122"/>
              </a:rPr>
              <a:t>2</a:t>
            </a:r>
          </a:p>
          <a:p>
            <a:pPr>
              <a:lnSpc>
                <a:spcPct val="100000"/>
              </a:lnSpc>
              <a:spcAft>
                <a:spcPts val="800"/>
              </a:spcAft>
            </a:pPr>
            <a:r>
              <a:rPr lang="zh-CN" altLang="en-US" sz="1400" dirty="0">
                <a:sym typeface="微软雅黑" panose="020B0503020204020204" pitchFamily="34" charset="-122"/>
              </a:rPr>
              <a:t>将检查分为“基本检查”和“可选检查”两类，</a:t>
            </a:r>
            <a:r>
              <a:rPr lang="zh-CN" altLang="en-US" sz="1400" dirty="0">
                <a:solidFill>
                  <a:srgbClr val="0A7F28"/>
                </a:solidFill>
                <a:sym typeface="微软雅黑" panose="020B0503020204020204" pitchFamily="34" charset="-122"/>
              </a:rPr>
              <a:t>听力学检查是推荐的可选择检查之一</a:t>
            </a:r>
            <a:endParaRPr lang="en-US" altLang="zh-CN" sz="1400" dirty="0">
              <a:solidFill>
                <a:srgbClr val="0A7F28"/>
              </a:solidFill>
              <a:sym typeface="微软雅黑" panose="020B0503020204020204" pitchFamily="34" charset="-122"/>
            </a:endParaRPr>
          </a:p>
          <a:p>
            <a:pPr marL="0" indent="0" algn="ctr">
              <a:lnSpc>
                <a:spcPct val="100000"/>
              </a:lnSpc>
              <a:spcAft>
                <a:spcPts val="800"/>
              </a:spcAft>
              <a:buNone/>
            </a:pPr>
            <a:r>
              <a:rPr lang="en-US" altLang="zh-CN" sz="1200" dirty="0">
                <a:sym typeface="微软雅黑" panose="020B0503020204020204" pitchFamily="34" charset="-122"/>
              </a:rPr>
              <a:t>2015 </a:t>
            </a:r>
            <a:r>
              <a:rPr lang="zh-CN" altLang="en-US" sz="1200" dirty="0">
                <a:sym typeface="微软雅黑" panose="020B0503020204020204" pitchFamily="34" charset="-122"/>
              </a:rPr>
              <a:t>巴拉尼协会</a:t>
            </a:r>
            <a:r>
              <a:rPr lang="en-US" altLang="zh-CN" sz="1200" dirty="0">
                <a:sym typeface="微软雅黑" panose="020B0503020204020204" pitchFamily="34" charset="-122"/>
              </a:rPr>
              <a:t>BPPV</a:t>
            </a:r>
            <a:r>
              <a:rPr lang="zh-CN" altLang="en-US" sz="1200" dirty="0">
                <a:sym typeface="微软雅黑" panose="020B0503020204020204" pitchFamily="34" charset="-122"/>
              </a:rPr>
              <a:t>诊断标准</a:t>
            </a:r>
            <a:r>
              <a:rPr lang="en-US" altLang="zh-CN" sz="1200" baseline="30000" dirty="0">
                <a:sym typeface="微软雅黑" panose="020B0503020204020204" pitchFamily="34" charset="-122"/>
              </a:rPr>
              <a:t>3</a:t>
            </a:r>
          </a:p>
          <a:p>
            <a:pPr>
              <a:lnSpc>
                <a:spcPct val="100000"/>
              </a:lnSpc>
              <a:spcAft>
                <a:spcPts val="800"/>
              </a:spcAft>
            </a:pPr>
            <a:r>
              <a:rPr lang="zh-CN" altLang="en-US" sz="1400" dirty="0">
                <a:sym typeface="微软雅黑" panose="020B0503020204020204" pitchFamily="34" charset="-122"/>
              </a:rPr>
              <a:t>明确提出“</a:t>
            </a:r>
            <a:r>
              <a:rPr lang="zh-CN" altLang="en-US" sz="1400" dirty="0">
                <a:solidFill>
                  <a:srgbClr val="0A7F28"/>
                </a:solidFill>
                <a:sym typeface="微软雅黑" panose="020B0503020204020204" pitchFamily="34" charset="-122"/>
              </a:rPr>
              <a:t>怀疑已有内耳疾病</a:t>
            </a:r>
            <a:r>
              <a:rPr lang="en-US" altLang="zh-CN" sz="1400" dirty="0">
                <a:solidFill>
                  <a:srgbClr val="0A7F28"/>
                </a:solidFill>
                <a:sym typeface="微软雅黑" panose="020B0503020204020204" pitchFamily="34" charset="-122"/>
              </a:rPr>
              <a:t>(</a:t>
            </a:r>
            <a:r>
              <a:rPr lang="zh-CN" altLang="en-US" sz="1400" dirty="0">
                <a:solidFill>
                  <a:srgbClr val="0A7F28"/>
                </a:solidFill>
                <a:sym typeface="微软雅黑" panose="020B0503020204020204" pitchFamily="34" charset="-122"/>
              </a:rPr>
              <a:t>如前庭神经炎、梅尼埃病</a:t>
            </a:r>
            <a:r>
              <a:rPr lang="en-US" altLang="zh-CN" sz="1400" dirty="0">
                <a:solidFill>
                  <a:srgbClr val="0A7F28"/>
                </a:solidFill>
                <a:sym typeface="微软雅黑" panose="020B0503020204020204" pitchFamily="34" charset="-122"/>
              </a:rPr>
              <a:t>)</a:t>
            </a:r>
            <a:r>
              <a:rPr lang="zh-CN" altLang="en-US" sz="1400" dirty="0">
                <a:solidFill>
                  <a:srgbClr val="0A7F28"/>
                </a:solidFill>
                <a:sym typeface="微软雅黑" panose="020B0503020204020204" pitchFamily="34" charset="-122"/>
              </a:rPr>
              <a:t>时</a:t>
            </a:r>
            <a:r>
              <a:rPr lang="zh-CN" altLang="en-US" sz="1400" dirty="0">
                <a:solidFill>
                  <a:schemeClr val="accent1"/>
                </a:solidFill>
                <a:sym typeface="微软雅黑" panose="020B0503020204020204" pitchFamily="34" charset="-122"/>
              </a:rPr>
              <a:t>，</a:t>
            </a:r>
            <a:r>
              <a:rPr lang="zh-CN" altLang="en-US" sz="1400" dirty="0">
                <a:sym typeface="微软雅黑" panose="020B0503020204020204" pitchFamily="34" charset="-122"/>
              </a:rPr>
              <a:t>考虑进一步前庭和听觉测试”</a:t>
            </a:r>
            <a:endParaRPr lang="en-US" altLang="zh-CN" sz="1400" dirty="0">
              <a:sym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439384" y="1449809"/>
            <a:ext cx="6749348" cy="3934848"/>
            <a:chOff x="2363279" y="1608516"/>
            <a:chExt cx="6749348" cy="3934848"/>
          </a:xfrm>
        </p:grpSpPr>
        <p:grpSp>
          <p:nvGrpSpPr>
            <p:cNvPr id="9" name="组合 8"/>
            <p:cNvGrpSpPr/>
            <p:nvPr/>
          </p:nvGrpSpPr>
          <p:grpSpPr>
            <a:xfrm>
              <a:off x="2363279" y="1608516"/>
              <a:ext cx="6749348" cy="1002760"/>
              <a:chOff x="1263349" y="2204864"/>
              <a:chExt cx="6749348" cy="1002760"/>
            </a:xfrm>
          </p:grpSpPr>
          <p:sp>
            <p:nvSpPr>
              <p:cNvPr id="2" name="矩形 1"/>
              <p:cNvSpPr/>
              <p:nvPr/>
            </p:nvSpPr>
            <p:spPr>
              <a:xfrm>
                <a:off x="1748002" y="2480630"/>
                <a:ext cx="6264695" cy="726994"/>
              </a:xfrm>
              <a:prstGeom prst="rect">
                <a:avLst/>
              </a:prstGeom>
              <a:solidFill>
                <a:schemeClr val="bg1">
                  <a:alpha val="90000"/>
                </a:schemeClr>
              </a:solidFill>
              <a:ln w="25400" cap="flat" cmpd="sng" algn="ctr">
                <a:solidFill>
                  <a:srgbClr val="0A7F28"/>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0A7F28"/>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一、</a:t>
                </a:r>
                <a:r>
                  <a:rPr lang="en-US" altLang="zh-CN" sz="22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BPPV</a:t>
                </a:r>
                <a:r>
                  <a:rPr lang="zh-CN" altLang="en-US" sz="22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疾病现状与诊疗挑战</a:t>
                </a:r>
              </a:p>
            </p:txBody>
          </p:sp>
        </p:grpSp>
        <p:grpSp>
          <p:nvGrpSpPr>
            <p:cNvPr id="11" name="组合 10"/>
            <p:cNvGrpSpPr/>
            <p:nvPr/>
          </p:nvGrpSpPr>
          <p:grpSpPr>
            <a:xfrm>
              <a:off x="2363279" y="3074560"/>
              <a:ext cx="6749348" cy="1002760"/>
              <a:chOff x="1263349" y="2204864"/>
              <a:chExt cx="6749348" cy="1002760"/>
            </a:xfrm>
          </p:grpSpPr>
          <p:sp>
            <p:nvSpPr>
              <p:cNvPr id="12" name="矩形 11"/>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诊断要素与评估路径</a:t>
                </a:r>
              </a:p>
            </p:txBody>
          </p:sp>
        </p:grpSp>
        <p:grpSp>
          <p:nvGrpSpPr>
            <p:cNvPr id="16" name="组合 15"/>
            <p:cNvGrpSpPr/>
            <p:nvPr/>
          </p:nvGrpSpPr>
          <p:grpSpPr>
            <a:xfrm>
              <a:off x="2363279" y="4540604"/>
              <a:ext cx="6749348" cy="1002760"/>
              <a:chOff x="1263349" y="2204864"/>
              <a:chExt cx="6749348" cy="1002760"/>
            </a:xfrm>
          </p:grpSpPr>
          <p:sp>
            <p:nvSpPr>
              <p:cNvPr id="17" name="矩形 16"/>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三、明确</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诊断，规范全程管理</a:t>
                </a:r>
              </a:p>
            </p:txBody>
          </p:sp>
        </p:grpSp>
      </p:grpSp>
      <p:grpSp>
        <p:nvGrpSpPr>
          <p:cNvPr id="14" name="组合 13"/>
          <p:cNvGrpSpPr/>
          <p:nvPr/>
        </p:nvGrpSpPr>
        <p:grpSpPr>
          <a:xfrm>
            <a:off x="9197105" y="1161268"/>
            <a:ext cx="1555511" cy="4511931"/>
            <a:chOff x="9197105" y="1161268"/>
            <a:chExt cx="1555511" cy="4511931"/>
          </a:xfrm>
        </p:grpSpPr>
        <p:grpSp>
          <p:nvGrpSpPr>
            <p:cNvPr id="8" name="组合 7"/>
            <p:cNvGrpSpPr/>
            <p:nvPr/>
          </p:nvGrpSpPr>
          <p:grpSpPr>
            <a:xfrm>
              <a:off x="9376225" y="1161268"/>
              <a:ext cx="1376391" cy="1692700"/>
              <a:chOff x="9376225" y="1161268"/>
              <a:chExt cx="1376391" cy="1692700"/>
            </a:xfrm>
          </p:grpSpPr>
          <p:sp>
            <p:nvSpPr>
              <p:cNvPr id="6" name="矩形: 圆角 5"/>
              <p:cNvSpPr/>
              <p:nvPr/>
            </p:nvSpPr>
            <p:spPr>
              <a:xfrm>
                <a:off x="9376225" y="1161268"/>
                <a:ext cx="1080000" cy="1080000"/>
              </a:xfrm>
              <a:prstGeom prst="roundRect">
                <a:avLst/>
              </a:prstGeom>
              <a:solidFill>
                <a:srgbClr val="0A7F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54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a:t>
                </a:r>
              </a:p>
            </p:txBody>
          </p:sp>
          <p:sp>
            <p:nvSpPr>
              <p:cNvPr id="7" name="矩形: 圆角 6"/>
              <p:cNvSpPr/>
              <p:nvPr/>
            </p:nvSpPr>
            <p:spPr>
              <a:xfrm>
                <a:off x="9996616" y="2097968"/>
                <a:ext cx="756000" cy="756000"/>
              </a:xfrm>
              <a:prstGeom prst="roundRect">
                <a:avLst/>
              </a:prstGeom>
              <a:solidFill>
                <a:schemeClr val="bg1"/>
              </a:solidFill>
              <a:ln>
                <a:solidFill>
                  <a:srgbClr val="0A7F2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kern="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录</a:t>
                </a:r>
              </a:p>
            </p:txBody>
          </p:sp>
        </p:grpSp>
        <p:sp>
          <p:nvSpPr>
            <p:cNvPr id="10" name="文本框 9"/>
            <p:cNvSpPr txBox="1"/>
            <p:nvPr>
              <p:custDataLst>
                <p:tags r:id="rId1"/>
              </p:custDataLst>
            </p:nvPr>
          </p:nvSpPr>
          <p:spPr>
            <a:xfrm>
              <a:off x="9197105" y="2543175"/>
              <a:ext cx="861774" cy="3130024"/>
            </a:xfrm>
            <a:prstGeom prst="rect">
              <a:avLst/>
            </a:prstGeom>
            <a:noFill/>
          </p:spPr>
          <p:txBody>
            <a:bodyPr vert="eaVert" wrap="none">
              <a:spAutoFit/>
            </a:bodyPr>
            <a:lstStyle/>
            <a:p>
              <a:pPr>
                <a:defRPr/>
              </a:pPr>
              <a:r>
                <a:rPr lang="en-US" altLang="zh-CN" sz="4400" kern="0" dirty="0">
                  <a:solidFill>
                    <a:srgbClr val="D9D9D9"/>
                  </a:solidFill>
                  <a:latin typeface="微软雅黑" panose="020B0503020204020204" pitchFamily="34" charset="-122"/>
                  <a:ea typeface="微软雅黑" panose="020B0503020204020204" pitchFamily="34" charset="-122"/>
                  <a:sym typeface="微软雅黑" panose="020B0503020204020204" pitchFamily="34" charset="-122"/>
                </a:rPr>
                <a:t>CONT</a:t>
              </a:r>
              <a:r>
                <a:rPr lang="en-US" altLang="zh-CN" sz="4400" kern="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ENTS</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39384" y="1449809"/>
            <a:ext cx="6749348" cy="1002760"/>
            <a:chOff x="1263349" y="2204864"/>
            <a:chExt cx="6749348" cy="1002760"/>
          </a:xfrm>
        </p:grpSpPr>
        <p:sp>
          <p:nvSpPr>
            <p:cNvPr id="4" name="矩形 3"/>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疾病现状与诊疗挑战</a:t>
              </a:r>
            </a:p>
          </p:txBody>
        </p:sp>
      </p:grpSp>
      <p:grpSp>
        <p:nvGrpSpPr>
          <p:cNvPr id="9" name="组合 8"/>
          <p:cNvGrpSpPr/>
          <p:nvPr/>
        </p:nvGrpSpPr>
        <p:grpSpPr>
          <a:xfrm>
            <a:off x="1439384" y="4381897"/>
            <a:ext cx="6749348" cy="1002760"/>
            <a:chOff x="1263349" y="2204864"/>
            <a:chExt cx="6749348" cy="1002760"/>
          </a:xfrm>
        </p:grpSpPr>
        <p:sp>
          <p:nvSpPr>
            <p:cNvPr id="2" name="矩形 1"/>
            <p:cNvSpPr/>
            <p:nvPr/>
          </p:nvSpPr>
          <p:spPr>
            <a:xfrm>
              <a:off x="1748002" y="2480630"/>
              <a:ext cx="6264695" cy="726994"/>
            </a:xfrm>
            <a:prstGeom prst="rect">
              <a:avLst/>
            </a:prstGeom>
            <a:solidFill>
              <a:schemeClr val="bg1">
                <a:alpha val="90000"/>
              </a:schemeClr>
            </a:solidFill>
            <a:ln w="25400" cap="flat" cmpd="sng" algn="ctr">
              <a:solidFill>
                <a:srgbClr val="0A7F28"/>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0A7F28"/>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三、明确</a:t>
              </a:r>
              <a:r>
                <a:rPr lang="en-US" altLang="zh-CN" sz="22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BPPV</a:t>
              </a:r>
              <a:r>
                <a:rPr lang="zh-CN" altLang="en-US" sz="2200" b="1" kern="0" dirty="0">
                  <a:solidFill>
                    <a:srgbClr val="0A7F28"/>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诊断，规范全程管理</a:t>
              </a:r>
            </a:p>
          </p:txBody>
        </p:sp>
      </p:grpSp>
      <p:grpSp>
        <p:nvGrpSpPr>
          <p:cNvPr id="11" name="组合 10"/>
          <p:cNvGrpSpPr/>
          <p:nvPr/>
        </p:nvGrpSpPr>
        <p:grpSpPr>
          <a:xfrm>
            <a:off x="1439384" y="2915853"/>
            <a:ext cx="6749348" cy="1002760"/>
            <a:chOff x="1263349" y="2204864"/>
            <a:chExt cx="6749348" cy="1002760"/>
          </a:xfrm>
        </p:grpSpPr>
        <p:sp>
          <p:nvSpPr>
            <p:cNvPr id="12" name="矩形 11"/>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诊断要素与评估路径</a:t>
              </a:r>
            </a:p>
          </p:txBody>
        </p:sp>
      </p:grpSp>
      <p:grpSp>
        <p:nvGrpSpPr>
          <p:cNvPr id="14" name="组合 13"/>
          <p:cNvGrpSpPr/>
          <p:nvPr/>
        </p:nvGrpSpPr>
        <p:grpSpPr>
          <a:xfrm>
            <a:off x="9197105" y="1161268"/>
            <a:ext cx="1555511" cy="4511931"/>
            <a:chOff x="9197105" y="1161268"/>
            <a:chExt cx="1555511" cy="4511931"/>
          </a:xfrm>
        </p:grpSpPr>
        <p:grpSp>
          <p:nvGrpSpPr>
            <p:cNvPr id="8" name="组合 7"/>
            <p:cNvGrpSpPr/>
            <p:nvPr/>
          </p:nvGrpSpPr>
          <p:grpSpPr>
            <a:xfrm>
              <a:off x="9376225" y="1161268"/>
              <a:ext cx="1376391" cy="1692700"/>
              <a:chOff x="9376225" y="1161268"/>
              <a:chExt cx="1376391" cy="1692700"/>
            </a:xfrm>
          </p:grpSpPr>
          <p:sp>
            <p:nvSpPr>
              <p:cNvPr id="6" name="矩形: 圆角 5"/>
              <p:cNvSpPr/>
              <p:nvPr/>
            </p:nvSpPr>
            <p:spPr>
              <a:xfrm>
                <a:off x="9376225" y="1161268"/>
                <a:ext cx="1080000" cy="1080000"/>
              </a:xfrm>
              <a:prstGeom prst="roundRect">
                <a:avLst/>
              </a:prstGeom>
              <a:solidFill>
                <a:srgbClr val="0A7F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54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a:t>
                </a:r>
              </a:p>
            </p:txBody>
          </p:sp>
          <p:sp>
            <p:nvSpPr>
              <p:cNvPr id="7" name="矩形: 圆角 6"/>
              <p:cNvSpPr/>
              <p:nvPr/>
            </p:nvSpPr>
            <p:spPr>
              <a:xfrm>
                <a:off x="9996616" y="2097968"/>
                <a:ext cx="756000" cy="756000"/>
              </a:xfrm>
              <a:prstGeom prst="roundRect">
                <a:avLst/>
              </a:prstGeom>
              <a:solidFill>
                <a:schemeClr val="bg1"/>
              </a:solidFill>
              <a:ln>
                <a:solidFill>
                  <a:srgbClr val="0A7F2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kern="0" dirty="0">
                    <a:solidFill>
                      <a:srgbClr val="0A7F28"/>
                    </a:solidFill>
                    <a:effectLst/>
                    <a:latin typeface="微软雅黑" panose="020B0503020204020204" pitchFamily="34" charset="-122"/>
                    <a:ea typeface="微软雅黑" panose="020B0503020204020204" pitchFamily="34" charset="-122"/>
                    <a:sym typeface="微软雅黑" panose="020B0503020204020204" pitchFamily="34" charset="-122"/>
                  </a:rPr>
                  <a:t>录</a:t>
                </a:r>
              </a:p>
            </p:txBody>
          </p:sp>
        </p:grpSp>
        <p:sp>
          <p:nvSpPr>
            <p:cNvPr id="10" name="文本框 9"/>
            <p:cNvSpPr txBox="1"/>
            <p:nvPr>
              <p:custDataLst>
                <p:tags r:id="rId1"/>
              </p:custDataLst>
            </p:nvPr>
          </p:nvSpPr>
          <p:spPr>
            <a:xfrm>
              <a:off x="9197105" y="2543175"/>
              <a:ext cx="861774" cy="3130024"/>
            </a:xfrm>
            <a:prstGeom prst="rect">
              <a:avLst/>
            </a:prstGeom>
            <a:noFill/>
          </p:spPr>
          <p:txBody>
            <a:bodyPr vert="eaVert" wrap="none">
              <a:spAutoFit/>
            </a:bodyPr>
            <a:lstStyle/>
            <a:p>
              <a:pPr>
                <a:defRPr/>
              </a:pPr>
              <a:r>
                <a:rPr lang="en-US" altLang="zh-CN" sz="4400" kern="0" dirty="0">
                  <a:solidFill>
                    <a:srgbClr val="D9D9D9"/>
                  </a:solidFill>
                  <a:latin typeface="微软雅黑" panose="020B0503020204020204" pitchFamily="34" charset="-122"/>
                  <a:ea typeface="微软雅黑" panose="020B0503020204020204" pitchFamily="34" charset="-122"/>
                  <a:sym typeface="微软雅黑" panose="020B0503020204020204" pitchFamily="34" charset="-122"/>
                </a:rPr>
                <a:t>CONT</a:t>
              </a:r>
              <a:r>
                <a:rPr lang="en-US" altLang="zh-CN" sz="4400" kern="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ENTS</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内容占位符 10"/>
          <p:cNvSpPr>
            <a:spLocks noGrp="1"/>
          </p:cNvSpPr>
          <p:nvPr>
            <p:ph sz="quarter" idx="14"/>
          </p:nvPr>
        </p:nvSpPr>
        <p:spPr/>
        <p:txBody>
          <a:bodyPr/>
          <a:lstStyle/>
          <a:p>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a:t>
            </a:r>
            <a:r>
              <a:rPr lang="en-US" altLang="zh-CN" dirty="0">
                <a:sym typeface="微软雅黑" panose="020B0503020204020204" pitchFamily="34" charset="-122"/>
              </a:rPr>
              <a:t>.</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,2017,52(3):173-177.</a:t>
            </a:r>
          </a:p>
        </p:txBody>
      </p:sp>
      <p:graphicFrame>
        <p:nvGraphicFramePr>
          <p:cNvPr id="2" name="表格 1"/>
          <p:cNvGraphicFramePr>
            <a:graphicFrameLocks noGrp="1"/>
          </p:cNvGraphicFramePr>
          <p:nvPr>
            <p:custDataLst>
              <p:tags r:id="rId1"/>
            </p:custDataLst>
          </p:nvPr>
        </p:nvGraphicFramePr>
        <p:xfrm>
          <a:off x="838200" y="1420596"/>
          <a:ext cx="3288957" cy="3159760"/>
        </p:xfrm>
        <a:graphic>
          <a:graphicData uri="http://schemas.openxmlformats.org/drawingml/2006/table">
            <a:tbl>
              <a:tblPr firstRow="1" bandRow="1">
                <a:tableStyleId>{B301B821-A1FF-4177-AEE7-76D212191A09}</a:tableStyleId>
              </a:tblPr>
              <a:tblGrid>
                <a:gridCol w="3288957">
                  <a:extLst>
                    <a:ext uri="{9D8B030D-6E8A-4147-A177-3AD203B41FA5}">
                      <a16:colId xmlns:a16="http://schemas.microsoft.com/office/drawing/2014/main" val="20000"/>
                    </a:ext>
                  </a:extLst>
                </a:gridCol>
              </a:tblGrid>
              <a:tr h="370840">
                <a:tc>
                  <a:txBody>
                    <a:bodyPr/>
                    <a:lstStyle/>
                    <a:p>
                      <a:pPr marL="0" indent="0" algn="ctr">
                        <a:buFont typeface="Arial" panose="020B0604020202020204" pitchFamily="34" charset="0"/>
                        <a:buNone/>
                      </a:pPr>
                      <a:r>
                        <a:rPr lang="zh-CN" altLang="en-US" sz="17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诊断标准</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mpd="sng">
                      <a:solidFill>
                        <a:srgbClr val="008D38"/>
                      </a:solidFill>
                      <a:prstDash val="solid"/>
                    </a:lnB>
                    <a:noFill/>
                  </a:tcPr>
                </a:tc>
                <a:extLst>
                  <a:ext uri="{0D108BD9-81ED-4DB2-BD59-A6C34878D82A}">
                    <a16:rowId xmlns:a16="http://schemas.microsoft.com/office/drawing/2014/main" val="10000"/>
                  </a:ext>
                </a:extLst>
              </a:tr>
              <a:tr h="370840">
                <a:tc>
                  <a:txBody>
                    <a:bodyPr/>
                    <a:lstStyle/>
                    <a:p>
                      <a:pPr marL="342900" indent="-342900">
                        <a:buFont typeface="+mj-lt"/>
                        <a:buAutoNum type="arabicPeriod"/>
                      </a:pP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相对于重力方向改变头位后出现反复发作的、短暂的眩晕或头晕</a:t>
                      </a: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通常持续不超过</a:t>
                      </a: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1min)</a:t>
                      </a:r>
                      <a:endParaRPr lang="zh-CN" altLang="en-US" sz="1500" b="0" dirty="0">
                        <a:latin typeface="微软雅黑" panose="020B0503020204020204" pitchFamily="34" charset="-122"/>
                        <a:ea typeface="微软雅黑" panose="020B0503020204020204" pitchFamily="34" charset="-122"/>
                        <a:sym typeface="微软雅黑"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bg1"/>
                    </a:solidFill>
                  </a:tcPr>
                </a:tc>
                <a:extLst>
                  <a:ext uri="{0D108BD9-81ED-4DB2-BD59-A6C34878D82A}">
                    <a16:rowId xmlns:a16="http://schemas.microsoft.com/office/drawing/2014/main" val="10001"/>
                  </a:ext>
                </a:extLst>
              </a:tr>
              <a:tr h="370840">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defRPr/>
                      </a:pP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位置试验中出现眩晕及特征性位置性眼震</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bg1"/>
                    </a:solidFill>
                  </a:tcPr>
                </a:tc>
                <a:extLst>
                  <a:ext uri="{0D108BD9-81ED-4DB2-BD59-A6C34878D82A}">
                    <a16:rowId xmlns:a16="http://schemas.microsoft.com/office/drawing/2014/main" val="10002"/>
                  </a:ext>
                </a:extLst>
              </a:tr>
              <a:tr h="370840">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defRPr/>
                      </a:pP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排除其他疾病，</a:t>
                      </a:r>
                      <a:endParaRPr lang="en-US" altLang="zh-CN" sz="1500" b="0" dirty="0">
                        <a:latin typeface="微软雅黑" panose="020B0503020204020204" pitchFamily="34" charset="-122"/>
                        <a:ea typeface="微软雅黑" panose="020B0503020204020204" pitchFamily="34" charset="-122"/>
                        <a:sym typeface="微软雅黑" panose="020B0503020204020204" pitchFamily="34" charset="-122"/>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如前庭性偏头痛、前庭阵发症、中枢性位置性眩晕、梅尼埃病、前庭神经炎、迷路炎、上半规管裂综合征、后循环缺血、体位性低血压、心理精神源性眩晕等</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bg1"/>
                    </a:solidFill>
                  </a:tcPr>
                </a:tc>
                <a:extLst>
                  <a:ext uri="{0D108BD9-81ED-4DB2-BD59-A6C34878D82A}">
                    <a16:rowId xmlns:a16="http://schemas.microsoft.com/office/drawing/2014/main" val="10003"/>
                  </a:ext>
                </a:extLst>
              </a:tr>
            </a:tbl>
          </a:graphicData>
        </a:graphic>
      </p:graphicFrame>
      <p:graphicFrame>
        <p:nvGraphicFramePr>
          <p:cNvPr id="3" name="表格 2"/>
          <p:cNvGraphicFramePr>
            <a:graphicFrameLocks noGrp="1"/>
          </p:cNvGraphicFramePr>
          <p:nvPr/>
        </p:nvGraphicFramePr>
        <p:xfrm>
          <a:off x="4423410" y="1173480"/>
          <a:ext cx="6837045" cy="4739640"/>
        </p:xfrm>
        <a:graphic>
          <a:graphicData uri="http://schemas.openxmlformats.org/drawingml/2006/table">
            <a:tbl>
              <a:tblPr firstRow="1" bandRow="1">
                <a:tableStyleId>{B301B821-A1FF-4177-AEE7-76D212191A09}</a:tableStyleId>
              </a:tblPr>
              <a:tblGrid>
                <a:gridCol w="612140">
                  <a:extLst>
                    <a:ext uri="{9D8B030D-6E8A-4147-A177-3AD203B41FA5}">
                      <a16:colId xmlns:a16="http://schemas.microsoft.com/office/drawing/2014/main" val="20000"/>
                    </a:ext>
                  </a:extLst>
                </a:gridCol>
                <a:gridCol w="6224905">
                  <a:extLst>
                    <a:ext uri="{9D8B030D-6E8A-4147-A177-3AD203B41FA5}">
                      <a16:colId xmlns:a16="http://schemas.microsoft.com/office/drawing/2014/main" val="20001"/>
                    </a:ext>
                  </a:extLst>
                </a:gridCol>
              </a:tblGrid>
              <a:tr h="350520">
                <a:tc gridSpan="2">
                  <a:txBody>
                    <a:bodyPr/>
                    <a:lstStyle/>
                    <a:p>
                      <a:pPr marL="0" indent="0" algn="ctr">
                        <a:buFont typeface="Arial" panose="020B0604020202020204" pitchFamily="34" charset="0"/>
                        <a:buNone/>
                      </a:pPr>
                      <a:r>
                        <a:rPr lang="zh-CN" altLang="en-US" sz="17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诊断分级</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mpd="sng">
                      <a:solidFill>
                        <a:srgbClr val="0A7F28"/>
                      </a:solidFill>
                      <a:prstDash val="solid"/>
                    </a:lnB>
                    <a:noFill/>
                  </a:tcPr>
                </a:tc>
                <a:tc hMerge="1">
                  <a:txBody>
                    <a:bodyPr/>
                    <a:lstStyle/>
                    <a:p>
                      <a:endParaRPr lang="zh-CN"/>
                    </a:p>
                  </a:txBody>
                  <a:tcPr>
                    <a:lnT>
                      <a:noFill/>
                    </a:lnT>
                    <a:lnB w="12700" cmpd="sng">
                      <a:solidFill>
                        <a:srgbClr val="0A7F28"/>
                      </a:solidFill>
                      <a:prstDash val="solid"/>
                    </a:lnB>
                  </a:tcPr>
                </a:tc>
                <a:extLst>
                  <a:ext uri="{0D108BD9-81ED-4DB2-BD59-A6C34878D82A}">
                    <a16:rowId xmlns:a16="http://schemas.microsoft.com/office/drawing/2014/main" val="10000"/>
                  </a:ext>
                </a:extLst>
              </a:tr>
              <a:tr h="2148840">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确</a:t>
                      </a:r>
                      <a:endParaRPr lang="en-US" altLang="zh-CN"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定</a:t>
                      </a:r>
                      <a:endParaRPr lang="en-US" altLang="zh-CN"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诊</a:t>
                      </a:r>
                      <a:endParaRPr lang="en-US" altLang="zh-CN"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断</a:t>
                      </a:r>
                    </a:p>
                  </a:txBody>
                  <a:tcPr marL="45720" marR="45720" anchor="ctr">
                    <a:lnL w="12700" cap="flat" cmpd="sng" algn="ctr">
                      <a:noFill/>
                      <a:prstDash val="solid"/>
                      <a:round/>
                      <a:headEnd type="none" w="med" len="med"/>
                      <a:tailEnd type="none" w="med" len="med"/>
                    </a:lnL>
                    <a:lnT w="12700" cmpd="sng">
                      <a:solidFill>
                        <a:srgbClr val="0A7F28"/>
                      </a:solidFill>
                      <a:prstDash val="solid"/>
                    </a:lnT>
                    <a:lnB w="12700" cmpd="sng">
                      <a:solidFill>
                        <a:srgbClr val="008D38"/>
                      </a:solidFill>
                      <a:prstDash val="solid"/>
                    </a:lnB>
                    <a:solidFill>
                      <a:schemeClr val="accent6">
                        <a:lumMod val="20000"/>
                        <a:lumOff val="80000"/>
                      </a:schemeClr>
                    </a:solidFill>
                  </a:tcPr>
                </a:tc>
                <a:tc>
                  <a:txBody>
                    <a:bodyPr/>
                    <a:lstStyle/>
                    <a:p>
                      <a:pPr marL="342900" indent="-342900">
                        <a:buFont typeface="+mj-lt"/>
                        <a:buAutoNum type="arabicPeriod"/>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相对于重力方向改变头位后出现反复发作的、短暂的眩晕或头晕。</a:t>
                      </a:r>
                    </a:p>
                    <a:p>
                      <a:pPr marL="342900" indent="-342900">
                        <a:buFont typeface="+mj-lt"/>
                        <a:buAutoNum type="arabicPeriod"/>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位置试验可诱发眩晕及眼震，眼震特点符合相应半规管兴奋或抑制的表现：</a:t>
                      </a:r>
                      <a:endParaRPr lang="en-US" altLang="zh-CN" sz="1500" dirty="0">
                        <a:latin typeface="微软雅黑" panose="020B0503020204020204" pitchFamily="34" charset="-122"/>
                        <a:ea typeface="微软雅黑" panose="020B0503020204020204" pitchFamily="34" charset="-122"/>
                        <a:sym typeface="微软雅黑" panose="020B0503020204020204" pitchFamily="34" charset="-122"/>
                      </a:endParaRPr>
                    </a:p>
                    <a:p>
                      <a:pPr marL="800100" lvl="1" indent="-342900">
                        <a:buFont typeface="+mj-ea"/>
                        <a:buAutoNum type="circleNumDbPlain"/>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后半规管</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：患耳向地时出现带扭转成分的垂直上跳性眼震</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垂直成分向上，扭转成分向下位耳</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，回到坐位时眼震方向逆转，眩晕及眼震持续时间通常不超过</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1min</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500" dirty="0">
                        <a:latin typeface="微软雅黑" panose="020B0503020204020204" pitchFamily="34" charset="-122"/>
                        <a:ea typeface="微软雅黑" panose="020B0503020204020204" pitchFamily="34" charset="-122"/>
                        <a:sym typeface="微软雅黑" panose="020B0503020204020204" pitchFamily="34" charset="-122"/>
                      </a:endParaRPr>
                    </a:p>
                    <a:p>
                      <a:pPr marL="800100" lvl="1" indent="-342900">
                        <a:buFont typeface="+mj-ea"/>
                        <a:buAutoNum type="circleNumDbPlain"/>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外半规管</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：双侧位置试验均可诱发水平向地性或水平离地性眼震。</a:t>
                      </a:r>
                    </a:p>
                    <a:p>
                      <a:pPr marL="342900" indent="-342900">
                        <a:buFont typeface="+mj-lt"/>
                        <a:buAutoNum type="arabicPeriod"/>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排除其他疾病。</a:t>
                      </a:r>
                    </a:p>
                  </a:txBody>
                  <a:tcPr marL="45720" marR="45720" anchor="ctr">
                    <a:lnR w="12700" cap="flat" cmpd="sng" algn="ctr">
                      <a:noFill/>
                      <a:prstDash val="solid"/>
                      <a:round/>
                      <a:headEnd type="none" w="med" len="med"/>
                      <a:tailEnd type="none" w="med" len="med"/>
                    </a:lnR>
                    <a:lnT w="12700" cmpd="sng">
                      <a:solidFill>
                        <a:srgbClr val="0A7F28"/>
                      </a:solidFill>
                      <a:prstDash val="solid"/>
                    </a:lnT>
                    <a:lnB w="12700" cmpd="sng">
                      <a:solidFill>
                        <a:srgbClr val="008D38"/>
                      </a:solidFill>
                      <a:prstDash val="solid"/>
                    </a:lnB>
                    <a:solidFill>
                      <a:schemeClr val="accent6">
                        <a:lumMod val="20000"/>
                        <a:lumOff val="80000"/>
                      </a:schemeClr>
                    </a:solidFill>
                  </a:tcPr>
                </a:tc>
                <a:extLst>
                  <a:ext uri="{0D108BD9-81ED-4DB2-BD59-A6C34878D82A}">
                    <a16:rowId xmlns:a16="http://schemas.microsoft.com/office/drawing/2014/main" val="10001"/>
                  </a:ext>
                </a:extLst>
              </a:tr>
              <a:tr h="1005840">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可能诊断</a:t>
                      </a:r>
                      <a:r>
                        <a:rPr lang="en-US" altLang="zh-CN" sz="1500" b="1" baseline="300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a</a:t>
                      </a:r>
                    </a:p>
                  </a:txBody>
                  <a:tcPr marL="45720" marR="45720"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342900" indent="-342900">
                        <a:buFont typeface="+mj-lt"/>
                        <a:buAutoNum type="arabicPeriod"/>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相对于重力方向改变头位后出现反复发作的、短暂的眩晕或头晕，持续时间通常不超过</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1min</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a:t>
                      </a:r>
                    </a:p>
                    <a:p>
                      <a:pPr marL="342900" indent="-342900">
                        <a:buFont typeface="+mj-lt"/>
                        <a:buAutoNum type="arabicPeriod"/>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位置试验未诱发出眩晕及眼震。</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defRPr/>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排除其他疾病。</a:t>
                      </a:r>
                      <a:endParaRPr lang="en-US" altLang="zh-CN" sz="15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2"/>
                  </a:ext>
                </a:extLst>
              </a:tr>
              <a:tr h="1234440">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500" b="1"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存在争议的综合征</a:t>
                      </a:r>
                      <a:r>
                        <a:rPr lang="en-US" altLang="zh-CN" sz="1500" b="1" kern="1200" baseline="300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b</a:t>
                      </a:r>
                      <a:endParaRPr lang="en-US" altLang="zh-CN" sz="1500" b="1" kern="1200" baseline="300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solidFill>
                      <a:schemeClr val="bg1"/>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defRPr/>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相对于重力方向改变头位后出现反复发作的、短暂的眩晕或头晕。</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defRPr/>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位置试验诱发出的眼震不符合相应半规管兴奋或抑制的表现、难以和中枢性位置性眼震相鉴别，或多个位置试验中出现位置性眼震、但无法确定责任半规管，或同时出现外周和中枢性位置性眼震，或位置试验中出现眩晕、但未观察到眼震。</a:t>
                      </a: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bg1"/>
                    </a:solidFill>
                  </a:tcPr>
                </a:tc>
                <a:extLst>
                  <a:ext uri="{0D108BD9-81ED-4DB2-BD59-A6C34878D82A}">
                    <a16:rowId xmlns:a16="http://schemas.microsoft.com/office/drawing/2014/main" val="10003"/>
                  </a:ext>
                </a:extLst>
              </a:tr>
            </a:tbl>
          </a:graphicData>
        </a:graphic>
      </p:graphicFrame>
      <p:sp>
        <p:nvSpPr>
          <p:cNvPr id="4" name="文本占位符 2"/>
          <p:cNvSpPr txBox="1"/>
          <p:nvPr/>
        </p:nvSpPr>
        <p:spPr>
          <a:xfrm>
            <a:off x="838200" y="4600855"/>
            <a:ext cx="3288957" cy="1253409"/>
          </a:xfrm>
          <a:prstGeom prst="rect">
            <a:avLst/>
          </a:prstGeom>
        </p:spPr>
        <p:txBody>
          <a:bodyPr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600"/>
              </a:spcAft>
              <a:buNone/>
            </a:pPr>
            <a:r>
              <a:rPr lang="zh-CN" altLang="en-US" sz="900" dirty="0">
                <a:solidFill>
                  <a:prstClr val="black"/>
                </a:solidFill>
                <a:latin typeface="微软雅黑" panose="020B0503020204020204" pitchFamily="34" charset="-122"/>
                <a:sym typeface="微软雅黑" panose="020B0503020204020204" pitchFamily="34" charset="-122"/>
              </a:rPr>
              <a:t>注：</a:t>
            </a:r>
            <a:endParaRPr lang="en-US" altLang="zh-CN" sz="900" dirty="0">
              <a:solidFill>
                <a:prstClr val="black"/>
              </a:solidFill>
              <a:latin typeface="微软雅黑" panose="020B0503020204020204" pitchFamily="34" charset="-122"/>
              <a:sym typeface="微软雅黑" panose="020B0503020204020204" pitchFamily="34" charset="-122"/>
            </a:endParaRPr>
          </a:p>
          <a:p>
            <a:pPr marL="0" indent="0">
              <a:lnSpc>
                <a:spcPct val="100000"/>
              </a:lnSpc>
              <a:spcAft>
                <a:spcPts val="600"/>
              </a:spcAft>
              <a:buNone/>
            </a:pPr>
            <a:r>
              <a:rPr lang="en-US" altLang="zh-CN" sz="900" dirty="0">
                <a:solidFill>
                  <a:prstClr val="black"/>
                </a:solidFill>
                <a:latin typeface="微软雅黑" panose="020B0503020204020204" pitchFamily="34" charset="-122"/>
                <a:sym typeface="微软雅黑" panose="020B0503020204020204" pitchFamily="34" charset="-122"/>
              </a:rPr>
              <a:t>a</a:t>
            </a:r>
            <a:r>
              <a:rPr lang="zh-CN" altLang="en-US" sz="900" dirty="0">
                <a:solidFill>
                  <a:prstClr val="black"/>
                </a:solidFill>
                <a:latin typeface="微软雅黑" panose="020B0503020204020204" pitchFamily="34" charset="-122"/>
                <a:sym typeface="微软雅黑" panose="020B0503020204020204" pitchFamily="34" charset="-122"/>
              </a:rPr>
              <a:t>：病史符合</a:t>
            </a:r>
            <a:r>
              <a:rPr lang="en-US" altLang="zh-CN" sz="900" dirty="0">
                <a:solidFill>
                  <a:prstClr val="black"/>
                </a:solidFill>
                <a:latin typeface="微软雅黑" panose="020B0503020204020204" pitchFamily="34" charset="-122"/>
                <a:sym typeface="微软雅黑" panose="020B0503020204020204" pitchFamily="34" charset="-122"/>
              </a:rPr>
              <a:t>BPPV</a:t>
            </a:r>
            <a:r>
              <a:rPr lang="zh-CN" altLang="en-US" sz="900" dirty="0">
                <a:solidFill>
                  <a:prstClr val="black"/>
                </a:solidFill>
                <a:latin typeface="微软雅黑" panose="020B0503020204020204" pitchFamily="34" charset="-122"/>
                <a:sym typeface="微软雅黑" panose="020B0503020204020204" pitchFamily="34" charset="-122"/>
              </a:rPr>
              <a:t>诊断，但位置试验未诱发出眩晕及眼震，可能是</a:t>
            </a:r>
            <a:r>
              <a:rPr lang="en-US" altLang="zh-CN" sz="900" dirty="0">
                <a:solidFill>
                  <a:prstClr val="black"/>
                </a:solidFill>
                <a:latin typeface="微软雅黑" panose="020B0503020204020204" pitchFamily="34" charset="-122"/>
                <a:sym typeface="微软雅黑" panose="020B0503020204020204" pitchFamily="34" charset="-122"/>
              </a:rPr>
              <a:t>BPPV</a:t>
            </a:r>
            <a:r>
              <a:rPr lang="zh-CN" altLang="en-US" sz="900" dirty="0">
                <a:solidFill>
                  <a:prstClr val="black"/>
                </a:solidFill>
                <a:latin typeface="微软雅黑" panose="020B0503020204020204" pitchFamily="34" charset="-122"/>
                <a:sym typeface="微软雅黑" panose="020B0503020204020204" pitchFamily="34" charset="-122"/>
              </a:rPr>
              <a:t>已自愈或反复处于激发头位导致的疲劳现象，择期复查位置试验可能会有助于提高诊断的准确性</a:t>
            </a:r>
            <a:endParaRPr lang="en-US" altLang="zh-CN" sz="900" dirty="0">
              <a:solidFill>
                <a:prstClr val="black"/>
              </a:solidFill>
              <a:latin typeface="微软雅黑" panose="020B0503020204020204" pitchFamily="34" charset="-122"/>
              <a:sym typeface="微软雅黑" panose="020B0503020204020204" pitchFamily="34" charset="-122"/>
            </a:endParaRPr>
          </a:p>
          <a:p>
            <a:pPr marL="0" indent="0">
              <a:lnSpc>
                <a:spcPct val="100000"/>
              </a:lnSpc>
              <a:spcAft>
                <a:spcPts val="600"/>
              </a:spcAft>
              <a:buNone/>
            </a:pPr>
            <a:r>
              <a:rPr lang="en-US" altLang="zh-CN" sz="900" dirty="0">
                <a:solidFill>
                  <a:prstClr val="black"/>
                </a:solidFill>
                <a:latin typeface="微软雅黑" panose="020B0503020204020204" pitchFamily="34" charset="-122"/>
                <a:sym typeface="微软雅黑" panose="020B0503020204020204" pitchFamily="34" charset="-122"/>
              </a:rPr>
              <a:t>b</a:t>
            </a:r>
            <a:r>
              <a:rPr lang="zh-CN" altLang="en-US" sz="900" dirty="0">
                <a:solidFill>
                  <a:prstClr val="black"/>
                </a:solidFill>
                <a:latin typeface="微软雅黑" panose="020B0503020204020204" pitchFamily="34" charset="-122"/>
                <a:sym typeface="微软雅黑" panose="020B0503020204020204" pitchFamily="34" charset="-122"/>
              </a:rPr>
              <a:t>：指具有位置性眩晕的症状、但可能不是</a:t>
            </a:r>
            <a:r>
              <a:rPr lang="en-US" altLang="zh-CN" sz="900" dirty="0">
                <a:solidFill>
                  <a:prstClr val="black"/>
                </a:solidFill>
                <a:latin typeface="微软雅黑" panose="020B0503020204020204" pitchFamily="34" charset="-122"/>
                <a:sym typeface="微软雅黑" panose="020B0503020204020204" pitchFamily="34" charset="-122"/>
              </a:rPr>
              <a:t>BPPV</a:t>
            </a:r>
            <a:r>
              <a:rPr lang="zh-CN" altLang="en-US" sz="900" dirty="0">
                <a:solidFill>
                  <a:prstClr val="black"/>
                </a:solidFill>
                <a:latin typeface="微软雅黑" panose="020B0503020204020204" pitchFamily="34" charset="-122"/>
                <a:sym typeface="微软雅黑" panose="020B0503020204020204" pitchFamily="34" charset="-122"/>
              </a:rPr>
              <a:t>的一类疾病，包括前半规管管结石症、后半规管嵴帽结石症、多半规管管结石症等，对此类患者需要重点和中枢性位置性眩晕相鉴别</a:t>
            </a:r>
          </a:p>
        </p:txBody>
      </p:sp>
      <p:sp>
        <p:nvSpPr>
          <p:cNvPr id="5" name="同侧圆角矩形 77"/>
          <p:cNvSpPr/>
          <p:nvPr/>
        </p:nvSpPr>
        <p:spPr>
          <a:xfrm>
            <a:off x="838199" y="1323077"/>
            <a:ext cx="3288957" cy="464074"/>
          </a:xfrm>
          <a:prstGeom prst="round2SameRect">
            <a:avLst>
              <a:gd name="adj1" fmla="val 34534"/>
              <a:gd name="adj2" fmla="val 0"/>
            </a:avLst>
          </a:prstGeom>
          <a:gradFill>
            <a:gsLst>
              <a:gs pos="0">
                <a:srgbClr val="0A7F28"/>
              </a:gs>
              <a:gs pos="100000">
                <a:srgbClr val="0A7F2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诊断标准</a:t>
            </a:r>
            <a:endParaRPr lang="en-US" altLang="zh-CN"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 name="圆角矩形 5"/>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诊断标准及分级：平衡诊断的包容性与准确性</a:t>
            </a:r>
          </a:p>
        </p:txBody>
      </p:sp>
      <p:sp>
        <p:nvSpPr>
          <p:cNvPr id="10" name="圆角矩形 9"/>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圆角矩形 11"/>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同侧圆角矩形 77"/>
          <p:cNvSpPr/>
          <p:nvPr/>
        </p:nvSpPr>
        <p:spPr>
          <a:xfrm>
            <a:off x="4423719" y="1065436"/>
            <a:ext cx="6836400" cy="464074"/>
          </a:xfrm>
          <a:prstGeom prst="round2SameRect">
            <a:avLst>
              <a:gd name="adj1" fmla="val 34534"/>
              <a:gd name="adj2" fmla="val 0"/>
            </a:avLst>
          </a:prstGeom>
          <a:gradFill>
            <a:gsLst>
              <a:gs pos="0">
                <a:srgbClr val="0A7F28"/>
              </a:gs>
              <a:gs pos="100000">
                <a:srgbClr val="0A7F2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诊断分级</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吴子明</a:t>
            </a:r>
            <a:r>
              <a:rPr lang="en-US" altLang="zh-CN" dirty="0">
                <a:sym typeface="微软雅黑" panose="020B0503020204020204" pitchFamily="34" charset="-122"/>
              </a:rPr>
              <a:t>,</a:t>
            </a:r>
            <a:r>
              <a:rPr lang="zh-CN" altLang="en-US" dirty="0">
                <a:sym typeface="微软雅黑" panose="020B0503020204020204" pitchFamily="34" charset="-122"/>
              </a:rPr>
              <a:t>张素珍</a:t>
            </a:r>
            <a:r>
              <a:rPr lang="en-US" altLang="zh-CN" dirty="0">
                <a:sym typeface="微软雅黑" panose="020B0503020204020204" pitchFamily="34" charset="-122"/>
              </a:rPr>
              <a:t>.</a:t>
            </a:r>
            <a:r>
              <a:rPr lang="zh-CN" altLang="en-US" dirty="0">
                <a:sym typeface="微软雅黑" panose="020B0503020204020204" pitchFamily="34" charset="-122"/>
              </a:rPr>
              <a:t>美国耳鼻咽喉学会良性阵发性位置性眩晕指南更新及再思考</a:t>
            </a:r>
            <a:r>
              <a:rPr lang="en-US" altLang="zh-CN" dirty="0">
                <a:sym typeface="微软雅黑" panose="020B0503020204020204" pitchFamily="34" charset="-122"/>
              </a:rPr>
              <a:t>.</a:t>
            </a:r>
            <a:r>
              <a:rPr lang="zh-CN" altLang="en-US" dirty="0">
                <a:sym typeface="微软雅黑" panose="020B0503020204020204" pitchFamily="34" charset="-122"/>
              </a:rPr>
              <a:t>临床耳鼻咽喉头颈外科杂志</a:t>
            </a:r>
            <a:r>
              <a:rPr lang="en-US" altLang="zh-CN" dirty="0">
                <a:sym typeface="微软雅黑" panose="020B0503020204020204" pitchFamily="34" charset="-122"/>
              </a:rPr>
              <a:t>,2019,33(03):207-209.</a:t>
            </a:r>
          </a:p>
          <a:p>
            <a:r>
              <a:rPr lang="en-US" altLang="zh-CN" dirty="0">
                <a:sym typeface="微软雅黑" panose="020B0503020204020204" pitchFamily="34" charset="-122"/>
              </a:rPr>
              <a:t>2.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248.</a:t>
            </a:r>
          </a:p>
          <a:p>
            <a:r>
              <a:rPr lang="en-US" altLang="zh-CN" dirty="0">
                <a:sym typeface="微软雅黑" panose="020B0503020204020204" pitchFamily="34" charset="-122"/>
              </a:rPr>
              <a:t>3. </a:t>
            </a:r>
            <a:r>
              <a:rPr lang="zh-CN" altLang="en-US" dirty="0">
                <a:sym typeface="微软雅黑" panose="020B0503020204020204" pitchFamily="34" charset="-122"/>
              </a:rPr>
              <a:t>吴沛霞</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.2017</a:t>
            </a:r>
            <a:r>
              <a:rPr lang="zh-CN" altLang="en-US" dirty="0">
                <a:sym typeface="微软雅黑" panose="020B0503020204020204" pitchFamily="34" charset="-122"/>
              </a:rPr>
              <a:t>版</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良性阵发性位置性眩晕临床实践指南</a:t>
            </a:r>
            <a:r>
              <a:rPr lang="en-US" altLang="zh-CN" dirty="0">
                <a:sym typeface="微软雅黑" panose="020B0503020204020204" pitchFamily="34" charset="-122"/>
              </a:rPr>
              <a:t>》</a:t>
            </a:r>
            <a:r>
              <a:rPr lang="zh-CN" altLang="en-US" dirty="0">
                <a:sym typeface="微软雅黑" panose="020B0503020204020204" pitchFamily="34" charset="-122"/>
              </a:rPr>
              <a:t>介绍</a:t>
            </a:r>
            <a:r>
              <a:rPr lang="en-US" altLang="zh-CN" dirty="0">
                <a:sym typeface="微软雅黑" panose="020B0503020204020204" pitchFamily="34" charset="-122"/>
              </a:rPr>
              <a:t>.</a:t>
            </a:r>
            <a:r>
              <a:rPr lang="zh-CN" altLang="en-US" dirty="0">
                <a:sym typeface="微软雅黑" panose="020B0503020204020204" pitchFamily="34" charset="-122"/>
              </a:rPr>
              <a:t>中国眼耳鼻喉科杂志</a:t>
            </a:r>
            <a:r>
              <a:rPr lang="en-US" altLang="zh-CN" dirty="0">
                <a:sym typeface="微软雅黑" panose="020B0503020204020204" pitchFamily="34" charset="-122"/>
              </a:rPr>
              <a:t>,2018,18(06):438-441+444.</a:t>
            </a:r>
          </a:p>
          <a:p>
            <a:r>
              <a:rPr lang="en-US" altLang="zh-CN" dirty="0">
                <a:sym typeface="微软雅黑" panose="020B0503020204020204" pitchFamily="34" charset="-122"/>
              </a:rPr>
              <a:t>4. </a:t>
            </a:r>
            <a:r>
              <a:rPr lang="zh-CN" altLang="en-US" dirty="0">
                <a:sym typeface="微软雅黑" panose="020B0503020204020204" pitchFamily="34" charset="-122"/>
              </a:rPr>
              <a:t>孔维佳</a:t>
            </a:r>
            <a:r>
              <a:rPr lang="en-US" altLang="zh-CN" dirty="0">
                <a:sym typeface="微软雅黑" panose="020B0503020204020204" pitchFamily="34" charset="-122"/>
              </a:rPr>
              <a:t>.</a:t>
            </a:r>
            <a:r>
              <a:rPr lang="zh-CN" altLang="en-US" dirty="0">
                <a:sym typeface="微软雅黑" panose="020B0503020204020204" pitchFamily="34" charset="-122"/>
              </a:rPr>
              <a:t>眩晕疾病</a:t>
            </a:r>
            <a:r>
              <a:rPr lang="en-US" altLang="zh-CN" dirty="0" err="1">
                <a:sym typeface="微软雅黑" panose="020B0503020204020204" pitchFamily="34" charset="-122"/>
              </a:rPr>
              <a:t>VeSFADS</a:t>
            </a:r>
            <a:r>
              <a:rPr lang="zh-CN" altLang="en-US" dirty="0">
                <a:sym typeface="微软雅黑" panose="020B0503020204020204" pitchFamily="34" charset="-122"/>
              </a:rPr>
              <a:t>结构性分类</a:t>
            </a:r>
            <a:r>
              <a:rPr lang="en-US" altLang="zh-CN" dirty="0">
                <a:sym typeface="微软雅黑" panose="020B0503020204020204" pitchFamily="34" charset="-122"/>
              </a:rPr>
              <a:t>.</a:t>
            </a:r>
            <a:r>
              <a:rPr lang="zh-CN" altLang="en-US" dirty="0">
                <a:sym typeface="微软雅黑" panose="020B0503020204020204" pitchFamily="34" charset="-122"/>
              </a:rPr>
              <a:t>临床耳鼻咽喉头颈外科杂志</a:t>
            </a:r>
            <a:r>
              <a:rPr lang="en-US" altLang="zh-CN" dirty="0">
                <a:sym typeface="微软雅黑" panose="020B0503020204020204" pitchFamily="34" charset="-122"/>
              </a:rPr>
              <a:t>,2024,38(08):673-678.</a:t>
            </a:r>
          </a:p>
        </p:txBody>
      </p:sp>
      <p:sp>
        <p:nvSpPr>
          <p:cNvPr id="21" name="文本占位符 2"/>
          <p:cNvSpPr txBox="1"/>
          <p:nvPr/>
        </p:nvSpPr>
        <p:spPr>
          <a:xfrm>
            <a:off x="5675451" y="1052737"/>
            <a:ext cx="5562600" cy="199526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zh-CN" altLang="en-US" sz="1800" b="1" dirty="0">
                <a:sym typeface="微软雅黑" panose="020B0503020204020204" pitchFamily="34" charset="-122"/>
              </a:rPr>
              <a:t>注意鉴别易与</a:t>
            </a:r>
            <a:r>
              <a:rPr lang="en-US" altLang="zh-CN" sz="1800" b="1" dirty="0">
                <a:sym typeface="微软雅黑" panose="020B0503020204020204" pitchFamily="34" charset="-122"/>
              </a:rPr>
              <a:t>BPPV</a:t>
            </a:r>
            <a:r>
              <a:rPr lang="zh-CN" altLang="en-US" sz="1800" b="1" dirty="0">
                <a:sym typeface="微软雅黑" panose="020B0503020204020204" pitchFamily="34" charset="-122"/>
              </a:rPr>
              <a:t>相混淆的疾病</a:t>
            </a:r>
            <a:endParaRPr lang="en-US" altLang="zh-CN" sz="1800" b="1" dirty="0">
              <a:sym typeface="微软雅黑" panose="020B0503020204020204" pitchFamily="34" charset="-122"/>
            </a:endParaRPr>
          </a:p>
          <a:p>
            <a:pPr>
              <a:spcAft>
                <a:spcPts val="600"/>
              </a:spcAft>
            </a:pPr>
            <a:r>
              <a:rPr lang="zh-CN" altLang="en-US" dirty="0">
                <a:sym typeface="微软雅黑" panose="020B0503020204020204" pitchFamily="34" charset="-122"/>
              </a:rPr>
              <a:t>据发病时间和诱发因素将</a:t>
            </a:r>
            <a:r>
              <a:rPr lang="en-US" altLang="zh-CN" dirty="0">
                <a:sym typeface="微软雅黑" panose="020B0503020204020204" pitchFamily="34" charset="-122"/>
              </a:rPr>
              <a:t>BPPV</a:t>
            </a:r>
            <a:r>
              <a:rPr lang="zh-CN" altLang="en-US" dirty="0">
                <a:sym typeface="微软雅黑" panose="020B0503020204020204" pitchFamily="34" charset="-122"/>
              </a:rPr>
              <a:t>常见的鉴别诊断归为</a:t>
            </a:r>
            <a:r>
              <a:rPr lang="en-US" altLang="zh-CN" dirty="0">
                <a:sym typeface="微软雅黑" panose="020B0503020204020204" pitchFamily="34" charset="-122"/>
              </a:rPr>
              <a:t>4</a:t>
            </a:r>
            <a:r>
              <a:rPr lang="zh-CN" altLang="en-US" dirty="0">
                <a:sym typeface="微软雅黑" panose="020B0503020204020204" pitchFamily="34" charset="-122"/>
              </a:rPr>
              <a:t>大类，每类包含不同病变部位的多种典型疾病</a:t>
            </a:r>
            <a:r>
              <a:rPr lang="en-US" altLang="zh-CN" sz="1800" baseline="30000" dirty="0">
                <a:sym typeface="微软雅黑" panose="020B0503020204020204" pitchFamily="34" charset="-122"/>
              </a:rPr>
              <a:t>3</a:t>
            </a:r>
            <a:r>
              <a:rPr lang="zh-CN" altLang="en-US" sz="1800" dirty="0">
                <a:sym typeface="微软雅黑" panose="020B0503020204020204" pitchFamily="34" charset="-122"/>
              </a:rPr>
              <a:t>：</a:t>
            </a:r>
            <a:endParaRPr lang="zh-CN" altLang="en-US" sz="1800" b="1" dirty="0">
              <a:solidFill>
                <a:schemeClr val="accent1"/>
              </a:solidFill>
              <a:sym typeface="微软雅黑" panose="020B0503020204020204" pitchFamily="34" charset="-122"/>
            </a:endParaRPr>
          </a:p>
        </p:txBody>
      </p:sp>
      <p:sp>
        <p:nvSpPr>
          <p:cNvPr id="48" name="文本占位符 2"/>
          <p:cNvSpPr txBox="1"/>
          <p:nvPr/>
        </p:nvSpPr>
        <p:spPr>
          <a:xfrm>
            <a:off x="5760099" y="5714330"/>
            <a:ext cx="5257570" cy="413127"/>
          </a:xfrm>
          <a:prstGeom prst="rect">
            <a:avLst/>
          </a:prstGeom>
        </p:spPr>
        <p:txBody>
          <a:bodyPr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en-US" altLang="zh-CN" sz="900" dirty="0">
                <a:solidFill>
                  <a:prstClr val="black"/>
                </a:solidFill>
                <a:latin typeface="微软雅黑" panose="020B0503020204020204" pitchFamily="34" charset="-122"/>
                <a:sym typeface="微软雅黑" panose="020B0503020204020204" pitchFamily="34" charset="-122"/>
              </a:rPr>
              <a:t>TIA</a:t>
            </a:r>
            <a:r>
              <a:rPr lang="zh-CN" altLang="en-US" sz="900" dirty="0">
                <a:solidFill>
                  <a:prstClr val="black"/>
                </a:solidFill>
                <a:latin typeface="微软雅黑" panose="020B0503020204020204" pitchFamily="34" charset="-122"/>
                <a:sym typeface="微软雅黑" panose="020B0503020204020204" pitchFamily="34" charset="-122"/>
              </a:rPr>
              <a:t>，短暂性脑缺血发作；</a:t>
            </a:r>
            <a:r>
              <a:rPr lang="en-US" altLang="zh-CN" sz="900" dirty="0">
                <a:solidFill>
                  <a:prstClr val="black"/>
                </a:solidFill>
                <a:latin typeface="微软雅黑" panose="020B0503020204020204" pitchFamily="34" charset="-122"/>
                <a:sym typeface="微软雅黑" panose="020B0503020204020204" pitchFamily="34" charset="-122"/>
              </a:rPr>
              <a:t>CPPV</a:t>
            </a:r>
            <a:r>
              <a:rPr lang="zh-CN" altLang="en-US" sz="900" dirty="0">
                <a:solidFill>
                  <a:prstClr val="black"/>
                </a:solidFill>
                <a:latin typeface="微软雅黑" panose="020B0503020204020204" pitchFamily="34" charset="-122"/>
                <a:sym typeface="微软雅黑" panose="020B0503020204020204" pitchFamily="34" charset="-122"/>
              </a:rPr>
              <a:t>，中枢性阵发性位置性眩晕；</a:t>
            </a:r>
            <a:r>
              <a:rPr lang="en-US" altLang="zh-CN" sz="900" dirty="0">
                <a:solidFill>
                  <a:prstClr val="black"/>
                </a:solidFill>
                <a:latin typeface="微软雅黑" panose="020B0503020204020204" pitchFamily="34" charset="-122"/>
                <a:sym typeface="微软雅黑" panose="020B0503020204020204" pitchFamily="34" charset="-122"/>
              </a:rPr>
              <a:t>PPPD</a:t>
            </a:r>
            <a:r>
              <a:rPr lang="zh-CN" altLang="en-US" sz="900" dirty="0">
                <a:solidFill>
                  <a:prstClr val="black"/>
                </a:solidFill>
                <a:latin typeface="微软雅黑" panose="020B0503020204020204" pitchFamily="34" charset="-122"/>
                <a:sym typeface="微软雅黑" panose="020B0503020204020204" pitchFamily="34" charset="-122"/>
              </a:rPr>
              <a:t>，持续性姿势</a:t>
            </a:r>
            <a:r>
              <a:rPr lang="en-US" altLang="zh-CN" sz="900" dirty="0">
                <a:solidFill>
                  <a:prstClr val="black"/>
                </a:solidFill>
                <a:latin typeface="微软雅黑" panose="020B0503020204020204" pitchFamily="34" charset="-122"/>
                <a:sym typeface="微软雅黑" panose="020B0503020204020204" pitchFamily="34" charset="-122"/>
              </a:rPr>
              <a:t>-</a:t>
            </a:r>
            <a:r>
              <a:rPr lang="zh-CN" altLang="en-US" sz="900" dirty="0">
                <a:solidFill>
                  <a:prstClr val="black"/>
                </a:solidFill>
                <a:latin typeface="微软雅黑" panose="020B0503020204020204" pitchFamily="34" charset="-122"/>
                <a:sym typeface="微软雅黑" panose="020B0503020204020204" pitchFamily="34" charset="-122"/>
              </a:rPr>
              <a:t>感知性头晕</a:t>
            </a:r>
          </a:p>
        </p:txBody>
      </p:sp>
      <p:sp>
        <p:nvSpPr>
          <p:cNvPr id="50" name="同侧圆角矩形 77"/>
          <p:cNvSpPr/>
          <p:nvPr/>
        </p:nvSpPr>
        <p:spPr>
          <a:xfrm>
            <a:off x="7654444" y="2243033"/>
            <a:ext cx="2207615" cy="540000"/>
          </a:xfrm>
          <a:prstGeom prst="round2SameRect">
            <a:avLst>
              <a:gd name="adj1" fmla="val 34534"/>
              <a:gd name="adj2" fmla="val 0"/>
            </a:avLst>
          </a:prstGeom>
          <a:gradFill>
            <a:gsLst>
              <a:gs pos="0">
                <a:srgbClr val="0A7F28"/>
              </a:gs>
              <a:gs pos="100000">
                <a:srgbClr val="0A7F2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1" name="同侧圆角矩形 77"/>
          <p:cNvSpPr/>
          <p:nvPr/>
        </p:nvSpPr>
        <p:spPr>
          <a:xfrm>
            <a:off x="6521666" y="2243033"/>
            <a:ext cx="1080000" cy="540000"/>
          </a:xfrm>
          <a:prstGeom prst="round2SameRect">
            <a:avLst>
              <a:gd name="adj1" fmla="val 31277"/>
              <a:gd name="adj2" fmla="val 0"/>
            </a:avLst>
          </a:prstGeom>
          <a:gradFill>
            <a:gsLst>
              <a:gs pos="0">
                <a:srgbClr val="0A7F28"/>
              </a:gs>
              <a:gs pos="100000">
                <a:srgbClr val="0A7F2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2" name="同侧圆角矩形 77"/>
          <p:cNvSpPr/>
          <p:nvPr/>
        </p:nvSpPr>
        <p:spPr>
          <a:xfrm>
            <a:off x="9909195" y="2243033"/>
            <a:ext cx="1080000" cy="540000"/>
          </a:xfrm>
          <a:prstGeom prst="round2SameRect">
            <a:avLst>
              <a:gd name="adj1" fmla="val 31277"/>
              <a:gd name="adj2" fmla="val 0"/>
            </a:avLst>
          </a:prstGeom>
          <a:gradFill>
            <a:gsLst>
              <a:gs pos="0">
                <a:srgbClr val="0A7F28"/>
              </a:gs>
              <a:gs pos="100000">
                <a:srgbClr val="0A7F2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3" name="矩形 52"/>
          <p:cNvSpPr/>
          <p:nvPr/>
        </p:nvSpPr>
        <p:spPr>
          <a:xfrm>
            <a:off x="6505335" y="2821983"/>
            <a:ext cx="4512334" cy="28800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nvGrpSpPr>
          <p:cNvPr id="115" name="组合 114"/>
          <p:cNvGrpSpPr/>
          <p:nvPr/>
        </p:nvGrpSpPr>
        <p:grpSpPr>
          <a:xfrm>
            <a:off x="953950" y="1310324"/>
            <a:ext cx="4381276" cy="4388362"/>
            <a:chOff x="953950" y="1052737"/>
            <a:chExt cx="4381276" cy="4388362"/>
          </a:xfrm>
        </p:grpSpPr>
        <p:sp>
          <p:nvSpPr>
            <p:cNvPr id="111" name="任意多边形: 形状 4"/>
            <p:cNvSpPr/>
            <p:nvPr/>
          </p:nvSpPr>
          <p:spPr>
            <a:xfrm>
              <a:off x="953950" y="1052737"/>
              <a:ext cx="3965294" cy="4388362"/>
            </a:xfrm>
            <a:custGeom>
              <a:avLst/>
              <a:gdLst>
                <a:gd name="connsiteX0" fmla="*/ 0 w 2123826"/>
                <a:gd name="connsiteY0" fmla="*/ 0 h 2655770"/>
                <a:gd name="connsiteX1" fmla="*/ 2123826 w 2123826"/>
                <a:gd name="connsiteY1" fmla="*/ 0 h 2655770"/>
                <a:gd name="connsiteX2" fmla="*/ 2123826 w 2123826"/>
                <a:gd name="connsiteY2" fmla="*/ 2655770 h 2655770"/>
                <a:gd name="connsiteX3" fmla="*/ 353977 w 2123826"/>
                <a:gd name="connsiteY3" fmla="*/ 2655770 h 2655770"/>
                <a:gd name="connsiteX4" fmla="*/ 0 w 2123826"/>
                <a:gd name="connsiteY4" fmla="*/ 2301792 h 2655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826" h="2655770">
                  <a:moveTo>
                    <a:pt x="0" y="0"/>
                  </a:moveTo>
                  <a:lnTo>
                    <a:pt x="2123826" y="0"/>
                  </a:lnTo>
                  <a:lnTo>
                    <a:pt x="2123826" y="2655770"/>
                  </a:lnTo>
                  <a:lnTo>
                    <a:pt x="353977" y="2655770"/>
                  </a:lnTo>
                  <a:cubicBezTo>
                    <a:pt x="158480" y="2655770"/>
                    <a:pt x="0" y="2497289"/>
                    <a:pt x="0" y="2301792"/>
                  </a:cubicBezTo>
                  <a:close/>
                </a:path>
              </a:pathLst>
            </a:custGeom>
            <a:solidFill>
              <a:schemeClr val="bg1"/>
            </a:solidFill>
            <a:ln w="9525">
              <a:solidFill>
                <a:srgbClr val="0A7F28"/>
              </a:solidFill>
            </a:ln>
            <a:effectLst>
              <a:outerShdw dist="152400" dir="19260000" algn="ctr" rotWithShape="0">
                <a:srgbClr val="0A7F28">
                  <a:alpha val="5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占位符 2"/>
            <p:cNvSpPr txBox="1"/>
            <p:nvPr/>
          </p:nvSpPr>
          <p:spPr>
            <a:xfrm>
              <a:off x="1231059" y="1819297"/>
              <a:ext cx="3555007" cy="362180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zh-CN" altLang="zh-CN" b="1" dirty="0">
                  <a:solidFill>
                    <a:srgbClr val="0A7F28"/>
                  </a:solidFill>
                  <a:sym typeface="微软雅黑" panose="020B0503020204020204" pitchFamily="34" charset="-122"/>
                </a:rPr>
                <a:t>把握问诊技巧、适度引导患者</a:t>
              </a:r>
              <a:r>
                <a:rPr lang="en-US" altLang="zh-CN" b="1" baseline="30000" dirty="0">
                  <a:solidFill>
                    <a:srgbClr val="0A7F28"/>
                  </a:solidFill>
                  <a:sym typeface="微软雅黑" panose="020B0503020204020204" pitchFamily="34" charset="-122"/>
                </a:rPr>
                <a:t>1</a:t>
              </a:r>
              <a:r>
                <a:rPr lang="zh-CN" altLang="en-US" b="1" dirty="0">
                  <a:solidFill>
                    <a:srgbClr val="0A7F28"/>
                  </a:solidFill>
                  <a:sym typeface="微软雅黑" panose="020B0503020204020204" pitchFamily="34" charset="-122"/>
                </a:rPr>
                <a:t>：</a:t>
              </a:r>
              <a:endParaRPr lang="en-US" altLang="zh-CN" b="1" dirty="0">
                <a:solidFill>
                  <a:srgbClr val="0A7F28"/>
                </a:solidFill>
                <a:sym typeface="微软雅黑" panose="020B0503020204020204" pitchFamily="34" charset="-122"/>
              </a:endParaRPr>
            </a:p>
            <a:p>
              <a:pPr>
                <a:spcAft>
                  <a:spcPts val="600"/>
                </a:spcAft>
              </a:pPr>
              <a:r>
                <a:rPr lang="zh-CN" altLang="en-US" sz="1400" dirty="0">
                  <a:sym typeface="微软雅黑" panose="020B0503020204020204" pitchFamily="34" charset="-122"/>
                </a:rPr>
                <a:t>使患者尽可能准确描述眩晕发生与体位改变的关系</a:t>
              </a:r>
              <a:r>
                <a:rPr lang="en-US" altLang="zh-CN" sz="1400" baseline="30000" dirty="0">
                  <a:sym typeface="微软雅黑" panose="020B0503020204020204" pitchFamily="34" charset="-122"/>
                </a:rPr>
                <a:t>1</a:t>
              </a:r>
            </a:p>
            <a:p>
              <a:pPr marL="0" indent="0">
                <a:spcAft>
                  <a:spcPts val="600"/>
                </a:spcAft>
                <a:buNone/>
              </a:pPr>
              <a:r>
                <a:rPr lang="zh-CN" altLang="zh-CN" b="1" dirty="0">
                  <a:solidFill>
                    <a:srgbClr val="0A7F28"/>
                  </a:solidFill>
                  <a:sym typeface="微软雅黑" panose="020B0503020204020204" pitchFamily="34" charset="-122"/>
                </a:rPr>
                <a:t>正确识别眼震，必要时重复检查</a:t>
              </a:r>
              <a:r>
                <a:rPr lang="en-US" altLang="zh-CN" b="1" baseline="30000" dirty="0">
                  <a:solidFill>
                    <a:srgbClr val="0A7F28"/>
                  </a:solidFill>
                  <a:sym typeface="微软雅黑" panose="020B0503020204020204" pitchFamily="34" charset="-122"/>
                </a:rPr>
                <a:t>1</a:t>
              </a:r>
              <a:r>
                <a:rPr lang="zh-CN" altLang="en-US" b="1" dirty="0">
                  <a:solidFill>
                    <a:srgbClr val="0A7F28"/>
                  </a:solidFill>
                  <a:sym typeface="微软雅黑" panose="020B0503020204020204" pitchFamily="34" charset="-122"/>
                </a:rPr>
                <a:t>：</a:t>
              </a:r>
              <a:endParaRPr lang="en-US" altLang="zh-CN" b="1" dirty="0">
                <a:solidFill>
                  <a:srgbClr val="0A7F28"/>
                </a:solidFill>
                <a:sym typeface="微软雅黑" panose="020B0503020204020204" pitchFamily="34" charset="-122"/>
              </a:endParaRPr>
            </a:p>
            <a:p>
              <a:pPr>
                <a:spcAft>
                  <a:spcPts val="600"/>
                </a:spcAft>
              </a:pPr>
              <a:r>
                <a:rPr lang="zh-CN" altLang="en-US" sz="1400" dirty="0">
                  <a:sym typeface="微软雅黑" panose="020B0503020204020204" pitchFamily="34" charset="-122"/>
                </a:rPr>
                <a:t>一般需检查</a:t>
              </a:r>
              <a:r>
                <a:rPr lang="en-US" altLang="zh-CN" sz="1400" dirty="0">
                  <a:sym typeface="微软雅黑" panose="020B0503020204020204" pitchFamily="34" charset="-122"/>
                </a:rPr>
                <a:t>2</a:t>
              </a:r>
              <a:r>
                <a:rPr lang="zh-CN" altLang="en-US" sz="1400" dirty="0">
                  <a:sym typeface="微软雅黑" panose="020B0503020204020204" pitchFamily="34" charset="-122"/>
                </a:rPr>
                <a:t>次，尤其病史典型、而首次未引出的情形，即必要时需重复检查，以减少漏诊，提高检出率</a:t>
              </a:r>
              <a:r>
                <a:rPr lang="en-US" altLang="zh-CN" sz="1400" baseline="30000" dirty="0">
                  <a:sym typeface="微软雅黑" panose="020B0503020204020204" pitchFamily="34" charset="-122"/>
                </a:rPr>
                <a:t>1</a:t>
              </a:r>
              <a:endParaRPr lang="en-US" altLang="zh-CN" sz="1400" dirty="0">
                <a:sym typeface="微软雅黑" panose="020B0503020204020204" pitchFamily="34" charset="-122"/>
              </a:endParaRPr>
            </a:p>
            <a:p>
              <a:pPr>
                <a:spcAft>
                  <a:spcPts val="600"/>
                </a:spcAft>
              </a:pPr>
              <a:r>
                <a:rPr lang="zh-CN" altLang="en-US" sz="1400" dirty="0">
                  <a:sym typeface="微软雅黑" panose="020B0503020204020204" pitchFamily="34" charset="-122"/>
                </a:rPr>
                <a:t>有研究发现重复测试时需间隔</a:t>
              </a:r>
              <a:r>
                <a:rPr lang="en-US" altLang="zh-CN" sz="1400" dirty="0">
                  <a:sym typeface="微软雅黑" panose="020B0503020204020204" pitchFamily="34" charset="-122"/>
                </a:rPr>
                <a:t>15min</a:t>
              </a:r>
              <a:r>
                <a:rPr lang="zh-CN" altLang="en-US" sz="1400" dirty="0">
                  <a:sym typeface="微软雅黑" panose="020B0503020204020204" pitchFamily="34" charset="-122"/>
                </a:rPr>
                <a:t>，以减少前庭疲劳性的影响</a:t>
              </a:r>
              <a:r>
                <a:rPr lang="en-US" altLang="zh-CN" sz="1400" baseline="30000" dirty="0">
                  <a:sym typeface="微软雅黑" panose="020B0503020204020204" pitchFamily="34" charset="-122"/>
                </a:rPr>
                <a:t>1</a:t>
              </a:r>
              <a:endParaRPr lang="en-US" altLang="zh-CN" sz="1400" dirty="0">
                <a:sym typeface="微软雅黑" panose="020B0503020204020204" pitchFamily="34" charset="-122"/>
              </a:endParaRPr>
            </a:p>
            <a:p>
              <a:pPr marL="0" indent="0">
                <a:spcAft>
                  <a:spcPts val="600"/>
                </a:spcAft>
                <a:buNone/>
              </a:pPr>
              <a:r>
                <a:rPr lang="zh-CN" altLang="zh-CN" b="1" dirty="0">
                  <a:solidFill>
                    <a:srgbClr val="0A7F28"/>
                  </a:solidFill>
                  <a:sym typeface="微软雅黑" panose="020B0503020204020204" pitchFamily="34" charset="-122"/>
                </a:rPr>
                <a:t>防范误诊，注意疾病动态发展和</a:t>
              </a:r>
              <a:r>
                <a:rPr lang="zh-CN" altLang="en-US" b="1" dirty="0">
                  <a:solidFill>
                    <a:srgbClr val="0A7F28"/>
                  </a:solidFill>
                  <a:sym typeface="微软雅黑" panose="020B0503020204020204" pitchFamily="34" charset="-122"/>
                </a:rPr>
                <a:t>各种</a:t>
              </a:r>
              <a:r>
                <a:rPr lang="zh-CN" altLang="zh-CN" b="1" dirty="0">
                  <a:solidFill>
                    <a:srgbClr val="0A7F28"/>
                  </a:solidFill>
                  <a:sym typeface="微软雅黑" panose="020B0503020204020204" pitchFamily="34" charset="-122"/>
                </a:rPr>
                <a:t>前庭疾病共病可能</a:t>
              </a:r>
              <a:r>
                <a:rPr lang="en-US" altLang="zh-CN" b="1" baseline="30000" dirty="0">
                  <a:solidFill>
                    <a:srgbClr val="0A7F28"/>
                  </a:solidFill>
                  <a:sym typeface="微软雅黑" panose="020B0503020204020204" pitchFamily="34" charset="-122"/>
                </a:rPr>
                <a:t>2</a:t>
              </a:r>
            </a:p>
          </p:txBody>
        </p:sp>
        <p:sp>
          <p:nvSpPr>
            <p:cNvPr id="113" name="矩形: 圆角 112"/>
            <p:cNvSpPr/>
            <p:nvPr/>
          </p:nvSpPr>
          <p:spPr>
            <a:xfrm>
              <a:off x="1231059" y="1231702"/>
              <a:ext cx="4104167" cy="426886"/>
            </a:xfrm>
            <a:prstGeom prst="roundRect">
              <a:avLst>
                <a:gd name="adj" fmla="val 50000"/>
              </a:avLst>
            </a:prstGeom>
            <a:solidFill>
              <a:srgbClr val="0A7F28"/>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提高</a:t>
              </a:r>
              <a:r>
                <a:rPr kumimoji="0" lang="en-US" altLang="zh-CN"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BPPV</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诊断效率，防范误诊漏诊</a:t>
              </a:r>
            </a:p>
          </p:txBody>
        </p:sp>
      </p:grpSp>
      <p:grpSp>
        <p:nvGrpSpPr>
          <p:cNvPr id="3" name="组合 2"/>
          <p:cNvGrpSpPr/>
          <p:nvPr/>
        </p:nvGrpSpPr>
        <p:grpSpPr>
          <a:xfrm>
            <a:off x="6521665" y="2841930"/>
            <a:ext cx="4467530" cy="2818529"/>
            <a:chOff x="6857334" y="2841930"/>
            <a:chExt cx="4467530" cy="2818529"/>
          </a:xfrm>
        </p:grpSpPr>
        <p:sp>
          <p:nvSpPr>
            <p:cNvPr id="5" name="矩形: 圆角 4"/>
            <p:cNvSpPr/>
            <p:nvPr/>
          </p:nvSpPr>
          <p:spPr>
            <a:xfrm>
              <a:off x="9117728" y="2841930"/>
              <a:ext cx="1080000" cy="360000"/>
            </a:xfrm>
            <a:prstGeom prst="roundRect">
              <a:avLst>
                <a:gd name="adj" fmla="val 16306"/>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圆角 5"/>
            <p:cNvSpPr/>
            <p:nvPr/>
          </p:nvSpPr>
          <p:spPr>
            <a:xfrm>
              <a:off x="7990112" y="3272556"/>
              <a:ext cx="2207616"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圆角 6"/>
            <p:cNvSpPr/>
            <p:nvPr/>
          </p:nvSpPr>
          <p:spPr>
            <a:xfrm>
              <a:off x="9117728" y="4564435"/>
              <a:ext cx="1080000" cy="360000"/>
            </a:xfrm>
            <a:prstGeom prst="roundRect">
              <a:avLst>
                <a:gd name="adj" fmla="val 16306"/>
              </a:avLst>
            </a:prstGeom>
            <a:solidFill>
              <a:srgbClr val="FBE5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圆角 7"/>
            <p:cNvSpPr/>
            <p:nvPr/>
          </p:nvSpPr>
          <p:spPr>
            <a:xfrm>
              <a:off x="9117728" y="4984031"/>
              <a:ext cx="1080000" cy="676428"/>
            </a:xfrm>
            <a:prstGeom prst="roundRect">
              <a:avLst>
                <a:gd name="adj" fmla="val 8618"/>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圆角 8"/>
            <p:cNvSpPr/>
            <p:nvPr/>
          </p:nvSpPr>
          <p:spPr>
            <a:xfrm>
              <a:off x="10244864" y="4984031"/>
              <a:ext cx="1080000" cy="676428"/>
            </a:xfrm>
            <a:prstGeom prst="roundRect">
              <a:avLst>
                <a:gd name="adj" fmla="val 8618"/>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圆角 9"/>
            <p:cNvSpPr/>
            <p:nvPr/>
          </p:nvSpPr>
          <p:spPr>
            <a:xfrm>
              <a:off x="7990112" y="3703182"/>
              <a:ext cx="2207616" cy="360000"/>
            </a:xfrm>
            <a:prstGeom prst="roundRect">
              <a:avLst>
                <a:gd name="adj" fmla="val 16306"/>
              </a:avLst>
            </a:prstGeom>
            <a:solidFill>
              <a:srgbClr val="FBE5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圆角 10"/>
            <p:cNvSpPr/>
            <p:nvPr/>
          </p:nvSpPr>
          <p:spPr>
            <a:xfrm>
              <a:off x="7990112" y="2841930"/>
              <a:ext cx="1080000"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圆角 11"/>
            <p:cNvSpPr/>
            <p:nvPr/>
          </p:nvSpPr>
          <p:spPr>
            <a:xfrm>
              <a:off x="6857334" y="3272556"/>
              <a:ext cx="1080000"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圆角 12"/>
            <p:cNvSpPr/>
            <p:nvPr/>
          </p:nvSpPr>
          <p:spPr>
            <a:xfrm>
              <a:off x="6857334" y="4133808"/>
              <a:ext cx="3340394" cy="360000"/>
            </a:xfrm>
            <a:prstGeom prst="roundRect">
              <a:avLst>
                <a:gd name="adj" fmla="val 16306"/>
              </a:avLst>
            </a:prstGeom>
            <a:solidFill>
              <a:srgbClr val="FBE5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圆角 13"/>
            <p:cNvSpPr/>
            <p:nvPr/>
          </p:nvSpPr>
          <p:spPr>
            <a:xfrm>
              <a:off x="6857334" y="2841930"/>
              <a:ext cx="1080000"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17" name="表格 16"/>
          <p:cNvGraphicFramePr>
            <a:graphicFrameLocks noGrp="1"/>
          </p:cNvGraphicFramePr>
          <p:nvPr/>
        </p:nvGraphicFramePr>
        <p:xfrm>
          <a:off x="5769624" y="2239001"/>
          <a:ext cx="5257570" cy="3466035"/>
        </p:xfrm>
        <a:graphic>
          <a:graphicData uri="http://schemas.openxmlformats.org/drawingml/2006/table">
            <a:tbl>
              <a:tblPr firstRow="1" bandRow="1">
                <a:tableStyleId>{5940675A-B579-460E-94D1-54222C63F5DA}</a:tableStyleId>
              </a:tblPr>
              <a:tblGrid>
                <a:gridCol w="735406">
                  <a:extLst>
                    <a:ext uri="{9D8B030D-6E8A-4147-A177-3AD203B41FA5}">
                      <a16:colId xmlns:a16="http://schemas.microsoft.com/office/drawing/2014/main" val="20000"/>
                    </a:ext>
                  </a:extLst>
                </a:gridCol>
                <a:gridCol w="1130541">
                  <a:extLst>
                    <a:ext uri="{9D8B030D-6E8A-4147-A177-3AD203B41FA5}">
                      <a16:colId xmlns:a16="http://schemas.microsoft.com/office/drawing/2014/main" val="20001"/>
                    </a:ext>
                  </a:extLst>
                </a:gridCol>
                <a:gridCol w="1130541">
                  <a:extLst>
                    <a:ext uri="{9D8B030D-6E8A-4147-A177-3AD203B41FA5}">
                      <a16:colId xmlns:a16="http://schemas.microsoft.com/office/drawing/2014/main" val="20002"/>
                    </a:ext>
                  </a:extLst>
                </a:gridCol>
                <a:gridCol w="1130541">
                  <a:extLst>
                    <a:ext uri="{9D8B030D-6E8A-4147-A177-3AD203B41FA5}">
                      <a16:colId xmlns:a16="http://schemas.microsoft.com/office/drawing/2014/main" val="20003"/>
                    </a:ext>
                  </a:extLst>
                </a:gridCol>
                <a:gridCol w="1130541">
                  <a:extLst>
                    <a:ext uri="{9D8B030D-6E8A-4147-A177-3AD203B41FA5}">
                      <a16:colId xmlns:a16="http://schemas.microsoft.com/office/drawing/2014/main" val="20004"/>
                    </a:ext>
                  </a:extLst>
                </a:gridCol>
              </a:tblGrid>
              <a:tr h="288000">
                <a:tc rowSpan="2">
                  <a:txBody>
                    <a:bodyPr/>
                    <a:lstStyle/>
                    <a:p>
                      <a:pPr marL="0" indent="0" algn="ctr">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indent="0" algn="ct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急性</a:t>
                      </a:r>
                      <a:endPar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前庭综合征</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ctr">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发作性前庭综合征</a:t>
                      </a:r>
                      <a:r>
                        <a:rPr lang="en-US" altLang="zh-CN" sz="1600" b="1"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600" b="1"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p>
                  </a:txBody>
                  <a:tcPr marL="45720" marR="45720" anchor="ct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慢性</a:t>
                      </a:r>
                      <a:endPar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前庭综合征</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88000">
                <a:tc vMerge="1">
                  <a:txBody>
                    <a:bodyPr/>
                    <a:lstStyle/>
                    <a:p>
                      <a:endParaRPr lang="zh-CN"/>
                    </a:p>
                  </a:txBody>
                  <a:tcPr marL="45720" marR="45720" anchor="ctr"/>
                </a:tc>
                <a:tc vMerge="1">
                  <a:txBody>
                    <a:bodyPr/>
                    <a:lstStyle/>
                    <a:p>
                      <a:endParaRPr lang="zh-CN"/>
                    </a:p>
                  </a:txBody>
                  <a:tcPr marL="45720" marR="45720" anchor="ct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自发性</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诱发性</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zh-CN"/>
                    </a:p>
                  </a:txBody>
                  <a:tcPr marL="45720" marR="45720" anchor="ctr"/>
                </a:tc>
                <a:extLst>
                  <a:ext uri="{0D108BD9-81ED-4DB2-BD59-A6C34878D82A}">
                    <a16:rowId xmlns:a16="http://schemas.microsoft.com/office/drawing/2014/main" val="10001"/>
                  </a:ext>
                </a:extLst>
              </a:tr>
              <a:tr h="426807">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前庭</a:t>
                      </a:r>
                      <a:endParaRPr lang="en-US" altLang="zh-CN" sz="1600" b="1"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外周</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急性迷路炎</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梅尼埃病</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BPPV</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26807">
                <a:tc vMerge="1">
                  <a:txBody>
                    <a:bodyPr/>
                    <a:lstStyle/>
                    <a:p>
                      <a:endParaRPr lang="zh-CN"/>
                    </a:p>
                  </a:txBody>
                  <a:tcPr marL="45720" marR="45720" anchor="ctr"/>
                </a:tc>
                <a:tc>
                  <a:txBody>
                    <a:bodyPr/>
                    <a:lstStyle/>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前庭神经炎</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前庭阵发症</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p>
                  </a:txBody>
                  <a:tcPr marL="45720" marR="45720" anchor="ctr"/>
                </a:tc>
                <a:tc>
                  <a:txBody>
                    <a:bodyPr/>
                    <a:lstStyle/>
                    <a:p>
                      <a:pPr marL="0" indent="0" algn="ctr">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26807">
                <a:tc rowSpan="3">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前</a:t>
                      </a:r>
                      <a:endParaRPr lang="en-US" altLang="zh-CN" sz="1600" b="1"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庭</a:t>
                      </a:r>
                      <a:endParaRPr lang="en-US" altLang="zh-CN" sz="1600" b="1"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中</a:t>
                      </a:r>
                      <a:endParaRPr lang="en-US" altLang="zh-CN" sz="1600" b="1"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枢</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前庭性偏头痛</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p>
                  </a:txBody>
                  <a:tcPr marL="45720" marR="45720" anchor="ctr"/>
                </a:tc>
                <a:tc>
                  <a:txBody>
                    <a:bodyPr/>
                    <a:lstStyle/>
                    <a:p>
                      <a:pPr marL="0" indent="0" algn="ctr">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426807">
                <a:tc vMerge="1">
                  <a:txBody>
                    <a:bodyPr/>
                    <a:lstStyle/>
                    <a:p>
                      <a:endParaRPr lang="zh-CN"/>
                    </a:p>
                  </a:txBody>
                  <a:tcPr/>
                </a:tc>
                <a:tc gridSpan="3">
                  <a:txBody>
                    <a:bodyPr/>
                    <a:lstStyle/>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梗死</a:t>
                      </a: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/TIA</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426807">
                <a:tc vMerge="1">
                  <a:txBody>
                    <a:bodyPr/>
                    <a:lstStyle/>
                    <a:p>
                      <a:endParaRPr lang="zh-CN"/>
                    </a:p>
                  </a:txBody>
                  <a:tcPr marL="45720" marR="45720" anchor="ctr"/>
                </a:tc>
                <a:tc>
                  <a:txBody>
                    <a:bodyPr/>
                    <a:lstStyle/>
                    <a:p>
                      <a:pPr marL="0" indent="0" algn="ctr">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CPPV</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756000">
                <a:tc>
                  <a:txBody>
                    <a:bodyPr/>
                    <a:lstStyle/>
                    <a:p>
                      <a:pPr marL="0" indent="0" algn="ctr">
                        <a:buFont typeface="Arial" panose="020B0604020202020204" pitchFamily="34" charset="0"/>
                        <a:buNone/>
                      </a:pP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非</a:t>
                      </a:r>
                      <a:endParaRPr lang="en-US" altLang="zh-CN" sz="1600" b="1" dirty="0">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Font typeface="Arial" panose="020B0604020202020204" pitchFamily="34" charset="0"/>
                        <a:buNone/>
                      </a:pP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前庭</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体位性</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低血压</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PPPD</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sp>
        <p:nvSpPr>
          <p:cNvPr id="15" name="圆角矩形 14"/>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鉴别诊断虽繁复但有迹可循</a:t>
            </a:r>
          </a:p>
        </p:txBody>
      </p:sp>
      <p:sp>
        <p:nvSpPr>
          <p:cNvPr id="19" name="圆角矩形 18"/>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圆角矩形 19"/>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中华医学会</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头晕</a:t>
            </a:r>
            <a:r>
              <a:rPr lang="en-US" altLang="zh-CN" dirty="0">
                <a:sym typeface="微软雅黑" panose="020B0503020204020204" pitchFamily="34" charset="-122"/>
              </a:rPr>
              <a:t>/</a:t>
            </a:r>
            <a:r>
              <a:rPr lang="zh-CN" altLang="en-US" dirty="0">
                <a:sym typeface="微软雅黑" panose="020B0503020204020204" pitchFamily="34" charset="-122"/>
              </a:rPr>
              <a:t>眩晕基层诊疗指南</a:t>
            </a:r>
            <a:r>
              <a:rPr lang="en-US" altLang="zh-CN" dirty="0">
                <a:sym typeface="微软雅黑" panose="020B0503020204020204" pitchFamily="34" charset="-122"/>
              </a:rPr>
              <a:t>(2019</a:t>
            </a:r>
            <a:r>
              <a:rPr lang="zh-CN" altLang="en-US" dirty="0">
                <a:sym typeface="微软雅黑" panose="020B0503020204020204" pitchFamily="34" charset="-122"/>
              </a:rPr>
              <a:t>年</a:t>
            </a:r>
            <a:r>
              <a:rPr lang="en-US" altLang="zh-CN" dirty="0">
                <a:sym typeface="微软雅黑" panose="020B0503020204020204" pitchFamily="34" charset="-122"/>
              </a:rPr>
              <a:t>). </a:t>
            </a:r>
            <a:r>
              <a:rPr lang="zh-CN" altLang="en-US" dirty="0">
                <a:sym typeface="微软雅黑" panose="020B0503020204020204" pitchFamily="34" charset="-122"/>
              </a:rPr>
              <a:t>中华全科医师杂志</a:t>
            </a:r>
            <a:r>
              <a:rPr lang="en-US" altLang="zh-CN" dirty="0">
                <a:sym typeface="微软雅黑" panose="020B0503020204020204" pitchFamily="34" charset="-122"/>
              </a:rPr>
              <a:t>,2020,19(3):201-216.</a:t>
            </a:r>
          </a:p>
          <a:p>
            <a:r>
              <a:rPr lang="en-US" altLang="zh-CN" dirty="0">
                <a:sym typeface="微软雅黑" panose="020B0503020204020204" pitchFamily="34" charset="-122"/>
              </a:rPr>
              <a:t>2. </a:t>
            </a:r>
            <a:r>
              <a:rPr lang="zh-CN" altLang="en-US" dirty="0">
                <a:sym typeface="微软雅黑" panose="020B0503020204020204" pitchFamily="34" charset="-122"/>
              </a:rPr>
              <a:t>中国医药教育协会眩晕专业委员会</a:t>
            </a:r>
            <a:r>
              <a:rPr lang="en-US" altLang="zh-CN" dirty="0">
                <a:sym typeface="微软雅黑" panose="020B0503020204020204" pitchFamily="34" charset="-122"/>
              </a:rPr>
              <a:t>.</a:t>
            </a:r>
            <a:r>
              <a:rPr lang="zh-CN" altLang="en-US" dirty="0">
                <a:sym typeface="微软雅黑" panose="020B0503020204020204" pitchFamily="34" charset="-122"/>
              </a:rPr>
              <a:t>血管源性头晕</a:t>
            </a:r>
            <a:r>
              <a:rPr lang="en-US" altLang="zh-CN" dirty="0">
                <a:sym typeface="微软雅黑" panose="020B0503020204020204" pitchFamily="34" charset="-122"/>
              </a:rPr>
              <a:t>/</a:t>
            </a:r>
            <a:r>
              <a:rPr lang="zh-CN" altLang="en-US" dirty="0">
                <a:sym typeface="微软雅黑" panose="020B0503020204020204" pitchFamily="34" charset="-122"/>
              </a:rPr>
              <a:t>眩晕诊疗中国专家共识</a:t>
            </a:r>
            <a:r>
              <a:rPr lang="en-US" altLang="zh-CN" dirty="0">
                <a:sym typeface="微软雅黑" panose="020B0503020204020204" pitchFamily="34" charset="-122"/>
              </a:rPr>
              <a:t>.</a:t>
            </a:r>
            <a:r>
              <a:rPr lang="zh-CN" altLang="en-US" dirty="0">
                <a:sym typeface="微软雅黑" panose="020B0503020204020204" pitchFamily="34" charset="-122"/>
              </a:rPr>
              <a:t>中国神经免疫学和神经病学杂志</a:t>
            </a:r>
            <a:r>
              <a:rPr lang="en-US" altLang="zh-CN" dirty="0">
                <a:sym typeface="微软雅黑" panose="020B0503020204020204" pitchFamily="34" charset="-122"/>
              </a:rPr>
              <a:t>,2020,27(4):253-260.</a:t>
            </a:r>
          </a:p>
        </p:txBody>
      </p:sp>
      <p:graphicFrame>
        <p:nvGraphicFramePr>
          <p:cNvPr id="15" name="表格 14"/>
          <p:cNvGraphicFramePr/>
          <p:nvPr>
            <p:custDataLst>
              <p:tags r:id="rId1"/>
            </p:custDataLst>
          </p:nvPr>
        </p:nvGraphicFramePr>
        <p:xfrm>
          <a:off x="837104" y="1052736"/>
          <a:ext cx="6408188" cy="4922520"/>
        </p:xfrm>
        <a:graphic>
          <a:graphicData uri="http://schemas.openxmlformats.org/drawingml/2006/table">
            <a:tbl>
              <a:tblPr firstRow="1" bandRow="1">
                <a:tableStyleId>{3B4B98B0-60AC-42C2-AFA5-B58CD77FA1E5}</a:tableStyleId>
              </a:tblPr>
              <a:tblGrid>
                <a:gridCol w="1142365">
                  <a:extLst>
                    <a:ext uri="{9D8B030D-6E8A-4147-A177-3AD203B41FA5}">
                      <a16:colId xmlns:a16="http://schemas.microsoft.com/office/drawing/2014/main" val="20000"/>
                    </a:ext>
                  </a:extLst>
                </a:gridCol>
                <a:gridCol w="2764155">
                  <a:extLst>
                    <a:ext uri="{9D8B030D-6E8A-4147-A177-3AD203B41FA5}">
                      <a16:colId xmlns:a16="http://schemas.microsoft.com/office/drawing/2014/main" val="20001"/>
                    </a:ext>
                  </a:extLst>
                </a:gridCol>
                <a:gridCol w="2501668">
                  <a:extLst>
                    <a:ext uri="{9D8B030D-6E8A-4147-A177-3AD203B41FA5}">
                      <a16:colId xmlns:a16="http://schemas.microsoft.com/office/drawing/2014/main" val="20002"/>
                    </a:ext>
                  </a:extLst>
                </a:gridCol>
              </a:tblGrid>
              <a:tr h="273586">
                <a:tc>
                  <a:txBody>
                    <a:bodyPr/>
                    <a:lstStyle>
                      <a:lvl1pPr marL="0" algn="l" defTabSz="914400" rtl="0" eaLnBrk="1" latinLnBrk="0" hangingPunct="1">
                        <a:defRPr sz="1800" b="1" kern="1200">
                          <a:solidFill>
                            <a:schemeClr val="lt1"/>
                          </a:solidFill>
                          <a:latin typeface="Verdana" panose="020B0604030504040204"/>
                        </a:defRPr>
                      </a:lvl1pPr>
                      <a:lvl2pPr marL="457200" algn="l" defTabSz="914400" rtl="0" eaLnBrk="1" latinLnBrk="0" hangingPunct="1">
                        <a:defRPr sz="1800" b="1" kern="1200">
                          <a:solidFill>
                            <a:schemeClr val="lt1"/>
                          </a:solidFill>
                          <a:latin typeface="Verdana" panose="020B0604030504040204"/>
                        </a:defRPr>
                      </a:lvl2pPr>
                      <a:lvl3pPr marL="914400" algn="l" defTabSz="914400" rtl="0" eaLnBrk="1" latinLnBrk="0" hangingPunct="1">
                        <a:defRPr sz="1800" b="1" kern="1200">
                          <a:solidFill>
                            <a:schemeClr val="lt1"/>
                          </a:solidFill>
                          <a:latin typeface="Verdana" panose="020B0604030504040204"/>
                        </a:defRPr>
                      </a:lvl3pPr>
                      <a:lvl4pPr marL="1371600" algn="l" defTabSz="914400" rtl="0" eaLnBrk="1" latinLnBrk="0" hangingPunct="1">
                        <a:defRPr sz="1800" b="1" kern="1200">
                          <a:solidFill>
                            <a:schemeClr val="lt1"/>
                          </a:solidFill>
                          <a:latin typeface="Verdana" panose="020B0604030504040204"/>
                        </a:defRPr>
                      </a:lvl4pPr>
                      <a:lvl5pPr marL="1828800" algn="l" defTabSz="914400" rtl="0" eaLnBrk="1" latinLnBrk="0" hangingPunct="1">
                        <a:defRPr sz="1800" b="1" kern="1200">
                          <a:solidFill>
                            <a:schemeClr val="lt1"/>
                          </a:solidFill>
                          <a:latin typeface="Verdana" panose="020B0604030504040204"/>
                        </a:defRPr>
                      </a:lvl5pPr>
                      <a:lvl6pPr marL="2286000" algn="l" defTabSz="914400" rtl="0" eaLnBrk="1" latinLnBrk="0" hangingPunct="1">
                        <a:defRPr sz="1800" b="1" kern="1200">
                          <a:solidFill>
                            <a:schemeClr val="lt1"/>
                          </a:solidFill>
                          <a:latin typeface="Verdana" panose="020B0604030504040204"/>
                        </a:defRPr>
                      </a:lvl6pPr>
                      <a:lvl7pPr marL="2743200" algn="l" defTabSz="914400" rtl="0" eaLnBrk="1" latinLnBrk="0" hangingPunct="1">
                        <a:defRPr sz="1800" b="1" kern="1200">
                          <a:solidFill>
                            <a:schemeClr val="lt1"/>
                          </a:solidFill>
                          <a:latin typeface="Verdana" panose="020B0604030504040204"/>
                        </a:defRPr>
                      </a:lvl7pPr>
                      <a:lvl8pPr marL="3200400" algn="l" defTabSz="914400" rtl="0" eaLnBrk="1" latinLnBrk="0" hangingPunct="1">
                        <a:defRPr sz="1800" b="1" kern="1200">
                          <a:solidFill>
                            <a:schemeClr val="lt1"/>
                          </a:solidFill>
                          <a:latin typeface="Verdana" panose="020B0604030504040204"/>
                        </a:defRPr>
                      </a:lvl8pPr>
                      <a:lvl9pPr marL="3657600" algn="l" defTabSz="914400" rtl="0" eaLnBrk="1" latinLnBrk="0" hangingPunct="1">
                        <a:defRPr sz="1800" b="1" kern="1200">
                          <a:solidFill>
                            <a:schemeClr val="lt1"/>
                          </a:solidFill>
                          <a:latin typeface="Verdana" panose="020B0604030504040204"/>
                        </a:defRPr>
                      </a:lvl9pPr>
                    </a:lstStyle>
                    <a:p>
                      <a:pPr algn="ctr">
                        <a:buNone/>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鉴别要点</a:t>
                      </a:r>
                      <a:r>
                        <a:rPr lang="en-US" altLang="zh-CN" sz="120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20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R>
                      <a:noFill/>
                    </a:lnR>
                    <a:lnT w="12700" cmpd="sng">
                      <a:solidFill>
                        <a:srgbClr val="008D38"/>
                      </a:solidFill>
                      <a:prstDash val="solid"/>
                    </a:lnT>
                    <a:lnB w="12700" cmpd="sng">
                      <a:solidFill>
                        <a:srgbClr val="008D38"/>
                      </a:solidFill>
                      <a:prstDash val="solid"/>
                    </a:lnB>
                  </a:tcPr>
                </a:tc>
                <a:tc>
                  <a:txBody>
                    <a:bodyPr/>
                    <a:lstStyle>
                      <a:lvl1pPr marL="0" algn="l" defTabSz="914400" rtl="0" eaLnBrk="1" latinLnBrk="0" hangingPunct="1">
                        <a:defRPr sz="1800" b="1" kern="1200">
                          <a:solidFill>
                            <a:schemeClr val="lt1"/>
                          </a:solidFill>
                          <a:latin typeface="Verdana" panose="020B0604030504040204"/>
                        </a:defRPr>
                      </a:lvl1pPr>
                      <a:lvl2pPr marL="457200" algn="l" defTabSz="914400" rtl="0" eaLnBrk="1" latinLnBrk="0" hangingPunct="1">
                        <a:defRPr sz="1800" b="1" kern="1200">
                          <a:solidFill>
                            <a:schemeClr val="lt1"/>
                          </a:solidFill>
                          <a:latin typeface="Verdana" panose="020B0604030504040204"/>
                        </a:defRPr>
                      </a:lvl2pPr>
                      <a:lvl3pPr marL="914400" algn="l" defTabSz="914400" rtl="0" eaLnBrk="1" latinLnBrk="0" hangingPunct="1">
                        <a:defRPr sz="1800" b="1" kern="1200">
                          <a:solidFill>
                            <a:schemeClr val="lt1"/>
                          </a:solidFill>
                          <a:latin typeface="Verdana" panose="020B0604030504040204"/>
                        </a:defRPr>
                      </a:lvl3pPr>
                      <a:lvl4pPr marL="1371600" algn="l" defTabSz="914400" rtl="0" eaLnBrk="1" latinLnBrk="0" hangingPunct="1">
                        <a:defRPr sz="1800" b="1" kern="1200">
                          <a:solidFill>
                            <a:schemeClr val="lt1"/>
                          </a:solidFill>
                          <a:latin typeface="Verdana" panose="020B0604030504040204"/>
                        </a:defRPr>
                      </a:lvl4pPr>
                      <a:lvl5pPr marL="1828800" algn="l" defTabSz="914400" rtl="0" eaLnBrk="1" latinLnBrk="0" hangingPunct="1">
                        <a:defRPr sz="1800" b="1" kern="1200">
                          <a:solidFill>
                            <a:schemeClr val="lt1"/>
                          </a:solidFill>
                          <a:latin typeface="Verdana" panose="020B0604030504040204"/>
                        </a:defRPr>
                      </a:lvl5pPr>
                      <a:lvl6pPr marL="2286000" algn="l" defTabSz="914400" rtl="0" eaLnBrk="1" latinLnBrk="0" hangingPunct="1">
                        <a:defRPr sz="1800" b="1" kern="1200">
                          <a:solidFill>
                            <a:schemeClr val="lt1"/>
                          </a:solidFill>
                          <a:latin typeface="Verdana" panose="020B0604030504040204"/>
                        </a:defRPr>
                      </a:lvl6pPr>
                      <a:lvl7pPr marL="2743200" algn="l" defTabSz="914400" rtl="0" eaLnBrk="1" latinLnBrk="0" hangingPunct="1">
                        <a:defRPr sz="1800" b="1" kern="1200">
                          <a:solidFill>
                            <a:schemeClr val="lt1"/>
                          </a:solidFill>
                          <a:latin typeface="Verdana" panose="020B0604030504040204"/>
                        </a:defRPr>
                      </a:lvl7pPr>
                      <a:lvl8pPr marL="3200400" algn="l" defTabSz="914400" rtl="0" eaLnBrk="1" latinLnBrk="0" hangingPunct="1">
                        <a:defRPr sz="1800" b="1" kern="1200">
                          <a:solidFill>
                            <a:schemeClr val="lt1"/>
                          </a:solidFill>
                          <a:latin typeface="Verdana" panose="020B0604030504040204"/>
                        </a:defRPr>
                      </a:lvl8pPr>
                      <a:lvl9pPr marL="3657600" algn="l" defTabSz="914400" rtl="0" eaLnBrk="1" latinLnBrk="0" hangingPunct="1">
                        <a:defRPr sz="1800" b="1" kern="1200">
                          <a:solidFill>
                            <a:schemeClr val="lt1"/>
                          </a:solidFill>
                          <a:latin typeface="Verdana" panose="020B0604030504040204"/>
                        </a:defRPr>
                      </a:lvl9pPr>
                    </a:lstStyle>
                    <a:p>
                      <a:pPr algn="ctr">
                        <a:buNone/>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前庭周围性头晕</a:t>
                      </a:r>
                      <a:r>
                        <a:rPr lang="en-US" altLang="zh-CN"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眩晕</a:t>
                      </a:r>
                    </a:p>
                  </a:txBody>
                  <a:tcPr marL="45720" marR="45720" anchor="ctr">
                    <a:lnL>
                      <a:noFill/>
                    </a:lnL>
                    <a:lnR>
                      <a:noFill/>
                    </a:lnR>
                    <a:lnT w="12700" cmpd="sng">
                      <a:solidFill>
                        <a:srgbClr val="008D38"/>
                      </a:solidFill>
                      <a:prstDash val="solid"/>
                    </a:lnT>
                    <a:lnB w="12700" cmpd="sng">
                      <a:solidFill>
                        <a:srgbClr val="008D38"/>
                      </a:solidFill>
                      <a:prstDash val="solid"/>
                    </a:lnB>
                  </a:tcPr>
                </a:tc>
                <a:tc>
                  <a:txBody>
                    <a:bodyPr/>
                    <a:lstStyle>
                      <a:lvl1pPr marL="0" algn="l" defTabSz="914400" rtl="0" eaLnBrk="1" latinLnBrk="0" hangingPunct="1">
                        <a:defRPr sz="1800" b="1" kern="1200">
                          <a:solidFill>
                            <a:schemeClr val="lt1"/>
                          </a:solidFill>
                          <a:latin typeface="Verdana" panose="020B0604030504040204"/>
                        </a:defRPr>
                      </a:lvl1pPr>
                      <a:lvl2pPr marL="457200" algn="l" defTabSz="914400" rtl="0" eaLnBrk="1" latinLnBrk="0" hangingPunct="1">
                        <a:defRPr sz="1800" b="1" kern="1200">
                          <a:solidFill>
                            <a:schemeClr val="lt1"/>
                          </a:solidFill>
                          <a:latin typeface="Verdana" panose="020B0604030504040204"/>
                        </a:defRPr>
                      </a:lvl2pPr>
                      <a:lvl3pPr marL="914400" algn="l" defTabSz="914400" rtl="0" eaLnBrk="1" latinLnBrk="0" hangingPunct="1">
                        <a:defRPr sz="1800" b="1" kern="1200">
                          <a:solidFill>
                            <a:schemeClr val="lt1"/>
                          </a:solidFill>
                          <a:latin typeface="Verdana" panose="020B0604030504040204"/>
                        </a:defRPr>
                      </a:lvl3pPr>
                      <a:lvl4pPr marL="1371600" algn="l" defTabSz="914400" rtl="0" eaLnBrk="1" latinLnBrk="0" hangingPunct="1">
                        <a:defRPr sz="1800" b="1" kern="1200">
                          <a:solidFill>
                            <a:schemeClr val="lt1"/>
                          </a:solidFill>
                          <a:latin typeface="Verdana" panose="020B0604030504040204"/>
                        </a:defRPr>
                      </a:lvl4pPr>
                      <a:lvl5pPr marL="1828800" algn="l" defTabSz="914400" rtl="0" eaLnBrk="1" latinLnBrk="0" hangingPunct="1">
                        <a:defRPr sz="1800" b="1" kern="1200">
                          <a:solidFill>
                            <a:schemeClr val="lt1"/>
                          </a:solidFill>
                          <a:latin typeface="Verdana" panose="020B0604030504040204"/>
                        </a:defRPr>
                      </a:lvl5pPr>
                      <a:lvl6pPr marL="2286000" algn="l" defTabSz="914400" rtl="0" eaLnBrk="1" latinLnBrk="0" hangingPunct="1">
                        <a:defRPr sz="1800" b="1" kern="1200">
                          <a:solidFill>
                            <a:schemeClr val="lt1"/>
                          </a:solidFill>
                          <a:latin typeface="Verdana" panose="020B0604030504040204"/>
                        </a:defRPr>
                      </a:lvl6pPr>
                      <a:lvl7pPr marL="2743200" algn="l" defTabSz="914400" rtl="0" eaLnBrk="1" latinLnBrk="0" hangingPunct="1">
                        <a:defRPr sz="1800" b="1" kern="1200">
                          <a:solidFill>
                            <a:schemeClr val="lt1"/>
                          </a:solidFill>
                          <a:latin typeface="Verdana" panose="020B0604030504040204"/>
                        </a:defRPr>
                      </a:lvl7pPr>
                      <a:lvl8pPr marL="3200400" algn="l" defTabSz="914400" rtl="0" eaLnBrk="1" latinLnBrk="0" hangingPunct="1">
                        <a:defRPr sz="1800" b="1" kern="1200">
                          <a:solidFill>
                            <a:schemeClr val="lt1"/>
                          </a:solidFill>
                          <a:latin typeface="Verdana" panose="020B0604030504040204"/>
                        </a:defRPr>
                      </a:lvl8pPr>
                      <a:lvl9pPr marL="3657600" algn="l" defTabSz="914400" rtl="0" eaLnBrk="1" latinLnBrk="0" hangingPunct="1">
                        <a:defRPr sz="1800" b="1" kern="1200">
                          <a:solidFill>
                            <a:schemeClr val="lt1"/>
                          </a:solidFill>
                          <a:latin typeface="Verdana" panose="020B0604030504040204"/>
                        </a:defRPr>
                      </a:lvl9pPr>
                    </a:lstStyle>
                    <a:p>
                      <a:pPr algn="ctr">
                        <a:buNone/>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前庭中枢性头晕</a:t>
                      </a:r>
                      <a:r>
                        <a:rPr lang="en-US" altLang="zh-CN"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眩晕</a:t>
                      </a:r>
                    </a:p>
                  </a:txBody>
                  <a:tcPr marL="45720" marR="45720" anchor="ctr">
                    <a:lnL>
                      <a:noFill/>
                    </a:lnL>
                    <a:lnT w="12700" cmpd="sng">
                      <a:solidFill>
                        <a:srgbClr val="008D38"/>
                      </a:solidFill>
                      <a:prstDash val="solid"/>
                    </a:lnT>
                    <a:lnB w="12700" cmpd="sng">
                      <a:solidFill>
                        <a:srgbClr val="008D38"/>
                      </a:solidFill>
                      <a:prstDash val="solid"/>
                    </a:lnB>
                  </a:tcPr>
                </a:tc>
                <a:extLst>
                  <a:ext uri="{0D108BD9-81ED-4DB2-BD59-A6C34878D82A}">
                    <a16:rowId xmlns:a16="http://schemas.microsoft.com/office/drawing/2014/main" val="10000"/>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性质</a:t>
                      </a:r>
                    </a:p>
                  </a:txBody>
                  <a:tcPr marL="45720" marR="45720" anchor="ctr">
                    <a:lnT w="12700">
                      <a:solidFill>
                        <a:srgbClr val="008D38"/>
                      </a:solidFill>
                      <a:prstDash val="solid"/>
                    </a:lnT>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旋转性或姿势不稳常见，常伴运动性错觉，与体位或头位变化相关</a:t>
                      </a:r>
                    </a:p>
                  </a:txBody>
                  <a:tcPr marL="45720" marR="45720" anchor="ctr">
                    <a:lnT w="12700">
                      <a:solidFill>
                        <a:srgbClr val="008D38"/>
                      </a:solidFill>
                      <a:prstDash val="solid"/>
                    </a:lnT>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姿势不稳常见，可有旋转感，伴或不伴运动性错觉</a:t>
                      </a:r>
                    </a:p>
                  </a:txBody>
                  <a:tcPr marL="45720" marR="45720" anchor="ctr">
                    <a:lnT w="12700">
                      <a:solidFill>
                        <a:srgbClr val="008D38"/>
                      </a:solidFill>
                      <a:prstDash val="solid"/>
                    </a:lnT>
                    <a:solidFill>
                      <a:srgbClr val="F9E5E5">
                        <a:alpha val="69804"/>
                      </a:srgbClr>
                    </a:solidFill>
                  </a:tcPr>
                </a:tc>
                <a:extLst>
                  <a:ext uri="{0D108BD9-81ED-4DB2-BD59-A6C34878D82A}">
                    <a16:rowId xmlns:a16="http://schemas.microsoft.com/office/drawing/2014/main" val="10001"/>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起病急缓</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多为急性或发作性</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可为急性、发作性或慢性</a:t>
                      </a:r>
                    </a:p>
                  </a:txBody>
                  <a:tcPr marL="45720" marR="45720" anchor="ctr"/>
                </a:tc>
                <a:extLst>
                  <a:ext uri="{0D108BD9-81ED-4DB2-BD59-A6C34878D82A}">
                    <a16:rowId xmlns:a16="http://schemas.microsoft.com/office/drawing/2014/main" val="10002"/>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眩晕的严重程度</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常较重</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常较轻</a:t>
                      </a:r>
                    </a:p>
                  </a:txBody>
                  <a:tcPr marL="45720" marR="45720" anchor="ctr">
                    <a:solidFill>
                      <a:srgbClr val="FBEDED"/>
                    </a:solidFill>
                  </a:tcPr>
                </a:tc>
                <a:extLst>
                  <a:ext uri="{0D108BD9-81ED-4DB2-BD59-A6C34878D82A}">
                    <a16:rowId xmlns:a16="http://schemas.microsoft.com/office/drawing/2014/main" val="10003"/>
                  </a:ext>
                </a:extLst>
              </a:tr>
              <a:tr h="259080">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持续时间</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常较短，数小时或数天</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常较长，可达数周</a:t>
                      </a:r>
                    </a:p>
                  </a:txBody>
                  <a:tcPr marL="45720" marR="45720" anchor="ctr"/>
                </a:tc>
                <a:extLst>
                  <a:ext uri="{0D108BD9-81ED-4DB2-BD59-A6C34878D82A}">
                    <a16:rowId xmlns:a16="http://schemas.microsoft.com/office/drawing/2014/main" val="10004"/>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平衡障碍</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不定，常与严重程度一致</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常较重</a:t>
                      </a:r>
                    </a:p>
                  </a:txBody>
                  <a:tcPr marL="45720" marR="45720" anchor="ctr">
                    <a:solidFill>
                      <a:srgbClr val="FBEDED"/>
                    </a:solidFill>
                  </a:tcPr>
                </a:tc>
                <a:extLst>
                  <a:ext uri="{0D108BD9-81ED-4DB2-BD59-A6C34878D82A}">
                    <a16:rowId xmlns:a16="http://schemas.microsoft.com/office/drawing/2014/main" val="10005"/>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迷走神经反应</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恶心、呕吐、出汗常见，常反应剧烈</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少见或不明显</a:t>
                      </a:r>
                    </a:p>
                  </a:txBody>
                  <a:tcPr marL="45720" marR="45720" anchor="ctr"/>
                </a:tc>
                <a:extLst>
                  <a:ext uri="{0D108BD9-81ED-4DB2-BD59-A6C34878D82A}">
                    <a16:rowId xmlns:a16="http://schemas.microsoft.com/office/drawing/2014/main" val="10006"/>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听力下降/耳鸣</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常有，常伴耳鸣、耳堵、听力减退或耳聋</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常无</a:t>
                      </a:r>
                    </a:p>
                  </a:txBody>
                  <a:tcPr marL="45720" marR="45720" anchor="ctr">
                    <a:solidFill>
                      <a:srgbClr val="FBEDED"/>
                    </a:solidFill>
                  </a:tcPr>
                </a:tc>
                <a:extLst>
                  <a:ext uri="{0D108BD9-81ED-4DB2-BD59-A6C34878D82A}">
                    <a16:rowId xmlns:a16="http://schemas.microsoft.com/office/drawing/2014/main" val="10007"/>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意识障碍</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无</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可有</a:t>
                      </a:r>
                    </a:p>
                  </a:txBody>
                  <a:tcPr marL="45720" marR="45720" anchor="ctr"/>
                </a:tc>
                <a:extLst>
                  <a:ext uri="{0D108BD9-81ED-4DB2-BD59-A6C34878D82A}">
                    <a16:rowId xmlns:a16="http://schemas.microsoft.com/office/drawing/2014/main" val="10008"/>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自发性或疑视性眼球震颤</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水平或水平略带旋转性，眼震方向不随注视方向改变而改变</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水平、纯旋转或纯垂直，眼震方向随注视方向改变而改变</a:t>
                      </a:r>
                    </a:p>
                  </a:txBody>
                  <a:tcPr marL="45720" marR="45720" anchor="ctr">
                    <a:solidFill>
                      <a:srgbClr val="FBEDED"/>
                    </a:solidFill>
                  </a:tcPr>
                </a:tc>
                <a:extLst>
                  <a:ext uri="{0D108BD9-81ED-4DB2-BD59-A6C34878D82A}">
                    <a16:rowId xmlns:a16="http://schemas.microsoft.com/office/drawing/2014/main" val="10009"/>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固视抑制</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成功</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失败</a:t>
                      </a:r>
                    </a:p>
                  </a:txBody>
                  <a:tcPr marL="45720" marR="45720" anchor="ctr">
                    <a:solidFill>
                      <a:srgbClr val="FFFFFF"/>
                    </a:solidFill>
                  </a:tcPr>
                </a:tc>
                <a:extLst>
                  <a:ext uri="{0D108BD9-81ED-4DB2-BD59-A6C34878D82A}">
                    <a16:rowId xmlns:a16="http://schemas.microsoft.com/office/drawing/2014/main" val="10010"/>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扫视试验</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正常</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欠冲</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过冲</a:t>
                      </a:r>
                    </a:p>
                  </a:txBody>
                  <a:tcPr marL="45720" marR="45720" anchor="ctr">
                    <a:solidFill>
                      <a:srgbClr val="FBEDED"/>
                    </a:solidFill>
                  </a:tcPr>
                </a:tc>
                <a:extLst>
                  <a:ext uri="{0D108BD9-81ED-4DB2-BD59-A6C34878D82A}">
                    <a16:rowId xmlns:a16="http://schemas.microsoft.com/office/drawing/2014/main" val="10011"/>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平滑追踪</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正常</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侵入性扫视</a:t>
                      </a:r>
                    </a:p>
                  </a:txBody>
                  <a:tcPr marL="45720" marR="45720" anchor="ctr">
                    <a:solidFill>
                      <a:srgbClr val="FFFFFF"/>
                    </a:solidFill>
                  </a:tcPr>
                </a:tc>
                <a:extLst>
                  <a:ext uri="{0D108BD9-81ED-4DB2-BD59-A6C34878D82A}">
                    <a16:rowId xmlns:a16="http://schemas.microsoft.com/office/drawing/2014/main" val="10012"/>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en-GB" altLang="zh-CN" sz="1100" dirty="0">
                          <a:latin typeface="微软雅黑" panose="020B0503020204020204" pitchFamily="34" charset="-122"/>
                          <a:ea typeface="微软雅黑" panose="020B0503020204020204" pitchFamily="34" charset="-122"/>
                          <a:sym typeface="微软雅黑" panose="020B0503020204020204" pitchFamily="34" charset="-122"/>
                        </a:rPr>
                        <a:t>VOR</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抑制</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正常</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抑制失败</a:t>
                      </a:r>
                    </a:p>
                  </a:txBody>
                  <a:tcPr marL="45720" marR="45720" anchor="ctr">
                    <a:solidFill>
                      <a:srgbClr val="FBEDED"/>
                    </a:solidFill>
                  </a:tcPr>
                </a:tc>
                <a:extLst>
                  <a:ext uri="{0D108BD9-81ED-4DB2-BD59-A6C34878D82A}">
                    <a16:rowId xmlns:a16="http://schemas.microsoft.com/office/drawing/2014/main" val="10013"/>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躯体倾倒</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与眼震慢相一致</a:t>
                      </a:r>
                    </a:p>
                  </a:txBody>
                  <a:tcPr marL="45720" marR="45720" anchor="ct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与眼震无一定关系</a:t>
                      </a:r>
                    </a:p>
                  </a:txBody>
                  <a:tcPr marL="45720" marR="45720" anchor="ctr">
                    <a:solidFill>
                      <a:srgbClr val="FFFFFF"/>
                    </a:solidFill>
                  </a:tcPr>
                </a:tc>
                <a:extLst>
                  <a:ext uri="{0D108BD9-81ED-4DB2-BD59-A6C34878D82A}">
                    <a16:rowId xmlns:a16="http://schemas.microsoft.com/office/drawing/2014/main" val="10014"/>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en-GB" altLang="zh-CN" sz="1100" dirty="0">
                          <a:latin typeface="微软雅黑" panose="020B0503020204020204" pitchFamily="34" charset="-122"/>
                          <a:ea typeface="微软雅黑" panose="020B0503020204020204" pitchFamily="34" charset="-122"/>
                          <a:sym typeface="微软雅黑" panose="020B0503020204020204" pitchFamily="34" charset="-122"/>
                        </a:rPr>
                        <a:t>CNS</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症状</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体征</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无</a:t>
                      </a:r>
                    </a:p>
                  </a:txBody>
                  <a:tcPr marL="45720" marR="45720"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常有</a:t>
                      </a:r>
                    </a:p>
                  </a:txBody>
                  <a:tcPr marL="45720" marR="45720" anchor="ctr">
                    <a:solidFill>
                      <a:srgbClr val="FBEDED"/>
                    </a:solidFill>
                  </a:tcPr>
                </a:tc>
                <a:extLst>
                  <a:ext uri="{0D108BD9-81ED-4DB2-BD59-A6C34878D82A}">
                    <a16:rowId xmlns:a16="http://schemas.microsoft.com/office/drawing/2014/main" val="10015"/>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常见原因</a:t>
                      </a:r>
                    </a:p>
                  </a:txBody>
                  <a:tcPr marL="45720" marR="45720" anchor="ctr">
                    <a:lnB w="12700" cmpd="sng">
                      <a:solidFill>
                        <a:srgbClr val="008D38"/>
                      </a:solidFill>
                      <a:prstDash val="solid"/>
                    </a:lnB>
                    <a:solidFill>
                      <a:schemeClr val="bg1"/>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迷路卒中、感染、外伤、肿瘤、药物中毒</a:t>
                      </a:r>
                    </a:p>
                  </a:txBody>
                  <a:tcPr marL="45720" marR="45720" anchor="ctr">
                    <a:lnB w="12700" cmpd="sng">
                      <a:solidFill>
                        <a:srgbClr val="008D38"/>
                      </a:solidFill>
                      <a:prstDash val="solid"/>
                    </a:lnB>
                    <a:solidFill>
                      <a:schemeClr val="bg1"/>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buNone/>
                      </a:pPr>
                      <a:r>
                        <a:rPr lang="zh-CN" altLang="en-US" sz="11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脑血管病、</a:t>
                      </a:r>
                      <a:r>
                        <a:rPr lang="en-GB" altLang="zh-CN" sz="11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CNS</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感染、肿瘤、脱髓鞘病、变性病</a:t>
                      </a:r>
                    </a:p>
                  </a:txBody>
                  <a:tcPr marL="45720" marR="45720" anchor="ctr">
                    <a:lnB w="12700" cmpd="sng">
                      <a:solidFill>
                        <a:srgbClr val="008D38"/>
                      </a:solidFill>
                      <a:prstDash val="solid"/>
                    </a:lnB>
                    <a:solidFill>
                      <a:srgbClr val="FFFFFF"/>
                    </a:solidFill>
                  </a:tcPr>
                </a:tc>
                <a:extLst>
                  <a:ext uri="{0D108BD9-81ED-4DB2-BD59-A6C34878D82A}">
                    <a16:rowId xmlns:a16="http://schemas.microsoft.com/office/drawing/2014/main" val="10016"/>
                  </a:ext>
                </a:extLst>
              </a:tr>
            </a:tbl>
          </a:graphicData>
        </a:graphic>
      </p:graphicFrame>
      <p:sp>
        <p:nvSpPr>
          <p:cNvPr id="18" name="文本框 17"/>
          <p:cNvSpPr txBox="1"/>
          <p:nvPr/>
        </p:nvSpPr>
        <p:spPr>
          <a:xfrm>
            <a:off x="7705973" y="5554225"/>
            <a:ext cx="3646905" cy="230832"/>
          </a:xfrm>
          <a:prstGeom prst="rect">
            <a:avLst/>
          </a:prstGeom>
          <a:noFill/>
        </p:spPr>
        <p:txBody>
          <a:bodyPr wrap="square">
            <a:spAutoFit/>
          </a:bodyPr>
          <a:lstStyle/>
          <a:p>
            <a:pPr algn="r" defTabSz="914400"/>
            <a:r>
              <a:rPr lang="zh-CN" altLang="en-US" sz="9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VOR，前庭眼动反射；CNS，中枢袖经系统</a:t>
            </a:r>
          </a:p>
        </p:txBody>
      </p:sp>
      <p:sp>
        <p:nvSpPr>
          <p:cNvPr id="26" name="矩形: 圆角 25"/>
          <p:cNvSpPr/>
          <p:nvPr/>
        </p:nvSpPr>
        <p:spPr>
          <a:xfrm>
            <a:off x="7245751" y="1401332"/>
            <a:ext cx="4107587" cy="4140000"/>
          </a:xfrm>
          <a:prstGeom prst="roundRect">
            <a:avLst>
              <a:gd name="adj" fmla="val 0"/>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文本占位符 2"/>
          <p:cNvSpPr txBox="1"/>
          <p:nvPr/>
        </p:nvSpPr>
        <p:spPr>
          <a:xfrm>
            <a:off x="7424217" y="1459690"/>
            <a:ext cx="3750656" cy="393861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Aft>
                <a:spcPts val="600"/>
              </a:spcAft>
              <a:buNone/>
            </a:pPr>
            <a:r>
              <a:rPr lang="zh-CN" altLang="en-US" sz="1700" b="1" dirty="0">
                <a:sym typeface="微软雅黑" panose="020B0503020204020204" pitchFamily="34" charset="-122"/>
              </a:rPr>
              <a:t>头晕</a:t>
            </a:r>
            <a:r>
              <a:rPr lang="en-US" altLang="zh-CN" sz="1700" b="1" dirty="0">
                <a:sym typeface="微软雅黑" panose="020B0503020204020204" pitchFamily="34" charset="-122"/>
              </a:rPr>
              <a:t>/</a:t>
            </a:r>
            <a:r>
              <a:rPr lang="zh-CN" altLang="en-US" sz="1700" b="1" dirty="0">
                <a:sym typeface="微软雅黑" panose="020B0503020204020204" pitchFamily="34" charset="-122"/>
              </a:rPr>
              <a:t>眩晕的临床诊断中，需</a:t>
            </a:r>
            <a:r>
              <a:rPr lang="zh-CN" altLang="en-US" sz="1700" b="1" dirty="0">
                <a:solidFill>
                  <a:srgbClr val="C00000"/>
                </a:solidFill>
                <a:sym typeface="微软雅黑" panose="020B0503020204020204" pitchFamily="34" charset="-122"/>
              </a:rPr>
              <a:t>优先除外</a:t>
            </a:r>
            <a:r>
              <a:rPr lang="zh-CN" altLang="en-US" sz="1700" b="1" dirty="0">
                <a:sym typeface="微软雅黑" panose="020B0503020204020204" pitchFamily="34" charset="-122"/>
              </a:rPr>
              <a:t>恶性中枢性眩晕疾病</a:t>
            </a:r>
            <a:r>
              <a:rPr lang="en-US" altLang="zh-CN" sz="1700" b="1" baseline="30000" dirty="0">
                <a:sym typeface="微软雅黑" panose="020B0503020204020204" pitchFamily="34" charset="-122"/>
              </a:rPr>
              <a:t>1</a:t>
            </a:r>
            <a:r>
              <a:rPr lang="zh-CN" altLang="en-US" sz="1700" b="1" dirty="0">
                <a:sym typeface="微软雅黑" panose="020B0503020204020204" pitchFamily="34" charset="-122"/>
              </a:rPr>
              <a:t>：</a:t>
            </a:r>
            <a:endParaRPr lang="en-US" altLang="zh-CN" sz="1700" b="1" dirty="0">
              <a:sym typeface="微软雅黑" panose="020B0503020204020204" pitchFamily="34" charset="-122"/>
            </a:endParaRPr>
          </a:p>
          <a:p>
            <a:pPr>
              <a:lnSpc>
                <a:spcPct val="110000"/>
              </a:lnSpc>
              <a:spcAft>
                <a:spcPts val="600"/>
              </a:spcAft>
            </a:pPr>
            <a:r>
              <a:rPr lang="zh-CN" altLang="en-US" dirty="0">
                <a:solidFill>
                  <a:srgbClr val="0A7F28"/>
                </a:solidFill>
                <a:sym typeface="微软雅黑" panose="020B0503020204020204" pitchFamily="34" charset="-122"/>
              </a:rPr>
              <a:t>根据起病形式、症状及定位体征快速定位诊断</a:t>
            </a:r>
            <a:r>
              <a:rPr lang="en-US" altLang="zh-CN" baseline="30000" dirty="0">
                <a:solidFill>
                  <a:srgbClr val="0A7F28"/>
                </a:solidFill>
                <a:sym typeface="微软雅黑" panose="020B0503020204020204" pitchFamily="34" charset="-122"/>
              </a:rPr>
              <a:t>2</a:t>
            </a:r>
            <a:endParaRPr lang="en-US" altLang="zh-CN" dirty="0">
              <a:solidFill>
                <a:srgbClr val="0A7F28"/>
              </a:solidFill>
              <a:sym typeface="微软雅黑" panose="020B0503020204020204" pitchFamily="34" charset="-122"/>
            </a:endParaRPr>
          </a:p>
          <a:p>
            <a:pPr>
              <a:lnSpc>
                <a:spcPct val="110000"/>
              </a:lnSpc>
              <a:spcAft>
                <a:spcPts val="600"/>
              </a:spcAft>
            </a:pPr>
            <a:r>
              <a:rPr lang="zh-CN" altLang="en-US" dirty="0">
                <a:solidFill>
                  <a:srgbClr val="0A7F28"/>
                </a:solidFill>
                <a:sym typeface="微软雅黑" panose="020B0503020204020204" pitchFamily="34" charset="-122"/>
              </a:rPr>
              <a:t>出现以下情况应注意除外</a:t>
            </a:r>
            <a:r>
              <a:rPr lang="en-US" altLang="zh-CN" baseline="30000" dirty="0">
                <a:solidFill>
                  <a:srgbClr val="0A7F28"/>
                </a:solidFill>
                <a:sym typeface="微软雅黑" panose="020B0503020204020204" pitchFamily="34" charset="-122"/>
              </a:rPr>
              <a:t>1</a:t>
            </a:r>
            <a:r>
              <a:rPr lang="zh-CN" altLang="en-US" dirty="0">
                <a:solidFill>
                  <a:srgbClr val="0A7F28"/>
                </a:solidFill>
                <a:sym typeface="微软雅黑" panose="020B0503020204020204" pitchFamily="34" charset="-122"/>
              </a:rPr>
              <a:t>：</a:t>
            </a:r>
          </a:p>
          <a:p>
            <a:pPr marL="800100" lvl="1" indent="-342900">
              <a:lnSpc>
                <a:spcPct val="110000"/>
              </a:lnSpc>
              <a:spcAft>
                <a:spcPts val="600"/>
              </a:spcAft>
              <a:buFont typeface="+mj-lt"/>
              <a:buAutoNum type="arabicPeriod"/>
            </a:pPr>
            <a:r>
              <a:rPr lang="zh-CN" altLang="en-US" dirty="0">
                <a:sym typeface="微软雅黑" panose="020B0503020204020204" pitchFamily="34" charset="-122"/>
              </a:rPr>
              <a:t>考虑</a:t>
            </a:r>
            <a:r>
              <a:rPr lang="en-US" altLang="zh-CN" dirty="0">
                <a:sym typeface="微软雅黑" panose="020B0503020204020204" pitchFamily="34" charset="-122"/>
              </a:rPr>
              <a:t>BPPV</a:t>
            </a:r>
            <a:r>
              <a:rPr lang="zh-CN" altLang="en-US" dirty="0">
                <a:sym typeface="微软雅黑" panose="020B0503020204020204" pitchFamily="34" charset="-122"/>
              </a:rPr>
              <a:t>但反复复位效果欠佳</a:t>
            </a:r>
          </a:p>
          <a:p>
            <a:pPr marL="800100" lvl="1" indent="-342900">
              <a:lnSpc>
                <a:spcPct val="110000"/>
              </a:lnSpc>
              <a:spcAft>
                <a:spcPts val="600"/>
              </a:spcAft>
              <a:buFont typeface="+mj-lt"/>
              <a:buAutoNum type="arabicPeriod"/>
            </a:pPr>
            <a:r>
              <a:rPr lang="zh-CN" altLang="en-US" dirty="0">
                <a:sym typeface="微软雅黑" panose="020B0503020204020204" pitchFamily="34" charset="-122"/>
              </a:rPr>
              <a:t>位置试验诱发出的眼震不符合相应半规管兴奋或抑制的表现</a:t>
            </a:r>
          </a:p>
          <a:p>
            <a:pPr marL="800100" lvl="1" indent="-342900">
              <a:lnSpc>
                <a:spcPct val="110000"/>
              </a:lnSpc>
              <a:spcAft>
                <a:spcPts val="600"/>
              </a:spcAft>
              <a:buFont typeface="+mj-lt"/>
              <a:buAutoNum type="arabicPeriod"/>
            </a:pPr>
            <a:r>
              <a:rPr lang="zh-CN" altLang="en-US" dirty="0">
                <a:sym typeface="微软雅黑" panose="020B0503020204020204" pitchFamily="34" charset="-122"/>
              </a:rPr>
              <a:t>多个位置试验中出现位置性眼震、但无法确定责任半规管</a:t>
            </a:r>
          </a:p>
          <a:p>
            <a:pPr marL="800100" lvl="1" indent="-342900">
              <a:lnSpc>
                <a:spcPct val="110000"/>
              </a:lnSpc>
              <a:spcAft>
                <a:spcPts val="600"/>
              </a:spcAft>
              <a:buFont typeface="+mj-lt"/>
              <a:buAutoNum type="arabicPeriod"/>
            </a:pPr>
            <a:r>
              <a:rPr lang="zh-CN" altLang="en-US" dirty="0">
                <a:sym typeface="微软雅黑" panose="020B0503020204020204" pitchFamily="34" charset="-122"/>
              </a:rPr>
              <a:t>同时出现周围和中枢性位置性眼震</a:t>
            </a:r>
          </a:p>
          <a:p>
            <a:pPr marL="800100" lvl="1" indent="-342900">
              <a:lnSpc>
                <a:spcPct val="110000"/>
              </a:lnSpc>
              <a:spcAft>
                <a:spcPts val="600"/>
              </a:spcAft>
              <a:buFont typeface="+mj-lt"/>
              <a:buAutoNum type="arabicPeriod"/>
            </a:pPr>
            <a:r>
              <a:rPr lang="zh-CN" altLang="en-US" dirty="0">
                <a:sym typeface="微软雅黑" panose="020B0503020204020204" pitchFamily="34" charset="-122"/>
              </a:rPr>
              <a:t>位置试验中出现眩晕、但未观察到眼震</a:t>
            </a:r>
            <a:endParaRPr lang="en-US" altLang="zh-CN" dirty="0">
              <a:sym typeface="微软雅黑" panose="020B0503020204020204" pitchFamily="34" charset="-122"/>
            </a:endParaRP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优先与危害大的恶性中枢性眩晕区分</a:t>
            </a:r>
          </a:p>
        </p:txBody>
      </p:sp>
      <p:sp>
        <p:nvSpPr>
          <p:cNvPr id="6" name="圆角矩形 5"/>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4"/>
          </p:nvPr>
        </p:nvSpPr>
        <p:spPr>
          <a:xfrm>
            <a:off x="2328671" y="6021288"/>
            <a:ext cx="9519783" cy="700187"/>
          </a:xfrm>
        </p:spPr>
        <p:txBody>
          <a:bodyPr/>
          <a:lstStyle/>
          <a:p>
            <a:r>
              <a:rPr lang="en-US" altLang="zh-CN" dirty="0">
                <a:sym typeface="微软雅黑" panose="020B0503020204020204" pitchFamily="34" charset="-122"/>
              </a:rPr>
              <a:t>1. Hac NEF, Gold DR. Advances in diagnosis and treatment of vestibular migraine and the vestibular disorders it mimics. Neurotherapeutics. 2024 Jul;21(4):e00381. https://pmc.ncbi.nlm.nih.gov/articles/PMC11284549/</a:t>
            </a:r>
          </a:p>
          <a:p>
            <a:r>
              <a:rPr lang="en-US" altLang="zh-CN" dirty="0">
                <a:sym typeface="微软雅黑" panose="020B0503020204020204" pitchFamily="34" charset="-122"/>
              </a:rPr>
              <a:t>2.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247.</a:t>
            </a:r>
          </a:p>
        </p:txBody>
      </p:sp>
      <p:sp>
        <p:nvSpPr>
          <p:cNvPr id="27" name="矩形 26"/>
          <p:cNvSpPr/>
          <p:nvPr/>
        </p:nvSpPr>
        <p:spPr>
          <a:xfrm>
            <a:off x="1162379" y="1768106"/>
            <a:ext cx="9865913" cy="324978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nvGrpSpPr>
          <p:cNvPr id="23" name="组合 22"/>
          <p:cNvGrpSpPr/>
          <p:nvPr/>
        </p:nvGrpSpPr>
        <p:grpSpPr>
          <a:xfrm>
            <a:off x="4656035" y="1052736"/>
            <a:ext cx="6373586" cy="4680520"/>
            <a:chOff x="4981080" y="1052736"/>
            <a:chExt cx="6373586" cy="4387265"/>
          </a:xfrm>
        </p:grpSpPr>
        <p:sp>
          <p:nvSpPr>
            <p:cNvPr id="24" name="矩形: 圆角 23"/>
            <p:cNvSpPr/>
            <p:nvPr/>
          </p:nvSpPr>
          <p:spPr>
            <a:xfrm>
              <a:off x="4981080" y="1242582"/>
              <a:ext cx="6373586" cy="4197419"/>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圆角 24"/>
            <p:cNvSpPr/>
            <p:nvPr/>
          </p:nvSpPr>
          <p:spPr>
            <a:xfrm>
              <a:off x="6115790" y="1052736"/>
              <a:ext cx="4104167" cy="400140"/>
            </a:xfrm>
            <a:prstGeom prst="roundRect">
              <a:avLst>
                <a:gd name="adj" fmla="val 50000"/>
              </a:avLst>
            </a:prstGeom>
            <a:solidFill>
              <a:srgbClr val="0A7F28"/>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BPPV</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与</a:t>
              </a:r>
              <a:r>
                <a:rPr kumimoji="0" lang="en-US" altLang="zh-CN"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VM</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异同及鉴别要点</a:t>
              </a:r>
            </a:p>
          </p:txBody>
        </p:sp>
      </p:grpSp>
      <p:sp>
        <p:nvSpPr>
          <p:cNvPr id="8" name="文本占位符 2"/>
          <p:cNvSpPr txBox="1"/>
          <p:nvPr/>
        </p:nvSpPr>
        <p:spPr>
          <a:xfrm>
            <a:off x="1330020" y="1956123"/>
            <a:ext cx="3154236" cy="83293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dirty="0">
                <a:solidFill>
                  <a:srgbClr val="C00000"/>
                </a:solidFill>
                <a:sym typeface="微软雅黑" panose="020B0503020204020204" pitchFamily="34" charset="-122"/>
              </a:rPr>
              <a:t>17%~46%</a:t>
            </a:r>
            <a:r>
              <a:rPr lang="zh-CN" altLang="en-US" b="1" dirty="0">
                <a:sym typeface="微软雅黑" panose="020B0503020204020204" pitchFamily="34" charset="-122"/>
              </a:rPr>
              <a:t>的</a:t>
            </a:r>
            <a:r>
              <a:rPr lang="en-US" altLang="zh-CN" b="1" dirty="0">
                <a:sym typeface="微软雅黑" panose="020B0503020204020204" pitchFamily="34" charset="-122"/>
              </a:rPr>
              <a:t>VM</a:t>
            </a:r>
            <a:r>
              <a:rPr lang="zh-CN" altLang="en-US" b="1" dirty="0">
                <a:sym typeface="微软雅黑" panose="020B0503020204020204" pitchFamily="34" charset="-122"/>
              </a:rPr>
              <a:t>患者可能会出现位置性发作性头晕</a:t>
            </a:r>
            <a:r>
              <a:rPr lang="en-US" altLang="zh-CN" b="1" baseline="30000" dirty="0">
                <a:sym typeface="微软雅黑" panose="020B0503020204020204" pitchFamily="34" charset="-122"/>
              </a:rPr>
              <a:t>1</a:t>
            </a:r>
            <a:endParaRPr lang="zh-CN" altLang="en-US" b="1" baseline="30000" dirty="0">
              <a:sym typeface="微软雅黑" panose="020B0503020204020204" pitchFamily="34" charset="-122"/>
            </a:endParaRPr>
          </a:p>
        </p:txBody>
      </p:sp>
      <p:grpSp>
        <p:nvGrpSpPr>
          <p:cNvPr id="19" name="组合 18"/>
          <p:cNvGrpSpPr/>
          <p:nvPr/>
        </p:nvGrpSpPr>
        <p:grpSpPr>
          <a:xfrm>
            <a:off x="1284754" y="2789058"/>
            <a:ext cx="3016540" cy="2011027"/>
            <a:chOff x="999764" y="3199667"/>
            <a:chExt cx="3016540" cy="2011027"/>
          </a:xfrm>
        </p:grpSpPr>
        <p:grpSp>
          <p:nvGrpSpPr>
            <p:cNvPr id="11" name="组合 10"/>
            <p:cNvGrpSpPr/>
            <p:nvPr/>
          </p:nvGrpSpPr>
          <p:grpSpPr>
            <a:xfrm>
              <a:off x="999764" y="3199667"/>
              <a:ext cx="3016540" cy="2011027"/>
              <a:chOff x="242270" y="1412164"/>
              <a:chExt cx="2748301" cy="1832201"/>
            </a:xfrm>
          </p:grpSpPr>
          <p:graphicFrame>
            <p:nvGraphicFramePr>
              <p:cNvPr id="17" name="图表 16"/>
              <p:cNvGraphicFramePr/>
              <p:nvPr/>
            </p:nvGraphicFramePr>
            <p:xfrm>
              <a:off x="242270" y="1412164"/>
              <a:ext cx="2748301" cy="1832201"/>
            </p:xfrm>
            <a:graphic>
              <a:graphicData uri="http://schemas.openxmlformats.org/drawingml/2006/chart">
                <c:chart xmlns:c="http://schemas.openxmlformats.org/drawingml/2006/chart" xmlns:r="http://schemas.openxmlformats.org/officeDocument/2006/relationships" r:id="rId4"/>
              </a:graphicData>
            </a:graphic>
          </p:graphicFrame>
          <p:sp>
            <p:nvSpPr>
              <p:cNvPr id="18" name="文本占位符 2"/>
              <p:cNvSpPr txBox="1"/>
              <p:nvPr/>
            </p:nvSpPr>
            <p:spPr>
              <a:xfrm>
                <a:off x="976382" y="1927229"/>
                <a:ext cx="1280077" cy="840138"/>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zh-CN" altLang="en-US" sz="1400" dirty="0">
                    <a:latin typeface="微软雅黑" panose="020B0503020204020204" pitchFamily="34" charset="-122"/>
                    <a:sym typeface="微软雅黑" panose="020B0503020204020204" pitchFamily="34" charset="-122"/>
                  </a:rPr>
                  <a:t>前庭性偏头痛</a:t>
                </a:r>
                <a:r>
                  <a:rPr lang="en-US" altLang="zh-CN" sz="1400" dirty="0">
                    <a:latin typeface="微软雅黑" panose="020B0503020204020204" pitchFamily="34" charset="-122"/>
                    <a:sym typeface="微软雅黑" panose="020B0503020204020204" pitchFamily="34" charset="-122"/>
                  </a:rPr>
                  <a:t>(VM)</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2432861" y="3560093"/>
              <a:ext cx="1559576" cy="409819"/>
              <a:chOff x="-2928234" y="2615218"/>
              <a:chExt cx="928936" cy="373377"/>
            </a:xfrm>
          </p:grpSpPr>
          <p:sp>
            <p:nvSpPr>
              <p:cNvPr id="14" name="矩形: 圆角 13"/>
              <p:cNvSpPr/>
              <p:nvPr/>
            </p:nvSpPr>
            <p:spPr>
              <a:xfrm>
                <a:off x="-2763965" y="2654547"/>
                <a:ext cx="600399" cy="294720"/>
              </a:xfrm>
              <a:prstGeom prst="roundRect">
                <a:avLst>
                  <a:gd name="adj" fmla="val 50000"/>
                </a:avLst>
              </a:prstGeom>
              <a:solidFill>
                <a:schemeClr val="accent6">
                  <a:lumMod val="20000"/>
                  <a:lumOff val="80000"/>
                </a:schemeClr>
              </a:solidFill>
              <a:ln>
                <a:no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6" name="文本占位符 2"/>
              <p:cNvSpPr txBox="1"/>
              <p:nvPr/>
            </p:nvSpPr>
            <p:spPr>
              <a:xfrm>
                <a:off x="-2928234" y="2615218"/>
                <a:ext cx="928936" cy="373377"/>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rgbClr val="0A7F28"/>
                    </a:solidFill>
                    <a:effectLst/>
                    <a:uLnTx/>
                    <a:uFillTx/>
                    <a:latin typeface="微软雅黑" panose="020B0503020204020204" pitchFamily="34" charset="-122"/>
                    <a:sym typeface="微软雅黑" panose="020B0503020204020204" pitchFamily="34" charset="-122"/>
                  </a:rPr>
                  <a:t>17%~46%</a:t>
                </a:r>
              </a:p>
            </p:txBody>
          </p:sp>
        </p:grpSp>
      </p:grpSp>
      <p:sp>
        <p:nvSpPr>
          <p:cNvPr id="20" name="文本占位符 2"/>
          <p:cNvSpPr txBox="1"/>
          <p:nvPr/>
        </p:nvSpPr>
        <p:spPr>
          <a:xfrm>
            <a:off x="4912174" y="1511140"/>
            <a:ext cx="5861308" cy="136584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altLang="zh-CN" b="1" dirty="0">
                <a:sym typeface="微软雅黑" panose="020B0503020204020204" pitchFamily="34" charset="-122"/>
              </a:rPr>
              <a:t>VM</a:t>
            </a:r>
            <a:r>
              <a:rPr lang="zh-CN" altLang="en-US" b="1" dirty="0">
                <a:sym typeface="微软雅黑" panose="020B0503020204020204" pitchFamily="34" charset="-122"/>
              </a:rPr>
              <a:t>较</a:t>
            </a:r>
            <a:r>
              <a:rPr lang="en-US" altLang="zh-CN" b="1" dirty="0">
                <a:sym typeface="微软雅黑" panose="020B0503020204020204" pitchFamily="34" charset="-122"/>
              </a:rPr>
              <a:t>BPPV</a:t>
            </a:r>
            <a:r>
              <a:rPr lang="zh-CN" altLang="en-US" b="1" dirty="0">
                <a:sym typeface="微软雅黑" panose="020B0503020204020204" pitchFamily="34" charset="-122"/>
              </a:rPr>
              <a:t>：头晕</a:t>
            </a:r>
            <a:r>
              <a:rPr lang="zh-CN" altLang="en-US" b="1" dirty="0">
                <a:solidFill>
                  <a:srgbClr val="C00000"/>
                </a:solidFill>
                <a:sym typeface="微软雅黑" panose="020B0503020204020204" pitchFamily="34" charset="-122"/>
              </a:rPr>
              <a:t>症状更明显</a:t>
            </a:r>
            <a:r>
              <a:rPr lang="zh-CN" altLang="en-US" b="1" dirty="0">
                <a:sym typeface="微软雅黑" panose="020B0503020204020204" pitchFamily="34" charset="-122"/>
              </a:rPr>
              <a:t>，反复发作更显“</a:t>
            </a:r>
            <a:r>
              <a:rPr lang="zh-CN" altLang="en-US" b="1" dirty="0">
                <a:solidFill>
                  <a:srgbClr val="C00000"/>
                </a:solidFill>
                <a:sym typeface="微软雅黑" panose="020B0503020204020204" pitchFamily="34" charset="-122"/>
              </a:rPr>
              <a:t>规律性</a:t>
            </a:r>
            <a:r>
              <a:rPr lang="zh-CN" altLang="en-US" b="1" dirty="0">
                <a:sym typeface="微软雅黑" panose="020B0503020204020204" pitchFamily="34" charset="-122"/>
              </a:rPr>
              <a:t>”，</a:t>
            </a:r>
            <a:r>
              <a:rPr lang="zh-CN" altLang="en-US" b="1" dirty="0">
                <a:solidFill>
                  <a:srgbClr val="C00000"/>
                </a:solidFill>
                <a:sym typeface="微软雅黑" panose="020B0503020204020204" pitchFamily="34" charset="-122"/>
              </a:rPr>
              <a:t>常伴头痛或有既往偏头痛反复发作病史</a:t>
            </a:r>
            <a:r>
              <a:rPr lang="zh-CN" altLang="en-US" b="1" dirty="0">
                <a:sym typeface="微软雅黑" panose="020B0503020204020204" pitchFamily="34" charset="-122"/>
              </a:rPr>
              <a:t>，位置性眼震有时较难鉴别，但</a:t>
            </a:r>
            <a:r>
              <a:rPr lang="zh-CN" altLang="en-US" b="1" dirty="0">
                <a:solidFill>
                  <a:srgbClr val="C00000"/>
                </a:solidFill>
                <a:sym typeface="微软雅黑" panose="020B0503020204020204" pitchFamily="34" charset="-122"/>
              </a:rPr>
              <a:t>复位治疗无效</a:t>
            </a:r>
            <a:r>
              <a:rPr lang="en-US" altLang="zh-CN" sz="1800" b="1" baseline="30000" dirty="0">
                <a:solidFill>
                  <a:srgbClr val="C00000"/>
                </a:solidFill>
                <a:sym typeface="微软雅黑" panose="020B0503020204020204" pitchFamily="34" charset="-122"/>
              </a:rPr>
              <a:t>2</a:t>
            </a:r>
            <a:endParaRPr lang="zh-CN" altLang="en-US" sz="1800" b="1" dirty="0">
              <a:solidFill>
                <a:srgbClr val="C00000"/>
              </a:solidFill>
              <a:sym typeface="微软雅黑" panose="020B0503020204020204" pitchFamily="34" charset="-122"/>
            </a:endParaRPr>
          </a:p>
        </p:txBody>
      </p:sp>
      <p:graphicFrame>
        <p:nvGraphicFramePr>
          <p:cNvPr id="21" name="表格 20"/>
          <p:cNvGraphicFramePr/>
          <p:nvPr>
            <p:custDataLst>
              <p:tags r:id="rId1"/>
            </p:custDataLst>
          </p:nvPr>
        </p:nvGraphicFramePr>
        <p:xfrm>
          <a:off x="5061528" y="2585208"/>
          <a:ext cx="5562600" cy="3017520"/>
        </p:xfrm>
        <a:graphic>
          <a:graphicData uri="http://schemas.openxmlformats.org/drawingml/2006/table">
            <a:tbl>
              <a:tblPr firstRow="1" bandRow="1">
                <a:tableStyleId>{B301B821-A1FF-4177-AEE7-76D212191A09}</a:tableStyleId>
              </a:tblPr>
              <a:tblGrid>
                <a:gridCol w="642668">
                  <a:extLst>
                    <a:ext uri="{9D8B030D-6E8A-4147-A177-3AD203B41FA5}">
                      <a16:colId xmlns:a16="http://schemas.microsoft.com/office/drawing/2014/main" val="20000"/>
                    </a:ext>
                  </a:extLst>
                </a:gridCol>
                <a:gridCol w="2250066">
                  <a:extLst>
                    <a:ext uri="{9D8B030D-6E8A-4147-A177-3AD203B41FA5}">
                      <a16:colId xmlns:a16="http://schemas.microsoft.com/office/drawing/2014/main" val="20001"/>
                    </a:ext>
                  </a:extLst>
                </a:gridCol>
                <a:gridCol w="2669866">
                  <a:extLst>
                    <a:ext uri="{9D8B030D-6E8A-4147-A177-3AD203B41FA5}">
                      <a16:colId xmlns:a16="http://schemas.microsoft.com/office/drawing/2014/main" val="20002"/>
                    </a:ext>
                  </a:extLst>
                </a:gridCol>
              </a:tblGrid>
              <a:tr h="273586">
                <a:tc>
                  <a:txBody>
                    <a:bodyPr/>
                    <a:lstStyle>
                      <a:lvl1pPr marL="0" algn="l" defTabSz="914400" rtl="0" eaLnBrk="1" latinLnBrk="0" hangingPunct="1">
                        <a:defRPr sz="1800" b="1" kern="1200">
                          <a:solidFill>
                            <a:schemeClr val="lt1"/>
                          </a:solidFill>
                          <a:latin typeface="Verdana" panose="020B0604030504040204"/>
                        </a:defRPr>
                      </a:lvl1pPr>
                      <a:lvl2pPr marL="457200" algn="l" defTabSz="914400" rtl="0" eaLnBrk="1" latinLnBrk="0" hangingPunct="1">
                        <a:defRPr sz="1800" b="1" kern="1200">
                          <a:solidFill>
                            <a:schemeClr val="lt1"/>
                          </a:solidFill>
                          <a:latin typeface="Verdana" panose="020B0604030504040204"/>
                        </a:defRPr>
                      </a:lvl2pPr>
                      <a:lvl3pPr marL="914400" algn="l" defTabSz="914400" rtl="0" eaLnBrk="1" latinLnBrk="0" hangingPunct="1">
                        <a:defRPr sz="1800" b="1" kern="1200">
                          <a:solidFill>
                            <a:schemeClr val="lt1"/>
                          </a:solidFill>
                          <a:latin typeface="Verdana" panose="020B0604030504040204"/>
                        </a:defRPr>
                      </a:lvl3pPr>
                      <a:lvl4pPr marL="1371600" algn="l" defTabSz="914400" rtl="0" eaLnBrk="1" latinLnBrk="0" hangingPunct="1">
                        <a:defRPr sz="1800" b="1" kern="1200">
                          <a:solidFill>
                            <a:schemeClr val="lt1"/>
                          </a:solidFill>
                          <a:latin typeface="Verdana" panose="020B0604030504040204"/>
                        </a:defRPr>
                      </a:lvl4pPr>
                      <a:lvl5pPr marL="1828800" algn="l" defTabSz="914400" rtl="0" eaLnBrk="1" latinLnBrk="0" hangingPunct="1">
                        <a:defRPr sz="1800" b="1" kern="1200">
                          <a:solidFill>
                            <a:schemeClr val="lt1"/>
                          </a:solidFill>
                          <a:latin typeface="Verdana" panose="020B0604030504040204"/>
                        </a:defRPr>
                      </a:lvl5pPr>
                      <a:lvl6pPr marL="2286000" algn="l" defTabSz="914400" rtl="0" eaLnBrk="1" latinLnBrk="0" hangingPunct="1">
                        <a:defRPr sz="1800" b="1" kern="1200">
                          <a:solidFill>
                            <a:schemeClr val="lt1"/>
                          </a:solidFill>
                          <a:latin typeface="Verdana" panose="020B0604030504040204"/>
                        </a:defRPr>
                      </a:lvl6pPr>
                      <a:lvl7pPr marL="2743200" algn="l" defTabSz="914400" rtl="0" eaLnBrk="1" latinLnBrk="0" hangingPunct="1">
                        <a:defRPr sz="1800" b="1" kern="1200">
                          <a:solidFill>
                            <a:schemeClr val="lt1"/>
                          </a:solidFill>
                          <a:latin typeface="Verdana" panose="020B0604030504040204"/>
                        </a:defRPr>
                      </a:lvl7pPr>
                      <a:lvl8pPr marL="3200400" algn="l" defTabSz="914400" rtl="0" eaLnBrk="1" latinLnBrk="0" hangingPunct="1">
                        <a:defRPr sz="1800" b="1" kern="1200">
                          <a:solidFill>
                            <a:schemeClr val="lt1"/>
                          </a:solidFill>
                          <a:latin typeface="Verdana" panose="020B0604030504040204"/>
                        </a:defRPr>
                      </a:lvl8pPr>
                      <a:lvl9pPr marL="3657600" algn="l" defTabSz="914400" rtl="0" eaLnBrk="1" latinLnBrk="0" hangingPunct="1">
                        <a:defRPr sz="1800" b="1" kern="1200">
                          <a:solidFill>
                            <a:schemeClr val="lt1"/>
                          </a:solidFill>
                          <a:latin typeface="Verdana" panose="020B0604030504040204"/>
                        </a:defRPr>
                      </a:lvl9pPr>
                    </a:lstStyle>
                    <a:p>
                      <a:pPr marL="171450" indent="-171450" algn="ctr">
                        <a:buFont typeface="Arial" panose="020B0604020202020204" pitchFamily="34" charset="0"/>
                        <a:buChar char="•"/>
                      </a:pPr>
                      <a:endParaRPr lang="zh-CN" altLang="en-US" sz="1200" baseline="300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solidFill>
                      <a:srgbClr val="0A7F28"/>
                    </a:solidFill>
                  </a:tcPr>
                </a:tc>
                <a:tc>
                  <a:txBody>
                    <a:bodyPr/>
                    <a:lstStyle>
                      <a:lvl1pPr marL="0" algn="l" defTabSz="914400" rtl="0" eaLnBrk="1" latinLnBrk="0" hangingPunct="1">
                        <a:defRPr sz="1800" b="1" kern="1200">
                          <a:solidFill>
                            <a:schemeClr val="lt1"/>
                          </a:solidFill>
                          <a:latin typeface="Verdana" panose="020B0604030504040204"/>
                        </a:defRPr>
                      </a:lvl1pPr>
                      <a:lvl2pPr marL="457200" algn="l" defTabSz="914400" rtl="0" eaLnBrk="1" latinLnBrk="0" hangingPunct="1">
                        <a:defRPr sz="1800" b="1" kern="1200">
                          <a:solidFill>
                            <a:schemeClr val="lt1"/>
                          </a:solidFill>
                          <a:latin typeface="Verdana" panose="020B0604030504040204"/>
                        </a:defRPr>
                      </a:lvl2pPr>
                      <a:lvl3pPr marL="914400" algn="l" defTabSz="914400" rtl="0" eaLnBrk="1" latinLnBrk="0" hangingPunct="1">
                        <a:defRPr sz="1800" b="1" kern="1200">
                          <a:solidFill>
                            <a:schemeClr val="lt1"/>
                          </a:solidFill>
                          <a:latin typeface="Verdana" panose="020B0604030504040204"/>
                        </a:defRPr>
                      </a:lvl3pPr>
                      <a:lvl4pPr marL="1371600" algn="l" defTabSz="914400" rtl="0" eaLnBrk="1" latinLnBrk="0" hangingPunct="1">
                        <a:defRPr sz="1800" b="1" kern="1200">
                          <a:solidFill>
                            <a:schemeClr val="lt1"/>
                          </a:solidFill>
                          <a:latin typeface="Verdana" panose="020B0604030504040204"/>
                        </a:defRPr>
                      </a:lvl4pPr>
                      <a:lvl5pPr marL="1828800" algn="l" defTabSz="914400" rtl="0" eaLnBrk="1" latinLnBrk="0" hangingPunct="1">
                        <a:defRPr sz="1800" b="1" kern="1200">
                          <a:solidFill>
                            <a:schemeClr val="lt1"/>
                          </a:solidFill>
                          <a:latin typeface="Verdana" panose="020B0604030504040204"/>
                        </a:defRPr>
                      </a:lvl5pPr>
                      <a:lvl6pPr marL="2286000" algn="l" defTabSz="914400" rtl="0" eaLnBrk="1" latinLnBrk="0" hangingPunct="1">
                        <a:defRPr sz="1800" b="1" kern="1200">
                          <a:solidFill>
                            <a:schemeClr val="lt1"/>
                          </a:solidFill>
                          <a:latin typeface="Verdana" panose="020B0604030504040204"/>
                        </a:defRPr>
                      </a:lvl6pPr>
                      <a:lvl7pPr marL="2743200" algn="l" defTabSz="914400" rtl="0" eaLnBrk="1" latinLnBrk="0" hangingPunct="1">
                        <a:defRPr sz="1800" b="1" kern="1200">
                          <a:solidFill>
                            <a:schemeClr val="lt1"/>
                          </a:solidFill>
                          <a:latin typeface="Verdana" panose="020B0604030504040204"/>
                        </a:defRPr>
                      </a:lvl7pPr>
                      <a:lvl8pPr marL="3200400" algn="l" defTabSz="914400" rtl="0" eaLnBrk="1" latinLnBrk="0" hangingPunct="1">
                        <a:defRPr sz="1800" b="1" kern="1200">
                          <a:solidFill>
                            <a:schemeClr val="lt1"/>
                          </a:solidFill>
                          <a:latin typeface="Verdana" panose="020B0604030504040204"/>
                        </a:defRPr>
                      </a:lvl8pPr>
                      <a:lvl9pPr marL="3657600" algn="l" defTabSz="914400" rtl="0" eaLnBrk="1" latinLnBrk="0" hangingPunct="1">
                        <a:defRPr sz="1800" b="1" kern="1200">
                          <a:solidFill>
                            <a:schemeClr val="lt1"/>
                          </a:solidFill>
                          <a:latin typeface="Verdana" panose="020B0604030504040204"/>
                        </a:defRPr>
                      </a:lvl9pPr>
                    </a:lstStyle>
                    <a:p>
                      <a:pPr marL="0" indent="0" algn="ctr">
                        <a:buFont typeface="Arial" panose="020B0604020202020204" pitchFamily="34" charset="0"/>
                        <a:buNone/>
                      </a:pP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BPPV</a:t>
                      </a:r>
                      <a:r>
                        <a:rPr lang="en-US" altLang="zh-CN" sz="1200" b="1" baseline="30000" dirty="0">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T w="12700" cmpd="sng">
                      <a:solidFill>
                        <a:srgbClr val="008D38"/>
                      </a:solidFill>
                      <a:prstDash val="solid"/>
                    </a:lnT>
                    <a:lnB w="12700" cmpd="sng">
                      <a:solidFill>
                        <a:srgbClr val="008D38"/>
                      </a:solidFill>
                      <a:prstDash val="solid"/>
                    </a:lnB>
                    <a:solidFill>
                      <a:srgbClr val="0A7F28"/>
                    </a:solidFill>
                  </a:tcPr>
                </a:tc>
                <a:tc>
                  <a:txBody>
                    <a:bodyPr/>
                    <a:lstStyle>
                      <a:lvl1pPr marL="0" algn="l" defTabSz="914400" rtl="0" eaLnBrk="1" latinLnBrk="0" hangingPunct="1">
                        <a:defRPr sz="1800" b="1" kern="1200">
                          <a:solidFill>
                            <a:schemeClr val="lt1"/>
                          </a:solidFill>
                          <a:latin typeface="Verdana" panose="020B0604030504040204"/>
                        </a:defRPr>
                      </a:lvl1pPr>
                      <a:lvl2pPr marL="457200" algn="l" defTabSz="914400" rtl="0" eaLnBrk="1" latinLnBrk="0" hangingPunct="1">
                        <a:defRPr sz="1800" b="1" kern="1200">
                          <a:solidFill>
                            <a:schemeClr val="lt1"/>
                          </a:solidFill>
                          <a:latin typeface="Verdana" panose="020B0604030504040204"/>
                        </a:defRPr>
                      </a:lvl2pPr>
                      <a:lvl3pPr marL="914400" algn="l" defTabSz="914400" rtl="0" eaLnBrk="1" latinLnBrk="0" hangingPunct="1">
                        <a:defRPr sz="1800" b="1" kern="1200">
                          <a:solidFill>
                            <a:schemeClr val="lt1"/>
                          </a:solidFill>
                          <a:latin typeface="Verdana" panose="020B0604030504040204"/>
                        </a:defRPr>
                      </a:lvl3pPr>
                      <a:lvl4pPr marL="1371600" algn="l" defTabSz="914400" rtl="0" eaLnBrk="1" latinLnBrk="0" hangingPunct="1">
                        <a:defRPr sz="1800" b="1" kern="1200">
                          <a:solidFill>
                            <a:schemeClr val="lt1"/>
                          </a:solidFill>
                          <a:latin typeface="Verdana" panose="020B0604030504040204"/>
                        </a:defRPr>
                      </a:lvl4pPr>
                      <a:lvl5pPr marL="1828800" algn="l" defTabSz="914400" rtl="0" eaLnBrk="1" latinLnBrk="0" hangingPunct="1">
                        <a:defRPr sz="1800" b="1" kern="1200">
                          <a:solidFill>
                            <a:schemeClr val="lt1"/>
                          </a:solidFill>
                          <a:latin typeface="Verdana" panose="020B0604030504040204"/>
                        </a:defRPr>
                      </a:lvl5pPr>
                      <a:lvl6pPr marL="2286000" algn="l" defTabSz="914400" rtl="0" eaLnBrk="1" latinLnBrk="0" hangingPunct="1">
                        <a:defRPr sz="1800" b="1" kern="1200">
                          <a:solidFill>
                            <a:schemeClr val="lt1"/>
                          </a:solidFill>
                          <a:latin typeface="Verdana" panose="020B0604030504040204"/>
                        </a:defRPr>
                      </a:lvl6pPr>
                      <a:lvl7pPr marL="2743200" algn="l" defTabSz="914400" rtl="0" eaLnBrk="1" latinLnBrk="0" hangingPunct="1">
                        <a:defRPr sz="1800" b="1" kern="1200">
                          <a:solidFill>
                            <a:schemeClr val="lt1"/>
                          </a:solidFill>
                          <a:latin typeface="Verdana" panose="020B0604030504040204"/>
                        </a:defRPr>
                      </a:lvl7pPr>
                      <a:lvl8pPr marL="3200400" algn="l" defTabSz="914400" rtl="0" eaLnBrk="1" latinLnBrk="0" hangingPunct="1">
                        <a:defRPr sz="1800" b="1" kern="1200">
                          <a:solidFill>
                            <a:schemeClr val="lt1"/>
                          </a:solidFill>
                          <a:latin typeface="Verdana" panose="020B0604030504040204"/>
                        </a:defRPr>
                      </a:lvl8pPr>
                      <a:lvl9pPr marL="3657600" algn="l" defTabSz="914400" rtl="0" eaLnBrk="1" latinLnBrk="0" hangingPunct="1">
                        <a:defRPr sz="1800" b="1" kern="1200">
                          <a:solidFill>
                            <a:schemeClr val="lt1"/>
                          </a:solidFill>
                          <a:latin typeface="Verdana" panose="020B0604030504040204"/>
                        </a:defRPr>
                      </a:lvl9pPr>
                    </a:lstStyle>
                    <a:p>
                      <a:pPr marL="0" indent="0" algn="ctr">
                        <a:buFont typeface="Arial" panose="020B0604020202020204" pitchFamily="34" charset="0"/>
                        <a:buNone/>
                      </a:pPr>
                      <a:r>
                        <a:rPr lang="en-US" altLang="zh-CN" sz="1200" b="1" dirty="0">
                          <a:latin typeface="微软雅黑" panose="020B0503020204020204" pitchFamily="34" charset="-122"/>
                          <a:ea typeface="微软雅黑" panose="020B0503020204020204" pitchFamily="34" charset="-122"/>
                          <a:sym typeface="微软雅黑" panose="020B0503020204020204" pitchFamily="34" charset="-122"/>
                        </a:rPr>
                        <a:t>VM</a:t>
                      </a:r>
                      <a:r>
                        <a:rPr lang="en-US" altLang="zh-CN" sz="1200" b="1" baseline="30000" dirty="0">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200" baseline="300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rgbClr val="0A7F28"/>
                    </a:solidFill>
                  </a:tcPr>
                </a:tc>
                <a:extLst>
                  <a:ext uri="{0D108BD9-81ED-4DB2-BD59-A6C34878D82A}">
                    <a16:rowId xmlns:a16="http://schemas.microsoft.com/office/drawing/2014/main" val="10000"/>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marL="0" indent="0" algn="ctr">
                        <a:buFont typeface="Arial" panose="020B0604020202020204" pitchFamily="34" charset="0"/>
                        <a:buNone/>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诊断</a:t>
                      </a:r>
                      <a:endParaRPr lang="zh-CN" altLang="en-US" sz="1200" baseline="300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眩晕发作持续＜</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1~2min</a:t>
                      </a: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出现于头位改变时</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无其他神经或耳部症状</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位置试验中典型眼震模式</a:t>
                      </a:r>
                    </a:p>
                  </a:txBody>
                  <a:tcPr marL="45720" marR="45720" anchor="ct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目前或既往的偏头痛病史</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buFont typeface="Arial" panose="020B0604020202020204" pitchFamily="34" charset="0"/>
                        <a:buChar char="•"/>
                      </a:pP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次眩晕发作，持续</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5min~72h</a:t>
                      </a: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至少</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50%</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与偏头痛、畏光和畏声，或视觉先兆有关</a:t>
                      </a: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1"/>
                  </a:ext>
                </a:extLst>
              </a:tr>
              <a:tr h="253545">
                <a:tc>
                  <a:txBody>
                    <a:bodyPr/>
                    <a:lstStyle/>
                    <a:p>
                      <a:pPr marL="0" indent="0" algn="ctr">
                        <a:buFont typeface="Arial" panose="020B0604020202020204" pitchFamily="34" charset="0"/>
                        <a:buNone/>
                      </a:pPr>
                      <a:r>
                        <a:rPr lang="zh-CN" altLang="en-US" sz="12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注意</a:t>
                      </a:r>
                    </a:p>
                  </a:txBody>
                  <a:tcPr marL="45720" marR="45720"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tcPr>
                </a:tc>
                <a:tc>
                  <a:txBody>
                    <a:bodyPr/>
                    <a:lstStyle/>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通过位置试验诊断</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采用耳石复位治疗</a:t>
                      </a:r>
                    </a:p>
                  </a:txBody>
                  <a:tcPr marL="45720" marR="45720" anchor="ctr">
                    <a:lnT w="12700" cmpd="sng">
                      <a:solidFill>
                        <a:srgbClr val="008D38"/>
                      </a:solidFill>
                      <a:prstDash val="solid"/>
                    </a:lnT>
                    <a:lnB w="12700" cmpd="sng">
                      <a:solidFill>
                        <a:srgbClr val="008D38"/>
                      </a:solidFill>
                      <a:prstDash val="solid"/>
                    </a:lnB>
                  </a:tcPr>
                </a:tc>
                <a:tc>
                  <a:txBody>
                    <a:bodyPr/>
                    <a:lstStyle/>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常由视觉刺激或复杂感官信号所引发或加剧</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与偏头痛的特定诱因有关</a:t>
                      </a: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extLst>
                  <a:ext uri="{0D108BD9-81ED-4DB2-BD59-A6C34878D82A}">
                    <a16:rowId xmlns:a16="http://schemas.microsoft.com/office/drawing/2014/main" val="10002"/>
                  </a:ext>
                </a:extLst>
              </a:tr>
              <a:tr h="25354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marL="0" indent="0" algn="ctr">
                        <a:buFont typeface="Arial" panose="020B0604020202020204" pitchFamily="34" charset="0"/>
                        <a:buNone/>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相似</a:t>
                      </a:r>
                    </a:p>
                  </a:txBody>
                  <a:tcPr marL="45720" marR="45720"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gridSpan="2">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可表现为位置性发作性眩晕</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可表现为在特定体位下持续存在的眩晕</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如嵴帽结石症</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可表现为向地性或离地性眼震</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如外半规管</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a:t>
                      </a: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hMerge="1">
                  <a:txBody>
                    <a:bodyPr/>
                    <a:lstStyle/>
                    <a:p>
                      <a:endParaRPr lang="zh-CN"/>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extLst>
                  <a:ext uri="{0D108BD9-81ED-4DB2-BD59-A6C34878D82A}">
                    <a16:rowId xmlns:a16="http://schemas.microsoft.com/office/drawing/2014/main" val="10003"/>
                  </a:ext>
                </a:extLst>
              </a:tr>
              <a:tr h="253545">
                <a:tc>
                  <a:txBody>
                    <a:bodyPr/>
                    <a:lstStyle/>
                    <a:p>
                      <a:pPr marL="0" indent="0" algn="ctr">
                        <a:buFont typeface="Arial" panose="020B0604020202020204" pitchFamily="34" charset="0"/>
                        <a:buNone/>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差异</a:t>
                      </a:r>
                    </a:p>
                  </a:txBody>
                  <a:tcPr marL="45720" marR="45720" anchor="ctr">
                    <a:lnL w="12700" cap="flat" cmpd="sng" algn="ctr">
                      <a:noFill/>
                      <a:prstDash val="solid"/>
                      <a:round/>
                      <a:headEnd type="none" w="med" len="med"/>
                      <a:tailEnd type="none" w="med" len="med"/>
                    </a:lnL>
                    <a:lnT w="12700" cmpd="sng">
                      <a:solidFill>
                        <a:srgbClr val="008D38"/>
                      </a:solidFill>
                      <a:prstDash val="solid"/>
                    </a:lnT>
                    <a:lnB w="12700" cmpd="sng">
                      <a:solidFill>
                        <a:srgbClr val="008D38"/>
                      </a:solidFill>
                      <a:prstDash val="solid"/>
                    </a:lnB>
                  </a:tcPr>
                </a:tc>
                <a:tc gridSpan="2">
                  <a:txBody>
                    <a:bodyPr/>
                    <a:lstStyle/>
                    <a:p>
                      <a:pPr marL="171450" indent="-171450">
                        <a:buFont typeface="Arial" panose="020B0604020202020204" pitchFamily="34" charset="0"/>
                        <a:buChar char="•"/>
                      </a:pP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在位置试验中表现出渐强</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渐弱的眼震模式</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与神经或耳部症状无关</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通常仅在主动运动时触发</a:t>
                      </a: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tc hMerge="1">
                  <a:txBody>
                    <a:bodyPr/>
                    <a:lstStyle/>
                    <a:p>
                      <a:endParaRPr lang="zh-CN"/>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tcPr>
                </a:tc>
                <a:extLst>
                  <a:ext uri="{0D108BD9-81ED-4DB2-BD59-A6C34878D82A}">
                    <a16:rowId xmlns:a16="http://schemas.microsoft.com/office/drawing/2014/main" val="10004"/>
                  </a:ext>
                </a:extLst>
              </a:tr>
            </a:tbl>
          </a:graphicData>
        </a:graphic>
      </p:graphicFrame>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鉴别诊断：可表现位置性眩晕的前庭性偏头痛</a:t>
            </a:r>
          </a:p>
        </p:txBody>
      </p:sp>
      <p:sp>
        <p:nvSpPr>
          <p:cNvPr id="6" name="圆角矩形 5"/>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矩形: 圆角 139"/>
          <p:cNvSpPr/>
          <p:nvPr/>
        </p:nvSpPr>
        <p:spPr>
          <a:xfrm flipH="1">
            <a:off x="838195" y="1978119"/>
            <a:ext cx="4861037" cy="1115295"/>
          </a:xfrm>
          <a:prstGeom prst="roundRect">
            <a:avLst>
              <a:gd name="adj" fmla="val 0"/>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矩形: 圆角 144"/>
          <p:cNvSpPr/>
          <p:nvPr/>
        </p:nvSpPr>
        <p:spPr>
          <a:xfrm>
            <a:off x="5700287" y="1052736"/>
            <a:ext cx="5652000" cy="5076000"/>
          </a:xfrm>
          <a:prstGeom prst="roundRect">
            <a:avLst>
              <a:gd name="adj" fmla="val 0"/>
            </a:avLst>
          </a:prstGeom>
          <a:solidFill>
            <a:sysClr val="window" lastClr="FFFFFF"/>
          </a:solidFill>
          <a:ln w="12700" cap="flat" cmpd="sng" algn="ctr">
            <a:solidFill>
              <a:srgbClr val="D9D9D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内容占位符 3"/>
          <p:cNvSpPr>
            <a:spLocks noGrp="1"/>
          </p:cNvSpPr>
          <p:nvPr>
            <p:ph sz="quarter" idx="14"/>
          </p:nvPr>
        </p:nvSpPr>
        <p:spPr/>
        <p:txBody>
          <a:bodyPr/>
          <a:lstStyle/>
          <a:p>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229-230, 247-248, 262.</a:t>
            </a:r>
          </a:p>
        </p:txBody>
      </p:sp>
      <p:grpSp>
        <p:nvGrpSpPr>
          <p:cNvPr id="38" name="组合 37"/>
          <p:cNvGrpSpPr/>
          <p:nvPr/>
        </p:nvGrpSpPr>
        <p:grpSpPr>
          <a:xfrm>
            <a:off x="5878633" y="1402171"/>
            <a:ext cx="5349528" cy="4485673"/>
            <a:chOff x="1411470" y="1230552"/>
            <a:chExt cx="8288564" cy="6950107"/>
          </a:xfrm>
        </p:grpSpPr>
        <p:pic>
          <p:nvPicPr>
            <p:cNvPr id="35" name="图片 34"/>
            <p:cNvPicPr>
              <a:picLocks noChangeAspect="1"/>
            </p:cNvPicPr>
            <p:nvPr/>
          </p:nvPicPr>
          <p:blipFill>
            <a:blip r:embed="rId3"/>
            <a:srcRect b="17959"/>
            <a:stretch>
              <a:fillRect/>
            </a:stretch>
          </p:blipFill>
          <p:spPr>
            <a:xfrm>
              <a:off x="1411470" y="6453671"/>
              <a:ext cx="8277225" cy="1726988"/>
            </a:xfrm>
            <a:prstGeom prst="rect">
              <a:avLst/>
            </a:prstGeom>
          </p:spPr>
        </p:pic>
        <p:pic>
          <p:nvPicPr>
            <p:cNvPr id="36" name="图片 35"/>
            <p:cNvPicPr>
              <a:picLocks noChangeAspect="1"/>
            </p:cNvPicPr>
            <p:nvPr/>
          </p:nvPicPr>
          <p:blipFill>
            <a:blip r:embed="rId4"/>
            <a:srcRect t="5806" b="1499"/>
            <a:stretch>
              <a:fillRect/>
            </a:stretch>
          </p:blipFill>
          <p:spPr>
            <a:xfrm>
              <a:off x="1422349" y="1230552"/>
              <a:ext cx="8277685" cy="5537848"/>
            </a:xfrm>
            <a:prstGeom prst="rect">
              <a:avLst/>
            </a:prstGeom>
          </p:spPr>
        </p:pic>
      </p:grpSp>
      <p:sp>
        <p:nvSpPr>
          <p:cNvPr id="3" name="文本占位符 11"/>
          <p:cNvSpPr txBox="1"/>
          <p:nvPr/>
        </p:nvSpPr>
        <p:spPr>
          <a:xfrm>
            <a:off x="6322675" y="1081637"/>
            <a:ext cx="4487944" cy="61008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400" dirty="0">
                <a:solidFill>
                  <a:srgbClr val="0A7F28"/>
                </a:solidFill>
                <a:sym typeface="微软雅黑" panose="020B0503020204020204" pitchFamily="34" charset="-122"/>
              </a:rPr>
              <a:t>BPPV</a:t>
            </a:r>
            <a:r>
              <a:rPr lang="zh-CN" altLang="en-US" sz="1400" dirty="0">
                <a:solidFill>
                  <a:srgbClr val="0A7F28"/>
                </a:solidFill>
                <a:sym typeface="微软雅黑" panose="020B0503020204020204" pitchFamily="34" charset="-122"/>
              </a:rPr>
              <a:t>与中枢性阵发性位置性眩晕</a:t>
            </a:r>
            <a:r>
              <a:rPr lang="en-US" altLang="zh-CN" sz="1400" dirty="0">
                <a:solidFill>
                  <a:srgbClr val="0A7F28"/>
                </a:solidFill>
                <a:sym typeface="微软雅黑" panose="020B0503020204020204" pitchFamily="34" charset="-122"/>
              </a:rPr>
              <a:t>(CPPV)</a:t>
            </a:r>
            <a:r>
              <a:rPr lang="zh-CN" altLang="en-US" sz="1400" dirty="0">
                <a:solidFill>
                  <a:srgbClr val="0A7F28"/>
                </a:solidFill>
                <a:sym typeface="微软雅黑" panose="020B0503020204020204" pitchFamily="34" charset="-122"/>
              </a:rPr>
              <a:t>的鉴别诊断</a:t>
            </a:r>
            <a:endParaRPr lang="zh-CN" altLang="en-US" sz="1400" baseline="30000" dirty="0">
              <a:solidFill>
                <a:srgbClr val="0A7F28"/>
              </a:solidFill>
              <a:sym typeface="微软雅黑" panose="020B0503020204020204" pitchFamily="34" charset="-122"/>
            </a:endParaRPr>
          </a:p>
        </p:txBody>
      </p:sp>
      <p:sp>
        <p:nvSpPr>
          <p:cNvPr id="12" name="文本占位符 7"/>
          <p:cNvSpPr txBox="1"/>
          <p:nvPr/>
        </p:nvSpPr>
        <p:spPr>
          <a:xfrm>
            <a:off x="933729" y="1348622"/>
            <a:ext cx="4669971" cy="1745247"/>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Aft>
                <a:spcPts val="1200"/>
              </a:spcAft>
              <a:buNone/>
            </a:pPr>
            <a:r>
              <a:rPr lang="en-US" altLang="zh-CN" b="1" dirty="0">
                <a:sym typeface="微软雅黑" panose="020B0503020204020204" pitchFamily="34" charset="-122"/>
              </a:rPr>
              <a:t>CPPV</a:t>
            </a:r>
            <a:r>
              <a:rPr lang="zh-CN" altLang="en-US" b="1" dirty="0">
                <a:sym typeface="微软雅黑" panose="020B0503020204020204" pitchFamily="34" charset="-122"/>
              </a:rPr>
              <a:t>发作性、位置性、临床表现及位置试验特点与</a:t>
            </a:r>
            <a:r>
              <a:rPr lang="en-US" altLang="zh-CN" b="1" dirty="0">
                <a:sym typeface="微软雅黑" panose="020B0503020204020204" pitchFamily="34" charset="-122"/>
              </a:rPr>
              <a:t>BPPV</a:t>
            </a:r>
            <a:r>
              <a:rPr lang="zh-CN" altLang="en-US" b="1" dirty="0">
                <a:sym typeface="微软雅黑" panose="020B0503020204020204" pitchFamily="34" charset="-122"/>
              </a:rPr>
              <a:t>相似，误诊易延误治疗导致严重后果</a:t>
            </a:r>
            <a:endParaRPr lang="en-US" altLang="zh-CN" b="1" dirty="0">
              <a:sym typeface="微软雅黑" panose="020B0503020204020204" pitchFamily="34" charset="-122"/>
            </a:endParaRPr>
          </a:p>
          <a:p>
            <a:pPr>
              <a:lnSpc>
                <a:spcPct val="110000"/>
              </a:lnSpc>
              <a:spcAft>
                <a:spcPts val="1200"/>
              </a:spcAft>
            </a:pPr>
            <a:r>
              <a:rPr lang="en-US" altLang="zh-CN" sz="1400" b="1" dirty="0">
                <a:sym typeface="微软雅黑" panose="020B0503020204020204" pitchFamily="34" charset="-122"/>
              </a:rPr>
              <a:t>CPPV</a:t>
            </a:r>
            <a:r>
              <a:rPr lang="zh-CN" altLang="en-US" sz="1400" b="1" dirty="0">
                <a:sym typeface="微软雅黑" panose="020B0503020204020204" pitchFamily="34" charset="-122"/>
              </a:rPr>
              <a:t>位置性眼震特点：</a:t>
            </a:r>
            <a:r>
              <a:rPr lang="zh-CN" altLang="en-US" sz="1400" dirty="0">
                <a:sym typeface="微软雅黑" panose="020B0503020204020204" pitchFamily="34" charset="-122"/>
              </a:rPr>
              <a:t>常表现为</a:t>
            </a:r>
            <a:r>
              <a:rPr lang="zh-CN" altLang="en-US" sz="1400" dirty="0">
                <a:solidFill>
                  <a:srgbClr val="0A7F28"/>
                </a:solidFill>
                <a:sym typeface="微软雅黑" panose="020B0503020204020204" pitchFamily="34" charset="-122"/>
              </a:rPr>
              <a:t>纯垂直</a:t>
            </a:r>
            <a:r>
              <a:rPr lang="en-US" altLang="zh-CN" sz="1400" dirty="0">
                <a:solidFill>
                  <a:srgbClr val="0A7F28"/>
                </a:solidFill>
                <a:sym typeface="微软雅黑" panose="020B0503020204020204" pitchFamily="34" charset="-122"/>
              </a:rPr>
              <a:t>/</a:t>
            </a:r>
            <a:r>
              <a:rPr lang="zh-CN" altLang="en-US" sz="1400" dirty="0">
                <a:solidFill>
                  <a:srgbClr val="0A7F28"/>
                </a:solidFill>
                <a:sym typeface="微软雅黑" panose="020B0503020204020204" pitchFamily="34" charset="-122"/>
              </a:rPr>
              <a:t>扭转性眼震或持续性背地性水平眼震、复位治疗无效、多个体位可诱发不同类型眼震、眼震无疲劳性及潜伏期、常伴其他中枢神经系统症状体征等</a:t>
            </a:r>
          </a:p>
        </p:txBody>
      </p:sp>
      <p:cxnSp>
        <p:nvCxnSpPr>
          <p:cNvPr id="47" name="直接箭头连接符 46"/>
          <p:cNvCxnSpPr>
            <a:stCxn id="21" idx="2"/>
            <a:endCxn id="22" idx="0"/>
          </p:cNvCxnSpPr>
          <p:nvPr/>
        </p:nvCxnSpPr>
        <p:spPr>
          <a:xfrm>
            <a:off x="4210685" y="4013200"/>
            <a:ext cx="0" cy="11684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67" name="连接符: 肘形 66"/>
          <p:cNvCxnSpPr>
            <a:stCxn id="22" idx="2"/>
            <a:endCxn id="27" idx="0"/>
          </p:cNvCxnSpPr>
          <p:nvPr/>
        </p:nvCxnSpPr>
        <p:spPr>
          <a:xfrm rot="16200000" flipH="1">
            <a:off x="4209415" y="4347210"/>
            <a:ext cx="254635" cy="252095"/>
          </a:xfrm>
          <a:prstGeom prst="bentConnector3">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69" name="连接符: 肘形 68"/>
          <p:cNvCxnSpPr>
            <a:stCxn id="22" idx="2"/>
            <a:endCxn id="23" idx="0"/>
          </p:cNvCxnSpPr>
          <p:nvPr/>
        </p:nvCxnSpPr>
        <p:spPr>
          <a:xfrm rot="5400000">
            <a:off x="3215640" y="3606165"/>
            <a:ext cx="254635" cy="1734820"/>
          </a:xfrm>
          <a:prstGeom prst="bentConnector3">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a:stCxn id="23" idx="2"/>
            <a:endCxn id="24" idx="0"/>
          </p:cNvCxnSpPr>
          <p:nvPr/>
        </p:nvCxnSpPr>
        <p:spPr>
          <a:xfrm>
            <a:off x="2475865" y="4816475"/>
            <a:ext cx="0" cy="13716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3" name="连接符: 肘形 72"/>
          <p:cNvCxnSpPr>
            <a:stCxn id="24" idx="2"/>
            <a:endCxn id="26" idx="0"/>
          </p:cNvCxnSpPr>
          <p:nvPr/>
        </p:nvCxnSpPr>
        <p:spPr>
          <a:xfrm rot="16200000" flipH="1">
            <a:off x="2570480" y="5075555"/>
            <a:ext cx="240030" cy="429260"/>
          </a:xfrm>
          <a:prstGeom prst="bentConnector3">
            <a:avLst>
              <a:gd name="adj1" fmla="val 50000"/>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5" name="连接符: 肘形 74"/>
          <p:cNvCxnSpPr>
            <a:stCxn id="24" idx="2"/>
            <a:endCxn id="25" idx="0"/>
          </p:cNvCxnSpPr>
          <p:nvPr/>
        </p:nvCxnSpPr>
        <p:spPr>
          <a:xfrm rot="5400000">
            <a:off x="1967230" y="4901565"/>
            <a:ext cx="240030" cy="776605"/>
          </a:xfrm>
          <a:prstGeom prst="bentConnector3">
            <a:avLst>
              <a:gd name="adj1" fmla="val 50000"/>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stCxn id="27" idx="2"/>
            <a:endCxn id="28" idx="0"/>
          </p:cNvCxnSpPr>
          <p:nvPr/>
        </p:nvCxnSpPr>
        <p:spPr>
          <a:xfrm>
            <a:off x="4462780" y="4816475"/>
            <a:ext cx="0" cy="25273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96" name="连接符: 肘形 95"/>
          <p:cNvCxnSpPr>
            <a:stCxn id="92" idx="2"/>
            <a:endCxn id="91" idx="0"/>
          </p:cNvCxnSpPr>
          <p:nvPr/>
        </p:nvCxnSpPr>
        <p:spPr>
          <a:xfrm rot="5400000">
            <a:off x="3098800" y="2541270"/>
            <a:ext cx="225425" cy="1998345"/>
          </a:xfrm>
          <a:prstGeom prst="bentConnector3">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p:cNvCxnSpPr>
            <a:stCxn id="14" idx="3"/>
            <a:endCxn id="92" idx="1"/>
          </p:cNvCxnSpPr>
          <p:nvPr/>
        </p:nvCxnSpPr>
        <p:spPr>
          <a:xfrm>
            <a:off x="2914650" y="3319780"/>
            <a:ext cx="360045" cy="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374775" y="3211830"/>
            <a:ext cx="3771900" cy="2557780"/>
            <a:chOff x="2165" y="5058"/>
            <a:chExt cx="5940" cy="4028"/>
          </a:xfrm>
        </p:grpSpPr>
        <p:sp>
          <p:nvSpPr>
            <p:cNvPr id="14" name="圆角矩形 7"/>
            <p:cNvSpPr/>
            <p:nvPr/>
          </p:nvSpPr>
          <p:spPr>
            <a:xfrm>
              <a:off x="2435" y="5058"/>
              <a:ext cx="2154" cy="340"/>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位置性眩晕主诉患者</a:t>
              </a:r>
            </a:p>
          </p:txBody>
        </p:sp>
        <p:sp>
          <p:nvSpPr>
            <p:cNvPr id="21" name="圆角矩形 7"/>
            <p:cNvSpPr/>
            <p:nvPr/>
          </p:nvSpPr>
          <p:spPr>
            <a:xfrm>
              <a:off x="5582" y="5753"/>
              <a:ext cx="2098" cy="567"/>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诱发眼震不典型</a:t>
              </a:r>
              <a:endPar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或复位效果差</a:t>
              </a:r>
            </a:p>
          </p:txBody>
        </p:sp>
        <p:sp>
          <p:nvSpPr>
            <p:cNvPr id="22" name="圆角矩形 7"/>
            <p:cNvSpPr/>
            <p:nvPr/>
          </p:nvSpPr>
          <p:spPr>
            <a:xfrm>
              <a:off x="5582" y="6504"/>
              <a:ext cx="2098" cy="340"/>
            </a:xfrm>
            <a:prstGeom prst="roundRect">
              <a:avLst/>
            </a:prstGeom>
            <a:solidFill>
              <a:schemeClr val="accent6">
                <a:lumMod val="20000"/>
                <a:lumOff val="80000"/>
              </a:schemeClr>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头颅</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MRI</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检查</a:t>
              </a:r>
            </a:p>
          </p:txBody>
        </p:sp>
        <p:sp>
          <p:nvSpPr>
            <p:cNvPr id="23" name="圆角矩形 7"/>
            <p:cNvSpPr/>
            <p:nvPr/>
          </p:nvSpPr>
          <p:spPr>
            <a:xfrm>
              <a:off x="2850" y="7245"/>
              <a:ext cx="2098" cy="340"/>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小脑脑干无异常</a:t>
              </a:r>
            </a:p>
          </p:txBody>
        </p:sp>
        <p:sp>
          <p:nvSpPr>
            <p:cNvPr id="24" name="圆角矩形 7"/>
            <p:cNvSpPr/>
            <p:nvPr/>
          </p:nvSpPr>
          <p:spPr>
            <a:xfrm>
              <a:off x="2708" y="7802"/>
              <a:ext cx="2381" cy="340"/>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是否符合前庭性偏头痛</a:t>
              </a:r>
            </a:p>
          </p:txBody>
        </p:sp>
        <p:sp>
          <p:nvSpPr>
            <p:cNvPr id="25" name="圆角矩形 7"/>
            <p:cNvSpPr/>
            <p:nvPr/>
          </p:nvSpPr>
          <p:spPr>
            <a:xfrm>
              <a:off x="2165" y="8519"/>
              <a:ext cx="1020" cy="567"/>
            </a:xfrm>
            <a:prstGeom prst="roundRect">
              <a:avLst/>
            </a:prstGeom>
            <a:solidFill>
              <a:srgbClr val="0A7F28"/>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前庭性偏头痛</a:t>
              </a:r>
            </a:p>
          </p:txBody>
        </p:sp>
        <p:sp>
          <p:nvSpPr>
            <p:cNvPr id="26" name="圆角矩形 7"/>
            <p:cNvSpPr/>
            <p:nvPr/>
          </p:nvSpPr>
          <p:spPr>
            <a:xfrm>
              <a:off x="3497" y="8519"/>
              <a:ext cx="2154" cy="567"/>
            </a:xfrm>
            <a:prstGeom prst="roundRect">
              <a:avLst/>
            </a:prstGeom>
            <a:solidFill>
              <a:schemeClr val="accent6">
                <a:lumMod val="20000"/>
                <a:lumOff val="80000"/>
              </a:schemeClr>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进一步筛查用药史、查脑脊液等加以明确</a:t>
              </a:r>
            </a:p>
          </p:txBody>
        </p:sp>
        <p:sp>
          <p:nvSpPr>
            <p:cNvPr id="27" name="圆角矩形 7"/>
            <p:cNvSpPr/>
            <p:nvPr/>
          </p:nvSpPr>
          <p:spPr>
            <a:xfrm>
              <a:off x="5979" y="7245"/>
              <a:ext cx="2098" cy="340"/>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小脑脑干异常</a:t>
              </a:r>
            </a:p>
          </p:txBody>
        </p:sp>
        <p:sp>
          <p:nvSpPr>
            <p:cNvPr id="28" name="圆角矩形 7"/>
            <p:cNvSpPr/>
            <p:nvPr/>
          </p:nvSpPr>
          <p:spPr>
            <a:xfrm>
              <a:off x="5951" y="7984"/>
              <a:ext cx="2154" cy="1103"/>
            </a:xfrm>
            <a:prstGeom prst="roundRect">
              <a:avLst>
                <a:gd name="adj" fmla="val 10507"/>
              </a:avLst>
            </a:prstGeom>
            <a:solidFill>
              <a:srgbClr val="0A7F28"/>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明确</a:t>
              </a:r>
              <a:r>
                <a:rPr lang="en-US" altLang="zh-CN"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CPPV</a:t>
              </a: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诊断如梗死、占位</a:t>
              </a: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，不明确病因者应进一步查脑脊液等加以明确</a:t>
              </a:r>
            </a:p>
          </p:txBody>
        </p:sp>
        <p:sp>
          <p:nvSpPr>
            <p:cNvPr id="91" name="圆角矩形 7"/>
            <p:cNvSpPr/>
            <p:nvPr/>
          </p:nvSpPr>
          <p:spPr>
            <a:xfrm>
              <a:off x="2435" y="5753"/>
              <a:ext cx="2098" cy="567"/>
            </a:xfrm>
            <a:prstGeom prst="roundRect">
              <a:avLst/>
            </a:prstGeom>
            <a:solidFill>
              <a:srgbClr val="F9E5E5"/>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诱发典型眼震</a:t>
              </a:r>
              <a:endPar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或复位明显有效</a:t>
              </a:r>
            </a:p>
          </p:txBody>
        </p:sp>
        <p:sp>
          <p:nvSpPr>
            <p:cNvPr id="92" name="圆角矩形 7"/>
            <p:cNvSpPr/>
            <p:nvPr/>
          </p:nvSpPr>
          <p:spPr>
            <a:xfrm>
              <a:off x="5157" y="5058"/>
              <a:ext cx="2948" cy="340"/>
            </a:xfrm>
            <a:prstGeom prst="roundRect">
              <a:avLst/>
            </a:prstGeom>
            <a:solidFill>
              <a:srgbClr val="F9E5E5"/>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Dix-Hallpike</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试验</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翻滚试验</a:t>
              </a:r>
            </a:p>
          </p:txBody>
        </p:sp>
        <p:sp>
          <p:nvSpPr>
            <p:cNvPr id="109" name="圆角矩形 7"/>
            <p:cNvSpPr/>
            <p:nvPr/>
          </p:nvSpPr>
          <p:spPr>
            <a:xfrm>
              <a:off x="2974" y="6504"/>
              <a:ext cx="1020" cy="3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altLang="zh-CN"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BPPV</a:t>
              </a:r>
              <a:endPar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11" name="直接箭头连接符 110"/>
          <p:cNvCxnSpPr>
            <a:stCxn id="91" idx="2"/>
            <a:endCxn id="109" idx="0"/>
          </p:cNvCxnSpPr>
          <p:nvPr/>
        </p:nvCxnSpPr>
        <p:spPr>
          <a:xfrm>
            <a:off x="2212340" y="4013200"/>
            <a:ext cx="0" cy="11684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直接箭头连接符 130"/>
          <p:cNvCxnSpPr>
            <a:stCxn id="92" idx="2"/>
            <a:endCxn id="21" idx="0"/>
          </p:cNvCxnSpPr>
          <p:nvPr/>
        </p:nvCxnSpPr>
        <p:spPr>
          <a:xfrm>
            <a:off x="4210685" y="3427730"/>
            <a:ext cx="0" cy="225425"/>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sp>
        <p:nvSpPr>
          <p:cNvPr id="147" name="文本框 146"/>
          <p:cNvSpPr txBox="1"/>
          <p:nvPr/>
        </p:nvSpPr>
        <p:spPr>
          <a:xfrm>
            <a:off x="5114446" y="5860949"/>
            <a:ext cx="6094129" cy="215444"/>
          </a:xfrm>
          <a:prstGeom prst="rect">
            <a:avLst/>
          </a:prstGeom>
          <a:noFill/>
        </p:spPr>
        <p:txBody>
          <a:bodyPr wrap="square">
            <a:spAutoFit/>
          </a:bodyPr>
          <a:lstStyle/>
          <a:p>
            <a:pPr algn="r"/>
            <a:r>
              <a:rPr lang="en-US" altLang="zh-CN"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PC-BPPV</a:t>
            </a:r>
            <a:r>
              <a:rPr lang="zh-CN" altLang="en-US"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，后半规管良性阵发性位置性眩晕；</a:t>
            </a:r>
            <a:r>
              <a:rPr lang="en-US" altLang="zh-CN"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AC-BPPV</a:t>
            </a:r>
            <a:r>
              <a:rPr lang="zh-CN" altLang="en-US"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，前半规管</a:t>
            </a:r>
            <a:r>
              <a:rPr lang="en-US" altLang="zh-CN"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HC-BPPV</a:t>
            </a:r>
            <a:r>
              <a:rPr lang="zh-CN" altLang="en-US"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，外半规管</a:t>
            </a:r>
            <a:r>
              <a:rPr lang="en-US" altLang="zh-CN"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BPPV</a:t>
            </a:r>
            <a:endParaRPr lang="zh-CN" altLang="en-US"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组合 4"/>
          <p:cNvGrpSpPr/>
          <p:nvPr/>
        </p:nvGrpSpPr>
        <p:grpSpPr>
          <a:xfrm flipH="1">
            <a:off x="1186359" y="3248188"/>
            <a:ext cx="324608" cy="361623"/>
            <a:chOff x="-3140074" y="1252697"/>
            <a:chExt cx="923320" cy="1091691"/>
          </a:xfrm>
          <a:solidFill>
            <a:srgbClr val="0A7F28"/>
          </a:solidFill>
        </p:grpSpPr>
        <p:sp>
          <p:nvSpPr>
            <p:cNvPr id="6" name="任意多边形: 形状 5"/>
            <p:cNvSpPr/>
            <p:nvPr/>
          </p:nvSpPr>
          <p:spPr>
            <a:xfrm>
              <a:off x="-3052718" y="1585497"/>
              <a:ext cx="736084" cy="758891"/>
            </a:xfrm>
            <a:custGeom>
              <a:avLst/>
              <a:gdLst>
                <a:gd name="connsiteX0" fmla="*/ 180279 w 944564"/>
                <a:gd name="connsiteY0" fmla="*/ 50785 h 633286"/>
                <a:gd name="connsiteX1" fmla="*/ 315534 w 944564"/>
                <a:gd name="connsiteY1" fmla="*/ 18114 h 633286"/>
                <a:gd name="connsiteX2" fmla="*/ 212806 w 944564"/>
                <a:gd name="connsiteY2" fmla="*/ 262383 h 633286"/>
                <a:gd name="connsiteX3" fmla="*/ 315534 w 944564"/>
                <a:gd name="connsiteY3" fmla="*/ 415640 h 633286"/>
                <a:gd name="connsiteX4" fmla="*/ 733586 w 944564"/>
                <a:gd name="connsiteY4" fmla="*/ 296292 h 633286"/>
                <a:gd name="connsiteX5" fmla="*/ 944565 w 944564"/>
                <a:gd name="connsiteY5" fmla="*/ 633286 h 633286"/>
                <a:gd name="connsiteX6" fmla="*/ 301913 w 944564"/>
                <a:gd name="connsiteY6" fmla="*/ 633286 h 633286"/>
                <a:gd name="connsiteX7" fmla="*/ 281910 w 944564"/>
                <a:gd name="connsiteY7" fmla="*/ 591805 h 633286"/>
                <a:gd name="connsiteX8" fmla="*/ 18 w 944564"/>
                <a:gd name="connsiteY8" fmla="*/ 327391 h 633286"/>
                <a:gd name="connsiteX9" fmla="*/ 180279 w 944564"/>
                <a:gd name="connsiteY9" fmla="*/ 50785 h 6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564" h="633286">
                  <a:moveTo>
                    <a:pt x="180279" y="50785"/>
                  </a:moveTo>
                  <a:cubicBezTo>
                    <a:pt x="180279" y="50785"/>
                    <a:pt x="257764" y="-36845"/>
                    <a:pt x="315534" y="18114"/>
                  </a:cubicBezTo>
                  <a:cubicBezTo>
                    <a:pt x="373255" y="73073"/>
                    <a:pt x="268909" y="199661"/>
                    <a:pt x="212806" y="262383"/>
                  </a:cubicBezTo>
                  <a:cubicBezTo>
                    <a:pt x="190042" y="286814"/>
                    <a:pt x="216140" y="337345"/>
                    <a:pt x="315534" y="415640"/>
                  </a:cubicBezTo>
                  <a:cubicBezTo>
                    <a:pt x="333298" y="431166"/>
                    <a:pt x="650337" y="292958"/>
                    <a:pt x="733586" y="296292"/>
                  </a:cubicBezTo>
                  <a:cubicBezTo>
                    <a:pt x="816882" y="299626"/>
                    <a:pt x="914561" y="385684"/>
                    <a:pt x="944565" y="633286"/>
                  </a:cubicBezTo>
                  <a:lnTo>
                    <a:pt x="301913" y="633286"/>
                  </a:lnTo>
                  <a:cubicBezTo>
                    <a:pt x="301913" y="633286"/>
                    <a:pt x="309009" y="616761"/>
                    <a:pt x="281910" y="591805"/>
                  </a:cubicBezTo>
                  <a:cubicBezTo>
                    <a:pt x="254859" y="566802"/>
                    <a:pt x="2066" y="396923"/>
                    <a:pt x="18" y="327391"/>
                  </a:cubicBezTo>
                  <a:cubicBezTo>
                    <a:pt x="-2078" y="257811"/>
                    <a:pt x="180279" y="50785"/>
                    <a:pt x="180279" y="50785"/>
                  </a:cubicBezTo>
                  <a:close/>
                </a:path>
              </a:pathLst>
            </a:custGeom>
            <a:grpFill/>
            <a:ln>
              <a:solidFill>
                <a:srgbClr val="0A7F28"/>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任意多边形: 形状 6"/>
            <p:cNvSpPr/>
            <p:nvPr/>
          </p:nvSpPr>
          <p:spPr>
            <a:xfrm>
              <a:off x="-2821502" y="1515825"/>
              <a:ext cx="380261" cy="408908"/>
            </a:xfrm>
            <a:custGeom>
              <a:avLst/>
              <a:gdLst>
                <a:gd name="connsiteX0" fmla="*/ 175784 w 380261"/>
                <a:gd name="connsiteY0" fmla="*/ 0 h 408908"/>
                <a:gd name="connsiteX1" fmla="*/ 52769 w 380261"/>
                <a:gd name="connsiteY1" fmla="*/ 41434 h 408908"/>
                <a:gd name="connsiteX2" fmla="*/ 92678 w 380261"/>
                <a:gd name="connsiteY2" fmla="*/ 152638 h 408908"/>
                <a:gd name="connsiteX3" fmla="*/ 0 w 380261"/>
                <a:gd name="connsiteY3" fmla="*/ 308420 h 408908"/>
                <a:gd name="connsiteX4" fmla="*/ 175832 w 380261"/>
                <a:gd name="connsiteY4" fmla="*/ 408908 h 408908"/>
                <a:gd name="connsiteX5" fmla="*/ 380262 w 380261"/>
                <a:gd name="connsiteY5" fmla="*/ 204430 h 408908"/>
                <a:gd name="connsiteX6" fmla="*/ 175784 w 380261"/>
                <a:gd name="connsiteY6" fmla="*/ 0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261" h="408908">
                  <a:moveTo>
                    <a:pt x="175784" y="0"/>
                  </a:moveTo>
                  <a:cubicBezTo>
                    <a:pt x="129540" y="0"/>
                    <a:pt x="87011" y="15526"/>
                    <a:pt x="52769" y="41434"/>
                  </a:cubicBezTo>
                  <a:cubicBezTo>
                    <a:pt x="77819" y="66532"/>
                    <a:pt x="100346" y="114205"/>
                    <a:pt x="92678" y="152638"/>
                  </a:cubicBezTo>
                  <a:cubicBezTo>
                    <a:pt x="83582" y="198215"/>
                    <a:pt x="31909" y="269129"/>
                    <a:pt x="0" y="308420"/>
                  </a:cubicBezTo>
                  <a:cubicBezTo>
                    <a:pt x="36704" y="370665"/>
                    <a:pt x="103570" y="408880"/>
                    <a:pt x="175832" y="408908"/>
                  </a:cubicBezTo>
                  <a:cubicBezTo>
                    <a:pt x="288748" y="408895"/>
                    <a:pt x="380275" y="317347"/>
                    <a:pt x="380262" y="204430"/>
                  </a:cubicBezTo>
                  <a:cubicBezTo>
                    <a:pt x="380249" y="91513"/>
                    <a:pt x="288701" y="-13"/>
                    <a:pt x="175784" y="0"/>
                  </a:cubicBezTo>
                  <a:close/>
                </a:path>
              </a:pathLst>
            </a:custGeom>
            <a:grpFill/>
            <a:ln>
              <a:solidFill>
                <a:srgbClr val="0A7F28"/>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任意多边形: 形状 7"/>
            <p:cNvSpPr/>
            <p:nvPr/>
          </p:nvSpPr>
          <p:spPr>
            <a:xfrm>
              <a:off x="-2944383" y="1252697"/>
              <a:ext cx="80772" cy="80772"/>
            </a:xfrm>
            <a:custGeom>
              <a:avLst/>
              <a:gdLst>
                <a:gd name="connsiteX0" fmla="*/ 0 w 80772"/>
                <a:gd name="connsiteY0" fmla="*/ 40386 h 80772"/>
                <a:gd name="connsiteX1" fmla="*/ 40386 w 80772"/>
                <a:gd name="connsiteY1" fmla="*/ 80772 h 80772"/>
                <a:gd name="connsiteX2" fmla="*/ 80772 w 80772"/>
                <a:gd name="connsiteY2" fmla="*/ 40386 h 80772"/>
                <a:gd name="connsiteX3" fmla="*/ 40386 w 80772"/>
                <a:gd name="connsiteY3" fmla="*/ 0 h 80772"/>
                <a:gd name="connsiteX4" fmla="*/ 0 w 80772"/>
                <a:gd name="connsiteY4" fmla="*/ 40386 h 8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 h="80772">
                  <a:moveTo>
                    <a:pt x="0" y="40386"/>
                  </a:moveTo>
                  <a:cubicBezTo>
                    <a:pt x="0" y="62691"/>
                    <a:pt x="18081" y="80772"/>
                    <a:pt x="40386" y="80772"/>
                  </a:cubicBezTo>
                  <a:cubicBezTo>
                    <a:pt x="62691" y="80772"/>
                    <a:pt x="80772" y="62691"/>
                    <a:pt x="80772" y="40386"/>
                  </a:cubicBezTo>
                  <a:cubicBezTo>
                    <a:pt x="80772" y="18081"/>
                    <a:pt x="62691" y="0"/>
                    <a:pt x="40386" y="0"/>
                  </a:cubicBezTo>
                  <a:cubicBezTo>
                    <a:pt x="18081" y="0"/>
                    <a:pt x="0" y="18081"/>
                    <a:pt x="0" y="40386"/>
                  </a:cubicBezTo>
                  <a:close/>
                </a:path>
              </a:pathLst>
            </a:custGeom>
            <a:grpFill/>
            <a:ln>
              <a:solidFill>
                <a:srgbClr val="0A7F28"/>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任意多边形: 形状 8"/>
            <p:cNvSpPr/>
            <p:nvPr/>
          </p:nvSpPr>
          <p:spPr>
            <a:xfrm>
              <a:off x="-2389743" y="1293083"/>
              <a:ext cx="72866" cy="72866"/>
            </a:xfrm>
            <a:custGeom>
              <a:avLst/>
              <a:gdLst>
                <a:gd name="connsiteX0" fmla="*/ 0 w 72866"/>
                <a:gd name="connsiteY0" fmla="*/ 36433 h 72866"/>
                <a:gd name="connsiteX1" fmla="*/ 36433 w 72866"/>
                <a:gd name="connsiteY1" fmla="*/ 72866 h 72866"/>
                <a:gd name="connsiteX2" fmla="*/ 72866 w 72866"/>
                <a:gd name="connsiteY2" fmla="*/ 36433 h 72866"/>
                <a:gd name="connsiteX3" fmla="*/ 36433 w 72866"/>
                <a:gd name="connsiteY3" fmla="*/ 0 h 72866"/>
                <a:gd name="connsiteX4" fmla="*/ 0 w 72866"/>
                <a:gd name="connsiteY4" fmla="*/ 36433 h 72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66" h="72866">
                  <a:moveTo>
                    <a:pt x="0" y="36433"/>
                  </a:moveTo>
                  <a:cubicBezTo>
                    <a:pt x="0" y="56555"/>
                    <a:pt x="16312" y="72866"/>
                    <a:pt x="36433" y="72866"/>
                  </a:cubicBezTo>
                  <a:cubicBezTo>
                    <a:pt x="56555" y="72866"/>
                    <a:pt x="72866" y="56555"/>
                    <a:pt x="72866" y="36433"/>
                  </a:cubicBezTo>
                  <a:cubicBezTo>
                    <a:pt x="72866" y="16312"/>
                    <a:pt x="56555" y="0"/>
                    <a:pt x="36433" y="0"/>
                  </a:cubicBezTo>
                  <a:cubicBezTo>
                    <a:pt x="16312" y="0"/>
                    <a:pt x="0" y="16312"/>
                    <a:pt x="0" y="36433"/>
                  </a:cubicBezTo>
                  <a:close/>
                </a:path>
              </a:pathLst>
            </a:custGeom>
            <a:grpFill/>
            <a:ln>
              <a:solidFill>
                <a:srgbClr val="0A7F28"/>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任意多边形: 形状 9"/>
            <p:cNvSpPr/>
            <p:nvPr/>
          </p:nvSpPr>
          <p:spPr>
            <a:xfrm>
              <a:off x="-3106785" y="1650747"/>
              <a:ext cx="54578" cy="54578"/>
            </a:xfrm>
            <a:custGeom>
              <a:avLst/>
              <a:gdLst>
                <a:gd name="connsiteX0" fmla="*/ 0 w 54578"/>
                <a:gd name="connsiteY0" fmla="*/ 27289 h 54578"/>
                <a:gd name="connsiteX1" fmla="*/ 27289 w 54578"/>
                <a:gd name="connsiteY1" fmla="*/ 54578 h 54578"/>
                <a:gd name="connsiteX2" fmla="*/ 54578 w 54578"/>
                <a:gd name="connsiteY2" fmla="*/ 27289 h 54578"/>
                <a:gd name="connsiteX3" fmla="*/ 27289 w 54578"/>
                <a:gd name="connsiteY3" fmla="*/ 0 h 54578"/>
                <a:gd name="connsiteX4" fmla="*/ 0 w 54578"/>
                <a:gd name="connsiteY4" fmla="*/ 27289 h 54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78" h="54578">
                  <a:moveTo>
                    <a:pt x="0" y="27289"/>
                  </a:moveTo>
                  <a:cubicBezTo>
                    <a:pt x="0" y="42360"/>
                    <a:pt x="12218" y="54578"/>
                    <a:pt x="27289" y="54578"/>
                  </a:cubicBezTo>
                  <a:cubicBezTo>
                    <a:pt x="42360" y="54578"/>
                    <a:pt x="54578" y="42360"/>
                    <a:pt x="54578" y="27289"/>
                  </a:cubicBezTo>
                  <a:cubicBezTo>
                    <a:pt x="54578" y="12218"/>
                    <a:pt x="42360" y="0"/>
                    <a:pt x="27289" y="0"/>
                  </a:cubicBezTo>
                  <a:cubicBezTo>
                    <a:pt x="12218" y="0"/>
                    <a:pt x="0" y="12218"/>
                    <a:pt x="0" y="27289"/>
                  </a:cubicBezTo>
                  <a:close/>
                </a:path>
              </a:pathLst>
            </a:custGeom>
            <a:grpFill/>
            <a:ln>
              <a:solidFill>
                <a:srgbClr val="0A7F28"/>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任意多边形: 形状 10"/>
            <p:cNvSpPr/>
            <p:nvPr/>
          </p:nvSpPr>
          <p:spPr>
            <a:xfrm>
              <a:off x="-3140074" y="1398429"/>
              <a:ext cx="923320" cy="245819"/>
            </a:xfrm>
            <a:custGeom>
              <a:avLst/>
              <a:gdLst>
                <a:gd name="connsiteX0" fmla="*/ 78819 w 923320"/>
                <a:gd name="connsiteY0" fmla="*/ 210979 h 245819"/>
                <a:gd name="connsiteX1" fmla="*/ 0 w 923320"/>
                <a:gd name="connsiteY1" fmla="*/ 123254 h 245819"/>
                <a:gd name="connsiteX2" fmla="*/ 168783 w 923320"/>
                <a:gd name="connsiteY2" fmla="*/ 0 h 245819"/>
                <a:gd name="connsiteX3" fmla="*/ 33337 w 923320"/>
                <a:gd name="connsiteY3" fmla="*/ 124587 h 245819"/>
                <a:gd name="connsiteX4" fmla="*/ 78819 w 923320"/>
                <a:gd name="connsiteY4" fmla="*/ 210979 h 245819"/>
                <a:gd name="connsiteX5" fmla="*/ 836105 w 923320"/>
                <a:gd name="connsiteY5" fmla="*/ 51054 h 245819"/>
                <a:gd name="connsiteX6" fmla="*/ 914924 w 923320"/>
                <a:gd name="connsiteY6" fmla="*/ 167640 h 245819"/>
                <a:gd name="connsiteX7" fmla="*/ 721471 w 923320"/>
                <a:gd name="connsiteY7" fmla="*/ 244650 h 245819"/>
                <a:gd name="connsiteX8" fmla="*/ 861298 w 923320"/>
                <a:gd name="connsiteY8" fmla="*/ 144018 h 245819"/>
                <a:gd name="connsiteX9" fmla="*/ 836105 w 923320"/>
                <a:gd name="connsiteY9" fmla="*/ 51054 h 24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3320" h="245819">
                  <a:moveTo>
                    <a:pt x="78819" y="210979"/>
                  </a:moveTo>
                  <a:cubicBezTo>
                    <a:pt x="78819" y="210979"/>
                    <a:pt x="0" y="189881"/>
                    <a:pt x="0" y="123254"/>
                  </a:cubicBezTo>
                  <a:cubicBezTo>
                    <a:pt x="0" y="56626"/>
                    <a:pt x="82725" y="11668"/>
                    <a:pt x="168783" y="0"/>
                  </a:cubicBezTo>
                  <a:cubicBezTo>
                    <a:pt x="168783" y="0"/>
                    <a:pt x="25146" y="56531"/>
                    <a:pt x="33337" y="124587"/>
                  </a:cubicBezTo>
                  <a:cubicBezTo>
                    <a:pt x="39624" y="177498"/>
                    <a:pt x="78819" y="210979"/>
                    <a:pt x="78819" y="210979"/>
                  </a:cubicBezTo>
                  <a:close/>
                  <a:moveTo>
                    <a:pt x="836105" y="51054"/>
                  </a:moveTo>
                  <a:cubicBezTo>
                    <a:pt x="836105" y="51054"/>
                    <a:pt x="955453" y="73819"/>
                    <a:pt x="914924" y="167640"/>
                  </a:cubicBezTo>
                  <a:cubicBezTo>
                    <a:pt x="874395" y="261461"/>
                    <a:pt x="721471" y="244650"/>
                    <a:pt x="721471" y="244650"/>
                  </a:cubicBezTo>
                  <a:cubicBezTo>
                    <a:pt x="721471" y="244650"/>
                    <a:pt x="854631" y="191738"/>
                    <a:pt x="861298" y="144018"/>
                  </a:cubicBezTo>
                  <a:cubicBezTo>
                    <a:pt x="867966" y="96298"/>
                    <a:pt x="836105" y="51054"/>
                    <a:pt x="836105" y="51054"/>
                  </a:cubicBezTo>
                  <a:close/>
                </a:path>
              </a:pathLst>
            </a:custGeom>
            <a:grpFill/>
            <a:ln>
              <a:solidFill>
                <a:srgbClr val="0A7F28"/>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任意多边形: 形状 12"/>
            <p:cNvSpPr/>
            <p:nvPr/>
          </p:nvSpPr>
          <p:spPr>
            <a:xfrm>
              <a:off x="-2996597" y="1382721"/>
              <a:ext cx="667623" cy="198064"/>
            </a:xfrm>
            <a:custGeom>
              <a:avLst/>
              <a:gdLst>
                <a:gd name="connsiteX0" fmla="*/ 32211 w 667623"/>
                <a:gd name="connsiteY0" fmla="*/ 198064 h 198064"/>
                <a:gd name="connsiteX1" fmla="*/ 58024 w 667623"/>
                <a:gd name="connsiteY1" fmla="*/ 61476 h 198064"/>
                <a:gd name="connsiteX2" fmla="*/ 667624 w 667623"/>
                <a:gd name="connsiteY2" fmla="*/ 147248 h 198064"/>
                <a:gd name="connsiteX3" fmla="*/ 333820 w 667623"/>
                <a:gd name="connsiteY3" fmla="*/ 45664 h 198064"/>
                <a:gd name="connsiteX4" fmla="*/ 32211 w 667623"/>
                <a:gd name="connsiteY4" fmla="*/ 198064 h 19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23" h="198064">
                  <a:moveTo>
                    <a:pt x="32211" y="198064"/>
                  </a:moveTo>
                  <a:cubicBezTo>
                    <a:pt x="32211" y="198064"/>
                    <a:pt x="-55229" y="137247"/>
                    <a:pt x="58024" y="61476"/>
                  </a:cubicBezTo>
                  <a:cubicBezTo>
                    <a:pt x="171276" y="-14296"/>
                    <a:pt x="633476" y="-53253"/>
                    <a:pt x="667624" y="147248"/>
                  </a:cubicBezTo>
                  <a:cubicBezTo>
                    <a:pt x="667624" y="147248"/>
                    <a:pt x="631810" y="34806"/>
                    <a:pt x="333820" y="45664"/>
                  </a:cubicBezTo>
                  <a:cubicBezTo>
                    <a:pt x="101934" y="54094"/>
                    <a:pt x="-9128" y="95671"/>
                    <a:pt x="32211" y="198064"/>
                  </a:cubicBezTo>
                  <a:close/>
                </a:path>
              </a:pathLst>
            </a:custGeom>
            <a:grpFill/>
            <a:ln>
              <a:solidFill>
                <a:srgbClr val="0A7F28"/>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5" name="圆角矩形 14"/>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鉴别诊断：临床表现相似，注意与少见的恶性</a:t>
            </a:r>
            <a:r>
              <a:rPr lang="en-US" altLang="zh-CN" dirty="0">
                <a:solidFill>
                  <a:schemeClr val="bg1"/>
                </a:solidFill>
                <a:sym typeface="微软雅黑" panose="020B0503020204020204" pitchFamily="34" charset="-122"/>
              </a:rPr>
              <a:t>CPPV</a:t>
            </a:r>
            <a:r>
              <a:rPr lang="zh-CN" altLang="zh-CN" dirty="0">
                <a:solidFill>
                  <a:schemeClr val="bg1"/>
                </a:solidFill>
                <a:sym typeface="微软雅黑" panose="020B0503020204020204" pitchFamily="34" charset="-122"/>
              </a:rPr>
              <a:t>鉴别</a:t>
            </a:r>
          </a:p>
        </p:txBody>
      </p:sp>
      <p:sp>
        <p:nvSpPr>
          <p:cNvPr id="17" name="圆角矩形 1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圆角矩形 1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圆顶角 1"/>
          <p:cNvSpPr/>
          <p:nvPr/>
        </p:nvSpPr>
        <p:spPr>
          <a:xfrm>
            <a:off x="4449188" y="1605530"/>
            <a:ext cx="3132000" cy="4176000"/>
          </a:xfrm>
          <a:prstGeom prst="flowChartOffpageConnector">
            <a:avLst/>
          </a:prstGeom>
          <a:solidFill>
            <a:schemeClr val="bg1"/>
          </a:solidFill>
          <a:ln w="12700">
            <a:solidFill>
              <a:srgbClr val="0A7F28"/>
            </a:solidFill>
          </a:ln>
          <a:effectLst>
            <a:outerShdw blurRad="533400" dist="50800" dir="5400000" algn="ctr"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矩形: 圆顶角 1"/>
          <p:cNvSpPr/>
          <p:nvPr/>
        </p:nvSpPr>
        <p:spPr>
          <a:xfrm>
            <a:off x="859239" y="1605530"/>
            <a:ext cx="3324462" cy="4176000"/>
          </a:xfrm>
          <a:prstGeom prst="flowChartOffpageConnector">
            <a:avLst/>
          </a:prstGeom>
          <a:solidFill>
            <a:schemeClr val="bg1"/>
          </a:solidFill>
          <a:ln w="12700">
            <a:solidFill>
              <a:srgbClr val="0A7F28"/>
            </a:solidFill>
          </a:ln>
          <a:effectLst>
            <a:outerShdw blurRad="533400" dist="50800" dir="5400000" algn="ctr"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矩形: 圆顶角 1"/>
          <p:cNvSpPr/>
          <p:nvPr/>
        </p:nvSpPr>
        <p:spPr>
          <a:xfrm>
            <a:off x="7846675" y="1605530"/>
            <a:ext cx="3507126" cy="4176000"/>
          </a:xfrm>
          <a:prstGeom prst="flowChartOffpageConnector">
            <a:avLst/>
          </a:prstGeom>
          <a:solidFill>
            <a:schemeClr val="bg1"/>
          </a:solidFill>
          <a:ln w="12700">
            <a:solidFill>
              <a:srgbClr val="0A7F28"/>
            </a:solidFill>
          </a:ln>
          <a:effectLst>
            <a:outerShdw blurRad="533400" dist="50800" dir="5400000" algn="ctr"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内容占位符 3"/>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247.</a:t>
            </a:r>
          </a:p>
          <a:p>
            <a:r>
              <a:rPr lang="en-US" altLang="zh-CN" dirty="0">
                <a:sym typeface="微软雅黑" panose="020B0503020204020204" pitchFamily="34" charset="-122"/>
              </a:rPr>
              <a:t>2. </a:t>
            </a:r>
            <a:r>
              <a:rPr lang="zh-CN" altLang="en-US" dirty="0">
                <a:sym typeface="微软雅黑" panose="020B0503020204020204" pitchFamily="34" charset="-122"/>
              </a:rPr>
              <a:t>中国医药教育协会眩晕专委会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良性阵发性位置性眩晕与前庭阵发症</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,2024,32(01):92-95.</a:t>
            </a:r>
          </a:p>
        </p:txBody>
      </p:sp>
      <p:sp>
        <p:nvSpPr>
          <p:cNvPr id="16" name="矩形: 圆角 15"/>
          <p:cNvSpPr/>
          <p:nvPr/>
        </p:nvSpPr>
        <p:spPr>
          <a:xfrm>
            <a:off x="1189470" y="1052736"/>
            <a:ext cx="2664000" cy="400140"/>
          </a:xfrm>
          <a:prstGeom prst="roundRect">
            <a:avLst>
              <a:gd name="adj" fmla="val 50000"/>
            </a:avLst>
          </a:prstGeom>
          <a:gradFill>
            <a:gsLst>
              <a:gs pos="0">
                <a:schemeClr val="accent6"/>
              </a:gs>
              <a:gs pos="75000">
                <a:srgbClr val="0A7F28"/>
              </a:gs>
            </a:gsLst>
            <a:lin ang="2700000" scaled="1"/>
          </a:gra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梅尼埃病鉴别</a:t>
            </a:r>
            <a:r>
              <a:rPr lang="en-US" altLang="zh-CN"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a:t>
            </a:r>
          </a:p>
        </p:txBody>
      </p:sp>
      <p:sp>
        <p:nvSpPr>
          <p:cNvPr id="33" name="矩形: 圆角 32"/>
          <p:cNvSpPr/>
          <p:nvPr/>
        </p:nvSpPr>
        <p:spPr>
          <a:xfrm>
            <a:off x="4683188" y="1052736"/>
            <a:ext cx="2664000" cy="400140"/>
          </a:xfrm>
          <a:prstGeom prst="roundRect">
            <a:avLst>
              <a:gd name="adj" fmla="val 50000"/>
            </a:avLst>
          </a:prstGeom>
          <a:gradFill>
            <a:gsLst>
              <a:gs pos="0">
                <a:schemeClr val="accent6"/>
              </a:gs>
              <a:gs pos="75000">
                <a:srgbClr val="0A7F28"/>
              </a:gs>
            </a:gsLst>
            <a:lin ang="2700000" scaled="1"/>
          </a:gra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前庭神经炎鉴别</a:t>
            </a:r>
            <a:r>
              <a:rPr lang="en-US" altLang="zh-CN"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a:t>
            </a:r>
          </a:p>
        </p:txBody>
      </p:sp>
      <p:sp>
        <p:nvSpPr>
          <p:cNvPr id="34" name="文本占位符 2"/>
          <p:cNvSpPr txBox="1"/>
          <p:nvPr/>
        </p:nvSpPr>
        <p:spPr>
          <a:xfrm>
            <a:off x="4522601" y="1718607"/>
            <a:ext cx="2985174" cy="3678583"/>
          </a:xfrm>
          <a:prstGeom prst="rect">
            <a:avLst/>
          </a:prstGeom>
          <a:noFill/>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dirty="0">
                <a:sym typeface="微软雅黑" panose="020B0503020204020204" pitchFamily="34" charset="-122"/>
              </a:rPr>
              <a:t>患者突发剧烈眩晕来诊，首次发作，既往一般无明显类似发作</a:t>
            </a:r>
          </a:p>
          <a:p>
            <a:pPr>
              <a:spcAft>
                <a:spcPts val="600"/>
              </a:spcAft>
            </a:pPr>
            <a:r>
              <a:rPr lang="zh-CN" altLang="en-US" dirty="0">
                <a:sym typeface="微软雅黑" panose="020B0503020204020204" pitchFamily="34" charset="-122"/>
              </a:rPr>
              <a:t>眩晕呈持续性，强迫体位</a:t>
            </a:r>
          </a:p>
          <a:p>
            <a:pPr>
              <a:spcAft>
                <a:spcPts val="600"/>
              </a:spcAft>
            </a:pPr>
            <a:r>
              <a:rPr lang="zh-CN" altLang="en-US" dirty="0">
                <a:sym typeface="微软雅黑" panose="020B0503020204020204" pitchFamily="34" charset="-122"/>
              </a:rPr>
              <a:t>眩晕可由于任何体位变化而加剧</a:t>
            </a:r>
          </a:p>
          <a:p>
            <a:pPr>
              <a:spcAft>
                <a:spcPts val="600"/>
              </a:spcAft>
            </a:pPr>
            <a:r>
              <a:rPr lang="en-US" altLang="zh-CN" dirty="0">
                <a:sym typeface="微软雅黑" panose="020B0503020204020204" pitchFamily="34" charset="-122"/>
              </a:rPr>
              <a:t>BPPV</a:t>
            </a:r>
            <a:r>
              <a:rPr lang="zh-CN" altLang="en-US" dirty="0">
                <a:sym typeface="微软雅黑" panose="020B0503020204020204" pitchFamily="34" charset="-122"/>
              </a:rPr>
              <a:t>的位置性眩晕有明显特定头位变动</a:t>
            </a:r>
          </a:p>
          <a:p>
            <a:pPr>
              <a:spcAft>
                <a:spcPts val="600"/>
              </a:spcAft>
            </a:pPr>
            <a:r>
              <a:rPr lang="zh-CN" altLang="en-US" b="1" dirty="0">
                <a:solidFill>
                  <a:srgbClr val="C00000"/>
                </a:solidFill>
                <a:sym typeface="微软雅黑" panose="020B0503020204020204" pitchFamily="34" charset="-122"/>
              </a:rPr>
              <a:t>病史结合位置试验、前庭功能检查可鉴别</a:t>
            </a:r>
            <a:r>
              <a:rPr lang="en-US" altLang="zh-CN" b="1" baseline="30000" dirty="0">
                <a:solidFill>
                  <a:srgbClr val="C00000"/>
                </a:solidFill>
                <a:sym typeface="微软雅黑" panose="020B0503020204020204" pitchFamily="34" charset="-122"/>
              </a:rPr>
              <a:t>1</a:t>
            </a:r>
            <a:endParaRPr lang="en-US" altLang="zh-CN" b="1" dirty="0">
              <a:solidFill>
                <a:srgbClr val="C00000"/>
              </a:solidFill>
              <a:sym typeface="微软雅黑" panose="020B0503020204020204" pitchFamily="34" charset="-122"/>
            </a:endParaRPr>
          </a:p>
        </p:txBody>
      </p:sp>
      <p:sp>
        <p:nvSpPr>
          <p:cNvPr id="37" name="矩形: 圆角 36"/>
          <p:cNvSpPr/>
          <p:nvPr/>
        </p:nvSpPr>
        <p:spPr>
          <a:xfrm>
            <a:off x="8268238" y="1052736"/>
            <a:ext cx="2664000" cy="400140"/>
          </a:xfrm>
          <a:prstGeom prst="roundRect">
            <a:avLst>
              <a:gd name="adj" fmla="val 50000"/>
            </a:avLst>
          </a:prstGeom>
          <a:gradFill>
            <a:gsLst>
              <a:gs pos="0">
                <a:schemeClr val="accent6"/>
              </a:gs>
              <a:gs pos="75000">
                <a:srgbClr val="0A7F28"/>
              </a:gs>
            </a:gsLst>
            <a:lin ang="2700000" scaled="1"/>
          </a:gra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前庭阵发症</a:t>
            </a:r>
            <a:r>
              <a:rPr lang="en-US" altLang="zh-CN"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(VP)</a:t>
            </a: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鉴别</a:t>
            </a:r>
            <a:r>
              <a:rPr lang="en-US" altLang="zh-CN"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1-2</a:t>
            </a:r>
          </a:p>
        </p:txBody>
      </p:sp>
      <p:sp>
        <p:nvSpPr>
          <p:cNvPr id="38" name="文本占位符 2"/>
          <p:cNvSpPr txBox="1"/>
          <p:nvPr/>
        </p:nvSpPr>
        <p:spPr>
          <a:xfrm>
            <a:off x="7908238" y="1718607"/>
            <a:ext cx="3384000" cy="3678583"/>
          </a:xfrm>
          <a:prstGeom prst="rect">
            <a:avLst/>
          </a:prstGeom>
          <a:noFill/>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dirty="0">
                <a:sym typeface="微软雅黑" panose="020B0503020204020204" pitchFamily="34" charset="-122"/>
              </a:rPr>
              <a:t>主要表现为反复频繁发作的短暂性眩晕</a:t>
            </a:r>
            <a:r>
              <a:rPr lang="en-US" altLang="zh-CN" dirty="0">
                <a:sym typeface="微软雅黑" panose="020B0503020204020204" pitchFamily="34" charset="-122"/>
              </a:rPr>
              <a:t>/</a:t>
            </a:r>
            <a:r>
              <a:rPr lang="zh-CN" altLang="en-US" dirty="0">
                <a:sym typeface="微软雅黑" panose="020B0503020204020204" pitchFamily="34" charset="-122"/>
              </a:rPr>
              <a:t>头晕，每天发作</a:t>
            </a:r>
            <a:r>
              <a:rPr lang="en-US" altLang="zh-CN" dirty="0">
                <a:sym typeface="微软雅黑" panose="020B0503020204020204" pitchFamily="34" charset="-122"/>
              </a:rPr>
              <a:t>5~10</a:t>
            </a:r>
            <a:r>
              <a:rPr lang="zh-CN" altLang="en-US" dirty="0">
                <a:sym typeface="微软雅黑" panose="020B0503020204020204" pitchFamily="34" charset="-122"/>
              </a:rPr>
              <a:t>次</a:t>
            </a:r>
            <a:r>
              <a:rPr lang="zh-CN" altLang="en-US" dirty="0">
                <a:solidFill>
                  <a:srgbClr val="0A7F28"/>
                </a:solidFill>
                <a:sym typeface="微软雅黑" panose="020B0503020204020204" pitchFamily="34" charset="-122"/>
              </a:rPr>
              <a:t>以上，症状刻板，时间</a:t>
            </a:r>
            <a:r>
              <a:rPr lang="en-US" altLang="zh-CN" dirty="0">
                <a:solidFill>
                  <a:srgbClr val="0A7F28"/>
                </a:solidFill>
                <a:sym typeface="微软雅黑" panose="020B0503020204020204" pitchFamily="34" charset="-122"/>
              </a:rPr>
              <a:t>&lt;1min</a:t>
            </a:r>
            <a:r>
              <a:rPr lang="en-US" altLang="zh-CN" baseline="30000" dirty="0">
                <a:solidFill>
                  <a:srgbClr val="0A7F28"/>
                </a:solidFill>
                <a:sym typeface="微软雅黑" panose="020B0503020204020204" pitchFamily="34" charset="-122"/>
              </a:rPr>
              <a:t>1</a:t>
            </a:r>
            <a:endParaRPr lang="zh-CN" altLang="en-US" dirty="0">
              <a:solidFill>
                <a:srgbClr val="0A7F28"/>
              </a:solidFill>
              <a:sym typeface="微软雅黑" panose="020B0503020204020204" pitchFamily="34" charset="-122"/>
            </a:endParaRPr>
          </a:p>
          <a:p>
            <a:pPr>
              <a:spcAft>
                <a:spcPts val="600"/>
              </a:spcAft>
            </a:pPr>
            <a:r>
              <a:rPr lang="en-US" altLang="zh-CN" dirty="0">
                <a:solidFill>
                  <a:srgbClr val="0A7F28"/>
                </a:solidFill>
                <a:sym typeface="微软雅黑" panose="020B0503020204020204" pitchFamily="34" charset="-122"/>
              </a:rPr>
              <a:t>VP</a:t>
            </a:r>
            <a:r>
              <a:rPr lang="zh-CN" altLang="en-US" dirty="0">
                <a:solidFill>
                  <a:srgbClr val="0A7F28"/>
                </a:solidFill>
                <a:sym typeface="微软雅黑" panose="020B0503020204020204" pitchFamily="34" charset="-122"/>
              </a:rPr>
              <a:t>的触发具有症状刻板性，</a:t>
            </a:r>
            <a:r>
              <a:rPr lang="zh-CN" altLang="en-US" dirty="0">
                <a:sym typeface="微软雅黑" panose="020B0503020204020204" pitchFamily="34" charset="-122"/>
              </a:rPr>
              <a:t>可自发或由一定头部运动诱发，更常为某特定动作触发，但不具有重力方向改变下的特征和要求，关键是</a:t>
            </a:r>
            <a:r>
              <a:rPr lang="en-US" altLang="zh-CN" dirty="0">
                <a:solidFill>
                  <a:srgbClr val="0A7F28"/>
                </a:solidFill>
                <a:sym typeface="微软雅黑" panose="020B0503020204020204" pitchFamily="34" charset="-122"/>
              </a:rPr>
              <a:t>VP</a:t>
            </a:r>
            <a:r>
              <a:rPr lang="zh-CN" altLang="en-US" dirty="0">
                <a:solidFill>
                  <a:srgbClr val="0A7F28"/>
                </a:solidFill>
                <a:sym typeface="微软雅黑" panose="020B0503020204020204" pitchFamily="34" charset="-122"/>
              </a:rPr>
              <a:t>的发作可能更多是自发性、而非诱发性；</a:t>
            </a:r>
            <a:r>
              <a:rPr lang="en-US" altLang="zh-CN" dirty="0">
                <a:sym typeface="微软雅黑" panose="020B0503020204020204" pitchFamily="34" charset="-122"/>
              </a:rPr>
              <a:t>BPPV</a:t>
            </a:r>
            <a:r>
              <a:rPr lang="zh-CN" altLang="en-US" dirty="0">
                <a:sym typeface="微软雅黑" panose="020B0503020204020204" pitchFamily="34" charset="-122"/>
              </a:rPr>
              <a:t>均为诱发性</a:t>
            </a:r>
            <a:r>
              <a:rPr lang="en-US" altLang="zh-CN" baseline="30000" dirty="0">
                <a:sym typeface="微软雅黑" panose="020B0503020204020204" pitchFamily="34" charset="-122"/>
              </a:rPr>
              <a:t>2</a:t>
            </a:r>
          </a:p>
          <a:p>
            <a:pPr>
              <a:spcAft>
                <a:spcPts val="600"/>
              </a:spcAft>
            </a:pPr>
            <a:r>
              <a:rPr lang="zh-CN" altLang="en-US" b="1" dirty="0">
                <a:solidFill>
                  <a:srgbClr val="C00000"/>
                </a:solidFill>
                <a:sym typeface="微软雅黑" panose="020B0503020204020204" pitchFamily="34" charset="-122"/>
              </a:rPr>
              <a:t>病史结合位置试验可鉴别</a:t>
            </a:r>
            <a:r>
              <a:rPr lang="en-US" altLang="zh-CN" b="1" baseline="30000" dirty="0">
                <a:solidFill>
                  <a:srgbClr val="C00000"/>
                </a:solidFill>
                <a:sym typeface="微软雅黑" panose="020B0503020204020204" pitchFamily="34" charset="-122"/>
              </a:rPr>
              <a:t>1</a:t>
            </a:r>
          </a:p>
        </p:txBody>
      </p:sp>
      <p:sp>
        <p:nvSpPr>
          <p:cNvPr id="52" name="文本占位符 2"/>
          <p:cNvSpPr txBox="1"/>
          <p:nvPr/>
        </p:nvSpPr>
        <p:spPr>
          <a:xfrm>
            <a:off x="937164" y="1718607"/>
            <a:ext cx="3168613" cy="3678583"/>
          </a:xfrm>
          <a:prstGeom prst="rect">
            <a:avLst/>
          </a:prstGeom>
          <a:noFill/>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dirty="0">
                <a:sym typeface="微软雅黑" panose="020B0503020204020204" pitchFamily="34" charset="-122"/>
              </a:rPr>
              <a:t>患者常有反复发作性眩晕病史，发作时伴有</a:t>
            </a:r>
            <a:r>
              <a:rPr lang="zh-CN" altLang="en-US" dirty="0">
                <a:solidFill>
                  <a:srgbClr val="0A7F28"/>
                </a:solidFill>
                <a:sym typeface="微软雅黑" panose="020B0503020204020204" pitchFamily="34" charset="-122"/>
              </a:rPr>
              <a:t>波动性听力下降、耳鸣、耳闷胀感。</a:t>
            </a:r>
            <a:r>
              <a:rPr lang="zh-CN" altLang="en-US" dirty="0">
                <a:sym typeface="微软雅黑" panose="020B0503020204020204" pitchFamily="34" charset="-122"/>
              </a:rPr>
              <a:t>随发作次数增加，听力可逐渐下降。纯音测听随访可呈现先低频，后高频，接着中频逐渐下降的感音神经性耳聋</a:t>
            </a:r>
            <a:endParaRPr lang="en-US" altLang="zh-CN" dirty="0">
              <a:sym typeface="微软雅黑" panose="020B0503020204020204" pitchFamily="34" charset="-122"/>
            </a:endParaRPr>
          </a:p>
          <a:p>
            <a:pPr>
              <a:spcAft>
                <a:spcPts val="600"/>
              </a:spcAft>
            </a:pPr>
            <a:r>
              <a:rPr lang="zh-CN" altLang="en-US" dirty="0">
                <a:sym typeface="微软雅黑" panose="020B0503020204020204" pitchFamily="34" charset="-122"/>
              </a:rPr>
              <a:t>少数</a:t>
            </a:r>
            <a:r>
              <a:rPr lang="en-US" altLang="zh-CN" dirty="0">
                <a:sym typeface="微软雅黑" panose="020B0503020204020204" pitchFamily="34" charset="-122"/>
              </a:rPr>
              <a:t>BPPV</a:t>
            </a:r>
            <a:r>
              <a:rPr lang="zh-CN" altLang="en-US" dirty="0">
                <a:sym typeface="微软雅黑" panose="020B0503020204020204" pitchFamily="34" charset="-122"/>
              </a:rPr>
              <a:t>患者发作时可伴耳鸣，但复位成功后耳鸣消失，不伴有波动性听力下降，</a:t>
            </a:r>
            <a:r>
              <a:rPr lang="zh-CN" altLang="en-US" b="1" dirty="0">
                <a:solidFill>
                  <a:srgbClr val="C00000"/>
                </a:solidFill>
                <a:sym typeface="微软雅黑" panose="020B0503020204020204" pitchFamily="34" charset="-122"/>
              </a:rPr>
              <a:t>发作期纯音测听及位置试验可鉴别</a:t>
            </a:r>
            <a:r>
              <a:rPr lang="en-US" altLang="zh-CN" b="1" baseline="30000" dirty="0">
                <a:solidFill>
                  <a:srgbClr val="C00000"/>
                </a:solidFill>
                <a:sym typeface="微软雅黑" panose="020B0503020204020204" pitchFamily="34" charset="-122"/>
              </a:rPr>
              <a:t>1</a:t>
            </a: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鉴别诊断：</a:t>
            </a:r>
            <a:r>
              <a:rPr lang="zh-CN" altLang="en-US" dirty="0">
                <a:solidFill>
                  <a:schemeClr val="bg1"/>
                </a:solidFill>
                <a:sym typeface="微软雅黑" panose="020B0503020204020204" pitchFamily="34" charset="-122"/>
              </a:rPr>
              <a:t>其他</a:t>
            </a:r>
            <a:r>
              <a:rPr lang="zh-CN" altLang="zh-CN" dirty="0">
                <a:solidFill>
                  <a:schemeClr val="bg1"/>
                </a:solidFill>
                <a:sym typeface="微软雅黑" panose="020B0503020204020204" pitchFamily="34" charset="-122"/>
              </a:rPr>
              <a:t>周围性前庭疾病</a:t>
            </a:r>
          </a:p>
        </p:txBody>
      </p:sp>
      <p:sp>
        <p:nvSpPr>
          <p:cNvPr id="6" name="圆角矩形 5"/>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p:cNvSpPr>
            <a:spLocks noGrp="1"/>
          </p:cNvSpPr>
          <p:nvPr>
            <p:ph sz="quarter" idx="14"/>
          </p:nvPr>
        </p:nvSpPr>
        <p:spPr/>
        <p:txBody>
          <a:bodyPr>
            <a:normAutofit lnSpcReduction="10000"/>
          </a:bodyPr>
          <a:lstStyle/>
          <a:p>
            <a:r>
              <a:rPr lang="en-US" altLang="zh-CN" dirty="0">
                <a:sym typeface="微软雅黑" panose="020B0503020204020204" pitchFamily="34" charset="-122"/>
              </a:rPr>
              <a:t>1. Liu P, et al. Changing Paradigm for Vertigo/Dizziness Patients: a Retrospective Before-After Study from Tertiary Hospitals in Northwestern China. J Gen Intern Med. 2021;36(10):3064-3070. https://www.ncbi.nlm.nih.gov/pmc/articles/PMC8481407/ </a:t>
            </a:r>
          </a:p>
          <a:p>
            <a:r>
              <a:rPr lang="en-US" altLang="zh-CN" dirty="0">
                <a:sym typeface="微软雅黑" panose="020B0503020204020204" pitchFamily="34" charset="-122"/>
              </a:rPr>
              <a:t>2. Chen JY, et al. Vestibular migraine or Meniere's disease: a diagnostic dilemma. J Neurol. 2023;270(4):1955-1968. https://www.ncbi.nlm.nih.gov/pmc/articles/PMC10025214/</a:t>
            </a:r>
          </a:p>
          <a:p>
            <a:r>
              <a:rPr lang="en-US" altLang="zh-CN" dirty="0">
                <a:sym typeface="微软雅黑" panose="020B0503020204020204" pitchFamily="34" charset="-122"/>
              </a:rPr>
              <a:t>3. </a:t>
            </a:r>
            <a:r>
              <a:rPr lang="zh-CN" altLang="en-US" dirty="0">
                <a:sym typeface="微软雅黑" panose="020B0503020204020204" pitchFamily="34" charset="-122"/>
              </a:rPr>
              <a:t>中国医药教育协会眩晕专业委员会</a:t>
            </a:r>
            <a:r>
              <a:rPr lang="en-US" altLang="zh-CN" dirty="0">
                <a:sym typeface="微软雅黑" panose="020B0503020204020204" pitchFamily="34" charset="-122"/>
              </a:rPr>
              <a:t>.</a:t>
            </a:r>
            <a:r>
              <a:rPr lang="zh-CN" altLang="en-US" dirty="0">
                <a:sym typeface="微软雅黑" panose="020B0503020204020204" pitchFamily="34" charset="-122"/>
              </a:rPr>
              <a:t>血管源性头晕</a:t>
            </a:r>
            <a:r>
              <a:rPr lang="en-US" altLang="zh-CN" dirty="0">
                <a:sym typeface="微软雅黑" panose="020B0503020204020204" pitchFamily="34" charset="-122"/>
              </a:rPr>
              <a:t>/</a:t>
            </a:r>
            <a:r>
              <a:rPr lang="zh-CN" altLang="en-US" dirty="0">
                <a:sym typeface="微软雅黑" panose="020B0503020204020204" pitchFamily="34" charset="-122"/>
              </a:rPr>
              <a:t>眩晕诊疗中国专家共识</a:t>
            </a:r>
            <a:r>
              <a:rPr lang="en-US" altLang="zh-CN" dirty="0">
                <a:sym typeface="微软雅黑" panose="020B0503020204020204" pitchFamily="34" charset="-122"/>
              </a:rPr>
              <a:t>.</a:t>
            </a:r>
            <a:r>
              <a:rPr lang="zh-CN" altLang="en-US" dirty="0">
                <a:sym typeface="微软雅黑" panose="020B0503020204020204" pitchFamily="34" charset="-122"/>
              </a:rPr>
              <a:t>中国神经免疫学和神经病学杂志</a:t>
            </a:r>
            <a:r>
              <a:rPr lang="en-US" altLang="zh-CN" dirty="0">
                <a:sym typeface="微软雅黑" panose="020B0503020204020204" pitchFamily="34" charset="-122"/>
              </a:rPr>
              <a:t>,2020,27(4):253-260.</a:t>
            </a:r>
          </a:p>
          <a:p>
            <a:r>
              <a:rPr lang="en-US" altLang="zh-CN" dirty="0">
                <a:sym typeface="微软雅黑" panose="020B0503020204020204" pitchFamily="34" charset="-122"/>
              </a:rPr>
              <a:t>4.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248.</a:t>
            </a:r>
          </a:p>
          <a:p>
            <a:r>
              <a:rPr lang="en-US" altLang="zh-CN" dirty="0">
                <a:sym typeface="微软雅黑" panose="020B0503020204020204" pitchFamily="34" charset="-122"/>
              </a:rPr>
              <a:t>5. </a:t>
            </a:r>
            <a:r>
              <a:rPr lang="zh-CN" altLang="en-US" dirty="0">
                <a:sym typeface="微软雅黑" panose="020B0503020204020204" pitchFamily="34" charset="-122"/>
              </a:rPr>
              <a:t>孔维佳</a:t>
            </a:r>
            <a:r>
              <a:rPr lang="en-US" altLang="zh-CN" dirty="0">
                <a:sym typeface="微软雅黑" panose="020B0503020204020204" pitchFamily="34" charset="-122"/>
              </a:rPr>
              <a:t>.</a:t>
            </a:r>
            <a:r>
              <a:rPr lang="zh-CN" altLang="en-US" dirty="0">
                <a:sym typeface="微软雅黑" panose="020B0503020204020204" pitchFamily="34" charset="-122"/>
              </a:rPr>
              <a:t>眩晕疾病的</a:t>
            </a:r>
            <a:r>
              <a:rPr lang="en-US" altLang="zh-CN" dirty="0">
                <a:sym typeface="微软雅黑" panose="020B0503020204020204" pitchFamily="34" charset="-122"/>
              </a:rPr>
              <a:t>SCD</a:t>
            </a:r>
            <a:r>
              <a:rPr lang="zh-CN" altLang="en-US" dirty="0">
                <a:sym typeface="微软雅黑" panose="020B0503020204020204" pitchFamily="34" charset="-122"/>
              </a:rPr>
              <a:t>程序式诊断策略及诊断路径</a:t>
            </a:r>
            <a:r>
              <a:rPr lang="en-US" altLang="zh-CN" dirty="0">
                <a:sym typeface="微软雅黑" panose="020B0503020204020204" pitchFamily="34" charset="-122"/>
              </a:rPr>
              <a:t>.</a:t>
            </a:r>
            <a:r>
              <a:rPr lang="zh-CN" altLang="en-US" dirty="0">
                <a:sym typeface="微软雅黑" panose="020B0503020204020204" pitchFamily="34" charset="-122"/>
              </a:rPr>
              <a:t>临床耳鼻咽喉头颈外科杂志</a:t>
            </a:r>
            <a:r>
              <a:rPr lang="en-US" altLang="zh-CN" dirty="0">
                <a:sym typeface="微软雅黑" panose="020B0503020204020204" pitchFamily="34" charset="-122"/>
              </a:rPr>
              <a:t>,2024,38(11):985-1000.</a:t>
            </a:r>
          </a:p>
        </p:txBody>
      </p:sp>
      <p:grpSp>
        <p:nvGrpSpPr>
          <p:cNvPr id="62" name="组合 61"/>
          <p:cNvGrpSpPr/>
          <p:nvPr/>
        </p:nvGrpSpPr>
        <p:grpSpPr>
          <a:xfrm>
            <a:off x="1081202" y="2202507"/>
            <a:ext cx="4805159" cy="2380977"/>
            <a:chOff x="1282422" y="2194865"/>
            <a:chExt cx="4805159" cy="2380977"/>
          </a:xfrm>
        </p:grpSpPr>
        <p:sp>
          <p:nvSpPr>
            <p:cNvPr id="28" name="文本占位符 2"/>
            <p:cNvSpPr txBox="1"/>
            <p:nvPr/>
          </p:nvSpPr>
          <p:spPr>
            <a:xfrm>
              <a:off x="1282422" y="2194865"/>
              <a:ext cx="2632142" cy="238097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sz="1800" b="1" dirty="0">
                  <a:sym typeface="微软雅黑" panose="020B0503020204020204" pitchFamily="34" charset="-122"/>
                </a:rPr>
                <a:t>更好地管理患者很大程度上依赖于对前庭症状的适当诊断</a:t>
              </a:r>
              <a:r>
                <a:rPr lang="en-US" altLang="zh-CN" sz="1800" b="1" baseline="30000" dirty="0">
                  <a:sym typeface="微软雅黑" panose="020B0503020204020204" pitchFamily="34" charset="-122"/>
                </a:rPr>
                <a:t>1</a:t>
              </a:r>
            </a:p>
            <a:p>
              <a:pPr marL="0" indent="0" algn="ctr">
                <a:spcAft>
                  <a:spcPts val="600"/>
                </a:spcAft>
                <a:buNone/>
              </a:pPr>
              <a:r>
                <a:rPr lang="zh-CN" altLang="en-US" sz="1800" b="1" dirty="0">
                  <a:sym typeface="微软雅黑" panose="020B0503020204020204" pitchFamily="34" charset="-122"/>
                </a:rPr>
                <a:t>从而</a:t>
              </a:r>
              <a:endParaRPr lang="en-US" altLang="zh-CN" sz="1800" b="1" dirty="0">
                <a:sym typeface="微软雅黑" panose="020B0503020204020204" pitchFamily="34" charset="-122"/>
              </a:endParaRPr>
            </a:p>
            <a:p>
              <a:pPr>
                <a:spcAft>
                  <a:spcPts val="600"/>
                </a:spcAft>
              </a:pPr>
              <a:r>
                <a:rPr lang="zh-CN" altLang="en-US" sz="1800" b="1" dirty="0">
                  <a:solidFill>
                    <a:srgbClr val="0A7F28"/>
                  </a:solidFill>
                  <a:sym typeface="微软雅黑" panose="020B0503020204020204" pitchFamily="34" charset="-122"/>
                </a:rPr>
                <a:t>避免造成不适当医疗和不必要损害</a:t>
              </a:r>
              <a:r>
                <a:rPr lang="en-US" altLang="zh-CN" sz="1800" b="1" baseline="30000" dirty="0">
                  <a:solidFill>
                    <a:srgbClr val="0A7F28"/>
                  </a:solidFill>
                  <a:sym typeface="微软雅黑" panose="020B0503020204020204" pitchFamily="34" charset="-122"/>
                </a:rPr>
                <a:t>2</a:t>
              </a:r>
              <a:r>
                <a:rPr lang="zh-CN" altLang="en-US" sz="1800" b="1" dirty="0">
                  <a:solidFill>
                    <a:srgbClr val="0A7F28"/>
                  </a:solidFill>
                  <a:sym typeface="微软雅黑" panose="020B0503020204020204" pitchFamily="34" charset="-122"/>
                </a:rPr>
                <a:t>：</a:t>
              </a:r>
            </a:p>
          </p:txBody>
        </p:sp>
        <p:grpSp>
          <p:nvGrpSpPr>
            <p:cNvPr id="61" name="组合 60"/>
            <p:cNvGrpSpPr/>
            <p:nvPr/>
          </p:nvGrpSpPr>
          <p:grpSpPr>
            <a:xfrm>
              <a:off x="3923091" y="2330261"/>
              <a:ext cx="2164490" cy="2110185"/>
              <a:chOff x="3923091" y="2349153"/>
              <a:chExt cx="2164490" cy="2110185"/>
            </a:xfrm>
          </p:grpSpPr>
          <p:grpSp>
            <p:nvGrpSpPr>
              <p:cNvPr id="31" name="组合 30"/>
              <p:cNvGrpSpPr/>
              <p:nvPr/>
            </p:nvGrpSpPr>
            <p:grpSpPr>
              <a:xfrm>
                <a:off x="4506746" y="2825803"/>
                <a:ext cx="1038468" cy="1156885"/>
                <a:chOff x="-3140074" y="1252697"/>
                <a:chExt cx="923320" cy="1091691"/>
              </a:xfrm>
              <a:solidFill>
                <a:srgbClr val="A6A6A6"/>
              </a:solidFill>
            </p:grpSpPr>
            <p:sp>
              <p:nvSpPr>
                <p:cNvPr id="39" name="任意多边形: 形状 38"/>
                <p:cNvSpPr/>
                <p:nvPr/>
              </p:nvSpPr>
              <p:spPr>
                <a:xfrm>
                  <a:off x="-3052718" y="1585497"/>
                  <a:ext cx="736084" cy="758891"/>
                </a:xfrm>
                <a:custGeom>
                  <a:avLst/>
                  <a:gdLst>
                    <a:gd name="connsiteX0" fmla="*/ 180279 w 944564"/>
                    <a:gd name="connsiteY0" fmla="*/ 50785 h 633286"/>
                    <a:gd name="connsiteX1" fmla="*/ 315534 w 944564"/>
                    <a:gd name="connsiteY1" fmla="*/ 18114 h 633286"/>
                    <a:gd name="connsiteX2" fmla="*/ 212806 w 944564"/>
                    <a:gd name="connsiteY2" fmla="*/ 262383 h 633286"/>
                    <a:gd name="connsiteX3" fmla="*/ 315534 w 944564"/>
                    <a:gd name="connsiteY3" fmla="*/ 415640 h 633286"/>
                    <a:gd name="connsiteX4" fmla="*/ 733586 w 944564"/>
                    <a:gd name="connsiteY4" fmla="*/ 296292 h 633286"/>
                    <a:gd name="connsiteX5" fmla="*/ 944565 w 944564"/>
                    <a:gd name="connsiteY5" fmla="*/ 633286 h 633286"/>
                    <a:gd name="connsiteX6" fmla="*/ 301913 w 944564"/>
                    <a:gd name="connsiteY6" fmla="*/ 633286 h 633286"/>
                    <a:gd name="connsiteX7" fmla="*/ 281910 w 944564"/>
                    <a:gd name="connsiteY7" fmla="*/ 591805 h 633286"/>
                    <a:gd name="connsiteX8" fmla="*/ 18 w 944564"/>
                    <a:gd name="connsiteY8" fmla="*/ 327391 h 633286"/>
                    <a:gd name="connsiteX9" fmla="*/ 180279 w 944564"/>
                    <a:gd name="connsiteY9" fmla="*/ 50785 h 6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564" h="633286">
                      <a:moveTo>
                        <a:pt x="180279" y="50785"/>
                      </a:moveTo>
                      <a:cubicBezTo>
                        <a:pt x="180279" y="50785"/>
                        <a:pt x="257764" y="-36845"/>
                        <a:pt x="315534" y="18114"/>
                      </a:cubicBezTo>
                      <a:cubicBezTo>
                        <a:pt x="373255" y="73073"/>
                        <a:pt x="268909" y="199661"/>
                        <a:pt x="212806" y="262383"/>
                      </a:cubicBezTo>
                      <a:cubicBezTo>
                        <a:pt x="190042" y="286814"/>
                        <a:pt x="216140" y="337345"/>
                        <a:pt x="315534" y="415640"/>
                      </a:cubicBezTo>
                      <a:cubicBezTo>
                        <a:pt x="333298" y="431166"/>
                        <a:pt x="650337" y="292958"/>
                        <a:pt x="733586" y="296292"/>
                      </a:cubicBezTo>
                      <a:cubicBezTo>
                        <a:pt x="816882" y="299626"/>
                        <a:pt x="914561" y="385684"/>
                        <a:pt x="944565" y="633286"/>
                      </a:cubicBezTo>
                      <a:lnTo>
                        <a:pt x="301913" y="633286"/>
                      </a:lnTo>
                      <a:cubicBezTo>
                        <a:pt x="301913" y="633286"/>
                        <a:pt x="309009" y="616761"/>
                        <a:pt x="281910" y="591805"/>
                      </a:cubicBezTo>
                      <a:cubicBezTo>
                        <a:pt x="254859" y="566802"/>
                        <a:pt x="2066" y="396923"/>
                        <a:pt x="18" y="327391"/>
                      </a:cubicBezTo>
                      <a:cubicBezTo>
                        <a:pt x="-2078" y="257811"/>
                        <a:pt x="180279" y="50785"/>
                        <a:pt x="180279" y="50785"/>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任意多边形: 形状 39"/>
                <p:cNvSpPr/>
                <p:nvPr/>
              </p:nvSpPr>
              <p:spPr>
                <a:xfrm>
                  <a:off x="-2821502" y="1515825"/>
                  <a:ext cx="380261" cy="408908"/>
                </a:xfrm>
                <a:custGeom>
                  <a:avLst/>
                  <a:gdLst>
                    <a:gd name="connsiteX0" fmla="*/ 175784 w 380261"/>
                    <a:gd name="connsiteY0" fmla="*/ 0 h 408908"/>
                    <a:gd name="connsiteX1" fmla="*/ 52769 w 380261"/>
                    <a:gd name="connsiteY1" fmla="*/ 41434 h 408908"/>
                    <a:gd name="connsiteX2" fmla="*/ 92678 w 380261"/>
                    <a:gd name="connsiteY2" fmla="*/ 152638 h 408908"/>
                    <a:gd name="connsiteX3" fmla="*/ 0 w 380261"/>
                    <a:gd name="connsiteY3" fmla="*/ 308420 h 408908"/>
                    <a:gd name="connsiteX4" fmla="*/ 175832 w 380261"/>
                    <a:gd name="connsiteY4" fmla="*/ 408908 h 408908"/>
                    <a:gd name="connsiteX5" fmla="*/ 380262 w 380261"/>
                    <a:gd name="connsiteY5" fmla="*/ 204430 h 408908"/>
                    <a:gd name="connsiteX6" fmla="*/ 175784 w 380261"/>
                    <a:gd name="connsiteY6" fmla="*/ 0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261" h="408908">
                      <a:moveTo>
                        <a:pt x="175784" y="0"/>
                      </a:moveTo>
                      <a:cubicBezTo>
                        <a:pt x="129540" y="0"/>
                        <a:pt x="87011" y="15526"/>
                        <a:pt x="52769" y="41434"/>
                      </a:cubicBezTo>
                      <a:cubicBezTo>
                        <a:pt x="77819" y="66532"/>
                        <a:pt x="100346" y="114205"/>
                        <a:pt x="92678" y="152638"/>
                      </a:cubicBezTo>
                      <a:cubicBezTo>
                        <a:pt x="83582" y="198215"/>
                        <a:pt x="31909" y="269129"/>
                        <a:pt x="0" y="308420"/>
                      </a:cubicBezTo>
                      <a:cubicBezTo>
                        <a:pt x="36704" y="370665"/>
                        <a:pt x="103570" y="408880"/>
                        <a:pt x="175832" y="408908"/>
                      </a:cubicBezTo>
                      <a:cubicBezTo>
                        <a:pt x="288748" y="408895"/>
                        <a:pt x="380275" y="317347"/>
                        <a:pt x="380262" y="204430"/>
                      </a:cubicBezTo>
                      <a:cubicBezTo>
                        <a:pt x="380249" y="91513"/>
                        <a:pt x="288701" y="-13"/>
                        <a:pt x="175784" y="0"/>
                      </a:cubicBezTo>
                      <a:close/>
                    </a:path>
                  </a:pathLst>
                </a:custGeom>
                <a:grp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任意多边形: 形状 40"/>
                <p:cNvSpPr/>
                <p:nvPr/>
              </p:nvSpPr>
              <p:spPr>
                <a:xfrm>
                  <a:off x="-2944383" y="1252697"/>
                  <a:ext cx="80772" cy="80772"/>
                </a:xfrm>
                <a:custGeom>
                  <a:avLst/>
                  <a:gdLst>
                    <a:gd name="connsiteX0" fmla="*/ 0 w 80772"/>
                    <a:gd name="connsiteY0" fmla="*/ 40386 h 80772"/>
                    <a:gd name="connsiteX1" fmla="*/ 40386 w 80772"/>
                    <a:gd name="connsiteY1" fmla="*/ 80772 h 80772"/>
                    <a:gd name="connsiteX2" fmla="*/ 80772 w 80772"/>
                    <a:gd name="connsiteY2" fmla="*/ 40386 h 80772"/>
                    <a:gd name="connsiteX3" fmla="*/ 40386 w 80772"/>
                    <a:gd name="connsiteY3" fmla="*/ 0 h 80772"/>
                    <a:gd name="connsiteX4" fmla="*/ 0 w 80772"/>
                    <a:gd name="connsiteY4" fmla="*/ 40386 h 8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 h="80772">
                      <a:moveTo>
                        <a:pt x="0" y="40386"/>
                      </a:moveTo>
                      <a:cubicBezTo>
                        <a:pt x="0" y="62691"/>
                        <a:pt x="18081" y="80772"/>
                        <a:pt x="40386" y="80772"/>
                      </a:cubicBezTo>
                      <a:cubicBezTo>
                        <a:pt x="62691" y="80772"/>
                        <a:pt x="80772" y="62691"/>
                        <a:pt x="80772" y="40386"/>
                      </a:cubicBezTo>
                      <a:cubicBezTo>
                        <a:pt x="80772" y="18081"/>
                        <a:pt x="62691" y="0"/>
                        <a:pt x="40386" y="0"/>
                      </a:cubicBezTo>
                      <a:cubicBezTo>
                        <a:pt x="18081" y="0"/>
                        <a:pt x="0" y="18081"/>
                        <a:pt x="0" y="40386"/>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任意多边形: 形状 41"/>
                <p:cNvSpPr/>
                <p:nvPr/>
              </p:nvSpPr>
              <p:spPr>
                <a:xfrm>
                  <a:off x="-2389743" y="1293083"/>
                  <a:ext cx="72866" cy="72866"/>
                </a:xfrm>
                <a:custGeom>
                  <a:avLst/>
                  <a:gdLst>
                    <a:gd name="connsiteX0" fmla="*/ 0 w 72866"/>
                    <a:gd name="connsiteY0" fmla="*/ 36433 h 72866"/>
                    <a:gd name="connsiteX1" fmla="*/ 36433 w 72866"/>
                    <a:gd name="connsiteY1" fmla="*/ 72866 h 72866"/>
                    <a:gd name="connsiteX2" fmla="*/ 72866 w 72866"/>
                    <a:gd name="connsiteY2" fmla="*/ 36433 h 72866"/>
                    <a:gd name="connsiteX3" fmla="*/ 36433 w 72866"/>
                    <a:gd name="connsiteY3" fmla="*/ 0 h 72866"/>
                    <a:gd name="connsiteX4" fmla="*/ 0 w 72866"/>
                    <a:gd name="connsiteY4" fmla="*/ 36433 h 72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66" h="72866">
                      <a:moveTo>
                        <a:pt x="0" y="36433"/>
                      </a:moveTo>
                      <a:cubicBezTo>
                        <a:pt x="0" y="56555"/>
                        <a:pt x="16312" y="72866"/>
                        <a:pt x="36433" y="72866"/>
                      </a:cubicBezTo>
                      <a:cubicBezTo>
                        <a:pt x="56555" y="72866"/>
                        <a:pt x="72866" y="56555"/>
                        <a:pt x="72866" y="36433"/>
                      </a:cubicBezTo>
                      <a:cubicBezTo>
                        <a:pt x="72866" y="16312"/>
                        <a:pt x="56555" y="0"/>
                        <a:pt x="36433" y="0"/>
                      </a:cubicBezTo>
                      <a:cubicBezTo>
                        <a:pt x="16312" y="0"/>
                        <a:pt x="0" y="16312"/>
                        <a:pt x="0" y="36433"/>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任意多边形: 形状 42"/>
                <p:cNvSpPr/>
                <p:nvPr/>
              </p:nvSpPr>
              <p:spPr>
                <a:xfrm>
                  <a:off x="-3106785" y="1650747"/>
                  <a:ext cx="54578" cy="54578"/>
                </a:xfrm>
                <a:custGeom>
                  <a:avLst/>
                  <a:gdLst>
                    <a:gd name="connsiteX0" fmla="*/ 0 w 54578"/>
                    <a:gd name="connsiteY0" fmla="*/ 27289 h 54578"/>
                    <a:gd name="connsiteX1" fmla="*/ 27289 w 54578"/>
                    <a:gd name="connsiteY1" fmla="*/ 54578 h 54578"/>
                    <a:gd name="connsiteX2" fmla="*/ 54578 w 54578"/>
                    <a:gd name="connsiteY2" fmla="*/ 27289 h 54578"/>
                    <a:gd name="connsiteX3" fmla="*/ 27289 w 54578"/>
                    <a:gd name="connsiteY3" fmla="*/ 0 h 54578"/>
                    <a:gd name="connsiteX4" fmla="*/ 0 w 54578"/>
                    <a:gd name="connsiteY4" fmla="*/ 27289 h 54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78" h="54578">
                      <a:moveTo>
                        <a:pt x="0" y="27289"/>
                      </a:moveTo>
                      <a:cubicBezTo>
                        <a:pt x="0" y="42360"/>
                        <a:pt x="12218" y="54578"/>
                        <a:pt x="27289" y="54578"/>
                      </a:cubicBezTo>
                      <a:cubicBezTo>
                        <a:pt x="42360" y="54578"/>
                        <a:pt x="54578" y="42360"/>
                        <a:pt x="54578" y="27289"/>
                      </a:cubicBezTo>
                      <a:cubicBezTo>
                        <a:pt x="54578" y="12218"/>
                        <a:pt x="42360" y="0"/>
                        <a:pt x="27289" y="0"/>
                      </a:cubicBezTo>
                      <a:cubicBezTo>
                        <a:pt x="12218" y="0"/>
                        <a:pt x="0" y="12218"/>
                        <a:pt x="0" y="27289"/>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任意多边形: 形状 43"/>
                <p:cNvSpPr/>
                <p:nvPr/>
              </p:nvSpPr>
              <p:spPr>
                <a:xfrm>
                  <a:off x="-3140074" y="1398429"/>
                  <a:ext cx="923320" cy="245819"/>
                </a:xfrm>
                <a:custGeom>
                  <a:avLst/>
                  <a:gdLst>
                    <a:gd name="connsiteX0" fmla="*/ 78819 w 923320"/>
                    <a:gd name="connsiteY0" fmla="*/ 210979 h 245819"/>
                    <a:gd name="connsiteX1" fmla="*/ 0 w 923320"/>
                    <a:gd name="connsiteY1" fmla="*/ 123254 h 245819"/>
                    <a:gd name="connsiteX2" fmla="*/ 168783 w 923320"/>
                    <a:gd name="connsiteY2" fmla="*/ 0 h 245819"/>
                    <a:gd name="connsiteX3" fmla="*/ 33337 w 923320"/>
                    <a:gd name="connsiteY3" fmla="*/ 124587 h 245819"/>
                    <a:gd name="connsiteX4" fmla="*/ 78819 w 923320"/>
                    <a:gd name="connsiteY4" fmla="*/ 210979 h 245819"/>
                    <a:gd name="connsiteX5" fmla="*/ 836105 w 923320"/>
                    <a:gd name="connsiteY5" fmla="*/ 51054 h 245819"/>
                    <a:gd name="connsiteX6" fmla="*/ 914924 w 923320"/>
                    <a:gd name="connsiteY6" fmla="*/ 167640 h 245819"/>
                    <a:gd name="connsiteX7" fmla="*/ 721471 w 923320"/>
                    <a:gd name="connsiteY7" fmla="*/ 244650 h 245819"/>
                    <a:gd name="connsiteX8" fmla="*/ 861298 w 923320"/>
                    <a:gd name="connsiteY8" fmla="*/ 144018 h 245819"/>
                    <a:gd name="connsiteX9" fmla="*/ 836105 w 923320"/>
                    <a:gd name="connsiteY9" fmla="*/ 51054 h 24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3320" h="245819">
                      <a:moveTo>
                        <a:pt x="78819" y="210979"/>
                      </a:moveTo>
                      <a:cubicBezTo>
                        <a:pt x="78819" y="210979"/>
                        <a:pt x="0" y="189881"/>
                        <a:pt x="0" y="123254"/>
                      </a:cubicBezTo>
                      <a:cubicBezTo>
                        <a:pt x="0" y="56626"/>
                        <a:pt x="82725" y="11668"/>
                        <a:pt x="168783" y="0"/>
                      </a:cubicBezTo>
                      <a:cubicBezTo>
                        <a:pt x="168783" y="0"/>
                        <a:pt x="25146" y="56531"/>
                        <a:pt x="33337" y="124587"/>
                      </a:cubicBezTo>
                      <a:cubicBezTo>
                        <a:pt x="39624" y="177498"/>
                        <a:pt x="78819" y="210979"/>
                        <a:pt x="78819" y="210979"/>
                      </a:cubicBezTo>
                      <a:close/>
                      <a:moveTo>
                        <a:pt x="836105" y="51054"/>
                      </a:moveTo>
                      <a:cubicBezTo>
                        <a:pt x="836105" y="51054"/>
                        <a:pt x="955453" y="73819"/>
                        <a:pt x="914924" y="167640"/>
                      </a:cubicBezTo>
                      <a:cubicBezTo>
                        <a:pt x="874395" y="261461"/>
                        <a:pt x="721471" y="244650"/>
                        <a:pt x="721471" y="244650"/>
                      </a:cubicBezTo>
                      <a:cubicBezTo>
                        <a:pt x="721471" y="244650"/>
                        <a:pt x="854631" y="191738"/>
                        <a:pt x="861298" y="144018"/>
                      </a:cubicBezTo>
                      <a:cubicBezTo>
                        <a:pt x="867966" y="96298"/>
                        <a:pt x="836105" y="51054"/>
                        <a:pt x="836105" y="5105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任意多边形: 形状 44"/>
                <p:cNvSpPr/>
                <p:nvPr/>
              </p:nvSpPr>
              <p:spPr>
                <a:xfrm>
                  <a:off x="-2996597" y="1382721"/>
                  <a:ext cx="667623" cy="198064"/>
                </a:xfrm>
                <a:custGeom>
                  <a:avLst/>
                  <a:gdLst>
                    <a:gd name="connsiteX0" fmla="*/ 32211 w 667623"/>
                    <a:gd name="connsiteY0" fmla="*/ 198064 h 198064"/>
                    <a:gd name="connsiteX1" fmla="*/ 58024 w 667623"/>
                    <a:gd name="connsiteY1" fmla="*/ 61476 h 198064"/>
                    <a:gd name="connsiteX2" fmla="*/ 667624 w 667623"/>
                    <a:gd name="connsiteY2" fmla="*/ 147248 h 198064"/>
                    <a:gd name="connsiteX3" fmla="*/ 333820 w 667623"/>
                    <a:gd name="connsiteY3" fmla="*/ 45664 h 198064"/>
                    <a:gd name="connsiteX4" fmla="*/ 32211 w 667623"/>
                    <a:gd name="connsiteY4" fmla="*/ 198064 h 19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23" h="198064">
                      <a:moveTo>
                        <a:pt x="32211" y="198064"/>
                      </a:moveTo>
                      <a:cubicBezTo>
                        <a:pt x="32211" y="198064"/>
                        <a:pt x="-55229" y="137247"/>
                        <a:pt x="58024" y="61476"/>
                      </a:cubicBezTo>
                      <a:cubicBezTo>
                        <a:pt x="171276" y="-14296"/>
                        <a:pt x="633476" y="-53253"/>
                        <a:pt x="667624" y="147248"/>
                      </a:cubicBezTo>
                      <a:cubicBezTo>
                        <a:pt x="667624" y="147248"/>
                        <a:pt x="631810" y="34806"/>
                        <a:pt x="333820" y="45664"/>
                      </a:cubicBezTo>
                      <a:cubicBezTo>
                        <a:pt x="101934" y="54094"/>
                        <a:pt x="-9128" y="95671"/>
                        <a:pt x="32211" y="19806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任意多边形: 形状 31"/>
              <p:cNvSpPr/>
              <p:nvPr/>
            </p:nvSpPr>
            <p:spPr bwMode="auto">
              <a:xfrm flipH="1">
                <a:off x="4022468" y="2349153"/>
                <a:ext cx="1747104" cy="2110185"/>
              </a:xfrm>
              <a:custGeom>
                <a:avLst/>
                <a:gdLst>
                  <a:gd name="T0" fmla="*/ 839 w 2120"/>
                  <a:gd name="T1" fmla="*/ 0 h 2561"/>
                  <a:gd name="T2" fmla="*/ 0 w 2120"/>
                  <a:gd name="T3" fmla="*/ 313 h 2561"/>
                  <a:gd name="T4" fmla="*/ 101 w 2120"/>
                  <a:gd name="T5" fmla="*/ 429 h 2561"/>
                  <a:gd name="T6" fmla="*/ 839 w 2120"/>
                  <a:gd name="T7" fmla="*/ 154 h 2561"/>
                  <a:gd name="T8" fmla="*/ 1966 w 2120"/>
                  <a:gd name="T9" fmla="*/ 1281 h 2561"/>
                  <a:gd name="T10" fmla="*/ 839 w 2120"/>
                  <a:gd name="T11" fmla="*/ 2407 h 2561"/>
                  <a:gd name="T12" fmla="*/ 101 w 2120"/>
                  <a:gd name="T13" fmla="*/ 2132 h 2561"/>
                  <a:gd name="T14" fmla="*/ 0 w 2120"/>
                  <a:gd name="T15" fmla="*/ 2248 h 2561"/>
                  <a:gd name="T16" fmla="*/ 839 w 2120"/>
                  <a:gd name="T17" fmla="*/ 2561 h 2561"/>
                  <a:gd name="T18" fmla="*/ 2120 w 2120"/>
                  <a:gd name="T19" fmla="*/ 1281 h 2561"/>
                  <a:gd name="T20" fmla="*/ 839 w 2120"/>
                  <a:gd name="T21" fmla="*/ 0 h 2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20" h="2561">
                    <a:moveTo>
                      <a:pt x="839" y="0"/>
                    </a:moveTo>
                    <a:cubicBezTo>
                      <a:pt x="518" y="0"/>
                      <a:pt x="225" y="118"/>
                      <a:pt x="0" y="313"/>
                    </a:cubicBezTo>
                    <a:cubicBezTo>
                      <a:pt x="101" y="429"/>
                      <a:pt x="101" y="429"/>
                      <a:pt x="101" y="429"/>
                    </a:cubicBezTo>
                    <a:cubicBezTo>
                      <a:pt x="299" y="258"/>
                      <a:pt x="557" y="154"/>
                      <a:pt x="839" y="154"/>
                    </a:cubicBezTo>
                    <a:cubicBezTo>
                      <a:pt x="1462" y="154"/>
                      <a:pt x="1966" y="658"/>
                      <a:pt x="1966" y="1281"/>
                    </a:cubicBezTo>
                    <a:cubicBezTo>
                      <a:pt x="1966" y="1903"/>
                      <a:pt x="1462" y="2407"/>
                      <a:pt x="839" y="2407"/>
                    </a:cubicBezTo>
                    <a:cubicBezTo>
                      <a:pt x="557" y="2407"/>
                      <a:pt x="299" y="2303"/>
                      <a:pt x="101" y="2132"/>
                    </a:cubicBezTo>
                    <a:cubicBezTo>
                      <a:pt x="0" y="2248"/>
                      <a:pt x="0" y="2248"/>
                      <a:pt x="0" y="2248"/>
                    </a:cubicBezTo>
                    <a:cubicBezTo>
                      <a:pt x="225" y="2443"/>
                      <a:pt x="518" y="2561"/>
                      <a:pt x="839" y="2561"/>
                    </a:cubicBezTo>
                    <a:cubicBezTo>
                      <a:pt x="1547" y="2561"/>
                      <a:pt x="2120" y="1988"/>
                      <a:pt x="2120" y="1281"/>
                    </a:cubicBezTo>
                    <a:cubicBezTo>
                      <a:pt x="2120" y="573"/>
                      <a:pt x="1547" y="0"/>
                      <a:pt x="839" y="0"/>
                    </a:cubicBezTo>
                    <a:close/>
                  </a:path>
                </a:pathLst>
              </a:custGeom>
              <a:gradFill flip="none" rotWithShape="1">
                <a:gsLst>
                  <a:gs pos="0">
                    <a:schemeClr val="accent3">
                      <a:lumMod val="60000"/>
                      <a:lumOff val="40000"/>
                      <a:alpha val="0"/>
                    </a:schemeClr>
                  </a:gs>
                  <a:gs pos="50000">
                    <a:schemeClr val="accent3"/>
                  </a:gs>
                </a:gsLst>
                <a:lin ang="0" scaled="1"/>
                <a:tileRect/>
              </a:gra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3" name="组合 32"/>
              <p:cNvGrpSpPr/>
              <p:nvPr/>
            </p:nvGrpSpPr>
            <p:grpSpPr>
              <a:xfrm>
                <a:off x="3923091" y="3218845"/>
                <a:ext cx="370800" cy="370800"/>
                <a:chOff x="3955102" y="2004095"/>
                <a:chExt cx="370800" cy="370800"/>
              </a:xfrm>
            </p:grpSpPr>
            <p:sp>
              <p:nvSpPr>
                <p:cNvPr id="37" name="椭圆 36"/>
                <p:cNvSpPr/>
                <p:nvPr/>
              </p:nvSpPr>
              <p:spPr>
                <a:xfrm>
                  <a:off x="3955102" y="2004095"/>
                  <a:ext cx="370800" cy="37080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right-arrow-in-a-circle_51097"/>
                <p:cNvSpPr/>
                <p:nvPr/>
              </p:nvSpPr>
              <p:spPr>
                <a:xfrm>
                  <a:off x="3955391" y="2004645"/>
                  <a:ext cx="370223" cy="369700"/>
                </a:xfrm>
                <a:custGeom>
                  <a:avLst/>
                  <a:gdLst>
                    <a:gd name="T0" fmla="*/ 626 w 1252"/>
                    <a:gd name="T1" fmla="*/ 0 h 1252"/>
                    <a:gd name="T2" fmla="*/ 0 w 1252"/>
                    <a:gd name="T3" fmla="*/ 626 h 1252"/>
                    <a:gd name="T4" fmla="*/ 626 w 1252"/>
                    <a:gd name="T5" fmla="*/ 1252 h 1252"/>
                    <a:gd name="T6" fmla="*/ 1252 w 1252"/>
                    <a:gd name="T7" fmla="*/ 626 h 1252"/>
                    <a:gd name="T8" fmla="*/ 626 w 1252"/>
                    <a:gd name="T9" fmla="*/ 0 h 1252"/>
                    <a:gd name="T10" fmla="*/ 353 w 1252"/>
                    <a:gd name="T11" fmla="*/ 1043 h 1252"/>
                    <a:gd name="T12" fmla="*/ 578 w 1252"/>
                    <a:gd name="T13" fmla="*/ 626 h 1252"/>
                    <a:gd name="T14" fmla="*/ 353 w 1252"/>
                    <a:gd name="T15" fmla="*/ 209 h 1252"/>
                    <a:gd name="T16" fmla="*/ 1041 w 1252"/>
                    <a:gd name="T17" fmla="*/ 626 h 1252"/>
                    <a:gd name="T18" fmla="*/ 353 w 1252"/>
                    <a:gd name="T19" fmla="*/ 1043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1252">
                      <a:moveTo>
                        <a:pt x="626" y="0"/>
                      </a:moveTo>
                      <a:cubicBezTo>
                        <a:pt x="280" y="0"/>
                        <a:pt x="0" y="280"/>
                        <a:pt x="0" y="626"/>
                      </a:cubicBezTo>
                      <a:cubicBezTo>
                        <a:pt x="0" y="972"/>
                        <a:pt x="280" y="1252"/>
                        <a:pt x="626" y="1252"/>
                      </a:cubicBezTo>
                      <a:cubicBezTo>
                        <a:pt x="972" y="1252"/>
                        <a:pt x="1252" y="972"/>
                        <a:pt x="1252" y="626"/>
                      </a:cubicBezTo>
                      <a:cubicBezTo>
                        <a:pt x="1252" y="280"/>
                        <a:pt x="972" y="0"/>
                        <a:pt x="626" y="0"/>
                      </a:cubicBezTo>
                      <a:close/>
                      <a:moveTo>
                        <a:pt x="353" y="1043"/>
                      </a:moveTo>
                      <a:lnTo>
                        <a:pt x="578" y="626"/>
                      </a:lnTo>
                      <a:lnTo>
                        <a:pt x="353" y="209"/>
                      </a:lnTo>
                      <a:lnTo>
                        <a:pt x="1041" y="626"/>
                      </a:lnTo>
                      <a:lnTo>
                        <a:pt x="353" y="1043"/>
                      </a:lnTo>
                      <a:close/>
                    </a:path>
                  </a:pathLst>
                </a:custGeom>
                <a:solidFill>
                  <a:srgbClr val="0A7F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 name="组合 52"/>
              <p:cNvGrpSpPr/>
              <p:nvPr/>
            </p:nvGrpSpPr>
            <p:grpSpPr>
              <a:xfrm>
                <a:off x="5717881" y="2476153"/>
                <a:ext cx="369700" cy="1856184"/>
                <a:chOff x="5967741" y="2613332"/>
                <a:chExt cx="369700" cy="1856184"/>
              </a:xfrm>
            </p:grpSpPr>
            <p:sp>
              <p:nvSpPr>
                <p:cNvPr id="54" name="iconfont-10889-5203228"/>
                <p:cNvSpPr/>
                <p:nvPr/>
              </p:nvSpPr>
              <p:spPr>
                <a:xfrm>
                  <a:off x="5967741" y="2613332"/>
                  <a:ext cx="369700" cy="369700"/>
                </a:xfrm>
                <a:custGeom>
                  <a:avLst/>
                  <a:gdLst>
                    <a:gd name="T0" fmla="*/ 5827 w 9270"/>
                    <a:gd name="T1" fmla="*/ 3018 h 9270"/>
                    <a:gd name="T2" fmla="*/ 6126 w 9270"/>
                    <a:gd name="T3" fmla="*/ 3142 h 9270"/>
                    <a:gd name="T4" fmla="*/ 6252 w 9270"/>
                    <a:gd name="T5" fmla="*/ 3440 h 9270"/>
                    <a:gd name="T6" fmla="*/ 6126 w 9270"/>
                    <a:gd name="T7" fmla="*/ 3740 h 9270"/>
                    <a:gd name="T8" fmla="*/ 5231 w 9270"/>
                    <a:gd name="T9" fmla="*/ 4635 h 9270"/>
                    <a:gd name="T10" fmla="*/ 6126 w 9270"/>
                    <a:gd name="T11" fmla="*/ 5527 h 9270"/>
                    <a:gd name="T12" fmla="*/ 6252 w 9270"/>
                    <a:gd name="T13" fmla="*/ 5823 h 9270"/>
                    <a:gd name="T14" fmla="*/ 6126 w 9270"/>
                    <a:gd name="T15" fmla="*/ 6122 h 9270"/>
                    <a:gd name="T16" fmla="*/ 5827 w 9270"/>
                    <a:gd name="T17" fmla="*/ 6246 h 9270"/>
                    <a:gd name="T18" fmla="*/ 5530 w 9270"/>
                    <a:gd name="T19" fmla="*/ 6123 h 9270"/>
                    <a:gd name="T20" fmla="*/ 4635 w 9270"/>
                    <a:gd name="T21" fmla="*/ 5231 h 9270"/>
                    <a:gd name="T22" fmla="*/ 3743 w 9270"/>
                    <a:gd name="T23" fmla="*/ 6123 h 9270"/>
                    <a:gd name="T24" fmla="*/ 3443 w 9270"/>
                    <a:gd name="T25" fmla="*/ 6246 h 9270"/>
                    <a:gd name="T26" fmla="*/ 3145 w 9270"/>
                    <a:gd name="T27" fmla="*/ 6123 h 9270"/>
                    <a:gd name="T28" fmla="*/ 3022 w 9270"/>
                    <a:gd name="T29" fmla="*/ 5827 h 9270"/>
                    <a:gd name="T30" fmla="*/ 3143 w 9270"/>
                    <a:gd name="T31" fmla="*/ 5527 h 9270"/>
                    <a:gd name="T32" fmla="*/ 4039 w 9270"/>
                    <a:gd name="T33" fmla="*/ 4635 h 9270"/>
                    <a:gd name="T34" fmla="*/ 3143 w 9270"/>
                    <a:gd name="T35" fmla="*/ 3740 h 9270"/>
                    <a:gd name="T36" fmla="*/ 3022 w 9270"/>
                    <a:gd name="T37" fmla="*/ 3444 h 9270"/>
                    <a:gd name="T38" fmla="*/ 3145 w 9270"/>
                    <a:gd name="T39" fmla="*/ 3144 h 9270"/>
                    <a:gd name="T40" fmla="*/ 3443 w 9270"/>
                    <a:gd name="T41" fmla="*/ 3019 h 9270"/>
                    <a:gd name="T42" fmla="*/ 3743 w 9270"/>
                    <a:gd name="T43" fmla="*/ 3144 h 9270"/>
                    <a:gd name="T44" fmla="*/ 4635 w 9270"/>
                    <a:gd name="T45" fmla="*/ 4039 h 9270"/>
                    <a:gd name="T46" fmla="*/ 5530 w 9270"/>
                    <a:gd name="T47" fmla="*/ 3144 h 9270"/>
                    <a:gd name="T48" fmla="*/ 5827 w 9270"/>
                    <a:gd name="T49" fmla="*/ 3019 h 9270"/>
                    <a:gd name="T50" fmla="*/ 5827 w 9270"/>
                    <a:gd name="T51" fmla="*/ 3018 h 9270"/>
                    <a:gd name="T52" fmla="*/ 4635 w 9270"/>
                    <a:gd name="T53" fmla="*/ 843 h 9270"/>
                    <a:gd name="T54" fmla="*/ 3162 w 9270"/>
                    <a:gd name="T55" fmla="*/ 1145 h 9270"/>
                    <a:gd name="T56" fmla="*/ 1952 w 9270"/>
                    <a:gd name="T57" fmla="*/ 1952 h 9270"/>
                    <a:gd name="T58" fmla="*/ 1144 w 9270"/>
                    <a:gd name="T59" fmla="*/ 3162 h 9270"/>
                    <a:gd name="T60" fmla="*/ 843 w 9270"/>
                    <a:gd name="T61" fmla="*/ 4635 h 9270"/>
                    <a:gd name="T62" fmla="*/ 1144 w 9270"/>
                    <a:gd name="T63" fmla="*/ 6108 h 9270"/>
                    <a:gd name="T64" fmla="*/ 1952 w 9270"/>
                    <a:gd name="T65" fmla="*/ 7318 h 9270"/>
                    <a:gd name="T66" fmla="*/ 3162 w 9270"/>
                    <a:gd name="T67" fmla="*/ 8125 h 9270"/>
                    <a:gd name="T68" fmla="*/ 4635 w 9270"/>
                    <a:gd name="T69" fmla="*/ 8427 h 9270"/>
                    <a:gd name="T70" fmla="*/ 6108 w 9270"/>
                    <a:gd name="T71" fmla="*/ 8125 h 9270"/>
                    <a:gd name="T72" fmla="*/ 7318 w 9270"/>
                    <a:gd name="T73" fmla="*/ 7318 h 9270"/>
                    <a:gd name="T74" fmla="*/ 8126 w 9270"/>
                    <a:gd name="T75" fmla="*/ 6108 h 9270"/>
                    <a:gd name="T76" fmla="*/ 8427 w 9270"/>
                    <a:gd name="T77" fmla="*/ 4635 h 9270"/>
                    <a:gd name="T78" fmla="*/ 8126 w 9270"/>
                    <a:gd name="T79" fmla="*/ 3162 h 9270"/>
                    <a:gd name="T80" fmla="*/ 7318 w 9270"/>
                    <a:gd name="T81" fmla="*/ 1952 h 9270"/>
                    <a:gd name="T82" fmla="*/ 6108 w 9270"/>
                    <a:gd name="T83" fmla="*/ 1145 h 9270"/>
                    <a:gd name="T84" fmla="*/ 4635 w 9270"/>
                    <a:gd name="T85" fmla="*/ 843 h 9270"/>
                    <a:gd name="T86" fmla="*/ 4635 w 9270"/>
                    <a:gd name="T87" fmla="*/ 0 h 9270"/>
                    <a:gd name="T88" fmla="*/ 6437 w 9270"/>
                    <a:gd name="T89" fmla="*/ 367 h 9270"/>
                    <a:gd name="T90" fmla="*/ 7915 w 9270"/>
                    <a:gd name="T91" fmla="*/ 1355 h 9270"/>
                    <a:gd name="T92" fmla="*/ 8903 w 9270"/>
                    <a:gd name="T93" fmla="*/ 2833 h 9270"/>
                    <a:gd name="T94" fmla="*/ 9270 w 9270"/>
                    <a:gd name="T95" fmla="*/ 4635 h 9270"/>
                    <a:gd name="T96" fmla="*/ 8903 w 9270"/>
                    <a:gd name="T97" fmla="*/ 6437 h 9270"/>
                    <a:gd name="T98" fmla="*/ 7915 w 9270"/>
                    <a:gd name="T99" fmla="*/ 7914 h 9270"/>
                    <a:gd name="T100" fmla="*/ 6437 w 9270"/>
                    <a:gd name="T101" fmla="*/ 8902 h 9270"/>
                    <a:gd name="T102" fmla="*/ 4635 w 9270"/>
                    <a:gd name="T103" fmla="*/ 9270 h 9270"/>
                    <a:gd name="T104" fmla="*/ 2833 w 9270"/>
                    <a:gd name="T105" fmla="*/ 8902 h 9270"/>
                    <a:gd name="T106" fmla="*/ 1355 w 9270"/>
                    <a:gd name="T107" fmla="*/ 7914 h 9270"/>
                    <a:gd name="T108" fmla="*/ 367 w 9270"/>
                    <a:gd name="T109" fmla="*/ 6437 h 9270"/>
                    <a:gd name="T110" fmla="*/ 0 w 9270"/>
                    <a:gd name="T111" fmla="*/ 4635 h 9270"/>
                    <a:gd name="T112" fmla="*/ 367 w 9270"/>
                    <a:gd name="T113" fmla="*/ 2833 h 9270"/>
                    <a:gd name="T114" fmla="*/ 1355 w 9270"/>
                    <a:gd name="T115" fmla="*/ 1355 h 9270"/>
                    <a:gd name="T116" fmla="*/ 2833 w 9270"/>
                    <a:gd name="T117" fmla="*/ 367 h 9270"/>
                    <a:gd name="T118" fmla="*/ 4635 w 9270"/>
                    <a:gd name="T119" fmla="*/ 0 h 9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270" h="9270">
                      <a:moveTo>
                        <a:pt x="5827" y="3018"/>
                      </a:moveTo>
                      <a:cubicBezTo>
                        <a:pt x="5943" y="3018"/>
                        <a:pt x="6043" y="3059"/>
                        <a:pt x="6126" y="3142"/>
                      </a:cubicBezTo>
                      <a:cubicBezTo>
                        <a:pt x="6210" y="3225"/>
                        <a:pt x="6252" y="3324"/>
                        <a:pt x="6252" y="3440"/>
                      </a:cubicBezTo>
                      <a:cubicBezTo>
                        <a:pt x="6252" y="3556"/>
                        <a:pt x="6210" y="3657"/>
                        <a:pt x="6126" y="3740"/>
                      </a:cubicBezTo>
                      <a:lnTo>
                        <a:pt x="5231" y="4635"/>
                      </a:lnTo>
                      <a:lnTo>
                        <a:pt x="6126" y="5527"/>
                      </a:lnTo>
                      <a:cubicBezTo>
                        <a:pt x="6210" y="5611"/>
                        <a:pt x="6252" y="5710"/>
                        <a:pt x="6252" y="5823"/>
                      </a:cubicBezTo>
                      <a:cubicBezTo>
                        <a:pt x="6252" y="5939"/>
                        <a:pt x="6210" y="6040"/>
                        <a:pt x="6126" y="6122"/>
                      </a:cubicBezTo>
                      <a:cubicBezTo>
                        <a:pt x="6043" y="6204"/>
                        <a:pt x="5943" y="6246"/>
                        <a:pt x="5827" y="6246"/>
                      </a:cubicBezTo>
                      <a:cubicBezTo>
                        <a:pt x="5710" y="6246"/>
                        <a:pt x="5612" y="6204"/>
                        <a:pt x="5530" y="6123"/>
                      </a:cubicBezTo>
                      <a:lnTo>
                        <a:pt x="4635" y="5231"/>
                      </a:lnTo>
                      <a:lnTo>
                        <a:pt x="3743" y="6123"/>
                      </a:lnTo>
                      <a:cubicBezTo>
                        <a:pt x="3662" y="6204"/>
                        <a:pt x="3562" y="6246"/>
                        <a:pt x="3443" y="6246"/>
                      </a:cubicBezTo>
                      <a:cubicBezTo>
                        <a:pt x="3327" y="6246"/>
                        <a:pt x="3228" y="6204"/>
                        <a:pt x="3145" y="6123"/>
                      </a:cubicBezTo>
                      <a:cubicBezTo>
                        <a:pt x="3063" y="6042"/>
                        <a:pt x="3022" y="5943"/>
                        <a:pt x="3022" y="5827"/>
                      </a:cubicBezTo>
                      <a:cubicBezTo>
                        <a:pt x="3022" y="5709"/>
                        <a:pt x="3062" y="5608"/>
                        <a:pt x="3143" y="5527"/>
                      </a:cubicBezTo>
                      <a:lnTo>
                        <a:pt x="4039" y="4635"/>
                      </a:lnTo>
                      <a:lnTo>
                        <a:pt x="3143" y="3740"/>
                      </a:lnTo>
                      <a:cubicBezTo>
                        <a:pt x="3062" y="3659"/>
                        <a:pt x="3022" y="3560"/>
                        <a:pt x="3022" y="3444"/>
                      </a:cubicBezTo>
                      <a:cubicBezTo>
                        <a:pt x="3022" y="3327"/>
                        <a:pt x="3063" y="3226"/>
                        <a:pt x="3145" y="3144"/>
                      </a:cubicBezTo>
                      <a:cubicBezTo>
                        <a:pt x="3228" y="3060"/>
                        <a:pt x="3327" y="3019"/>
                        <a:pt x="3443" y="3019"/>
                      </a:cubicBezTo>
                      <a:cubicBezTo>
                        <a:pt x="3560" y="3018"/>
                        <a:pt x="3659" y="3060"/>
                        <a:pt x="3743" y="3144"/>
                      </a:cubicBezTo>
                      <a:lnTo>
                        <a:pt x="4635" y="4039"/>
                      </a:lnTo>
                      <a:lnTo>
                        <a:pt x="5530" y="3144"/>
                      </a:lnTo>
                      <a:cubicBezTo>
                        <a:pt x="5614" y="3060"/>
                        <a:pt x="5713" y="3019"/>
                        <a:pt x="5827" y="3019"/>
                      </a:cubicBezTo>
                      <a:lnTo>
                        <a:pt x="5827" y="3018"/>
                      </a:lnTo>
                      <a:close/>
                      <a:moveTo>
                        <a:pt x="4635" y="843"/>
                      </a:moveTo>
                      <a:cubicBezTo>
                        <a:pt x="4121" y="843"/>
                        <a:pt x="3630" y="944"/>
                        <a:pt x="3162" y="1145"/>
                      </a:cubicBezTo>
                      <a:cubicBezTo>
                        <a:pt x="2694" y="1344"/>
                        <a:pt x="2290" y="1615"/>
                        <a:pt x="1952" y="1952"/>
                      </a:cubicBezTo>
                      <a:cubicBezTo>
                        <a:pt x="1614" y="2291"/>
                        <a:pt x="1345" y="2693"/>
                        <a:pt x="1144" y="3162"/>
                      </a:cubicBezTo>
                      <a:cubicBezTo>
                        <a:pt x="943" y="3629"/>
                        <a:pt x="843" y="4121"/>
                        <a:pt x="843" y="4635"/>
                      </a:cubicBezTo>
                      <a:cubicBezTo>
                        <a:pt x="843" y="5147"/>
                        <a:pt x="943" y="5639"/>
                        <a:pt x="1144" y="6108"/>
                      </a:cubicBezTo>
                      <a:cubicBezTo>
                        <a:pt x="1345" y="6577"/>
                        <a:pt x="1614" y="6979"/>
                        <a:pt x="1952" y="7318"/>
                      </a:cubicBezTo>
                      <a:cubicBezTo>
                        <a:pt x="2290" y="7655"/>
                        <a:pt x="2693" y="7924"/>
                        <a:pt x="3162" y="8125"/>
                      </a:cubicBezTo>
                      <a:cubicBezTo>
                        <a:pt x="3631" y="8326"/>
                        <a:pt x="4122" y="8427"/>
                        <a:pt x="4635" y="8427"/>
                      </a:cubicBezTo>
                      <a:cubicBezTo>
                        <a:pt x="5148" y="8427"/>
                        <a:pt x="5639" y="8326"/>
                        <a:pt x="6108" y="8125"/>
                      </a:cubicBezTo>
                      <a:cubicBezTo>
                        <a:pt x="6577" y="7924"/>
                        <a:pt x="6980" y="7655"/>
                        <a:pt x="7318" y="7318"/>
                      </a:cubicBezTo>
                      <a:cubicBezTo>
                        <a:pt x="7656" y="6979"/>
                        <a:pt x="7925" y="6577"/>
                        <a:pt x="8126" y="6108"/>
                      </a:cubicBezTo>
                      <a:cubicBezTo>
                        <a:pt x="8327" y="5639"/>
                        <a:pt x="8427" y="5147"/>
                        <a:pt x="8427" y="4635"/>
                      </a:cubicBezTo>
                      <a:cubicBezTo>
                        <a:pt x="8427" y="4121"/>
                        <a:pt x="8327" y="3630"/>
                        <a:pt x="8126" y="3162"/>
                      </a:cubicBezTo>
                      <a:cubicBezTo>
                        <a:pt x="7925" y="2693"/>
                        <a:pt x="7656" y="2291"/>
                        <a:pt x="7318" y="1952"/>
                      </a:cubicBezTo>
                      <a:cubicBezTo>
                        <a:pt x="6980" y="1615"/>
                        <a:pt x="6576" y="1344"/>
                        <a:pt x="6108" y="1145"/>
                      </a:cubicBezTo>
                      <a:cubicBezTo>
                        <a:pt x="5640" y="944"/>
                        <a:pt x="5149" y="843"/>
                        <a:pt x="4635" y="843"/>
                      </a:cubicBezTo>
                      <a:close/>
                      <a:moveTo>
                        <a:pt x="4635" y="0"/>
                      </a:moveTo>
                      <a:cubicBezTo>
                        <a:pt x="5265" y="0"/>
                        <a:pt x="5866" y="123"/>
                        <a:pt x="6437" y="367"/>
                      </a:cubicBezTo>
                      <a:cubicBezTo>
                        <a:pt x="7009" y="612"/>
                        <a:pt x="7502" y="941"/>
                        <a:pt x="7915" y="1355"/>
                      </a:cubicBezTo>
                      <a:cubicBezTo>
                        <a:pt x="8329" y="1768"/>
                        <a:pt x="8658" y="2261"/>
                        <a:pt x="8903" y="2833"/>
                      </a:cubicBezTo>
                      <a:cubicBezTo>
                        <a:pt x="9148" y="3404"/>
                        <a:pt x="9270" y="4005"/>
                        <a:pt x="9270" y="4635"/>
                      </a:cubicBezTo>
                      <a:cubicBezTo>
                        <a:pt x="9270" y="5265"/>
                        <a:pt x="9148" y="5865"/>
                        <a:pt x="8903" y="6437"/>
                      </a:cubicBezTo>
                      <a:cubicBezTo>
                        <a:pt x="8658" y="7009"/>
                        <a:pt x="8329" y="7501"/>
                        <a:pt x="7915" y="7914"/>
                      </a:cubicBezTo>
                      <a:cubicBezTo>
                        <a:pt x="7502" y="8329"/>
                        <a:pt x="7009" y="8658"/>
                        <a:pt x="6437" y="8902"/>
                      </a:cubicBezTo>
                      <a:cubicBezTo>
                        <a:pt x="5866" y="9146"/>
                        <a:pt x="5265" y="9270"/>
                        <a:pt x="4635" y="9270"/>
                      </a:cubicBezTo>
                      <a:cubicBezTo>
                        <a:pt x="4005" y="9270"/>
                        <a:pt x="3404" y="9146"/>
                        <a:pt x="2833" y="8902"/>
                      </a:cubicBezTo>
                      <a:cubicBezTo>
                        <a:pt x="2261" y="8658"/>
                        <a:pt x="1769" y="8329"/>
                        <a:pt x="1355" y="7914"/>
                      </a:cubicBezTo>
                      <a:cubicBezTo>
                        <a:pt x="941" y="7501"/>
                        <a:pt x="612" y="7009"/>
                        <a:pt x="367" y="6437"/>
                      </a:cubicBezTo>
                      <a:cubicBezTo>
                        <a:pt x="122" y="5865"/>
                        <a:pt x="0" y="5265"/>
                        <a:pt x="0" y="4635"/>
                      </a:cubicBezTo>
                      <a:cubicBezTo>
                        <a:pt x="0" y="4005"/>
                        <a:pt x="122" y="3404"/>
                        <a:pt x="367" y="2833"/>
                      </a:cubicBezTo>
                      <a:cubicBezTo>
                        <a:pt x="612" y="2261"/>
                        <a:pt x="941" y="1768"/>
                        <a:pt x="1355" y="1355"/>
                      </a:cubicBezTo>
                      <a:cubicBezTo>
                        <a:pt x="1769" y="941"/>
                        <a:pt x="2261" y="612"/>
                        <a:pt x="2833" y="367"/>
                      </a:cubicBezTo>
                      <a:cubicBezTo>
                        <a:pt x="3404" y="123"/>
                        <a:pt x="4005" y="0"/>
                        <a:pt x="4635"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iconfont-10889-5203228"/>
                <p:cNvSpPr/>
                <p:nvPr/>
              </p:nvSpPr>
              <p:spPr>
                <a:xfrm>
                  <a:off x="5967741" y="4099816"/>
                  <a:ext cx="369700" cy="369700"/>
                </a:xfrm>
                <a:custGeom>
                  <a:avLst/>
                  <a:gdLst>
                    <a:gd name="T0" fmla="*/ 5827 w 9270"/>
                    <a:gd name="T1" fmla="*/ 3018 h 9270"/>
                    <a:gd name="T2" fmla="*/ 6126 w 9270"/>
                    <a:gd name="T3" fmla="*/ 3142 h 9270"/>
                    <a:gd name="T4" fmla="*/ 6252 w 9270"/>
                    <a:gd name="T5" fmla="*/ 3440 h 9270"/>
                    <a:gd name="T6" fmla="*/ 6126 w 9270"/>
                    <a:gd name="T7" fmla="*/ 3740 h 9270"/>
                    <a:gd name="T8" fmla="*/ 5231 w 9270"/>
                    <a:gd name="T9" fmla="*/ 4635 h 9270"/>
                    <a:gd name="T10" fmla="*/ 6126 w 9270"/>
                    <a:gd name="T11" fmla="*/ 5527 h 9270"/>
                    <a:gd name="T12" fmla="*/ 6252 w 9270"/>
                    <a:gd name="T13" fmla="*/ 5823 h 9270"/>
                    <a:gd name="T14" fmla="*/ 6126 w 9270"/>
                    <a:gd name="T15" fmla="*/ 6122 h 9270"/>
                    <a:gd name="T16" fmla="*/ 5827 w 9270"/>
                    <a:gd name="T17" fmla="*/ 6246 h 9270"/>
                    <a:gd name="T18" fmla="*/ 5530 w 9270"/>
                    <a:gd name="T19" fmla="*/ 6123 h 9270"/>
                    <a:gd name="T20" fmla="*/ 4635 w 9270"/>
                    <a:gd name="T21" fmla="*/ 5231 h 9270"/>
                    <a:gd name="T22" fmla="*/ 3743 w 9270"/>
                    <a:gd name="T23" fmla="*/ 6123 h 9270"/>
                    <a:gd name="T24" fmla="*/ 3443 w 9270"/>
                    <a:gd name="T25" fmla="*/ 6246 h 9270"/>
                    <a:gd name="T26" fmla="*/ 3145 w 9270"/>
                    <a:gd name="T27" fmla="*/ 6123 h 9270"/>
                    <a:gd name="T28" fmla="*/ 3022 w 9270"/>
                    <a:gd name="T29" fmla="*/ 5827 h 9270"/>
                    <a:gd name="T30" fmla="*/ 3143 w 9270"/>
                    <a:gd name="T31" fmla="*/ 5527 h 9270"/>
                    <a:gd name="T32" fmla="*/ 4039 w 9270"/>
                    <a:gd name="T33" fmla="*/ 4635 h 9270"/>
                    <a:gd name="T34" fmla="*/ 3143 w 9270"/>
                    <a:gd name="T35" fmla="*/ 3740 h 9270"/>
                    <a:gd name="T36" fmla="*/ 3022 w 9270"/>
                    <a:gd name="T37" fmla="*/ 3444 h 9270"/>
                    <a:gd name="T38" fmla="*/ 3145 w 9270"/>
                    <a:gd name="T39" fmla="*/ 3144 h 9270"/>
                    <a:gd name="T40" fmla="*/ 3443 w 9270"/>
                    <a:gd name="T41" fmla="*/ 3019 h 9270"/>
                    <a:gd name="T42" fmla="*/ 3743 w 9270"/>
                    <a:gd name="T43" fmla="*/ 3144 h 9270"/>
                    <a:gd name="T44" fmla="*/ 4635 w 9270"/>
                    <a:gd name="T45" fmla="*/ 4039 h 9270"/>
                    <a:gd name="T46" fmla="*/ 5530 w 9270"/>
                    <a:gd name="T47" fmla="*/ 3144 h 9270"/>
                    <a:gd name="T48" fmla="*/ 5827 w 9270"/>
                    <a:gd name="T49" fmla="*/ 3019 h 9270"/>
                    <a:gd name="T50" fmla="*/ 5827 w 9270"/>
                    <a:gd name="T51" fmla="*/ 3018 h 9270"/>
                    <a:gd name="T52" fmla="*/ 4635 w 9270"/>
                    <a:gd name="T53" fmla="*/ 843 h 9270"/>
                    <a:gd name="T54" fmla="*/ 3162 w 9270"/>
                    <a:gd name="T55" fmla="*/ 1145 h 9270"/>
                    <a:gd name="T56" fmla="*/ 1952 w 9270"/>
                    <a:gd name="T57" fmla="*/ 1952 h 9270"/>
                    <a:gd name="T58" fmla="*/ 1144 w 9270"/>
                    <a:gd name="T59" fmla="*/ 3162 h 9270"/>
                    <a:gd name="T60" fmla="*/ 843 w 9270"/>
                    <a:gd name="T61" fmla="*/ 4635 h 9270"/>
                    <a:gd name="T62" fmla="*/ 1144 w 9270"/>
                    <a:gd name="T63" fmla="*/ 6108 h 9270"/>
                    <a:gd name="T64" fmla="*/ 1952 w 9270"/>
                    <a:gd name="T65" fmla="*/ 7318 h 9270"/>
                    <a:gd name="T66" fmla="*/ 3162 w 9270"/>
                    <a:gd name="T67" fmla="*/ 8125 h 9270"/>
                    <a:gd name="T68" fmla="*/ 4635 w 9270"/>
                    <a:gd name="T69" fmla="*/ 8427 h 9270"/>
                    <a:gd name="T70" fmla="*/ 6108 w 9270"/>
                    <a:gd name="T71" fmla="*/ 8125 h 9270"/>
                    <a:gd name="T72" fmla="*/ 7318 w 9270"/>
                    <a:gd name="T73" fmla="*/ 7318 h 9270"/>
                    <a:gd name="T74" fmla="*/ 8126 w 9270"/>
                    <a:gd name="T75" fmla="*/ 6108 h 9270"/>
                    <a:gd name="T76" fmla="*/ 8427 w 9270"/>
                    <a:gd name="T77" fmla="*/ 4635 h 9270"/>
                    <a:gd name="T78" fmla="*/ 8126 w 9270"/>
                    <a:gd name="T79" fmla="*/ 3162 h 9270"/>
                    <a:gd name="T80" fmla="*/ 7318 w 9270"/>
                    <a:gd name="T81" fmla="*/ 1952 h 9270"/>
                    <a:gd name="T82" fmla="*/ 6108 w 9270"/>
                    <a:gd name="T83" fmla="*/ 1145 h 9270"/>
                    <a:gd name="T84" fmla="*/ 4635 w 9270"/>
                    <a:gd name="T85" fmla="*/ 843 h 9270"/>
                    <a:gd name="T86" fmla="*/ 4635 w 9270"/>
                    <a:gd name="T87" fmla="*/ 0 h 9270"/>
                    <a:gd name="T88" fmla="*/ 6437 w 9270"/>
                    <a:gd name="T89" fmla="*/ 367 h 9270"/>
                    <a:gd name="T90" fmla="*/ 7915 w 9270"/>
                    <a:gd name="T91" fmla="*/ 1355 h 9270"/>
                    <a:gd name="T92" fmla="*/ 8903 w 9270"/>
                    <a:gd name="T93" fmla="*/ 2833 h 9270"/>
                    <a:gd name="T94" fmla="*/ 9270 w 9270"/>
                    <a:gd name="T95" fmla="*/ 4635 h 9270"/>
                    <a:gd name="T96" fmla="*/ 8903 w 9270"/>
                    <a:gd name="T97" fmla="*/ 6437 h 9270"/>
                    <a:gd name="T98" fmla="*/ 7915 w 9270"/>
                    <a:gd name="T99" fmla="*/ 7914 h 9270"/>
                    <a:gd name="T100" fmla="*/ 6437 w 9270"/>
                    <a:gd name="T101" fmla="*/ 8902 h 9270"/>
                    <a:gd name="T102" fmla="*/ 4635 w 9270"/>
                    <a:gd name="T103" fmla="*/ 9270 h 9270"/>
                    <a:gd name="T104" fmla="*/ 2833 w 9270"/>
                    <a:gd name="T105" fmla="*/ 8902 h 9270"/>
                    <a:gd name="T106" fmla="*/ 1355 w 9270"/>
                    <a:gd name="T107" fmla="*/ 7914 h 9270"/>
                    <a:gd name="T108" fmla="*/ 367 w 9270"/>
                    <a:gd name="T109" fmla="*/ 6437 h 9270"/>
                    <a:gd name="T110" fmla="*/ 0 w 9270"/>
                    <a:gd name="T111" fmla="*/ 4635 h 9270"/>
                    <a:gd name="T112" fmla="*/ 367 w 9270"/>
                    <a:gd name="T113" fmla="*/ 2833 h 9270"/>
                    <a:gd name="T114" fmla="*/ 1355 w 9270"/>
                    <a:gd name="T115" fmla="*/ 1355 h 9270"/>
                    <a:gd name="T116" fmla="*/ 2833 w 9270"/>
                    <a:gd name="T117" fmla="*/ 367 h 9270"/>
                    <a:gd name="T118" fmla="*/ 4635 w 9270"/>
                    <a:gd name="T119" fmla="*/ 0 h 9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270" h="9270">
                      <a:moveTo>
                        <a:pt x="5827" y="3018"/>
                      </a:moveTo>
                      <a:cubicBezTo>
                        <a:pt x="5943" y="3018"/>
                        <a:pt x="6043" y="3059"/>
                        <a:pt x="6126" y="3142"/>
                      </a:cubicBezTo>
                      <a:cubicBezTo>
                        <a:pt x="6210" y="3225"/>
                        <a:pt x="6252" y="3324"/>
                        <a:pt x="6252" y="3440"/>
                      </a:cubicBezTo>
                      <a:cubicBezTo>
                        <a:pt x="6252" y="3556"/>
                        <a:pt x="6210" y="3657"/>
                        <a:pt x="6126" y="3740"/>
                      </a:cubicBezTo>
                      <a:lnTo>
                        <a:pt x="5231" y="4635"/>
                      </a:lnTo>
                      <a:lnTo>
                        <a:pt x="6126" y="5527"/>
                      </a:lnTo>
                      <a:cubicBezTo>
                        <a:pt x="6210" y="5611"/>
                        <a:pt x="6252" y="5710"/>
                        <a:pt x="6252" y="5823"/>
                      </a:cubicBezTo>
                      <a:cubicBezTo>
                        <a:pt x="6252" y="5939"/>
                        <a:pt x="6210" y="6040"/>
                        <a:pt x="6126" y="6122"/>
                      </a:cubicBezTo>
                      <a:cubicBezTo>
                        <a:pt x="6043" y="6204"/>
                        <a:pt x="5943" y="6246"/>
                        <a:pt x="5827" y="6246"/>
                      </a:cubicBezTo>
                      <a:cubicBezTo>
                        <a:pt x="5710" y="6246"/>
                        <a:pt x="5612" y="6204"/>
                        <a:pt x="5530" y="6123"/>
                      </a:cubicBezTo>
                      <a:lnTo>
                        <a:pt x="4635" y="5231"/>
                      </a:lnTo>
                      <a:lnTo>
                        <a:pt x="3743" y="6123"/>
                      </a:lnTo>
                      <a:cubicBezTo>
                        <a:pt x="3662" y="6204"/>
                        <a:pt x="3562" y="6246"/>
                        <a:pt x="3443" y="6246"/>
                      </a:cubicBezTo>
                      <a:cubicBezTo>
                        <a:pt x="3327" y="6246"/>
                        <a:pt x="3228" y="6204"/>
                        <a:pt x="3145" y="6123"/>
                      </a:cubicBezTo>
                      <a:cubicBezTo>
                        <a:pt x="3063" y="6042"/>
                        <a:pt x="3022" y="5943"/>
                        <a:pt x="3022" y="5827"/>
                      </a:cubicBezTo>
                      <a:cubicBezTo>
                        <a:pt x="3022" y="5709"/>
                        <a:pt x="3062" y="5608"/>
                        <a:pt x="3143" y="5527"/>
                      </a:cubicBezTo>
                      <a:lnTo>
                        <a:pt x="4039" y="4635"/>
                      </a:lnTo>
                      <a:lnTo>
                        <a:pt x="3143" y="3740"/>
                      </a:lnTo>
                      <a:cubicBezTo>
                        <a:pt x="3062" y="3659"/>
                        <a:pt x="3022" y="3560"/>
                        <a:pt x="3022" y="3444"/>
                      </a:cubicBezTo>
                      <a:cubicBezTo>
                        <a:pt x="3022" y="3327"/>
                        <a:pt x="3063" y="3226"/>
                        <a:pt x="3145" y="3144"/>
                      </a:cubicBezTo>
                      <a:cubicBezTo>
                        <a:pt x="3228" y="3060"/>
                        <a:pt x="3327" y="3019"/>
                        <a:pt x="3443" y="3019"/>
                      </a:cubicBezTo>
                      <a:cubicBezTo>
                        <a:pt x="3560" y="3018"/>
                        <a:pt x="3659" y="3060"/>
                        <a:pt x="3743" y="3144"/>
                      </a:cubicBezTo>
                      <a:lnTo>
                        <a:pt x="4635" y="4039"/>
                      </a:lnTo>
                      <a:lnTo>
                        <a:pt x="5530" y="3144"/>
                      </a:lnTo>
                      <a:cubicBezTo>
                        <a:pt x="5614" y="3060"/>
                        <a:pt x="5713" y="3019"/>
                        <a:pt x="5827" y="3019"/>
                      </a:cubicBezTo>
                      <a:lnTo>
                        <a:pt x="5827" y="3018"/>
                      </a:lnTo>
                      <a:close/>
                      <a:moveTo>
                        <a:pt x="4635" y="843"/>
                      </a:moveTo>
                      <a:cubicBezTo>
                        <a:pt x="4121" y="843"/>
                        <a:pt x="3630" y="944"/>
                        <a:pt x="3162" y="1145"/>
                      </a:cubicBezTo>
                      <a:cubicBezTo>
                        <a:pt x="2694" y="1344"/>
                        <a:pt x="2290" y="1615"/>
                        <a:pt x="1952" y="1952"/>
                      </a:cubicBezTo>
                      <a:cubicBezTo>
                        <a:pt x="1614" y="2291"/>
                        <a:pt x="1345" y="2693"/>
                        <a:pt x="1144" y="3162"/>
                      </a:cubicBezTo>
                      <a:cubicBezTo>
                        <a:pt x="943" y="3629"/>
                        <a:pt x="843" y="4121"/>
                        <a:pt x="843" y="4635"/>
                      </a:cubicBezTo>
                      <a:cubicBezTo>
                        <a:pt x="843" y="5147"/>
                        <a:pt x="943" y="5639"/>
                        <a:pt x="1144" y="6108"/>
                      </a:cubicBezTo>
                      <a:cubicBezTo>
                        <a:pt x="1345" y="6577"/>
                        <a:pt x="1614" y="6979"/>
                        <a:pt x="1952" y="7318"/>
                      </a:cubicBezTo>
                      <a:cubicBezTo>
                        <a:pt x="2290" y="7655"/>
                        <a:pt x="2693" y="7924"/>
                        <a:pt x="3162" y="8125"/>
                      </a:cubicBezTo>
                      <a:cubicBezTo>
                        <a:pt x="3631" y="8326"/>
                        <a:pt x="4122" y="8427"/>
                        <a:pt x="4635" y="8427"/>
                      </a:cubicBezTo>
                      <a:cubicBezTo>
                        <a:pt x="5148" y="8427"/>
                        <a:pt x="5639" y="8326"/>
                        <a:pt x="6108" y="8125"/>
                      </a:cubicBezTo>
                      <a:cubicBezTo>
                        <a:pt x="6577" y="7924"/>
                        <a:pt x="6980" y="7655"/>
                        <a:pt x="7318" y="7318"/>
                      </a:cubicBezTo>
                      <a:cubicBezTo>
                        <a:pt x="7656" y="6979"/>
                        <a:pt x="7925" y="6577"/>
                        <a:pt x="8126" y="6108"/>
                      </a:cubicBezTo>
                      <a:cubicBezTo>
                        <a:pt x="8327" y="5639"/>
                        <a:pt x="8427" y="5147"/>
                        <a:pt x="8427" y="4635"/>
                      </a:cubicBezTo>
                      <a:cubicBezTo>
                        <a:pt x="8427" y="4121"/>
                        <a:pt x="8327" y="3630"/>
                        <a:pt x="8126" y="3162"/>
                      </a:cubicBezTo>
                      <a:cubicBezTo>
                        <a:pt x="7925" y="2693"/>
                        <a:pt x="7656" y="2291"/>
                        <a:pt x="7318" y="1952"/>
                      </a:cubicBezTo>
                      <a:cubicBezTo>
                        <a:pt x="6980" y="1615"/>
                        <a:pt x="6576" y="1344"/>
                        <a:pt x="6108" y="1145"/>
                      </a:cubicBezTo>
                      <a:cubicBezTo>
                        <a:pt x="5640" y="944"/>
                        <a:pt x="5149" y="843"/>
                        <a:pt x="4635" y="843"/>
                      </a:cubicBezTo>
                      <a:close/>
                      <a:moveTo>
                        <a:pt x="4635" y="0"/>
                      </a:moveTo>
                      <a:cubicBezTo>
                        <a:pt x="5265" y="0"/>
                        <a:pt x="5866" y="123"/>
                        <a:pt x="6437" y="367"/>
                      </a:cubicBezTo>
                      <a:cubicBezTo>
                        <a:pt x="7009" y="612"/>
                        <a:pt x="7502" y="941"/>
                        <a:pt x="7915" y="1355"/>
                      </a:cubicBezTo>
                      <a:cubicBezTo>
                        <a:pt x="8329" y="1768"/>
                        <a:pt x="8658" y="2261"/>
                        <a:pt x="8903" y="2833"/>
                      </a:cubicBezTo>
                      <a:cubicBezTo>
                        <a:pt x="9148" y="3404"/>
                        <a:pt x="9270" y="4005"/>
                        <a:pt x="9270" y="4635"/>
                      </a:cubicBezTo>
                      <a:cubicBezTo>
                        <a:pt x="9270" y="5265"/>
                        <a:pt x="9148" y="5865"/>
                        <a:pt x="8903" y="6437"/>
                      </a:cubicBezTo>
                      <a:cubicBezTo>
                        <a:pt x="8658" y="7009"/>
                        <a:pt x="8329" y="7501"/>
                        <a:pt x="7915" y="7914"/>
                      </a:cubicBezTo>
                      <a:cubicBezTo>
                        <a:pt x="7502" y="8329"/>
                        <a:pt x="7009" y="8658"/>
                        <a:pt x="6437" y="8902"/>
                      </a:cubicBezTo>
                      <a:cubicBezTo>
                        <a:pt x="5866" y="9146"/>
                        <a:pt x="5265" y="9270"/>
                        <a:pt x="4635" y="9270"/>
                      </a:cubicBezTo>
                      <a:cubicBezTo>
                        <a:pt x="4005" y="9270"/>
                        <a:pt x="3404" y="9146"/>
                        <a:pt x="2833" y="8902"/>
                      </a:cubicBezTo>
                      <a:cubicBezTo>
                        <a:pt x="2261" y="8658"/>
                        <a:pt x="1769" y="8329"/>
                        <a:pt x="1355" y="7914"/>
                      </a:cubicBezTo>
                      <a:cubicBezTo>
                        <a:pt x="941" y="7501"/>
                        <a:pt x="612" y="7009"/>
                        <a:pt x="367" y="6437"/>
                      </a:cubicBezTo>
                      <a:cubicBezTo>
                        <a:pt x="122" y="5865"/>
                        <a:pt x="0" y="5265"/>
                        <a:pt x="0" y="4635"/>
                      </a:cubicBezTo>
                      <a:cubicBezTo>
                        <a:pt x="0" y="4005"/>
                        <a:pt x="122" y="3404"/>
                        <a:pt x="367" y="2833"/>
                      </a:cubicBezTo>
                      <a:cubicBezTo>
                        <a:pt x="612" y="2261"/>
                        <a:pt x="941" y="1768"/>
                        <a:pt x="1355" y="1355"/>
                      </a:cubicBezTo>
                      <a:cubicBezTo>
                        <a:pt x="1769" y="941"/>
                        <a:pt x="2261" y="612"/>
                        <a:pt x="2833" y="367"/>
                      </a:cubicBezTo>
                      <a:cubicBezTo>
                        <a:pt x="3404" y="123"/>
                        <a:pt x="4005" y="0"/>
                        <a:pt x="4635"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6" name="组合 5"/>
          <p:cNvGrpSpPr/>
          <p:nvPr/>
        </p:nvGrpSpPr>
        <p:grpSpPr>
          <a:xfrm>
            <a:off x="6082895" y="1729022"/>
            <a:ext cx="4950079" cy="3327947"/>
            <a:chOff x="6160719" y="1853654"/>
            <a:chExt cx="4950079" cy="3327947"/>
          </a:xfrm>
        </p:grpSpPr>
        <p:sp>
          <p:nvSpPr>
            <p:cNvPr id="2" name="矩形: 圆角 1"/>
            <p:cNvSpPr/>
            <p:nvPr/>
          </p:nvSpPr>
          <p:spPr>
            <a:xfrm>
              <a:off x="6160719" y="4004250"/>
              <a:ext cx="4950079" cy="1177351"/>
            </a:xfrm>
            <a:prstGeom prst="roundRect">
              <a:avLst>
                <a:gd name="adj" fmla="val 0"/>
              </a:avLst>
            </a:prstGeom>
            <a:solidFill>
              <a:schemeClr val="accent6">
                <a:lumMod val="20000"/>
                <a:lumOff val="8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b="1" kern="0" dirty="0">
                <a:solidFill>
                  <a:srgbClr val="FF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 name="矩形: 圆角 2"/>
            <p:cNvSpPr/>
            <p:nvPr/>
          </p:nvSpPr>
          <p:spPr>
            <a:xfrm>
              <a:off x="6160719" y="1853654"/>
              <a:ext cx="4950079" cy="2029685"/>
            </a:xfrm>
            <a:prstGeom prst="roundRect">
              <a:avLst>
                <a:gd name="adj" fmla="val 0"/>
              </a:avLst>
            </a:prstGeom>
            <a:solidFill>
              <a:schemeClr val="accent6">
                <a:lumMod val="20000"/>
                <a:lumOff val="8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b="1" kern="0" dirty="0">
                <a:solidFill>
                  <a:srgbClr val="FF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 name="文本占位符 2"/>
            <p:cNvSpPr txBox="1"/>
            <p:nvPr/>
          </p:nvSpPr>
          <p:spPr>
            <a:xfrm>
              <a:off x="6346446" y="1882526"/>
              <a:ext cx="4578624" cy="197194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zh-CN" altLang="en-US" dirty="0">
                  <a:sym typeface="微软雅黑" panose="020B0503020204020204" pitchFamily="34" charset="-122"/>
                </a:rPr>
                <a:t>良性前庭疾病误诊为后循环卒中，可能导致患者接受相关检查、药物及有创治疗，增加医疗风险，并造成公共医疗资源浪费等</a:t>
              </a:r>
              <a:r>
                <a:rPr lang="en-US" altLang="zh-CN" baseline="30000" dirty="0">
                  <a:sym typeface="微软雅黑" panose="020B0503020204020204" pitchFamily="34" charset="-122"/>
                </a:rPr>
                <a:t>3</a:t>
              </a:r>
            </a:p>
            <a:p>
              <a:pPr marL="0" indent="0">
                <a:spcAft>
                  <a:spcPts val="1200"/>
                </a:spcAft>
                <a:buNone/>
              </a:pPr>
              <a:r>
                <a:rPr lang="en-US" altLang="zh-CN" dirty="0">
                  <a:sym typeface="微软雅黑" panose="020B0503020204020204" pitchFamily="34" charset="-122"/>
                </a:rPr>
                <a:t>BPPV</a:t>
              </a:r>
              <a:r>
                <a:rPr lang="zh-CN" altLang="en-US" dirty="0">
                  <a:sym typeface="微软雅黑" panose="020B0503020204020204" pitchFamily="34" charset="-122"/>
                </a:rPr>
                <a:t>治疗不足，部分患者可能发展为慢性前庭综合征，甚至造成严重情绪障碍，降低生活质量</a:t>
              </a:r>
              <a:r>
                <a:rPr lang="en-US" altLang="zh-CN" baseline="30000" dirty="0">
                  <a:sym typeface="微软雅黑" panose="020B0503020204020204" pitchFamily="34" charset="-122"/>
                </a:rPr>
                <a:t>4</a:t>
              </a:r>
            </a:p>
          </p:txBody>
        </p:sp>
        <p:sp>
          <p:nvSpPr>
            <p:cNvPr id="5" name="文本占位符 2"/>
            <p:cNvSpPr txBox="1"/>
            <p:nvPr/>
          </p:nvSpPr>
          <p:spPr>
            <a:xfrm>
              <a:off x="6346446" y="4010624"/>
              <a:ext cx="4578624" cy="1164602"/>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zh-CN" altLang="en-US" dirty="0">
                  <a:sym typeface="微软雅黑" panose="020B0503020204020204" pitchFamily="34" charset="-122"/>
                </a:rPr>
                <a:t>高危中枢性眩晕疾病病因误诊为外周性前庭病变，可能延误或错过关键性或抢救性治疗时机，危及患者生命或者导致严重不良预后</a:t>
              </a:r>
              <a:r>
                <a:rPr lang="en-US" altLang="zh-CN" baseline="30000" dirty="0">
                  <a:sym typeface="微软雅黑" panose="020B0503020204020204" pitchFamily="34" charset="-122"/>
                </a:rPr>
                <a:t>3,5</a:t>
              </a:r>
            </a:p>
          </p:txBody>
        </p:sp>
      </p:grpSp>
      <p:sp>
        <p:nvSpPr>
          <p:cNvPr id="7" name="圆角矩形 6"/>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明确诊断是有效管理</a:t>
            </a:r>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的基础</a:t>
            </a:r>
          </a:p>
        </p:txBody>
      </p:sp>
      <p:sp>
        <p:nvSpPr>
          <p:cNvPr id="9" name="圆角矩形 8"/>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838200" y="1052736"/>
            <a:ext cx="10515138" cy="977415"/>
          </a:xfrm>
          <a:prstGeom prst="roundRect">
            <a:avLst>
              <a:gd name="adj" fmla="val 13172"/>
            </a:avLst>
          </a:prstGeom>
          <a:solidFill>
            <a:schemeClr val="accent6">
              <a:lumMod val="20000"/>
              <a:lumOff val="80000"/>
              <a:alpha val="50000"/>
            </a:schemeClr>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6"/>
          <p:cNvGrpSpPr/>
          <p:nvPr/>
        </p:nvGrpSpPr>
        <p:grpSpPr>
          <a:xfrm>
            <a:off x="0" y="1307443"/>
            <a:ext cx="2245431" cy="468000"/>
            <a:chOff x="4250065" y="1228594"/>
            <a:chExt cx="2730238" cy="754439"/>
          </a:xfrm>
        </p:grpSpPr>
        <p:sp>
          <p:nvSpPr>
            <p:cNvPr id="8" name="五边形 14"/>
            <p:cNvSpPr/>
            <p:nvPr>
              <p:custDataLst>
                <p:tags r:id="rId1"/>
              </p:custDataLst>
            </p:nvPr>
          </p:nvSpPr>
          <p:spPr>
            <a:xfrm>
              <a:off x="4250065" y="1231414"/>
              <a:ext cx="1925832" cy="751619"/>
            </a:xfrm>
            <a:prstGeom prst="homePlate">
              <a:avLst/>
            </a:prstGeom>
            <a:gradFill flip="none" rotWithShape="1">
              <a:gsLst>
                <a:gs pos="0">
                  <a:srgbClr val="0A7F28">
                    <a:alpha val="0"/>
                  </a:srgbClr>
                </a:gs>
                <a:gs pos="100000">
                  <a:srgbClr val="0A7F28"/>
                </a:gs>
              </a:gsLst>
              <a:lin ang="0" scaled="1"/>
              <a:tileRect/>
            </a:gradFill>
            <a:ln w="12700" cap="flat" cmpd="sng" algn="ctr">
              <a:noFill/>
              <a:prstDash val="solid"/>
              <a:miter lim="800000"/>
            </a:ln>
            <a:effectLst>
              <a:outerShdw blurRad="190500" algn="ctr" rotWithShape="0">
                <a:srgbClr val="4472C4">
                  <a:alpha val="23000"/>
                </a:srgbClr>
              </a:outerShdw>
            </a:effectLst>
          </p:spPr>
          <p:txBody>
            <a:bodyPr rtlCol="0" anchor="ctr">
              <a:normAutofit/>
            </a:bodyPr>
            <a:lstStyle/>
            <a:p>
              <a:pPr marL="431800" marR="0" lvl="0" indent="0" algn="ctr" defTabSz="914400" eaLnBrk="1" fontAlgn="auto" latinLnBrk="0" hangingPunct="1">
                <a:lnSpc>
                  <a:spcPct val="100000"/>
                </a:lnSpc>
                <a:spcBef>
                  <a:spcPts val="0"/>
                </a:spcBef>
                <a:spcAft>
                  <a:spcPts val="0"/>
                </a:spcAft>
                <a:buClrTx/>
                <a:buSzTx/>
                <a:buFontTx/>
                <a:buNone/>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耳石复位</a:t>
              </a:r>
              <a:endPar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9" name="箭头: V 形 8"/>
            <p:cNvSpPr/>
            <p:nvPr>
              <p:custDataLst>
                <p:tags r:id="rId2"/>
              </p:custDataLst>
            </p:nvPr>
          </p:nvSpPr>
          <p:spPr>
            <a:xfrm>
              <a:off x="6038383" y="1228594"/>
              <a:ext cx="444657" cy="751532"/>
            </a:xfrm>
            <a:prstGeom prst="chevron">
              <a:avLst>
                <a:gd name="adj" fmla="val 80106"/>
              </a:avLst>
            </a:prstGeom>
            <a:solidFill>
              <a:srgbClr val="0A7F28">
                <a:alpha val="2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箭头: V 形 69"/>
            <p:cNvSpPr/>
            <p:nvPr>
              <p:custDataLst>
                <p:tags r:id="rId3"/>
              </p:custDataLst>
            </p:nvPr>
          </p:nvSpPr>
          <p:spPr>
            <a:xfrm>
              <a:off x="6287014" y="1228594"/>
              <a:ext cx="444657" cy="751532"/>
            </a:xfrm>
            <a:prstGeom prst="chevron">
              <a:avLst>
                <a:gd name="adj" fmla="val 80106"/>
              </a:avLst>
            </a:prstGeom>
            <a:solidFill>
              <a:srgbClr val="0A7F28">
                <a:alpha val="6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箭头: V 形 70"/>
            <p:cNvSpPr/>
            <p:nvPr>
              <p:custDataLst>
                <p:tags r:id="rId4"/>
              </p:custDataLst>
            </p:nvPr>
          </p:nvSpPr>
          <p:spPr>
            <a:xfrm>
              <a:off x="6535646" y="1228594"/>
              <a:ext cx="444657" cy="751532"/>
            </a:xfrm>
            <a:prstGeom prst="chevron">
              <a:avLst>
                <a:gd name="adj" fmla="val 80106"/>
              </a:avLst>
            </a:prstGeom>
            <a:solidFill>
              <a:srgbClr val="0A7F28">
                <a:alpha val="8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占位符 2"/>
          <p:cNvSpPr>
            <a:spLocks noGrp="1"/>
          </p:cNvSpPr>
          <p:nvPr>
            <p:ph type="body" sz="quarter" idx="13"/>
          </p:nvPr>
        </p:nvSpPr>
        <p:spPr>
          <a:xfrm>
            <a:off x="2216430" y="1078136"/>
            <a:ext cx="9137370" cy="4680519"/>
          </a:xfrm>
        </p:spPr>
        <p:txBody>
          <a:bodyPr/>
          <a:lstStyle/>
          <a:p>
            <a:r>
              <a:rPr lang="zh-CN" altLang="en-US" dirty="0">
                <a:sym typeface="微软雅黑" panose="020B0503020204020204" pitchFamily="34" charset="-122"/>
              </a:rPr>
              <a:t>通过一系列沿特定空间平面的序贯式头位变动，使位于半规管管腔内或嵴帽表面的异位耳石颗粒按特定方向</a:t>
            </a:r>
            <a:r>
              <a:rPr lang="zh-CN" altLang="en-US">
                <a:sym typeface="微软雅黑" panose="020B0503020204020204" pitchFamily="34" charset="-122"/>
              </a:rPr>
              <a:t>运动，经</a:t>
            </a:r>
            <a:r>
              <a:rPr lang="zh-CN" altLang="en-US" dirty="0">
                <a:sym typeface="微软雅黑" panose="020B0503020204020204" pitchFamily="34" charset="-122"/>
              </a:rPr>
              <a:t>半规管开口回到椭圆囊而达到治疗目的</a:t>
            </a:r>
            <a:r>
              <a:rPr lang="en-US" altLang="zh-CN" baseline="30000" dirty="0">
                <a:sym typeface="微软雅黑" panose="020B0503020204020204" pitchFamily="34" charset="-122"/>
              </a:rPr>
              <a:t>1</a:t>
            </a:r>
            <a:r>
              <a:rPr lang="zh-CN" altLang="en-US" dirty="0">
                <a:sym typeface="微软雅黑" panose="020B0503020204020204" pitchFamily="34" charset="-122"/>
              </a:rPr>
              <a:t>。可徒手或借助仪器完成</a:t>
            </a:r>
            <a:r>
              <a:rPr lang="en-US" altLang="zh-CN" baseline="30000" dirty="0">
                <a:sym typeface="微软雅黑" panose="020B0503020204020204" pitchFamily="34" charset="-122"/>
              </a:rPr>
              <a:t>2</a:t>
            </a:r>
          </a:p>
          <a:p>
            <a:r>
              <a:rPr lang="zh-CN" altLang="en-US" b="1" dirty="0">
                <a:solidFill>
                  <a:srgbClr val="C00000"/>
                </a:solidFill>
                <a:sym typeface="微软雅黑" panose="020B0503020204020204" pitchFamily="34" charset="-122"/>
              </a:rPr>
              <a:t>复位时根据不同半规管类型选择相应方法</a:t>
            </a:r>
            <a:r>
              <a:rPr lang="en-US" altLang="zh-CN" b="1" baseline="30000" dirty="0">
                <a:solidFill>
                  <a:srgbClr val="C00000"/>
                </a:solidFill>
                <a:sym typeface="微软雅黑" panose="020B0503020204020204" pitchFamily="34" charset="-122"/>
              </a:rPr>
              <a:t>2</a:t>
            </a:r>
            <a:r>
              <a:rPr lang="zh-CN" altLang="en-US" b="1" dirty="0">
                <a:solidFill>
                  <a:srgbClr val="C00000"/>
                </a:solidFill>
                <a:sym typeface="微软雅黑" panose="020B0503020204020204" pitchFamily="34" charset="-122"/>
              </a:rPr>
              <a:t>：</a:t>
            </a:r>
          </a:p>
        </p:txBody>
      </p:sp>
      <p:sp>
        <p:nvSpPr>
          <p:cNvPr id="4" name="内容占位符 3"/>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孔维佳</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我国梅尼埃病与良性阵发性位置性眩晕诊断和治疗指南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解读</a:t>
            </a:r>
            <a:r>
              <a:rPr lang="en-US" altLang="zh-CN" dirty="0">
                <a:sym typeface="微软雅黑" panose="020B0503020204020204" pitchFamily="34" charset="-122"/>
              </a:rPr>
              <a:t>.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,2017,52(03):178-189. </a:t>
            </a:r>
          </a:p>
          <a:p>
            <a:r>
              <a:rPr lang="en-US" altLang="zh-CN" dirty="0">
                <a:sym typeface="微软雅黑" panose="020B0503020204020204" pitchFamily="34" charset="-122"/>
              </a:rPr>
              <a:t>2.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a:t>
            </a:r>
            <a:r>
              <a:rPr lang="en-US" altLang="zh-CN" dirty="0">
                <a:sym typeface="微软雅黑" panose="020B0503020204020204" pitchFamily="34" charset="-122"/>
              </a:rPr>
              <a:t>.</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,2017,52(3):173-177.</a:t>
            </a:r>
          </a:p>
          <a:p>
            <a:r>
              <a:rPr lang="en-US" altLang="zh-CN" dirty="0">
                <a:sym typeface="微软雅黑" panose="020B0503020204020204" pitchFamily="34" charset="-122"/>
              </a:rPr>
              <a:t>3. Bhattacharyya N, et al. Clinical Practice Guideline: Benign Paroxysmal Positional Vertigo (Update). </a:t>
            </a:r>
            <a:r>
              <a:rPr lang="en-US" altLang="zh-CN" dirty="0" err="1">
                <a:sym typeface="微软雅黑" panose="020B0503020204020204" pitchFamily="34" charset="-122"/>
              </a:rPr>
              <a:t>Otolaryngol</a:t>
            </a:r>
            <a:r>
              <a:rPr lang="en-US" altLang="zh-CN" dirty="0">
                <a:sym typeface="微软雅黑" panose="020B0503020204020204" pitchFamily="34" charset="-122"/>
              </a:rPr>
              <a:t> Head Neck Surg. 2017 Mar;156(3_suppl):S1-S47. https://aao-hnsfjournals.onlinelibrary.wiley.com/doi/10.1177/0194599816689667</a:t>
            </a:r>
          </a:p>
        </p:txBody>
      </p:sp>
      <p:graphicFrame>
        <p:nvGraphicFramePr>
          <p:cNvPr id="6" name="表格 5"/>
          <p:cNvGraphicFramePr>
            <a:graphicFrameLocks noGrp="1"/>
          </p:cNvGraphicFramePr>
          <p:nvPr/>
        </p:nvGraphicFramePr>
        <p:xfrm>
          <a:off x="1166624" y="2214003"/>
          <a:ext cx="6590971" cy="3564000"/>
        </p:xfrm>
        <a:graphic>
          <a:graphicData uri="http://schemas.openxmlformats.org/drawingml/2006/table">
            <a:tbl>
              <a:tblPr firstRow="1" bandRow="1">
                <a:tableStyleId>{BC89EF96-8CEA-46FF-86C4-4CE0E7609802}</a:tableStyleId>
              </a:tblPr>
              <a:tblGrid>
                <a:gridCol w="1118870">
                  <a:extLst>
                    <a:ext uri="{9D8B030D-6E8A-4147-A177-3AD203B41FA5}">
                      <a16:colId xmlns:a16="http://schemas.microsoft.com/office/drawing/2014/main" val="20000"/>
                    </a:ext>
                  </a:extLst>
                </a:gridCol>
                <a:gridCol w="1404101">
                  <a:extLst>
                    <a:ext uri="{9D8B030D-6E8A-4147-A177-3AD203B41FA5}">
                      <a16:colId xmlns:a16="http://schemas.microsoft.com/office/drawing/2014/main" val="20001"/>
                    </a:ext>
                  </a:extLst>
                </a:gridCol>
                <a:gridCol w="4068000">
                  <a:extLst>
                    <a:ext uri="{9D8B030D-6E8A-4147-A177-3AD203B41FA5}">
                      <a16:colId xmlns:a16="http://schemas.microsoft.com/office/drawing/2014/main" val="20002"/>
                    </a:ext>
                  </a:extLst>
                </a:gridCol>
              </a:tblGrid>
              <a:tr h="314565">
                <a:tc>
                  <a:txBody>
                    <a:bodyPr/>
                    <a:lstStyle/>
                    <a:p>
                      <a:pPr marL="0" indent="0" algn="ctr">
                        <a:buFont typeface="Arial" panose="020B0604020202020204" pitchFamily="34" charset="0"/>
                        <a:buNone/>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受累半规管</a:t>
                      </a:r>
                      <a:endParaRPr lang="en-US" altLang="zh-CN" sz="140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cmpd="sng">
                      <a:solidFill>
                        <a:srgbClr val="008D38"/>
                      </a:solidFill>
                      <a:prstDash val="solid"/>
                    </a:lnR>
                    <a:lnT w="12700" cmpd="sng">
                      <a:solidFill>
                        <a:srgbClr val="008D38"/>
                      </a:solidFill>
                      <a:prstDash val="solid"/>
                    </a:lnT>
                    <a:lnB w="12700" cmpd="sng">
                      <a:solidFill>
                        <a:srgbClr val="008D38"/>
                      </a:solidFill>
                      <a:prstDash val="solid"/>
                    </a:lnB>
                  </a:tcPr>
                </a:tc>
                <a:tc gridSpan="2">
                  <a:txBody>
                    <a:bodyPr/>
                    <a:lstStyle/>
                    <a:p>
                      <a:pPr marL="0" indent="0" algn="ctr">
                        <a:buFont typeface="Arial" panose="020B0604020202020204" pitchFamily="34" charset="0"/>
                        <a:buNone/>
                      </a:pPr>
                      <a:r>
                        <a:rPr lang="zh-CN" altLang="en-US" sz="1400" b="1" kern="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复位手法</a:t>
                      </a:r>
                      <a:r>
                        <a:rPr lang="en-US" altLang="zh-CN" sz="140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4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cmpd="sng">
                      <a:solidFill>
                        <a:srgbClr val="008D38"/>
                      </a:solidFill>
                      <a:prstDash val="solid"/>
                    </a:lnL>
                    <a:lnR w="12700" cap="flat" cmpd="sng" algn="ctr">
                      <a:solidFill>
                        <a:schemeClr val="bg1"/>
                      </a:solidFill>
                      <a:prstDash val="solid"/>
                      <a:round/>
                      <a:headEnd type="none" w="med" len="med"/>
                      <a:tailEnd type="none" w="med" len="med"/>
                    </a:lnR>
                    <a:lnT w="12700">
                      <a:solidFill>
                        <a:srgbClr val="008D38"/>
                      </a:solidFill>
                      <a:prstDash val="solid"/>
                    </a:lnT>
                    <a:lnB w="12700" cmpd="sng">
                      <a:solidFill>
                        <a:srgbClr val="008D38"/>
                      </a:solidFill>
                      <a:prstDash val="solid"/>
                    </a:lnB>
                  </a:tcPr>
                </a:tc>
                <a:tc hMerge="1">
                  <a:txBody>
                    <a:bodyPr/>
                    <a:lstStyle/>
                    <a:p>
                      <a:endParaRPr lang="zh-CN"/>
                    </a:p>
                  </a:txBody>
                  <a:tcPr marL="45720" marR="45720" anchor="ctr">
                    <a:lnR w="12700" cap="flat" cmpd="sng" algn="ctr">
                      <a:noFill/>
                      <a:prstDash val="solid"/>
                      <a:round/>
                      <a:headEnd type="none" w="med" len="med"/>
                      <a:tailEnd type="none" w="med" len="med"/>
                    </a:lnR>
                    <a:lnT w="12700">
                      <a:solidFill>
                        <a:srgbClr val="008D38"/>
                      </a:solidFill>
                      <a:prstDash val="solid"/>
                    </a:lnT>
                    <a:lnB w="12700" cmpd="sng">
                      <a:solidFill>
                        <a:srgbClr val="008D38"/>
                      </a:solidFill>
                      <a:prstDash val="solid"/>
                    </a:lnB>
                  </a:tcPr>
                </a:tc>
                <a:extLst>
                  <a:ext uri="{0D108BD9-81ED-4DB2-BD59-A6C34878D82A}">
                    <a16:rowId xmlns:a16="http://schemas.microsoft.com/office/drawing/2014/main" val="10000"/>
                  </a:ext>
                </a:extLst>
              </a:tr>
              <a:tr h="912237">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后半规管</a:t>
                      </a:r>
                    </a:p>
                  </a:txBody>
                  <a:tcPr marL="45720" marR="45720" anchor="ctr">
                    <a:lnL w="12700" cap="flat" cmpd="sng" algn="ctr">
                      <a:noFill/>
                      <a:prstDash val="solid"/>
                      <a:round/>
                      <a:headEnd type="none" w="med" len="med"/>
                      <a:tailEnd type="none" w="med" len="med"/>
                    </a:lnL>
                    <a:lnR w="12700" cmpd="sng">
                      <a:solidFill>
                        <a:srgbClr val="008D38"/>
                      </a:solidFill>
                      <a:prstDash val="solid"/>
                    </a:lnR>
                    <a:lnT w="12700" cmpd="sng">
                      <a:solidFill>
                        <a:srgbClr val="008D38"/>
                      </a:solidFill>
                      <a:prstDash val="solid"/>
                    </a:lnT>
                    <a:lnB w="12700" cmpd="sng">
                      <a:solidFill>
                        <a:srgbClr val="008D38"/>
                      </a:solidFill>
                      <a:prstDash val="soli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Epley</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法、</a:t>
                      </a:r>
                      <a:endParaRPr lang="en-US" altLang="zh-CN" sz="13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改良</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Epley</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法、</a:t>
                      </a:r>
                      <a:endParaRPr lang="en-US" altLang="zh-CN" sz="13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dirty="0" err="1">
                          <a:latin typeface="微软雅黑" panose="020B0503020204020204" pitchFamily="34" charset="-122"/>
                          <a:ea typeface="微软雅黑" panose="020B0503020204020204" pitchFamily="34" charset="-122"/>
                          <a:sym typeface="微软雅黑" panose="020B0503020204020204" pitchFamily="34" charset="-122"/>
                        </a:rPr>
                        <a:t>Semont</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法</a:t>
                      </a:r>
                      <a:endParaRPr lang="en-US" altLang="zh-CN" sz="13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mpd="sng">
                      <a:solidFill>
                        <a:srgbClr val="008D38"/>
                      </a:solidFill>
                      <a:prstDash val="solid"/>
                    </a:lnL>
                    <a:lnR w="12700" cmpd="sng">
                      <a:solidFill>
                        <a:srgbClr val="008D38"/>
                      </a:solidFill>
                      <a:prstDash val="solid"/>
                    </a:lnR>
                    <a:lnT w="12700" cmpd="sng">
                      <a:solidFill>
                        <a:srgbClr val="008D38"/>
                      </a:solidFill>
                      <a:prstDash val="solid"/>
                    </a:lnT>
                    <a:lnB w="12700" cmpd="sng">
                      <a:solidFill>
                        <a:srgbClr val="008D38"/>
                      </a:solidFill>
                      <a:prstDash val="solid"/>
                    </a:lnB>
                    <a:solidFill>
                      <a:schemeClr val="accent6">
                        <a:lumMod val="20000"/>
                        <a:lumOff val="80000"/>
                      </a:schemeClr>
                    </a:solidFill>
                  </a:tcPr>
                </a:tc>
                <a:tc>
                  <a:txBody>
                    <a:bodyPr/>
                    <a:lstStyle/>
                    <a:p>
                      <a:pPr marL="0" indent="0" algn="l">
                        <a:buFont typeface="Arial" panose="020B0604020202020204" pitchFamily="34" charset="0"/>
                        <a:buNone/>
                      </a:pPr>
                      <a:r>
                        <a:rPr lang="zh-CN" altLang="en-US" sz="1300" b="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建议首选</a:t>
                      </a:r>
                      <a:r>
                        <a:rPr lang="en-US" altLang="zh-CN" sz="1300" b="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Epley</a:t>
                      </a:r>
                      <a:r>
                        <a:rPr lang="zh-CN" altLang="en-US" sz="1300" b="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法，</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其他还可选用改良的</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Epley</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法或</a:t>
                      </a:r>
                      <a:r>
                        <a:rPr lang="en-US" altLang="zh-CN" sz="1300" kern="1200" dirty="0" err="1">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Semont</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法等，必要时几种方法可重复或交替使用</a:t>
                      </a:r>
                      <a:endPar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l">
                        <a:buFont typeface="Arial" panose="020B0604020202020204" pitchFamily="34" charset="0"/>
                        <a:buChar char="•"/>
                      </a:pPr>
                      <a:r>
                        <a:rPr lang="zh-CN" altLang="en-US" sz="1100" i="1"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复位后头位限制、辅助使用乳突振荡器等方法并不能明显改善疗效，不推荐常规使用</a:t>
                      </a:r>
                      <a:endParaRPr lang="zh-CN" altLang="en-US" sz="1100" i="1"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cmpd="sng">
                      <a:solidFill>
                        <a:srgbClr val="008D38"/>
                      </a:solidFill>
                      <a:prstDash val="solid"/>
                    </a:lnL>
                    <a:lnR w="12700" cap="flat" cmpd="sng" algn="ctr">
                      <a:solidFill>
                        <a:schemeClr val="bg1"/>
                      </a:solid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schemeClr>
                    </a:solidFill>
                  </a:tcPr>
                </a:tc>
                <a:extLst>
                  <a:ext uri="{0D108BD9-81ED-4DB2-BD59-A6C34878D82A}">
                    <a16:rowId xmlns:a16="http://schemas.microsoft.com/office/drawing/2014/main" val="10001"/>
                  </a:ext>
                </a:extLst>
              </a:tr>
              <a:tr h="1321172">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外半规管</a:t>
                      </a:r>
                      <a:endParaRPr lang="en-US" altLang="zh-CN" sz="13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水平半规管</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3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lnR w="12700" cmpd="sng">
                      <a:solidFill>
                        <a:srgbClr val="008D38"/>
                      </a:solidFill>
                      <a:prstDash val="soli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管结石症：</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Barbecue</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法、</a:t>
                      </a:r>
                      <a:r>
                        <a:rPr lang="en-US" altLang="zh-CN" sz="1300" dirty="0" err="1">
                          <a:latin typeface="微软雅黑" panose="020B0503020204020204" pitchFamily="34" charset="-122"/>
                          <a:ea typeface="微软雅黑" panose="020B0503020204020204" pitchFamily="34" charset="-122"/>
                          <a:sym typeface="微软雅黑" panose="020B0503020204020204" pitchFamily="34" charset="-122"/>
                        </a:rPr>
                        <a:t>Gufoni</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法</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向健侧</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嵴帽结石症：</a:t>
                      </a:r>
                      <a:r>
                        <a:rPr lang="en-US" altLang="zh-CN" sz="1300" dirty="0" err="1">
                          <a:latin typeface="微软雅黑" panose="020B0503020204020204" pitchFamily="34" charset="-122"/>
                          <a:ea typeface="微软雅黑" panose="020B0503020204020204" pitchFamily="34" charset="-122"/>
                          <a:sym typeface="微软雅黑" panose="020B0503020204020204" pitchFamily="34" charset="-122"/>
                        </a:rPr>
                        <a:t>Gufoni</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法</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向患侧</a:t>
                      </a:r>
                      <a:r>
                        <a:rPr lang="en-US" altLang="zh-CN" sz="13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、改良</a:t>
                      </a:r>
                      <a:r>
                        <a:rPr lang="en-US" altLang="zh-CN" sz="1300" dirty="0" err="1">
                          <a:latin typeface="微软雅黑" panose="020B0503020204020204" pitchFamily="34" charset="-122"/>
                          <a:ea typeface="微软雅黑" panose="020B0503020204020204" pitchFamily="34" charset="-122"/>
                          <a:sym typeface="微软雅黑" panose="020B0503020204020204" pitchFamily="34" charset="-122"/>
                        </a:rPr>
                        <a:t>Semont</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法</a:t>
                      </a:r>
                      <a:endParaRPr lang="zh-CN" altLang="en-US"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mpd="sng">
                      <a:solidFill>
                        <a:srgbClr val="008D38"/>
                      </a:solidFill>
                      <a:prstDash val="solid"/>
                    </a:lnL>
                    <a:lnR w="12700" cmpd="sng">
                      <a:solidFill>
                        <a:srgbClr val="008D38"/>
                      </a:solidFill>
                      <a:prstDash val="soli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342900" indent="-342900" algn="l">
                        <a:buFont typeface="+mj-lt"/>
                        <a:buAutoNum type="arabicPeriod"/>
                      </a:pPr>
                      <a:r>
                        <a:rPr lang="zh-CN" altLang="en-US" sz="130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水平向地性眼震</a:t>
                      </a:r>
                      <a:r>
                        <a:rPr lang="en-US" altLang="zh-CN" sz="130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包括可转换为向地性的水平离地性眼震</a:t>
                      </a:r>
                      <a:r>
                        <a:rPr lang="en-US" altLang="zh-CN" sz="130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可采用</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Lempert</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或</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Barbecue</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法以及</a:t>
                      </a:r>
                      <a:r>
                        <a:rPr lang="en-US" altLang="zh-CN" sz="1300" kern="1200" dirty="0" err="1">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Gufoni</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法</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向健侧</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，上述方法可单独或联合使用</a:t>
                      </a:r>
                      <a:endPar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l">
                        <a:buFont typeface="+mj-lt"/>
                        <a:buAutoNum type="arabicPeriod"/>
                      </a:pPr>
                      <a:endPar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l">
                        <a:buFont typeface="+mj-lt"/>
                        <a:buAutoNum type="arabicPeriod"/>
                      </a:pPr>
                      <a:r>
                        <a:rPr lang="zh-CN" altLang="en-US" sz="130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不可转换的水平离地性眼震：</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可采用</a:t>
                      </a:r>
                      <a:r>
                        <a:rPr lang="en-US" altLang="zh-CN" sz="1300" kern="1200" dirty="0" err="1">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Gufoni</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法</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向患侧</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或改良的</a:t>
                      </a:r>
                      <a:r>
                        <a:rPr lang="en-US" altLang="zh-CN" sz="1300" kern="1200" dirty="0" err="1">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Semont</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法</a:t>
                      </a:r>
                      <a:endParaRPr lang="zh-CN" altLang="en-US" sz="13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cmpd="sng">
                      <a:solidFill>
                        <a:srgbClr val="008D38"/>
                      </a:solidFill>
                      <a:prstDash val="solid"/>
                    </a:lnL>
                    <a:lnR w="12700" cap="flat" cmpd="sng" algn="ctr">
                      <a:solidFill>
                        <a:schemeClr val="bg1"/>
                      </a:solid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2"/>
                  </a:ext>
                </a:extLst>
              </a:tr>
              <a:tr h="308256">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前半规管</a:t>
                      </a:r>
                    </a:p>
                  </a:txBody>
                  <a:tcPr marL="45720" marR="45720" anchor="ctr">
                    <a:lnL w="12700" cap="flat" cmpd="sng" algn="ctr">
                      <a:noFill/>
                      <a:prstDash val="solid"/>
                      <a:round/>
                      <a:headEnd type="none" w="med" len="med"/>
                      <a:tailEnd type="none" w="med" len="med"/>
                    </a:lnL>
                    <a:lnR w="12700" cmpd="sng">
                      <a:solidFill>
                        <a:srgbClr val="008D38"/>
                      </a:solidFill>
                      <a:prstDash val="solid"/>
                    </a:lnR>
                    <a:lnT w="12700" cmpd="sng">
                      <a:solidFill>
                        <a:srgbClr val="008D38"/>
                      </a:solidFill>
                      <a:prstDash val="solid"/>
                    </a:lnT>
                    <a:lnB w="12700" cmpd="sng">
                      <a:solidFill>
                        <a:srgbClr val="008D38"/>
                      </a:solidFill>
                      <a:prstDash val="soli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300" dirty="0" err="1">
                          <a:latin typeface="微软雅黑" panose="020B0503020204020204" pitchFamily="34" charset="-122"/>
                          <a:ea typeface="微软雅黑" panose="020B0503020204020204" pitchFamily="34" charset="-122"/>
                          <a:sym typeface="微软雅黑" panose="020B0503020204020204" pitchFamily="34" charset="-122"/>
                        </a:rPr>
                        <a:t>Yacovino</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法</a:t>
                      </a:r>
                    </a:p>
                  </a:txBody>
                  <a:tcPr marL="45720" marR="45720" anchor="ctr">
                    <a:lnL w="12700" cmpd="sng">
                      <a:solidFill>
                        <a:srgbClr val="008D38"/>
                      </a:solidFill>
                      <a:prstDash val="solid"/>
                    </a:lnL>
                    <a:lnR w="12700" cmpd="sng">
                      <a:solidFill>
                        <a:srgbClr val="008D38"/>
                      </a:solidFill>
                      <a:prstDash val="solid"/>
                    </a:lnR>
                    <a:lnT w="12700" cmpd="sng">
                      <a:solidFill>
                        <a:srgbClr val="008D38"/>
                      </a:solidFill>
                      <a:prstDash val="solid"/>
                    </a:lnT>
                    <a:lnB w="12700" cmpd="sng">
                      <a:solidFill>
                        <a:srgbClr val="008D38"/>
                      </a:solidFill>
                      <a:prstDash val="soli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尤其适用于患侧判断困难的患者</a:t>
                      </a:r>
                      <a:endParaRPr lang="zh-CN" altLang="en-US" sz="13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cmpd="sng">
                      <a:solidFill>
                        <a:srgbClr val="008D38"/>
                      </a:solidFill>
                      <a:prstDash val="solid"/>
                    </a:lnL>
                    <a:lnR w="12700" cap="flat" cmpd="sng" algn="ctr">
                      <a:solidFill>
                        <a:schemeClr val="bg1"/>
                      </a:solid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bg1"/>
                    </a:solidFill>
                  </a:tcPr>
                </a:tc>
                <a:extLst>
                  <a:ext uri="{0D108BD9-81ED-4DB2-BD59-A6C34878D82A}">
                    <a16:rowId xmlns:a16="http://schemas.microsoft.com/office/drawing/2014/main" val="10003"/>
                  </a:ext>
                </a:extLst>
              </a:tr>
              <a:tr h="707770">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多半规管</a:t>
                      </a:r>
                    </a:p>
                  </a:txBody>
                  <a:tcPr marL="45720" marR="45720" anchor="ctr">
                    <a:lnL w="12700" cap="flat" cmpd="sng" algn="ctr">
                      <a:noFill/>
                      <a:prstDash val="solid"/>
                      <a:round/>
                      <a:headEnd type="none" w="med" len="med"/>
                      <a:tailEnd type="none" w="med" len="med"/>
                    </a:lnL>
                    <a:lnR w="12700" cmpd="sng">
                      <a:solidFill>
                        <a:srgbClr val="008D38"/>
                      </a:solidFill>
                      <a:prstDash val="solid"/>
                    </a:lnR>
                    <a:lnT w="12700" cmpd="sng">
                      <a:solidFill>
                        <a:srgbClr val="008D38"/>
                      </a:solidFill>
                      <a:prstDash val="solid"/>
                    </a:lnT>
                    <a:lnB w="12700" cmpd="sng">
                      <a:solidFill>
                        <a:srgbClr val="008D38"/>
                      </a:solidFill>
                      <a:prstDash val="soli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相应手法</a:t>
                      </a:r>
                    </a:p>
                  </a:txBody>
                  <a:tcPr marL="45720" marR="45720" anchor="ctr">
                    <a:lnL w="12700" cmpd="sng">
                      <a:solidFill>
                        <a:srgbClr val="008D38"/>
                      </a:solidFill>
                      <a:prstDash val="solid"/>
                    </a:lnL>
                    <a:lnR w="12700" cmpd="sng">
                      <a:solidFill>
                        <a:srgbClr val="008D38"/>
                      </a:solidFill>
                      <a:prstDash val="solid"/>
                    </a:lnR>
                    <a:lnT w="12700" cmpd="sng">
                      <a:solidFill>
                        <a:srgbClr val="008D38"/>
                      </a:solidFill>
                      <a:prstDash val="solid"/>
                    </a:lnT>
                    <a:lnB w="12700" cmpd="sng">
                      <a:solidFill>
                        <a:srgbClr val="008D38"/>
                      </a:solidFill>
                      <a:prstDash val="soli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采用相应复位手法</a:t>
                      </a:r>
                      <a:r>
                        <a:rPr lang="zh-CN" altLang="en-US" sz="1300" kern="12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依次治疗，优先处理诱发眩晕和眼震更强烈的责任半规管，</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一个半规管复位成功后，其余受累半规管的复位治疗可间隔</a:t>
                      </a:r>
                      <a:r>
                        <a:rPr lang="en-US" altLang="zh-CN"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1~7d</a:t>
                      </a:r>
                      <a:r>
                        <a:rPr lang="zh-CN" altLang="en-US" sz="130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进行</a:t>
                      </a:r>
                      <a:endParaRPr lang="zh-CN" altLang="en-US" sz="13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L w="12700" cmpd="sng">
                      <a:solidFill>
                        <a:srgbClr val="008D38"/>
                      </a:solidFill>
                      <a:prstDash val="solid"/>
                    </a:lnL>
                    <a:lnR w="12700" cap="flat" cmpd="sng" algn="ctr">
                      <a:solidFill>
                        <a:schemeClr val="bg1"/>
                      </a:solid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bg1"/>
                    </a:solidFill>
                  </a:tcPr>
                </a:tc>
                <a:extLst>
                  <a:ext uri="{0D108BD9-81ED-4DB2-BD59-A6C34878D82A}">
                    <a16:rowId xmlns:a16="http://schemas.microsoft.com/office/drawing/2014/main" val="10004"/>
                  </a:ext>
                </a:extLst>
              </a:tr>
            </a:tbl>
          </a:graphicData>
        </a:graphic>
      </p:graphicFrame>
      <p:grpSp>
        <p:nvGrpSpPr>
          <p:cNvPr id="35" name="组合 34"/>
          <p:cNvGrpSpPr/>
          <p:nvPr/>
        </p:nvGrpSpPr>
        <p:grpSpPr>
          <a:xfrm>
            <a:off x="7757595" y="2214003"/>
            <a:ext cx="3389548" cy="3730985"/>
            <a:chOff x="7737518" y="2062934"/>
            <a:chExt cx="3905961" cy="4299417"/>
          </a:xfrm>
        </p:grpSpPr>
        <p:grpSp>
          <p:nvGrpSpPr>
            <p:cNvPr id="15" name="组合 14"/>
            <p:cNvGrpSpPr/>
            <p:nvPr/>
          </p:nvGrpSpPr>
          <p:grpSpPr>
            <a:xfrm>
              <a:off x="7737518" y="2062934"/>
              <a:ext cx="2017753" cy="2395372"/>
              <a:chOff x="7737518" y="2062934"/>
              <a:chExt cx="2017753" cy="2395372"/>
            </a:xfrm>
          </p:grpSpPr>
          <p:pic>
            <p:nvPicPr>
              <p:cNvPr id="13" name="图片 12"/>
              <p:cNvPicPr>
                <a:picLocks noChangeAspect="1"/>
              </p:cNvPicPr>
              <p:nvPr/>
            </p:nvPicPr>
            <p:blipFill>
              <a:blip r:embed="rId7"/>
              <a:stretch>
                <a:fillRect/>
              </a:stretch>
            </p:blipFill>
            <p:spPr>
              <a:xfrm>
                <a:off x="7985238" y="2062934"/>
                <a:ext cx="1522313" cy="1844773"/>
              </a:xfrm>
              <a:prstGeom prst="rect">
                <a:avLst/>
              </a:prstGeom>
            </p:spPr>
          </p:pic>
          <p:sp>
            <p:nvSpPr>
              <p:cNvPr id="14" name="文本占位符 11"/>
              <p:cNvSpPr txBox="1"/>
              <p:nvPr/>
            </p:nvSpPr>
            <p:spPr>
              <a:xfrm>
                <a:off x="7737518" y="3848217"/>
                <a:ext cx="2017753" cy="61008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altLang="zh-CN" sz="1000" dirty="0">
                    <a:solidFill>
                      <a:srgbClr val="0A7F28"/>
                    </a:solidFill>
                    <a:sym typeface="微软雅黑" panose="020B0503020204020204" pitchFamily="34" charset="-122"/>
                  </a:rPr>
                  <a:t>Epley</a:t>
                </a:r>
                <a:r>
                  <a:rPr lang="zh-CN" altLang="en-US" sz="1000" dirty="0">
                    <a:solidFill>
                      <a:srgbClr val="0A7F28"/>
                    </a:solidFill>
                    <a:sym typeface="微软雅黑" panose="020B0503020204020204" pitchFamily="34" charset="-122"/>
                  </a:rPr>
                  <a:t>法</a:t>
                </a:r>
                <a:r>
                  <a:rPr lang="en-US" altLang="zh-CN" sz="1000" baseline="30000" dirty="0">
                    <a:solidFill>
                      <a:srgbClr val="0A7F28"/>
                    </a:solidFill>
                    <a:sym typeface="微软雅黑" panose="020B0503020204020204" pitchFamily="34" charset="-122"/>
                  </a:rPr>
                  <a:t>3</a:t>
                </a:r>
                <a:endParaRPr lang="en-US" altLang="zh-CN" sz="1000" dirty="0">
                  <a:solidFill>
                    <a:srgbClr val="0A7F28"/>
                  </a:solidFill>
                  <a:sym typeface="微软雅黑" panose="020B0503020204020204" pitchFamily="34" charset="-122"/>
                </a:endParaRPr>
              </a:p>
              <a:p>
                <a:pPr marL="0" indent="0" algn="ctr">
                  <a:lnSpc>
                    <a:spcPct val="100000"/>
                  </a:lnSpc>
                  <a:buNone/>
                </a:pPr>
                <a:r>
                  <a:rPr lang="en-US" altLang="zh-CN" sz="1000" dirty="0">
                    <a:solidFill>
                      <a:srgbClr val="0A7F28"/>
                    </a:solidFill>
                    <a:sym typeface="微软雅黑" panose="020B0503020204020204" pitchFamily="34" charset="-122"/>
                  </a:rPr>
                  <a:t>(</a:t>
                </a:r>
                <a:r>
                  <a:rPr lang="zh-CN" altLang="en-US" sz="1000" dirty="0">
                    <a:solidFill>
                      <a:srgbClr val="0A7F28"/>
                    </a:solidFill>
                    <a:sym typeface="微软雅黑" panose="020B0503020204020204" pitchFamily="34" charset="-122"/>
                  </a:rPr>
                  <a:t>右耳后半规管</a:t>
                </a:r>
                <a:r>
                  <a:rPr lang="en-US" altLang="zh-CN" sz="1000" dirty="0">
                    <a:solidFill>
                      <a:srgbClr val="0A7F28"/>
                    </a:solidFill>
                    <a:sym typeface="微软雅黑" panose="020B0503020204020204" pitchFamily="34" charset="-122"/>
                  </a:rPr>
                  <a:t>BPPV)</a:t>
                </a:r>
                <a:endParaRPr lang="en-US" altLang="zh-CN" sz="1000" baseline="30000" dirty="0">
                  <a:solidFill>
                    <a:srgbClr val="0A7F28"/>
                  </a:solidFill>
                  <a:sym typeface="微软雅黑" panose="020B0503020204020204" pitchFamily="34" charset="-122"/>
                </a:endParaRPr>
              </a:p>
            </p:txBody>
          </p:sp>
        </p:grpSp>
        <p:grpSp>
          <p:nvGrpSpPr>
            <p:cNvPr id="19" name="组合 18"/>
            <p:cNvGrpSpPr/>
            <p:nvPr/>
          </p:nvGrpSpPr>
          <p:grpSpPr>
            <a:xfrm>
              <a:off x="9625726" y="2316228"/>
              <a:ext cx="2017753" cy="1607795"/>
              <a:chOff x="9742899" y="2380863"/>
              <a:chExt cx="2017753" cy="1607795"/>
            </a:xfrm>
          </p:grpSpPr>
          <p:pic>
            <p:nvPicPr>
              <p:cNvPr id="17" name="图片 16"/>
              <p:cNvPicPr>
                <a:picLocks noChangeAspect="1"/>
              </p:cNvPicPr>
              <p:nvPr/>
            </p:nvPicPr>
            <p:blipFill>
              <a:blip r:embed="rId8"/>
              <a:stretch>
                <a:fillRect/>
              </a:stretch>
            </p:blipFill>
            <p:spPr>
              <a:xfrm>
                <a:off x="9852694" y="2380863"/>
                <a:ext cx="1798162" cy="1029351"/>
              </a:xfrm>
              <a:prstGeom prst="rect">
                <a:avLst/>
              </a:prstGeom>
            </p:spPr>
          </p:pic>
          <p:sp>
            <p:nvSpPr>
              <p:cNvPr id="18" name="文本占位符 11"/>
              <p:cNvSpPr txBox="1"/>
              <p:nvPr/>
            </p:nvSpPr>
            <p:spPr>
              <a:xfrm>
                <a:off x="9742899" y="3378569"/>
                <a:ext cx="2017753" cy="61008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altLang="zh-CN" sz="1000" dirty="0" err="1">
                    <a:solidFill>
                      <a:srgbClr val="0A7F28"/>
                    </a:solidFill>
                    <a:sym typeface="微软雅黑" panose="020B0503020204020204" pitchFamily="34" charset="-122"/>
                  </a:rPr>
                  <a:t>Semont</a:t>
                </a:r>
                <a:r>
                  <a:rPr lang="zh-CN" altLang="en-US" sz="1000" dirty="0">
                    <a:solidFill>
                      <a:srgbClr val="0A7F28"/>
                    </a:solidFill>
                    <a:sym typeface="微软雅黑" panose="020B0503020204020204" pitchFamily="34" charset="-122"/>
                  </a:rPr>
                  <a:t>法</a:t>
                </a:r>
                <a:r>
                  <a:rPr lang="en-US" altLang="zh-CN" sz="1000" baseline="30000" dirty="0">
                    <a:solidFill>
                      <a:srgbClr val="0A7F28"/>
                    </a:solidFill>
                    <a:sym typeface="微软雅黑" panose="020B0503020204020204" pitchFamily="34" charset="-122"/>
                  </a:rPr>
                  <a:t>3</a:t>
                </a:r>
                <a:endParaRPr lang="en-US" altLang="zh-CN" sz="1000" dirty="0">
                  <a:solidFill>
                    <a:srgbClr val="0A7F28"/>
                  </a:solidFill>
                  <a:sym typeface="微软雅黑" panose="020B0503020204020204" pitchFamily="34" charset="-122"/>
                </a:endParaRPr>
              </a:p>
              <a:p>
                <a:pPr marL="0" indent="0" algn="ctr">
                  <a:lnSpc>
                    <a:spcPct val="100000"/>
                  </a:lnSpc>
                  <a:buNone/>
                </a:pPr>
                <a:r>
                  <a:rPr lang="en-US" altLang="zh-CN" sz="1000" dirty="0">
                    <a:solidFill>
                      <a:srgbClr val="0A7F28"/>
                    </a:solidFill>
                    <a:sym typeface="微软雅黑" panose="020B0503020204020204" pitchFamily="34" charset="-122"/>
                  </a:rPr>
                  <a:t>(</a:t>
                </a:r>
                <a:r>
                  <a:rPr lang="zh-CN" altLang="en-US" sz="1000" dirty="0">
                    <a:solidFill>
                      <a:srgbClr val="0A7F28"/>
                    </a:solidFill>
                    <a:sym typeface="微软雅黑" panose="020B0503020204020204" pitchFamily="34" charset="-122"/>
                  </a:rPr>
                  <a:t>右后半规管</a:t>
                </a:r>
                <a:r>
                  <a:rPr lang="en-US" altLang="zh-CN" sz="1000" dirty="0">
                    <a:solidFill>
                      <a:srgbClr val="0A7F28"/>
                    </a:solidFill>
                    <a:sym typeface="微软雅黑" panose="020B0503020204020204" pitchFamily="34" charset="-122"/>
                  </a:rPr>
                  <a:t>BPPV)</a:t>
                </a:r>
                <a:endParaRPr lang="en-US" altLang="zh-CN" sz="1000" baseline="30000" dirty="0">
                  <a:solidFill>
                    <a:srgbClr val="0A7F28"/>
                  </a:solidFill>
                  <a:sym typeface="微软雅黑" panose="020B0503020204020204" pitchFamily="34" charset="-122"/>
                </a:endParaRPr>
              </a:p>
            </p:txBody>
          </p:sp>
        </p:grpSp>
        <p:grpSp>
          <p:nvGrpSpPr>
            <p:cNvPr id="29" name="组合 28"/>
            <p:cNvGrpSpPr/>
            <p:nvPr/>
          </p:nvGrpSpPr>
          <p:grpSpPr>
            <a:xfrm>
              <a:off x="7737518" y="4316609"/>
              <a:ext cx="2017753" cy="2045742"/>
              <a:chOff x="7802744" y="4316609"/>
              <a:chExt cx="2017753" cy="2045742"/>
            </a:xfrm>
          </p:grpSpPr>
          <p:pic>
            <p:nvPicPr>
              <p:cNvPr id="22" name="图片 21"/>
              <p:cNvPicPr>
                <a:picLocks noChangeAspect="1"/>
              </p:cNvPicPr>
              <p:nvPr/>
            </p:nvPicPr>
            <p:blipFill>
              <a:blip r:embed="rId9"/>
              <a:stretch>
                <a:fillRect/>
              </a:stretch>
            </p:blipFill>
            <p:spPr>
              <a:xfrm>
                <a:off x="7881223" y="4316609"/>
                <a:ext cx="1860795" cy="1472455"/>
              </a:xfrm>
              <a:prstGeom prst="rect">
                <a:avLst/>
              </a:prstGeom>
            </p:spPr>
          </p:pic>
          <p:sp>
            <p:nvSpPr>
              <p:cNvPr id="24" name="文本占位符 11"/>
              <p:cNvSpPr txBox="1"/>
              <p:nvPr/>
            </p:nvSpPr>
            <p:spPr>
              <a:xfrm>
                <a:off x="7802744" y="5752262"/>
                <a:ext cx="2017753" cy="61008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altLang="zh-CN" sz="1000" dirty="0">
                    <a:solidFill>
                      <a:srgbClr val="0A7F28"/>
                    </a:solidFill>
                    <a:sym typeface="微软雅黑" panose="020B0503020204020204" pitchFamily="34" charset="-122"/>
                  </a:rPr>
                  <a:t>Barbecue</a:t>
                </a:r>
                <a:r>
                  <a:rPr lang="zh-CN" altLang="en-US" sz="1000" dirty="0">
                    <a:solidFill>
                      <a:srgbClr val="0A7F28"/>
                    </a:solidFill>
                    <a:sym typeface="微软雅黑" panose="020B0503020204020204" pitchFamily="34" charset="-122"/>
                  </a:rPr>
                  <a:t>滚转法</a:t>
                </a:r>
                <a:r>
                  <a:rPr lang="en-US" altLang="zh-CN" sz="1000" baseline="30000" dirty="0">
                    <a:solidFill>
                      <a:srgbClr val="0A7F28"/>
                    </a:solidFill>
                    <a:sym typeface="微软雅黑" panose="020B0503020204020204" pitchFamily="34" charset="-122"/>
                  </a:rPr>
                  <a:t>3</a:t>
                </a:r>
                <a:endParaRPr lang="en-US" altLang="zh-CN" sz="1000" dirty="0">
                  <a:solidFill>
                    <a:srgbClr val="0A7F28"/>
                  </a:solidFill>
                  <a:sym typeface="微软雅黑" panose="020B0503020204020204" pitchFamily="34" charset="-122"/>
                </a:endParaRPr>
              </a:p>
              <a:p>
                <a:pPr marL="0" indent="0" algn="ctr">
                  <a:lnSpc>
                    <a:spcPct val="100000"/>
                  </a:lnSpc>
                  <a:buNone/>
                </a:pPr>
                <a:r>
                  <a:rPr lang="en-US" altLang="zh-CN" sz="1000" dirty="0">
                    <a:solidFill>
                      <a:srgbClr val="0A7F28"/>
                    </a:solidFill>
                    <a:sym typeface="微软雅黑" panose="020B0503020204020204" pitchFamily="34" charset="-122"/>
                  </a:rPr>
                  <a:t>(</a:t>
                </a:r>
                <a:r>
                  <a:rPr lang="zh-CN" altLang="en-US" sz="1000" dirty="0">
                    <a:solidFill>
                      <a:srgbClr val="0A7F28"/>
                    </a:solidFill>
                    <a:sym typeface="微软雅黑" panose="020B0503020204020204" pitchFamily="34" charset="-122"/>
                  </a:rPr>
                  <a:t>右外半规管</a:t>
                </a:r>
                <a:r>
                  <a:rPr lang="en-US" altLang="zh-CN" sz="1000" dirty="0">
                    <a:solidFill>
                      <a:srgbClr val="0A7F28"/>
                    </a:solidFill>
                    <a:sym typeface="微软雅黑" panose="020B0503020204020204" pitchFamily="34" charset="-122"/>
                  </a:rPr>
                  <a:t>BPPV-</a:t>
                </a:r>
                <a:r>
                  <a:rPr lang="zh-CN" altLang="en-US" sz="1000" dirty="0">
                    <a:solidFill>
                      <a:srgbClr val="0A7F28"/>
                    </a:solidFill>
                    <a:sym typeface="微软雅黑" panose="020B0503020204020204" pitchFamily="34" charset="-122"/>
                  </a:rPr>
                  <a:t>向地型</a:t>
                </a:r>
                <a:r>
                  <a:rPr lang="en-US" altLang="zh-CN" sz="1000" dirty="0">
                    <a:solidFill>
                      <a:srgbClr val="0A7F28"/>
                    </a:solidFill>
                    <a:sym typeface="微软雅黑" panose="020B0503020204020204" pitchFamily="34" charset="-122"/>
                  </a:rPr>
                  <a:t>)</a:t>
                </a:r>
                <a:endParaRPr lang="en-US" altLang="zh-CN" sz="1000" baseline="30000" dirty="0">
                  <a:solidFill>
                    <a:srgbClr val="0A7F28"/>
                  </a:solidFill>
                  <a:sym typeface="微软雅黑" panose="020B0503020204020204" pitchFamily="34" charset="-122"/>
                </a:endParaRPr>
              </a:p>
            </p:txBody>
          </p:sp>
        </p:grpSp>
        <p:grpSp>
          <p:nvGrpSpPr>
            <p:cNvPr id="34" name="组合 33"/>
            <p:cNvGrpSpPr/>
            <p:nvPr/>
          </p:nvGrpSpPr>
          <p:grpSpPr>
            <a:xfrm>
              <a:off x="9625726" y="4062615"/>
              <a:ext cx="2017753" cy="2299736"/>
              <a:chOff x="9805577" y="3791534"/>
              <a:chExt cx="2017753" cy="2299736"/>
            </a:xfrm>
          </p:grpSpPr>
          <p:pic>
            <p:nvPicPr>
              <p:cNvPr id="32" name="图片 31"/>
              <p:cNvPicPr>
                <a:picLocks noChangeAspect="1"/>
              </p:cNvPicPr>
              <p:nvPr/>
            </p:nvPicPr>
            <p:blipFill>
              <a:blip r:embed="rId10"/>
              <a:stretch>
                <a:fillRect/>
              </a:stretch>
            </p:blipFill>
            <p:spPr>
              <a:xfrm>
                <a:off x="10124046" y="3791534"/>
                <a:ext cx="1380814" cy="1722698"/>
              </a:xfrm>
              <a:prstGeom prst="rect">
                <a:avLst/>
              </a:prstGeom>
            </p:spPr>
          </p:pic>
          <p:sp>
            <p:nvSpPr>
              <p:cNvPr id="33" name="文本占位符 11"/>
              <p:cNvSpPr txBox="1"/>
              <p:nvPr/>
            </p:nvSpPr>
            <p:spPr>
              <a:xfrm>
                <a:off x="9805577" y="5481181"/>
                <a:ext cx="2017753" cy="61008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altLang="zh-CN" sz="1000" dirty="0" err="1">
                    <a:solidFill>
                      <a:srgbClr val="0A7F28"/>
                    </a:solidFill>
                    <a:sym typeface="微软雅黑" panose="020B0503020204020204" pitchFamily="34" charset="-122"/>
                  </a:rPr>
                  <a:t>Gufoni</a:t>
                </a:r>
                <a:r>
                  <a:rPr lang="zh-CN" altLang="en-US" sz="1000" dirty="0">
                    <a:solidFill>
                      <a:srgbClr val="0A7F28"/>
                    </a:solidFill>
                    <a:sym typeface="微软雅黑" panose="020B0503020204020204" pitchFamily="34" charset="-122"/>
                  </a:rPr>
                  <a:t>法</a:t>
                </a:r>
                <a:r>
                  <a:rPr lang="en-US" altLang="zh-CN" sz="1000" baseline="30000" dirty="0">
                    <a:solidFill>
                      <a:srgbClr val="0A7F28"/>
                    </a:solidFill>
                    <a:sym typeface="微软雅黑" panose="020B0503020204020204" pitchFamily="34" charset="-122"/>
                  </a:rPr>
                  <a:t>3</a:t>
                </a:r>
                <a:endParaRPr lang="en-US" altLang="zh-CN" sz="1000" dirty="0">
                  <a:solidFill>
                    <a:srgbClr val="0A7F28"/>
                  </a:solidFill>
                  <a:sym typeface="微软雅黑" panose="020B0503020204020204" pitchFamily="34" charset="-122"/>
                </a:endParaRPr>
              </a:p>
              <a:p>
                <a:pPr marL="0" indent="0" algn="ctr">
                  <a:lnSpc>
                    <a:spcPct val="100000"/>
                  </a:lnSpc>
                  <a:buNone/>
                </a:pPr>
                <a:r>
                  <a:rPr lang="en-US" altLang="zh-CN" sz="1000" dirty="0">
                    <a:solidFill>
                      <a:srgbClr val="0A7F28"/>
                    </a:solidFill>
                    <a:sym typeface="微软雅黑" panose="020B0503020204020204" pitchFamily="34" charset="-122"/>
                  </a:rPr>
                  <a:t>(</a:t>
                </a:r>
                <a:r>
                  <a:rPr lang="zh-CN" altLang="en-US" sz="1000" dirty="0">
                    <a:solidFill>
                      <a:srgbClr val="0A7F28"/>
                    </a:solidFill>
                    <a:sym typeface="微软雅黑" panose="020B0503020204020204" pitchFamily="34" charset="-122"/>
                  </a:rPr>
                  <a:t>右外半规管</a:t>
                </a:r>
                <a:r>
                  <a:rPr lang="en-US" altLang="zh-CN" sz="1000" dirty="0">
                    <a:solidFill>
                      <a:srgbClr val="0A7F28"/>
                    </a:solidFill>
                    <a:sym typeface="微软雅黑" panose="020B0503020204020204" pitchFamily="34" charset="-122"/>
                  </a:rPr>
                  <a:t>BPPV-</a:t>
                </a:r>
                <a:r>
                  <a:rPr lang="zh-CN" altLang="en-US" sz="1000" dirty="0">
                    <a:solidFill>
                      <a:srgbClr val="0A7F28"/>
                    </a:solidFill>
                    <a:sym typeface="微软雅黑" panose="020B0503020204020204" pitchFamily="34" charset="-122"/>
                  </a:rPr>
                  <a:t>离地型</a:t>
                </a:r>
                <a:r>
                  <a:rPr lang="en-US" altLang="zh-CN" sz="1000" dirty="0">
                    <a:solidFill>
                      <a:srgbClr val="0A7F28"/>
                    </a:solidFill>
                    <a:sym typeface="微软雅黑" panose="020B0503020204020204" pitchFamily="34" charset="-122"/>
                  </a:rPr>
                  <a:t>)</a:t>
                </a:r>
                <a:endParaRPr lang="en-US" altLang="zh-CN" sz="1000" baseline="30000" dirty="0">
                  <a:solidFill>
                    <a:srgbClr val="0A7F28"/>
                  </a:solidFill>
                  <a:sym typeface="微软雅黑" panose="020B0503020204020204" pitchFamily="34" charset="-122"/>
                </a:endParaRPr>
              </a:p>
            </p:txBody>
          </p:sp>
        </p:grpSp>
      </p:grpSp>
      <p:sp>
        <p:nvSpPr>
          <p:cNvPr id="12" name="圆角矩形 11"/>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标题 1"/>
          <p:cNvSpPr>
            <a:spLocks noGrp="1"/>
          </p:cNvSpPr>
          <p:nvPr/>
        </p:nvSpPr>
        <p:spPr>
          <a:xfrm>
            <a:off x="838834" y="35181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主要治疗：耳石复位是</a:t>
            </a:r>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的一线治疗方法</a:t>
            </a:r>
          </a:p>
        </p:txBody>
      </p:sp>
      <p:sp>
        <p:nvSpPr>
          <p:cNvPr id="20" name="圆角矩形 19"/>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圆角矩形 20"/>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中国医药教育协会眩晕专委会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良性阵发性位置性眩晕与前庭阵发症</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,2024,32(01):92-95.</a:t>
            </a:r>
          </a:p>
          <a:p>
            <a:r>
              <a:rPr lang="en-US" altLang="zh-CN" dirty="0">
                <a:sym typeface="微软雅黑" panose="020B0503020204020204" pitchFamily="34" charset="-122"/>
              </a:rPr>
              <a:t>2.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a:t>
            </a:r>
            <a:r>
              <a:rPr lang="en-US" altLang="zh-CN" dirty="0">
                <a:sym typeface="微软雅黑" panose="020B0503020204020204" pitchFamily="34" charset="-122"/>
              </a:rPr>
              <a:t>.</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,2017,52(3):173-177.</a:t>
            </a:r>
          </a:p>
          <a:p>
            <a:r>
              <a:rPr lang="en-US" altLang="zh-CN" dirty="0">
                <a:sym typeface="微软雅黑" panose="020B0503020204020204" pitchFamily="34" charset="-122"/>
              </a:rPr>
              <a:t>3. </a:t>
            </a:r>
            <a:r>
              <a:rPr lang="zh-CN" altLang="en-US" dirty="0">
                <a:sym typeface="微软雅黑" panose="020B0503020204020204" pitchFamily="34" charset="-122"/>
              </a:rPr>
              <a:t>孔维佳</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我国梅尼埃病与良性阵发性位置性眩晕诊断和治疗指南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解读</a:t>
            </a:r>
            <a:r>
              <a:rPr lang="en-US" altLang="zh-CN" dirty="0">
                <a:sym typeface="微软雅黑" panose="020B0503020204020204" pitchFamily="34" charset="-122"/>
              </a:rPr>
              <a:t>.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,2017,52(03):178-189. </a:t>
            </a:r>
          </a:p>
        </p:txBody>
      </p:sp>
      <p:sp>
        <p:nvSpPr>
          <p:cNvPr id="6" name="文本占位符 5"/>
          <p:cNvSpPr>
            <a:spLocks noGrp="1"/>
          </p:cNvSpPr>
          <p:nvPr>
            <p:ph type="body" sz="quarter" idx="13"/>
          </p:nvPr>
        </p:nvSpPr>
        <p:spPr>
          <a:xfrm>
            <a:off x="838200" y="1052736"/>
            <a:ext cx="10515600" cy="4680519"/>
          </a:xfrm>
        </p:spPr>
        <p:txBody>
          <a:bodyPr>
            <a:normAutofit/>
          </a:bodyPr>
          <a:lstStyle/>
          <a:p>
            <a:r>
              <a:rPr lang="zh-CN" altLang="en-US" sz="1800" b="1" dirty="0">
                <a:sym typeface="微软雅黑" panose="020B0503020204020204" pitchFamily="34" charset="-122"/>
              </a:rPr>
              <a:t>缓解前庭症状或改善复位后残余症状时，还包括</a:t>
            </a:r>
            <a:r>
              <a:rPr lang="zh-CN" altLang="en-US" sz="1800" b="1" dirty="0">
                <a:solidFill>
                  <a:srgbClr val="C00000"/>
                </a:solidFill>
                <a:sym typeface="微软雅黑" panose="020B0503020204020204" pitchFamily="34" charset="-122"/>
              </a:rPr>
              <a:t>对症和改善内耳微循环等药物治疗、前庭康复训练</a:t>
            </a:r>
            <a:r>
              <a:rPr lang="zh-CN" altLang="en-US" sz="1800" b="1" dirty="0">
                <a:sym typeface="微软雅黑" panose="020B0503020204020204" pitchFamily="34" charset="-122"/>
              </a:rPr>
              <a:t>等；复位失败的顽固性患者可考虑</a:t>
            </a:r>
            <a:r>
              <a:rPr lang="zh-CN" altLang="en-US" sz="1800" b="1" dirty="0">
                <a:solidFill>
                  <a:srgbClr val="C00000"/>
                </a:solidFill>
                <a:sym typeface="微软雅黑" panose="020B0503020204020204" pitchFamily="34" charset="-122"/>
              </a:rPr>
              <a:t>责任半规管阻塞术</a:t>
            </a:r>
            <a:r>
              <a:rPr lang="en-US" altLang="zh-CN" sz="1800" b="1" baseline="30000" dirty="0">
                <a:solidFill>
                  <a:srgbClr val="C00000"/>
                </a:solidFill>
                <a:sym typeface="微软雅黑" panose="020B0503020204020204" pitchFamily="34" charset="-122"/>
              </a:rPr>
              <a:t>1</a:t>
            </a:r>
          </a:p>
        </p:txBody>
      </p:sp>
      <p:sp>
        <p:nvSpPr>
          <p:cNvPr id="5" name="同侧圆角矩形 77"/>
          <p:cNvSpPr/>
          <p:nvPr/>
        </p:nvSpPr>
        <p:spPr>
          <a:xfrm>
            <a:off x="838200" y="1891030"/>
            <a:ext cx="3419475" cy="467995"/>
          </a:xfrm>
          <a:prstGeom prst="round2SameRect">
            <a:avLst>
              <a:gd name="adj1" fmla="val 50000"/>
              <a:gd name="adj2" fmla="val 0"/>
            </a:avLst>
          </a:prstGeom>
          <a:gradFill>
            <a:gsLst>
              <a:gs pos="0">
                <a:srgbClr val="0A7F28"/>
              </a:gs>
              <a:gs pos="100000">
                <a:srgbClr val="0A7F2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药物治疗</a:t>
            </a:r>
            <a:r>
              <a:rPr lang="en-US" altLang="zh-CN" sz="1600"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a:t>
            </a:r>
            <a:endParaRPr lang="zh-CN" altLang="en-US" sz="1600"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7" name="矩形: 圆角 6"/>
          <p:cNvSpPr/>
          <p:nvPr/>
        </p:nvSpPr>
        <p:spPr>
          <a:xfrm rot="5400000" flipH="1">
            <a:off x="939800" y="2258060"/>
            <a:ext cx="3216910" cy="3419475"/>
          </a:xfrm>
          <a:prstGeom prst="roundRect">
            <a:avLst>
              <a:gd name="adj" fmla="val 1819"/>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占位符 2"/>
          <p:cNvSpPr txBox="1"/>
          <p:nvPr/>
        </p:nvSpPr>
        <p:spPr>
          <a:xfrm>
            <a:off x="928229" y="2427210"/>
            <a:ext cx="3240000" cy="3493938"/>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altLang="zh-CN" sz="1500" dirty="0">
                <a:sym typeface="微软雅黑" panose="020B0503020204020204" pitchFamily="34" charset="-122"/>
              </a:rPr>
              <a:t>BPPV</a:t>
            </a:r>
            <a:r>
              <a:rPr lang="zh-CN" altLang="en-US" sz="1500" dirty="0">
                <a:sym typeface="微软雅黑" panose="020B0503020204020204" pitchFamily="34" charset="-122"/>
              </a:rPr>
              <a:t>可能和内耳退行性病变有关或合并其他眩晕疾病，下列情况可考虑药物辅助治疗：</a:t>
            </a:r>
          </a:p>
          <a:p>
            <a:pPr marL="342900" indent="-342900">
              <a:spcAft>
                <a:spcPts val="600"/>
              </a:spcAft>
              <a:buFont typeface="+mj-lt"/>
              <a:buAutoNum type="arabicPeriod"/>
            </a:pPr>
            <a:r>
              <a:rPr lang="zh-CN" altLang="en-US" sz="1500" dirty="0">
                <a:solidFill>
                  <a:srgbClr val="0A7F28"/>
                </a:solidFill>
                <a:sym typeface="微软雅黑" panose="020B0503020204020204" pitchFamily="34" charset="-122"/>
              </a:rPr>
              <a:t>合并其他疾病：</a:t>
            </a:r>
            <a:r>
              <a:rPr lang="zh-CN" altLang="en-US" sz="1500" dirty="0">
                <a:sym typeface="微软雅黑" panose="020B0503020204020204" pitchFamily="34" charset="-122"/>
              </a:rPr>
              <a:t>应同时治疗该类疾病</a:t>
            </a:r>
          </a:p>
          <a:p>
            <a:pPr marL="342900" indent="-342900">
              <a:spcAft>
                <a:spcPts val="600"/>
              </a:spcAft>
              <a:buFont typeface="+mj-lt"/>
              <a:buAutoNum type="arabicPeriod"/>
            </a:pPr>
            <a:r>
              <a:rPr lang="zh-CN" altLang="en-US" sz="1500" dirty="0">
                <a:solidFill>
                  <a:srgbClr val="0A7F28"/>
                </a:solidFill>
                <a:sym typeface="微软雅黑" panose="020B0503020204020204" pitchFamily="34" charset="-122"/>
              </a:rPr>
              <a:t>复位后有头晕、平衡障碍等症状：</a:t>
            </a:r>
            <a:r>
              <a:rPr lang="zh-CN" altLang="en-US" sz="1500" dirty="0">
                <a:sym typeface="微软雅黑" panose="020B0503020204020204" pitchFamily="34" charset="-122"/>
              </a:rPr>
              <a:t>可给予改善内耳微循环药物，如倍他司汀、银杏叶提取物等</a:t>
            </a:r>
          </a:p>
          <a:p>
            <a:pPr marL="342900" indent="-342900">
              <a:spcAft>
                <a:spcPts val="600"/>
              </a:spcAft>
              <a:buFont typeface="+mj-lt"/>
              <a:buAutoNum type="arabicPeriod"/>
            </a:pPr>
            <a:r>
              <a:rPr lang="zh-CN" altLang="en-US" sz="1500" i="1" dirty="0">
                <a:sym typeface="微软雅黑" panose="020B0503020204020204" pitchFamily="34" charset="-122"/>
              </a:rPr>
              <a:t>因前庭抑制剂可抑制或减缓前庭代偿，故</a:t>
            </a:r>
            <a:r>
              <a:rPr lang="zh-CN" altLang="en-US" sz="1500" i="1" dirty="0">
                <a:solidFill>
                  <a:srgbClr val="0A7F28"/>
                </a:solidFill>
                <a:sym typeface="微软雅黑" panose="020B0503020204020204" pitchFamily="34" charset="-122"/>
              </a:rPr>
              <a:t>不推荐常规使用</a:t>
            </a:r>
            <a:r>
              <a:rPr lang="en-US" altLang="zh-CN" sz="1500" i="1" baseline="30000" dirty="0">
                <a:solidFill>
                  <a:srgbClr val="0A7F28"/>
                </a:solidFill>
                <a:sym typeface="微软雅黑" panose="020B0503020204020204" pitchFamily="34" charset="-122"/>
              </a:rPr>
              <a:t>2</a:t>
            </a:r>
          </a:p>
        </p:txBody>
      </p:sp>
      <p:sp>
        <p:nvSpPr>
          <p:cNvPr id="9" name="同侧圆角矩形 77"/>
          <p:cNvSpPr/>
          <p:nvPr/>
        </p:nvSpPr>
        <p:spPr>
          <a:xfrm>
            <a:off x="4403725" y="1891030"/>
            <a:ext cx="3312160" cy="467995"/>
          </a:xfrm>
          <a:prstGeom prst="round2SameRect">
            <a:avLst>
              <a:gd name="adj1" fmla="val 50000"/>
              <a:gd name="adj2" fmla="val 0"/>
            </a:avLst>
          </a:prstGeom>
          <a:gradFill>
            <a:gsLst>
              <a:gs pos="0">
                <a:srgbClr val="0A7F28"/>
              </a:gs>
              <a:gs pos="100000">
                <a:srgbClr val="0A7F2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前庭康复训练</a:t>
            </a:r>
            <a:r>
              <a:rPr lang="en-US" altLang="zh-CN" sz="1600"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a:t>
            </a:r>
            <a:endPar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0" name="矩形: 圆角 9"/>
          <p:cNvSpPr/>
          <p:nvPr/>
        </p:nvSpPr>
        <p:spPr>
          <a:xfrm rot="5400000" flipH="1">
            <a:off x="4451350" y="2311400"/>
            <a:ext cx="3216910" cy="3312160"/>
          </a:xfrm>
          <a:prstGeom prst="roundRect">
            <a:avLst>
              <a:gd name="adj" fmla="val 1819"/>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占位符 2"/>
          <p:cNvSpPr txBox="1"/>
          <p:nvPr/>
        </p:nvSpPr>
        <p:spPr>
          <a:xfrm>
            <a:off x="4490720" y="2455545"/>
            <a:ext cx="3138170" cy="340804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sz="1500" dirty="0">
                <a:sym typeface="微软雅黑" panose="020B0503020204020204" pitchFamily="34" charset="-122"/>
              </a:rPr>
              <a:t>一种物理训练方法，通过中枢适应和代偿机制提高患者前庭功能，减轻前庭损伤导致的后遗症</a:t>
            </a:r>
            <a:endParaRPr lang="en-US" altLang="zh-CN" sz="1500" dirty="0">
              <a:sym typeface="微软雅黑" panose="020B0503020204020204" pitchFamily="34" charset="-122"/>
            </a:endParaRPr>
          </a:p>
          <a:p>
            <a:pPr>
              <a:spcAft>
                <a:spcPts val="600"/>
              </a:spcAft>
            </a:pPr>
            <a:r>
              <a:rPr lang="zh-CN" altLang="en-US" sz="1500" dirty="0">
                <a:sym typeface="微软雅黑" panose="020B0503020204020204" pitchFamily="34" charset="-122"/>
              </a:rPr>
              <a:t>可作为</a:t>
            </a:r>
            <a:r>
              <a:rPr lang="en-US" altLang="zh-CN" sz="1500" dirty="0">
                <a:sym typeface="微软雅黑" panose="020B0503020204020204" pitchFamily="34" charset="-122"/>
              </a:rPr>
              <a:t>BPPV</a:t>
            </a:r>
            <a:r>
              <a:rPr lang="zh-CN" altLang="en-US" sz="1500" dirty="0">
                <a:sym typeface="微软雅黑" panose="020B0503020204020204" pitchFamily="34" charset="-122"/>
              </a:rPr>
              <a:t>患者耳石复位的辅助治疗，用于复位无效以及复位后仍有头晕或平衡障碍的病例，或在复位治疗前使用以增加患者对复位的耐受性</a:t>
            </a:r>
            <a:endParaRPr lang="en-US" altLang="zh-CN" sz="1500" dirty="0">
              <a:sym typeface="微软雅黑" panose="020B0503020204020204" pitchFamily="34" charset="-122"/>
            </a:endParaRPr>
          </a:p>
          <a:p>
            <a:pPr>
              <a:spcAft>
                <a:spcPts val="600"/>
              </a:spcAft>
            </a:pPr>
            <a:r>
              <a:rPr lang="zh-CN" altLang="en-US" sz="1500" dirty="0">
                <a:sym typeface="微软雅黑" panose="020B0503020204020204" pitchFamily="34" charset="-122"/>
              </a:rPr>
              <a:t>患者拒绝或不耐受复位治疗时可作为替代治疗</a:t>
            </a:r>
            <a:r>
              <a:rPr lang="en-US" altLang="zh-CN" sz="1500" baseline="30000" dirty="0">
                <a:sym typeface="微软雅黑" panose="020B0503020204020204" pitchFamily="34" charset="-122"/>
              </a:rPr>
              <a:t>2</a:t>
            </a:r>
            <a:endParaRPr lang="zh-CN" altLang="en-US" sz="1500" dirty="0">
              <a:solidFill>
                <a:srgbClr val="C00000"/>
              </a:solidFill>
              <a:sym typeface="微软雅黑" panose="020B0503020204020204" pitchFamily="34" charset="-122"/>
            </a:endParaRPr>
          </a:p>
        </p:txBody>
      </p:sp>
      <p:sp>
        <p:nvSpPr>
          <p:cNvPr id="12" name="同侧圆角矩形 77"/>
          <p:cNvSpPr/>
          <p:nvPr/>
        </p:nvSpPr>
        <p:spPr>
          <a:xfrm>
            <a:off x="7861935" y="1891030"/>
            <a:ext cx="3491865" cy="467995"/>
          </a:xfrm>
          <a:prstGeom prst="round2SameRect">
            <a:avLst>
              <a:gd name="adj1" fmla="val 50000"/>
              <a:gd name="adj2" fmla="val 0"/>
            </a:avLst>
          </a:prstGeom>
          <a:gradFill>
            <a:gsLst>
              <a:gs pos="0">
                <a:srgbClr val="0A7F28"/>
              </a:gs>
              <a:gs pos="100000">
                <a:srgbClr val="0A7F2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手术治疗</a:t>
            </a:r>
            <a:r>
              <a:rPr lang="en-US" altLang="zh-CN" sz="1600"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2-3</a:t>
            </a: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3" name="矩形: 圆角 12"/>
          <p:cNvSpPr/>
          <p:nvPr/>
        </p:nvSpPr>
        <p:spPr>
          <a:xfrm rot="5400000" flipH="1">
            <a:off x="7999095" y="2221230"/>
            <a:ext cx="3216910" cy="3491865"/>
          </a:xfrm>
          <a:prstGeom prst="roundRect">
            <a:avLst>
              <a:gd name="adj" fmla="val 1819"/>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占位符 2"/>
          <p:cNvSpPr txBox="1"/>
          <p:nvPr/>
        </p:nvSpPr>
        <p:spPr>
          <a:xfrm>
            <a:off x="7953375" y="2455545"/>
            <a:ext cx="3308350" cy="349377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zh-CN" altLang="en-US" sz="1500" dirty="0">
                <a:sym typeface="微软雅黑" panose="020B0503020204020204" pitchFamily="34" charset="-122"/>
              </a:rPr>
              <a:t>对于诊断清楚、责任半规管明确，经过</a:t>
            </a:r>
            <a:r>
              <a:rPr lang="en-US" altLang="zh-CN" sz="1500" dirty="0">
                <a:sym typeface="微软雅黑" panose="020B0503020204020204" pitchFamily="34" charset="-122"/>
              </a:rPr>
              <a:t>1</a:t>
            </a:r>
            <a:r>
              <a:rPr lang="zh-CN" altLang="en-US" sz="1500" dirty="0">
                <a:sym typeface="微软雅黑" panose="020B0503020204020204" pitchFamily="34" charset="-122"/>
              </a:rPr>
              <a:t>年以上规范的耳石复位等综合治疗仍无效且活动严重受限的难治性患者，可考虑手术治疗</a:t>
            </a:r>
            <a:r>
              <a:rPr lang="en-US" altLang="zh-CN" sz="1500" baseline="30000" dirty="0">
                <a:sym typeface="微软雅黑" panose="020B0503020204020204" pitchFamily="34" charset="-122"/>
              </a:rPr>
              <a:t>2</a:t>
            </a:r>
            <a:endParaRPr lang="en-US" altLang="zh-CN" sz="1500" dirty="0">
              <a:sym typeface="微软雅黑" panose="020B0503020204020204" pitchFamily="34" charset="-122"/>
            </a:endParaRPr>
          </a:p>
          <a:p>
            <a:pPr marL="0" indent="0">
              <a:spcAft>
                <a:spcPts val="600"/>
              </a:spcAft>
              <a:buNone/>
            </a:pPr>
            <a:r>
              <a:rPr lang="zh-CN" altLang="en-US" sz="1500" dirty="0">
                <a:solidFill>
                  <a:srgbClr val="0A7F28"/>
                </a:solidFill>
                <a:sym typeface="微软雅黑" panose="020B0503020204020204" pitchFamily="34" charset="-122"/>
              </a:rPr>
              <a:t>半规管阻塞术</a:t>
            </a:r>
            <a:r>
              <a:rPr lang="en-US" altLang="zh-CN" sz="1500" baseline="30000" dirty="0">
                <a:solidFill>
                  <a:srgbClr val="0A7F28"/>
                </a:solidFill>
                <a:sym typeface="微软雅黑" panose="020B0503020204020204" pitchFamily="34" charset="-122"/>
              </a:rPr>
              <a:t>3</a:t>
            </a:r>
            <a:r>
              <a:rPr lang="zh-CN" altLang="en-US" sz="1500" dirty="0">
                <a:solidFill>
                  <a:srgbClr val="0A7F28"/>
                </a:solidFill>
                <a:sym typeface="微软雅黑" panose="020B0503020204020204" pitchFamily="34" charset="-122"/>
              </a:rPr>
              <a:t>：</a:t>
            </a:r>
            <a:endParaRPr lang="en-US" altLang="zh-CN" sz="1500" dirty="0">
              <a:solidFill>
                <a:srgbClr val="0A7F28"/>
              </a:solidFill>
              <a:sym typeface="微软雅黑" panose="020B0503020204020204" pitchFamily="34" charset="-122"/>
            </a:endParaRPr>
          </a:p>
          <a:p>
            <a:pPr>
              <a:spcAft>
                <a:spcPts val="600"/>
              </a:spcAft>
            </a:pPr>
            <a:r>
              <a:rPr lang="zh-CN" altLang="en-US" sz="1300" dirty="0">
                <a:sym typeface="微软雅黑" panose="020B0503020204020204" pitchFamily="34" charset="-122"/>
              </a:rPr>
              <a:t>对眩晕的完全控制率接近</a:t>
            </a:r>
            <a:r>
              <a:rPr lang="en-US" altLang="zh-CN" sz="1300" dirty="0">
                <a:sym typeface="微软雅黑" panose="020B0503020204020204" pitchFamily="34" charset="-122"/>
              </a:rPr>
              <a:t>100%</a:t>
            </a:r>
            <a:r>
              <a:rPr lang="zh-CN" altLang="en-US" sz="1300" dirty="0">
                <a:sym typeface="微软雅黑" panose="020B0503020204020204" pitchFamily="34" charset="-122"/>
              </a:rPr>
              <a:t>，少数患者术后会出现听力损失</a:t>
            </a:r>
            <a:endParaRPr lang="en-US" altLang="zh-CN" sz="1300" dirty="0">
              <a:sym typeface="微软雅黑" panose="020B0503020204020204" pitchFamily="34" charset="-122"/>
            </a:endParaRPr>
          </a:p>
          <a:p>
            <a:pPr>
              <a:spcAft>
                <a:spcPts val="600"/>
              </a:spcAft>
            </a:pPr>
            <a:r>
              <a:rPr lang="zh-CN" altLang="en-US" sz="1300" dirty="0">
                <a:sym typeface="微软雅黑" panose="020B0503020204020204" pitchFamily="34" charset="-122"/>
              </a:rPr>
              <a:t>禁忌证：急性或亚急性中耳炎</a:t>
            </a:r>
            <a:endParaRPr lang="en-US" altLang="zh-CN" sz="1300" dirty="0">
              <a:sym typeface="微软雅黑" panose="020B0503020204020204" pitchFamily="34" charset="-122"/>
            </a:endParaRPr>
          </a:p>
          <a:p>
            <a:pPr>
              <a:spcAft>
                <a:spcPts val="600"/>
              </a:spcAft>
            </a:pPr>
            <a:r>
              <a:rPr lang="zh-CN" altLang="en-US" sz="1300" dirty="0">
                <a:sym typeface="微软雅黑" panose="020B0503020204020204" pitchFamily="34" charset="-122"/>
              </a:rPr>
              <a:t>与单孔神经切断术相比技术难度较小， 术后听力损失发生率低， 推荐为难治性</a:t>
            </a:r>
            <a:r>
              <a:rPr lang="en-US" altLang="zh-CN" sz="1300" dirty="0">
                <a:sym typeface="微软雅黑" panose="020B0503020204020204" pitchFamily="34" charset="-122"/>
              </a:rPr>
              <a:t>BPPV</a:t>
            </a:r>
            <a:r>
              <a:rPr lang="zh-CN" altLang="en-US" sz="1300" dirty="0">
                <a:sym typeface="微软雅黑" panose="020B0503020204020204" pitchFamily="34" charset="-122"/>
              </a:rPr>
              <a:t>的首选术式</a:t>
            </a:r>
          </a:p>
        </p:txBody>
      </p:sp>
      <p:sp>
        <p:nvSpPr>
          <p:cNvPr id="17" name="圆角矩形 16"/>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辅助及替代治疗：结合药物、前庭康复训练</a:t>
            </a:r>
            <a:r>
              <a:rPr lang="zh-CN" altLang="en-US" dirty="0">
                <a:solidFill>
                  <a:schemeClr val="bg1"/>
                </a:solidFill>
                <a:sym typeface="微软雅黑" panose="020B0503020204020204" pitchFamily="34" charset="-122"/>
              </a:rPr>
              <a:t>及</a:t>
            </a:r>
            <a:r>
              <a:rPr lang="zh-CN" altLang="zh-CN" dirty="0">
                <a:solidFill>
                  <a:schemeClr val="bg1"/>
                </a:solidFill>
                <a:sym typeface="微软雅黑" panose="020B0503020204020204" pitchFamily="34" charset="-122"/>
              </a:rPr>
              <a:t>手术治疗</a:t>
            </a:r>
          </a:p>
        </p:txBody>
      </p:sp>
      <p:sp>
        <p:nvSpPr>
          <p:cNvPr id="20" name="圆角矩形 19"/>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圆角矩形 20"/>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圆角 40"/>
          <p:cNvSpPr/>
          <p:nvPr/>
        </p:nvSpPr>
        <p:spPr>
          <a:xfrm>
            <a:off x="838200" y="1462405"/>
            <a:ext cx="5113655" cy="4270375"/>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矩形: 圆角 41"/>
          <p:cNvSpPr/>
          <p:nvPr/>
        </p:nvSpPr>
        <p:spPr>
          <a:xfrm>
            <a:off x="1955165" y="1233805"/>
            <a:ext cx="2879725" cy="426720"/>
          </a:xfrm>
          <a:prstGeom prst="roundRect">
            <a:avLst>
              <a:gd name="adj" fmla="val 50000"/>
            </a:avLst>
          </a:prstGeom>
          <a:solidFill>
            <a:srgbClr val="0A7F28"/>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头晕</a:t>
            </a:r>
            <a:r>
              <a:rPr kumimoji="0" lang="en-US" altLang="zh-CN"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眩晕患病</a:t>
            </a: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率</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较高</a:t>
            </a:r>
          </a:p>
        </p:txBody>
      </p:sp>
      <p:sp>
        <p:nvSpPr>
          <p:cNvPr id="17" name="内容占位符 16"/>
          <p:cNvSpPr>
            <a:spLocks noGrp="1"/>
          </p:cNvSpPr>
          <p:nvPr>
            <p:ph sz="quarter" idx="14"/>
          </p:nvPr>
        </p:nvSpPr>
        <p:spPr>
          <a:xfrm>
            <a:off x="2328671" y="6021288"/>
            <a:ext cx="9643770" cy="700187"/>
          </a:xfrm>
        </p:spPr>
        <p:txBody>
          <a:bodyPr>
            <a:normAutofit/>
          </a:bodyPr>
          <a:lstStyle/>
          <a:p>
            <a:r>
              <a:rPr lang="en-US" altLang="zh-CN" sz="600" dirty="0">
                <a:sym typeface="微软雅黑" panose="020B0503020204020204" pitchFamily="34" charset="-122"/>
              </a:rPr>
              <a:t>1. Hackenberg B, et al. Vertigo and its burden of disease-Results from a population-based cohort study. Laryngoscope </a:t>
            </a:r>
            <a:r>
              <a:rPr lang="en-US" altLang="zh-CN" sz="600" dirty="0" err="1">
                <a:sym typeface="微软雅黑" panose="020B0503020204020204" pitchFamily="34" charset="-122"/>
              </a:rPr>
              <a:t>Investig</a:t>
            </a:r>
            <a:r>
              <a:rPr lang="en-US" altLang="zh-CN" sz="600" dirty="0">
                <a:sym typeface="微软雅黑" panose="020B0503020204020204" pitchFamily="34" charset="-122"/>
              </a:rPr>
              <a:t> </a:t>
            </a:r>
            <a:r>
              <a:rPr lang="en-US" altLang="zh-CN" sz="600" dirty="0" err="1">
                <a:sym typeface="微软雅黑" panose="020B0503020204020204" pitchFamily="34" charset="-122"/>
              </a:rPr>
              <a:t>Otolaryngol</a:t>
            </a:r>
            <a:r>
              <a:rPr lang="en-US" altLang="zh-CN" sz="600" dirty="0">
                <a:sym typeface="微软雅黑" panose="020B0503020204020204" pitchFamily="34" charset="-122"/>
              </a:rPr>
              <a:t>. 2023;8(6):1624-1630. </a:t>
            </a:r>
            <a:r>
              <a:rPr lang="en-US" altLang="zh-CN" sz="600" dirty="0">
                <a:sym typeface="微软雅黑" panose="020B0503020204020204" pitchFamily="34" charset="-122"/>
                <a:hlinkClick r:id="rId3"/>
              </a:rPr>
              <a:t>https://www.ncbi.nlm.nih.gov/pmc/articles/PMC10731510/</a:t>
            </a:r>
            <a:endParaRPr lang="en-US" altLang="zh-CN" sz="600" dirty="0">
              <a:sym typeface="微软雅黑" panose="020B0503020204020204" pitchFamily="34" charset="-122"/>
            </a:endParaRPr>
          </a:p>
          <a:p>
            <a:r>
              <a:rPr lang="en-US" altLang="zh-CN" sz="600" dirty="0">
                <a:sym typeface="微软雅黑" panose="020B0503020204020204" pitchFamily="34" charset="-122"/>
              </a:rPr>
              <a:t>2. Mitchell MB, Bhattacharyya N. Balance Disorder Trends in US Adults 2008-2016: Epidemiology and Functional Impact. OTO Open. 2023;7(2):e58. </a:t>
            </a:r>
            <a:r>
              <a:rPr lang="en-US" altLang="zh-CN" sz="600" dirty="0">
                <a:sym typeface="微软雅黑" panose="020B0503020204020204" pitchFamily="34" charset="-122"/>
                <a:hlinkClick r:id="rId4"/>
              </a:rPr>
              <a:t>https://www.ncbi.nlm.nih.gov/pmc/articles/PMC10242407/</a:t>
            </a:r>
            <a:endParaRPr lang="en-US" altLang="zh-CN" sz="600" dirty="0">
              <a:sym typeface="微软雅黑" panose="020B0503020204020204" pitchFamily="34" charset="-122"/>
            </a:endParaRPr>
          </a:p>
          <a:p>
            <a:r>
              <a:rPr lang="en-US" altLang="zh-CN" sz="600" dirty="0">
                <a:sym typeface="微软雅黑" panose="020B0503020204020204" pitchFamily="34" charset="-122"/>
              </a:rPr>
              <a:t>3. </a:t>
            </a:r>
            <a:r>
              <a:rPr lang="zh-CN" altLang="en-US" sz="600" dirty="0">
                <a:sym typeface="微软雅黑" panose="020B0503020204020204" pitchFamily="34" charset="-122"/>
              </a:rPr>
              <a:t>徐霞</a:t>
            </a:r>
            <a:r>
              <a:rPr lang="en-US" altLang="zh-CN" sz="600" dirty="0">
                <a:sym typeface="微软雅黑" panose="020B0503020204020204" pitchFamily="34" charset="-122"/>
              </a:rPr>
              <a:t>,</a:t>
            </a:r>
            <a:r>
              <a:rPr lang="zh-CN" altLang="en-US" sz="600" dirty="0">
                <a:sym typeface="微软雅黑" panose="020B0503020204020204" pitchFamily="34" charset="-122"/>
              </a:rPr>
              <a:t>等</a:t>
            </a:r>
            <a:r>
              <a:rPr lang="en-US" altLang="zh-CN" sz="600" dirty="0">
                <a:sym typeface="微软雅黑" panose="020B0503020204020204" pitchFamily="34" charset="-122"/>
              </a:rPr>
              <a:t>.</a:t>
            </a:r>
            <a:r>
              <a:rPr lang="zh-CN" altLang="en-US" sz="600" dirty="0">
                <a:sym typeface="微软雅黑" panose="020B0503020204020204" pitchFamily="34" charset="-122"/>
              </a:rPr>
              <a:t>江苏省≥</a:t>
            </a:r>
            <a:r>
              <a:rPr lang="en-US" altLang="zh-CN" sz="600" dirty="0">
                <a:sym typeface="微软雅黑" panose="020B0503020204020204" pitchFamily="34" charset="-122"/>
              </a:rPr>
              <a:t>10</a:t>
            </a:r>
            <a:r>
              <a:rPr lang="zh-CN" altLang="en-US" sz="600" dirty="0">
                <a:sym typeface="微软雅黑" panose="020B0503020204020204" pitchFamily="34" charset="-122"/>
              </a:rPr>
              <a:t>岁人群的眩晕流行病学调查研究</a:t>
            </a:r>
            <a:r>
              <a:rPr lang="en-US" altLang="zh-CN" sz="600" dirty="0">
                <a:sym typeface="微软雅黑" panose="020B0503020204020204" pitchFamily="34" charset="-122"/>
              </a:rPr>
              <a:t>.</a:t>
            </a:r>
            <a:r>
              <a:rPr lang="zh-CN" altLang="en-US" sz="600" dirty="0">
                <a:sym typeface="微软雅黑" panose="020B0503020204020204" pitchFamily="34" charset="-122"/>
              </a:rPr>
              <a:t>中华耳科学杂志</a:t>
            </a:r>
            <a:r>
              <a:rPr lang="en-US" altLang="zh-CN" sz="600" dirty="0">
                <a:sym typeface="微软雅黑" panose="020B0503020204020204" pitchFamily="34" charset="-122"/>
              </a:rPr>
              <a:t>,2006,4(4):250-253.</a:t>
            </a:r>
          </a:p>
          <a:p>
            <a:r>
              <a:rPr lang="en-US" altLang="zh-CN" sz="600" dirty="0">
                <a:sym typeface="微软雅黑" panose="020B0503020204020204" pitchFamily="34" charset="-122"/>
              </a:rPr>
              <a:t>4. Comolli L, et al. Vestibular syndromes, diagnosis and diagnostic errors in patients with dizziness presenting to the emergency department: a cross-sectional study. BMJ Open. 2023;13(3):e064057. </a:t>
            </a:r>
            <a:r>
              <a:rPr lang="en-US" altLang="zh-CN" sz="600" dirty="0">
                <a:sym typeface="微软雅黑" panose="020B0503020204020204" pitchFamily="34" charset="-122"/>
                <a:hlinkClick r:id="rId5"/>
              </a:rPr>
              <a:t>https://www.ncbi.nlm.nih.gov/pmc/articles/PMC10040076/</a:t>
            </a:r>
            <a:endParaRPr lang="en-US" altLang="zh-CN" sz="600" dirty="0">
              <a:sym typeface="微软雅黑" panose="020B0503020204020204" pitchFamily="34" charset="-122"/>
            </a:endParaRPr>
          </a:p>
        </p:txBody>
      </p:sp>
      <p:graphicFrame>
        <p:nvGraphicFramePr>
          <p:cNvPr id="21" name="内容占位符 18"/>
          <p:cNvGraphicFramePr/>
          <p:nvPr/>
        </p:nvGraphicFramePr>
        <p:xfrm>
          <a:off x="2398395" y="2249170"/>
          <a:ext cx="3380740" cy="1082675"/>
        </p:xfrm>
        <a:graphic>
          <a:graphicData uri="http://schemas.openxmlformats.org/drawingml/2006/chart">
            <c:chart xmlns:c="http://schemas.openxmlformats.org/drawingml/2006/chart" xmlns:r="http://schemas.openxmlformats.org/officeDocument/2006/relationships" r:id="rId6"/>
          </a:graphicData>
        </a:graphic>
      </p:graphicFrame>
      <p:sp>
        <p:nvSpPr>
          <p:cNvPr id="23" name="文本占位符 2"/>
          <p:cNvSpPr txBox="1"/>
          <p:nvPr/>
        </p:nvSpPr>
        <p:spPr>
          <a:xfrm>
            <a:off x="1016635" y="2245995"/>
            <a:ext cx="1367790" cy="914400"/>
          </a:xfrm>
          <a:prstGeom prst="rect">
            <a:avLst/>
          </a:prstGeom>
        </p:spPr>
        <p:txBody>
          <a:bodyPr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德国队列研究</a:t>
            </a:r>
            <a:r>
              <a:rPr lang="en-US" altLang="zh-CN" sz="1000" baseline="30000" dirty="0">
                <a:solidFill>
                  <a:prstClr val="black"/>
                </a:solidFill>
                <a:latin typeface="微软雅黑" panose="020B0503020204020204" pitchFamily="34" charset="-122"/>
                <a:sym typeface="微软雅黑" panose="020B0503020204020204" pitchFamily="34" charset="-122"/>
              </a:rPr>
              <a:t>1</a:t>
            </a:r>
          </a:p>
          <a:p>
            <a:pPr marL="0" indent="0" algn="ctr">
              <a:lnSpc>
                <a:spcPct val="100000"/>
              </a:lnSpc>
              <a:buNone/>
            </a:pPr>
            <a:r>
              <a:rPr lang="en-US" altLang="zh-CN" sz="1000" dirty="0">
                <a:solidFill>
                  <a:prstClr val="black"/>
                </a:solidFill>
                <a:latin typeface="微软雅黑" panose="020B0503020204020204" pitchFamily="34" charset="-122"/>
                <a:sym typeface="微软雅黑" panose="020B0503020204020204" pitchFamily="34" charset="-122"/>
              </a:rPr>
              <a:t>25~85</a:t>
            </a:r>
            <a:r>
              <a:rPr lang="zh-CN" altLang="en-US" sz="1000" dirty="0">
                <a:solidFill>
                  <a:prstClr val="black"/>
                </a:solidFill>
                <a:latin typeface="微软雅黑" panose="020B0503020204020204" pitchFamily="34" charset="-122"/>
                <a:sym typeface="微软雅黑" panose="020B0503020204020204" pitchFamily="34" charset="-122"/>
              </a:rPr>
              <a:t>岁人群，</a:t>
            </a:r>
            <a:endParaRPr lang="en-US" altLang="zh-CN" sz="1000" dirty="0">
              <a:solidFill>
                <a:prstClr val="black"/>
              </a:solidFill>
              <a:latin typeface="微软雅黑" panose="020B0503020204020204" pitchFamily="34" charset="-122"/>
              <a:sym typeface="微软雅黑" panose="020B0503020204020204" pitchFamily="34" charset="-122"/>
            </a:endParaRPr>
          </a:p>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眩晕年龄标化患病率：</a:t>
            </a:r>
            <a:endParaRPr lang="en-US" altLang="zh-CN" sz="1000" dirty="0">
              <a:solidFill>
                <a:prstClr val="black"/>
              </a:solidFill>
              <a:latin typeface="微软雅黑" panose="020B0503020204020204" pitchFamily="34" charset="-122"/>
              <a:sym typeface="微软雅黑" panose="020B0503020204020204" pitchFamily="34" charset="-122"/>
            </a:endParaRPr>
          </a:p>
          <a:p>
            <a:pPr marL="0" indent="0" algn="ctr">
              <a:lnSpc>
                <a:spcPct val="100000"/>
              </a:lnSpc>
              <a:buNone/>
            </a:pPr>
            <a:r>
              <a:rPr lang="en-US" altLang="zh-CN" sz="1000" dirty="0">
                <a:solidFill>
                  <a:prstClr val="black"/>
                </a:solidFill>
                <a:latin typeface="微软雅黑" panose="020B0503020204020204" pitchFamily="34" charset="-122"/>
                <a:sym typeface="微软雅黑" panose="020B0503020204020204" pitchFamily="34" charset="-122"/>
              </a:rPr>
              <a:t>n=8519</a:t>
            </a:r>
          </a:p>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平均</a:t>
            </a:r>
            <a:r>
              <a:rPr lang="en-US" altLang="zh-CN" sz="1000" dirty="0">
                <a:solidFill>
                  <a:prstClr val="black"/>
                </a:solidFill>
                <a:latin typeface="微软雅黑" panose="020B0503020204020204" pitchFamily="34" charset="-122"/>
                <a:sym typeface="微软雅黑" panose="020B0503020204020204" pitchFamily="34" charset="-122"/>
              </a:rPr>
              <a:t>60.7±13.7</a:t>
            </a:r>
            <a:r>
              <a:rPr lang="zh-CN" altLang="en-US" sz="1000" dirty="0">
                <a:solidFill>
                  <a:prstClr val="black"/>
                </a:solidFill>
                <a:latin typeface="微软雅黑" panose="020B0503020204020204" pitchFamily="34" charset="-122"/>
                <a:sym typeface="微软雅黑" panose="020B0503020204020204" pitchFamily="34" charset="-122"/>
              </a:rPr>
              <a:t>岁</a:t>
            </a:r>
            <a:endParaRPr lang="en-US" altLang="zh-CN" sz="1000" dirty="0">
              <a:solidFill>
                <a:prstClr val="black"/>
              </a:solidFill>
              <a:latin typeface="微软雅黑" panose="020B0503020204020204" pitchFamily="34" charset="-122"/>
              <a:sym typeface="微软雅黑" panose="020B0503020204020204" pitchFamily="34" charset="-122"/>
            </a:endParaRPr>
          </a:p>
          <a:p>
            <a:pPr marL="0" indent="0" algn="ctr">
              <a:lnSpc>
                <a:spcPct val="100000"/>
              </a:lnSpc>
              <a:buNone/>
            </a:pPr>
            <a:endParaRPr lang="zh-CN" altLang="en-US" sz="1000" baseline="30000" dirty="0">
              <a:solidFill>
                <a:prstClr val="black"/>
              </a:solidFill>
              <a:latin typeface="微软雅黑" panose="020B0503020204020204" pitchFamily="34" charset="-122"/>
              <a:sym typeface="微软雅黑" panose="020B0503020204020204" pitchFamily="34" charset="-122"/>
            </a:endParaRPr>
          </a:p>
        </p:txBody>
      </p:sp>
      <p:graphicFrame>
        <p:nvGraphicFramePr>
          <p:cNvPr id="24" name="内容占位符 18"/>
          <p:cNvGraphicFramePr/>
          <p:nvPr/>
        </p:nvGraphicFramePr>
        <p:xfrm>
          <a:off x="2398395" y="4341495"/>
          <a:ext cx="3380740" cy="119951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5" name="内容占位符 18"/>
          <p:cNvGraphicFramePr/>
          <p:nvPr/>
        </p:nvGraphicFramePr>
        <p:xfrm>
          <a:off x="2398395" y="3321685"/>
          <a:ext cx="3380740" cy="1082675"/>
        </p:xfrm>
        <a:graphic>
          <a:graphicData uri="http://schemas.openxmlformats.org/drawingml/2006/chart">
            <c:chart xmlns:c="http://schemas.openxmlformats.org/drawingml/2006/chart" xmlns:r="http://schemas.openxmlformats.org/officeDocument/2006/relationships" r:id="rId8"/>
          </a:graphicData>
        </a:graphic>
      </p:graphicFrame>
      <p:sp>
        <p:nvSpPr>
          <p:cNvPr id="26" name="文本占位符 2"/>
          <p:cNvSpPr txBox="1"/>
          <p:nvPr/>
        </p:nvSpPr>
        <p:spPr>
          <a:xfrm>
            <a:off x="1004570" y="4425950"/>
            <a:ext cx="1367790" cy="914400"/>
          </a:xfrm>
          <a:prstGeom prst="rect">
            <a:avLst/>
          </a:prstGeom>
        </p:spPr>
        <p:txBody>
          <a:bodyPr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中国江苏研究</a:t>
            </a:r>
            <a:r>
              <a:rPr lang="en-US" altLang="zh-CN" sz="1000" baseline="30000" dirty="0">
                <a:solidFill>
                  <a:prstClr val="black"/>
                </a:solidFill>
                <a:latin typeface="微软雅黑" panose="020B0503020204020204" pitchFamily="34" charset="-122"/>
                <a:sym typeface="微软雅黑" panose="020B0503020204020204" pitchFamily="34" charset="-122"/>
              </a:rPr>
              <a:t>3</a:t>
            </a:r>
          </a:p>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a:t>
            </a:r>
            <a:r>
              <a:rPr lang="en-US" altLang="zh-CN" sz="1000" dirty="0">
                <a:solidFill>
                  <a:prstClr val="black"/>
                </a:solidFill>
                <a:latin typeface="微软雅黑" panose="020B0503020204020204" pitchFamily="34" charset="-122"/>
                <a:sym typeface="微软雅黑" panose="020B0503020204020204" pitchFamily="34" charset="-122"/>
              </a:rPr>
              <a:t>10</a:t>
            </a:r>
            <a:r>
              <a:rPr lang="zh-CN" altLang="en-US" sz="1000" dirty="0">
                <a:solidFill>
                  <a:prstClr val="black"/>
                </a:solidFill>
                <a:latin typeface="微软雅黑" panose="020B0503020204020204" pitchFamily="34" charset="-122"/>
                <a:sym typeface="微软雅黑" panose="020B0503020204020204" pitchFamily="34" charset="-122"/>
              </a:rPr>
              <a:t>岁人群，</a:t>
            </a:r>
            <a:endParaRPr lang="en-US" altLang="zh-CN" sz="1000" dirty="0">
              <a:solidFill>
                <a:prstClr val="black"/>
              </a:solidFill>
              <a:latin typeface="微软雅黑" panose="020B0503020204020204" pitchFamily="34" charset="-122"/>
              <a:sym typeface="微软雅黑" panose="020B0503020204020204" pitchFamily="34" charset="-122"/>
            </a:endParaRPr>
          </a:p>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眩晕标化患病率：</a:t>
            </a:r>
            <a:endParaRPr lang="en-US" altLang="zh-CN" sz="1000" dirty="0">
              <a:solidFill>
                <a:prstClr val="black"/>
              </a:solidFill>
              <a:latin typeface="微软雅黑" panose="020B0503020204020204" pitchFamily="34" charset="-122"/>
              <a:sym typeface="微软雅黑" panose="020B0503020204020204" pitchFamily="34" charset="-122"/>
            </a:endParaRPr>
          </a:p>
          <a:p>
            <a:pPr marL="0" indent="0" algn="ctr">
              <a:lnSpc>
                <a:spcPct val="100000"/>
              </a:lnSpc>
              <a:buNone/>
            </a:pPr>
            <a:r>
              <a:rPr lang="en-US" altLang="zh-CN" sz="1000" dirty="0">
                <a:solidFill>
                  <a:prstClr val="black"/>
                </a:solidFill>
                <a:latin typeface="微软雅黑" panose="020B0503020204020204" pitchFamily="34" charset="-122"/>
                <a:sym typeface="微软雅黑" panose="020B0503020204020204" pitchFamily="34" charset="-122"/>
              </a:rPr>
              <a:t>n=6333</a:t>
            </a:r>
          </a:p>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年龄</a:t>
            </a:r>
            <a:r>
              <a:rPr lang="en-US" altLang="zh-CN" sz="1000" dirty="0">
                <a:solidFill>
                  <a:prstClr val="black"/>
                </a:solidFill>
                <a:latin typeface="微软雅黑" panose="020B0503020204020204" pitchFamily="34" charset="-122"/>
                <a:sym typeface="微软雅黑" panose="020B0503020204020204" pitchFamily="34" charset="-122"/>
              </a:rPr>
              <a:t>10</a:t>
            </a:r>
            <a:r>
              <a:rPr lang="zh-CN" altLang="en-US" sz="1000" dirty="0">
                <a:solidFill>
                  <a:prstClr val="black"/>
                </a:solidFill>
                <a:latin typeface="微软雅黑" panose="020B0503020204020204" pitchFamily="34" charset="-122"/>
                <a:sym typeface="微软雅黑" panose="020B0503020204020204" pitchFamily="34" charset="-122"/>
              </a:rPr>
              <a:t>～</a:t>
            </a:r>
            <a:r>
              <a:rPr lang="en-US" altLang="zh-CN" sz="1000" dirty="0">
                <a:solidFill>
                  <a:prstClr val="black"/>
                </a:solidFill>
                <a:latin typeface="微软雅黑" panose="020B0503020204020204" pitchFamily="34" charset="-122"/>
                <a:sym typeface="微软雅黑" panose="020B0503020204020204" pitchFamily="34" charset="-122"/>
              </a:rPr>
              <a:t>93</a:t>
            </a:r>
            <a:r>
              <a:rPr lang="zh-CN" altLang="en-US" sz="1000" dirty="0">
                <a:solidFill>
                  <a:prstClr val="black"/>
                </a:solidFill>
                <a:latin typeface="微软雅黑" panose="020B0503020204020204" pitchFamily="34" charset="-122"/>
                <a:sym typeface="微软雅黑" panose="020B0503020204020204" pitchFamily="34" charset="-122"/>
              </a:rPr>
              <a:t>岁</a:t>
            </a:r>
            <a:endParaRPr lang="en-US" altLang="zh-CN" sz="1000" dirty="0">
              <a:solidFill>
                <a:prstClr val="black"/>
              </a:solidFill>
              <a:latin typeface="微软雅黑" panose="020B0503020204020204" pitchFamily="34" charset="-122"/>
              <a:sym typeface="微软雅黑" panose="020B0503020204020204" pitchFamily="34" charset="-122"/>
            </a:endParaRPr>
          </a:p>
        </p:txBody>
      </p:sp>
      <p:sp>
        <p:nvSpPr>
          <p:cNvPr id="27" name="文本占位符 2"/>
          <p:cNvSpPr txBox="1"/>
          <p:nvPr/>
        </p:nvSpPr>
        <p:spPr>
          <a:xfrm>
            <a:off x="1016635" y="3197225"/>
            <a:ext cx="1367790" cy="1094105"/>
          </a:xfrm>
          <a:prstGeom prst="rect">
            <a:avLst/>
          </a:prstGeom>
        </p:spPr>
        <p:txBody>
          <a:bodyPr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美国</a:t>
            </a:r>
            <a:r>
              <a:rPr lang="en-US" altLang="zh-CN" sz="1000" dirty="0">
                <a:solidFill>
                  <a:prstClr val="black"/>
                </a:solidFill>
                <a:latin typeface="微软雅黑" panose="020B0503020204020204" pitchFamily="34" charset="-122"/>
                <a:sym typeface="微软雅黑" panose="020B0503020204020204" pitchFamily="34" charset="-122"/>
              </a:rPr>
              <a:t>NHIS</a:t>
            </a:r>
            <a:r>
              <a:rPr lang="zh-CN" altLang="en-US" sz="1000" dirty="0">
                <a:solidFill>
                  <a:prstClr val="black"/>
                </a:solidFill>
                <a:latin typeface="微软雅黑" panose="020B0503020204020204" pitchFamily="34" charset="-122"/>
                <a:sym typeface="微软雅黑" panose="020B0503020204020204" pitchFamily="34" charset="-122"/>
              </a:rPr>
              <a:t>研究</a:t>
            </a:r>
            <a:r>
              <a:rPr lang="en-US" altLang="zh-CN" sz="1000" baseline="30000" dirty="0">
                <a:solidFill>
                  <a:prstClr val="black"/>
                </a:solidFill>
                <a:latin typeface="微软雅黑" panose="020B0503020204020204" pitchFamily="34" charset="-122"/>
                <a:sym typeface="微软雅黑" panose="020B0503020204020204" pitchFamily="34" charset="-122"/>
              </a:rPr>
              <a:t>2</a:t>
            </a:r>
          </a:p>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a:t>
            </a:r>
            <a:r>
              <a:rPr lang="en-US" altLang="zh-CN" sz="1000" dirty="0">
                <a:solidFill>
                  <a:prstClr val="black"/>
                </a:solidFill>
                <a:latin typeface="微软雅黑" panose="020B0503020204020204" pitchFamily="34" charset="-122"/>
                <a:sym typeface="微软雅黑" panose="020B0503020204020204" pitchFamily="34" charset="-122"/>
              </a:rPr>
              <a:t>18</a:t>
            </a:r>
            <a:r>
              <a:rPr lang="zh-CN" altLang="en-US" sz="1000" dirty="0">
                <a:solidFill>
                  <a:prstClr val="black"/>
                </a:solidFill>
                <a:latin typeface="微软雅黑" panose="020B0503020204020204" pitchFamily="34" charset="-122"/>
                <a:sym typeface="微软雅黑" panose="020B0503020204020204" pitchFamily="34" charset="-122"/>
              </a:rPr>
              <a:t>岁人群，</a:t>
            </a:r>
            <a:endParaRPr lang="en-US" altLang="zh-CN" sz="1000" dirty="0">
              <a:solidFill>
                <a:prstClr val="black"/>
              </a:solidFill>
              <a:latin typeface="微软雅黑" panose="020B0503020204020204" pitchFamily="34" charset="-122"/>
              <a:sym typeface="微软雅黑" panose="020B0503020204020204" pitchFamily="34" charset="-122"/>
            </a:endParaRPr>
          </a:p>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过去</a:t>
            </a:r>
            <a:r>
              <a:rPr lang="en-US" altLang="zh-CN" sz="1000" dirty="0">
                <a:solidFill>
                  <a:prstClr val="black"/>
                </a:solidFill>
                <a:latin typeface="微软雅黑" panose="020B0503020204020204" pitchFamily="34" charset="-122"/>
                <a:sym typeface="微软雅黑" panose="020B0503020204020204" pitchFamily="34" charset="-122"/>
              </a:rPr>
              <a:t>1</a:t>
            </a:r>
            <a:r>
              <a:rPr lang="zh-CN" altLang="en-US" sz="1000" dirty="0">
                <a:solidFill>
                  <a:prstClr val="black"/>
                </a:solidFill>
                <a:latin typeface="微软雅黑" panose="020B0503020204020204" pitchFamily="34" charset="-122"/>
                <a:sym typeface="微软雅黑" panose="020B0503020204020204" pitchFamily="34" charset="-122"/>
              </a:rPr>
              <a:t>年头晕</a:t>
            </a:r>
            <a:r>
              <a:rPr lang="en-US" altLang="zh-CN" sz="1000" dirty="0">
                <a:solidFill>
                  <a:prstClr val="black"/>
                </a:solidFill>
                <a:latin typeface="微软雅黑" panose="020B0503020204020204" pitchFamily="34" charset="-122"/>
                <a:sym typeface="微软雅黑" panose="020B0503020204020204" pitchFamily="34" charset="-122"/>
              </a:rPr>
              <a:t>/</a:t>
            </a:r>
            <a:r>
              <a:rPr lang="zh-CN" altLang="en-US" sz="1000" dirty="0">
                <a:solidFill>
                  <a:prstClr val="black"/>
                </a:solidFill>
                <a:latin typeface="微软雅黑" panose="020B0503020204020204" pitchFamily="34" charset="-122"/>
                <a:sym typeface="微软雅黑" panose="020B0503020204020204" pitchFamily="34" charset="-122"/>
              </a:rPr>
              <a:t>平衡问题流行率：</a:t>
            </a:r>
          </a:p>
          <a:p>
            <a:pPr marL="0" indent="0" algn="ctr">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 </a:t>
            </a:r>
            <a:r>
              <a:rPr lang="en-US" altLang="zh-CN" sz="1000" dirty="0">
                <a:solidFill>
                  <a:prstClr val="black"/>
                </a:solidFill>
                <a:latin typeface="微软雅黑" panose="020B0503020204020204" pitchFamily="34" charset="-122"/>
                <a:sym typeface="微软雅黑" panose="020B0503020204020204" pitchFamily="34" charset="-122"/>
              </a:rPr>
              <a:t>n=2416</a:t>
            </a:r>
            <a:r>
              <a:rPr lang="zh-CN" altLang="en-US" sz="1000" dirty="0">
                <a:solidFill>
                  <a:prstClr val="black"/>
                </a:solidFill>
                <a:latin typeface="微软雅黑" panose="020B0503020204020204" pitchFamily="34" charset="-122"/>
                <a:sym typeface="微软雅黑" panose="020B0503020204020204" pitchFamily="34" charset="-122"/>
              </a:rPr>
              <a:t>万</a:t>
            </a:r>
            <a:r>
              <a:rPr lang="en-US" altLang="zh-CN" sz="1000" dirty="0">
                <a:solidFill>
                  <a:prstClr val="black"/>
                </a:solidFill>
                <a:latin typeface="微软雅黑" panose="020B0503020204020204" pitchFamily="34" charset="-122"/>
                <a:sym typeface="微软雅黑" panose="020B0503020204020204" pitchFamily="34" charset="-122"/>
              </a:rPr>
              <a:t>~3678</a:t>
            </a:r>
            <a:r>
              <a:rPr lang="zh-CN" altLang="en-US" sz="1000" dirty="0">
                <a:solidFill>
                  <a:prstClr val="black"/>
                </a:solidFill>
                <a:latin typeface="微软雅黑" panose="020B0503020204020204" pitchFamily="34" charset="-122"/>
                <a:sym typeface="微软雅黑" panose="020B0503020204020204" pitchFamily="34" charset="-122"/>
              </a:rPr>
              <a:t>万</a:t>
            </a:r>
            <a:endParaRPr lang="en-US" altLang="zh-CN" sz="1000" dirty="0">
              <a:solidFill>
                <a:prstClr val="black"/>
              </a:solidFill>
              <a:latin typeface="微软雅黑" panose="020B0503020204020204" pitchFamily="34" charset="-122"/>
              <a:sym typeface="微软雅黑" panose="020B0503020204020204" pitchFamily="34" charset="-122"/>
            </a:endParaRPr>
          </a:p>
          <a:p>
            <a:pPr marL="0" indent="0" algn="ctr">
              <a:lnSpc>
                <a:spcPct val="100000"/>
              </a:lnSpc>
              <a:buNone/>
            </a:pPr>
            <a:r>
              <a:rPr lang="en-US" altLang="zh-CN" sz="1000" dirty="0">
                <a:solidFill>
                  <a:prstClr val="black"/>
                </a:solidFill>
                <a:latin typeface="微软雅黑" panose="020B0503020204020204" pitchFamily="34" charset="-122"/>
                <a:sym typeface="微软雅黑" panose="020B0503020204020204" pitchFamily="34" charset="-122"/>
              </a:rPr>
              <a:t>2016</a:t>
            </a:r>
            <a:r>
              <a:rPr lang="zh-CN" altLang="en-US" sz="1000" dirty="0">
                <a:solidFill>
                  <a:prstClr val="black"/>
                </a:solidFill>
                <a:latin typeface="微软雅黑" panose="020B0503020204020204" pitchFamily="34" charset="-122"/>
                <a:sym typeface="微软雅黑" panose="020B0503020204020204" pitchFamily="34" charset="-122"/>
              </a:rPr>
              <a:t>平均</a:t>
            </a:r>
            <a:r>
              <a:rPr lang="en-US" altLang="zh-CN" sz="1000" dirty="0">
                <a:solidFill>
                  <a:prstClr val="black"/>
                </a:solidFill>
                <a:latin typeface="微软雅黑" panose="020B0503020204020204" pitchFamily="34" charset="-122"/>
                <a:sym typeface="微软雅黑" panose="020B0503020204020204" pitchFamily="34" charset="-122"/>
              </a:rPr>
              <a:t>52.4</a:t>
            </a:r>
            <a:r>
              <a:rPr lang="zh-CN" altLang="en-US" sz="1000" dirty="0">
                <a:solidFill>
                  <a:prstClr val="black"/>
                </a:solidFill>
                <a:latin typeface="微软雅黑" panose="020B0503020204020204" pitchFamily="34" charset="-122"/>
                <a:sym typeface="微软雅黑" panose="020B0503020204020204" pitchFamily="34" charset="-122"/>
              </a:rPr>
              <a:t>岁</a:t>
            </a:r>
            <a:endParaRPr lang="en-US" altLang="zh-CN" sz="1000" dirty="0">
              <a:solidFill>
                <a:prstClr val="black"/>
              </a:solidFill>
              <a:latin typeface="微软雅黑" panose="020B0503020204020204" pitchFamily="34" charset="-122"/>
              <a:sym typeface="微软雅黑" panose="020B0503020204020204" pitchFamily="34" charset="-122"/>
            </a:endParaRPr>
          </a:p>
        </p:txBody>
      </p:sp>
      <p:sp>
        <p:nvSpPr>
          <p:cNvPr id="29" name="文本占位符 2"/>
          <p:cNvSpPr txBox="1"/>
          <p:nvPr/>
        </p:nvSpPr>
        <p:spPr>
          <a:xfrm>
            <a:off x="8236386" y="5791970"/>
            <a:ext cx="3117414" cy="291633"/>
          </a:xfrm>
          <a:prstGeom prst="rect">
            <a:avLst/>
          </a:prstGeom>
        </p:spPr>
        <p:txBody>
          <a:bodyP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en-US" altLang="zh-CN" sz="800" dirty="0">
                <a:solidFill>
                  <a:prstClr val="black"/>
                </a:solidFill>
                <a:latin typeface="微软雅黑" panose="020B0503020204020204" pitchFamily="34" charset="-122"/>
                <a:sym typeface="微软雅黑" panose="020B0503020204020204" pitchFamily="34" charset="-122"/>
              </a:rPr>
              <a:t>NHIS</a:t>
            </a:r>
            <a:r>
              <a:rPr lang="zh-CN" altLang="en-US" sz="800" dirty="0">
                <a:solidFill>
                  <a:prstClr val="black"/>
                </a:solidFill>
                <a:latin typeface="微软雅黑" panose="020B0503020204020204" pitchFamily="34" charset="-122"/>
                <a:sym typeface="微软雅黑" panose="020B0503020204020204" pitchFamily="34" charset="-122"/>
              </a:rPr>
              <a:t>，全国健康访谈调查</a:t>
            </a:r>
          </a:p>
        </p:txBody>
      </p:sp>
      <p:sp>
        <p:nvSpPr>
          <p:cNvPr id="30" name="矩形: 圆角 29"/>
          <p:cNvSpPr/>
          <p:nvPr/>
        </p:nvSpPr>
        <p:spPr>
          <a:xfrm>
            <a:off x="6240780" y="1462405"/>
            <a:ext cx="5113655" cy="4270375"/>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圆角 35"/>
          <p:cNvSpPr/>
          <p:nvPr/>
        </p:nvSpPr>
        <p:spPr>
          <a:xfrm>
            <a:off x="7357745" y="1233805"/>
            <a:ext cx="2879725" cy="426720"/>
          </a:xfrm>
          <a:prstGeom prst="roundRect">
            <a:avLst>
              <a:gd name="adj" fmla="val 50000"/>
            </a:avLst>
          </a:prstGeom>
          <a:solidFill>
            <a:srgbClr val="0A7F28"/>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面临</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病因</a:t>
            </a: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鉴别</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困难</a:t>
            </a:r>
          </a:p>
        </p:txBody>
      </p:sp>
      <p:sp>
        <p:nvSpPr>
          <p:cNvPr id="43" name="文本框 42"/>
          <p:cNvSpPr txBox="1"/>
          <p:nvPr/>
        </p:nvSpPr>
        <p:spPr>
          <a:xfrm>
            <a:off x="908929" y="1713162"/>
            <a:ext cx="4899039" cy="362792"/>
          </a:xfrm>
          <a:prstGeom prst="rect">
            <a:avLst/>
          </a:prstGeom>
          <a:noFill/>
        </p:spPr>
        <p:txBody>
          <a:bodyPr wrap="square" rtlCol="0">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多国以人群为基础的眩晕患病率研究</a:t>
            </a:r>
            <a:r>
              <a:rPr kumimoji="0" lang="en-US" altLang="zh-CN" sz="1600" b="1" i="0" u="none" strike="noStrike" kern="1200" cap="none" spc="0" normalizeH="0" baseline="30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1-3</a:t>
            </a:r>
            <a:r>
              <a:rPr kumimoji="0" lang="zh-CN" altLang="en-US"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4" name="文本框 43"/>
          <p:cNvSpPr txBox="1"/>
          <p:nvPr/>
        </p:nvSpPr>
        <p:spPr>
          <a:xfrm>
            <a:off x="6353374" y="1713162"/>
            <a:ext cx="4888800" cy="658257"/>
          </a:xfrm>
          <a:prstGeom prst="rect">
            <a:avLst/>
          </a:prstGeom>
          <a:noFill/>
        </p:spPr>
        <p:txBody>
          <a:bodyPr wrap="square" rtlCol="0">
            <a:spAutoFit/>
          </a:bodyPr>
          <a:lstStyle>
            <a:defPPr>
              <a:defRPr lang="zh-CN"/>
            </a:defPPr>
            <a:lvl1pPr>
              <a:lnSpc>
                <a:spcPct val="120000"/>
              </a:lnSpc>
              <a:defRPr sz="1600" b="1"/>
            </a:lvl1pPr>
          </a:lstStyle>
          <a:p>
            <a:pPr marL="285750" lvl="0" indent="-285750">
              <a:buFont typeface="Arial" panose="020B0604020202020204" pitchFamily="34" charset="0"/>
              <a:buChar char="•"/>
              <a:defRPr/>
            </a:pPr>
            <a:r>
              <a:rPr kumimoji="0" lang="zh-CN" altLang="en-US"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研究显示，急诊科眩晕</a:t>
            </a:r>
            <a:r>
              <a:rPr kumimoji="0" lang="en-US" altLang="zh-CN"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头晕病因诊断不清的病例占比高达</a:t>
            </a:r>
            <a:r>
              <a:rPr lang="en-US" altLang="zh-CN"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45.0%</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误诊率达</a:t>
            </a:r>
            <a:r>
              <a:rPr kumimoji="0" lang="en-US" altLang="zh-CN" sz="1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18.0%</a:t>
            </a:r>
            <a:r>
              <a:rPr lang="en-US" altLang="zh-CN" baseline="300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4</a:t>
            </a:r>
          </a:p>
        </p:txBody>
      </p:sp>
      <p:sp>
        <p:nvSpPr>
          <p:cNvPr id="45" name="文本占位符 2"/>
          <p:cNvSpPr txBox="1"/>
          <p:nvPr/>
        </p:nvSpPr>
        <p:spPr>
          <a:xfrm>
            <a:off x="6439710" y="4937607"/>
            <a:ext cx="4766553" cy="712013"/>
          </a:xfrm>
          <a:prstGeom prst="rect">
            <a:avLst/>
          </a:prstGeom>
        </p:spPr>
        <p:txBody>
          <a:bodyPr anchor="b">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瑞士回顾性横断面研究，收集了</a:t>
            </a:r>
            <a:r>
              <a:rPr lang="en-US" altLang="zh-CN" sz="1000" dirty="0">
                <a:solidFill>
                  <a:prstClr val="black"/>
                </a:solidFill>
                <a:latin typeface="微软雅黑" panose="020B0503020204020204" pitchFamily="34" charset="-122"/>
                <a:sym typeface="微软雅黑" panose="020B0503020204020204" pitchFamily="34" charset="-122"/>
              </a:rPr>
              <a:t>2015</a:t>
            </a:r>
            <a:r>
              <a:rPr lang="zh-CN" altLang="en-US" sz="1000" dirty="0">
                <a:solidFill>
                  <a:prstClr val="black"/>
                </a:solidFill>
                <a:latin typeface="微软雅黑" panose="020B0503020204020204" pitchFamily="34" charset="-122"/>
                <a:sym typeface="微软雅黑" panose="020B0503020204020204" pitchFamily="34" charset="-122"/>
              </a:rPr>
              <a:t>年</a:t>
            </a:r>
            <a:r>
              <a:rPr lang="en-US" altLang="zh-CN" sz="1000" dirty="0">
                <a:solidFill>
                  <a:prstClr val="black"/>
                </a:solidFill>
                <a:latin typeface="微软雅黑" panose="020B0503020204020204" pitchFamily="34" charset="-122"/>
                <a:sym typeface="微软雅黑" panose="020B0503020204020204" pitchFamily="34" charset="-122"/>
              </a:rPr>
              <a:t>7</a:t>
            </a:r>
            <a:r>
              <a:rPr lang="zh-CN" altLang="en-US" sz="1000" dirty="0">
                <a:solidFill>
                  <a:prstClr val="black"/>
                </a:solidFill>
                <a:latin typeface="微软雅黑" panose="020B0503020204020204" pitchFamily="34" charset="-122"/>
                <a:sym typeface="微软雅黑" panose="020B0503020204020204" pitchFamily="34" charset="-122"/>
              </a:rPr>
              <a:t>月至</a:t>
            </a:r>
            <a:r>
              <a:rPr lang="en-US" altLang="zh-CN" sz="1000" dirty="0">
                <a:solidFill>
                  <a:prstClr val="black"/>
                </a:solidFill>
                <a:latin typeface="微软雅黑" panose="020B0503020204020204" pitchFamily="34" charset="-122"/>
                <a:sym typeface="微软雅黑" panose="020B0503020204020204" pitchFamily="34" charset="-122"/>
              </a:rPr>
              <a:t>2020</a:t>
            </a:r>
            <a:r>
              <a:rPr lang="zh-CN" altLang="en-US" sz="1000" dirty="0">
                <a:solidFill>
                  <a:prstClr val="black"/>
                </a:solidFill>
                <a:latin typeface="微软雅黑" panose="020B0503020204020204" pitchFamily="34" charset="-122"/>
                <a:sym typeface="微软雅黑" panose="020B0503020204020204" pitchFamily="34" charset="-122"/>
              </a:rPr>
              <a:t>年</a:t>
            </a:r>
            <a:r>
              <a:rPr lang="en-US" altLang="zh-CN" sz="1000" dirty="0">
                <a:solidFill>
                  <a:prstClr val="black"/>
                </a:solidFill>
                <a:latin typeface="微软雅黑" panose="020B0503020204020204" pitchFamily="34" charset="-122"/>
                <a:sym typeface="微软雅黑" panose="020B0503020204020204" pitchFamily="34" charset="-122"/>
              </a:rPr>
              <a:t>8</a:t>
            </a:r>
            <a:r>
              <a:rPr lang="zh-CN" altLang="en-US" sz="1000" dirty="0">
                <a:solidFill>
                  <a:prstClr val="black"/>
                </a:solidFill>
                <a:latin typeface="微软雅黑" panose="020B0503020204020204" pitchFamily="34" charset="-122"/>
                <a:sym typeface="微软雅黑" panose="020B0503020204020204" pitchFamily="34" charset="-122"/>
              </a:rPr>
              <a:t>月初始急诊报告的</a:t>
            </a:r>
            <a:r>
              <a:rPr lang="en-US" altLang="zh-CN" sz="1000" dirty="0">
                <a:solidFill>
                  <a:prstClr val="black"/>
                </a:solidFill>
                <a:latin typeface="微软雅黑" panose="020B0503020204020204" pitchFamily="34" charset="-122"/>
                <a:sym typeface="微软雅黑" panose="020B0503020204020204" pitchFamily="34" charset="-122"/>
              </a:rPr>
              <a:t>1535</a:t>
            </a:r>
            <a:r>
              <a:rPr lang="zh-CN" altLang="en-US" sz="1000" dirty="0">
                <a:solidFill>
                  <a:prstClr val="black"/>
                </a:solidFill>
                <a:latin typeface="微软雅黑" panose="020B0503020204020204" pitchFamily="34" charset="-122"/>
                <a:sym typeface="微软雅黑" panose="020B0503020204020204" pitchFamily="34" charset="-122"/>
              </a:rPr>
              <a:t>名头晕患者的临床数据，并将其与随访报告进行比较，以确定急诊科头晕患者前庭综合征的发生率、诊断情况、诊断错误以及所使用的医疗资源</a:t>
            </a:r>
            <a:endParaRPr lang="zh-CN" altLang="en-US" sz="1000" baseline="30000" dirty="0">
              <a:solidFill>
                <a:prstClr val="black"/>
              </a:solidFill>
              <a:latin typeface="微软雅黑" panose="020B0503020204020204" pitchFamily="34" charset="-122"/>
              <a:sym typeface="微软雅黑" panose="020B0503020204020204" pitchFamily="34" charset="-122"/>
            </a:endParaRPr>
          </a:p>
        </p:txBody>
      </p:sp>
      <p:grpSp>
        <p:nvGrpSpPr>
          <p:cNvPr id="57" name="组合 56"/>
          <p:cNvGrpSpPr/>
          <p:nvPr/>
        </p:nvGrpSpPr>
        <p:grpSpPr>
          <a:xfrm>
            <a:off x="6074184" y="2612457"/>
            <a:ext cx="3016540" cy="2011027"/>
            <a:chOff x="355120" y="1442901"/>
            <a:chExt cx="2748301" cy="1832201"/>
          </a:xfrm>
        </p:grpSpPr>
        <p:grpSp>
          <p:nvGrpSpPr>
            <p:cNvPr id="58" name="组合 57"/>
            <p:cNvGrpSpPr/>
            <p:nvPr/>
          </p:nvGrpSpPr>
          <p:grpSpPr>
            <a:xfrm>
              <a:off x="355120" y="1442901"/>
              <a:ext cx="2748301" cy="1832201"/>
              <a:chOff x="242270" y="1412164"/>
              <a:chExt cx="2748301" cy="1832201"/>
            </a:xfrm>
          </p:grpSpPr>
          <p:graphicFrame>
            <p:nvGraphicFramePr>
              <p:cNvPr id="62" name="图表 61"/>
              <p:cNvGraphicFramePr/>
              <p:nvPr/>
            </p:nvGraphicFramePr>
            <p:xfrm>
              <a:off x="242270" y="1412164"/>
              <a:ext cx="2748301" cy="1832201"/>
            </p:xfrm>
            <a:graphic>
              <a:graphicData uri="http://schemas.openxmlformats.org/drawingml/2006/chart">
                <c:chart xmlns:c="http://schemas.openxmlformats.org/drawingml/2006/chart" xmlns:r="http://schemas.openxmlformats.org/officeDocument/2006/relationships" r:id="rId9"/>
              </a:graphicData>
            </a:graphic>
          </p:graphicFrame>
          <p:sp>
            <p:nvSpPr>
              <p:cNvPr id="63" name="文本占位符 2"/>
              <p:cNvSpPr txBox="1"/>
              <p:nvPr/>
            </p:nvSpPr>
            <p:spPr>
              <a:xfrm>
                <a:off x="976382" y="1927229"/>
                <a:ext cx="1280077" cy="840138"/>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sym typeface="微软雅黑" panose="020B0503020204020204" pitchFamily="34" charset="-122"/>
                  </a:rPr>
                  <a:t>病因</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sym typeface="微软雅黑" panose="020B0503020204020204" pitchFamily="34" charset="-122"/>
                  </a:rPr>
                  <a:t>诊断不清</a:t>
                </a:r>
              </a:p>
            </p:txBody>
          </p:sp>
        </p:grpSp>
        <p:grpSp>
          <p:nvGrpSpPr>
            <p:cNvPr id="59" name="组合 58"/>
            <p:cNvGrpSpPr/>
            <p:nvPr/>
          </p:nvGrpSpPr>
          <p:grpSpPr>
            <a:xfrm>
              <a:off x="1929336" y="1925733"/>
              <a:ext cx="767201" cy="373377"/>
              <a:chOff x="-2928813" y="2622316"/>
              <a:chExt cx="767201" cy="373377"/>
            </a:xfrm>
          </p:grpSpPr>
          <p:sp>
            <p:nvSpPr>
              <p:cNvPr id="60" name="矩形: 圆角 59"/>
              <p:cNvSpPr/>
              <p:nvPr/>
            </p:nvSpPr>
            <p:spPr>
              <a:xfrm>
                <a:off x="-2833590" y="2654547"/>
                <a:ext cx="577912" cy="294720"/>
              </a:xfrm>
              <a:prstGeom prst="roundRect">
                <a:avLst>
                  <a:gd name="adj" fmla="val 50000"/>
                </a:avLst>
              </a:prstGeom>
              <a:solidFill>
                <a:schemeClr val="accent6">
                  <a:lumMod val="20000"/>
                  <a:lumOff val="80000"/>
                </a:schemeClr>
              </a:solidFill>
              <a:ln>
                <a:no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1" name="文本占位符 2"/>
              <p:cNvSpPr txBox="1"/>
              <p:nvPr/>
            </p:nvSpPr>
            <p:spPr>
              <a:xfrm>
                <a:off x="-2928813" y="2622316"/>
                <a:ext cx="767201" cy="373377"/>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rgbClr val="0A7F28"/>
                    </a:solidFill>
                    <a:effectLst/>
                    <a:uLnTx/>
                    <a:uFillTx/>
                    <a:latin typeface="微软雅黑" panose="020B0503020204020204" pitchFamily="34" charset="-122"/>
                    <a:sym typeface="微软雅黑" panose="020B0503020204020204" pitchFamily="34" charset="-122"/>
                  </a:rPr>
                  <a:t>45.0%</a:t>
                </a:r>
              </a:p>
            </p:txBody>
          </p:sp>
        </p:grpSp>
      </p:grpSp>
      <p:grpSp>
        <p:nvGrpSpPr>
          <p:cNvPr id="71" name="组合 70"/>
          <p:cNvGrpSpPr/>
          <p:nvPr/>
        </p:nvGrpSpPr>
        <p:grpSpPr>
          <a:xfrm>
            <a:off x="8507942" y="2685986"/>
            <a:ext cx="3016540" cy="2011027"/>
            <a:chOff x="355120" y="1442901"/>
            <a:chExt cx="2748301" cy="1832201"/>
          </a:xfrm>
        </p:grpSpPr>
        <p:grpSp>
          <p:nvGrpSpPr>
            <p:cNvPr id="72" name="组合 71"/>
            <p:cNvGrpSpPr/>
            <p:nvPr/>
          </p:nvGrpSpPr>
          <p:grpSpPr>
            <a:xfrm>
              <a:off x="355120" y="1442901"/>
              <a:ext cx="2748301" cy="1832201"/>
              <a:chOff x="242270" y="1412164"/>
              <a:chExt cx="2748301" cy="1832201"/>
            </a:xfrm>
          </p:grpSpPr>
          <p:graphicFrame>
            <p:nvGraphicFramePr>
              <p:cNvPr id="76" name="图表 75"/>
              <p:cNvGraphicFramePr/>
              <p:nvPr/>
            </p:nvGraphicFramePr>
            <p:xfrm>
              <a:off x="242270" y="1412164"/>
              <a:ext cx="2748301" cy="1832201"/>
            </p:xfrm>
            <a:graphic>
              <a:graphicData uri="http://schemas.openxmlformats.org/drawingml/2006/chart">
                <c:chart xmlns:c="http://schemas.openxmlformats.org/drawingml/2006/chart" xmlns:r="http://schemas.openxmlformats.org/officeDocument/2006/relationships" r:id="rId10"/>
              </a:graphicData>
            </a:graphic>
          </p:graphicFrame>
          <p:sp>
            <p:nvSpPr>
              <p:cNvPr id="77" name="文本占位符 2"/>
              <p:cNvSpPr txBox="1"/>
              <p:nvPr/>
            </p:nvSpPr>
            <p:spPr>
              <a:xfrm>
                <a:off x="976382" y="1927229"/>
                <a:ext cx="1280077" cy="840138"/>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zh-CN" altLang="en-US" dirty="0">
                    <a:solidFill>
                      <a:prstClr val="black"/>
                    </a:solidFill>
                    <a:latin typeface="微软雅黑" panose="020B0503020204020204" pitchFamily="34" charset="-122"/>
                    <a:sym typeface="微软雅黑" panose="020B0503020204020204" pitchFamily="34" charset="-122"/>
                  </a:rPr>
                  <a:t>错误诊断</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sym typeface="微软雅黑" panose="020B0503020204020204" pitchFamily="34" charset="-122"/>
                </a:endParaRPr>
              </a:p>
            </p:txBody>
          </p:sp>
        </p:grpSp>
        <p:grpSp>
          <p:nvGrpSpPr>
            <p:cNvPr id="73" name="组合 72"/>
            <p:cNvGrpSpPr/>
            <p:nvPr/>
          </p:nvGrpSpPr>
          <p:grpSpPr>
            <a:xfrm>
              <a:off x="1788520" y="1584589"/>
              <a:ext cx="767201" cy="373377"/>
              <a:chOff x="-3069629" y="2281172"/>
              <a:chExt cx="767201" cy="373377"/>
            </a:xfrm>
          </p:grpSpPr>
          <p:sp>
            <p:nvSpPr>
              <p:cNvPr id="74" name="矩形: 圆角 73"/>
              <p:cNvSpPr/>
              <p:nvPr/>
            </p:nvSpPr>
            <p:spPr>
              <a:xfrm>
                <a:off x="-2974984" y="2320501"/>
                <a:ext cx="577912" cy="294720"/>
              </a:xfrm>
              <a:prstGeom prst="roundRect">
                <a:avLst>
                  <a:gd name="adj" fmla="val 50000"/>
                </a:avLst>
              </a:prstGeom>
              <a:solidFill>
                <a:schemeClr val="accent6">
                  <a:lumMod val="20000"/>
                  <a:lumOff val="80000"/>
                </a:schemeClr>
              </a:solidFill>
              <a:ln>
                <a:no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75" name="文本占位符 2"/>
              <p:cNvSpPr txBox="1"/>
              <p:nvPr/>
            </p:nvSpPr>
            <p:spPr>
              <a:xfrm>
                <a:off x="-3069629" y="2281172"/>
                <a:ext cx="767201" cy="373377"/>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rgbClr val="0A7F28"/>
                    </a:solidFill>
                    <a:effectLst/>
                    <a:uLnTx/>
                    <a:uFillTx/>
                    <a:latin typeface="微软雅黑" panose="020B0503020204020204" pitchFamily="34" charset="-122"/>
                    <a:sym typeface="微软雅黑" panose="020B0503020204020204" pitchFamily="34" charset="-122"/>
                  </a:rPr>
                  <a:t>18.0%</a:t>
                </a:r>
              </a:p>
            </p:txBody>
          </p:sp>
        </p:grpSp>
      </p:grpSp>
      <p:sp>
        <p:nvSpPr>
          <p:cNvPr id="5" name="圆角矩形 4"/>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1"/>
                </a:solidFill>
                <a:sym typeface="微软雅黑" panose="020B0503020204020204" pitchFamily="34" charset="-122"/>
              </a:rPr>
              <a:t>眩晕疾病诊疗体量大，鉴别诊断仍是临床难点</a:t>
            </a:r>
          </a:p>
        </p:txBody>
      </p:sp>
      <p:sp>
        <p:nvSpPr>
          <p:cNvPr id="7" name="圆角矩形 6"/>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a:t>
            </a:r>
            <a:r>
              <a:rPr lang="en-US" altLang="zh-CN" dirty="0">
                <a:sym typeface="微软雅黑" panose="020B0503020204020204" pitchFamily="34" charset="-122"/>
              </a:rPr>
              <a:t>.</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,2017,52(3):173-177.</a:t>
            </a:r>
          </a:p>
          <a:p>
            <a:r>
              <a:rPr lang="en-US" altLang="zh-CN" dirty="0">
                <a:sym typeface="微软雅黑" panose="020B0503020204020204" pitchFamily="34" charset="-122"/>
              </a:rPr>
              <a:t>2. </a:t>
            </a:r>
            <a:r>
              <a:rPr lang="zh-CN" altLang="en-US" dirty="0">
                <a:sym typeface="微软雅黑" panose="020B0503020204020204" pitchFamily="34" charset="-122"/>
              </a:rPr>
              <a:t>孔维佳</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我国梅尼埃病与良性阵发性位置性眩晕诊断和治疗指南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解读</a:t>
            </a:r>
            <a:r>
              <a:rPr lang="en-US" altLang="zh-CN" dirty="0">
                <a:sym typeface="微软雅黑" panose="020B0503020204020204" pitchFamily="34" charset="-122"/>
              </a:rPr>
              <a:t>.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,2017,52(03):178-189. </a:t>
            </a:r>
          </a:p>
          <a:p>
            <a:r>
              <a:rPr lang="en-US" altLang="zh-CN" dirty="0">
                <a:sym typeface="微软雅黑" panose="020B0503020204020204" pitchFamily="34" charset="-122"/>
              </a:rPr>
              <a:t>3. </a:t>
            </a:r>
            <a:r>
              <a:rPr lang="zh-CN" altLang="en-US" dirty="0">
                <a:sym typeface="微软雅黑" panose="020B0503020204020204" pitchFamily="34" charset="-122"/>
              </a:rPr>
              <a:t>吴沛霞</a:t>
            </a:r>
            <a:r>
              <a:rPr lang="en-US" altLang="zh-CN" dirty="0">
                <a:sym typeface="微软雅黑" panose="020B0503020204020204" pitchFamily="34" charset="-122"/>
              </a:rPr>
              <a:t>,</a:t>
            </a:r>
            <a:r>
              <a:rPr lang="zh-CN" altLang="en-US" dirty="0">
                <a:sym typeface="微软雅黑" panose="020B0503020204020204" pitchFamily="34" charset="-122"/>
              </a:rPr>
              <a:t>等</a:t>
            </a:r>
            <a:r>
              <a:rPr lang="en-US" altLang="zh-CN" dirty="0">
                <a:sym typeface="微软雅黑" panose="020B0503020204020204" pitchFamily="34" charset="-122"/>
              </a:rPr>
              <a:t>.2017</a:t>
            </a:r>
            <a:r>
              <a:rPr lang="zh-CN" altLang="en-US" dirty="0">
                <a:sym typeface="微软雅黑" panose="020B0503020204020204" pitchFamily="34" charset="-122"/>
              </a:rPr>
              <a:t>版</a:t>
            </a:r>
            <a:r>
              <a:rPr lang="en-US" altLang="zh-CN" dirty="0">
                <a:sym typeface="微软雅黑" panose="020B0503020204020204" pitchFamily="34" charset="-122"/>
              </a:rPr>
              <a:t>AAO-HNSF《BPPV</a:t>
            </a:r>
            <a:r>
              <a:rPr lang="zh-CN" altLang="en-US" dirty="0">
                <a:sym typeface="微软雅黑" panose="020B0503020204020204" pitchFamily="34" charset="-122"/>
              </a:rPr>
              <a:t>临床实践指南</a:t>
            </a:r>
            <a:r>
              <a:rPr lang="en-US" altLang="zh-CN" dirty="0">
                <a:sym typeface="微软雅黑" panose="020B0503020204020204" pitchFamily="34" charset="-122"/>
              </a:rPr>
              <a:t>》</a:t>
            </a:r>
            <a:r>
              <a:rPr lang="zh-CN" altLang="en-US" dirty="0">
                <a:sym typeface="微软雅黑" panose="020B0503020204020204" pitchFamily="34" charset="-122"/>
              </a:rPr>
              <a:t>解读</a:t>
            </a:r>
            <a:r>
              <a:rPr lang="en-US" altLang="zh-CN" dirty="0">
                <a:sym typeface="微软雅黑" panose="020B0503020204020204" pitchFamily="34" charset="-122"/>
              </a:rPr>
              <a:t>:</a:t>
            </a:r>
            <a:r>
              <a:rPr lang="zh-CN" altLang="en-US" dirty="0">
                <a:sym typeface="微软雅黑" panose="020B0503020204020204" pitchFamily="34" charset="-122"/>
              </a:rPr>
              <a:t>治疗与患者教育</a:t>
            </a:r>
            <a:r>
              <a:rPr lang="en-US" altLang="zh-CN" dirty="0">
                <a:sym typeface="微软雅黑" panose="020B0503020204020204" pitchFamily="34" charset="-122"/>
              </a:rPr>
              <a:t>.</a:t>
            </a:r>
            <a:r>
              <a:rPr lang="zh-CN" altLang="en-US" dirty="0">
                <a:sym typeface="微软雅黑" panose="020B0503020204020204" pitchFamily="34" charset="-122"/>
              </a:rPr>
              <a:t>临床耳鼻咽喉头颈外科杂志</a:t>
            </a:r>
            <a:r>
              <a:rPr lang="en-US" altLang="zh-CN" dirty="0">
                <a:sym typeface="微软雅黑" panose="020B0503020204020204" pitchFamily="34" charset="-122"/>
              </a:rPr>
              <a:t>,2018,32(18):1367-1371.</a:t>
            </a:r>
          </a:p>
        </p:txBody>
      </p:sp>
      <p:graphicFrame>
        <p:nvGraphicFramePr>
          <p:cNvPr id="5" name="表格 4"/>
          <p:cNvGraphicFramePr>
            <a:graphicFrameLocks noGrp="1"/>
          </p:cNvGraphicFramePr>
          <p:nvPr/>
        </p:nvGraphicFramePr>
        <p:xfrm>
          <a:off x="875269" y="1052736"/>
          <a:ext cx="5987144" cy="4815840"/>
        </p:xfrm>
        <a:graphic>
          <a:graphicData uri="http://schemas.openxmlformats.org/drawingml/2006/table">
            <a:tbl>
              <a:tblPr firstRow="1" bandRow="1">
                <a:tableStyleId>{B301B821-A1FF-4177-AEE7-76D212191A09}</a:tableStyleId>
              </a:tblPr>
              <a:tblGrid>
                <a:gridCol w="399600">
                  <a:extLst>
                    <a:ext uri="{9D8B030D-6E8A-4147-A177-3AD203B41FA5}">
                      <a16:colId xmlns:a16="http://schemas.microsoft.com/office/drawing/2014/main" val="20000"/>
                    </a:ext>
                  </a:extLst>
                </a:gridCol>
                <a:gridCol w="3368998">
                  <a:extLst>
                    <a:ext uri="{9D8B030D-6E8A-4147-A177-3AD203B41FA5}">
                      <a16:colId xmlns:a16="http://schemas.microsoft.com/office/drawing/2014/main" val="20001"/>
                    </a:ext>
                  </a:extLst>
                </a:gridCol>
                <a:gridCol w="2218546">
                  <a:extLst>
                    <a:ext uri="{9D8B030D-6E8A-4147-A177-3AD203B41FA5}">
                      <a16:colId xmlns:a16="http://schemas.microsoft.com/office/drawing/2014/main" val="20002"/>
                    </a:ext>
                  </a:extLst>
                </a:gridCol>
              </a:tblGrid>
              <a:tr h="137419">
                <a:tc gridSpan="3">
                  <a:txBody>
                    <a:bodyPr/>
                    <a:lstStyle/>
                    <a:p>
                      <a:pPr marL="0" indent="0" algn="ctr">
                        <a:buFont typeface="Arial" panose="020B0604020202020204" pitchFamily="34" charset="0"/>
                        <a:buNone/>
                      </a:pPr>
                      <a:r>
                        <a:rPr lang="en-US" altLang="zh-CN" sz="1400" b="0"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BPPV</a:t>
                      </a:r>
                      <a:r>
                        <a:rPr lang="zh-CN" altLang="en-US" sz="1400" b="0"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患者疗效评估</a:t>
                      </a:r>
                      <a:r>
                        <a:rPr lang="en-US" altLang="zh-CN" sz="1400" b="0" kern="1200" baseline="300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1-2</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hMerge="1">
                  <a:txBody>
                    <a:bodyPr/>
                    <a:lstStyle/>
                    <a:p>
                      <a:endParaRPr lang="zh-CN"/>
                    </a:p>
                  </a:txBody>
                  <a:tcPr marL="45720" marR="45720" anchor="ctr">
                    <a:lnB w="12700" cmpd="sng">
                      <a:solidFill>
                        <a:srgbClr val="008D38"/>
                      </a:solidFill>
                      <a:prstDash val="solid"/>
                    </a:lnB>
                  </a:tcPr>
                </a:tc>
                <a:tc hMerge="1">
                  <a:txBody>
                    <a:bodyPr/>
                    <a:lstStyle/>
                    <a:p>
                      <a:endParaRPr lang="zh-CN"/>
                    </a:p>
                  </a:txBody>
                  <a:tcPr marL="45720" marR="45720" anchor="ctr">
                    <a:lnR w="12700" cap="flat" cmpd="sng" algn="ctr">
                      <a:noFill/>
                      <a:prstDash val="solid"/>
                      <a:round/>
                      <a:headEnd type="none" w="med" len="med"/>
                      <a:tailEnd type="none" w="med" len="med"/>
                    </a:lnR>
                    <a:lnB w="12700" cmpd="sng">
                      <a:solidFill>
                        <a:srgbClr val="008D38"/>
                      </a:solidFill>
                      <a:prstDash val="solid"/>
                    </a:lnB>
                  </a:tcPr>
                </a:tc>
                <a:extLst>
                  <a:ext uri="{0D108BD9-81ED-4DB2-BD59-A6C34878D82A}">
                    <a16:rowId xmlns:a16="http://schemas.microsoft.com/office/drawing/2014/main" val="10000"/>
                  </a:ext>
                </a:extLst>
              </a:tr>
              <a:tr h="1044000">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rPr>
                        <a:t>评估指标</a:t>
                      </a:r>
                    </a:p>
                  </a:txBody>
                  <a:tcPr marL="45720" marR="45720" anchor="ctr">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7F28"/>
                    </a:solidFill>
                  </a:tcPr>
                </a:tc>
                <a:tc>
                  <a:txBody>
                    <a:bodyPr/>
                    <a:lstStyle/>
                    <a:p>
                      <a:pPr marL="342900" indent="-342900" algn="l">
                        <a:buFont typeface="+mj-lt"/>
                        <a:buAutoNum type="arabicPeriod"/>
                      </a:pPr>
                      <a:r>
                        <a:rPr lang="zh-CN" altLang="en-US" sz="1400" b="1"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主要评估指标：位置性眩晕</a:t>
                      </a:r>
                      <a:r>
                        <a:rPr lang="en-US" altLang="zh-CN" sz="1400" b="1"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b="1"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主观评估</a:t>
                      </a:r>
                      <a:r>
                        <a:rPr lang="en-US" altLang="zh-CN" sz="1400" b="1"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a:t>
                      </a:r>
                      <a:endParaRPr lang="zh-CN" altLang="en-US" sz="1400" b="1" kern="1200" dirty="0">
                        <a:solidFill>
                          <a:schemeClr val="accent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342900" indent="-342900" algn="l">
                        <a:buFont typeface="+mj-lt"/>
                        <a:buAutoNum type="arabicPeriod"/>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次要评估指标：位置性眼震</a:t>
                      </a:r>
                      <a:r>
                        <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客观评估</a:t>
                      </a:r>
                      <a:r>
                        <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endPar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342900" indent="-342900" algn="l">
                        <a:buFont typeface="+mj-lt"/>
                        <a:buAutoNum type="arabicPeriod"/>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辅助评估指标：生活质量，最常用评估工具是头晕残障问卷</a:t>
                      </a:r>
                      <a:r>
                        <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(DHI)</a:t>
                      </a:r>
                      <a:endPar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T w="12700" cmpd="sng">
                      <a:solidFill>
                        <a:srgbClr val="008D38"/>
                      </a:solidFill>
                      <a:prstDash val="solid"/>
                    </a:lnT>
                    <a:lnB w="12700" cmpd="sng">
                      <a:solidFill>
                        <a:srgbClr val="008D38"/>
                      </a:solidFill>
                      <a:prstDash val="solid"/>
                    </a:lnB>
                    <a:solidFill>
                      <a:schemeClr val="bg1"/>
                    </a:solidFill>
                  </a:tcPr>
                </a:tc>
                <a:tc rowSpan="2">
                  <a:txBody>
                    <a:bodyPr/>
                    <a:lstStyle/>
                    <a:p>
                      <a:pPr marL="285750" indent="-285750" algn="l">
                        <a:buFont typeface="Arial" panose="020B0604020202020204" pitchFamily="34" charset="0"/>
                        <a:buChar cha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兼顾主观与客观指标</a:t>
                      </a:r>
                      <a:r>
                        <a:rPr lang="en-US" altLang="zh-CN" sz="1400" kern="1200" baseline="300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2</a:t>
                      </a:r>
                      <a:endPar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indent="-285750" algn="l">
                        <a:buFont typeface="Arial" panose="020B0604020202020204" pitchFamily="34" charset="0"/>
                        <a:buChar cha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考虑中国国情及患者依从性，</a:t>
                      </a:r>
                      <a:r>
                        <a:rPr lang="zh-CN" altLang="en-US" sz="1400" b="1"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以患者的主观感受为主</a:t>
                      </a: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，如位置性眩晕消失则可认为临床治愈；如仍有位置性眩晕</a:t>
                      </a:r>
                      <a:r>
                        <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头晕，则再行位置试验，根据位置性眼震的结果综合判断疗效</a:t>
                      </a:r>
                      <a:r>
                        <a:rPr lang="en-US" altLang="zh-CN" sz="1400" kern="1200" baseline="300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1-2</a:t>
                      </a:r>
                      <a:endPar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bg1"/>
                    </a:solidFill>
                  </a:tcPr>
                </a:tc>
                <a:extLst>
                  <a:ext uri="{0D108BD9-81ED-4DB2-BD59-A6C34878D82A}">
                    <a16:rowId xmlns:a16="http://schemas.microsoft.com/office/drawing/2014/main" val="10001"/>
                  </a:ext>
                </a:extLst>
              </a:tr>
              <a:tr h="522191">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rPr>
                        <a:t>疗效分级</a:t>
                      </a:r>
                    </a:p>
                  </a:txBody>
                  <a:tcPr marL="45720" marR="45720" anchor="ctr">
                    <a:lnL w="12700" cap="flat" cmpd="sng" algn="ctr">
                      <a:no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7F28"/>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治愈：位置性眩晕消失</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改善：位置性眩晕和</a:t>
                      </a:r>
                      <a:r>
                        <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或</a:t>
                      </a:r>
                      <a:r>
                        <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位置性眼震减轻，但未消失</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无效：位置性眩晕和</a:t>
                      </a:r>
                      <a:r>
                        <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或</a:t>
                      </a:r>
                      <a:r>
                        <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位置性眼震未减轻，甚至加剧</a:t>
                      </a:r>
                    </a:p>
                  </a:txBody>
                  <a:tcPr marL="45720" marR="45720" anchor="ctr">
                    <a:lnT w="12700" cmpd="sng">
                      <a:solidFill>
                        <a:srgbClr val="008D38"/>
                      </a:solidFill>
                      <a:prstDash val="solid"/>
                    </a:lnT>
                    <a:lnB w="12700" cmpd="sng">
                      <a:solidFill>
                        <a:srgbClr val="008D38"/>
                      </a:solidFill>
                      <a:prstDash val="solid"/>
                    </a:lnB>
                    <a:solidFill>
                      <a:schemeClr val="bg1"/>
                    </a:solidFill>
                  </a:tcPr>
                </a:tc>
                <a:tc vMerge="1">
                  <a:txBody>
                    <a:bodyPr/>
                    <a:lstStyle/>
                    <a:p>
                      <a:endParaRPr lang="zh-CN"/>
                    </a:p>
                  </a:txBody>
                  <a:tcPr anchor="ctr">
                    <a:lnR w="12700" cap="flat" cmpd="sng" algn="ctr">
                      <a:noFill/>
                      <a:prstDash val="solid"/>
                      <a:round/>
                      <a:headEnd type="none" w="med" len="med"/>
                      <a:tailEnd type="none" w="med" len="med"/>
                    </a:lnR>
                    <a:lnB w="12700" cmpd="sng">
                      <a:solidFill>
                        <a:srgbClr val="008D38"/>
                      </a:solidFill>
                      <a:prstDash val="solid"/>
                    </a:lnB>
                  </a:tcPr>
                </a:tc>
                <a:extLst>
                  <a:ext uri="{0D108BD9-81ED-4DB2-BD59-A6C34878D82A}">
                    <a16:rowId xmlns:a16="http://schemas.microsoft.com/office/drawing/2014/main" val="10002"/>
                  </a:ext>
                </a:extLst>
              </a:tr>
              <a:tr h="137419">
                <a:tc rowSpan="4">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160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rPr>
                        <a:t>评估时机</a:t>
                      </a:r>
                    </a:p>
                  </a:txBody>
                  <a:tcPr marL="45720" marR="45720" anchor="ctr">
                    <a:lnL w="12700" cap="flat" cmpd="sng" algn="ctr">
                      <a:no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0A7F28"/>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可根据不同临床需求选择相应的时间点进行疗效评估</a:t>
                      </a: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hMerge="1">
                  <a:txBody>
                    <a:bodyPr/>
                    <a:lstStyle/>
                    <a:p>
                      <a:endParaRPr lang="zh-CN"/>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rgbClr val="E9EBF5"/>
                    </a:solidFill>
                  </a:tcPr>
                </a:tc>
                <a:extLst>
                  <a:ext uri="{0D108BD9-81ED-4DB2-BD59-A6C34878D82A}">
                    <a16:rowId xmlns:a16="http://schemas.microsoft.com/office/drawing/2014/main" val="10003"/>
                  </a:ext>
                </a:extLst>
              </a:tr>
              <a:tr h="137419">
                <a:tc vMerge="1">
                  <a:txBody>
                    <a:bodyPr/>
                    <a:lstStyle/>
                    <a:p>
                      <a:endParaRPr lang="zh-CN"/>
                    </a:p>
                  </a:txBody>
                  <a:tcPr marL="45720" marR="45720" anchor="ctr">
                    <a:lnL w="12700" cap="flat" cmpd="sng" algn="ctr">
                      <a:noFill/>
                      <a:prstDash val="solid"/>
                      <a:round/>
                      <a:headEnd type="none" w="med" len="med"/>
                      <a:tailEnd type="none" w="med" len="med"/>
                    </a:ln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defRP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即时评估：初始治疗完成后</a:t>
                      </a:r>
                      <a:r>
                        <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1d</a:t>
                      </a:r>
                    </a:p>
                  </a:txBody>
                  <a:tcPr marL="45720" marR="45720" anchor="ct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评价耳石复位的疗效</a:t>
                      </a:r>
                      <a:r>
                        <a:rPr lang="en-US" altLang="zh-CN" sz="1400" kern="1200" baseline="300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1</a:t>
                      </a:r>
                      <a:endPar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4"/>
                  </a:ext>
                </a:extLst>
              </a:tr>
              <a:tr h="329805">
                <a:tc vMerge="1">
                  <a:txBody>
                    <a:bodyPr/>
                    <a:lstStyle/>
                    <a:p>
                      <a:endParaRPr lang="zh-CN"/>
                    </a:p>
                  </a:txBody>
                  <a:tcPr marL="45720" marR="45720" anchor="ctr">
                    <a:lnL w="12700" cap="flat" cmpd="sng" algn="ctr">
                      <a:noFill/>
                      <a:prstDash val="solid"/>
                      <a:round/>
                      <a:headEnd type="none" w="med" len="med"/>
                      <a:tailEnd type="none" w="med" len="med"/>
                    </a:ln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defRP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短期评估：初始治疗完成后</a:t>
                      </a:r>
                      <a:r>
                        <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1</a:t>
                      </a: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周</a:t>
                      </a:r>
                      <a:endPar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评价耳石复位及前庭康复训练和药物治疗的综合疗效</a:t>
                      </a:r>
                      <a:r>
                        <a:rPr lang="en-US" altLang="zh-CN" sz="1400" kern="1200" baseline="300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1</a:t>
                      </a:r>
                      <a:endPar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5"/>
                  </a:ext>
                </a:extLst>
              </a:tr>
              <a:tr h="425998">
                <a:tc vMerge="1">
                  <a:txBody>
                    <a:bodyPr/>
                    <a:lstStyle/>
                    <a:p>
                      <a:endParaRPr lang="zh-CN"/>
                    </a:p>
                  </a:txBody>
                  <a:tcPr marL="45720" marR="45720" anchor="ctr">
                    <a:lnL w="12700" cap="flat" cmpd="sng" algn="ctr">
                      <a:noFill/>
                      <a:prstDash val="solid"/>
                      <a:round/>
                      <a:headEnd type="none" w="med" len="med"/>
                      <a:tailEnd type="none" w="med" len="med"/>
                    </a:ln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defRPr/>
                      </a:pPr>
                      <a:r>
                        <a:rPr lang="zh-CN" altLang="en-US" sz="1400" b="1"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长期评估：初始治疗完成后</a:t>
                      </a:r>
                      <a:r>
                        <a:rPr lang="en-US" altLang="zh-CN" sz="1400" b="1"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1</a:t>
                      </a:r>
                      <a:r>
                        <a:rPr lang="zh-CN" altLang="en-US" sz="1400" b="1" kern="1200" dirty="0">
                          <a:solidFill>
                            <a:srgbClr val="0A7F28"/>
                          </a:solidFill>
                          <a:latin typeface="微软雅黑" panose="020B0503020204020204" pitchFamily="34" charset="-122"/>
                          <a:ea typeface="微软雅黑" panose="020B0503020204020204" pitchFamily="34" charset="-122"/>
                          <a:cs typeface="+mn-cs"/>
                          <a:sym typeface="微软雅黑" panose="020B0503020204020204" pitchFamily="34" charset="-122"/>
                        </a:rPr>
                        <a:t>个月</a:t>
                      </a:r>
                    </a:p>
                  </a:txBody>
                  <a:tcPr marL="45720" marR="45720" anchor="ct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rPr>
                        <a:t>评价综合治疗的疗效</a:t>
                      </a:r>
                      <a:endParaRPr lang="en-US" altLang="zh-CN" sz="140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b="1" kern="1200" dirty="0">
                          <a:solidFill>
                            <a:srgbClr val="C00000"/>
                          </a:solidFill>
                          <a:latin typeface="微软雅黑" panose="020B0503020204020204" pitchFamily="34" charset="-122"/>
                          <a:ea typeface="微软雅黑" panose="020B0503020204020204" pitchFamily="34" charset="-122"/>
                          <a:cs typeface="+mn-cs"/>
                          <a:sym typeface="微软雅黑" panose="020B0503020204020204" pitchFamily="34" charset="-122"/>
                        </a:rPr>
                        <a:t>验证初步诊断的正确性并进行必要的补充诊断或修订诊断</a:t>
                      </a:r>
                      <a:r>
                        <a:rPr lang="en-US" altLang="zh-CN" sz="1400" b="1" kern="1200" baseline="30000" dirty="0">
                          <a:solidFill>
                            <a:srgbClr val="C00000"/>
                          </a:solidFill>
                          <a:latin typeface="微软雅黑" panose="020B0503020204020204" pitchFamily="34" charset="-122"/>
                          <a:ea typeface="微软雅黑" panose="020B0503020204020204" pitchFamily="34" charset="-122"/>
                          <a:cs typeface="+mn-cs"/>
                          <a:sym typeface="微软雅黑" panose="020B0503020204020204" pitchFamily="34" charset="-122"/>
                        </a:rPr>
                        <a:t>1</a:t>
                      </a:r>
                      <a:endParaRPr lang="zh-CN" altLang="en-US" sz="1400" b="1" kern="1200" dirty="0">
                        <a:solidFill>
                          <a:srgbClr val="C0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45720" marR="45720" anchor="ctr">
                    <a:lnR w="12700" cap="flat" cmpd="sng" algn="ctr">
                      <a:noFill/>
                      <a:prstDash val="solid"/>
                      <a:round/>
                      <a:headEnd type="none" w="med" len="med"/>
                      <a:tailEnd type="none" w="med" len="med"/>
                    </a:lnR>
                    <a:lnT w="12700" cmpd="sng">
                      <a:solidFill>
                        <a:srgbClr val="008D38"/>
                      </a:solidFill>
                      <a:prstDash val="solid"/>
                    </a:lnT>
                    <a:lnB w="12700" cmpd="sng">
                      <a:solidFill>
                        <a:srgbClr val="008D38"/>
                      </a:solidFill>
                      <a:prstDash val="solid"/>
                    </a:lnB>
                    <a:solidFill>
                      <a:schemeClr val="accent6">
                        <a:lumMod val="20000"/>
                        <a:lumOff val="80000"/>
                        <a:alpha val="50000"/>
                      </a:schemeClr>
                    </a:solidFill>
                  </a:tcPr>
                </a:tc>
                <a:extLst>
                  <a:ext uri="{0D108BD9-81ED-4DB2-BD59-A6C34878D82A}">
                    <a16:rowId xmlns:a16="http://schemas.microsoft.com/office/drawing/2014/main" val="10006"/>
                  </a:ext>
                </a:extLst>
              </a:tr>
            </a:tbl>
          </a:graphicData>
        </a:graphic>
      </p:graphicFrame>
      <p:sp>
        <p:nvSpPr>
          <p:cNvPr id="9" name="矩形: 圆角 8"/>
          <p:cNvSpPr/>
          <p:nvPr/>
        </p:nvSpPr>
        <p:spPr>
          <a:xfrm>
            <a:off x="6750813" y="2173139"/>
            <a:ext cx="4602525" cy="2575035"/>
          </a:xfrm>
          <a:prstGeom prst="roundRect">
            <a:avLst>
              <a:gd name="adj" fmla="val 0"/>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文本占位符 2"/>
          <p:cNvSpPr txBox="1"/>
          <p:nvPr/>
        </p:nvSpPr>
        <p:spPr>
          <a:xfrm>
            <a:off x="7085589" y="1459690"/>
            <a:ext cx="4168564" cy="393861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Aft>
                <a:spcPts val="600"/>
              </a:spcAft>
              <a:buNone/>
            </a:pPr>
            <a:r>
              <a:rPr lang="zh-CN" altLang="en-US" sz="1700" b="1" dirty="0">
                <a:sym typeface="微软雅黑" panose="020B0503020204020204" pitchFamily="34" charset="-122"/>
              </a:rPr>
              <a:t>重视治疗结局评估，及时捕获漏诊错诊</a:t>
            </a:r>
            <a:r>
              <a:rPr lang="en-US" altLang="zh-CN" sz="1700" b="1" baseline="30000" dirty="0">
                <a:sym typeface="微软雅黑" panose="020B0503020204020204" pitchFamily="34" charset="-122"/>
              </a:rPr>
              <a:t>3</a:t>
            </a:r>
            <a:endParaRPr lang="en-US" altLang="zh-CN" sz="1700" b="1" dirty="0">
              <a:sym typeface="微软雅黑" panose="020B0503020204020204" pitchFamily="34" charset="-122"/>
            </a:endParaRPr>
          </a:p>
          <a:p>
            <a:pPr>
              <a:lnSpc>
                <a:spcPct val="110000"/>
              </a:lnSpc>
              <a:spcAft>
                <a:spcPts val="600"/>
              </a:spcAft>
            </a:pPr>
            <a:r>
              <a:rPr lang="zh-CN" altLang="en-US" dirty="0">
                <a:solidFill>
                  <a:srgbClr val="0A7F28"/>
                </a:solidFill>
                <a:sym typeface="微软雅黑" panose="020B0503020204020204" pitchFamily="34" charset="-122"/>
              </a:rPr>
              <a:t>患者随访和再评估</a:t>
            </a:r>
            <a:r>
              <a:rPr lang="en-US" altLang="zh-CN" baseline="30000" dirty="0">
                <a:solidFill>
                  <a:srgbClr val="0A7F28"/>
                </a:solidFill>
                <a:sym typeface="微软雅黑" panose="020B0503020204020204" pitchFamily="34" charset="-122"/>
              </a:rPr>
              <a:t>3</a:t>
            </a:r>
            <a:r>
              <a:rPr lang="zh-CN" altLang="en-US" dirty="0">
                <a:solidFill>
                  <a:srgbClr val="0A7F28"/>
                </a:solidFill>
                <a:sym typeface="微软雅黑" panose="020B0503020204020204" pitchFamily="34" charset="-122"/>
              </a:rPr>
              <a:t>：</a:t>
            </a:r>
            <a:endParaRPr lang="en-US" altLang="zh-CN" dirty="0">
              <a:solidFill>
                <a:srgbClr val="0A7F28"/>
              </a:solidFill>
              <a:sym typeface="微软雅黑" panose="020B0503020204020204" pitchFamily="34" charset="-122"/>
            </a:endParaRPr>
          </a:p>
          <a:p>
            <a:pPr marL="342900" indent="-342900">
              <a:lnSpc>
                <a:spcPct val="110000"/>
              </a:lnSpc>
              <a:spcAft>
                <a:spcPts val="600"/>
              </a:spcAft>
              <a:buFont typeface="+mj-ea"/>
              <a:buAutoNum type="circleNumDbPlain"/>
            </a:pPr>
            <a:r>
              <a:rPr lang="zh-CN" altLang="en-US" dirty="0">
                <a:sym typeface="微软雅黑" panose="020B0503020204020204" pitchFamily="34" charset="-122"/>
              </a:rPr>
              <a:t>在起始观察或治疗后</a:t>
            </a:r>
            <a:r>
              <a:rPr lang="en-US" altLang="zh-CN" dirty="0">
                <a:sym typeface="微软雅黑" panose="020B0503020204020204" pitchFamily="34" charset="-122"/>
              </a:rPr>
              <a:t>1</a:t>
            </a:r>
            <a:r>
              <a:rPr lang="zh-CN" altLang="en-US" dirty="0">
                <a:sym typeface="微软雅黑" panose="020B0503020204020204" pitchFamily="34" charset="-122"/>
              </a:rPr>
              <a:t>个月内对患者重新评估，记录症状持续或消退的情况</a:t>
            </a:r>
            <a:endParaRPr lang="en-US" altLang="zh-CN" dirty="0">
              <a:sym typeface="微软雅黑" panose="020B0503020204020204" pitchFamily="34" charset="-122"/>
            </a:endParaRPr>
          </a:p>
          <a:p>
            <a:pPr marL="342900" indent="-342900">
              <a:lnSpc>
                <a:spcPct val="110000"/>
              </a:lnSpc>
              <a:spcAft>
                <a:spcPts val="600"/>
              </a:spcAft>
              <a:buFont typeface="+mj-ea"/>
              <a:buAutoNum type="circleNumDbPlain"/>
            </a:pPr>
            <a:r>
              <a:rPr lang="zh-CN" altLang="en-US" dirty="0">
                <a:sym typeface="微软雅黑" panose="020B0503020204020204" pitchFamily="34" charset="-122"/>
              </a:rPr>
              <a:t>进行</a:t>
            </a:r>
            <a:r>
              <a:rPr lang="en-US" altLang="zh-CN" dirty="0">
                <a:sym typeface="微软雅黑" panose="020B0503020204020204" pitchFamily="34" charset="-122"/>
              </a:rPr>
              <a:t>BPPV</a:t>
            </a:r>
            <a:r>
              <a:rPr lang="zh-CN" altLang="en-US" dirty="0">
                <a:sym typeface="微软雅黑" panose="020B0503020204020204" pitchFamily="34" charset="-122"/>
              </a:rPr>
              <a:t>未缓解和</a:t>
            </a:r>
            <a:r>
              <a:rPr lang="en-US" altLang="zh-CN" dirty="0">
                <a:sym typeface="微软雅黑" panose="020B0503020204020204" pitchFamily="34" charset="-122"/>
              </a:rPr>
              <a:t>(</a:t>
            </a:r>
            <a:r>
              <a:rPr lang="zh-CN" altLang="en-US" dirty="0">
                <a:sym typeface="微软雅黑" panose="020B0503020204020204" pitchFamily="34" charset="-122"/>
              </a:rPr>
              <a:t>或</a:t>
            </a:r>
            <a:r>
              <a:rPr lang="en-US" altLang="zh-CN" dirty="0">
                <a:sym typeface="微软雅黑" panose="020B0503020204020204" pitchFamily="34" charset="-122"/>
              </a:rPr>
              <a:t>)</a:t>
            </a:r>
            <a:r>
              <a:rPr lang="zh-CN" altLang="en-US" dirty="0">
                <a:sym typeface="微软雅黑" panose="020B0503020204020204" pitchFamily="34" charset="-122"/>
              </a:rPr>
              <a:t>合并潜在的其他外周前庭或中枢神经系统病变的评估，或转诊</a:t>
            </a: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完善疗效评价体系，</a:t>
            </a:r>
            <a:r>
              <a:rPr lang="zh-CN" altLang="en-US" dirty="0">
                <a:solidFill>
                  <a:schemeClr val="bg1"/>
                </a:solidFill>
                <a:sym typeface="微软雅黑" panose="020B0503020204020204" pitchFamily="34" charset="-122"/>
              </a:rPr>
              <a:t>积极</a:t>
            </a:r>
            <a:r>
              <a:rPr lang="zh-CN" altLang="zh-CN" dirty="0">
                <a:solidFill>
                  <a:schemeClr val="bg1"/>
                </a:solidFill>
                <a:sym typeface="微软雅黑" panose="020B0503020204020204" pitchFamily="34" charset="-122"/>
              </a:rPr>
              <a:t>随访和再评估以验证诊断</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圆角 100"/>
          <p:cNvSpPr/>
          <p:nvPr/>
        </p:nvSpPr>
        <p:spPr>
          <a:xfrm>
            <a:off x="7432791" y="2518387"/>
            <a:ext cx="3920547" cy="1769905"/>
          </a:xfrm>
          <a:prstGeom prst="roundRect">
            <a:avLst>
              <a:gd name="adj" fmla="val 0"/>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矩形: 圆角 101"/>
          <p:cNvSpPr/>
          <p:nvPr/>
        </p:nvSpPr>
        <p:spPr>
          <a:xfrm>
            <a:off x="838200" y="1052736"/>
            <a:ext cx="6594592" cy="4680519"/>
          </a:xfrm>
          <a:prstGeom prst="roundRect">
            <a:avLst>
              <a:gd name="adj" fmla="val 0"/>
            </a:avLst>
          </a:prstGeom>
          <a:solidFill>
            <a:sysClr val="window" lastClr="FFFFFF"/>
          </a:solidFill>
          <a:ln w="12700" cap="flat" cmpd="sng" algn="ctr">
            <a:solidFill>
              <a:srgbClr val="D9D9D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内容占位符 3"/>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248.</a:t>
            </a:r>
          </a:p>
          <a:p>
            <a:r>
              <a:rPr lang="en-US" altLang="zh-CN" dirty="0">
                <a:sym typeface="微软雅黑" panose="020B0503020204020204" pitchFamily="34" charset="-122"/>
              </a:rPr>
              <a:t>2. </a:t>
            </a:r>
            <a:r>
              <a:rPr lang="zh-CN" altLang="en-US" dirty="0">
                <a:sym typeface="微软雅黑" panose="020B0503020204020204" pitchFamily="34" charset="-122"/>
              </a:rPr>
              <a:t>蒋子栋</a:t>
            </a:r>
            <a:r>
              <a:rPr lang="en-US" altLang="zh-CN" dirty="0">
                <a:sym typeface="微软雅黑" panose="020B0503020204020204" pitchFamily="34" charset="-122"/>
              </a:rPr>
              <a:t>. </a:t>
            </a:r>
            <a:r>
              <a:rPr lang="zh-CN" altLang="en-US" dirty="0">
                <a:sym typeface="微软雅黑" panose="020B0503020204020204" pitchFamily="34" charset="-122"/>
              </a:rPr>
              <a:t>规范良性阵发性位置性眩晕临床诊疗</a:t>
            </a:r>
            <a:r>
              <a:rPr lang="en-US" altLang="zh-CN" dirty="0">
                <a:sym typeface="微软雅黑" panose="020B0503020204020204" pitchFamily="34" charset="-122"/>
              </a:rPr>
              <a:t>. </a:t>
            </a:r>
            <a:r>
              <a:rPr lang="zh-CN" altLang="en-US" dirty="0">
                <a:sym typeface="微软雅黑" panose="020B0503020204020204" pitchFamily="34" charset="-122"/>
              </a:rPr>
              <a:t>中华医学杂志</a:t>
            </a:r>
            <a:r>
              <a:rPr lang="en-US" altLang="zh-CN" dirty="0">
                <a:sym typeface="微软雅黑" panose="020B0503020204020204" pitchFamily="34" charset="-122"/>
              </a:rPr>
              <a:t>,2018,98(16)</a:t>
            </a:r>
            <a:r>
              <a:rPr lang="zh-CN" altLang="en-US" dirty="0">
                <a:sym typeface="微软雅黑" panose="020B0503020204020204" pitchFamily="34" charset="-122"/>
              </a:rPr>
              <a:t>：</a:t>
            </a:r>
            <a:r>
              <a:rPr lang="en-US" altLang="zh-CN" dirty="0">
                <a:sym typeface="微软雅黑" panose="020B0503020204020204" pitchFamily="34" charset="-122"/>
              </a:rPr>
              <a:t>1201-1203. </a:t>
            </a:r>
          </a:p>
        </p:txBody>
      </p:sp>
      <p:grpSp>
        <p:nvGrpSpPr>
          <p:cNvPr id="9" name="组合 8"/>
          <p:cNvGrpSpPr/>
          <p:nvPr/>
        </p:nvGrpSpPr>
        <p:grpSpPr>
          <a:xfrm>
            <a:off x="1012825" y="1258570"/>
            <a:ext cx="6244590" cy="4269105"/>
            <a:chOff x="1595" y="1982"/>
            <a:chExt cx="9834" cy="6723"/>
          </a:xfrm>
        </p:grpSpPr>
        <p:sp>
          <p:nvSpPr>
            <p:cNvPr id="55" name="圆角矩形 7"/>
            <p:cNvSpPr/>
            <p:nvPr/>
          </p:nvSpPr>
          <p:spPr>
            <a:xfrm>
              <a:off x="6135" y="1982"/>
              <a:ext cx="2098"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头晕眩晕患者</a:t>
              </a:r>
            </a:p>
          </p:txBody>
        </p:sp>
        <p:sp>
          <p:nvSpPr>
            <p:cNvPr id="56" name="圆角矩形 7"/>
            <p:cNvSpPr/>
            <p:nvPr/>
          </p:nvSpPr>
          <p:spPr>
            <a:xfrm>
              <a:off x="6135" y="2685"/>
              <a:ext cx="2098"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是否与体位有关</a:t>
              </a:r>
            </a:p>
          </p:txBody>
        </p:sp>
        <p:sp>
          <p:nvSpPr>
            <p:cNvPr id="57" name="圆角矩形 7"/>
            <p:cNvSpPr/>
            <p:nvPr/>
          </p:nvSpPr>
          <p:spPr>
            <a:xfrm>
              <a:off x="3064" y="3641"/>
              <a:ext cx="3825" cy="680"/>
            </a:xfrm>
            <a:prstGeom prst="roundRect">
              <a:avLst/>
            </a:prstGeom>
            <a:solidFill>
              <a:srgbClr val="F9E5E5"/>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病史特点：反复出现躺下、起床翻身等动作诱发眩晕，时间短暂</a:t>
              </a:r>
            </a:p>
          </p:txBody>
        </p:sp>
        <p:sp>
          <p:nvSpPr>
            <p:cNvPr id="58" name="圆角矩形 7"/>
            <p:cNvSpPr/>
            <p:nvPr/>
          </p:nvSpPr>
          <p:spPr>
            <a:xfrm>
              <a:off x="7461" y="3641"/>
              <a:ext cx="3969" cy="680"/>
            </a:xfrm>
            <a:prstGeom prst="roundRect">
              <a:avLst/>
            </a:prstGeom>
            <a:solidFill>
              <a:schemeClr val="accent6">
                <a:lumMod val="20000"/>
                <a:lumOff val="80000"/>
              </a:schemeClr>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考虑其他头晕疾病</a:t>
              </a:r>
              <a:endParaRPr lang="en-US" altLang="zh-CN"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必要时可试行位置试验进一步排除</a:t>
              </a:r>
            </a:p>
          </p:txBody>
        </p:sp>
        <p:sp>
          <p:nvSpPr>
            <p:cNvPr id="59" name="圆角矩形 7"/>
            <p:cNvSpPr/>
            <p:nvPr/>
          </p:nvSpPr>
          <p:spPr>
            <a:xfrm>
              <a:off x="4211" y="4574"/>
              <a:ext cx="1531" cy="454"/>
            </a:xfrm>
            <a:prstGeom prst="roundRect">
              <a:avLst/>
            </a:prstGeom>
            <a:solidFill>
              <a:srgbClr val="F9E5E5"/>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位置试验</a:t>
              </a:r>
            </a:p>
          </p:txBody>
        </p:sp>
        <p:sp>
          <p:nvSpPr>
            <p:cNvPr id="60" name="圆角矩形 7"/>
            <p:cNvSpPr/>
            <p:nvPr/>
          </p:nvSpPr>
          <p:spPr>
            <a:xfrm>
              <a:off x="1624" y="5778"/>
              <a:ext cx="2665" cy="454"/>
            </a:xfrm>
            <a:prstGeom prst="roundRect">
              <a:avLst/>
            </a:prstGeom>
            <a:solidFill>
              <a:srgbClr val="F9E5E5"/>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考虑相应半规管</a:t>
              </a:r>
              <a:r>
                <a:rPr lang="en-US" altLang="zh-CN"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BPPV</a:t>
              </a:r>
              <a:endPar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圆角矩形 7"/>
            <p:cNvSpPr/>
            <p:nvPr/>
          </p:nvSpPr>
          <p:spPr>
            <a:xfrm>
              <a:off x="5682" y="5778"/>
              <a:ext cx="3005"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排除其他位置性眩晕疾病</a:t>
              </a:r>
            </a:p>
          </p:txBody>
        </p:sp>
        <p:sp>
          <p:nvSpPr>
            <p:cNvPr id="62" name="圆角矩形 7"/>
            <p:cNvSpPr/>
            <p:nvPr/>
          </p:nvSpPr>
          <p:spPr>
            <a:xfrm>
              <a:off x="1907" y="6568"/>
              <a:ext cx="2098" cy="454"/>
            </a:xfrm>
            <a:prstGeom prst="roundRect">
              <a:avLst/>
            </a:prstGeom>
            <a:solidFill>
              <a:srgbClr val="F9E5E5"/>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耳石复位治疗</a:t>
              </a:r>
            </a:p>
          </p:txBody>
        </p:sp>
        <p:sp>
          <p:nvSpPr>
            <p:cNvPr id="63" name="圆角矩形 7"/>
            <p:cNvSpPr/>
            <p:nvPr/>
          </p:nvSpPr>
          <p:spPr>
            <a:xfrm>
              <a:off x="5597" y="6455"/>
              <a:ext cx="3174" cy="680"/>
            </a:xfrm>
            <a:prstGeom prst="roundRect">
              <a:avLst/>
            </a:prstGeom>
            <a:solidFill>
              <a:schemeClr val="accent6">
                <a:lumMod val="20000"/>
                <a:lumOff val="80000"/>
              </a:schemeClr>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需排除的主要疾病：</a:t>
              </a:r>
              <a:r>
                <a:rPr lang="en-US" altLang="zh-CN"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CPPV</a:t>
              </a: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、嵴帽病、前庭性偏头痛等</a:t>
              </a:r>
            </a:p>
          </p:txBody>
        </p:sp>
        <p:sp>
          <p:nvSpPr>
            <p:cNvPr id="64" name="圆角矩形 7"/>
            <p:cNvSpPr/>
            <p:nvPr/>
          </p:nvSpPr>
          <p:spPr>
            <a:xfrm>
              <a:off x="1907" y="7496"/>
              <a:ext cx="2098" cy="454"/>
            </a:xfrm>
            <a:prstGeom prst="roundRect">
              <a:avLst/>
            </a:prstGeom>
            <a:solidFill>
              <a:srgbClr val="F9E5E5"/>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治疗明显有效</a:t>
              </a:r>
            </a:p>
          </p:txBody>
        </p:sp>
        <p:sp>
          <p:nvSpPr>
            <p:cNvPr id="65" name="圆角矩形 7"/>
            <p:cNvSpPr/>
            <p:nvPr/>
          </p:nvSpPr>
          <p:spPr>
            <a:xfrm>
              <a:off x="4736" y="7496"/>
              <a:ext cx="2608" cy="454"/>
            </a:xfrm>
            <a:prstGeom prst="roundRect">
              <a:avLst/>
            </a:prstGeom>
            <a:solidFill>
              <a:schemeClr val="bg1"/>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反复多次复位效果差</a:t>
              </a:r>
            </a:p>
          </p:txBody>
        </p:sp>
        <p:sp>
          <p:nvSpPr>
            <p:cNvPr id="66" name="圆角矩形 7"/>
            <p:cNvSpPr/>
            <p:nvPr/>
          </p:nvSpPr>
          <p:spPr>
            <a:xfrm>
              <a:off x="1595" y="8251"/>
              <a:ext cx="2721" cy="45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确诊相应半规管</a:t>
              </a:r>
              <a:r>
                <a:rPr lang="en-US"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BPPV</a:t>
              </a:r>
              <a:endPar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圆角矩形 7"/>
            <p:cNvSpPr/>
            <p:nvPr/>
          </p:nvSpPr>
          <p:spPr>
            <a:xfrm>
              <a:off x="4537" y="8251"/>
              <a:ext cx="3005" cy="454"/>
            </a:xfrm>
            <a:prstGeom prst="roundRect">
              <a:avLst/>
            </a:prstGeom>
            <a:solidFill>
              <a:schemeClr val="accent6">
                <a:lumMod val="20000"/>
                <a:lumOff val="80000"/>
              </a:schemeClr>
            </a:solidFill>
            <a:ln>
              <a:solidFill>
                <a:srgbClr val="0A7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排除其他位置性眩晕疾病</a:t>
              </a:r>
            </a:p>
          </p:txBody>
        </p:sp>
      </p:grpSp>
      <p:cxnSp>
        <p:nvCxnSpPr>
          <p:cNvPr id="68" name="直接箭头连接符 67"/>
          <p:cNvCxnSpPr>
            <a:stCxn id="55" idx="2"/>
            <a:endCxn id="56" idx="0"/>
          </p:cNvCxnSpPr>
          <p:nvPr/>
        </p:nvCxnSpPr>
        <p:spPr>
          <a:xfrm>
            <a:off x="4561840" y="1546225"/>
            <a:ext cx="0" cy="15875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69" name="连接符: 肘形 68"/>
          <p:cNvCxnSpPr>
            <a:stCxn id="56" idx="2"/>
            <a:endCxn id="57" idx="0"/>
          </p:cNvCxnSpPr>
          <p:nvPr/>
        </p:nvCxnSpPr>
        <p:spPr>
          <a:xfrm rot="5400000">
            <a:off x="3701415" y="1451610"/>
            <a:ext cx="318770" cy="1401445"/>
          </a:xfrm>
          <a:prstGeom prst="bentConnector3">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0" name="连接符: 肘形 69"/>
          <p:cNvCxnSpPr>
            <a:stCxn id="56" idx="2"/>
            <a:endCxn id="58" idx="0"/>
          </p:cNvCxnSpPr>
          <p:nvPr/>
        </p:nvCxnSpPr>
        <p:spPr>
          <a:xfrm rot="16200000" flipH="1">
            <a:off x="5120640" y="1434465"/>
            <a:ext cx="318770" cy="1436370"/>
          </a:xfrm>
          <a:prstGeom prst="bentConnector3">
            <a:avLst>
              <a:gd name="adj1" fmla="val 50000"/>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a:stCxn id="57" idx="2"/>
            <a:endCxn id="59" idx="0"/>
          </p:cNvCxnSpPr>
          <p:nvPr/>
        </p:nvCxnSpPr>
        <p:spPr>
          <a:xfrm>
            <a:off x="3160395" y="2743835"/>
            <a:ext cx="0" cy="16129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2" name="连接符: 肘形 71"/>
          <p:cNvCxnSpPr>
            <a:stCxn id="59" idx="2"/>
            <a:endCxn id="60" idx="0"/>
          </p:cNvCxnSpPr>
          <p:nvPr/>
        </p:nvCxnSpPr>
        <p:spPr>
          <a:xfrm rot="5400000">
            <a:off x="2280920" y="2789555"/>
            <a:ext cx="476250" cy="1283335"/>
          </a:xfrm>
          <a:prstGeom prst="bentConnector3">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3" name="连接符: 肘形 72"/>
          <p:cNvCxnSpPr>
            <a:stCxn id="59" idx="2"/>
            <a:endCxn id="61" idx="0"/>
          </p:cNvCxnSpPr>
          <p:nvPr/>
        </p:nvCxnSpPr>
        <p:spPr>
          <a:xfrm rot="16200000" flipH="1">
            <a:off x="3622675" y="2729865"/>
            <a:ext cx="476250" cy="1401445"/>
          </a:xfrm>
          <a:prstGeom prst="bentConnector3">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a:stCxn id="60" idx="2"/>
            <a:endCxn id="62" idx="0"/>
          </p:cNvCxnSpPr>
          <p:nvPr/>
        </p:nvCxnSpPr>
        <p:spPr>
          <a:xfrm>
            <a:off x="1877060" y="3956685"/>
            <a:ext cx="0" cy="213995"/>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a:stCxn id="61" idx="2"/>
            <a:endCxn id="63" idx="0"/>
          </p:cNvCxnSpPr>
          <p:nvPr/>
        </p:nvCxnSpPr>
        <p:spPr>
          <a:xfrm>
            <a:off x="4561840" y="3956685"/>
            <a:ext cx="0" cy="141605"/>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7" name="连接符: 肘形 76"/>
          <p:cNvCxnSpPr>
            <a:stCxn id="62" idx="2"/>
            <a:endCxn id="65" idx="0"/>
          </p:cNvCxnSpPr>
          <p:nvPr/>
        </p:nvCxnSpPr>
        <p:spPr>
          <a:xfrm rot="16200000" flipH="1">
            <a:off x="2705735" y="3630295"/>
            <a:ext cx="300990" cy="1957705"/>
          </a:xfrm>
          <a:prstGeom prst="bentConnector3">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a:stCxn id="64" idx="2"/>
            <a:endCxn id="66" idx="0"/>
          </p:cNvCxnSpPr>
          <p:nvPr/>
        </p:nvCxnSpPr>
        <p:spPr>
          <a:xfrm>
            <a:off x="1877060" y="5048250"/>
            <a:ext cx="0" cy="19177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stCxn id="65" idx="2"/>
            <a:endCxn id="67" idx="0"/>
          </p:cNvCxnSpPr>
          <p:nvPr/>
        </p:nvCxnSpPr>
        <p:spPr>
          <a:xfrm>
            <a:off x="3834765" y="5048250"/>
            <a:ext cx="0" cy="19177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2860675" y="1911350"/>
            <a:ext cx="599440" cy="294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有关</a:t>
            </a:r>
          </a:p>
        </p:txBody>
      </p:sp>
      <p:sp>
        <p:nvSpPr>
          <p:cNvPr id="81" name="矩形 80"/>
          <p:cNvSpPr/>
          <p:nvPr/>
        </p:nvSpPr>
        <p:spPr>
          <a:xfrm>
            <a:off x="5698490" y="1911350"/>
            <a:ext cx="599440" cy="294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无关</a:t>
            </a:r>
          </a:p>
        </p:txBody>
      </p:sp>
      <p:sp>
        <p:nvSpPr>
          <p:cNvPr id="82" name="矩形 81"/>
          <p:cNvSpPr/>
          <p:nvPr/>
        </p:nvSpPr>
        <p:spPr>
          <a:xfrm>
            <a:off x="1445260" y="3076575"/>
            <a:ext cx="864235" cy="294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诱发典型眼震</a:t>
            </a:r>
          </a:p>
        </p:txBody>
      </p:sp>
      <p:sp>
        <p:nvSpPr>
          <p:cNvPr id="83" name="矩形 82"/>
          <p:cNvSpPr/>
          <p:nvPr/>
        </p:nvSpPr>
        <p:spPr>
          <a:xfrm>
            <a:off x="3876675" y="3079750"/>
            <a:ext cx="1370965" cy="2882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诱发不典型眼震或无眼震</a:t>
            </a:r>
          </a:p>
        </p:txBody>
      </p:sp>
      <p:cxnSp>
        <p:nvCxnSpPr>
          <p:cNvPr id="89" name="直接箭头连接符 88"/>
          <p:cNvCxnSpPr>
            <a:stCxn id="62" idx="2"/>
            <a:endCxn id="64" idx="0"/>
          </p:cNvCxnSpPr>
          <p:nvPr/>
        </p:nvCxnSpPr>
        <p:spPr>
          <a:xfrm>
            <a:off x="1877060" y="4458970"/>
            <a:ext cx="0" cy="300990"/>
          </a:xfrm>
          <a:prstGeom prst="straightConnector1">
            <a:avLst/>
          </a:prstGeom>
          <a:ln>
            <a:solidFill>
              <a:srgbClr val="0A7F28"/>
            </a:solidFill>
            <a:tailEnd type="triangle"/>
          </a:ln>
        </p:spPr>
        <p:style>
          <a:lnRef idx="1">
            <a:schemeClr val="accent1"/>
          </a:lnRef>
          <a:fillRef idx="0">
            <a:schemeClr val="accent1"/>
          </a:fillRef>
          <a:effectRef idx="0">
            <a:schemeClr val="accent1"/>
          </a:effectRef>
          <a:fontRef idx="minor">
            <a:schemeClr val="tx1"/>
          </a:fontRef>
        </p:style>
      </p:cxnSp>
      <p:sp>
        <p:nvSpPr>
          <p:cNvPr id="93" name="文本占位符 11"/>
          <p:cNvSpPr txBox="1"/>
          <p:nvPr/>
        </p:nvSpPr>
        <p:spPr>
          <a:xfrm>
            <a:off x="1381951" y="1199183"/>
            <a:ext cx="2322300" cy="433301"/>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400" dirty="0">
                <a:solidFill>
                  <a:srgbClr val="0A7F28"/>
                </a:solidFill>
                <a:sym typeface="微软雅黑" panose="020B0503020204020204" pitchFamily="34" charset="-122"/>
              </a:rPr>
              <a:t>BPPV</a:t>
            </a:r>
            <a:r>
              <a:rPr lang="zh-CN" altLang="en-US" sz="1400" dirty="0">
                <a:solidFill>
                  <a:srgbClr val="0A7F28"/>
                </a:solidFill>
                <a:sym typeface="微软雅黑" panose="020B0503020204020204" pitchFamily="34" charset="-122"/>
              </a:rPr>
              <a:t>诊疗流程</a:t>
            </a:r>
            <a:r>
              <a:rPr lang="en-US" altLang="zh-CN" sz="1400" baseline="30000" dirty="0">
                <a:solidFill>
                  <a:srgbClr val="0A7F28"/>
                </a:solidFill>
                <a:sym typeface="微软雅黑" panose="020B0503020204020204" pitchFamily="34" charset="-122"/>
              </a:rPr>
              <a:t>1</a:t>
            </a:r>
          </a:p>
        </p:txBody>
      </p:sp>
      <p:sp>
        <p:nvSpPr>
          <p:cNvPr id="98" name="文本框 97"/>
          <p:cNvSpPr txBox="1"/>
          <p:nvPr/>
        </p:nvSpPr>
        <p:spPr>
          <a:xfrm>
            <a:off x="7690619" y="4321767"/>
            <a:ext cx="3662719" cy="215444"/>
          </a:xfrm>
          <a:prstGeom prst="rect">
            <a:avLst/>
          </a:prstGeom>
          <a:noFill/>
        </p:spPr>
        <p:txBody>
          <a:bodyPr wrap="square">
            <a:spAutoFit/>
          </a:bodyPr>
          <a:lstStyle/>
          <a:p>
            <a:pPr algn="r"/>
            <a:r>
              <a:rPr lang="en-US" altLang="zh-CN"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CPPV</a:t>
            </a:r>
            <a:r>
              <a:rPr lang="zh-CN" altLang="en-US" sz="8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，中枢性阵发性位置性眩晕</a:t>
            </a:r>
          </a:p>
        </p:txBody>
      </p:sp>
      <p:sp>
        <p:nvSpPr>
          <p:cNvPr id="99" name="文本占位符 2"/>
          <p:cNvSpPr txBox="1"/>
          <p:nvPr/>
        </p:nvSpPr>
        <p:spPr>
          <a:xfrm>
            <a:off x="7690619" y="2538587"/>
            <a:ext cx="3525469" cy="1729504"/>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zh-CN" altLang="en-US" sz="1800"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共同构建</a:t>
            </a:r>
            <a:r>
              <a:rPr lang="en-US" altLang="zh-CN" sz="1800"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BPPV</a:t>
            </a:r>
            <a:r>
              <a:rPr lang="zh-CN" altLang="en-US" sz="1800"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临床诊治完整框架，推动</a:t>
            </a:r>
            <a:r>
              <a:rPr lang="en-US" altLang="zh-CN" sz="1800"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BPPV</a:t>
            </a:r>
            <a:r>
              <a:rPr lang="zh-CN" altLang="en-US" sz="1800"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临床诊疗规范化，通过在不同层面的整合，达到精准治疗的目标</a:t>
            </a:r>
            <a:r>
              <a:rPr lang="en-US" altLang="zh-CN" sz="1800" b="1" kern="0" baseline="3000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2</a:t>
            </a:r>
          </a:p>
        </p:txBody>
      </p:sp>
      <p:grpSp>
        <p:nvGrpSpPr>
          <p:cNvPr id="12" name="组合 11"/>
          <p:cNvGrpSpPr/>
          <p:nvPr/>
        </p:nvGrpSpPr>
        <p:grpSpPr>
          <a:xfrm flipH="1">
            <a:off x="3483916" y="1189014"/>
            <a:ext cx="324608" cy="361623"/>
            <a:chOff x="-3140074" y="1252697"/>
            <a:chExt cx="923320" cy="1091691"/>
          </a:xfrm>
          <a:solidFill>
            <a:srgbClr val="0A7F28"/>
          </a:solidFill>
        </p:grpSpPr>
        <p:sp>
          <p:nvSpPr>
            <p:cNvPr id="13" name="任意多边形: 形状 12"/>
            <p:cNvSpPr/>
            <p:nvPr/>
          </p:nvSpPr>
          <p:spPr>
            <a:xfrm>
              <a:off x="-3052718" y="1585497"/>
              <a:ext cx="736084" cy="758891"/>
            </a:xfrm>
            <a:custGeom>
              <a:avLst/>
              <a:gdLst>
                <a:gd name="connsiteX0" fmla="*/ 180279 w 944564"/>
                <a:gd name="connsiteY0" fmla="*/ 50785 h 633286"/>
                <a:gd name="connsiteX1" fmla="*/ 315534 w 944564"/>
                <a:gd name="connsiteY1" fmla="*/ 18114 h 633286"/>
                <a:gd name="connsiteX2" fmla="*/ 212806 w 944564"/>
                <a:gd name="connsiteY2" fmla="*/ 262383 h 633286"/>
                <a:gd name="connsiteX3" fmla="*/ 315534 w 944564"/>
                <a:gd name="connsiteY3" fmla="*/ 415640 h 633286"/>
                <a:gd name="connsiteX4" fmla="*/ 733586 w 944564"/>
                <a:gd name="connsiteY4" fmla="*/ 296292 h 633286"/>
                <a:gd name="connsiteX5" fmla="*/ 944565 w 944564"/>
                <a:gd name="connsiteY5" fmla="*/ 633286 h 633286"/>
                <a:gd name="connsiteX6" fmla="*/ 301913 w 944564"/>
                <a:gd name="connsiteY6" fmla="*/ 633286 h 633286"/>
                <a:gd name="connsiteX7" fmla="*/ 281910 w 944564"/>
                <a:gd name="connsiteY7" fmla="*/ 591805 h 633286"/>
                <a:gd name="connsiteX8" fmla="*/ 18 w 944564"/>
                <a:gd name="connsiteY8" fmla="*/ 327391 h 633286"/>
                <a:gd name="connsiteX9" fmla="*/ 180279 w 944564"/>
                <a:gd name="connsiteY9" fmla="*/ 50785 h 6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564" h="633286">
                  <a:moveTo>
                    <a:pt x="180279" y="50785"/>
                  </a:moveTo>
                  <a:cubicBezTo>
                    <a:pt x="180279" y="50785"/>
                    <a:pt x="257764" y="-36845"/>
                    <a:pt x="315534" y="18114"/>
                  </a:cubicBezTo>
                  <a:cubicBezTo>
                    <a:pt x="373255" y="73073"/>
                    <a:pt x="268909" y="199661"/>
                    <a:pt x="212806" y="262383"/>
                  </a:cubicBezTo>
                  <a:cubicBezTo>
                    <a:pt x="190042" y="286814"/>
                    <a:pt x="216140" y="337345"/>
                    <a:pt x="315534" y="415640"/>
                  </a:cubicBezTo>
                  <a:cubicBezTo>
                    <a:pt x="333298" y="431166"/>
                    <a:pt x="650337" y="292958"/>
                    <a:pt x="733586" y="296292"/>
                  </a:cubicBezTo>
                  <a:cubicBezTo>
                    <a:pt x="816882" y="299626"/>
                    <a:pt x="914561" y="385684"/>
                    <a:pt x="944565" y="633286"/>
                  </a:cubicBezTo>
                  <a:lnTo>
                    <a:pt x="301913" y="633286"/>
                  </a:lnTo>
                  <a:cubicBezTo>
                    <a:pt x="301913" y="633286"/>
                    <a:pt x="309009" y="616761"/>
                    <a:pt x="281910" y="591805"/>
                  </a:cubicBezTo>
                  <a:cubicBezTo>
                    <a:pt x="254859" y="566802"/>
                    <a:pt x="2066" y="396923"/>
                    <a:pt x="18" y="327391"/>
                  </a:cubicBezTo>
                  <a:cubicBezTo>
                    <a:pt x="-2078" y="257811"/>
                    <a:pt x="180279" y="50785"/>
                    <a:pt x="180279" y="50785"/>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任意多边形: 形状 13"/>
            <p:cNvSpPr/>
            <p:nvPr/>
          </p:nvSpPr>
          <p:spPr>
            <a:xfrm>
              <a:off x="-2821502" y="1515825"/>
              <a:ext cx="380261" cy="408908"/>
            </a:xfrm>
            <a:custGeom>
              <a:avLst/>
              <a:gdLst>
                <a:gd name="connsiteX0" fmla="*/ 175784 w 380261"/>
                <a:gd name="connsiteY0" fmla="*/ 0 h 408908"/>
                <a:gd name="connsiteX1" fmla="*/ 52769 w 380261"/>
                <a:gd name="connsiteY1" fmla="*/ 41434 h 408908"/>
                <a:gd name="connsiteX2" fmla="*/ 92678 w 380261"/>
                <a:gd name="connsiteY2" fmla="*/ 152638 h 408908"/>
                <a:gd name="connsiteX3" fmla="*/ 0 w 380261"/>
                <a:gd name="connsiteY3" fmla="*/ 308420 h 408908"/>
                <a:gd name="connsiteX4" fmla="*/ 175832 w 380261"/>
                <a:gd name="connsiteY4" fmla="*/ 408908 h 408908"/>
                <a:gd name="connsiteX5" fmla="*/ 380262 w 380261"/>
                <a:gd name="connsiteY5" fmla="*/ 204430 h 408908"/>
                <a:gd name="connsiteX6" fmla="*/ 175784 w 380261"/>
                <a:gd name="connsiteY6" fmla="*/ 0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261" h="408908">
                  <a:moveTo>
                    <a:pt x="175784" y="0"/>
                  </a:moveTo>
                  <a:cubicBezTo>
                    <a:pt x="129540" y="0"/>
                    <a:pt x="87011" y="15526"/>
                    <a:pt x="52769" y="41434"/>
                  </a:cubicBezTo>
                  <a:cubicBezTo>
                    <a:pt x="77819" y="66532"/>
                    <a:pt x="100346" y="114205"/>
                    <a:pt x="92678" y="152638"/>
                  </a:cubicBezTo>
                  <a:cubicBezTo>
                    <a:pt x="83582" y="198215"/>
                    <a:pt x="31909" y="269129"/>
                    <a:pt x="0" y="308420"/>
                  </a:cubicBezTo>
                  <a:cubicBezTo>
                    <a:pt x="36704" y="370665"/>
                    <a:pt x="103570" y="408880"/>
                    <a:pt x="175832" y="408908"/>
                  </a:cubicBezTo>
                  <a:cubicBezTo>
                    <a:pt x="288748" y="408895"/>
                    <a:pt x="380275" y="317347"/>
                    <a:pt x="380262" y="204430"/>
                  </a:cubicBezTo>
                  <a:cubicBezTo>
                    <a:pt x="380249" y="91513"/>
                    <a:pt x="288701" y="-13"/>
                    <a:pt x="175784" y="0"/>
                  </a:cubicBezTo>
                  <a:close/>
                </a:path>
              </a:pathLst>
            </a:custGeom>
            <a:grp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任意多边形: 形状 14"/>
            <p:cNvSpPr/>
            <p:nvPr/>
          </p:nvSpPr>
          <p:spPr>
            <a:xfrm>
              <a:off x="-2944383" y="1252697"/>
              <a:ext cx="80772" cy="80772"/>
            </a:xfrm>
            <a:custGeom>
              <a:avLst/>
              <a:gdLst>
                <a:gd name="connsiteX0" fmla="*/ 0 w 80772"/>
                <a:gd name="connsiteY0" fmla="*/ 40386 h 80772"/>
                <a:gd name="connsiteX1" fmla="*/ 40386 w 80772"/>
                <a:gd name="connsiteY1" fmla="*/ 80772 h 80772"/>
                <a:gd name="connsiteX2" fmla="*/ 80772 w 80772"/>
                <a:gd name="connsiteY2" fmla="*/ 40386 h 80772"/>
                <a:gd name="connsiteX3" fmla="*/ 40386 w 80772"/>
                <a:gd name="connsiteY3" fmla="*/ 0 h 80772"/>
                <a:gd name="connsiteX4" fmla="*/ 0 w 80772"/>
                <a:gd name="connsiteY4" fmla="*/ 40386 h 8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 h="80772">
                  <a:moveTo>
                    <a:pt x="0" y="40386"/>
                  </a:moveTo>
                  <a:cubicBezTo>
                    <a:pt x="0" y="62691"/>
                    <a:pt x="18081" y="80772"/>
                    <a:pt x="40386" y="80772"/>
                  </a:cubicBezTo>
                  <a:cubicBezTo>
                    <a:pt x="62691" y="80772"/>
                    <a:pt x="80772" y="62691"/>
                    <a:pt x="80772" y="40386"/>
                  </a:cubicBezTo>
                  <a:cubicBezTo>
                    <a:pt x="80772" y="18081"/>
                    <a:pt x="62691" y="0"/>
                    <a:pt x="40386" y="0"/>
                  </a:cubicBezTo>
                  <a:cubicBezTo>
                    <a:pt x="18081" y="0"/>
                    <a:pt x="0" y="18081"/>
                    <a:pt x="0" y="40386"/>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任意多边形: 形状 15"/>
            <p:cNvSpPr/>
            <p:nvPr/>
          </p:nvSpPr>
          <p:spPr>
            <a:xfrm>
              <a:off x="-2389743" y="1293083"/>
              <a:ext cx="72866" cy="72866"/>
            </a:xfrm>
            <a:custGeom>
              <a:avLst/>
              <a:gdLst>
                <a:gd name="connsiteX0" fmla="*/ 0 w 72866"/>
                <a:gd name="connsiteY0" fmla="*/ 36433 h 72866"/>
                <a:gd name="connsiteX1" fmla="*/ 36433 w 72866"/>
                <a:gd name="connsiteY1" fmla="*/ 72866 h 72866"/>
                <a:gd name="connsiteX2" fmla="*/ 72866 w 72866"/>
                <a:gd name="connsiteY2" fmla="*/ 36433 h 72866"/>
                <a:gd name="connsiteX3" fmla="*/ 36433 w 72866"/>
                <a:gd name="connsiteY3" fmla="*/ 0 h 72866"/>
                <a:gd name="connsiteX4" fmla="*/ 0 w 72866"/>
                <a:gd name="connsiteY4" fmla="*/ 36433 h 72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66" h="72866">
                  <a:moveTo>
                    <a:pt x="0" y="36433"/>
                  </a:moveTo>
                  <a:cubicBezTo>
                    <a:pt x="0" y="56555"/>
                    <a:pt x="16312" y="72866"/>
                    <a:pt x="36433" y="72866"/>
                  </a:cubicBezTo>
                  <a:cubicBezTo>
                    <a:pt x="56555" y="72866"/>
                    <a:pt x="72866" y="56555"/>
                    <a:pt x="72866" y="36433"/>
                  </a:cubicBezTo>
                  <a:cubicBezTo>
                    <a:pt x="72866" y="16312"/>
                    <a:pt x="56555" y="0"/>
                    <a:pt x="36433" y="0"/>
                  </a:cubicBezTo>
                  <a:cubicBezTo>
                    <a:pt x="16312" y="0"/>
                    <a:pt x="0" y="16312"/>
                    <a:pt x="0" y="36433"/>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任意多边形: 形状 16"/>
            <p:cNvSpPr/>
            <p:nvPr/>
          </p:nvSpPr>
          <p:spPr>
            <a:xfrm>
              <a:off x="-3106785" y="1650747"/>
              <a:ext cx="54578" cy="54578"/>
            </a:xfrm>
            <a:custGeom>
              <a:avLst/>
              <a:gdLst>
                <a:gd name="connsiteX0" fmla="*/ 0 w 54578"/>
                <a:gd name="connsiteY0" fmla="*/ 27289 h 54578"/>
                <a:gd name="connsiteX1" fmla="*/ 27289 w 54578"/>
                <a:gd name="connsiteY1" fmla="*/ 54578 h 54578"/>
                <a:gd name="connsiteX2" fmla="*/ 54578 w 54578"/>
                <a:gd name="connsiteY2" fmla="*/ 27289 h 54578"/>
                <a:gd name="connsiteX3" fmla="*/ 27289 w 54578"/>
                <a:gd name="connsiteY3" fmla="*/ 0 h 54578"/>
                <a:gd name="connsiteX4" fmla="*/ 0 w 54578"/>
                <a:gd name="connsiteY4" fmla="*/ 27289 h 54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78" h="54578">
                  <a:moveTo>
                    <a:pt x="0" y="27289"/>
                  </a:moveTo>
                  <a:cubicBezTo>
                    <a:pt x="0" y="42360"/>
                    <a:pt x="12218" y="54578"/>
                    <a:pt x="27289" y="54578"/>
                  </a:cubicBezTo>
                  <a:cubicBezTo>
                    <a:pt x="42360" y="54578"/>
                    <a:pt x="54578" y="42360"/>
                    <a:pt x="54578" y="27289"/>
                  </a:cubicBezTo>
                  <a:cubicBezTo>
                    <a:pt x="54578" y="12218"/>
                    <a:pt x="42360" y="0"/>
                    <a:pt x="27289" y="0"/>
                  </a:cubicBezTo>
                  <a:cubicBezTo>
                    <a:pt x="12218" y="0"/>
                    <a:pt x="0" y="12218"/>
                    <a:pt x="0" y="27289"/>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任意多边形: 形状 17"/>
            <p:cNvSpPr/>
            <p:nvPr/>
          </p:nvSpPr>
          <p:spPr>
            <a:xfrm>
              <a:off x="-3140074" y="1398429"/>
              <a:ext cx="923320" cy="245819"/>
            </a:xfrm>
            <a:custGeom>
              <a:avLst/>
              <a:gdLst>
                <a:gd name="connsiteX0" fmla="*/ 78819 w 923320"/>
                <a:gd name="connsiteY0" fmla="*/ 210979 h 245819"/>
                <a:gd name="connsiteX1" fmla="*/ 0 w 923320"/>
                <a:gd name="connsiteY1" fmla="*/ 123254 h 245819"/>
                <a:gd name="connsiteX2" fmla="*/ 168783 w 923320"/>
                <a:gd name="connsiteY2" fmla="*/ 0 h 245819"/>
                <a:gd name="connsiteX3" fmla="*/ 33337 w 923320"/>
                <a:gd name="connsiteY3" fmla="*/ 124587 h 245819"/>
                <a:gd name="connsiteX4" fmla="*/ 78819 w 923320"/>
                <a:gd name="connsiteY4" fmla="*/ 210979 h 245819"/>
                <a:gd name="connsiteX5" fmla="*/ 836105 w 923320"/>
                <a:gd name="connsiteY5" fmla="*/ 51054 h 245819"/>
                <a:gd name="connsiteX6" fmla="*/ 914924 w 923320"/>
                <a:gd name="connsiteY6" fmla="*/ 167640 h 245819"/>
                <a:gd name="connsiteX7" fmla="*/ 721471 w 923320"/>
                <a:gd name="connsiteY7" fmla="*/ 244650 h 245819"/>
                <a:gd name="connsiteX8" fmla="*/ 861298 w 923320"/>
                <a:gd name="connsiteY8" fmla="*/ 144018 h 245819"/>
                <a:gd name="connsiteX9" fmla="*/ 836105 w 923320"/>
                <a:gd name="connsiteY9" fmla="*/ 51054 h 24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3320" h="245819">
                  <a:moveTo>
                    <a:pt x="78819" y="210979"/>
                  </a:moveTo>
                  <a:cubicBezTo>
                    <a:pt x="78819" y="210979"/>
                    <a:pt x="0" y="189881"/>
                    <a:pt x="0" y="123254"/>
                  </a:cubicBezTo>
                  <a:cubicBezTo>
                    <a:pt x="0" y="56626"/>
                    <a:pt x="82725" y="11668"/>
                    <a:pt x="168783" y="0"/>
                  </a:cubicBezTo>
                  <a:cubicBezTo>
                    <a:pt x="168783" y="0"/>
                    <a:pt x="25146" y="56531"/>
                    <a:pt x="33337" y="124587"/>
                  </a:cubicBezTo>
                  <a:cubicBezTo>
                    <a:pt x="39624" y="177498"/>
                    <a:pt x="78819" y="210979"/>
                    <a:pt x="78819" y="210979"/>
                  </a:cubicBezTo>
                  <a:close/>
                  <a:moveTo>
                    <a:pt x="836105" y="51054"/>
                  </a:moveTo>
                  <a:cubicBezTo>
                    <a:pt x="836105" y="51054"/>
                    <a:pt x="955453" y="73819"/>
                    <a:pt x="914924" y="167640"/>
                  </a:cubicBezTo>
                  <a:cubicBezTo>
                    <a:pt x="874395" y="261461"/>
                    <a:pt x="721471" y="244650"/>
                    <a:pt x="721471" y="244650"/>
                  </a:cubicBezTo>
                  <a:cubicBezTo>
                    <a:pt x="721471" y="244650"/>
                    <a:pt x="854631" y="191738"/>
                    <a:pt x="861298" y="144018"/>
                  </a:cubicBezTo>
                  <a:cubicBezTo>
                    <a:pt x="867966" y="96298"/>
                    <a:pt x="836105" y="51054"/>
                    <a:pt x="836105" y="5105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任意多边形: 形状 18"/>
            <p:cNvSpPr/>
            <p:nvPr/>
          </p:nvSpPr>
          <p:spPr>
            <a:xfrm>
              <a:off x="-2996597" y="1382721"/>
              <a:ext cx="667623" cy="198064"/>
            </a:xfrm>
            <a:custGeom>
              <a:avLst/>
              <a:gdLst>
                <a:gd name="connsiteX0" fmla="*/ 32211 w 667623"/>
                <a:gd name="connsiteY0" fmla="*/ 198064 h 198064"/>
                <a:gd name="connsiteX1" fmla="*/ 58024 w 667623"/>
                <a:gd name="connsiteY1" fmla="*/ 61476 h 198064"/>
                <a:gd name="connsiteX2" fmla="*/ 667624 w 667623"/>
                <a:gd name="connsiteY2" fmla="*/ 147248 h 198064"/>
                <a:gd name="connsiteX3" fmla="*/ 333820 w 667623"/>
                <a:gd name="connsiteY3" fmla="*/ 45664 h 198064"/>
                <a:gd name="connsiteX4" fmla="*/ 32211 w 667623"/>
                <a:gd name="connsiteY4" fmla="*/ 198064 h 19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23" h="198064">
                  <a:moveTo>
                    <a:pt x="32211" y="198064"/>
                  </a:moveTo>
                  <a:cubicBezTo>
                    <a:pt x="32211" y="198064"/>
                    <a:pt x="-55229" y="137247"/>
                    <a:pt x="58024" y="61476"/>
                  </a:cubicBezTo>
                  <a:cubicBezTo>
                    <a:pt x="171276" y="-14296"/>
                    <a:pt x="633476" y="-53253"/>
                    <a:pt x="667624" y="147248"/>
                  </a:cubicBezTo>
                  <a:cubicBezTo>
                    <a:pt x="667624" y="147248"/>
                    <a:pt x="631810" y="34806"/>
                    <a:pt x="333820" y="45664"/>
                  </a:cubicBezTo>
                  <a:cubicBezTo>
                    <a:pt x="101934" y="54094"/>
                    <a:pt x="-9128" y="95671"/>
                    <a:pt x="32211" y="19806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坚持</a:t>
            </a:r>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全程</a:t>
            </a:r>
            <a:r>
              <a:rPr lang="zh-CN" altLang="en-US" dirty="0">
                <a:solidFill>
                  <a:schemeClr val="bg1"/>
                </a:solidFill>
                <a:sym typeface="微软雅黑" panose="020B0503020204020204" pitchFamily="34" charset="-122"/>
              </a:rPr>
              <a:t>管理</a:t>
            </a:r>
            <a:r>
              <a:rPr lang="zh-CN" altLang="zh-CN" dirty="0">
                <a:solidFill>
                  <a:schemeClr val="bg1"/>
                </a:solidFill>
                <a:sym typeface="微软雅黑" panose="020B0503020204020204" pitchFamily="34" charset="-122"/>
              </a:rPr>
              <a:t>，</a:t>
            </a:r>
            <a:r>
              <a:rPr lang="zh-CN" altLang="en-US" dirty="0">
                <a:solidFill>
                  <a:schemeClr val="bg1"/>
                </a:solidFill>
                <a:sym typeface="微软雅黑" panose="020B0503020204020204" pitchFamily="34" charset="-122"/>
              </a:rPr>
              <a:t>促进精准规范诊疗</a:t>
            </a:r>
          </a:p>
        </p:txBody>
      </p:sp>
      <p:sp>
        <p:nvSpPr>
          <p:cNvPr id="6" name="圆角矩形 5"/>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内容占位符 3"/>
          <p:cNvSpPr>
            <a:spLocks noGrp="1"/>
          </p:cNvSpPr>
          <p:nvPr>
            <p:ph sz="quarter" idx="14"/>
          </p:nvPr>
        </p:nvSpPr>
        <p:spPr/>
        <p:txBody>
          <a:bodyPr/>
          <a:lstStyle/>
          <a:p>
            <a:endParaRPr lang="zh-CN" altLang="en-US"/>
          </a:p>
        </p:txBody>
      </p:sp>
      <p:sp>
        <p:nvSpPr>
          <p:cNvPr id="5" name="圆角矩形 4"/>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mn-ea"/>
              </a:rPr>
              <a:t>病例</a:t>
            </a:r>
            <a:r>
              <a:rPr lang="zh-CN" altLang="en-US" dirty="0">
                <a:solidFill>
                  <a:schemeClr val="bg1"/>
                </a:solidFill>
                <a:sym typeface="+mn-ea"/>
              </a:rPr>
              <a:t>分享</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圆角矩形 4"/>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mn-ea"/>
              </a:rPr>
              <a:t>病例</a:t>
            </a:r>
            <a:r>
              <a:rPr lang="zh-CN" altLang="en-US" dirty="0">
                <a:solidFill>
                  <a:schemeClr val="bg1"/>
                </a:solidFill>
                <a:sym typeface="+mn-ea"/>
              </a:rPr>
              <a:t>分享</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38200" y="1292225"/>
            <a:ext cx="10514330" cy="4279900"/>
            <a:chOff x="1320" y="2035"/>
            <a:chExt cx="16558" cy="6740"/>
          </a:xfrm>
        </p:grpSpPr>
        <p:grpSp>
          <p:nvGrpSpPr>
            <p:cNvPr id="49" name="组合 48"/>
            <p:cNvGrpSpPr/>
            <p:nvPr/>
          </p:nvGrpSpPr>
          <p:grpSpPr>
            <a:xfrm>
              <a:off x="1320" y="2035"/>
              <a:ext cx="16559" cy="2047"/>
              <a:chOff x="838199" y="1292492"/>
              <a:chExt cx="10515138" cy="1299984"/>
            </a:xfrm>
          </p:grpSpPr>
          <p:sp>
            <p:nvSpPr>
              <p:cNvPr id="34" name="矩形: 圆角 33"/>
              <p:cNvSpPr/>
              <p:nvPr/>
            </p:nvSpPr>
            <p:spPr>
              <a:xfrm>
                <a:off x="1125073" y="1292492"/>
                <a:ext cx="10228264" cy="1299984"/>
              </a:xfrm>
              <a:prstGeom prst="roundRect">
                <a:avLst>
                  <a:gd name="adj" fmla="val 0"/>
                </a:avLst>
              </a:prstGeom>
              <a:gradFill flip="none" rotWithShape="1">
                <a:gsLst>
                  <a:gs pos="0">
                    <a:schemeClr val="bg1"/>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8" name="组合 37"/>
              <p:cNvGrpSpPr/>
              <p:nvPr/>
            </p:nvGrpSpPr>
            <p:grpSpPr>
              <a:xfrm>
                <a:off x="838199" y="1637370"/>
                <a:ext cx="3995058" cy="610228"/>
                <a:chOff x="1263349" y="2204864"/>
                <a:chExt cx="6749348" cy="1002760"/>
              </a:xfrm>
            </p:grpSpPr>
            <p:sp>
              <p:nvSpPr>
                <p:cNvPr id="39" name="矩形 38"/>
                <p:cNvSpPr/>
                <p:nvPr/>
              </p:nvSpPr>
              <p:spPr>
                <a:xfrm>
                  <a:off x="1748002" y="2480630"/>
                  <a:ext cx="6264695" cy="726994"/>
                </a:xfrm>
                <a:prstGeom prst="rect">
                  <a:avLst/>
                </a:prstGeom>
                <a:solidFill>
                  <a:schemeClr val="bg1">
                    <a:alpha val="90000"/>
                  </a:schemeClr>
                </a:solidFill>
                <a:ln w="25400" cap="flat" cmpd="sng" algn="ctr">
                  <a:solidFill>
                    <a:srgbClr val="0A7F28"/>
                  </a:solidFill>
                  <a:prstDash val="solid"/>
                </a:ln>
                <a:effectLst/>
              </p:spPr>
              <p:txBody>
                <a:bodyPr/>
                <a:lstStyle/>
                <a:p>
                  <a:pPr defTabSz="457200"/>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0A7F28"/>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疾病现状与诊疗挑战</a:t>
                  </a:r>
                </a:p>
              </p:txBody>
            </p:sp>
          </p:grpSp>
        </p:grpSp>
        <p:grpSp>
          <p:nvGrpSpPr>
            <p:cNvPr id="47" name="组合 46"/>
            <p:cNvGrpSpPr/>
            <p:nvPr/>
          </p:nvGrpSpPr>
          <p:grpSpPr>
            <a:xfrm>
              <a:off x="1320" y="6729"/>
              <a:ext cx="16559" cy="2047"/>
              <a:chOff x="838199" y="4272859"/>
              <a:chExt cx="10515138" cy="1299984"/>
            </a:xfrm>
          </p:grpSpPr>
          <p:sp>
            <p:nvSpPr>
              <p:cNvPr id="37" name="矩形: 圆角 36"/>
              <p:cNvSpPr/>
              <p:nvPr/>
            </p:nvSpPr>
            <p:spPr>
              <a:xfrm>
                <a:off x="1125073" y="4272859"/>
                <a:ext cx="10228264" cy="1299984"/>
              </a:xfrm>
              <a:prstGeom prst="roundRect">
                <a:avLst>
                  <a:gd name="adj" fmla="val 0"/>
                </a:avLst>
              </a:prstGeom>
              <a:gradFill flip="none" rotWithShape="1">
                <a:gsLst>
                  <a:gs pos="0">
                    <a:schemeClr val="bg1"/>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1" name="组合 40"/>
              <p:cNvGrpSpPr/>
              <p:nvPr/>
            </p:nvGrpSpPr>
            <p:grpSpPr>
              <a:xfrm>
                <a:off x="838199" y="4617737"/>
                <a:ext cx="3995058" cy="610228"/>
                <a:chOff x="1263349" y="2204864"/>
                <a:chExt cx="6749348" cy="1002760"/>
              </a:xfrm>
            </p:grpSpPr>
            <p:sp>
              <p:nvSpPr>
                <p:cNvPr id="42" name="矩形 41"/>
                <p:cNvSpPr/>
                <p:nvPr/>
              </p:nvSpPr>
              <p:spPr>
                <a:xfrm>
                  <a:off x="1748002" y="2480630"/>
                  <a:ext cx="6264695" cy="726994"/>
                </a:xfrm>
                <a:prstGeom prst="rect">
                  <a:avLst/>
                </a:prstGeom>
                <a:solidFill>
                  <a:schemeClr val="bg1">
                    <a:alpha val="90000"/>
                  </a:schemeClr>
                </a:solidFill>
                <a:ln w="25400" cap="flat" cmpd="sng" algn="ctr">
                  <a:solidFill>
                    <a:srgbClr val="0A7F28"/>
                  </a:solidFill>
                  <a:prstDash val="solid"/>
                </a:ln>
                <a:effectLst/>
              </p:spPr>
              <p:txBody>
                <a:bodyPr/>
                <a:lstStyle/>
                <a:p>
                  <a:pPr defTabSz="457200"/>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0A7F28"/>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三、明确</a:t>
                  </a:r>
                  <a:r>
                    <a:rPr lang="en-US" altLang="zh-CN"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诊断，规范全程管理</a:t>
                  </a:r>
                </a:p>
              </p:txBody>
            </p:sp>
          </p:grpSp>
        </p:grpSp>
        <p:grpSp>
          <p:nvGrpSpPr>
            <p:cNvPr id="48" name="组合 47"/>
            <p:cNvGrpSpPr/>
            <p:nvPr/>
          </p:nvGrpSpPr>
          <p:grpSpPr>
            <a:xfrm>
              <a:off x="1320" y="4382"/>
              <a:ext cx="16559" cy="2047"/>
              <a:chOff x="838199" y="2779008"/>
              <a:chExt cx="10515138" cy="1299984"/>
            </a:xfrm>
          </p:grpSpPr>
          <p:sp>
            <p:nvSpPr>
              <p:cNvPr id="36" name="矩形: 圆角 35"/>
              <p:cNvSpPr/>
              <p:nvPr/>
            </p:nvSpPr>
            <p:spPr>
              <a:xfrm>
                <a:off x="1125073" y="2779008"/>
                <a:ext cx="10228264" cy="1299984"/>
              </a:xfrm>
              <a:prstGeom prst="roundRect">
                <a:avLst>
                  <a:gd name="adj" fmla="val 0"/>
                </a:avLst>
              </a:prstGeom>
              <a:gradFill flip="none" rotWithShape="1">
                <a:gsLst>
                  <a:gs pos="100000">
                    <a:schemeClr val="accent6">
                      <a:lumMod val="20000"/>
                      <a:lumOff val="80000"/>
                    </a:schemeClr>
                  </a:gs>
                  <a:gs pos="0">
                    <a:schemeClr val="bg1"/>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4" name="组合 43"/>
              <p:cNvGrpSpPr/>
              <p:nvPr/>
            </p:nvGrpSpPr>
            <p:grpSpPr>
              <a:xfrm>
                <a:off x="838199" y="3123886"/>
                <a:ext cx="3995058" cy="610228"/>
                <a:chOff x="1263349" y="2204864"/>
                <a:chExt cx="6749348" cy="1002760"/>
              </a:xfrm>
            </p:grpSpPr>
            <p:sp>
              <p:nvSpPr>
                <p:cNvPr id="45" name="矩形 44"/>
                <p:cNvSpPr/>
                <p:nvPr/>
              </p:nvSpPr>
              <p:spPr>
                <a:xfrm>
                  <a:off x="1748002" y="2480630"/>
                  <a:ext cx="6264695" cy="726994"/>
                </a:xfrm>
                <a:prstGeom prst="rect">
                  <a:avLst/>
                </a:prstGeom>
                <a:solidFill>
                  <a:schemeClr val="bg1">
                    <a:alpha val="90000"/>
                  </a:schemeClr>
                </a:solidFill>
                <a:ln w="25400" cap="flat" cmpd="sng" algn="ctr">
                  <a:solidFill>
                    <a:srgbClr val="0A7F28"/>
                  </a:solidFill>
                  <a:prstDash val="solid"/>
                </a:ln>
                <a:effectLst/>
              </p:spPr>
              <p:txBody>
                <a:bodyPr/>
                <a:lstStyle/>
                <a:p>
                  <a:pPr defTabSz="457200"/>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任意形状 7"/>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0A7F28"/>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诊断要素与评估路径</a:t>
                  </a:r>
                </a:p>
              </p:txBody>
            </p:sp>
          </p:grpSp>
        </p:grpSp>
      </p:grpSp>
      <p:sp>
        <p:nvSpPr>
          <p:cNvPr id="50" name="文本占位符 4"/>
          <p:cNvSpPr txBox="1"/>
          <p:nvPr/>
        </p:nvSpPr>
        <p:spPr>
          <a:xfrm>
            <a:off x="5084462" y="1052736"/>
            <a:ext cx="6148297" cy="468051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sz="1800" dirty="0">
                <a:sym typeface="微软雅黑" panose="020B0503020204020204" pitchFamily="34" charset="-122"/>
              </a:rPr>
              <a:t>眩晕诊疗体量大、疾病谱复杂，诸多异源性病因中最常见为</a:t>
            </a:r>
            <a:r>
              <a:rPr lang="en-US" altLang="zh-CN" sz="1800" dirty="0">
                <a:sym typeface="微软雅黑" panose="020B0503020204020204" pitchFamily="34" charset="-122"/>
              </a:rPr>
              <a:t>BPPV</a:t>
            </a:r>
            <a:r>
              <a:rPr lang="zh-CN" altLang="en-US" sz="1800" dirty="0">
                <a:sym typeface="微软雅黑" panose="020B0503020204020204" pitchFamily="34" charset="-122"/>
              </a:rPr>
              <a:t>；多样诱因下、多种类型增加</a:t>
            </a:r>
            <a:r>
              <a:rPr lang="en-US" altLang="zh-CN" sz="1800" dirty="0">
                <a:sym typeface="微软雅黑" panose="020B0503020204020204" pitchFamily="34" charset="-122"/>
              </a:rPr>
              <a:t>BPPV</a:t>
            </a:r>
            <a:r>
              <a:rPr lang="zh-CN" altLang="en-US" sz="1800" dirty="0">
                <a:sym typeface="微软雅黑" panose="020B0503020204020204" pitchFamily="34" charset="-122"/>
              </a:rPr>
              <a:t>诊断难度，需提高诊治水平，防范漏诊误诊发生</a:t>
            </a:r>
            <a:endParaRPr lang="en-US" altLang="zh-CN" sz="1800" dirty="0">
              <a:sym typeface="微软雅黑" panose="020B0503020204020204" pitchFamily="34" charset="-122"/>
            </a:endParaRPr>
          </a:p>
          <a:p>
            <a:pPr>
              <a:spcAft>
                <a:spcPts val="600"/>
              </a:spcAft>
            </a:pPr>
            <a:endParaRPr lang="en-US" altLang="zh-CN" sz="1800" dirty="0">
              <a:sym typeface="微软雅黑" panose="020B0503020204020204" pitchFamily="34" charset="-122"/>
            </a:endParaRPr>
          </a:p>
          <a:p>
            <a:pPr>
              <a:spcAft>
                <a:spcPts val="600"/>
              </a:spcAft>
            </a:pPr>
            <a:r>
              <a:rPr lang="en-US" altLang="zh-CN" sz="1800" dirty="0">
                <a:sym typeface="微软雅黑" panose="020B0503020204020204" pitchFamily="34" charset="-122"/>
              </a:rPr>
              <a:t>BPPV</a:t>
            </a:r>
            <a:r>
              <a:rPr lang="zh-CN" altLang="en-US" sz="1800" dirty="0">
                <a:sym typeface="微软雅黑" panose="020B0503020204020204" pitchFamily="34" charset="-122"/>
              </a:rPr>
              <a:t>的诊断强调症状结合特征性位置性眼震，不同责任半规管及病变类型具有相应体征；详细全面的问诊、准确的位置试验以及必要时辅助检查，有助于降低误判</a:t>
            </a:r>
            <a:endParaRPr lang="en-US" altLang="zh-CN" sz="1800" dirty="0">
              <a:sym typeface="微软雅黑" panose="020B0503020204020204" pitchFamily="34" charset="-122"/>
            </a:endParaRPr>
          </a:p>
          <a:p>
            <a:pPr>
              <a:spcAft>
                <a:spcPts val="600"/>
              </a:spcAft>
            </a:pPr>
            <a:endParaRPr lang="en-US" altLang="zh-CN" sz="1800" dirty="0">
              <a:sym typeface="微软雅黑" panose="020B0503020204020204" pitchFamily="34" charset="-122"/>
            </a:endParaRPr>
          </a:p>
          <a:p>
            <a:pPr>
              <a:spcAft>
                <a:spcPts val="600"/>
              </a:spcAft>
            </a:pPr>
            <a:r>
              <a:rPr lang="zh-CN" altLang="en-US" sz="1800" dirty="0">
                <a:sym typeface="微软雅黑" panose="020B0503020204020204" pitchFamily="34" charset="-122"/>
              </a:rPr>
              <a:t>明确诊断是有效管理</a:t>
            </a:r>
            <a:r>
              <a:rPr lang="en-US" altLang="zh-CN" sz="1800" dirty="0">
                <a:sym typeface="微软雅黑" panose="020B0503020204020204" pitchFamily="34" charset="-122"/>
              </a:rPr>
              <a:t>BPPV</a:t>
            </a:r>
            <a:r>
              <a:rPr lang="zh-CN" altLang="en-US" sz="1800" dirty="0">
                <a:sym typeface="微软雅黑" panose="020B0503020204020204" pitchFamily="34" charset="-122"/>
              </a:rPr>
              <a:t>的基础。实践中需掌握诊断标准及分级，积极鉴别、排除其他位置性</a:t>
            </a:r>
            <a:r>
              <a:rPr lang="en-US" altLang="zh-CN" sz="1800" dirty="0">
                <a:sym typeface="微软雅黑" panose="020B0503020204020204" pitchFamily="34" charset="-122"/>
              </a:rPr>
              <a:t>/</a:t>
            </a:r>
            <a:r>
              <a:rPr lang="zh-CN" altLang="en-US" sz="1800" dirty="0">
                <a:sym typeface="微软雅黑" panose="020B0503020204020204" pitchFamily="34" charset="-122"/>
              </a:rPr>
              <a:t>体位性眩晕疾病，坚持耳石复位辅助药物等治疗，并结合随访验证</a:t>
            </a:r>
          </a:p>
        </p:txBody>
      </p:sp>
      <p:sp>
        <p:nvSpPr>
          <p:cNvPr id="5" name="圆角矩形 4"/>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1"/>
                </a:solidFill>
                <a:sym typeface="微软雅黑" panose="020B0503020204020204" pitchFamily="34" charset="-122"/>
              </a:rPr>
              <a:t>总结</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txBox="1"/>
          <p:nvPr/>
        </p:nvSpPr>
        <p:spPr>
          <a:xfrm>
            <a:off x="838200" y="2766219"/>
            <a:ext cx="6203142"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stStyle>
          <a:p>
            <a:r>
              <a:rPr lang="en-US" altLang="zh-CN" sz="8800" dirty="0">
                <a:latin typeface="微软雅黑" panose="020B0503020204020204" pitchFamily="34" charset="-122"/>
                <a:cs typeface="+mn-ea"/>
                <a:sym typeface="微软雅黑" panose="020B0503020204020204" pitchFamily="34" charset="-122"/>
              </a:rPr>
              <a:t>THANKS</a:t>
            </a:r>
            <a:endParaRPr lang="zh-CN" altLang="en-US" sz="8800" dirty="0">
              <a:latin typeface="微软雅黑" panose="020B0503020204020204" pitchFamily="34" charset="-122"/>
              <a:cs typeface="+mn-ea"/>
              <a:sym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张锦兰</a:t>
            </a:r>
            <a:r>
              <a:rPr lang="en-US" altLang="zh-CN" dirty="0">
                <a:sym typeface="微软雅黑" panose="020B0503020204020204" pitchFamily="34" charset="-122"/>
              </a:rPr>
              <a:t>,</a:t>
            </a:r>
            <a:r>
              <a:rPr lang="zh-CN" altLang="en-US" dirty="0">
                <a:sym typeface="微软雅黑" panose="020B0503020204020204" pitchFamily="34" charset="-122"/>
              </a:rPr>
              <a:t>朱少文</a:t>
            </a:r>
            <a:r>
              <a:rPr lang="en-US" altLang="zh-CN" dirty="0">
                <a:sym typeface="微软雅黑" panose="020B0503020204020204" pitchFamily="34" charset="-122"/>
              </a:rPr>
              <a:t>.</a:t>
            </a:r>
            <a:r>
              <a:rPr lang="zh-CN" altLang="en-US" dirty="0">
                <a:sym typeface="微软雅黑" panose="020B0503020204020204" pitchFamily="34" charset="-122"/>
              </a:rPr>
              <a:t>基层医院门诊头晕</a:t>
            </a:r>
            <a:r>
              <a:rPr lang="en-US" altLang="zh-CN" dirty="0">
                <a:sym typeface="微软雅黑" panose="020B0503020204020204" pitchFamily="34" charset="-122"/>
              </a:rPr>
              <a:t>/</a:t>
            </a:r>
            <a:r>
              <a:rPr lang="zh-CN" altLang="en-US" dirty="0">
                <a:sym typeface="微软雅黑" panose="020B0503020204020204" pitchFamily="34" charset="-122"/>
              </a:rPr>
              <a:t>眩晕患者的病因分析</a:t>
            </a:r>
            <a:r>
              <a:rPr lang="en-US" altLang="zh-CN" dirty="0">
                <a:sym typeface="微软雅黑" panose="020B0503020204020204" pitchFamily="34" charset="-122"/>
              </a:rPr>
              <a:t>.</a:t>
            </a:r>
            <a:r>
              <a:rPr lang="zh-CN" altLang="en-US" dirty="0">
                <a:sym typeface="微软雅黑" panose="020B0503020204020204" pitchFamily="34" charset="-122"/>
              </a:rPr>
              <a:t>中国现代药物应用</a:t>
            </a:r>
            <a:r>
              <a:rPr lang="en-US" altLang="zh-CN" dirty="0">
                <a:sym typeface="微软雅黑" panose="020B0503020204020204" pitchFamily="34" charset="-122"/>
              </a:rPr>
              <a:t>,2020,14(20):238-240.</a:t>
            </a:r>
          </a:p>
          <a:p>
            <a:r>
              <a:rPr lang="en-US" altLang="zh-CN" dirty="0">
                <a:sym typeface="微软雅黑" panose="020B0503020204020204" pitchFamily="34" charset="-122"/>
              </a:rPr>
              <a:t>2. </a:t>
            </a:r>
            <a:r>
              <a:rPr lang="zh-CN" altLang="en-US" dirty="0">
                <a:sym typeface="微软雅黑" panose="020B0503020204020204" pitchFamily="34" charset="-122"/>
              </a:rPr>
              <a:t>王海涛</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耳鼻咽喉科专病门诊</a:t>
            </a:r>
            <a:r>
              <a:rPr lang="en-US" altLang="zh-CN" dirty="0">
                <a:sym typeface="微软雅黑" panose="020B0503020204020204" pitchFamily="34" charset="-122"/>
              </a:rPr>
              <a:t>8310</a:t>
            </a:r>
            <a:r>
              <a:rPr lang="zh-CN" altLang="en-US" dirty="0">
                <a:sym typeface="微软雅黑" panose="020B0503020204020204" pitchFamily="34" charset="-122"/>
              </a:rPr>
              <a:t>例眩晕患者的病因学分析</a:t>
            </a:r>
            <a:r>
              <a:rPr lang="en-US" altLang="zh-CN" dirty="0">
                <a:sym typeface="微软雅黑" panose="020B0503020204020204" pitchFamily="34" charset="-122"/>
              </a:rPr>
              <a:t>. </a:t>
            </a:r>
            <a:r>
              <a:rPr lang="zh-CN" altLang="en-US" dirty="0">
                <a:sym typeface="微软雅黑" panose="020B0503020204020204" pitchFamily="34" charset="-122"/>
              </a:rPr>
              <a:t>中华耳科学杂志</a:t>
            </a:r>
            <a:r>
              <a:rPr lang="en-US" altLang="zh-CN" dirty="0">
                <a:sym typeface="微软雅黑" panose="020B0503020204020204" pitchFamily="34" charset="-122"/>
              </a:rPr>
              <a:t>, 2017, 15(6):670‑674.</a:t>
            </a:r>
          </a:p>
        </p:txBody>
      </p:sp>
      <p:grpSp>
        <p:nvGrpSpPr>
          <p:cNvPr id="25" name="组合 24"/>
          <p:cNvGrpSpPr/>
          <p:nvPr/>
        </p:nvGrpSpPr>
        <p:grpSpPr>
          <a:xfrm>
            <a:off x="6205800" y="1124744"/>
            <a:ext cx="5148000" cy="4608509"/>
            <a:chOff x="6205800" y="1124744"/>
            <a:chExt cx="5148000" cy="4608509"/>
          </a:xfrm>
        </p:grpSpPr>
        <p:grpSp>
          <p:nvGrpSpPr>
            <p:cNvPr id="18" name="组合 17"/>
            <p:cNvGrpSpPr/>
            <p:nvPr/>
          </p:nvGrpSpPr>
          <p:grpSpPr>
            <a:xfrm>
              <a:off x="6205800" y="1124744"/>
              <a:ext cx="5148000" cy="4608509"/>
              <a:chOff x="6205800" y="1124744"/>
              <a:chExt cx="5148000" cy="4608509"/>
            </a:xfrm>
          </p:grpSpPr>
          <p:sp>
            <p:nvSpPr>
              <p:cNvPr id="13" name="矩形: 圆角 12"/>
              <p:cNvSpPr/>
              <p:nvPr/>
            </p:nvSpPr>
            <p:spPr>
              <a:xfrm>
                <a:off x="6205800" y="1605526"/>
                <a:ext cx="5148000" cy="4127727"/>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占位符 10"/>
              <p:cNvSpPr txBox="1"/>
              <p:nvPr/>
            </p:nvSpPr>
            <p:spPr>
              <a:xfrm>
                <a:off x="6324182" y="1124744"/>
                <a:ext cx="4911236" cy="88292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dirty="0">
                    <a:solidFill>
                      <a:schemeClr val="tx1"/>
                    </a:solidFill>
                    <a:sym typeface="微软雅黑" panose="020B0503020204020204" pitchFamily="34" charset="-122"/>
                  </a:rPr>
                  <a:t>耳鼻咽喉科专病门诊眩晕病因分析</a:t>
                </a:r>
                <a:r>
                  <a:rPr lang="en-US" altLang="zh-CN" dirty="0">
                    <a:solidFill>
                      <a:schemeClr val="tx1"/>
                    </a:solidFill>
                    <a:sym typeface="微软雅黑" panose="020B0503020204020204" pitchFamily="34" charset="-122"/>
                  </a:rPr>
                  <a:t>(n=8310)</a:t>
                </a:r>
                <a:r>
                  <a:rPr lang="en-US" altLang="zh-CN" baseline="30000" dirty="0">
                    <a:solidFill>
                      <a:schemeClr val="tx1"/>
                    </a:solidFill>
                    <a:sym typeface="微软雅黑" panose="020B0503020204020204" pitchFamily="34" charset="-122"/>
                  </a:rPr>
                  <a:t>2</a:t>
                </a:r>
                <a:r>
                  <a:rPr lang="zh-CN" altLang="en-US" dirty="0">
                    <a:solidFill>
                      <a:schemeClr val="tx1"/>
                    </a:solidFill>
                    <a:sym typeface="微软雅黑" panose="020B0503020204020204" pitchFamily="34" charset="-122"/>
                  </a:rPr>
                  <a:t>：</a:t>
                </a:r>
                <a:endParaRPr lang="zh-CN" altLang="en-US" baseline="30000" dirty="0">
                  <a:solidFill>
                    <a:schemeClr val="tx1"/>
                  </a:solidFill>
                  <a:sym typeface="微软雅黑" panose="020B0503020204020204" pitchFamily="34" charset="-122"/>
                </a:endParaRPr>
              </a:p>
            </p:txBody>
          </p:sp>
        </p:grpSp>
        <p:sp>
          <p:nvSpPr>
            <p:cNvPr id="24" name="文本占位符 2"/>
            <p:cNvSpPr txBox="1"/>
            <p:nvPr/>
          </p:nvSpPr>
          <p:spPr>
            <a:xfrm>
              <a:off x="6439710" y="4937607"/>
              <a:ext cx="4766553" cy="712013"/>
            </a:xfrm>
            <a:prstGeom prst="rect">
              <a:avLst/>
            </a:prstGeom>
          </p:spPr>
          <p:txBody>
            <a:bodyPr anchor="b">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olidFill>
                    <a:schemeClr val="tx1"/>
                  </a:solidFill>
                  <a:latin typeface="微软雅黑" panose="020B0503020204020204" pitchFamily="34" charset="-122"/>
                  <a:sym typeface="微软雅黑" panose="020B0503020204020204" pitchFamily="34" charset="-122"/>
                </a:rPr>
                <a:t>我国回顾性研究，对来源于吉林省</a:t>
              </a:r>
              <a:r>
                <a:rPr lang="en-US" altLang="zh-CN" sz="1000" dirty="0">
                  <a:solidFill>
                    <a:schemeClr val="tx1"/>
                  </a:solidFill>
                  <a:latin typeface="微软雅黑" panose="020B0503020204020204" pitchFamily="34" charset="-122"/>
                  <a:sym typeface="微软雅黑" panose="020B0503020204020204" pitchFamily="34" charset="-122"/>
                </a:rPr>
                <a:t>2</a:t>
              </a:r>
              <a:r>
                <a:rPr lang="zh-CN" altLang="en-US" sz="1000" dirty="0">
                  <a:solidFill>
                    <a:schemeClr val="tx1"/>
                  </a:solidFill>
                  <a:latin typeface="微软雅黑" panose="020B0503020204020204" pitchFamily="34" charset="-122"/>
                  <a:sym typeface="微软雅黑" panose="020B0503020204020204" pitchFamily="34" charset="-122"/>
                </a:rPr>
                <a:t>家三甲医院耳鼻咽喉科专病门诊</a:t>
              </a:r>
              <a:r>
                <a:rPr lang="en-US" altLang="zh-CN" sz="1000" dirty="0">
                  <a:solidFill>
                    <a:schemeClr val="tx1"/>
                  </a:solidFill>
                  <a:latin typeface="微软雅黑" panose="020B0503020204020204" pitchFamily="34" charset="-122"/>
                  <a:sym typeface="微软雅黑" panose="020B0503020204020204" pitchFamily="34" charset="-122"/>
                </a:rPr>
                <a:t>(2013</a:t>
              </a:r>
              <a:r>
                <a:rPr lang="zh-CN" altLang="en-US" sz="1000" dirty="0">
                  <a:solidFill>
                    <a:schemeClr val="tx1"/>
                  </a:solidFill>
                  <a:latin typeface="微软雅黑" panose="020B0503020204020204" pitchFamily="34" charset="-122"/>
                  <a:sym typeface="微软雅黑" panose="020B0503020204020204" pitchFamily="34" charset="-122"/>
                </a:rPr>
                <a:t>年</a:t>
              </a:r>
              <a:r>
                <a:rPr lang="en-US" altLang="zh-CN" sz="1000" dirty="0">
                  <a:solidFill>
                    <a:schemeClr val="tx1"/>
                  </a:solidFill>
                  <a:latin typeface="微软雅黑" panose="020B0503020204020204" pitchFamily="34" charset="-122"/>
                  <a:sym typeface="微软雅黑" panose="020B0503020204020204" pitchFamily="34" charset="-122"/>
                </a:rPr>
                <a:t>1</a:t>
              </a:r>
              <a:r>
                <a:rPr lang="zh-CN" altLang="en-US" sz="1000" dirty="0">
                  <a:solidFill>
                    <a:schemeClr val="tx1"/>
                  </a:solidFill>
                  <a:latin typeface="微软雅黑" panose="020B0503020204020204" pitchFamily="34" charset="-122"/>
                  <a:sym typeface="微软雅黑" panose="020B0503020204020204" pitchFamily="34" charset="-122"/>
                </a:rPr>
                <a:t>月</a:t>
              </a:r>
              <a:r>
                <a:rPr lang="en-US" altLang="zh-CN" sz="1000" dirty="0">
                  <a:solidFill>
                    <a:schemeClr val="tx1"/>
                  </a:solidFill>
                  <a:latin typeface="微软雅黑" panose="020B0503020204020204" pitchFamily="34" charset="-122"/>
                  <a:sym typeface="微软雅黑" panose="020B0503020204020204" pitchFamily="34" charset="-122"/>
                </a:rPr>
                <a:t>-2017</a:t>
              </a:r>
              <a:r>
                <a:rPr lang="zh-CN" altLang="en-US" sz="1000" dirty="0">
                  <a:solidFill>
                    <a:schemeClr val="tx1"/>
                  </a:solidFill>
                  <a:latin typeface="微软雅黑" panose="020B0503020204020204" pitchFamily="34" charset="-122"/>
                  <a:sym typeface="微软雅黑" panose="020B0503020204020204" pitchFamily="34" charset="-122"/>
                </a:rPr>
                <a:t>年</a:t>
              </a:r>
              <a:r>
                <a:rPr lang="en-US" altLang="zh-CN" sz="1000" dirty="0">
                  <a:solidFill>
                    <a:schemeClr val="tx1"/>
                  </a:solidFill>
                  <a:latin typeface="微软雅黑" panose="020B0503020204020204" pitchFamily="34" charset="-122"/>
                  <a:sym typeface="微软雅黑" panose="020B0503020204020204" pitchFamily="34" charset="-122"/>
                </a:rPr>
                <a:t>7</a:t>
              </a:r>
              <a:r>
                <a:rPr lang="zh-CN" altLang="en-US" sz="1000" dirty="0">
                  <a:solidFill>
                    <a:schemeClr val="tx1"/>
                  </a:solidFill>
                  <a:latin typeface="微软雅黑" panose="020B0503020204020204" pitchFamily="34" charset="-122"/>
                  <a:sym typeface="微软雅黑" panose="020B0503020204020204" pitchFamily="34" charset="-122"/>
                </a:rPr>
                <a:t>月</a:t>
              </a:r>
              <a:r>
                <a:rPr lang="en-US" altLang="zh-CN" sz="1000" dirty="0">
                  <a:solidFill>
                    <a:schemeClr val="tx1"/>
                  </a:solidFill>
                  <a:latin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sym typeface="微软雅黑" panose="020B0503020204020204" pitchFamily="34" charset="-122"/>
                </a:rPr>
                <a:t>的以眩晕为主诉患者</a:t>
              </a:r>
              <a:r>
                <a:rPr lang="en-US" altLang="zh-CN" sz="1000" dirty="0">
                  <a:solidFill>
                    <a:schemeClr val="tx1"/>
                  </a:solidFill>
                  <a:latin typeface="微软雅黑" panose="020B0503020204020204" pitchFamily="34" charset="-122"/>
                  <a:sym typeface="微软雅黑" panose="020B0503020204020204" pitchFamily="34" charset="-122"/>
                </a:rPr>
                <a:t>8310</a:t>
              </a:r>
              <a:r>
                <a:rPr lang="zh-CN" altLang="en-US" sz="1000" dirty="0">
                  <a:solidFill>
                    <a:schemeClr val="tx1"/>
                  </a:solidFill>
                  <a:latin typeface="微软雅黑" panose="020B0503020204020204" pitchFamily="34" charset="-122"/>
                  <a:sym typeface="微软雅黑" panose="020B0503020204020204" pitchFamily="34" charset="-122"/>
                </a:rPr>
                <a:t>例的临床诊断结果进行回顾性分析。年龄</a:t>
              </a:r>
              <a:r>
                <a:rPr lang="en-US" altLang="zh-CN" sz="1000" dirty="0">
                  <a:solidFill>
                    <a:schemeClr val="tx1"/>
                  </a:solidFill>
                  <a:latin typeface="微软雅黑" panose="020B0503020204020204" pitchFamily="34" charset="-122"/>
                  <a:sym typeface="微软雅黑" panose="020B0503020204020204" pitchFamily="34" charset="-122"/>
                </a:rPr>
                <a:t>7</a:t>
              </a:r>
              <a:r>
                <a:rPr lang="zh-CN" altLang="en-US" sz="1000" dirty="0">
                  <a:solidFill>
                    <a:schemeClr val="tx1"/>
                  </a:solidFill>
                  <a:latin typeface="微软雅黑" panose="020B0503020204020204" pitchFamily="34" charset="-122"/>
                  <a:sym typeface="微软雅黑" panose="020B0503020204020204" pitchFamily="34" charset="-122"/>
                </a:rPr>
                <a:t>～</a:t>
              </a:r>
              <a:r>
                <a:rPr lang="en-US" altLang="zh-CN" sz="1000" dirty="0">
                  <a:solidFill>
                    <a:schemeClr val="tx1"/>
                  </a:solidFill>
                  <a:latin typeface="微软雅黑" panose="020B0503020204020204" pitchFamily="34" charset="-122"/>
                  <a:sym typeface="微软雅黑" panose="020B0503020204020204" pitchFamily="34" charset="-122"/>
                </a:rPr>
                <a:t>89</a:t>
              </a:r>
              <a:r>
                <a:rPr lang="zh-CN" altLang="en-US" sz="1000" dirty="0">
                  <a:solidFill>
                    <a:schemeClr val="tx1"/>
                  </a:solidFill>
                  <a:latin typeface="微软雅黑" panose="020B0503020204020204" pitchFamily="34" charset="-122"/>
                  <a:sym typeface="微软雅黑" panose="020B0503020204020204" pitchFamily="34" charset="-122"/>
                </a:rPr>
                <a:t>岁</a:t>
              </a:r>
            </a:p>
          </p:txBody>
        </p:sp>
      </p:grpSp>
      <p:graphicFrame>
        <p:nvGraphicFramePr>
          <p:cNvPr id="26" name="图表 25"/>
          <p:cNvGraphicFramePr/>
          <p:nvPr>
            <p:extLst>
              <p:ext uri="{D42A27DB-BD31-4B8C-83A1-F6EECF244321}">
                <p14:modId xmlns:p14="http://schemas.microsoft.com/office/powerpoint/2010/main" val="3899721906"/>
              </p:ext>
            </p:extLst>
          </p:nvPr>
        </p:nvGraphicFramePr>
        <p:xfrm>
          <a:off x="6387214" y="1513491"/>
          <a:ext cx="4738346" cy="3919600"/>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组合 27"/>
          <p:cNvGrpSpPr/>
          <p:nvPr/>
        </p:nvGrpSpPr>
        <p:grpSpPr>
          <a:xfrm>
            <a:off x="838200" y="1124744"/>
            <a:ext cx="5148000" cy="4608510"/>
            <a:chOff x="6205800" y="1124744"/>
            <a:chExt cx="5148000" cy="4608510"/>
          </a:xfrm>
        </p:grpSpPr>
        <p:sp>
          <p:nvSpPr>
            <p:cNvPr id="30" name="矩形: 圆角 29"/>
            <p:cNvSpPr/>
            <p:nvPr/>
          </p:nvSpPr>
          <p:spPr>
            <a:xfrm>
              <a:off x="6205800" y="1605528"/>
              <a:ext cx="5148000" cy="4127726"/>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占位符 10"/>
            <p:cNvSpPr txBox="1"/>
            <p:nvPr/>
          </p:nvSpPr>
          <p:spPr>
            <a:xfrm>
              <a:off x="6324182" y="1124744"/>
              <a:ext cx="4911236" cy="88292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dirty="0">
                  <a:sym typeface="微软雅黑" panose="020B0503020204020204" pitchFamily="34" charset="-122"/>
                </a:rPr>
                <a:t>基层医院门诊头晕</a:t>
              </a:r>
              <a:r>
                <a:rPr lang="en-US" altLang="zh-CN" dirty="0">
                  <a:sym typeface="微软雅黑" panose="020B0503020204020204" pitchFamily="34" charset="-122"/>
                </a:rPr>
                <a:t>/</a:t>
              </a:r>
              <a:r>
                <a:rPr lang="zh-CN" altLang="en-US" dirty="0">
                  <a:sym typeface="微软雅黑" panose="020B0503020204020204" pitchFamily="34" charset="-122"/>
                </a:rPr>
                <a:t>眩晕患者的病因分析</a:t>
              </a:r>
              <a:r>
                <a:rPr lang="en-US" altLang="zh-CN" dirty="0">
                  <a:sym typeface="微软雅黑" panose="020B0503020204020204" pitchFamily="34" charset="-122"/>
                </a:rPr>
                <a:t>(n=943)</a:t>
              </a:r>
              <a:r>
                <a:rPr lang="en-US" altLang="zh-CN" baseline="30000" dirty="0">
                  <a:sym typeface="微软雅黑" panose="020B0503020204020204" pitchFamily="34" charset="-122"/>
                </a:rPr>
                <a:t>1</a:t>
              </a:r>
              <a:r>
                <a:rPr lang="zh-CN" altLang="en-US" dirty="0">
                  <a:sym typeface="微软雅黑" panose="020B0503020204020204" pitchFamily="34" charset="-122"/>
                </a:rPr>
                <a:t>：</a:t>
              </a:r>
              <a:endParaRPr lang="en-US" altLang="zh-CN" baseline="30000" dirty="0">
                <a:sym typeface="微软雅黑" panose="020B0503020204020204" pitchFamily="34" charset="-122"/>
              </a:endParaRPr>
            </a:p>
          </p:txBody>
        </p:sp>
      </p:grpSp>
      <p:graphicFrame>
        <p:nvGraphicFramePr>
          <p:cNvPr id="33" name="图表 32"/>
          <p:cNvGraphicFramePr/>
          <p:nvPr>
            <p:extLst>
              <p:ext uri="{D42A27DB-BD31-4B8C-83A1-F6EECF244321}">
                <p14:modId xmlns:p14="http://schemas.microsoft.com/office/powerpoint/2010/main" val="681821656"/>
              </p:ext>
            </p:extLst>
          </p:nvPr>
        </p:nvGraphicFramePr>
        <p:xfrm>
          <a:off x="985737" y="1513491"/>
          <a:ext cx="4738346" cy="3919600"/>
        </p:xfrm>
        <a:graphic>
          <a:graphicData uri="http://schemas.openxmlformats.org/drawingml/2006/chart">
            <c:chart xmlns:c="http://schemas.openxmlformats.org/drawingml/2006/chart" xmlns:r="http://schemas.openxmlformats.org/officeDocument/2006/relationships" r:id="rId4"/>
          </a:graphicData>
        </a:graphic>
      </p:graphicFrame>
      <p:sp>
        <p:nvSpPr>
          <p:cNvPr id="35" name="文本占位符 2"/>
          <p:cNvSpPr txBox="1"/>
          <p:nvPr/>
        </p:nvSpPr>
        <p:spPr>
          <a:xfrm>
            <a:off x="1072110" y="4937607"/>
            <a:ext cx="4766553" cy="712013"/>
          </a:xfrm>
          <a:prstGeom prst="rect">
            <a:avLst/>
          </a:prstGeom>
        </p:spPr>
        <p:txBody>
          <a:bodyPr anchor="b">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olidFill>
                  <a:schemeClr val="tx1"/>
                </a:solidFill>
                <a:latin typeface="微软雅黑" panose="020B0503020204020204" pitchFamily="34" charset="-122"/>
                <a:sym typeface="微软雅黑" panose="020B0503020204020204" pitchFamily="34" charset="-122"/>
              </a:rPr>
              <a:t>我国回顾性研究，分析</a:t>
            </a:r>
            <a:r>
              <a:rPr lang="en-US" altLang="zh-CN" sz="1000" dirty="0">
                <a:solidFill>
                  <a:schemeClr val="tx1"/>
                </a:solidFill>
                <a:latin typeface="微软雅黑" panose="020B0503020204020204" pitchFamily="34" charset="-122"/>
                <a:sym typeface="微软雅黑" panose="020B0503020204020204" pitchFamily="34" charset="-122"/>
              </a:rPr>
              <a:t>2018</a:t>
            </a:r>
            <a:r>
              <a:rPr lang="zh-CN" altLang="en-US" sz="1000" dirty="0">
                <a:solidFill>
                  <a:schemeClr val="tx1"/>
                </a:solidFill>
                <a:latin typeface="微软雅黑" panose="020B0503020204020204" pitchFamily="34" charset="-122"/>
                <a:sym typeface="微软雅黑" panose="020B0503020204020204" pitchFamily="34" charset="-122"/>
              </a:rPr>
              <a:t>年</a:t>
            </a:r>
            <a:r>
              <a:rPr lang="en-US" altLang="zh-CN" sz="1000" dirty="0">
                <a:solidFill>
                  <a:schemeClr val="tx1"/>
                </a:solidFill>
                <a:latin typeface="微软雅黑" panose="020B0503020204020204" pitchFamily="34" charset="-122"/>
                <a:sym typeface="微软雅黑" panose="020B0503020204020204" pitchFamily="34" charset="-122"/>
              </a:rPr>
              <a:t>7</a:t>
            </a:r>
            <a:r>
              <a:rPr lang="zh-CN" altLang="en-US" sz="1000" dirty="0">
                <a:solidFill>
                  <a:schemeClr val="tx1"/>
                </a:solidFill>
                <a:latin typeface="微软雅黑" panose="020B0503020204020204" pitchFamily="34" charset="-122"/>
                <a:sym typeface="微软雅黑" panose="020B0503020204020204" pitchFamily="34" charset="-122"/>
              </a:rPr>
              <a:t>月</a:t>
            </a:r>
            <a:r>
              <a:rPr lang="en-US" altLang="zh-CN" sz="1000" dirty="0">
                <a:solidFill>
                  <a:schemeClr val="tx1"/>
                </a:solidFill>
                <a:latin typeface="微软雅黑" panose="020B0503020204020204" pitchFamily="34" charset="-122"/>
                <a:sym typeface="微软雅黑" panose="020B0503020204020204" pitchFamily="34" charset="-122"/>
              </a:rPr>
              <a:t>~2019</a:t>
            </a:r>
            <a:r>
              <a:rPr lang="zh-CN" altLang="en-US" sz="1000" dirty="0">
                <a:solidFill>
                  <a:schemeClr val="tx1"/>
                </a:solidFill>
                <a:latin typeface="微软雅黑" panose="020B0503020204020204" pitchFamily="34" charset="-122"/>
                <a:sym typeface="微软雅黑" panose="020B0503020204020204" pitchFamily="34" charset="-122"/>
              </a:rPr>
              <a:t>年</a:t>
            </a:r>
            <a:r>
              <a:rPr lang="en-US" altLang="zh-CN" sz="1000" dirty="0">
                <a:solidFill>
                  <a:schemeClr val="tx1"/>
                </a:solidFill>
                <a:latin typeface="微软雅黑" panose="020B0503020204020204" pitchFamily="34" charset="-122"/>
                <a:sym typeface="微软雅黑" panose="020B0503020204020204" pitchFamily="34" charset="-122"/>
              </a:rPr>
              <a:t>6</a:t>
            </a:r>
            <a:r>
              <a:rPr lang="zh-CN" altLang="en-US" sz="1000" dirty="0">
                <a:solidFill>
                  <a:schemeClr val="tx1"/>
                </a:solidFill>
                <a:latin typeface="微软雅黑" panose="020B0503020204020204" pitchFamily="34" charset="-122"/>
                <a:sym typeface="微软雅黑" panose="020B0503020204020204" pitchFamily="34" charset="-122"/>
              </a:rPr>
              <a:t>月期间在英德市人民医院神经内科门诊头晕</a:t>
            </a:r>
            <a:r>
              <a:rPr lang="en-US" altLang="zh-CN" sz="1000" dirty="0">
                <a:solidFill>
                  <a:schemeClr val="tx1"/>
                </a:solidFill>
                <a:latin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sym typeface="微软雅黑" panose="020B0503020204020204" pitchFamily="34" charset="-122"/>
              </a:rPr>
              <a:t>眩晕</a:t>
            </a:r>
            <a:r>
              <a:rPr lang="en-US" altLang="zh-CN" sz="1000" dirty="0">
                <a:solidFill>
                  <a:schemeClr val="tx1"/>
                </a:solidFill>
                <a:latin typeface="微软雅黑" panose="020B0503020204020204" pitchFamily="34" charset="-122"/>
                <a:sym typeface="微软雅黑" panose="020B0503020204020204" pitchFamily="34" charset="-122"/>
              </a:rPr>
              <a:t>943</a:t>
            </a:r>
            <a:r>
              <a:rPr lang="zh-CN" altLang="en-US" sz="1000" dirty="0">
                <a:solidFill>
                  <a:schemeClr val="tx1"/>
                </a:solidFill>
                <a:latin typeface="微软雅黑" panose="020B0503020204020204" pitchFamily="34" charset="-122"/>
                <a:sym typeface="微软雅黑" panose="020B0503020204020204" pitchFamily="34" charset="-122"/>
              </a:rPr>
              <a:t>例患者的临床资料，其中，男</a:t>
            </a:r>
            <a:r>
              <a:rPr lang="en-US" altLang="zh-CN" sz="1000" dirty="0">
                <a:solidFill>
                  <a:schemeClr val="tx1"/>
                </a:solidFill>
                <a:latin typeface="微软雅黑" panose="020B0503020204020204" pitchFamily="34" charset="-122"/>
                <a:sym typeface="微软雅黑" panose="020B0503020204020204" pitchFamily="34" charset="-122"/>
              </a:rPr>
              <a:t>488</a:t>
            </a:r>
            <a:r>
              <a:rPr lang="zh-CN" altLang="en-US" sz="1000" dirty="0">
                <a:solidFill>
                  <a:schemeClr val="tx1"/>
                </a:solidFill>
                <a:latin typeface="微软雅黑" panose="020B0503020204020204" pitchFamily="34" charset="-122"/>
                <a:sym typeface="微软雅黑" panose="020B0503020204020204" pitchFamily="34" charset="-122"/>
              </a:rPr>
              <a:t>例</a:t>
            </a:r>
            <a:r>
              <a:rPr lang="en-US" altLang="zh-CN" sz="1000" dirty="0">
                <a:solidFill>
                  <a:schemeClr val="tx1"/>
                </a:solidFill>
                <a:latin typeface="微软雅黑" panose="020B0503020204020204" pitchFamily="34" charset="-122"/>
                <a:sym typeface="微软雅黑" panose="020B0503020204020204" pitchFamily="34" charset="-122"/>
              </a:rPr>
              <a:t>(51.7%)</a:t>
            </a:r>
            <a:r>
              <a:rPr lang="zh-CN" altLang="en-US" sz="1000" dirty="0">
                <a:solidFill>
                  <a:schemeClr val="tx1"/>
                </a:solidFill>
                <a:latin typeface="微软雅黑" panose="020B0503020204020204" pitchFamily="34" charset="-122"/>
                <a:sym typeface="微软雅黑" panose="020B0503020204020204" pitchFamily="34" charset="-122"/>
              </a:rPr>
              <a:t>，女</a:t>
            </a:r>
            <a:r>
              <a:rPr lang="en-US" altLang="zh-CN" sz="1000" dirty="0">
                <a:solidFill>
                  <a:schemeClr val="tx1"/>
                </a:solidFill>
                <a:latin typeface="微软雅黑" panose="020B0503020204020204" pitchFamily="34" charset="-122"/>
                <a:sym typeface="微软雅黑" panose="020B0503020204020204" pitchFamily="34" charset="-122"/>
              </a:rPr>
              <a:t>455</a:t>
            </a:r>
            <a:r>
              <a:rPr lang="zh-CN" altLang="en-US" sz="1000" dirty="0">
                <a:solidFill>
                  <a:schemeClr val="tx1"/>
                </a:solidFill>
                <a:latin typeface="微软雅黑" panose="020B0503020204020204" pitchFamily="34" charset="-122"/>
                <a:sym typeface="微软雅黑" panose="020B0503020204020204" pitchFamily="34" charset="-122"/>
              </a:rPr>
              <a:t>例</a:t>
            </a:r>
            <a:r>
              <a:rPr lang="en-US" altLang="zh-CN" sz="1000" dirty="0">
                <a:solidFill>
                  <a:schemeClr val="tx1"/>
                </a:solidFill>
                <a:latin typeface="微软雅黑" panose="020B0503020204020204" pitchFamily="34" charset="-122"/>
                <a:sym typeface="微软雅黑" panose="020B0503020204020204" pitchFamily="34" charset="-122"/>
              </a:rPr>
              <a:t>(48.3%)</a:t>
            </a:r>
            <a:r>
              <a:rPr lang="zh-CN" altLang="en-US" sz="1000" dirty="0">
                <a:solidFill>
                  <a:schemeClr val="tx1"/>
                </a:solidFill>
                <a:latin typeface="微软雅黑" panose="020B0503020204020204" pitchFamily="34" charset="-122"/>
                <a:sym typeface="微软雅黑" panose="020B0503020204020204" pitchFamily="34" charset="-122"/>
              </a:rPr>
              <a:t>；平均年龄</a:t>
            </a:r>
            <a:r>
              <a:rPr lang="en-US" altLang="zh-CN" sz="1000" dirty="0">
                <a:solidFill>
                  <a:schemeClr val="tx1"/>
                </a:solidFill>
                <a:latin typeface="微软雅黑" panose="020B0503020204020204" pitchFamily="34" charset="-122"/>
                <a:sym typeface="微软雅黑" panose="020B0503020204020204" pitchFamily="34" charset="-122"/>
              </a:rPr>
              <a:t>(58.4±18.8)</a:t>
            </a:r>
            <a:r>
              <a:rPr lang="zh-CN" altLang="en-US" sz="1000" dirty="0">
                <a:solidFill>
                  <a:schemeClr val="tx1"/>
                </a:solidFill>
                <a:latin typeface="微软雅黑" panose="020B0503020204020204" pitchFamily="34" charset="-122"/>
                <a:sym typeface="微软雅黑" panose="020B0503020204020204" pitchFamily="34" charset="-122"/>
              </a:rPr>
              <a:t>岁，探讨门诊头晕</a:t>
            </a:r>
            <a:r>
              <a:rPr lang="en-US" altLang="zh-CN" sz="1000" dirty="0">
                <a:solidFill>
                  <a:schemeClr val="tx1"/>
                </a:solidFill>
                <a:latin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sym typeface="微软雅黑" panose="020B0503020204020204" pitchFamily="34" charset="-122"/>
              </a:rPr>
              <a:t>眩晕的病因特点</a:t>
            </a:r>
          </a:p>
        </p:txBody>
      </p:sp>
      <p:sp>
        <p:nvSpPr>
          <p:cNvPr id="2" name="文本占位符 2"/>
          <p:cNvSpPr txBox="1"/>
          <p:nvPr/>
        </p:nvSpPr>
        <p:spPr>
          <a:xfrm>
            <a:off x="8236386" y="5791970"/>
            <a:ext cx="3117414" cy="291633"/>
          </a:xfrm>
          <a:prstGeom prst="rect">
            <a:avLst/>
          </a:prstGeom>
        </p:spPr>
        <p:txBody>
          <a:bodyP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en-US" altLang="zh-CN" sz="800" dirty="0">
                <a:solidFill>
                  <a:prstClr val="black"/>
                </a:solidFill>
                <a:latin typeface="微软雅黑" panose="020B0503020204020204" pitchFamily="34" charset="-122"/>
                <a:sym typeface="微软雅黑" panose="020B0503020204020204" pitchFamily="34" charset="-122"/>
              </a:rPr>
              <a:t>BPPV</a:t>
            </a:r>
            <a:r>
              <a:rPr lang="zh-CN" altLang="en-US" sz="800" dirty="0">
                <a:solidFill>
                  <a:prstClr val="black"/>
                </a:solidFill>
                <a:latin typeface="微软雅黑" panose="020B0503020204020204" pitchFamily="34" charset="-122"/>
                <a:sym typeface="微软雅黑" panose="020B0503020204020204" pitchFamily="34" charset="-122"/>
              </a:rPr>
              <a:t>，良性阵发性位置性眩晕</a:t>
            </a: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1"/>
                </a:solidFill>
                <a:sym typeface="微软雅黑" panose="020B0503020204020204" pitchFamily="34" charset="-122"/>
              </a:rPr>
              <a:t>眩晕疾病谱复杂，诸多异源性病因中</a:t>
            </a:r>
            <a:r>
              <a:rPr lang="en-US" altLang="zh-CN" dirty="0">
                <a:solidFill>
                  <a:schemeClr val="bg1"/>
                </a:solidFill>
                <a:sym typeface="微软雅黑" panose="020B0503020204020204" pitchFamily="34" charset="-122"/>
              </a:rPr>
              <a:t>BPPV</a:t>
            </a:r>
            <a:r>
              <a:rPr lang="zh-CN" altLang="en-US" dirty="0">
                <a:solidFill>
                  <a:schemeClr val="bg1"/>
                </a:solidFill>
                <a:sym typeface="微软雅黑" panose="020B0503020204020204" pitchFamily="34" charset="-122"/>
              </a:rPr>
              <a:t>最为常见</a:t>
            </a:r>
          </a:p>
        </p:txBody>
      </p:sp>
      <p:sp>
        <p:nvSpPr>
          <p:cNvPr id="5" name="圆角矩形 4"/>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同侧圆角矩形 77"/>
          <p:cNvSpPr/>
          <p:nvPr/>
        </p:nvSpPr>
        <p:spPr>
          <a:xfrm>
            <a:off x="838200" y="2048510"/>
            <a:ext cx="3419475" cy="467995"/>
          </a:xfrm>
          <a:prstGeom prst="round2SameRect">
            <a:avLst>
              <a:gd name="adj1" fmla="val 50000"/>
              <a:gd name="adj2" fmla="val 0"/>
            </a:avLst>
          </a:prstGeom>
          <a:gradFill>
            <a:gsLst>
              <a:gs pos="0">
                <a:srgbClr val="008D38"/>
              </a:gs>
              <a:gs pos="100000">
                <a:srgbClr val="008D3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女性更为多见</a:t>
            </a:r>
          </a:p>
        </p:txBody>
      </p:sp>
      <p:sp>
        <p:nvSpPr>
          <p:cNvPr id="25" name="矩形: 圆角 24"/>
          <p:cNvSpPr/>
          <p:nvPr/>
        </p:nvSpPr>
        <p:spPr>
          <a:xfrm rot="5400000" flipH="1">
            <a:off x="939800" y="2414905"/>
            <a:ext cx="3216910" cy="3419475"/>
          </a:xfrm>
          <a:prstGeom prst="roundRect">
            <a:avLst>
              <a:gd name="adj" fmla="val 1819"/>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同侧圆角矩形 77"/>
          <p:cNvSpPr/>
          <p:nvPr/>
        </p:nvSpPr>
        <p:spPr>
          <a:xfrm>
            <a:off x="4385945" y="2048510"/>
            <a:ext cx="3419475" cy="467995"/>
          </a:xfrm>
          <a:prstGeom prst="round2SameRect">
            <a:avLst>
              <a:gd name="adj1" fmla="val 50000"/>
              <a:gd name="adj2" fmla="val 0"/>
            </a:avLst>
          </a:prstGeom>
          <a:gradFill>
            <a:gsLst>
              <a:gs pos="0">
                <a:srgbClr val="008D38"/>
              </a:gs>
              <a:gs pos="100000">
                <a:srgbClr val="008D3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增龄性疾病</a:t>
            </a:r>
          </a:p>
        </p:txBody>
      </p:sp>
      <p:sp>
        <p:nvSpPr>
          <p:cNvPr id="29" name="矩形: 圆角 28"/>
          <p:cNvSpPr/>
          <p:nvPr/>
        </p:nvSpPr>
        <p:spPr>
          <a:xfrm rot="5400000" flipH="1">
            <a:off x="4487545" y="2414905"/>
            <a:ext cx="3216910" cy="3419475"/>
          </a:xfrm>
          <a:prstGeom prst="roundRect">
            <a:avLst>
              <a:gd name="adj" fmla="val 1819"/>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同侧圆角矩形 77"/>
          <p:cNvSpPr/>
          <p:nvPr/>
        </p:nvSpPr>
        <p:spPr>
          <a:xfrm>
            <a:off x="7933690" y="2048510"/>
            <a:ext cx="3419475" cy="467995"/>
          </a:xfrm>
          <a:prstGeom prst="round2SameRect">
            <a:avLst>
              <a:gd name="adj1" fmla="val 50000"/>
              <a:gd name="adj2" fmla="val 0"/>
            </a:avLst>
          </a:prstGeom>
          <a:gradFill>
            <a:gsLst>
              <a:gs pos="0">
                <a:srgbClr val="008D38"/>
              </a:gs>
              <a:gs pos="100000">
                <a:srgbClr val="008D38">
                  <a:alpha val="7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高复发风险</a:t>
            </a: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2" name="矩形: 圆角 31"/>
          <p:cNvSpPr/>
          <p:nvPr/>
        </p:nvSpPr>
        <p:spPr>
          <a:xfrm rot="5400000" flipH="1">
            <a:off x="8035290" y="2414905"/>
            <a:ext cx="3216910" cy="3419475"/>
          </a:xfrm>
          <a:prstGeom prst="roundRect">
            <a:avLst>
              <a:gd name="adj" fmla="val 1819"/>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圆角 3"/>
          <p:cNvSpPr/>
          <p:nvPr/>
        </p:nvSpPr>
        <p:spPr>
          <a:xfrm>
            <a:off x="838200" y="1052736"/>
            <a:ext cx="10515138" cy="797085"/>
          </a:xfrm>
          <a:prstGeom prst="roundRect">
            <a:avLst>
              <a:gd name="adj" fmla="val 13172"/>
            </a:avLst>
          </a:prstGeom>
          <a:solidFill>
            <a:srgbClr val="E9F6E7"/>
          </a:solidFill>
          <a:ln w="12700" cap="flat" cmpd="sng" algn="ctr">
            <a:solidFill>
              <a:schemeClr val="accent6">
                <a:lumMod val="20000"/>
                <a:lumOff val="80000"/>
                <a:alpha val="50000"/>
              </a:schemeClr>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文本占位符 2"/>
          <p:cNvSpPr txBox="1"/>
          <p:nvPr/>
        </p:nvSpPr>
        <p:spPr>
          <a:xfrm>
            <a:off x="928229" y="2612948"/>
            <a:ext cx="3240000" cy="302361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400" dirty="0">
                <a:sym typeface="微软雅黑" panose="020B0503020204020204" pitchFamily="34" charset="-122"/>
              </a:rPr>
              <a:t>一项德国人口断面调查</a:t>
            </a:r>
            <a:r>
              <a:rPr lang="en-US" altLang="zh-CN" sz="1400" dirty="0">
                <a:sym typeface="微软雅黑" panose="020B0503020204020204" pitchFamily="34" charset="-122"/>
              </a:rPr>
              <a:t>(n=1003)</a:t>
            </a:r>
            <a:r>
              <a:rPr lang="zh-CN" altLang="en-US" sz="1400" dirty="0">
                <a:sym typeface="微软雅黑" panose="020B0503020204020204" pitchFamily="34" charset="-122"/>
              </a:rPr>
              <a:t>估计：</a:t>
            </a:r>
            <a:endParaRPr lang="en-US" altLang="zh-CN" sz="1400" dirty="0">
              <a:sym typeface="微软雅黑" panose="020B0503020204020204" pitchFamily="34" charset="-122"/>
            </a:endParaRPr>
          </a:p>
          <a:p>
            <a:r>
              <a:rPr lang="zh-CN" altLang="en-US" b="1" dirty="0">
                <a:sym typeface="微软雅黑" panose="020B0503020204020204" pitchFamily="34" charset="-122"/>
              </a:rPr>
              <a:t>一般成年人群中</a:t>
            </a:r>
            <a:r>
              <a:rPr lang="en-US" altLang="zh-CN" b="1" dirty="0">
                <a:sym typeface="微软雅黑" panose="020B0503020204020204" pitchFamily="34" charset="-122"/>
              </a:rPr>
              <a:t>BPPV</a:t>
            </a:r>
            <a:r>
              <a:rPr lang="zh-CN" altLang="en-US" b="1" dirty="0">
                <a:sym typeface="微软雅黑" panose="020B0503020204020204" pitchFamily="34" charset="-122"/>
              </a:rPr>
              <a:t>的终身患病率为</a:t>
            </a:r>
            <a:r>
              <a:rPr lang="en-US" altLang="zh-CN" b="1" dirty="0">
                <a:solidFill>
                  <a:srgbClr val="C00000"/>
                </a:solidFill>
                <a:sym typeface="微软雅黑" panose="020B0503020204020204" pitchFamily="34" charset="-122"/>
              </a:rPr>
              <a:t>2.4%</a:t>
            </a:r>
            <a:r>
              <a:rPr lang="zh-CN" altLang="en-US" b="1" dirty="0">
                <a:solidFill>
                  <a:srgbClr val="C00000"/>
                </a:solidFill>
                <a:sym typeface="微软雅黑" panose="020B0503020204020204" pitchFamily="34" charset="-122"/>
              </a:rPr>
              <a:t>，女性</a:t>
            </a:r>
            <a:r>
              <a:rPr lang="en-US" altLang="zh-CN" b="1" dirty="0">
                <a:solidFill>
                  <a:srgbClr val="C00000"/>
                </a:solidFill>
                <a:sym typeface="微软雅黑" panose="020B0503020204020204" pitchFamily="34" charset="-122"/>
              </a:rPr>
              <a:t>(3.2%)</a:t>
            </a:r>
            <a:r>
              <a:rPr lang="zh-CN" altLang="en-US" b="1" dirty="0">
                <a:solidFill>
                  <a:srgbClr val="C00000"/>
                </a:solidFill>
                <a:sym typeface="微软雅黑" panose="020B0503020204020204" pitchFamily="34" charset="-122"/>
              </a:rPr>
              <a:t>高于男性</a:t>
            </a:r>
            <a:r>
              <a:rPr lang="en-US" altLang="zh-CN" b="1" dirty="0">
                <a:solidFill>
                  <a:srgbClr val="C00000"/>
                </a:solidFill>
                <a:sym typeface="微软雅黑" panose="020B0503020204020204" pitchFamily="34" charset="-122"/>
              </a:rPr>
              <a:t>(1.6%)</a:t>
            </a:r>
            <a:r>
              <a:rPr lang="en-US" altLang="zh-CN" b="1" baseline="30000" dirty="0">
                <a:solidFill>
                  <a:srgbClr val="C00000"/>
                </a:solidFill>
                <a:sym typeface="微软雅黑" panose="020B0503020204020204" pitchFamily="34" charset="-122"/>
              </a:rPr>
              <a:t>2</a:t>
            </a:r>
          </a:p>
        </p:txBody>
      </p:sp>
      <p:sp>
        <p:nvSpPr>
          <p:cNvPr id="10" name="文本占位符 2"/>
          <p:cNvSpPr txBox="1"/>
          <p:nvPr/>
        </p:nvSpPr>
        <p:spPr>
          <a:xfrm>
            <a:off x="2245430" y="1114866"/>
            <a:ext cx="9107907" cy="664828"/>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ym typeface="微软雅黑" panose="020B0503020204020204" pitchFamily="34" charset="-122"/>
              </a:rPr>
              <a:t>俗称“耳石症”，是一种</a:t>
            </a:r>
            <a:r>
              <a:rPr lang="zh-CN" altLang="en-US" b="1" dirty="0">
                <a:solidFill>
                  <a:srgbClr val="0A7F28"/>
                </a:solidFill>
                <a:sym typeface="微软雅黑" panose="020B0503020204020204" pitchFamily="34" charset="-122"/>
              </a:rPr>
              <a:t>相对于重力方向的头位变化所诱发的、以反复发作的短暂性眩晕和特征性眼球震颤为表现的外周性前庭疾病</a:t>
            </a:r>
            <a:r>
              <a:rPr lang="zh-CN" altLang="en-US" b="1" dirty="0">
                <a:sym typeface="微软雅黑" panose="020B0503020204020204" pitchFamily="34" charset="-122"/>
              </a:rPr>
              <a:t>，常具有自限性，易复发</a:t>
            </a:r>
            <a:r>
              <a:rPr lang="en-US" altLang="zh-CN" b="1" baseline="30000" dirty="0">
                <a:sym typeface="微软雅黑" panose="020B0503020204020204" pitchFamily="34" charset="-122"/>
              </a:rPr>
              <a:t>1</a:t>
            </a:r>
            <a:endParaRPr lang="zh-CN" altLang="en-US" b="1" dirty="0">
              <a:sym typeface="微软雅黑" panose="020B0503020204020204" pitchFamily="34" charset="-122"/>
            </a:endParaRPr>
          </a:p>
        </p:txBody>
      </p:sp>
      <p:graphicFrame>
        <p:nvGraphicFramePr>
          <p:cNvPr id="11" name="图表 10"/>
          <p:cNvGraphicFramePr/>
          <p:nvPr/>
        </p:nvGraphicFramePr>
        <p:xfrm>
          <a:off x="1160473" y="3895267"/>
          <a:ext cx="2955118" cy="1647545"/>
        </p:xfrm>
        <a:graphic>
          <a:graphicData uri="http://schemas.openxmlformats.org/drawingml/2006/chart">
            <c:chart xmlns:c="http://schemas.openxmlformats.org/drawingml/2006/chart" xmlns:r="http://schemas.openxmlformats.org/officeDocument/2006/relationships" r:id="rId7"/>
          </a:graphicData>
        </a:graphic>
      </p:graphicFrame>
      <p:sp>
        <p:nvSpPr>
          <p:cNvPr id="12" name="文本占位符 2"/>
          <p:cNvSpPr txBox="1"/>
          <p:nvPr/>
        </p:nvSpPr>
        <p:spPr>
          <a:xfrm>
            <a:off x="4475538" y="2612948"/>
            <a:ext cx="3240000" cy="302361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ym typeface="微软雅黑" panose="020B0503020204020204" pitchFamily="34" charset="-122"/>
              </a:rPr>
              <a:t>可发生于任何年龄组，儿童较为少见，通常</a:t>
            </a:r>
            <a:r>
              <a:rPr lang="en-US" altLang="zh-CN" b="1" dirty="0">
                <a:solidFill>
                  <a:srgbClr val="C00000"/>
                </a:solidFill>
                <a:sym typeface="微软雅黑" panose="020B0503020204020204" pitchFamily="34" charset="-122"/>
              </a:rPr>
              <a:t>40</a:t>
            </a:r>
            <a:r>
              <a:rPr lang="zh-CN" altLang="en-US" b="1" dirty="0">
                <a:solidFill>
                  <a:srgbClr val="C00000"/>
                </a:solidFill>
                <a:sym typeface="微软雅黑" panose="020B0503020204020204" pitchFamily="34" charset="-122"/>
              </a:rPr>
              <a:t>岁以后高发</a:t>
            </a:r>
            <a:r>
              <a:rPr lang="en-US" altLang="zh-CN" b="1" baseline="30000" dirty="0">
                <a:solidFill>
                  <a:srgbClr val="C00000"/>
                </a:solidFill>
                <a:sym typeface="微软雅黑" panose="020B0503020204020204" pitchFamily="34" charset="-122"/>
              </a:rPr>
              <a:t>1,3</a:t>
            </a:r>
            <a:endParaRPr lang="en-US" altLang="zh-CN" b="1" dirty="0">
              <a:solidFill>
                <a:srgbClr val="C00000"/>
              </a:solidFill>
              <a:sym typeface="微软雅黑" panose="020B0503020204020204" pitchFamily="34" charset="-122"/>
            </a:endParaRPr>
          </a:p>
          <a:p>
            <a:r>
              <a:rPr lang="zh-CN" altLang="en-US" b="1" dirty="0">
                <a:sym typeface="微软雅黑" panose="020B0503020204020204" pitchFamily="34" charset="-122"/>
              </a:rPr>
              <a:t>发病率随年龄增长呈上升趋势</a:t>
            </a:r>
            <a:r>
              <a:rPr lang="en-US" altLang="zh-CN" b="1" baseline="30000" dirty="0">
                <a:sym typeface="微软雅黑" panose="020B0503020204020204" pitchFamily="34" charset="-122"/>
              </a:rPr>
              <a:t>1</a:t>
            </a:r>
            <a:r>
              <a:rPr lang="zh-CN" altLang="en-US" b="1" dirty="0">
                <a:sym typeface="微软雅黑" panose="020B0503020204020204" pitchFamily="34" charset="-122"/>
              </a:rPr>
              <a:t>：</a:t>
            </a:r>
            <a:endParaRPr lang="zh-CN" altLang="en-US" b="1" dirty="0">
              <a:solidFill>
                <a:srgbClr val="C00000"/>
              </a:solidFill>
              <a:sym typeface="微软雅黑" panose="020B0503020204020204" pitchFamily="34" charset="-122"/>
            </a:endParaRPr>
          </a:p>
        </p:txBody>
      </p:sp>
      <p:sp>
        <p:nvSpPr>
          <p:cNvPr id="20" name="文本占位符 2"/>
          <p:cNvSpPr txBox="1"/>
          <p:nvPr/>
        </p:nvSpPr>
        <p:spPr>
          <a:xfrm>
            <a:off x="8023536" y="2612948"/>
            <a:ext cx="3240000" cy="302361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400" dirty="0">
                <a:sym typeface="微软雅黑" panose="020B0503020204020204" pitchFamily="34" charset="-122"/>
              </a:rPr>
              <a:t>一项英国回顾性研究</a:t>
            </a:r>
            <a:r>
              <a:rPr lang="en-US" altLang="zh-CN" sz="1400" dirty="0">
                <a:sym typeface="微软雅黑" panose="020B0503020204020204" pitchFamily="34" charset="-122"/>
              </a:rPr>
              <a:t>(n=664)</a:t>
            </a:r>
            <a:r>
              <a:rPr lang="zh-CN" altLang="en-US" sz="1400" dirty="0">
                <a:sym typeface="微软雅黑" panose="020B0503020204020204" pitchFamily="34" charset="-122"/>
              </a:rPr>
              <a:t>显示：</a:t>
            </a:r>
            <a:endParaRPr lang="en-US" altLang="zh-CN" sz="1400" b="1" dirty="0">
              <a:sym typeface="微软雅黑" panose="020B0503020204020204" pitchFamily="34" charset="-122"/>
            </a:endParaRPr>
          </a:p>
          <a:p>
            <a:r>
              <a:rPr lang="zh-CN" altLang="en-US" b="1" dirty="0">
                <a:sym typeface="微软雅黑" panose="020B0503020204020204" pitchFamily="34" charset="-122"/>
              </a:rPr>
              <a:t>成年</a:t>
            </a:r>
            <a:r>
              <a:rPr lang="en-US" altLang="zh-CN" b="1" dirty="0">
                <a:sym typeface="微软雅黑" panose="020B0503020204020204" pitchFamily="34" charset="-122"/>
              </a:rPr>
              <a:t>BPPV</a:t>
            </a:r>
            <a:r>
              <a:rPr lang="zh-CN" altLang="en-US" b="1" dirty="0">
                <a:sym typeface="微软雅黑" panose="020B0503020204020204" pitchFamily="34" charset="-122"/>
              </a:rPr>
              <a:t>患者随访</a:t>
            </a:r>
            <a:r>
              <a:rPr lang="en-US" altLang="zh-CN" b="1" dirty="0">
                <a:sym typeface="微软雅黑" panose="020B0503020204020204" pitchFamily="34" charset="-122"/>
              </a:rPr>
              <a:t>1</a:t>
            </a:r>
            <a:r>
              <a:rPr lang="zh-CN" altLang="en-US" b="1" dirty="0">
                <a:sym typeface="微软雅黑" panose="020B0503020204020204" pitchFamily="34" charset="-122"/>
              </a:rPr>
              <a:t>年、</a:t>
            </a:r>
            <a:r>
              <a:rPr lang="en-US" altLang="zh-CN" b="1" dirty="0">
                <a:sym typeface="微软雅黑" panose="020B0503020204020204" pitchFamily="34" charset="-122"/>
              </a:rPr>
              <a:t>2</a:t>
            </a:r>
            <a:r>
              <a:rPr lang="zh-CN" altLang="en-US" b="1" dirty="0">
                <a:sym typeface="微软雅黑" panose="020B0503020204020204" pitchFamily="34" charset="-122"/>
              </a:rPr>
              <a:t>年或以上的复发率为</a:t>
            </a:r>
            <a:r>
              <a:rPr lang="en-US" altLang="zh-CN" b="1" dirty="0">
                <a:solidFill>
                  <a:srgbClr val="C00000"/>
                </a:solidFill>
                <a:sym typeface="微软雅黑" panose="020B0503020204020204" pitchFamily="34" charset="-122"/>
              </a:rPr>
              <a:t>34%~53%</a:t>
            </a:r>
            <a:r>
              <a:rPr lang="en-US" altLang="zh-CN" b="1" baseline="30000" dirty="0">
                <a:solidFill>
                  <a:srgbClr val="C00000"/>
                </a:solidFill>
                <a:sym typeface="微软雅黑" panose="020B0503020204020204" pitchFamily="34" charset="-122"/>
              </a:rPr>
              <a:t>4</a:t>
            </a:r>
          </a:p>
        </p:txBody>
      </p:sp>
      <p:graphicFrame>
        <p:nvGraphicFramePr>
          <p:cNvPr id="21" name="图表 20"/>
          <p:cNvGraphicFramePr/>
          <p:nvPr/>
        </p:nvGraphicFramePr>
        <p:xfrm>
          <a:off x="8113568" y="3603171"/>
          <a:ext cx="2955118" cy="1939641"/>
        </p:xfrm>
        <a:graphic>
          <a:graphicData uri="http://schemas.openxmlformats.org/drawingml/2006/chart">
            <c:chart xmlns:c="http://schemas.openxmlformats.org/drawingml/2006/chart" xmlns:r="http://schemas.openxmlformats.org/officeDocument/2006/relationships" r:id="rId8"/>
          </a:graphicData>
        </a:graphic>
      </p:graphicFrame>
      <p:sp>
        <p:nvSpPr>
          <p:cNvPr id="23" name="内容占位符 22"/>
          <p:cNvSpPr>
            <a:spLocks noGrp="1"/>
          </p:cNvSpPr>
          <p:nvPr>
            <p:ph sz="quarter" idx="14"/>
          </p:nvPr>
        </p:nvSpPr>
        <p:spPr>
          <a:xfrm>
            <a:off x="2328671" y="6021288"/>
            <a:ext cx="9341553" cy="700187"/>
          </a:xfrm>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a:t>
            </a:r>
            <a:r>
              <a:rPr lang="en-US" altLang="zh-CN" dirty="0">
                <a:sym typeface="微软雅黑" panose="020B0503020204020204" pitchFamily="34" charset="-122"/>
              </a:rPr>
              <a:t>.</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,2017,52(3):173-177.</a:t>
            </a:r>
          </a:p>
          <a:p>
            <a:r>
              <a:rPr lang="en-US" altLang="zh-CN" dirty="0">
                <a:sym typeface="微软雅黑" panose="020B0503020204020204" pitchFamily="34" charset="-122"/>
              </a:rPr>
              <a:t>2. von </a:t>
            </a:r>
            <a:r>
              <a:rPr lang="en-US" altLang="zh-CN" dirty="0" err="1">
                <a:sym typeface="微软雅黑" panose="020B0503020204020204" pitchFamily="34" charset="-122"/>
              </a:rPr>
              <a:t>Brevern</a:t>
            </a:r>
            <a:r>
              <a:rPr lang="en-US" altLang="zh-CN" dirty="0">
                <a:sym typeface="微软雅黑" panose="020B0503020204020204" pitchFamily="34" charset="-122"/>
              </a:rPr>
              <a:t> M, et al. Epidemiology of benign paroxysmal positional vertigo: a population based study. J Neurol </a:t>
            </a:r>
            <a:r>
              <a:rPr lang="en-US" altLang="zh-CN" dirty="0" err="1">
                <a:sym typeface="微软雅黑" panose="020B0503020204020204" pitchFamily="34" charset="-122"/>
              </a:rPr>
              <a:t>Neurosurg</a:t>
            </a:r>
            <a:r>
              <a:rPr lang="en-US" altLang="zh-CN" dirty="0">
                <a:sym typeface="微软雅黑" panose="020B0503020204020204" pitchFamily="34" charset="-122"/>
              </a:rPr>
              <a:t> Psychiatry. 2007 Jul;78(7):710-5. https://pmc.ncbi.nlm.nih.gov/articles/PMC2117684/</a:t>
            </a:r>
          </a:p>
          <a:p>
            <a:r>
              <a:rPr lang="en-US" altLang="zh-CN" dirty="0">
                <a:sym typeface="微软雅黑" panose="020B0503020204020204" pitchFamily="34" charset="-122"/>
              </a:rPr>
              <a:t>3.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243.</a:t>
            </a:r>
          </a:p>
          <a:p>
            <a:r>
              <a:rPr lang="en-US" altLang="zh-CN" dirty="0">
                <a:sym typeface="微软雅黑" panose="020B0503020204020204" pitchFamily="34" charset="-122"/>
              </a:rPr>
              <a:t>4. Evans A, et al. Management of recurrent benign paroxysmal positional vertigo. J </a:t>
            </a:r>
            <a:r>
              <a:rPr lang="en-US" altLang="zh-CN" dirty="0" err="1">
                <a:sym typeface="微软雅黑" panose="020B0503020204020204" pitchFamily="34" charset="-122"/>
              </a:rPr>
              <a:t>Laryngol</a:t>
            </a:r>
            <a:r>
              <a:rPr lang="en-US" altLang="zh-CN" dirty="0">
                <a:sym typeface="微软雅黑" panose="020B0503020204020204" pitchFamily="34" charset="-122"/>
              </a:rPr>
              <a:t> Otol. 2024 Jun;138(S2):S18-S21. </a:t>
            </a:r>
          </a:p>
        </p:txBody>
      </p:sp>
      <p:grpSp>
        <p:nvGrpSpPr>
          <p:cNvPr id="40" name="组合 39"/>
          <p:cNvGrpSpPr/>
          <p:nvPr/>
        </p:nvGrpSpPr>
        <p:grpSpPr>
          <a:xfrm>
            <a:off x="4734653" y="3739065"/>
            <a:ext cx="2980885" cy="1716662"/>
            <a:chOff x="4734653" y="3728179"/>
            <a:chExt cx="2980885" cy="1716662"/>
          </a:xfrm>
        </p:grpSpPr>
        <p:sp>
          <p:nvSpPr>
            <p:cNvPr id="33" name="矩形 32"/>
            <p:cNvSpPr/>
            <p:nvPr/>
          </p:nvSpPr>
          <p:spPr>
            <a:xfrm>
              <a:off x="4734653" y="3728179"/>
              <a:ext cx="2809147" cy="17166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4" name="组合 33"/>
            <p:cNvGrpSpPr/>
            <p:nvPr/>
          </p:nvGrpSpPr>
          <p:grpSpPr>
            <a:xfrm>
              <a:off x="4734654" y="3749493"/>
              <a:ext cx="2980884" cy="1695348"/>
              <a:chOff x="4728361" y="3952622"/>
              <a:chExt cx="2980884" cy="1695348"/>
            </a:xfrm>
          </p:grpSpPr>
          <p:pic>
            <p:nvPicPr>
              <p:cNvPr id="35" name="图片 34"/>
              <p:cNvPicPr>
                <a:picLocks noChangeAspect="1"/>
              </p:cNvPicPr>
              <p:nvPr/>
            </p:nvPicPr>
            <p:blipFill>
              <a:blip r:embed="rId9"/>
              <a:srcRect l="7947" b="5953"/>
              <a:stretch>
                <a:fillRect/>
              </a:stretch>
            </p:blipFill>
            <p:spPr>
              <a:xfrm>
                <a:off x="4997167" y="3952622"/>
                <a:ext cx="2404310" cy="1514206"/>
              </a:xfrm>
              <a:prstGeom prst="rect">
                <a:avLst/>
              </a:prstGeom>
            </p:spPr>
          </p:pic>
          <p:sp>
            <p:nvSpPr>
              <p:cNvPr id="36" name="文本框 35"/>
              <p:cNvSpPr txBox="1"/>
              <p:nvPr/>
            </p:nvSpPr>
            <p:spPr>
              <a:xfrm rot="16200000">
                <a:off x="4187853" y="4546464"/>
                <a:ext cx="1342369" cy="261354"/>
              </a:xfrm>
              <a:prstGeom prst="rect">
                <a:avLst/>
              </a:prstGeom>
              <a:noFill/>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defRPr/>
                </a:pPr>
                <a:r>
                  <a:rPr lang="zh-CN" altLang="en-US" sz="10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累积</a:t>
                </a:r>
                <a:r>
                  <a:rPr kumimoji="0" lang="zh-CN" altLang="en-US" sz="100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发病率</a:t>
                </a:r>
              </a:p>
            </p:txBody>
          </p:sp>
          <p:sp>
            <p:nvSpPr>
              <p:cNvPr id="37" name="文本框 36"/>
              <p:cNvSpPr txBox="1"/>
              <p:nvPr/>
            </p:nvSpPr>
            <p:spPr>
              <a:xfrm>
                <a:off x="5686400" y="5386616"/>
                <a:ext cx="1342369" cy="261354"/>
              </a:xfrm>
              <a:prstGeom prst="rect">
                <a:avLst/>
              </a:prstGeom>
              <a:noFill/>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defRPr/>
                </a:pPr>
                <a:r>
                  <a:rPr lang="zh-CN" altLang="en-US" sz="10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年龄</a:t>
                </a:r>
                <a:r>
                  <a:rPr kumimoji="0" lang="zh-CN" altLang="en-US" sz="100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（岁）</a:t>
                </a:r>
              </a:p>
            </p:txBody>
          </p:sp>
          <p:sp>
            <p:nvSpPr>
              <p:cNvPr id="38" name="文本框 37"/>
              <p:cNvSpPr txBox="1"/>
              <p:nvPr/>
            </p:nvSpPr>
            <p:spPr>
              <a:xfrm>
                <a:off x="6366876" y="3952622"/>
                <a:ext cx="1342369" cy="261354"/>
              </a:xfrm>
              <a:prstGeom prst="rect">
                <a:avLst/>
              </a:prstGeom>
              <a:noFill/>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defRPr/>
                </a:pPr>
                <a:r>
                  <a:rPr lang="en-US" altLang="zh-CN" sz="10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80</a:t>
                </a:r>
                <a:r>
                  <a:rPr kumimoji="0" lang="zh-CN" altLang="en-US" sz="100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岁</a:t>
                </a:r>
                <a:r>
                  <a:rPr lang="zh-CN" altLang="en-US" sz="10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时近</a:t>
                </a:r>
                <a:r>
                  <a:rPr lang="en-US" altLang="zh-CN" sz="1000" kern="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10%</a:t>
                </a:r>
                <a:r>
                  <a:rPr lang="en-US" altLang="zh-CN" sz="1000" kern="0" baseline="3000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2</a:t>
                </a:r>
                <a:endParaRPr kumimoji="0" lang="en-US" altLang="zh-CN" sz="1000" u="none" strike="noStrike" kern="0" cap="none" spc="0" normalizeH="0" baseline="30000" noProof="0" dirty="0">
                  <a:ln>
                    <a:noFill/>
                  </a:ln>
                  <a:solidFill>
                    <a:srgbClr val="0A7F28"/>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文本框 38"/>
              <p:cNvSpPr txBox="1"/>
              <p:nvPr/>
            </p:nvSpPr>
            <p:spPr>
              <a:xfrm>
                <a:off x="5256502" y="4809130"/>
                <a:ext cx="1541097" cy="446020"/>
              </a:xfrm>
              <a:prstGeom prst="rect">
                <a:avLst/>
              </a:prstGeom>
              <a:noFill/>
            </p:spPr>
            <p:txBody>
              <a:bodyPr wrap="square">
                <a:spAutoFit/>
              </a:bodyPr>
              <a:lstStyle/>
              <a:p>
                <a:pPr marL="0" marR="0" lvl="0" indent="0" defTabSz="457200" eaLnBrk="1" fontAlgn="auto" latinLnBrk="0" hangingPunct="1">
                  <a:lnSpc>
                    <a:spcPct val="120000"/>
                  </a:lnSpc>
                  <a:spcBef>
                    <a:spcPts val="0"/>
                  </a:spcBef>
                  <a:spcAft>
                    <a:spcPts val="0"/>
                  </a:spcAft>
                  <a:buClrTx/>
                  <a:buSzTx/>
                  <a:buFontTx/>
                  <a:buNone/>
                  <a:defRPr/>
                </a:pPr>
                <a:r>
                  <a:rPr lang="zh-CN" altLang="en-US" sz="10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人群发病率</a:t>
                </a:r>
                <a:r>
                  <a:rPr lang="en-US" altLang="zh-CN" sz="10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0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000" kern="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p>
              <a:p>
                <a:pPr marL="0" marR="0" lvl="0" indent="0" defTabSz="457200" eaLnBrk="1" fontAlgn="auto" latinLnBrk="0" hangingPunct="1">
                  <a:lnSpc>
                    <a:spcPct val="120000"/>
                  </a:lnSpc>
                  <a:spcBef>
                    <a:spcPts val="0"/>
                  </a:spcBef>
                  <a:spcAft>
                    <a:spcPts val="0"/>
                  </a:spcAft>
                  <a:buClrTx/>
                  <a:buSzTx/>
                  <a:buFontTx/>
                  <a:buNone/>
                  <a:defRPr/>
                </a:pPr>
                <a:r>
                  <a:rPr lang="en-US" altLang="zh-CN" sz="1000" kern="0" dirty="0">
                    <a:solidFill>
                      <a:srgbClr val="0A7F28"/>
                    </a:solidFill>
                    <a:latin typeface="微软雅黑" panose="020B0503020204020204" pitchFamily="34" charset="-122"/>
                    <a:ea typeface="微软雅黑" panose="020B0503020204020204" pitchFamily="34" charset="-122"/>
                    <a:sym typeface="微软雅黑" panose="020B0503020204020204" pitchFamily="34" charset="-122"/>
                  </a:rPr>
                  <a:t>0.6%</a:t>
                </a:r>
                <a:endParaRPr kumimoji="0" lang="en-US" altLang="zh-CN" sz="1000" u="none" strike="noStrike" kern="0" cap="none" spc="0" normalizeH="0" baseline="0" noProof="0" dirty="0">
                  <a:ln>
                    <a:noFill/>
                  </a:ln>
                  <a:solidFill>
                    <a:srgbClr val="0A7F28"/>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了解良性阵发性位置性眩晕</a:t>
            </a:r>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概况</a:t>
            </a:r>
          </a:p>
        </p:txBody>
      </p:sp>
      <p:sp>
        <p:nvSpPr>
          <p:cNvPr id="7" name="圆角矩形 6"/>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8" name="组合 77"/>
          <p:cNvGrpSpPr/>
          <p:nvPr/>
        </p:nvGrpSpPr>
        <p:grpSpPr>
          <a:xfrm>
            <a:off x="0" y="1217278"/>
            <a:ext cx="2245431" cy="468000"/>
            <a:chOff x="4250065" y="1228594"/>
            <a:chExt cx="2730238" cy="754439"/>
          </a:xfrm>
        </p:grpSpPr>
        <p:sp>
          <p:nvSpPr>
            <p:cNvPr id="79" name="五边形 14"/>
            <p:cNvSpPr/>
            <p:nvPr>
              <p:custDataLst>
                <p:tags r:id="rId1"/>
              </p:custDataLst>
            </p:nvPr>
          </p:nvSpPr>
          <p:spPr>
            <a:xfrm>
              <a:off x="4250065" y="1231414"/>
              <a:ext cx="1925832" cy="751619"/>
            </a:xfrm>
            <a:prstGeom prst="homePlate">
              <a:avLst/>
            </a:prstGeom>
            <a:gradFill flip="none" rotWithShape="1">
              <a:gsLst>
                <a:gs pos="0">
                  <a:srgbClr val="008D38">
                    <a:alpha val="0"/>
                  </a:srgbClr>
                </a:gs>
                <a:gs pos="100000">
                  <a:srgbClr val="008D38"/>
                </a:gs>
              </a:gsLst>
              <a:lin ang="0" scaled="1"/>
              <a:tileRect/>
            </a:gradFill>
            <a:ln w="12700" cap="flat" cmpd="sng" algn="ctr">
              <a:noFill/>
              <a:prstDash val="solid"/>
              <a:miter lim="800000"/>
            </a:ln>
            <a:effectLst>
              <a:outerShdw blurRad="190500" algn="ctr" rotWithShape="0">
                <a:srgbClr val="4472C4">
                  <a:alpha val="23000"/>
                </a:srgbClr>
              </a:outerShdw>
            </a:effectLst>
          </p:spPr>
          <p:txBody>
            <a:bodyPr rtlCol="0" anchor="ctr">
              <a:normAutofit/>
            </a:bodyPr>
            <a:lstStyle/>
            <a:p>
              <a:pPr marL="431800" marR="0" lvl="0" indent="0" algn="ctr" defTabSz="914400" eaLnBrk="1" fontAlgn="auto" latinLnBrk="0" hangingPunct="1">
                <a:lnSpc>
                  <a:spcPct val="100000"/>
                </a:lnSpc>
                <a:spcBef>
                  <a:spcPts val="0"/>
                </a:spcBef>
                <a:spcAft>
                  <a:spcPts val="0"/>
                </a:spcAft>
                <a:buClrTx/>
                <a:buSzTx/>
                <a:buFontTx/>
                <a:buNone/>
                <a:defRPr/>
              </a:pP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BPPV</a:t>
              </a:r>
            </a:p>
          </p:txBody>
        </p:sp>
        <p:sp>
          <p:nvSpPr>
            <p:cNvPr id="80" name="箭头: V 形 79"/>
            <p:cNvSpPr/>
            <p:nvPr>
              <p:custDataLst>
                <p:tags r:id="rId2"/>
              </p:custDataLst>
            </p:nvPr>
          </p:nvSpPr>
          <p:spPr>
            <a:xfrm>
              <a:off x="6038383" y="1228594"/>
              <a:ext cx="444657" cy="751532"/>
            </a:xfrm>
            <a:prstGeom prst="chevron">
              <a:avLst>
                <a:gd name="adj" fmla="val 80106"/>
              </a:avLst>
            </a:prstGeom>
            <a:solidFill>
              <a:srgbClr val="0A7F28">
                <a:alpha val="2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箭头: V 形 69"/>
            <p:cNvSpPr/>
            <p:nvPr>
              <p:custDataLst>
                <p:tags r:id="rId3"/>
              </p:custDataLst>
            </p:nvPr>
          </p:nvSpPr>
          <p:spPr>
            <a:xfrm>
              <a:off x="6287014" y="1228594"/>
              <a:ext cx="444657" cy="751532"/>
            </a:xfrm>
            <a:prstGeom prst="chevron">
              <a:avLst>
                <a:gd name="adj" fmla="val 80106"/>
              </a:avLst>
            </a:prstGeom>
            <a:solidFill>
              <a:srgbClr val="0A7F28">
                <a:alpha val="6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箭头: V 形 70"/>
            <p:cNvSpPr/>
            <p:nvPr>
              <p:custDataLst>
                <p:tags r:id="rId4"/>
              </p:custDataLst>
            </p:nvPr>
          </p:nvSpPr>
          <p:spPr>
            <a:xfrm>
              <a:off x="6535646" y="1228594"/>
              <a:ext cx="444657" cy="751532"/>
            </a:xfrm>
            <a:prstGeom prst="chevron">
              <a:avLst>
                <a:gd name="adj" fmla="val 80106"/>
              </a:avLst>
            </a:prstGeom>
            <a:solidFill>
              <a:srgbClr val="0A7F28">
                <a:alpha val="80000"/>
              </a:srgb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4"/>
          <p:cNvSpPr/>
          <p:nvPr>
            <p:custDataLst>
              <p:tags r:id="rId1"/>
            </p:custDataLst>
          </p:nvPr>
        </p:nvSpPr>
        <p:spPr>
          <a:xfrm>
            <a:off x="0" y="1548130"/>
            <a:ext cx="11363325" cy="537845"/>
          </a:xfrm>
          <a:prstGeom prst="homePlate">
            <a:avLst/>
          </a:prstGeom>
          <a:gradFill flip="none" rotWithShape="1">
            <a:gsLst>
              <a:gs pos="50000">
                <a:srgbClr val="0A7F28"/>
              </a:gs>
              <a:gs pos="25000">
                <a:srgbClr val="0A7F28"/>
              </a:gs>
              <a:gs pos="0">
                <a:srgbClr val="0A7F28"/>
              </a:gs>
              <a:gs pos="75000">
                <a:schemeClr val="accent6">
                  <a:lumMod val="20000"/>
                  <a:lumOff val="80000"/>
                </a:schemeClr>
              </a:gs>
              <a:gs pos="100000">
                <a:schemeClr val="accent6">
                  <a:lumMod val="20000"/>
                  <a:lumOff val="80000"/>
                  <a:alpha val="72000"/>
                </a:schemeClr>
              </a:gs>
            </a:gsLst>
            <a:lin ang="10800000" scaled="1"/>
            <a:tileRect/>
          </a:gradFill>
          <a:ln w="12700" cap="flat" cmpd="sng" algn="ctr">
            <a:noFill/>
            <a:prstDash val="solid"/>
            <a:miter lim="800000"/>
          </a:ln>
          <a:effectLst>
            <a:outerShdw blurRad="190500" algn="ctr" rotWithShape="0">
              <a:srgbClr val="4472C4">
                <a:alpha val="23000"/>
              </a:srgbClr>
            </a:outerShdw>
          </a:effectLst>
        </p:spPr>
        <p:txBody>
          <a:bodyPr rtlCol="0" anchor="ctr">
            <a:normAutofit/>
          </a:bodyPr>
          <a:lstStyle/>
          <a:p>
            <a:pPr marL="431800" marR="0" lvl="0" indent="0" algn="ctr" defTabSz="914400" eaLnBrk="1" fontAlgn="auto" latinLnBrk="0" hangingPunct="1">
              <a:lnSpc>
                <a:spcPct val="100000"/>
              </a:lnSpc>
              <a:spcBef>
                <a:spcPts val="0"/>
              </a:spcBef>
              <a:spcAft>
                <a:spcPts val="0"/>
              </a:spcAft>
              <a:buClrTx/>
              <a:buSzTx/>
              <a:buFontTx/>
              <a:buNone/>
              <a:defRPr/>
            </a:pP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8" name="矩形: 圆角 17"/>
          <p:cNvSpPr/>
          <p:nvPr/>
        </p:nvSpPr>
        <p:spPr>
          <a:xfrm>
            <a:off x="1069697" y="1154004"/>
            <a:ext cx="5148000" cy="4477984"/>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20"/>
          <p:cNvSpPr txBox="1"/>
          <p:nvPr/>
        </p:nvSpPr>
        <p:spPr>
          <a:xfrm>
            <a:off x="1194178" y="1269753"/>
            <a:ext cx="4899039" cy="1249188"/>
          </a:xfrm>
          <a:prstGeom prst="rect">
            <a:avLst/>
          </a:prstGeom>
          <a:noFill/>
        </p:spPr>
        <p:txBody>
          <a:bodyPr wrap="square" rtlCol="0">
            <a:spAutoFit/>
          </a:bodyPr>
          <a:lstStyle/>
          <a:p>
            <a:pPr lvl="0">
              <a:lnSpc>
                <a:spcPct val="120000"/>
              </a:lnSpc>
              <a:defRPr/>
            </a:pPr>
            <a:r>
              <a:rPr kumimoji="0" lang="en-US" altLang="zh-CN"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BPPV</a:t>
            </a:r>
            <a:r>
              <a:rPr kumimoji="0" lang="zh-CN" altLang="en-US"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由</a:t>
            </a:r>
            <a:r>
              <a:rPr kumimoji="0" lang="zh-CN" altLang="en-US" sz="1600" b="1" i="0" u="none" strike="noStrike" kern="1200" cap="none" spc="0" normalizeH="0" baseline="0" noProof="0" dirty="0">
                <a:ln>
                  <a:noFill/>
                </a:ln>
                <a:solidFill>
                  <a:srgbClr val="0A7F28"/>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椭圆囊斑上的耳石脱落进入半规管内</a:t>
            </a: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而致病，经典学说包括</a:t>
            </a:r>
            <a:r>
              <a:rPr lang="en-US" altLang="zh-CN" sz="1600" b="1" baseline="300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600" b="1"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20000"/>
              </a:lnSpc>
              <a:buFont typeface="Arial" panose="020B0604020202020204" pitchFamily="34" charset="0"/>
              <a:buChar char="•"/>
              <a:defRPr/>
            </a:pP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管结石症：</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耳石在管内游离</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20000"/>
              </a:lnSpc>
              <a:buFont typeface="Arial" panose="020B0604020202020204" pitchFamily="34" charset="0"/>
              <a:buChar char="•"/>
              <a:defRPr/>
            </a:pP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嵴帽结石症：</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耳石粘附于壶腹嵴帽</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内容占位符 4"/>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中国医药教育协会眩晕专委会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良性阵发性位置性眩晕与前庭阵发症</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,2024,32(01):92-95.</a:t>
            </a:r>
          </a:p>
          <a:p>
            <a:r>
              <a:rPr lang="en-US" altLang="zh-CN" dirty="0">
                <a:sym typeface="微软雅黑" panose="020B0503020204020204" pitchFamily="34" charset="-122"/>
              </a:rPr>
              <a:t>2. You P, et al. Benign paroxysmal positional vertigo. Laryngoscope </a:t>
            </a:r>
            <a:r>
              <a:rPr lang="en-US" altLang="zh-CN" dirty="0" err="1">
                <a:sym typeface="微软雅黑" panose="020B0503020204020204" pitchFamily="34" charset="-122"/>
              </a:rPr>
              <a:t>Investig</a:t>
            </a:r>
            <a:r>
              <a:rPr lang="en-US" altLang="zh-CN" dirty="0">
                <a:sym typeface="微软雅黑" panose="020B0503020204020204" pitchFamily="34" charset="-122"/>
              </a:rPr>
              <a:t> </a:t>
            </a:r>
            <a:r>
              <a:rPr lang="en-US" altLang="zh-CN" dirty="0" err="1">
                <a:sym typeface="微软雅黑" panose="020B0503020204020204" pitchFamily="34" charset="-122"/>
              </a:rPr>
              <a:t>Otolaryngol</a:t>
            </a:r>
            <a:r>
              <a:rPr lang="en-US" altLang="zh-CN" dirty="0">
                <a:sym typeface="微软雅黑" panose="020B0503020204020204" pitchFamily="34" charset="-122"/>
              </a:rPr>
              <a:t>. 2018 Dec 14;4(1):116-123. https://pmc.ncbi.nlm.nih.gov/articles/PMC6383320/</a:t>
            </a:r>
          </a:p>
          <a:p>
            <a:r>
              <a:rPr lang="en-US" altLang="zh-CN" dirty="0">
                <a:sym typeface="微软雅黑" panose="020B0503020204020204" pitchFamily="34" charset="-122"/>
              </a:rPr>
              <a:t>3.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a:t>
            </a:r>
            <a:r>
              <a:rPr lang="en-US" altLang="zh-CN" dirty="0">
                <a:sym typeface="微软雅黑" panose="020B0503020204020204" pitchFamily="34" charset="-122"/>
              </a:rPr>
              <a:t>.</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,2017,52(3):173-177.</a:t>
            </a:r>
          </a:p>
          <a:p>
            <a:r>
              <a:rPr lang="en-US" altLang="zh-CN" dirty="0">
                <a:sym typeface="微软雅黑" panose="020B0503020204020204" pitchFamily="34" charset="-122"/>
              </a:rPr>
              <a:t>4.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243.</a:t>
            </a:r>
          </a:p>
        </p:txBody>
      </p:sp>
      <p:sp>
        <p:nvSpPr>
          <p:cNvPr id="22" name="文本框 21"/>
          <p:cNvSpPr txBox="1"/>
          <p:nvPr/>
        </p:nvSpPr>
        <p:spPr>
          <a:xfrm>
            <a:off x="3906778" y="3131117"/>
            <a:ext cx="2186440" cy="1698542"/>
          </a:xfrm>
          <a:prstGeom prst="rect">
            <a:avLst/>
          </a:prstGeom>
          <a:noFill/>
        </p:spPr>
        <p:txBody>
          <a:bodyPr wrap="square" rtlCol="0">
            <a:spAutoFit/>
          </a:bodyPr>
          <a:lstStyle/>
          <a:p>
            <a:pPr marL="285750" indent="-285750">
              <a:lnSpc>
                <a:spcPct val="120000"/>
              </a:lnSpc>
              <a:spcAft>
                <a:spcPts val="600"/>
              </a:spcAft>
              <a:buFont typeface="Arial" panose="020B0604020202020204" pitchFamily="34" charset="0"/>
              <a:buChar cha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病理定位：迷路</a:t>
            </a:r>
            <a:r>
              <a:rPr lang="en-US" altLang="zh-CN" sz="1400" baseline="30000" dirty="0">
                <a:latin typeface="微软雅黑" panose="020B0503020204020204" pitchFamily="34" charset="-122"/>
                <a:ea typeface="微软雅黑" panose="020B0503020204020204" pitchFamily="34" charset="-122"/>
                <a:sym typeface="微软雅黑" panose="020B0503020204020204" pitchFamily="34" charset="-122"/>
              </a:rPr>
              <a:t>1</a:t>
            </a:r>
          </a:p>
          <a:p>
            <a:pPr marL="285750" lvl="0" indent="-285750">
              <a:lnSpc>
                <a:spcPct val="120000"/>
              </a:lnSpc>
              <a:spcAft>
                <a:spcPts val="600"/>
              </a:spcAft>
              <a:buFont typeface="Arial" panose="020B0604020202020204" pitchFamily="34" charset="0"/>
              <a:buChar char="•"/>
              <a:defRPr/>
            </a:pPr>
            <a:r>
              <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正常半规管对重力作用不敏感，耳石落入后获得重力感应出现临床症状，三个半规管均可发生</a:t>
            </a:r>
            <a:r>
              <a:rPr lang="en-US" altLang="zh-CN" sz="1400" baseline="30000" dirty="0">
                <a:latin typeface="微软雅黑" panose="020B0503020204020204" pitchFamily="34" charset="-122"/>
                <a:ea typeface="微软雅黑" panose="020B0503020204020204" pitchFamily="34" charset="-122"/>
                <a:sym typeface="微软雅黑" panose="020B0503020204020204" pitchFamily="34" charset="-122"/>
              </a:rPr>
              <a:t>1</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4" name="组合 63"/>
          <p:cNvGrpSpPr/>
          <p:nvPr/>
        </p:nvGrpSpPr>
        <p:grpSpPr>
          <a:xfrm>
            <a:off x="1100974" y="2721899"/>
            <a:ext cx="3034137" cy="2686906"/>
            <a:chOff x="702380" y="2857934"/>
            <a:chExt cx="3034137" cy="2686906"/>
          </a:xfrm>
        </p:grpSpPr>
        <p:grpSp>
          <p:nvGrpSpPr>
            <p:cNvPr id="33" name="组合 32"/>
            <p:cNvGrpSpPr/>
            <p:nvPr/>
          </p:nvGrpSpPr>
          <p:grpSpPr>
            <a:xfrm>
              <a:off x="979727" y="2857934"/>
              <a:ext cx="2576349" cy="2294806"/>
              <a:chOff x="1051269" y="2924224"/>
              <a:chExt cx="2576349" cy="2294806"/>
            </a:xfrm>
          </p:grpSpPr>
          <p:pic>
            <p:nvPicPr>
              <p:cNvPr id="15" name="图片 14"/>
              <p:cNvPicPr>
                <a:picLocks noChangeAspect="1"/>
              </p:cNvPicPr>
              <p:nvPr/>
            </p:nvPicPr>
            <p:blipFill>
              <a:blip r:embed="rId7"/>
              <a:srcRect l="14715" r="20972" b="9598"/>
              <a:stretch>
                <a:fillRect/>
              </a:stretch>
            </p:blipFill>
            <p:spPr>
              <a:xfrm>
                <a:off x="1381759" y="2924224"/>
                <a:ext cx="1875791" cy="2121640"/>
              </a:xfrm>
              <a:prstGeom prst="rect">
                <a:avLst/>
              </a:prstGeom>
            </p:spPr>
          </p:pic>
          <p:sp>
            <p:nvSpPr>
              <p:cNvPr id="23" name="文本框 22"/>
              <p:cNvSpPr txBox="1"/>
              <p:nvPr/>
            </p:nvSpPr>
            <p:spPr>
              <a:xfrm>
                <a:off x="1628549" y="4991467"/>
                <a:ext cx="1259337" cy="227563"/>
              </a:xfrm>
              <a:prstGeom prst="rect">
                <a:avLst/>
              </a:prstGeom>
              <a:noFill/>
            </p:spPr>
            <p:txBody>
              <a:bodyPr wrap="square" rtlCol="0">
                <a:spAutoFit/>
              </a:bodyPr>
              <a:lstStyle/>
              <a:p>
                <a:pPr algn="ctr">
                  <a:lnSpc>
                    <a:spcPct val="120000"/>
                  </a:lnSpc>
                  <a:defRPr/>
                </a:pP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管结石症</a:t>
                </a:r>
                <a:endParaRPr kumimoji="0" lang="zh-CN" altLang="en-US" sz="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3066790" y="3956456"/>
                <a:ext cx="259855" cy="14121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文本框 26"/>
              <p:cNvSpPr txBox="1"/>
              <p:nvPr/>
            </p:nvSpPr>
            <p:spPr>
              <a:xfrm>
                <a:off x="2914804" y="3858809"/>
                <a:ext cx="712814" cy="338554"/>
              </a:xfrm>
              <a:prstGeom prst="rect">
                <a:avLst/>
              </a:prstGeom>
              <a:noFill/>
            </p:spPr>
            <p:txBody>
              <a:bodyPr wrap="square" rtlCol="0">
                <a:spAutoFit/>
              </a:bodyPr>
              <a:lstStyle/>
              <a:p>
                <a:pPr algn="ctr">
                  <a:defRPr/>
                </a:pP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嵴帽</a:t>
                </a:r>
                <a:endParaRPr lang="en-US" altLang="zh-CN" sz="800" dirty="0">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结石症</a:t>
                </a:r>
                <a:endParaRPr kumimoji="0" lang="zh-CN" altLang="en-US" sz="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框 28"/>
              <p:cNvSpPr txBox="1"/>
              <p:nvPr/>
            </p:nvSpPr>
            <p:spPr>
              <a:xfrm>
                <a:off x="1051269" y="3925128"/>
                <a:ext cx="771941" cy="227563"/>
              </a:xfrm>
              <a:prstGeom prst="rect">
                <a:avLst/>
              </a:prstGeom>
              <a:noFill/>
            </p:spPr>
            <p:txBody>
              <a:bodyPr wrap="square" rtlCol="0">
                <a:spAutoFit/>
              </a:bodyPr>
              <a:lstStyle/>
              <a:p>
                <a:pPr>
                  <a:lnSpc>
                    <a:spcPct val="120000"/>
                  </a:lnSpc>
                  <a:defRPr/>
                </a:pP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嵴帽</a:t>
                </a:r>
                <a:endParaRPr kumimoji="0" lang="zh-CN" altLang="en-US" sz="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p:nvPr/>
            </p:nvSpPr>
            <p:spPr>
              <a:xfrm>
                <a:off x="1261797" y="4498829"/>
                <a:ext cx="259855" cy="14121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文本框 31"/>
              <p:cNvSpPr txBox="1"/>
              <p:nvPr/>
            </p:nvSpPr>
            <p:spPr>
              <a:xfrm>
                <a:off x="1097280" y="4438056"/>
                <a:ext cx="573594" cy="227563"/>
              </a:xfrm>
              <a:prstGeom prst="rect">
                <a:avLst/>
              </a:prstGeom>
              <a:noFill/>
            </p:spPr>
            <p:txBody>
              <a:bodyPr wrap="square" rtlCol="0">
                <a:spAutoFit/>
              </a:bodyPr>
              <a:lstStyle/>
              <a:p>
                <a:pPr algn="ctr">
                  <a:lnSpc>
                    <a:spcPct val="120000"/>
                  </a:lnSpc>
                  <a:defRPr/>
                </a:pP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壶腹</a:t>
                </a:r>
                <a:endParaRPr kumimoji="0" lang="zh-CN" altLang="en-US" sz="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4" name="文本框 33"/>
            <p:cNvSpPr txBox="1"/>
            <p:nvPr/>
          </p:nvSpPr>
          <p:spPr>
            <a:xfrm>
              <a:off x="702380" y="5144730"/>
              <a:ext cx="3034137" cy="400110"/>
            </a:xfrm>
            <a:prstGeom prst="rect">
              <a:avLst/>
            </a:prstGeom>
            <a:noFill/>
          </p:spPr>
          <p:txBody>
            <a:bodyPr wrap="square" rtlCol="0">
              <a:spAutoFit/>
            </a:bodyPr>
            <a:lstStyle/>
            <a:p>
              <a:pPr algn="ctr">
                <a:defRPr/>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左侧内耳示意图：</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后半规管管结石症及水平半规管嵴帽结石症</a:t>
              </a:r>
              <a:r>
                <a:rPr lang="en-US" altLang="zh-CN" sz="1000" baseline="30000" dirty="0">
                  <a:latin typeface="微软雅黑" panose="020B0503020204020204" pitchFamily="34" charset="-122"/>
                  <a:ea typeface="微软雅黑" panose="020B0503020204020204" pitchFamily="34" charset="-122"/>
                  <a:sym typeface="微软雅黑" panose="020B0503020204020204" pitchFamily="34" charset="-122"/>
                </a:rPr>
                <a:t>2</a:t>
              </a:r>
              <a:endParaRPr kumimoji="0" lang="zh-CN" altLang="en-US" sz="1000" i="0" u="none" strike="noStrike" kern="1200" cap="none" spc="0" normalizeH="0" baseline="30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 name="文本框 34"/>
          <p:cNvSpPr txBox="1"/>
          <p:nvPr/>
        </p:nvSpPr>
        <p:spPr>
          <a:xfrm>
            <a:off x="6531161" y="1626186"/>
            <a:ext cx="4510553" cy="379656"/>
          </a:xfrm>
          <a:prstGeom prst="rect">
            <a:avLst/>
          </a:prstGeom>
          <a:noFill/>
        </p:spPr>
        <p:txBody>
          <a:bodyPr wrap="square" rtlCol="0">
            <a:spAutoFit/>
          </a:bodyPr>
          <a:lstStyle/>
          <a:p>
            <a:pPr lvl="0">
              <a:lnSpc>
                <a:spcPct val="120000"/>
              </a:lnSpc>
              <a:spcAft>
                <a:spcPts val="1200"/>
              </a:spcAft>
              <a:defRPr/>
            </a:pPr>
            <a:r>
              <a:rPr lang="en-US" altLang="zh-CN"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可</a:t>
            </a:r>
            <a:r>
              <a:rPr kumimoji="0" lang="zh-CN" altLang="en-US"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继发于其他耳科或全身系统性疾病</a:t>
            </a:r>
            <a:r>
              <a:rPr lang="en-US" altLang="zh-CN" sz="1700" b="1"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3-4</a:t>
            </a:r>
            <a:r>
              <a:rPr kumimoji="0" lang="zh-CN" altLang="en-US"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kumimoji="0" lang="en-US" altLang="zh-CN" sz="1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 name="直接连接符 2"/>
          <p:cNvCxnSpPr/>
          <p:nvPr/>
        </p:nvCxnSpPr>
        <p:spPr>
          <a:xfrm>
            <a:off x="7211469" y="2999686"/>
            <a:ext cx="2224170" cy="0"/>
          </a:xfrm>
          <a:prstGeom prst="line">
            <a:avLst/>
          </a:prstGeom>
          <a:ln>
            <a:prstDash val="dash"/>
            <a:headEnd type="oval" w="med" len="med"/>
            <a:tailEnd type="triangle" w="med" len="med"/>
          </a:ln>
        </p:spPr>
        <p:style>
          <a:lnRef idx="1">
            <a:schemeClr val="accent3"/>
          </a:lnRef>
          <a:fillRef idx="0">
            <a:schemeClr val="accent3"/>
          </a:fillRef>
          <a:effectRef idx="0">
            <a:schemeClr val="accent3"/>
          </a:effectRef>
          <a:fontRef idx="minor">
            <a:schemeClr val="tx1"/>
          </a:fontRef>
        </p:style>
      </p:cxnSp>
      <p:cxnSp>
        <p:nvCxnSpPr>
          <p:cNvPr id="7" name="直接连接符 6"/>
          <p:cNvCxnSpPr/>
          <p:nvPr/>
        </p:nvCxnSpPr>
        <p:spPr>
          <a:xfrm>
            <a:off x="7211469" y="4801141"/>
            <a:ext cx="732827" cy="0"/>
          </a:xfrm>
          <a:prstGeom prst="line">
            <a:avLst/>
          </a:prstGeom>
          <a:ln>
            <a:prstDash val="dash"/>
            <a:headEnd type="oval" w="med" len="med"/>
            <a:tailEnd type="triangle" w="med" len="med"/>
          </a:ln>
        </p:spPr>
        <p:style>
          <a:lnRef idx="1">
            <a:schemeClr val="accent3"/>
          </a:lnRef>
          <a:fillRef idx="0">
            <a:schemeClr val="accent3"/>
          </a:fillRef>
          <a:effectRef idx="0">
            <a:schemeClr val="accent3"/>
          </a:effectRef>
          <a:fontRef idx="minor">
            <a:schemeClr val="tx1"/>
          </a:fontRef>
        </p:style>
      </p:cxnSp>
      <p:cxnSp>
        <p:nvCxnSpPr>
          <p:cNvPr id="9" name="直接连接符 8"/>
          <p:cNvCxnSpPr/>
          <p:nvPr/>
        </p:nvCxnSpPr>
        <p:spPr>
          <a:xfrm>
            <a:off x="7211469" y="3505202"/>
            <a:ext cx="732827" cy="0"/>
          </a:xfrm>
          <a:prstGeom prst="line">
            <a:avLst/>
          </a:prstGeom>
          <a:ln>
            <a:prstDash val="dash"/>
            <a:headEnd type="oval" w="med" len="med"/>
            <a:tailEnd type="triangle" w="med" len="med"/>
          </a:ln>
        </p:spPr>
        <p:style>
          <a:lnRef idx="1">
            <a:schemeClr val="accent3"/>
          </a:lnRef>
          <a:fillRef idx="0">
            <a:schemeClr val="accent3"/>
          </a:fillRef>
          <a:effectRef idx="0">
            <a:schemeClr val="accent3"/>
          </a:effectRef>
          <a:fontRef idx="minor">
            <a:schemeClr val="tx1"/>
          </a:fontRef>
        </p:style>
      </p:cxnSp>
      <p:cxnSp>
        <p:nvCxnSpPr>
          <p:cNvPr id="10" name="直接连接符 9"/>
          <p:cNvCxnSpPr/>
          <p:nvPr/>
        </p:nvCxnSpPr>
        <p:spPr>
          <a:xfrm>
            <a:off x="7211469" y="4003906"/>
            <a:ext cx="547770" cy="0"/>
          </a:xfrm>
          <a:prstGeom prst="line">
            <a:avLst/>
          </a:prstGeom>
          <a:ln>
            <a:prstDash val="dash"/>
            <a:headEnd type="oval" w="med" len="med"/>
            <a:tailEnd type="triangle" w="med" len="med"/>
          </a:ln>
        </p:spPr>
        <p:style>
          <a:lnRef idx="1">
            <a:schemeClr val="accent3"/>
          </a:lnRef>
          <a:fillRef idx="0">
            <a:schemeClr val="accent3"/>
          </a:fillRef>
          <a:effectRef idx="0">
            <a:schemeClr val="accent3"/>
          </a:effectRef>
          <a:fontRef idx="minor">
            <a:schemeClr val="tx1"/>
          </a:fontRef>
        </p:style>
      </p:cxnSp>
      <p:sp>
        <p:nvSpPr>
          <p:cNvPr id="12" name="矩形: 圆角 11"/>
          <p:cNvSpPr/>
          <p:nvPr/>
        </p:nvSpPr>
        <p:spPr>
          <a:xfrm rot="5400000">
            <a:off x="-69385" y="3179553"/>
            <a:ext cx="2242055" cy="426886"/>
          </a:xfrm>
          <a:prstGeom prst="roundRect">
            <a:avLst>
              <a:gd name="adj" fmla="val 50000"/>
            </a:avLst>
          </a:prstGeom>
          <a:solidFill>
            <a:srgbClr val="008D38"/>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发病机制</a:t>
            </a:r>
          </a:p>
        </p:txBody>
      </p:sp>
      <p:sp>
        <p:nvSpPr>
          <p:cNvPr id="17" name="文本框 16"/>
          <p:cNvSpPr txBox="1"/>
          <p:nvPr/>
        </p:nvSpPr>
        <p:spPr>
          <a:xfrm>
            <a:off x="6626857" y="2284477"/>
            <a:ext cx="4510553" cy="2956322"/>
          </a:xfrm>
          <a:prstGeom prst="rect">
            <a:avLst/>
          </a:prstGeom>
          <a:noFill/>
        </p:spPr>
        <p:txBody>
          <a:bodyPr wrap="square" rtlCol="0">
            <a:spAutoFit/>
          </a:bodyPr>
          <a:lstStyle/>
          <a:p>
            <a:pPr lvl="1">
              <a:lnSpc>
                <a:spcPct val="120000"/>
              </a:lnSpc>
              <a:spcAft>
                <a:spcPts val="1600"/>
              </a:spcAft>
              <a:defRPr/>
            </a:pPr>
            <a:r>
              <a:rPr kumimoji="0" lang="zh-CN" altLang="en-US" sz="1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其他耳科疾病</a:t>
            </a:r>
            <a:r>
              <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：如梅尼埃病、前庭神经炎、特发性突发性聋、中耳炎等</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lvl="1">
              <a:lnSpc>
                <a:spcPct val="120000"/>
              </a:lnSpc>
              <a:spcAft>
                <a:spcPts val="1600"/>
              </a:spcAft>
              <a:defRPr/>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头部外伤</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lvl="1">
              <a:lnSpc>
                <a:spcPct val="120000"/>
              </a:lnSpc>
              <a:spcAft>
                <a:spcPts val="1600"/>
              </a:spcAft>
              <a:defRPr/>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偏头痛</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lvl="1">
              <a:lnSpc>
                <a:spcPct val="120000"/>
              </a:lnSpc>
              <a:spcAft>
                <a:spcPts val="1600"/>
              </a:spcAft>
              <a:defRPr/>
            </a:pPr>
            <a:r>
              <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各类手术后：中耳内耳手术、口腔颌面手术、骨科手术等</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lvl="1">
              <a:lnSpc>
                <a:spcPct val="120000"/>
              </a:lnSpc>
              <a:spcAft>
                <a:spcPts val="1600"/>
              </a:spcAft>
              <a:defRPr/>
            </a:pPr>
            <a:r>
              <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应用耳毒性药物等</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5" name="组合 64"/>
          <p:cNvGrpSpPr/>
          <p:nvPr/>
        </p:nvGrpSpPr>
        <p:grpSpPr>
          <a:xfrm>
            <a:off x="6675120" y="2402840"/>
            <a:ext cx="426720" cy="2849245"/>
            <a:chOff x="10512" y="3784"/>
            <a:chExt cx="672" cy="4487"/>
          </a:xfrm>
        </p:grpSpPr>
        <p:grpSp>
          <p:nvGrpSpPr>
            <p:cNvPr id="20" name="组合 19"/>
            <p:cNvGrpSpPr/>
            <p:nvPr/>
          </p:nvGrpSpPr>
          <p:grpSpPr>
            <a:xfrm>
              <a:off x="10512" y="5692"/>
              <a:ext cx="673" cy="673"/>
              <a:chOff x="7610263" y="3559377"/>
              <a:chExt cx="384428" cy="384428"/>
            </a:xfrm>
          </p:grpSpPr>
          <p:sp>
            <p:nvSpPr>
              <p:cNvPr id="45" name="椭圆 44"/>
              <p:cNvSpPr/>
              <p:nvPr/>
            </p:nvSpPr>
            <p:spPr>
              <a:xfrm>
                <a:off x="7610263" y="3559377"/>
                <a:ext cx="384428" cy="384428"/>
              </a:xfrm>
              <a:prstGeom prst="ellipse">
                <a:avLst/>
              </a:prstGeom>
              <a:solidFill>
                <a:srgbClr val="0A7F28">
                  <a:alpha val="75000"/>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brain_348144"/>
              <p:cNvSpPr/>
              <p:nvPr/>
            </p:nvSpPr>
            <p:spPr>
              <a:xfrm>
                <a:off x="7681660" y="3622034"/>
                <a:ext cx="241635" cy="259115"/>
              </a:xfrm>
              <a:custGeom>
                <a:avLst/>
                <a:gdLst>
                  <a:gd name="connsiteX0" fmla="*/ 231886 w 565201"/>
                  <a:gd name="connsiteY0" fmla="*/ 118197 h 606087"/>
                  <a:gd name="connsiteX1" fmla="*/ 231886 w 565201"/>
                  <a:gd name="connsiteY1" fmla="*/ 134929 h 606087"/>
                  <a:gd name="connsiteX2" fmla="*/ 257217 w 565201"/>
                  <a:gd name="connsiteY2" fmla="*/ 134929 h 606087"/>
                  <a:gd name="connsiteX3" fmla="*/ 257217 w 565201"/>
                  <a:gd name="connsiteY3" fmla="*/ 118197 h 606087"/>
                  <a:gd name="connsiteX4" fmla="*/ 361337 w 565201"/>
                  <a:gd name="connsiteY4" fmla="*/ 222245 h 606087"/>
                  <a:gd name="connsiteX5" fmla="*/ 344674 w 565201"/>
                  <a:gd name="connsiteY5" fmla="*/ 222245 h 606087"/>
                  <a:gd name="connsiteX6" fmla="*/ 344674 w 565201"/>
                  <a:gd name="connsiteY6" fmla="*/ 247439 h 606087"/>
                  <a:gd name="connsiteX7" fmla="*/ 361337 w 565201"/>
                  <a:gd name="connsiteY7" fmla="*/ 247439 h 606087"/>
                  <a:gd name="connsiteX8" fmla="*/ 257217 w 565201"/>
                  <a:gd name="connsiteY8" fmla="*/ 351487 h 606087"/>
                  <a:gd name="connsiteX9" fmla="*/ 257217 w 565201"/>
                  <a:gd name="connsiteY9" fmla="*/ 334851 h 606087"/>
                  <a:gd name="connsiteX10" fmla="*/ 231886 w 565201"/>
                  <a:gd name="connsiteY10" fmla="*/ 334851 h 606087"/>
                  <a:gd name="connsiteX11" fmla="*/ 231886 w 565201"/>
                  <a:gd name="connsiteY11" fmla="*/ 351487 h 606087"/>
                  <a:gd name="connsiteX12" fmla="*/ 127766 w 565201"/>
                  <a:gd name="connsiteY12" fmla="*/ 247439 h 606087"/>
                  <a:gd name="connsiteX13" fmla="*/ 144429 w 565201"/>
                  <a:gd name="connsiteY13" fmla="*/ 247439 h 606087"/>
                  <a:gd name="connsiteX14" fmla="*/ 144429 w 565201"/>
                  <a:gd name="connsiteY14" fmla="*/ 222245 h 606087"/>
                  <a:gd name="connsiteX15" fmla="*/ 127766 w 565201"/>
                  <a:gd name="connsiteY15" fmla="*/ 222245 h 606087"/>
                  <a:gd name="connsiteX16" fmla="*/ 231886 w 565201"/>
                  <a:gd name="connsiteY16" fmla="*/ 118197 h 606087"/>
                  <a:gd name="connsiteX17" fmla="*/ 231866 w 565201"/>
                  <a:gd name="connsiteY17" fmla="*/ 58570 h 606087"/>
                  <a:gd name="connsiteX18" fmla="*/ 231866 w 565201"/>
                  <a:gd name="connsiteY18" fmla="*/ 92904 h 606087"/>
                  <a:gd name="connsiteX19" fmla="*/ 102423 w 565201"/>
                  <a:gd name="connsiteY19" fmla="*/ 222258 h 606087"/>
                  <a:gd name="connsiteX20" fmla="*/ 68039 w 565201"/>
                  <a:gd name="connsiteY20" fmla="*/ 222258 h 606087"/>
                  <a:gd name="connsiteX21" fmla="*/ 68039 w 565201"/>
                  <a:gd name="connsiteY21" fmla="*/ 247455 h 606087"/>
                  <a:gd name="connsiteX22" fmla="*/ 102423 w 565201"/>
                  <a:gd name="connsiteY22" fmla="*/ 247455 h 606087"/>
                  <a:gd name="connsiteX23" fmla="*/ 231866 w 565201"/>
                  <a:gd name="connsiteY23" fmla="*/ 376809 h 606087"/>
                  <a:gd name="connsiteX24" fmla="*/ 231866 w 565201"/>
                  <a:gd name="connsiteY24" fmla="*/ 411143 h 606087"/>
                  <a:gd name="connsiteX25" fmla="*/ 257196 w 565201"/>
                  <a:gd name="connsiteY25" fmla="*/ 411143 h 606087"/>
                  <a:gd name="connsiteX26" fmla="*/ 257196 w 565201"/>
                  <a:gd name="connsiteY26" fmla="*/ 376809 h 606087"/>
                  <a:gd name="connsiteX27" fmla="*/ 386735 w 565201"/>
                  <a:gd name="connsiteY27" fmla="*/ 247455 h 606087"/>
                  <a:gd name="connsiteX28" fmla="*/ 421022 w 565201"/>
                  <a:gd name="connsiteY28" fmla="*/ 247455 h 606087"/>
                  <a:gd name="connsiteX29" fmla="*/ 421022 w 565201"/>
                  <a:gd name="connsiteY29" fmla="*/ 222258 h 606087"/>
                  <a:gd name="connsiteX30" fmla="*/ 386735 w 565201"/>
                  <a:gd name="connsiteY30" fmla="*/ 222258 h 606087"/>
                  <a:gd name="connsiteX31" fmla="*/ 257196 w 565201"/>
                  <a:gd name="connsiteY31" fmla="*/ 92904 h 606087"/>
                  <a:gd name="connsiteX32" fmla="*/ 257196 w 565201"/>
                  <a:gd name="connsiteY32" fmla="*/ 58570 h 606087"/>
                  <a:gd name="connsiteX33" fmla="*/ 243423 w 565201"/>
                  <a:gd name="connsiteY33" fmla="*/ 0 h 606087"/>
                  <a:gd name="connsiteX34" fmla="*/ 486418 w 565201"/>
                  <a:gd name="connsiteY34" fmla="*/ 236972 h 606087"/>
                  <a:gd name="connsiteX35" fmla="*/ 565201 w 565201"/>
                  <a:gd name="connsiteY35" fmla="*/ 378732 h 606087"/>
                  <a:gd name="connsiteX36" fmla="*/ 493160 w 565201"/>
                  <a:gd name="connsiteY36" fmla="*/ 378732 h 606087"/>
                  <a:gd name="connsiteX37" fmla="*/ 493160 w 565201"/>
                  <a:gd name="connsiteY37" fmla="*/ 492410 h 606087"/>
                  <a:gd name="connsiteX38" fmla="*/ 392032 w 565201"/>
                  <a:gd name="connsiteY38" fmla="*/ 492410 h 606087"/>
                  <a:gd name="connsiteX39" fmla="*/ 392032 w 565201"/>
                  <a:gd name="connsiteY39" fmla="*/ 606087 h 606087"/>
                  <a:gd name="connsiteX40" fmla="*/ 110416 w 565201"/>
                  <a:gd name="connsiteY40" fmla="*/ 606087 h 606087"/>
                  <a:gd name="connsiteX41" fmla="*/ 110416 w 565201"/>
                  <a:gd name="connsiteY41" fmla="*/ 593392 h 606087"/>
                  <a:gd name="connsiteX42" fmla="*/ 100689 w 565201"/>
                  <a:gd name="connsiteY42" fmla="*/ 510971 h 606087"/>
                  <a:gd name="connsiteX43" fmla="*/ 51185 w 565201"/>
                  <a:gd name="connsiteY43" fmla="*/ 406815 h 606087"/>
                  <a:gd name="connsiteX44" fmla="*/ 428 w 565201"/>
                  <a:gd name="connsiteY44" fmla="*/ 238992 h 606087"/>
                  <a:gd name="connsiteX45" fmla="*/ 243423 w 565201"/>
                  <a:gd name="connsiteY45"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65201" h="606087">
                    <a:moveTo>
                      <a:pt x="231886" y="118197"/>
                    </a:moveTo>
                    <a:lnTo>
                      <a:pt x="231886" y="134929"/>
                    </a:lnTo>
                    <a:lnTo>
                      <a:pt x="257217" y="134929"/>
                    </a:lnTo>
                    <a:lnTo>
                      <a:pt x="257217" y="118197"/>
                    </a:lnTo>
                    <a:cubicBezTo>
                      <a:pt x="311926" y="124159"/>
                      <a:pt x="355462" y="167624"/>
                      <a:pt x="361337" y="222245"/>
                    </a:cubicBezTo>
                    <a:lnTo>
                      <a:pt x="344674" y="222245"/>
                    </a:lnTo>
                    <a:lnTo>
                      <a:pt x="344674" y="247439"/>
                    </a:lnTo>
                    <a:lnTo>
                      <a:pt x="361337" y="247439"/>
                    </a:lnTo>
                    <a:cubicBezTo>
                      <a:pt x="355462" y="302060"/>
                      <a:pt x="311926" y="345621"/>
                      <a:pt x="257217" y="351487"/>
                    </a:cubicBezTo>
                    <a:lnTo>
                      <a:pt x="257217" y="334851"/>
                    </a:lnTo>
                    <a:lnTo>
                      <a:pt x="231886" y="334851"/>
                    </a:lnTo>
                    <a:lnTo>
                      <a:pt x="231886" y="351487"/>
                    </a:lnTo>
                    <a:cubicBezTo>
                      <a:pt x="177177" y="345621"/>
                      <a:pt x="133641" y="302060"/>
                      <a:pt x="127766" y="247439"/>
                    </a:cubicBezTo>
                    <a:lnTo>
                      <a:pt x="144429" y="247439"/>
                    </a:lnTo>
                    <a:lnTo>
                      <a:pt x="144429" y="222245"/>
                    </a:lnTo>
                    <a:lnTo>
                      <a:pt x="127766" y="222245"/>
                    </a:lnTo>
                    <a:cubicBezTo>
                      <a:pt x="133641" y="167624"/>
                      <a:pt x="177177" y="124159"/>
                      <a:pt x="231886" y="118197"/>
                    </a:cubicBezTo>
                    <a:close/>
                    <a:moveTo>
                      <a:pt x="231866" y="58570"/>
                    </a:moveTo>
                    <a:lnTo>
                      <a:pt x="231866" y="92904"/>
                    </a:lnTo>
                    <a:cubicBezTo>
                      <a:pt x="163292" y="98963"/>
                      <a:pt x="108490" y="153686"/>
                      <a:pt x="102423" y="222258"/>
                    </a:cubicBezTo>
                    <a:lnTo>
                      <a:pt x="68039" y="222258"/>
                    </a:lnTo>
                    <a:lnTo>
                      <a:pt x="68039" y="247455"/>
                    </a:lnTo>
                    <a:lnTo>
                      <a:pt x="102423" y="247455"/>
                    </a:lnTo>
                    <a:cubicBezTo>
                      <a:pt x="108490" y="316027"/>
                      <a:pt x="163292" y="370750"/>
                      <a:pt x="231866" y="376809"/>
                    </a:cubicBezTo>
                    <a:lnTo>
                      <a:pt x="231866" y="411143"/>
                    </a:lnTo>
                    <a:lnTo>
                      <a:pt x="257196" y="411143"/>
                    </a:lnTo>
                    <a:lnTo>
                      <a:pt x="257196" y="376809"/>
                    </a:lnTo>
                    <a:cubicBezTo>
                      <a:pt x="325866" y="370750"/>
                      <a:pt x="380668" y="316027"/>
                      <a:pt x="386735" y="247455"/>
                    </a:cubicBezTo>
                    <a:lnTo>
                      <a:pt x="421022" y="247455"/>
                    </a:lnTo>
                    <a:lnTo>
                      <a:pt x="421022" y="222258"/>
                    </a:lnTo>
                    <a:lnTo>
                      <a:pt x="386735" y="222258"/>
                    </a:lnTo>
                    <a:cubicBezTo>
                      <a:pt x="380668" y="153686"/>
                      <a:pt x="325866" y="98963"/>
                      <a:pt x="257196" y="92904"/>
                    </a:cubicBezTo>
                    <a:lnTo>
                      <a:pt x="257196" y="58570"/>
                    </a:lnTo>
                    <a:close/>
                    <a:moveTo>
                      <a:pt x="243423" y="0"/>
                    </a:moveTo>
                    <a:cubicBezTo>
                      <a:pt x="376333" y="0"/>
                      <a:pt x="484684" y="105887"/>
                      <a:pt x="486418" y="236972"/>
                    </a:cubicBezTo>
                    <a:lnTo>
                      <a:pt x="565201" y="378732"/>
                    </a:lnTo>
                    <a:lnTo>
                      <a:pt x="493160" y="378732"/>
                    </a:lnTo>
                    <a:lnTo>
                      <a:pt x="493160" y="492410"/>
                    </a:lnTo>
                    <a:lnTo>
                      <a:pt x="392032" y="492410"/>
                    </a:lnTo>
                    <a:lnTo>
                      <a:pt x="392032" y="606087"/>
                    </a:lnTo>
                    <a:lnTo>
                      <a:pt x="110416" y="606087"/>
                    </a:lnTo>
                    <a:lnTo>
                      <a:pt x="110416" y="593392"/>
                    </a:lnTo>
                    <a:cubicBezTo>
                      <a:pt x="110416" y="565502"/>
                      <a:pt x="107142" y="537707"/>
                      <a:pt x="100689" y="510971"/>
                    </a:cubicBezTo>
                    <a:cubicBezTo>
                      <a:pt x="92406" y="476541"/>
                      <a:pt x="76129" y="442399"/>
                      <a:pt x="51185" y="406815"/>
                    </a:cubicBezTo>
                    <a:cubicBezTo>
                      <a:pt x="-7084" y="324009"/>
                      <a:pt x="139" y="242454"/>
                      <a:pt x="428" y="238992"/>
                    </a:cubicBezTo>
                    <a:cubicBezTo>
                      <a:pt x="428" y="107715"/>
                      <a:pt x="109357" y="0"/>
                      <a:pt x="2434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 name="组合 23"/>
            <p:cNvGrpSpPr/>
            <p:nvPr/>
          </p:nvGrpSpPr>
          <p:grpSpPr>
            <a:xfrm>
              <a:off x="10512" y="7599"/>
              <a:ext cx="673" cy="673"/>
              <a:chOff x="7485106" y="4717256"/>
              <a:chExt cx="384428" cy="384428"/>
            </a:xfrm>
          </p:grpSpPr>
          <p:sp>
            <p:nvSpPr>
              <p:cNvPr id="43" name="椭圆 42"/>
              <p:cNvSpPr/>
              <p:nvPr/>
            </p:nvSpPr>
            <p:spPr>
              <a:xfrm>
                <a:off x="7485106" y="4717256"/>
                <a:ext cx="384428" cy="384428"/>
              </a:xfrm>
              <a:prstGeom prst="ellipse">
                <a:avLst/>
              </a:prstGeom>
              <a:solidFill>
                <a:srgbClr val="0A7F28">
                  <a:alpha val="75000"/>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pill-and-tablet_69752"/>
              <p:cNvSpPr/>
              <p:nvPr/>
            </p:nvSpPr>
            <p:spPr>
              <a:xfrm>
                <a:off x="7548923" y="4805744"/>
                <a:ext cx="256794" cy="20745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427" h="490712">
                    <a:moveTo>
                      <a:pt x="33675" y="246352"/>
                    </a:moveTo>
                    <a:cubicBezTo>
                      <a:pt x="33675" y="246352"/>
                      <a:pt x="21941" y="245297"/>
                      <a:pt x="21941" y="256543"/>
                    </a:cubicBezTo>
                    <a:lnTo>
                      <a:pt x="21941" y="355529"/>
                    </a:lnTo>
                    <a:cubicBezTo>
                      <a:pt x="21941" y="417966"/>
                      <a:pt x="72747" y="468806"/>
                      <a:pt x="135286" y="468806"/>
                    </a:cubicBezTo>
                    <a:cubicBezTo>
                      <a:pt x="197825" y="468806"/>
                      <a:pt x="248748" y="417966"/>
                      <a:pt x="248748" y="355529"/>
                    </a:cubicBezTo>
                    <a:lnTo>
                      <a:pt x="248748" y="257597"/>
                    </a:lnTo>
                    <a:cubicBezTo>
                      <a:pt x="248748" y="245297"/>
                      <a:pt x="237366" y="246352"/>
                      <a:pt x="237366" y="246352"/>
                    </a:cubicBezTo>
                    <a:close/>
                    <a:moveTo>
                      <a:pt x="512215" y="240824"/>
                    </a:moveTo>
                    <a:lnTo>
                      <a:pt x="383065" y="370185"/>
                    </a:lnTo>
                    <a:cubicBezTo>
                      <a:pt x="378725" y="374403"/>
                      <a:pt x="378842" y="381434"/>
                      <a:pt x="383065" y="385652"/>
                    </a:cubicBezTo>
                    <a:cubicBezTo>
                      <a:pt x="385177" y="387761"/>
                      <a:pt x="387992" y="388816"/>
                      <a:pt x="390807" y="388816"/>
                    </a:cubicBezTo>
                    <a:cubicBezTo>
                      <a:pt x="393622" y="388816"/>
                      <a:pt x="396438" y="387761"/>
                      <a:pt x="398549" y="385652"/>
                    </a:cubicBezTo>
                    <a:lnTo>
                      <a:pt x="527699" y="256291"/>
                    </a:lnTo>
                    <a:cubicBezTo>
                      <a:pt x="531922" y="251956"/>
                      <a:pt x="531922" y="245043"/>
                      <a:pt x="527699" y="240824"/>
                    </a:cubicBezTo>
                    <a:cubicBezTo>
                      <a:pt x="523359" y="236606"/>
                      <a:pt x="516438" y="236606"/>
                      <a:pt x="512215" y="240824"/>
                    </a:cubicBezTo>
                    <a:close/>
                    <a:moveTo>
                      <a:pt x="47403" y="188717"/>
                    </a:moveTo>
                    <a:cubicBezTo>
                      <a:pt x="41301" y="188717"/>
                      <a:pt x="36491" y="193637"/>
                      <a:pt x="36491" y="199612"/>
                    </a:cubicBezTo>
                    <a:cubicBezTo>
                      <a:pt x="36491" y="205703"/>
                      <a:pt x="41301" y="210623"/>
                      <a:pt x="47403" y="210623"/>
                    </a:cubicBezTo>
                    <a:lnTo>
                      <a:pt x="221057" y="210623"/>
                    </a:lnTo>
                    <a:cubicBezTo>
                      <a:pt x="227041" y="210623"/>
                      <a:pt x="231969" y="205703"/>
                      <a:pt x="231969" y="199612"/>
                    </a:cubicBezTo>
                    <a:cubicBezTo>
                      <a:pt x="231969" y="193637"/>
                      <a:pt x="227041" y="188717"/>
                      <a:pt x="221057" y="188717"/>
                    </a:cubicBezTo>
                    <a:close/>
                    <a:moveTo>
                      <a:pt x="455370" y="161454"/>
                    </a:moveTo>
                    <a:cubicBezTo>
                      <a:pt x="495966" y="161454"/>
                      <a:pt x="534215" y="177265"/>
                      <a:pt x="562842" y="205959"/>
                    </a:cubicBezTo>
                    <a:cubicBezTo>
                      <a:pt x="591588" y="234653"/>
                      <a:pt x="607427" y="272717"/>
                      <a:pt x="607427" y="313240"/>
                    </a:cubicBezTo>
                    <a:cubicBezTo>
                      <a:pt x="607427" y="353763"/>
                      <a:pt x="591588" y="391827"/>
                      <a:pt x="562842" y="420521"/>
                    </a:cubicBezTo>
                    <a:cubicBezTo>
                      <a:pt x="534215" y="449215"/>
                      <a:pt x="495966" y="465026"/>
                      <a:pt x="455370" y="465026"/>
                    </a:cubicBezTo>
                    <a:cubicBezTo>
                      <a:pt x="414775" y="465026"/>
                      <a:pt x="376643" y="449215"/>
                      <a:pt x="347898" y="420521"/>
                    </a:cubicBezTo>
                    <a:cubicBezTo>
                      <a:pt x="319153" y="391827"/>
                      <a:pt x="303431" y="353763"/>
                      <a:pt x="303431" y="313240"/>
                    </a:cubicBezTo>
                    <a:cubicBezTo>
                      <a:pt x="303431" y="272717"/>
                      <a:pt x="319153" y="234653"/>
                      <a:pt x="347898" y="205959"/>
                    </a:cubicBezTo>
                    <a:cubicBezTo>
                      <a:pt x="376643" y="177265"/>
                      <a:pt x="414775" y="161454"/>
                      <a:pt x="455370" y="161454"/>
                    </a:cubicBezTo>
                    <a:close/>
                    <a:moveTo>
                      <a:pt x="135286" y="0"/>
                    </a:moveTo>
                    <a:cubicBezTo>
                      <a:pt x="209910" y="0"/>
                      <a:pt x="270689" y="60680"/>
                      <a:pt x="270689" y="135183"/>
                    </a:cubicBezTo>
                    <a:lnTo>
                      <a:pt x="270689" y="355529"/>
                    </a:lnTo>
                    <a:cubicBezTo>
                      <a:pt x="270689" y="430032"/>
                      <a:pt x="209910" y="490712"/>
                      <a:pt x="135286" y="490712"/>
                    </a:cubicBezTo>
                    <a:cubicBezTo>
                      <a:pt x="60662" y="490712"/>
                      <a:pt x="0" y="430032"/>
                      <a:pt x="0" y="355529"/>
                    </a:cubicBezTo>
                    <a:lnTo>
                      <a:pt x="0" y="135183"/>
                    </a:lnTo>
                    <a:cubicBezTo>
                      <a:pt x="0" y="60680"/>
                      <a:pt x="60662" y="0"/>
                      <a:pt x="1352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p:cNvGrpSpPr/>
            <p:nvPr/>
          </p:nvGrpSpPr>
          <p:grpSpPr>
            <a:xfrm>
              <a:off x="10512" y="6645"/>
              <a:ext cx="673" cy="673"/>
              <a:chOff x="7613446" y="4169181"/>
              <a:chExt cx="384428" cy="384428"/>
            </a:xfrm>
          </p:grpSpPr>
          <p:sp>
            <p:nvSpPr>
              <p:cNvPr id="41" name="椭圆 40"/>
              <p:cNvSpPr/>
              <p:nvPr/>
            </p:nvSpPr>
            <p:spPr>
              <a:xfrm>
                <a:off x="7613446" y="4169181"/>
                <a:ext cx="384428" cy="384428"/>
              </a:xfrm>
              <a:prstGeom prst="ellipse">
                <a:avLst/>
              </a:prstGeom>
              <a:solidFill>
                <a:srgbClr val="0A7F28">
                  <a:alpha val="75000"/>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scalpel-and-clamp_73667"/>
              <p:cNvSpPr/>
              <p:nvPr/>
            </p:nvSpPr>
            <p:spPr>
              <a:xfrm>
                <a:off x="7703493" y="4249128"/>
                <a:ext cx="204334" cy="224535"/>
              </a:xfrm>
              <a:custGeom>
                <a:avLst/>
                <a:gdLst>
                  <a:gd name="T0" fmla="*/ 405 w 2647"/>
                  <a:gd name="T1" fmla="*/ 44 h 2913"/>
                  <a:gd name="T2" fmla="*/ 405 w 2647"/>
                  <a:gd name="T3" fmla="*/ 674 h 2913"/>
                  <a:gd name="T4" fmla="*/ 353 w 2647"/>
                  <a:gd name="T5" fmla="*/ 726 h 2913"/>
                  <a:gd name="T6" fmla="*/ 269 w 2647"/>
                  <a:gd name="T7" fmla="*/ 726 h 2913"/>
                  <a:gd name="T8" fmla="*/ 269 w 2647"/>
                  <a:gd name="T9" fmla="*/ 1151 h 2913"/>
                  <a:gd name="T10" fmla="*/ 352 w 2647"/>
                  <a:gd name="T11" fmla="*/ 1281 h 2913"/>
                  <a:gd name="T12" fmla="*/ 352 w 2647"/>
                  <a:gd name="T13" fmla="*/ 2769 h 2913"/>
                  <a:gd name="T14" fmla="*/ 208 w 2647"/>
                  <a:gd name="T15" fmla="*/ 2913 h 2913"/>
                  <a:gd name="T16" fmla="*/ 197 w 2647"/>
                  <a:gd name="T17" fmla="*/ 2913 h 2913"/>
                  <a:gd name="T18" fmla="*/ 53 w 2647"/>
                  <a:gd name="T19" fmla="*/ 2769 h 2913"/>
                  <a:gd name="T20" fmla="*/ 53 w 2647"/>
                  <a:gd name="T21" fmla="*/ 1281 h 2913"/>
                  <a:gd name="T22" fmla="*/ 136 w 2647"/>
                  <a:gd name="T23" fmla="*/ 1151 h 2913"/>
                  <a:gd name="T24" fmla="*/ 136 w 2647"/>
                  <a:gd name="T25" fmla="*/ 726 h 2913"/>
                  <a:gd name="T26" fmla="*/ 52 w 2647"/>
                  <a:gd name="T27" fmla="*/ 726 h 2913"/>
                  <a:gd name="T28" fmla="*/ 0 w 2647"/>
                  <a:gd name="T29" fmla="*/ 674 h 2913"/>
                  <a:gd name="T30" fmla="*/ 0 w 2647"/>
                  <a:gd name="T31" fmla="*/ 361 h 2913"/>
                  <a:gd name="T32" fmla="*/ 361 w 2647"/>
                  <a:gd name="T33" fmla="*/ 0 h 2913"/>
                  <a:gd name="T34" fmla="*/ 405 w 2647"/>
                  <a:gd name="T35" fmla="*/ 44 h 2913"/>
                  <a:gd name="T36" fmla="*/ 2647 w 2647"/>
                  <a:gd name="T37" fmla="*/ 2489 h 2913"/>
                  <a:gd name="T38" fmla="*/ 2305 w 2647"/>
                  <a:gd name="T39" fmla="*/ 2901 h 2913"/>
                  <a:gd name="T40" fmla="*/ 1969 w 2647"/>
                  <a:gd name="T41" fmla="*/ 2571 h 2913"/>
                  <a:gd name="T42" fmla="*/ 1740 w 2647"/>
                  <a:gd name="T43" fmla="*/ 2571 h 2913"/>
                  <a:gd name="T44" fmla="*/ 1674 w 2647"/>
                  <a:gd name="T45" fmla="*/ 2505 h 2913"/>
                  <a:gd name="T46" fmla="*/ 1740 w 2647"/>
                  <a:gd name="T47" fmla="*/ 2438 h 2913"/>
                  <a:gd name="T48" fmla="*/ 1953 w 2647"/>
                  <a:gd name="T49" fmla="*/ 2438 h 2913"/>
                  <a:gd name="T50" fmla="*/ 1709 w 2647"/>
                  <a:gd name="T51" fmla="*/ 1332 h 2913"/>
                  <a:gd name="T52" fmla="*/ 1559 w 2647"/>
                  <a:gd name="T53" fmla="*/ 1332 h 2913"/>
                  <a:gd name="T54" fmla="*/ 1314 w 2647"/>
                  <a:gd name="T55" fmla="*/ 2438 h 2913"/>
                  <a:gd name="T56" fmla="*/ 1527 w 2647"/>
                  <a:gd name="T57" fmla="*/ 2438 h 2913"/>
                  <a:gd name="T58" fmla="*/ 1594 w 2647"/>
                  <a:gd name="T59" fmla="*/ 2505 h 2913"/>
                  <a:gd name="T60" fmla="*/ 1527 w 2647"/>
                  <a:gd name="T61" fmla="*/ 2571 h 2913"/>
                  <a:gd name="T62" fmla="*/ 1298 w 2647"/>
                  <a:gd name="T63" fmla="*/ 2571 h 2913"/>
                  <a:gd name="T64" fmla="*/ 963 w 2647"/>
                  <a:gd name="T65" fmla="*/ 2901 h 2913"/>
                  <a:gd name="T66" fmla="*/ 620 w 2647"/>
                  <a:gd name="T67" fmla="*/ 2489 h 2913"/>
                  <a:gd name="T68" fmla="*/ 963 w 2647"/>
                  <a:gd name="T69" fmla="*/ 2076 h 2913"/>
                  <a:gd name="T70" fmla="*/ 1225 w 2647"/>
                  <a:gd name="T71" fmla="*/ 2224 h 2913"/>
                  <a:gd name="T72" fmla="*/ 1459 w 2647"/>
                  <a:gd name="T73" fmla="*/ 1163 h 2913"/>
                  <a:gd name="T74" fmla="*/ 1554 w 2647"/>
                  <a:gd name="T75" fmla="*/ 125 h 2913"/>
                  <a:gd name="T76" fmla="*/ 1635 w 2647"/>
                  <a:gd name="T77" fmla="*/ 45 h 2913"/>
                  <a:gd name="T78" fmla="*/ 1716 w 2647"/>
                  <a:gd name="T79" fmla="*/ 125 h 2913"/>
                  <a:gd name="T80" fmla="*/ 1812 w 2647"/>
                  <a:gd name="T81" fmla="*/ 1179 h 2913"/>
                  <a:gd name="T82" fmla="*/ 2042 w 2647"/>
                  <a:gd name="T83" fmla="*/ 2224 h 2913"/>
                  <a:gd name="T84" fmla="*/ 2305 w 2647"/>
                  <a:gd name="T85" fmla="*/ 2076 h 2913"/>
                  <a:gd name="T86" fmla="*/ 2647 w 2647"/>
                  <a:gd name="T87" fmla="*/ 2489 h 2913"/>
                  <a:gd name="T88" fmla="*/ 1172 w 2647"/>
                  <a:gd name="T89" fmla="*/ 2489 h 2913"/>
                  <a:gd name="T90" fmla="*/ 963 w 2647"/>
                  <a:gd name="T91" fmla="*/ 2210 h 2913"/>
                  <a:gd name="T92" fmla="*/ 754 w 2647"/>
                  <a:gd name="T93" fmla="*/ 2489 h 2913"/>
                  <a:gd name="T94" fmla="*/ 963 w 2647"/>
                  <a:gd name="T95" fmla="*/ 2768 h 2913"/>
                  <a:gd name="T96" fmla="*/ 1172 w 2647"/>
                  <a:gd name="T97" fmla="*/ 2489 h 2913"/>
                  <a:gd name="T98" fmla="*/ 2514 w 2647"/>
                  <a:gd name="T99" fmla="*/ 2489 h 2913"/>
                  <a:gd name="T100" fmla="*/ 2305 w 2647"/>
                  <a:gd name="T101" fmla="*/ 2210 h 2913"/>
                  <a:gd name="T102" fmla="*/ 2096 w 2647"/>
                  <a:gd name="T103" fmla="*/ 2489 h 2913"/>
                  <a:gd name="T104" fmla="*/ 2305 w 2647"/>
                  <a:gd name="T105" fmla="*/ 2768 h 2913"/>
                  <a:gd name="T106" fmla="*/ 2514 w 2647"/>
                  <a:gd name="T107" fmla="*/ 2489 h 2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47" h="2913">
                    <a:moveTo>
                      <a:pt x="405" y="44"/>
                    </a:moveTo>
                    <a:lnTo>
                      <a:pt x="405" y="674"/>
                    </a:lnTo>
                    <a:cubicBezTo>
                      <a:pt x="405" y="703"/>
                      <a:pt x="382" y="726"/>
                      <a:pt x="353" y="726"/>
                    </a:cubicBezTo>
                    <a:lnTo>
                      <a:pt x="269" y="726"/>
                    </a:lnTo>
                    <a:lnTo>
                      <a:pt x="269" y="1151"/>
                    </a:lnTo>
                    <a:cubicBezTo>
                      <a:pt x="318" y="1174"/>
                      <a:pt x="352" y="1223"/>
                      <a:pt x="352" y="1281"/>
                    </a:cubicBezTo>
                    <a:lnTo>
                      <a:pt x="352" y="2769"/>
                    </a:lnTo>
                    <a:cubicBezTo>
                      <a:pt x="352" y="2849"/>
                      <a:pt x="287" y="2913"/>
                      <a:pt x="208" y="2913"/>
                    </a:cubicBezTo>
                    <a:lnTo>
                      <a:pt x="197" y="2913"/>
                    </a:lnTo>
                    <a:cubicBezTo>
                      <a:pt x="118" y="2913"/>
                      <a:pt x="53" y="2849"/>
                      <a:pt x="53" y="2769"/>
                    </a:cubicBezTo>
                    <a:lnTo>
                      <a:pt x="53" y="1281"/>
                    </a:lnTo>
                    <a:cubicBezTo>
                      <a:pt x="53" y="1223"/>
                      <a:pt x="87" y="1174"/>
                      <a:pt x="136" y="1151"/>
                    </a:cubicBezTo>
                    <a:lnTo>
                      <a:pt x="136" y="726"/>
                    </a:lnTo>
                    <a:lnTo>
                      <a:pt x="52" y="726"/>
                    </a:lnTo>
                    <a:cubicBezTo>
                      <a:pt x="23" y="726"/>
                      <a:pt x="0" y="703"/>
                      <a:pt x="0" y="674"/>
                    </a:cubicBezTo>
                    <a:lnTo>
                      <a:pt x="0" y="361"/>
                    </a:lnTo>
                    <a:cubicBezTo>
                      <a:pt x="0" y="163"/>
                      <a:pt x="162" y="0"/>
                      <a:pt x="361" y="0"/>
                    </a:cubicBezTo>
                    <a:cubicBezTo>
                      <a:pt x="386" y="0"/>
                      <a:pt x="405" y="20"/>
                      <a:pt x="405" y="44"/>
                    </a:cubicBezTo>
                    <a:close/>
                    <a:moveTo>
                      <a:pt x="2647" y="2489"/>
                    </a:moveTo>
                    <a:cubicBezTo>
                      <a:pt x="2647" y="2716"/>
                      <a:pt x="2494" y="2901"/>
                      <a:pt x="2305" y="2901"/>
                    </a:cubicBezTo>
                    <a:cubicBezTo>
                      <a:pt x="2139" y="2901"/>
                      <a:pt x="2001" y="2759"/>
                      <a:pt x="1969" y="2571"/>
                    </a:cubicBezTo>
                    <a:lnTo>
                      <a:pt x="1740" y="2571"/>
                    </a:lnTo>
                    <a:cubicBezTo>
                      <a:pt x="1703" y="2571"/>
                      <a:pt x="1674" y="2542"/>
                      <a:pt x="1674" y="2505"/>
                    </a:cubicBezTo>
                    <a:cubicBezTo>
                      <a:pt x="1674" y="2468"/>
                      <a:pt x="1703" y="2438"/>
                      <a:pt x="1740" y="2438"/>
                    </a:cubicBezTo>
                    <a:lnTo>
                      <a:pt x="1953" y="2438"/>
                    </a:lnTo>
                    <a:lnTo>
                      <a:pt x="1709" y="1332"/>
                    </a:lnTo>
                    <a:lnTo>
                      <a:pt x="1559" y="1332"/>
                    </a:lnTo>
                    <a:lnTo>
                      <a:pt x="1314" y="2438"/>
                    </a:lnTo>
                    <a:lnTo>
                      <a:pt x="1527" y="2438"/>
                    </a:lnTo>
                    <a:cubicBezTo>
                      <a:pt x="1564" y="2438"/>
                      <a:pt x="1594" y="2468"/>
                      <a:pt x="1594" y="2505"/>
                    </a:cubicBezTo>
                    <a:cubicBezTo>
                      <a:pt x="1594" y="2542"/>
                      <a:pt x="1564" y="2571"/>
                      <a:pt x="1527" y="2571"/>
                    </a:cubicBezTo>
                    <a:lnTo>
                      <a:pt x="1298" y="2571"/>
                    </a:lnTo>
                    <a:cubicBezTo>
                      <a:pt x="1267" y="2760"/>
                      <a:pt x="1128" y="2901"/>
                      <a:pt x="963" y="2901"/>
                    </a:cubicBezTo>
                    <a:cubicBezTo>
                      <a:pt x="774" y="2901"/>
                      <a:pt x="620" y="2716"/>
                      <a:pt x="620" y="2489"/>
                    </a:cubicBezTo>
                    <a:cubicBezTo>
                      <a:pt x="620" y="2261"/>
                      <a:pt x="774" y="2076"/>
                      <a:pt x="963" y="2076"/>
                    </a:cubicBezTo>
                    <a:cubicBezTo>
                      <a:pt x="1068" y="2076"/>
                      <a:pt x="1162" y="2134"/>
                      <a:pt x="1225" y="2224"/>
                    </a:cubicBezTo>
                    <a:lnTo>
                      <a:pt x="1459" y="1163"/>
                    </a:lnTo>
                    <a:lnTo>
                      <a:pt x="1554" y="125"/>
                    </a:lnTo>
                    <a:cubicBezTo>
                      <a:pt x="1558" y="79"/>
                      <a:pt x="1592" y="45"/>
                      <a:pt x="1635" y="45"/>
                    </a:cubicBezTo>
                    <a:cubicBezTo>
                      <a:pt x="1678" y="45"/>
                      <a:pt x="1712" y="79"/>
                      <a:pt x="1716" y="125"/>
                    </a:cubicBezTo>
                    <a:lnTo>
                      <a:pt x="1812" y="1179"/>
                    </a:lnTo>
                    <a:lnTo>
                      <a:pt x="2042" y="2224"/>
                    </a:lnTo>
                    <a:cubicBezTo>
                      <a:pt x="2105" y="2134"/>
                      <a:pt x="2200" y="2076"/>
                      <a:pt x="2305" y="2076"/>
                    </a:cubicBezTo>
                    <a:cubicBezTo>
                      <a:pt x="2494" y="2076"/>
                      <a:pt x="2647" y="2261"/>
                      <a:pt x="2647" y="2489"/>
                    </a:cubicBezTo>
                    <a:close/>
                    <a:moveTo>
                      <a:pt x="1172" y="2489"/>
                    </a:moveTo>
                    <a:cubicBezTo>
                      <a:pt x="1172" y="2335"/>
                      <a:pt x="1078" y="2210"/>
                      <a:pt x="963" y="2210"/>
                    </a:cubicBezTo>
                    <a:cubicBezTo>
                      <a:pt x="847" y="2210"/>
                      <a:pt x="754" y="2335"/>
                      <a:pt x="754" y="2489"/>
                    </a:cubicBezTo>
                    <a:cubicBezTo>
                      <a:pt x="754" y="2643"/>
                      <a:pt x="847" y="2768"/>
                      <a:pt x="963" y="2768"/>
                    </a:cubicBezTo>
                    <a:cubicBezTo>
                      <a:pt x="1078" y="2768"/>
                      <a:pt x="1172" y="2643"/>
                      <a:pt x="1172" y="2489"/>
                    </a:cubicBezTo>
                    <a:close/>
                    <a:moveTo>
                      <a:pt x="2514" y="2489"/>
                    </a:moveTo>
                    <a:cubicBezTo>
                      <a:pt x="2514" y="2335"/>
                      <a:pt x="2420" y="2210"/>
                      <a:pt x="2305" y="2210"/>
                    </a:cubicBezTo>
                    <a:cubicBezTo>
                      <a:pt x="2190" y="2210"/>
                      <a:pt x="2096" y="2335"/>
                      <a:pt x="2096" y="2489"/>
                    </a:cubicBezTo>
                    <a:cubicBezTo>
                      <a:pt x="2096" y="2643"/>
                      <a:pt x="2190" y="2768"/>
                      <a:pt x="2305" y="2768"/>
                    </a:cubicBezTo>
                    <a:cubicBezTo>
                      <a:pt x="2420" y="2768"/>
                      <a:pt x="2514" y="2643"/>
                      <a:pt x="2514" y="24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 name="组合 27"/>
            <p:cNvGrpSpPr/>
            <p:nvPr/>
          </p:nvGrpSpPr>
          <p:grpSpPr>
            <a:xfrm>
              <a:off x="10512" y="4738"/>
              <a:ext cx="673" cy="673"/>
              <a:chOff x="7458157" y="3068603"/>
              <a:chExt cx="384428" cy="384428"/>
            </a:xfrm>
          </p:grpSpPr>
          <p:sp>
            <p:nvSpPr>
              <p:cNvPr id="39" name="椭圆 38"/>
              <p:cNvSpPr/>
              <p:nvPr/>
            </p:nvSpPr>
            <p:spPr>
              <a:xfrm>
                <a:off x="7458157" y="3068603"/>
                <a:ext cx="384428" cy="384428"/>
              </a:xfrm>
              <a:prstGeom prst="ellipse">
                <a:avLst/>
              </a:prstGeom>
              <a:solidFill>
                <a:srgbClr val="0A7F28">
                  <a:alpha val="75000"/>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brain_40435"/>
              <p:cNvSpPr/>
              <p:nvPr/>
            </p:nvSpPr>
            <p:spPr>
              <a:xfrm>
                <a:off x="7500502" y="3137277"/>
                <a:ext cx="299738" cy="247080"/>
              </a:xfrm>
              <a:custGeom>
                <a:avLst/>
                <a:gdLst>
                  <a:gd name="connsiteX0" fmla="*/ 328977 w 608133"/>
                  <a:gd name="connsiteY0" fmla="*/ 402152 h 501296"/>
                  <a:gd name="connsiteX1" fmla="*/ 398977 w 608133"/>
                  <a:gd name="connsiteY1" fmla="*/ 480077 h 501296"/>
                  <a:gd name="connsiteX2" fmla="*/ 353486 w 608133"/>
                  <a:gd name="connsiteY2" fmla="*/ 501296 h 501296"/>
                  <a:gd name="connsiteX3" fmla="*/ 271324 w 608133"/>
                  <a:gd name="connsiteY3" fmla="*/ 415773 h 501296"/>
                  <a:gd name="connsiteX4" fmla="*/ 328977 w 608133"/>
                  <a:gd name="connsiteY4" fmla="*/ 402152 h 501296"/>
                  <a:gd name="connsiteX5" fmla="*/ 356629 w 608133"/>
                  <a:gd name="connsiteY5" fmla="*/ 347040 h 501296"/>
                  <a:gd name="connsiteX6" fmla="*/ 488524 w 608133"/>
                  <a:gd name="connsiteY6" fmla="*/ 347040 h 501296"/>
                  <a:gd name="connsiteX7" fmla="*/ 488524 w 608133"/>
                  <a:gd name="connsiteY7" fmla="*/ 405921 h 501296"/>
                  <a:gd name="connsiteX8" fmla="*/ 385959 w 608133"/>
                  <a:gd name="connsiteY8" fmla="*/ 428825 h 501296"/>
                  <a:gd name="connsiteX9" fmla="*/ 340478 w 608133"/>
                  <a:gd name="connsiteY9" fmla="*/ 387933 h 501296"/>
                  <a:gd name="connsiteX10" fmla="*/ 1976 w 608133"/>
                  <a:gd name="connsiteY10" fmla="*/ 222704 h 501296"/>
                  <a:gd name="connsiteX11" fmla="*/ 66411 w 608133"/>
                  <a:gd name="connsiteY11" fmla="*/ 222704 h 501296"/>
                  <a:gd name="connsiteX12" fmla="*/ 149881 w 608133"/>
                  <a:gd name="connsiteY12" fmla="*/ 279881 h 501296"/>
                  <a:gd name="connsiteX13" fmla="*/ 96773 w 608133"/>
                  <a:gd name="connsiteY13" fmla="*/ 301102 h 501296"/>
                  <a:gd name="connsiteX14" fmla="*/ 562641 w 608133"/>
                  <a:gd name="connsiteY14" fmla="*/ 165970 h 501296"/>
                  <a:gd name="connsiteX15" fmla="*/ 608133 w 608133"/>
                  <a:gd name="connsiteY15" fmla="*/ 243186 h 501296"/>
                  <a:gd name="connsiteX16" fmla="*/ 498952 w 608133"/>
                  <a:gd name="connsiteY16" fmla="*/ 250694 h 501296"/>
                  <a:gd name="connsiteX17" fmla="*/ 480756 w 608133"/>
                  <a:gd name="connsiteY17" fmla="*/ 297691 h 501296"/>
                  <a:gd name="connsiteX18" fmla="*/ 530797 w 608133"/>
                  <a:gd name="connsiteY18" fmla="*/ 303716 h 501296"/>
                  <a:gd name="connsiteX19" fmla="*/ 495889 w 608133"/>
                  <a:gd name="connsiteY19" fmla="*/ 287031 h 501296"/>
                  <a:gd name="connsiteX20" fmla="*/ 503502 w 608133"/>
                  <a:gd name="connsiteY20" fmla="*/ 262837 h 501296"/>
                  <a:gd name="connsiteX21" fmla="*/ 601077 w 608133"/>
                  <a:gd name="connsiteY21" fmla="*/ 259593 h 501296"/>
                  <a:gd name="connsiteX22" fmla="*/ 593372 w 608133"/>
                  <a:gd name="connsiteY22" fmla="*/ 344224 h 501296"/>
                  <a:gd name="connsiteX23" fmla="*/ 503316 w 608133"/>
                  <a:gd name="connsiteY23" fmla="*/ 344781 h 501296"/>
                  <a:gd name="connsiteX24" fmla="*/ 462559 w 608133"/>
                  <a:gd name="connsiteY24" fmla="*/ 309741 h 501296"/>
                  <a:gd name="connsiteX25" fmla="*/ 404905 w 608133"/>
                  <a:gd name="connsiteY25" fmla="*/ 331710 h 501296"/>
                  <a:gd name="connsiteX26" fmla="*/ 359970 w 608133"/>
                  <a:gd name="connsiteY26" fmla="*/ 330042 h 501296"/>
                  <a:gd name="connsiteX27" fmla="*/ 398870 w 608133"/>
                  <a:gd name="connsiteY27" fmla="*/ 293149 h 501296"/>
                  <a:gd name="connsiteX28" fmla="*/ 311692 w 608133"/>
                  <a:gd name="connsiteY28" fmla="*/ 289163 h 501296"/>
                  <a:gd name="connsiteX29" fmla="*/ 342794 w 608133"/>
                  <a:gd name="connsiteY29" fmla="*/ 327910 h 501296"/>
                  <a:gd name="connsiteX30" fmla="*/ 315499 w 608133"/>
                  <a:gd name="connsiteY30" fmla="*/ 388533 h 501296"/>
                  <a:gd name="connsiteX31" fmla="*/ 169832 w 608133"/>
                  <a:gd name="connsiteY31" fmla="*/ 388533 h 501296"/>
                  <a:gd name="connsiteX32" fmla="*/ 122854 w 608133"/>
                  <a:gd name="connsiteY32" fmla="*/ 356738 h 501296"/>
                  <a:gd name="connsiteX33" fmla="*/ 122854 w 608133"/>
                  <a:gd name="connsiteY33" fmla="*/ 305199 h 501296"/>
                  <a:gd name="connsiteX34" fmla="*/ 153213 w 608133"/>
                  <a:gd name="connsiteY34" fmla="*/ 288607 h 501296"/>
                  <a:gd name="connsiteX35" fmla="*/ 229064 w 608133"/>
                  <a:gd name="connsiteY35" fmla="*/ 320401 h 501296"/>
                  <a:gd name="connsiteX36" fmla="*/ 276042 w 608133"/>
                  <a:gd name="connsiteY36" fmla="*/ 335511 h 501296"/>
                  <a:gd name="connsiteX37" fmla="*/ 282076 w 608133"/>
                  <a:gd name="connsiteY37" fmla="*/ 312059 h 501296"/>
                  <a:gd name="connsiteX38" fmla="*/ 221451 w 608133"/>
                  <a:gd name="connsiteY38" fmla="*/ 288607 h 501296"/>
                  <a:gd name="connsiteX39" fmla="*/ 226000 w 608133"/>
                  <a:gd name="connsiteY39" fmla="*/ 247728 h 501296"/>
                  <a:gd name="connsiteX40" fmla="*/ 316984 w 608133"/>
                  <a:gd name="connsiteY40" fmla="*/ 250694 h 501296"/>
                  <a:gd name="connsiteX41" fmla="*/ 397385 w 608133"/>
                  <a:gd name="connsiteY41" fmla="*/ 203790 h 501296"/>
                  <a:gd name="connsiteX42" fmla="*/ 477692 w 608133"/>
                  <a:gd name="connsiteY42" fmla="*/ 227984 h 501296"/>
                  <a:gd name="connsiteX43" fmla="*/ 483833 w 608133"/>
                  <a:gd name="connsiteY43" fmla="*/ 52359 h 501296"/>
                  <a:gd name="connsiteX44" fmla="*/ 559584 w 608133"/>
                  <a:gd name="connsiteY44" fmla="*/ 132564 h 501296"/>
                  <a:gd name="connsiteX45" fmla="*/ 483833 w 608133"/>
                  <a:gd name="connsiteY45" fmla="*/ 196171 h 501296"/>
                  <a:gd name="connsiteX46" fmla="*/ 441316 w 608133"/>
                  <a:gd name="connsiteY46" fmla="*/ 196171 h 501296"/>
                  <a:gd name="connsiteX47" fmla="*/ 441316 w 608133"/>
                  <a:gd name="connsiteY47" fmla="*/ 155281 h 501296"/>
                  <a:gd name="connsiteX48" fmla="*/ 465638 w 608133"/>
                  <a:gd name="connsiteY48" fmla="*/ 124219 h 501296"/>
                  <a:gd name="connsiteX49" fmla="*/ 462575 w 608133"/>
                  <a:gd name="connsiteY49" fmla="*/ 72387 h 501296"/>
                  <a:gd name="connsiteX50" fmla="*/ 158702 w 608133"/>
                  <a:gd name="connsiteY50" fmla="*/ 16583 h 501296"/>
                  <a:gd name="connsiteX51" fmla="*/ 158702 w 608133"/>
                  <a:gd name="connsiteY51" fmla="*/ 81861 h 501296"/>
                  <a:gd name="connsiteX52" fmla="*/ 84969 w 608133"/>
                  <a:gd name="connsiteY52" fmla="*/ 82881 h 501296"/>
                  <a:gd name="connsiteX53" fmla="*/ 135022 w 608133"/>
                  <a:gd name="connsiteY53" fmla="*/ 112923 h 501296"/>
                  <a:gd name="connsiteX54" fmla="*/ 87941 w 608133"/>
                  <a:gd name="connsiteY54" fmla="*/ 203793 h 501296"/>
                  <a:gd name="connsiteX55" fmla="*/ 0 w 608133"/>
                  <a:gd name="connsiteY55" fmla="*/ 203793 h 501296"/>
                  <a:gd name="connsiteX56" fmla="*/ 9100 w 608133"/>
                  <a:gd name="connsiteY56" fmla="*/ 128037 h 501296"/>
                  <a:gd name="connsiteX57" fmla="*/ 101685 w 608133"/>
                  <a:gd name="connsiteY57" fmla="*/ 128037 h 501296"/>
                  <a:gd name="connsiteX58" fmla="*/ 28787 w 608133"/>
                  <a:gd name="connsiteY58" fmla="*/ 96233 h 501296"/>
                  <a:gd name="connsiteX59" fmla="*/ 50796 w 608133"/>
                  <a:gd name="connsiteY59" fmla="*/ 58402 h 501296"/>
                  <a:gd name="connsiteX60" fmla="*/ 365562 w 608133"/>
                  <a:gd name="connsiteY60" fmla="*/ 3811 h 501296"/>
                  <a:gd name="connsiteX61" fmla="*/ 441316 w 608133"/>
                  <a:gd name="connsiteY61" fmla="*/ 16047 h 501296"/>
                  <a:gd name="connsiteX62" fmla="*/ 436860 w 608133"/>
                  <a:gd name="connsiteY62" fmla="*/ 128584 h 501296"/>
                  <a:gd name="connsiteX63" fmla="*/ 397405 w 608133"/>
                  <a:gd name="connsiteY63" fmla="*/ 187634 h 501296"/>
                  <a:gd name="connsiteX64" fmla="*/ 371596 w 608133"/>
                  <a:gd name="connsiteY64" fmla="*/ 177993 h 501296"/>
                  <a:gd name="connsiteX65" fmla="*/ 375031 w 608133"/>
                  <a:gd name="connsiteY65" fmla="*/ 110230 h 501296"/>
                  <a:gd name="connsiteX66" fmla="*/ 308653 w 608133"/>
                  <a:gd name="connsiteY66" fmla="*/ 89465 h 501296"/>
                  <a:gd name="connsiteX67" fmla="*/ 185945 w 608133"/>
                  <a:gd name="connsiteY67" fmla="*/ 0 h 501296"/>
                  <a:gd name="connsiteX68" fmla="*/ 283717 w 608133"/>
                  <a:gd name="connsiteY68" fmla="*/ 834 h 501296"/>
                  <a:gd name="connsiteX69" fmla="*/ 329864 w 608133"/>
                  <a:gd name="connsiteY69" fmla="*/ 21323 h 501296"/>
                  <a:gd name="connsiteX70" fmla="*/ 300244 w 608133"/>
                  <a:gd name="connsiteY70" fmla="*/ 67863 h 501296"/>
                  <a:gd name="connsiteX71" fmla="*/ 276010 w 608133"/>
                  <a:gd name="connsiteY71" fmla="*/ 102258 h 501296"/>
                  <a:gd name="connsiteX72" fmla="*/ 348805 w 608133"/>
                  <a:gd name="connsiteY72" fmla="*/ 125064 h 501296"/>
                  <a:gd name="connsiteX73" fmla="*/ 348805 w 608133"/>
                  <a:gd name="connsiteY73" fmla="*/ 171975 h 501296"/>
                  <a:gd name="connsiteX74" fmla="*/ 333671 w 608133"/>
                  <a:gd name="connsiteY74" fmla="*/ 214343 h 501296"/>
                  <a:gd name="connsiteX75" fmla="*/ 239613 w 608133"/>
                  <a:gd name="connsiteY75" fmla="*/ 220461 h 501296"/>
                  <a:gd name="connsiteX76" fmla="*/ 239613 w 608133"/>
                  <a:gd name="connsiteY76" fmla="*/ 203774 h 501296"/>
                  <a:gd name="connsiteX77" fmla="*/ 221971 w 608133"/>
                  <a:gd name="connsiteY77" fmla="*/ 196172 h 501296"/>
                  <a:gd name="connsiteX78" fmla="*/ 204701 w 608133"/>
                  <a:gd name="connsiteY78" fmla="*/ 249294 h 501296"/>
                  <a:gd name="connsiteX79" fmla="*/ 158647 w 608133"/>
                  <a:gd name="connsiteY79" fmla="*/ 267372 h 501296"/>
                  <a:gd name="connsiteX80" fmla="*/ 96251 w 608133"/>
                  <a:gd name="connsiteY80" fmla="*/ 222686 h 501296"/>
                  <a:gd name="connsiteX81" fmla="*/ 122807 w 608133"/>
                  <a:gd name="connsiteY81" fmla="*/ 175776 h 501296"/>
                  <a:gd name="connsiteX82" fmla="*/ 160690 w 608133"/>
                  <a:gd name="connsiteY82" fmla="*/ 188662 h 501296"/>
                  <a:gd name="connsiteX83" fmla="*/ 167189 w 608133"/>
                  <a:gd name="connsiteY83" fmla="*/ 165949 h 501296"/>
                  <a:gd name="connsiteX84" fmla="*/ 147041 w 608133"/>
                  <a:gd name="connsiteY84" fmla="*/ 150744 h 501296"/>
                  <a:gd name="connsiteX85" fmla="*/ 160968 w 608133"/>
                  <a:gd name="connsiteY85" fmla="*/ 124230 h 501296"/>
                  <a:gd name="connsiteX86" fmla="*/ 239613 w 608133"/>
                  <a:gd name="connsiteY86" fmla="*/ 150744 h 501296"/>
                  <a:gd name="connsiteX87" fmla="*/ 263104 w 608133"/>
                  <a:gd name="connsiteY87" fmla="*/ 140176 h 501296"/>
                  <a:gd name="connsiteX88" fmla="*/ 184831 w 608133"/>
                  <a:gd name="connsiteY88" fmla="*/ 93636 h 50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8133" h="501296">
                    <a:moveTo>
                      <a:pt x="328977" y="402152"/>
                    </a:moveTo>
                    <a:lnTo>
                      <a:pt x="398977" y="480077"/>
                    </a:lnTo>
                    <a:lnTo>
                      <a:pt x="353486" y="501296"/>
                    </a:lnTo>
                    <a:lnTo>
                      <a:pt x="271324" y="415773"/>
                    </a:lnTo>
                    <a:cubicBezTo>
                      <a:pt x="282001" y="415773"/>
                      <a:pt x="328977" y="402152"/>
                      <a:pt x="328977" y="402152"/>
                    </a:cubicBezTo>
                    <a:close/>
                    <a:moveTo>
                      <a:pt x="356629" y="347040"/>
                    </a:moveTo>
                    <a:lnTo>
                      <a:pt x="488524" y="347040"/>
                    </a:lnTo>
                    <a:lnTo>
                      <a:pt x="488524" y="405921"/>
                    </a:lnTo>
                    <a:lnTo>
                      <a:pt x="385959" y="428825"/>
                    </a:lnTo>
                    <a:lnTo>
                      <a:pt x="340478" y="387933"/>
                    </a:lnTo>
                    <a:close/>
                    <a:moveTo>
                      <a:pt x="1976" y="222704"/>
                    </a:moveTo>
                    <a:lnTo>
                      <a:pt x="66411" y="222704"/>
                    </a:lnTo>
                    <a:lnTo>
                      <a:pt x="149881" y="279881"/>
                    </a:lnTo>
                    <a:lnTo>
                      <a:pt x="96773" y="301102"/>
                    </a:lnTo>
                    <a:close/>
                    <a:moveTo>
                      <a:pt x="562641" y="165970"/>
                    </a:moveTo>
                    <a:lnTo>
                      <a:pt x="608133" y="243186"/>
                    </a:lnTo>
                    <a:lnTo>
                      <a:pt x="498952" y="250694"/>
                    </a:lnTo>
                    <a:lnTo>
                      <a:pt x="480756" y="297691"/>
                    </a:lnTo>
                    <a:lnTo>
                      <a:pt x="530797" y="303716"/>
                    </a:lnTo>
                    <a:lnTo>
                      <a:pt x="495889" y="287031"/>
                    </a:lnTo>
                    <a:lnTo>
                      <a:pt x="503502" y="262837"/>
                    </a:lnTo>
                    <a:lnTo>
                      <a:pt x="601077" y="259593"/>
                    </a:lnTo>
                    <a:lnTo>
                      <a:pt x="593372" y="344224"/>
                    </a:lnTo>
                    <a:lnTo>
                      <a:pt x="503316" y="344781"/>
                    </a:lnTo>
                    <a:lnTo>
                      <a:pt x="462559" y="309741"/>
                    </a:lnTo>
                    <a:lnTo>
                      <a:pt x="404905" y="331710"/>
                    </a:lnTo>
                    <a:lnTo>
                      <a:pt x="359970" y="330042"/>
                    </a:lnTo>
                    <a:lnTo>
                      <a:pt x="398870" y="293149"/>
                    </a:lnTo>
                    <a:lnTo>
                      <a:pt x="311692" y="289163"/>
                    </a:lnTo>
                    <a:lnTo>
                      <a:pt x="342794" y="327910"/>
                    </a:lnTo>
                    <a:lnTo>
                      <a:pt x="315499" y="388533"/>
                    </a:lnTo>
                    <a:lnTo>
                      <a:pt x="169832" y="388533"/>
                    </a:lnTo>
                    <a:lnTo>
                      <a:pt x="122854" y="356738"/>
                    </a:lnTo>
                    <a:lnTo>
                      <a:pt x="122854" y="305199"/>
                    </a:lnTo>
                    <a:lnTo>
                      <a:pt x="153213" y="288607"/>
                    </a:lnTo>
                    <a:lnTo>
                      <a:pt x="229064" y="320401"/>
                    </a:lnTo>
                    <a:lnTo>
                      <a:pt x="276042" y="335511"/>
                    </a:lnTo>
                    <a:lnTo>
                      <a:pt x="282076" y="312059"/>
                    </a:lnTo>
                    <a:lnTo>
                      <a:pt x="221451" y="288607"/>
                    </a:lnTo>
                    <a:lnTo>
                      <a:pt x="226000" y="247728"/>
                    </a:lnTo>
                    <a:lnTo>
                      <a:pt x="316984" y="250694"/>
                    </a:lnTo>
                    <a:lnTo>
                      <a:pt x="397385" y="203790"/>
                    </a:lnTo>
                    <a:lnTo>
                      <a:pt x="477692" y="227984"/>
                    </a:lnTo>
                    <a:close/>
                    <a:moveTo>
                      <a:pt x="483833" y="52359"/>
                    </a:moveTo>
                    <a:lnTo>
                      <a:pt x="559584" y="132564"/>
                    </a:lnTo>
                    <a:lnTo>
                      <a:pt x="483833" y="196171"/>
                    </a:lnTo>
                    <a:lnTo>
                      <a:pt x="441316" y="196171"/>
                    </a:lnTo>
                    <a:lnTo>
                      <a:pt x="441316" y="155281"/>
                    </a:lnTo>
                    <a:lnTo>
                      <a:pt x="465638" y="124219"/>
                    </a:lnTo>
                    <a:lnTo>
                      <a:pt x="462575" y="72387"/>
                    </a:lnTo>
                    <a:close/>
                    <a:moveTo>
                      <a:pt x="158702" y="16583"/>
                    </a:moveTo>
                    <a:lnTo>
                      <a:pt x="158702" y="81861"/>
                    </a:lnTo>
                    <a:lnTo>
                      <a:pt x="84969" y="82881"/>
                    </a:lnTo>
                    <a:lnTo>
                      <a:pt x="135022" y="112923"/>
                    </a:lnTo>
                    <a:lnTo>
                      <a:pt x="87941" y="203793"/>
                    </a:lnTo>
                    <a:lnTo>
                      <a:pt x="0" y="203793"/>
                    </a:lnTo>
                    <a:cubicBezTo>
                      <a:pt x="0" y="203793"/>
                      <a:pt x="4550" y="128037"/>
                      <a:pt x="9100" y="128037"/>
                    </a:cubicBezTo>
                    <a:lnTo>
                      <a:pt x="101685" y="128037"/>
                    </a:lnTo>
                    <a:lnTo>
                      <a:pt x="28787" y="96233"/>
                    </a:lnTo>
                    <a:lnTo>
                      <a:pt x="50796" y="58402"/>
                    </a:lnTo>
                    <a:close/>
                    <a:moveTo>
                      <a:pt x="365562" y="3811"/>
                    </a:moveTo>
                    <a:lnTo>
                      <a:pt x="441316" y="16047"/>
                    </a:lnTo>
                    <a:lnTo>
                      <a:pt x="436860" y="128584"/>
                    </a:lnTo>
                    <a:lnTo>
                      <a:pt x="397405" y="187634"/>
                    </a:lnTo>
                    <a:lnTo>
                      <a:pt x="371596" y="177993"/>
                    </a:lnTo>
                    <a:lnTo>
                      <a:pt x="375031" y="110230"/>
                    </a:lnTo>
                    <a:lnTo>
                      <a:pt x="308653" y="89465"/>
                    </a:lnTo>
                    <a:close/>
                    <a:moveTo>
                      <a:pt x="185945" y="0"/>
                    </a:moveTo>
                    <a:lnTo>
                      <a:pt x="283717" y="834"/>
                    </a:lnTo>
                    <a:lnTo>
                      <a:pt x="329864" y="21323"/>
                    </a:lnTo>
                    <a:lnTo>
                      <a:pt x="300244" y="67863"/>
                    </a:lnTo>
                    <a:lnTo>
                      <a:pt x="276010" y="102258"/>
                    </a:lnTo>
                    <a:lnTo>
                      <a:pt x="348805" y="125064"/>
                    </a:lnTo>
                    <a:lnTo>
                      <a:pt x="348805" y="171975"/>
                    </a:lnTo>
                    <a:lnTo>
                      <a:pt x="333671" y="214343"/>
                    </a:lnTo>
                    <a:lnTo>
                      <a:pt x="239613" y="220461"/>
                    </a:lnTo>
                    <a:lnTo>
                      <a:pt x="239613" y="203774"/>
                    </a:lnTo>
                    <a:lnTo>
                      <a:pt x="221971" y="196172"/>
                    </a:lnTo>
                    <a:lnTo>
                      <a:pt x="204701" y="249294"/>
                    </a:lnTo>
                    <a:lnTo>
                      <a:pt x="158647" y="267372"/>
                    </a:lnTo>
                    <a:lnTo>
                      <a:pt x="96251" y="222686"/>
                    </a:lnTo>
                    <a:lnTo>
                      <a:pt x="122807" y="175776"/>
                    </a:lnTo>
                    <a:lnTo>
                      <a:pt x="160690" y="188662"/>
                    </a:lnTo>
                    <a:lnTo>
                      <a:pt x="167189" y="165949"/>
                    </a:lnTo>
                    <a:lnTo>
                      <a:pt x="147041" y="150744"/>
                    </a:lnTo>
                    <a:lnTo>
                      <a:pt x="160968" y="124230"/>
                    </a:lnTo>
                    <a:lnTo>
                      <a:pt x="239613" y="150744"/>
                    </a:lnTo>
                    <a:lnTo>
                      <a:pt x="263104" y="140176"/>
                    </a:lnTo>
                    <a:lnTo>
                      <a:pt x="184831" y="936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0512" y="3784"/>
              <a:ext cx="673" cy="673"/>
              <a:chOff x="7426455" y="2398489"/>
              <a:chExt cx="384428" cy="384428"/>
            </a:xfrm>
          </p:grpSpPr>
          <p:sp>
            <p:nvSpPr>
              <p:cNvPr id="37" name="椭圆 36"/>
              <p:cNvSpPr/>
              <p:nvPr/>
            </p:nvSpPr>
            <p:spPr>
              <a:xfrm>
                <a:off x="7426455" y="2398489"/>
                <a:ext cx="384428" cy="384428"/>
              </a:xfrm>
              <a:prstGeom prst="ellipse">
                <a:avLst/>
              </a:prstGeom>
              <a:solidFill>
                <a:srgbClr val="0A7F28">
                  <a:alpha val="75000"/>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iconfont-11140-5257302"/>
              <p:cNvSpPr/>
              <p:nvPr/>
            </p:nvSpPr>
            <p:spPr>
              <a:xfrm>
                <a:off x="7522070" y="2454123"/>
                <a:ext cx="193198" cy="273160"/>
              </a:xfrm>
              <a:custGeom>
                <a:avLst/>
                <a:gdLst>
                  <a:gd name="T0" fmla="*/ 2363 w 8613"/>
                  <a:gd name="T1" fmla="*/ 462 h 12174"/>
                  <a:gd name="T2" fmla="*/ 1215 w 8613"/>
                  <a:gd name="T3" fmla="*/ 1199 h 12174"/>
                  <a:gd name="T4" fmla="*/ 444 w 8613"/>
                  <a:gd name="T5" fmla="*/ 2240 h 12174"/>
                  <a:gd name="T6" fmla="*/ 67 w 8613"/>
                  <a:gd name="T7" fmla="*/ 3349 h 12174"/>
                  <a:gd name="T8" fmla="*/ 42 w 8613"/>
                  <a:gd name="T9" fmla="*/ 4696 h 12174"/>
                  <a:gd name="T10" fmla="*/ 367 w 8613"/>
                  <a:gd name="T11" fmla="*/ 5808 h 12174"/>
                  <a:gd name="T12" fmla="*/ 952 w 8613"/>
                  <a:gd name="T13" fmla="*/ 6783 h 12174"/>
                  <a:gd name="T14" fmla="*/ 1902 w 8613"/>
                  <a:gd name="T15" fmla="*/ 7559 h 12174"/>
                  <a:gd name="T16" fmla="*/ 2983 w 8613"/>
                  <a:gd name="T17" fmla="*/ 7881 h 12174"/>
                  <a:gd name="T18" fmla="*/ 4058 w 8613"/>
                  <a:gd name="T19" fmla="*/ 7221 h 12174"/>
                  <a:gd name="T20" fmla="*/ 3602 w 8613"/>
                  <a:gd name="T21" fmla="*/ 6114 h 12174"/>
                  <a:gd name="T22" fmla="*/ 2449 w 8613"/>
                  <a:gd name="T23" fmla="*/ 6204 h 12174"/>
                  <a:gd name="T24" fmla="*/ 1543 w 8613"/>
                  <a:gd name="T25" fmla="*/ 5692 h 12174"/>
                  <a:gd name="T26" fmla="*/ 1196 w 8613"/>
                  <a:gd name="T27" fmla="*/ 4109 h 12174"/>
                  <a:gd name="T28" fmla="*/ 1457 w 8613"/>
                  <a:gd name="T29" fmla="*/ 3125 h 12174"/>
                  <a:gd name="T30" fmla="*/ 1984 w 8613"/>
                  <a:gd name="T31" fmla="*/ 2364 h 12174"/>
                  <a:gd name="T32" fmla="*/ 2727 w 8613"/>
                  <a:gd name="T33" fmla="*/ 1810 h 12174"/>
                  <a:gd name="T34" fmla="*/ 3631 w 8613"/>
                  <a:gd name="T35" fmla="*/ 1515 h 12174"/>
                  <a:gd name="T36" fmla="*/ 5158 w 8613"/>
                  <a:gd name="T37" fmla="*/ 1658 h 12174"/>
                  <a:gd name="T38" fmla="*/ 6212 w 8613"/>
                  <a:gd name="T39" fmla="*/ 2300 h 12174"/>
                  <a:gd name="T40" fmla="*/ 6919 w 8613"/>
                  <a:gd name="T41" fmla="*/ 3256 h 12174"/>
                  <a:gd name="T42" fmla="*/ 7351 w 8613"/>
                  <a:gd name="T43" fmla="*/ 4553 h 12174"/>
                  <a:gd name="T44" fmla="*/ 7385 w 8613"/>
                  <a:gd name="T45" fmla="*/ 6117 h 12174"/>
                  <a:gd name="T46" fmla="*/ 7056 w 8613"/>
                  <a:gd name="T47" fmla="*/ 7455 h 12174"/>
                  <a:gd name="T48" fmla="*/ 6205 w 8613"/>
                  <a:gd name="T49" fmla="*/ 8851 h 12174"/>
                  <a:gd name="T50" fmla="*/ 5690 w 8613"/>
                  <a:gd name="T51" fmla="*/ 8953 h 12174"/>
                  <a:gd name="T52" fmla="*/ 6367 w 8613"/>
                  <a:gd name="T53" fmla="*/ 7670 h 12174"/>
                  <a:gd name="T54" fmla="*/ 6700 w 8613"/>
                  <a:gd name="T55" fmla="*/ 6017 h 12174"/>
                  <a:gd name="T56" fmla="*/ 6497 w 8613"/>
                  <a:gd name="T57" fmla="*/ 4033 h 12174"/>
                  <a:gd name="T58" fmla="*/ 6063 w 8613"/>
                  <a:gd name="T59" fmla="*/ 3156 h 12174"/>
                  <a:gd name="T60" fmla="*/ 5335 w 8613"/>
                  <a:gd name="T61" fmla="*/ 2479 h 12174"/>
                  <a:gd name="T62" fmla="*/ 4263 w 8613"/>
                  <a:gd name="T63" fmla="*/ 2182 h 12174"/>
                  <a:gd name="T64" fmla="*/ 3324 w 8613"/>
                  <a:gd name="T65" fmla="*/ 2305 h 12174"/>
                  <a:gd name="T66" fmla="*/ 2237 w 8613"/>
                  <a:gd name="T67" fmla="*/ 3167 h 12174"/>
                  <a:gd name="T68" fmla="*/ 1908 w 8613"/>
                  <a:gd name="T69" fmla="*/ 4579 h 12174"/>
                  <a:gd name="T70" fmla="*/ 2452 w 8613"/>
                  <a:gd name="T71" fmla="*/ 3870 h 12174"/>
                  <a:gd name="T72" fmla="*/ 3352 w 8613"/>
                  <a:gd name="T73" fmla="*/ 3483 h 12174"/>
                  <a:gd name="T74" fmla="*/ 3216 w 8613"/>
                  <a:gd name="T75" fmla="*/ 3903 h 12174"/>
                  <a:gd name="T76" fmla="*/ 2613 w 8613"/>
                  <a:gd name="T77" fmla="*/ 4785 h 12174"/>
                  <a:gd name="T78" fmla="*/ 3266 w 8613"/>
                  <a:gd name="T79" fmla="*/ 5393 h 12174"/>
                  <a:gd name="T80" fmla="*/ 4207 w 8613"/>
                  <a:gd name="T81" fmla="*/ 5792 h 12174"/>
                  <a:gd name="T82" fmla="*/ 4703 w 8613"/>
                  <a:gd name="T83" fmla="*/ 6675 h 12174"/>
                  <a:gd name="T84" fmla="*/ 4522 w 8613"/>
                  <a:gd name="T85" fmla="*/ 7706 h 12174"/>
                  <a:gd name="T86" fmla="*/ 3755 w 8613"/>
                  <a:gd name="T87" fmla="*/ 8382 h 12174"/>
                  <a:gd name="T88" fmla="*/ 2616 w 8613"/>
                  <a:gd name="T89" fmla="*/ 8549 h 12174"/>
                  <a:gd name="T90" fmla="*/ 1772 w 8613"/>
                  <a:gd name="T91" fmla="*/ 8935 h 12174"/>
                  <a:gd name="T92" fmla="*/ 1194 w 8613"/>
                  <a:gd name="T93" fmla="*/ 10018 h 12174"/>
                  <a:gd name="T94" fmla="*/ 1488 w 8613"/>
                  <a:gd name="T95" fmla="*/ 11386 h 12174"/>
                  <a:gd name="T96" fmla="*/ 2430 w 8613"/>
                  <a:gd name="T97" fmla="*/ 12063 h 12174"/>
                  <a:gd name="T98" fmla="*/ 3612 w 8613"/>
                  <a:gd name="T99" fmla="*/ 12136 h 12174"/>
                  <a:gd name="T100" fmla="*/ 4448 w 8613"/>
                  <a:gd name="T101" fmla="*/ 11903 h 12174"/>
                  <a:gd name="T102" fmla="*/ 6055 w 8613"/>
                  <a:gd name="T103" fmla="*/ 10956 h 12174"/>
                  <a:gd name="T104" fmla="*/ 6838 w 8613"/>
                  <a:gd name="T105" fmla="*/ 10224 h 12174"/>
                  <a:gd name="T106" fmla="*/ 7528 w 8613"/>
                  <a:gd name="T107" fmla="*/ 9341 h 12174"/>
                  <a:gd name="T108" fmla="*/ 8083 w 8613"/>
                  <a:gd name="T109" fmla="*/ 8319 h 12174"/>
                  <a:gd name="T110" fmla="*/ 8488 w 8613"/>
                  <a:gd name="T111" fmla="*/ 7031 h 12174"/>
                  <a:gd name="T112" fmla="*/ 8610 w 8613"/>
                  <a:gd name="T113" fmla="*/ 5452 h 12174"/>
                  <a:gd name="T114" fmla="*/ 8317 w 8613"/>
                  <a:gd name="T115" fmla="*/ 3600 h 12174"/>
                  <a:gd name="T116" fmla="*/ 7597 w 8613"/>
                  <a:gd name="T117" fmla="*/ 2057 h 12174"/>
                  <a:gd name="T118" fmla="*/ 6491 w 8613"/>
                  <a:gd name="T119" fmla="*/ 921 h 12174"/>
                  <a:gd name="T120" fmla="*/ 5499 w 8613"/>
                  <a:gd name="T121" fmla="*/ 409 h 12174"/>
                  <a:gd name="T122" fmla="*/ 4663 w 8613"/>
                  <a:gd name="T123" fmla="*/ 209 h 12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13" h="12174">
                    <a:moveTo>
                      <a:pt x="3879" y="168"/>
                    </a:moveTo>
                    <a:lnTo>
                      <a:pt x="3812" y="170"/>
                    </a:lnTo>
                    <a:lnTo>
                      <a:pt x="3745" y="173"/>
                    </a:lnTo>
                    <a:lnTo>
                      <a:pt x="3680" y="176"/>
                    </a:lnTo>
                    <a:lnTo>
                      <a:pt x="3616" y="181"/>
                    </a:lnTo>
                    <a:lnTo>
                      <a:pt x="3553" y="186"/>
                    </a:lnTo>
                    <a:lnTo>
                      <a:pt x="3489" y="192"/>
                    </a:lnTo>
                    <a:lnTo>
                      <a:pt x="3427" y="199"/>
                    </a:lnTo>
                    <a:lnTo>
                      <a:pt x="3365" y="206"/>
                    </a:lnTo>
                    <a:lnTo>
                      <a:pt x="3304" y="215"/>
                    </a:lnTo>
                    <a:lnTo>
                      <a:pt x="3244" y="224"/>
                    </a:lnTo>
                    <a:lnTo>
                      <a:pt x="3184" y="233"/>
                    </a:lnTo>
                    <a:lnTo>
                      <a:pt x="3125" y="244"/>
                    </a:lnTo>
                    <a:lnTo>
                      <a:pt x="3066" y="255"/>
                    </a:lnTo>
                    <a:lnTo>
                      <a:pt x="3008" y="267"/>
                    </a:lnTo>
                    <a:lnTo>
                      <a:pt x="2951" y="279"/>
                    </a:lnTo>
                    <a:lnTo>
                      <a:pt x="2894" y="293"/>
                    </a:lnTo>
                    <a:lnTo>
                      <a:pt x="2838" y="307"/>
                    </a:lnTo>
                    <a:lnTo>
                      <a:pt x="2783" y="322"/>
                    </a:lnTo>
                    <a:lnTo>
                      <a:pt x="2728" y="337"/>
                    </a:lnTo>
                    <a:lnTo>
                      <a:pt x="2677" y="352"/>
                    </a:lnTo>
                    <a:lnTo>
                      <a:pt x="2623" y="368"/>
                    </a:lnTo>
                    <a:lnTo>
                      <a:pt x="2570" y="385"/>
                    </a:lnTo>
                    <a:lnTo>
                      <a:pt x="2518" y="403"/>
                    </a:lnTo>
                    <a:lnTo>
                      <a:pt x="2466" y="422"/>
                    </a:lnTo>
                    <a:lnTo>
                      <a:pt x="2415" y="441"/>
                    </a:lnTo>
                    <a:lnTo>
                      <a:pt x="2363" y="462"/>
                    </a:lnTo>
                    <a:lnTo>
                      <a:pt x="2313" y="483"/>
                    </a:lnTo>
                    <a:lnTo>
                      <a:pt x="2264" y="504"/>
                    </a:lnTo>
                    <a:lnTo>
                      <a:pt x="2215" y="525"/>
                    </a:lnTo>
                    <a:lnTo>
                      <a:pt x="2167" y="547"/>
                    </a:lnTo>
                    <a:lnTo>
                      <a:pt x="2119" y="570"/>
                    </a:lnTo>
                    <a:lnTo>
                      <a:pt x="2072" y="593"/>
                    </a:lnTo>
                    <a:lnTo>
                      <a:pt x="2027" y="617"/>
                    </a:lnTo>
                    <a:lnTo>
                      <a:pt x="1981" y="641"/>
                    </a:lnTo>
                    <a:lnTo>
                      <a:pt x="1936" y="666"/>
                    </a:lnTo>
                    <a:lnTo>
                      <a:pt x="1891" y="691"/>
                    </a:lnTo>
                    <a:lnTo>
                      <a:pt x="1847" y="717"/>
                    </a:lnTo>
                    <a:lnTo>
                      <a:pt x="1803" y="743"/>
                    </a:lnTo>
                    <a:lnTo>
                      <a:pt x="1760" y="770"/>
                    </a:lnTo>
                    <a:lnTo>
                      <a:pt x="1718" y="798"/>
                    </a:lnTo>
                    <a:lnTo>
                      <a:pt x="1676" y="825"/>
                    </a:lnTo>
                    <a:lnTo>
                      <a:pt x="1633" y="856"/>
                    </a:lnTo>
                    <a:lnTo>
                      <a:pt x="1592" y="885"/>
                    </a:lnTo>
                    <a:lnTo>
                      <a:pt x="1552" y="914"/>
                    </a:lnTo>
                    <a:lnTo>
                      <a:pt x="1512" y="943"/>
                    </a:lnTo>
                    <a:lnTo>
                      <a:pt x="1473" y="974"/>
                    </a:lnTo>
                    <a:lnTo>
                      <a:pt x="1434" y="1004"/>
                    </a:lnTo>
                    <a:lnTo>
                      <a:pt x="1397" y="1035"/>
                    </a:lnTo>
                    <a:lnTo>
                      <a:pt x="1359" y="1067"/>
                    </a:lnTo>
                    <a:lnTo>
                      <a:pt x="1322" y="1099"/>
                    </a:lnTo>
                    <a:lnTo>
                      <a:pt x="1286" y="1132"/>
                    </a:lnTo>
                    <a:lnTo>
                      <a:pt x="1250" y="1166"/>
                    </a:lnTo>
                    <a:lnTo>
                      <a:pt x="1215" y="1199"/>
                    </a:lnTo>
                    <a:lnTo>
                      <a:pt x="1181" y="1233"/>
                    </a:lnTo>
                    <a:lnTo>
                      <a:pt x="1148" y="1267"/>
                    </a:lnTo>
                    <a:lnTo>
                      <a:pt x="1114" y="1300"/>
                    </a:lnTo>
                    <a:lnTo>
                      <a:pt x="1081" y="1334"/>
                    </a:lnTo>
                    <a:lnTo>
                      <a:pt x="1047" y="1367"/>
                    </a:lnTo>
                    <a:lnTo>
                      <a:pt x="983" y="1438"/>
                    </a:lnTo>
                    <a:lnTo>
                      <a:pt x="952" y="1471"/>
                    </a:lnTo>
                    <a:lnTo>
                      <a:pt x="922" y="1507"/>
                    </a:lnTo>
                    <a:lnTo>
                      <a:pt x="892" y="1544"/>
                    </a:lnTo>
                    <a:lnTo>
                      <a:pt x="863" y="1580"/>
                    </a:lnTo>
                    <a:lnTo>
                      <a:pt x="834" y="1617"/>
                    </a:lnTo>
                    <a:lnTo>
                      <a:pt x="805" y="1655"/>
                    </a:lnTo>
                    <a:lnTo>
                      <a:pt x="778" y="1692"/>
                    </a:lnTo>
                    <a:lnTo>
                      <a:pt x="751" y="1729"/>
                    </a:lnTo>
                    <a:lnTo>
                      <a:pt x="724" y="1767"/>
                    </a:lnTo>
                    <a:lnTo>
                      <a:pt x="698" y="1805"/>
                    </a:lnTo>
                    <a:lnTo>
                      <a:pt x="672" y="1844"/>
                    </a:lnTo>
                    <a:lnTo>
                      <a:pt x="647" y="1882"/>
                    </a:lnTo>
                    <a:lnTo>
                      <a:pt x="622" y="1921"/>
                    </a:lnTo>
                    <a:lnTo>
                      <a:pt x="598" y="1960"/>
                    </a:lnTo>
                    <a:lnTo>
                      <a:pt x="574" y="2000"/>
                    </a:lnTo>
                    <a:lnTo>
                      <a:pt x="551" y="2039"/>
                    </a:lnTo>
                    <a:lnTo>
                      <a:pt x="529" y="2079"/>
                    </a:lnTo>
                    <a:lnTo>
                      <a:pt x="506" y="2119"/>
                    </a:lnTo>
                    <a:lnTo>
                      <a:pt x="485" y="2159"/>
                    </a:lnTo>
                    <a:lnTo>
                      <a:pt x="464" y="2199"/>
                    </a:lnTo>
                    <a:lnTo>
                      <a:pt x="444" y="2240"/>
                    </a:lnTo>
                    <a:lnTo>
                      <a:pt x="423" y="2280"/>
                    </a:lnTo>
                    <a:lnTo>
                      <a:pt x="404" y="2321"/>
                    </a:lnTo>
                    <a:lnTo>
                      <a:pt x="384" y="2361"/>
                    </a:lnTo>
                    <a:lnTo>
                      <a:pt x="366" y="2401"/>
                    </a:lnTo>
                    <a:lnTo>
                      <a:pt x="347" y="2442"/>
                    </a:lnTo>
                    <a:lnTo>
                      <a:pt x="330" y="2483"/>
                    </a:lnTo>
                    <a:lnTo>
                      <a:pt x="314" y="2524"/>
                    </a:lnTo>
                    <a:lnTo>
                      <a:pt x="297" y="2565"/>
                    </a:lnTo>
                    <a:lnTo>
                      <a:pt x="280" y="2607"/>
                    </a:lnTo>
                    <a:lnTo>
                      <a:pt x="264" y="2648"/>
                    </a:lnTo>
                    <a:lnTo>
                      <a:pt x="249" y="2689"/>
                    </a:lnTo>
                    <a:lnTo>
                      <a:pt x="234" y="2731"/>
                    </a:lnTo>
                    <a:lnTo>
                      <a:pt x="219" y="2771"/>
                    </a:lnTo>
                    <a:lnTo>
                      <a:pt x="205" y="2812"/>
                    </a:lnTo>
                    <a:lnTo>
                      <a:pt x="192" y="2854"/>
                    </a:lnTo>
                    <a:lnTo>
                      <a:pt x="180" y="2896"/>
                    </a:lnTo>
                    <a:lnTo>
                      <a:pt x="167" y="2939"/>
                    </a:lnTo>
                    <a:lnTo>
                      <a:pt x="155" y="2980"/>
                    </a:lnTo>
                    <a:lnTo>
                      <a:pt x="144" y="3022"/>
                    </a:lnTo>
                    <a:lnTo>
                      <a:pt x="132" y="3063"/>
                    </a:lnTo>
                    <a:lnTo>
                      <a:pt x="122" y="3104"/>
                    </a:lnTo>
                    <a:lnTo>
                      <a:pt x="112" y="3145"/>
                    </a:lnTo>
                    <a:lnTo>
                      <a:pt x="103" y="3186"/>
                    </a:lnTo>
                    <a:lnTo>
                      <a:pt x="93" y="3228"/>
                    </a:lnTo>
                    <a:lnTo>
                      <a:pt x="85" y="3269"/>
                    </a:lnTo>
                    <a:lnTo>
                      <a:pt x="75" y="3308"/>
                    </a:lnTo>
                    <a:lnTo>
                      <a:pt x="67" y="3349"/>
                    </a:lnTo>
                    <a:lnTo>
                      <a:pt x="60" y="3390"/>
                    </a:lnTo>
                    <a:lnTo>
                      <a:pt x="53" y="3431"/>
                    </a:lnTo>
                    <a:lnTo>
                      <a:pt x="45" y="3473"/>
                    </a:lnTo>
                    <a:lnTo>
                      <a:pt x="39" y="3514"/>
                    </a:lnTo>
                    <a:lnTo>
                      <a:pt x="33" y="3554"/>
                    </a:lnTo>
                    <a:lnTo>
                      <a:pt x="28" y="3594"/>
                    </a:lnTo>
                    <a:lnTo>
                      <a:pt x="23" y="3635"/>
                    </a:lnTo>
                    <a:lnTo>
                      <a:pt x="18" y="3675"/>
                    </a:lnTo>
                    <a:lnTo>
                      <a:pt x="14" y="3714"/>
                    </a:lnTo>
                    <a:lnTo>
                      <a:pt x="12" y="3755"/>
                    </a:lnTo>
                    <a:lnTo>
                      <a:pt x="8" y="3795"/>
                    </a:lnTo>
                    <a:lnTo>
                      <a:pt x="5" y="3834"/>
                    </a:lnTo>
                    <a:lnTo>
                      <a:pt x="3" y="3873"/>
                    </a:lnTo>
                    <a:lnTo>
                      <a:pt x="2" y="3913"/>
                    </a:lnTo>
                    <a:lnTo>
                      <a:pt x="0" y="3952"/>
                    </a:lnTo>
                    <a:lnTo>
                      <a:pt x="0" y="4209"/>
                    </a:lnTo>
                    <a:lnTo>
                      <a:pt x="2" y="4255"/>
                    </a:lnTo>
                    <a:lnTo>
                      <a:pt x="4" y="4301"/>
                    </a:lnTo>
                    <a:lnTo>
                      <a:pt x="6" y="4347"/>
                    </a:lnTo>
                    <a:lnTo>
                      <a:pt x="10" y="4392"/>
                    </a:lnTo>
                    <a:lnTo>
                      <a:pt x="13" y="4437"/>
                    </a:lnTo>
                    <a:lnTo>
                      <a:pt x="17" y="4481"/>
                    </a:lnTo>
                    <a:lnTo>
                      <a:pt x="21" y="4525"/>
                    </a:lnTo>
                    <a:lnTo>
                      <a:pt x="26" y="4568"/>
                    </a:lnTo>
                    <a:lnTo>
                      <a:pt x="31" y="4611"/>
                    </a:lnTo>
                    <a:lnTo>
                      <a:pt x="36" y="4654"/>
                    </a:lnTo>
                    <a:lnTo>
                      <a:pt x="42" y="4696"/>
                    </a:lnTo>
                    <a:lnTo>
                      <a:pt x="48" y="4738"/>
                    </a:lnTo>
                    <a:lnTo>
                      <a:pt x="55" y="4780"/>
                    </a:lnTo>
                    <a:lnTo>
                      <a:pt x="62" y="4821"/>
                    </a:lnTo>
                    <a:lnTo>
                      <a:pt x="69" y="4862"/>
                    </a:lnTo>
                    <a:lnTo>
                      <a:pt x="77" y="4903"/>
                    </a:lnTo>
                    <a:lnTo>
                      <a:pt x="85" y="4943"/>
                    </a:lnTo>
                    <a:lnTo>
                      <a:pt x="93" y="4982"/>
                    </a:lnTo>
                    <a:lnTo>
                      <a:pt x="102" y="5022"/>
                    </a:lnTo>
                    <a:lnTo>
                      <a:pt x="111" y="5061"/>
                    </a:lnTo>
                    <a:lnTo>
                      <a:pt x="130" y="5138"/>
                    </a:lnTo>
                    <a:lnTo>
                      <a:pt x="140" y="5176"/>
                    </a:lnTo>
                    <a:lnTo>
                      <a:pt x="151" y="5214"/>
                    </a:lnTo>
                    <a:lnTo>
                      <a:pt x="161" y="5251"/>
                    </a:lnTo>
                    <a:lnTo>
                      <a:pt x="172" y="5288"/>
                    </a:lnTo>
                    <a:lnTo>
                      <a:pt x="184" y="5325"/>
                    </a:lnTo>
                    <a:lnTo>
                      <a:pt x="195" y="5362"/>
                    </a:lnTo>
                    <a:lnTo>
                      <a:pt x="207" y="5398"/>
                    </a:lnTo>
                    <a:lnTo>
                      <a:pt x="219" y="5434"/>
                    </a:lnTo>
                    <a:lnTo>
                      <a:pt x="231" y="5469"/>
                    </a:lnTo>
                    <a:lnTo>
                      <a:pt x="256" y="5540"/>
                    </a:lnTo>
                    <a:lnTo>
                      <a:pt x="269" y="5573"/>
                    </a:lnTo>
                    <a:lnTo>
                      <a:pt x="283" y="5607"/>
                    </a:lnTo>
                    <a:lnTo>
                      <a:pt x="296" y="5640"/>
                    </a:lnTo>
                    <a:lnTo>
                      <a:pt x="324" y="5708"/>
                    </a:lnTo>
                    <a:lnTo>
                      <a:pt x="338" y="5741"/>
                    </a:lnTo>
                    <a:lnTo>
                      <a:pt x="352" y="5775"/>
                    </a:lnTo>
                    <a:lnTo>
                      <a:pt x="367" y="5808"/>
                    </a:lnTo>
                    <a:lnTo>
                      <a:pt x="381" y="5842"/>
                    </a:lnTo>
                    <a:lnTo>
                      <a:pt x="396" y="5876"/>
                    </a:lnTo>
                    <a:lnTo>
                      <a:pt x="411" y="5909"/>
                    </a:lnTo>
                    <a:lnTo>
                      <a:pt x="426" y="5941"/>
                    </a:lnTo>
                    <a:lnTo>
                      <a:pt x="442" y="5973"/>
                    </a:lnTo>
                    <a:lnTo>
                      <a:pt x="458" y="6004"/>
                    </a:lnTo>
                    <a:lnTo>
                      <a:pt x="473" y="6035"/>
                    </a:lnTo>
                    <a:lnTo>
                      <a:pt x="489" y="6066"/>
                    </a:lnTo>
                    <a:lnTo>
                      <a:pt x="505" y="6097"/>
                    </a:lnTo>
                    <a:lnTo>
                      <a:pt x="522" y="6127"/>
                    </a:lnTo>
                    <a:lnTo>
                      <a:pt x="555" y="6188"/>
                    </a:lnTo>
                    <a:lnTo>
                      <a:pt x="589" y="6247"/>
                    </a:lnTo>
                    <a:lnTo>
                      <a:pt x="623" y="6306"/>
                    </a:lnTo>
                    <a:lnTo>
                      <a:pt x="656" y="6363"/>
                    </a:lnTo>
                    <a:lnTo>
                      <a:pt x="690" y="6420"/>
                    </a:lnTo>
                    <a:lnTo>
                      <a:pt x="707" y="6449"/>
                    </a:lnTo>
                    <a:lnTo>
                      <a:pt x="726" y="6479"/>
                    </a:lnTo>
                    <a:lnTo>
                      <a:pt x="745" y="6508"/>
                    </a:lnTo>
                    <a:lnTo>
                      <a:pt x="765" y="6538"/>
                    </a:lnTo>
                    <a:lnTo>
                      <a:pt x="786" y="6568"/>
                    </a:lnTo>
                    <a:lnTo>
                      <a:pt x="807" y="6598"/>
                    </a:lnTo>
                    <a:lnTo>
                      <a:pt x="830" y="6628"/>
                    </a:lnTo>
                    <a:lnTo>
                      <a:pt x="852" y="6659"/>
                    </a:lnTo>
                    <a:lnTo>
                      <a:pt x="876" y="6690"/>
                    </a:lnTo>
                    <a:lnTo>
                      <a:pt x="900" y="6721"/>
                    </a:lnTo>
                    <a:lnTo>
                      <a:pt x="926" y="6752"/>
                    </a:lnTo>
                    <a:lnTo>
                      <a:pt x="952" y="6783"/>
                    </a:lnTo>
                    <a:lnTo>
                      <a:pt x="978" y="6814"/>
                    </a:lnTo>
                    <a:lnTo>
                      <a:pt x="1006" y="6845"/>
                    </a:lnTo>
                    <a:lnTo>
                      <a:pt x="1034" y="6877"/>
                    </a:lnTo>
                    <a:lnTo>
                      <a:pt x="1062" y="6908"/>
                    </a:lnTo>
                    <a:lnTo>
                      <a:pt x="1092" y="6939"/>
                    </a:lnTo>
                    <a:lnTo>
                      <a:pt x="1122" y="6970"/>
                    </a:lnTo>
                    <a:lnTo>
                      <a:pt x="1152" y="7001"/>
                    </a:lnTo>
                    <a:lnTo>
                      <a:pt x="1184" y="7033"/>
                    </a:lnTo>
                    <a:lnTo>
                      <a:pt x="1218" y="7063"/>
                    </a:lnTo>
                    <a:lnTo>
                      <a:pt x="1251" y="7094"/>
                    </a:lnTo>
                    <a:lnTo>
                      <a:pt x="1285" y="7124"/>
                    </a:lnTo>
                    <a:lnTo>
                      <a:pt x="1318" y="7154"/>
                    </a:lnTo>
                    <a:lnTo>
                      <a:pt x="1352" y="7184"/>
                    </a:lnTo>
                    <a:lnTo>
                      <a:pt x="1387" y="7213"/>
                    </a:lnTo>
                    <a:lnTo>
                      <a:pt x="1423" y="7239"/>
                    </a:lnTo>
                    <a:lnTo>
                      <a:pt x="1459" y="7268"/>
                    </a:lnTo>
                    <a:lnTo>
                      <a:pt x="1496" y="7297"/>
                    </a:lnTo>
                    <a:lnTo>
                      <a:pt x="1534" y="7325"/>
                    </a:lnTo>
                    <a:lnTo>
                      <a:pt x="1573" y="7353"/>
                    </a:lnTo>
                    <a:lnTo>
                      <a:pt x="1612" y="7380"/>
                    </a:lnTo>
                    <a:lnTo>
                      <a:pt x="1652" y="7408"/>
                    </a:lnTo>
                    <a:lnTo>
                      <a:pt x="1692" y="7434"/>
                    </a:lnTo>
                    <a:lnTo>
                      <a:pt x="1733" y="7460"/>
                    </a:lnTo>
                    <a:lnTo>
                      <a:pt x="1774" y="7486"/>
                    </a:lnTo>
                    <a:lnTo>
                      <a:pt x="1816" y="7511"/>
                    </a:lnTo>
                    <a:lnTo>
                      <a:pt x="1859" y="7536"/>
                    </a:lnTo>
                    <a:lnTo>
                      <a:pt x="1902" y="7559"/>
                    </a:lnTo>
                    <a:lnTo>
                      <a:pt x="1946" y="7583"/>
                    </a:lnTo>
                    <a:lnTo>
                      <a:pt x="1990" y="7605"/>
                    </a:lnTo>
                    <a:lnTo>
                      <a:pt x="2035" y="7627"/>
                    </a:lnTo>
                    <a:lnTo>
                      <a:pt x="2080" y="7648"/>
                    </a:lnTo>
                    <a:lnTo>
                      <a:pt x="2126" y="7669"/>
                    </a:lnTo>
                    <a:lnTo>
                      <a:pt x="2172" y="7688"/>
                    </a:lnTo>
                    <a:lnTo>
                      <a:pt x="2219" y="7708"/>
                    </a:lnTo>
                    <a:lnTo>
                      <a:pt x="2267" y="7726"/>
                    </a:lnTo>
                    <a:lnTo>
                      <a:pt x="2315" y="7743"/>
                    </a:lnTo>
                    <a:lnTo>
                      <a:pt x="2364" y="7759"/>
                    </a:lnTo>
                    <a:lnTo>
                      <a:pt x="2413" y="7775"/>
                    </a:lnTo>
                    <a:lnTo>
                      <a:pt x="2462" y="7789"/>
                    </a:lnTo>
                    <a:lnTo>
                      <a:pt x="2512" y="7804"/>
                    </a:lnTo>
                    <a:lnTo>
                      <a:pt x="2563" y="7816"/>
                    </a:lnTo>
                    <a:lnTo>
                      <a:pt x="2614" y="7828"/>
                    </a:lnTo>
                    <a:lnTo>
                      <a:pt x="2639" y="7834"/>
                    </a:lnTo>
                    <a:lnTo>
                      <a:pt x="2665" y="7839"/>
                    </a:lnTo>
                    <a:lnTo>
                      <a:pt x="2691" y="7844"/>
                    </a:lnTo>
                    <a:lnTo>
                      <a:pt x="2717" y="7849"/>
                    </a:lnTo>
                    <a:lnTo>
                      <a:pt x="2743" y="7853"/>
                    </a:lnTo>
                    <a:lnTo>
                      <a:pt x="2769" y="7857"/>
                    </a:lnTo>
                    <a:lnTo>
                      <a:pt x="2822" y="7865"/>
                    </a:lnTo>
                    <a:lnTo>
                      <a:pt x="2849" y="7868"/>
                    </a:lnTo>
                    <a:lnTo>
                      <a:pt x="2876" y="7872"/>
                    </a:lnTo>
                    <a:lnTo>
                      <a:pt x="2929" y="7877"/>
                    </a:lnTo>
                    <a:lnTo>
                      <a:pt x="2956" y="7879"/>
                    </a:lnTo>
                    <a:lnTo>
                      <a:pt x="2983" y="7881"/>
                    </a:lnTo>
                    <a:lnTo>
                      <a:pt x="3010" y="7883"/>
                    </a:lnTo>
                    <a:lnTo>
                      <a:pt x="3197" y="7883"/>
                    </a:lnTo>
                    <a:lnTo>
                      <a:pt x="3245" y="7879"/>
                    </a:lnTo>
                    <a:lnTo>
                      <a:pt x="3293" y="7873"/>
                    </a:lnTo>
                    <a:lnTo>
                      <a:pt x="3340" y="7865"/>
                    </a:lnTo>
                    <a:lnTo>
                      <a:pt x="3386" y="7854"/>
                    </a:lnTo>
                    <a:lnTo>
                      <a:pt x="3431" y="7842"/>
                    </a:lnTo>
                    <a:lnTo>
                      <a:pt x="3476" y="7827"/>
                    </a:lnTo>
                    <a:lnTo>
                      <a:pt x="3519" y="7810"/>
                    </a:lnTo>
                    <a:lnTo>
                      <a:pt x="3561" y="7791"/>
                    </a:lnTo>
                    <a:lnTo>
                      <a:pt x="3602" y="7770"/>
                    </a:lnTo>
                    <a:lnTo>
                      <a:pt x="3642" y="7748"/>
                    </a:lnTo>
                    <a:lnTo>
                      <a:pt x="3681" y="7723"/>
                    </a:lnTo>
                    <a:lnTo>
                      <a:pt x="3718" y="7697"/>
                    </a:lnTo>
                    <a:lnTo>
                      <a:pt x="3754" y="7669"/>
                    </a:lnTo>
                    <a:lnTo>
                      <a:pt x="3788" y="7639"/>
                    </a:lnTo>
                    <a:lnTo>
                      <a:pt x="3822" y="7608"/>
                    </a:lnTo>
                    <a:lnTo>
                      <a:pt x="3854" y="7574"/>
                    </a:lnTo>
                    <a:lnTo>
                      <a:pt x="3883" y="7541"/>
                    </a:lnTo>
                    <a:lnTo>
                      <a:pt x="3912" y="7505"/>
                    </a:lnTo>
                    <a:lnTo>
                      <a:pt x="3939" y="7468"/>
                    </a:lnTo>
                    <a:lnTo>
                      <a:pt x="3963" y="7430"/>
                    </a:lnTo>
                    <a:lnTo>
                      <a:pt x="3986" y="7390"/>
                    </a:lnTo>
                    <a:lnTo>
                      <a:pt x="4007" y="7350"/>
                    </a:lnTo>
                    <a:lnTo>
                      <a:pt x="4026" y="7308"/>
                    </a:lnTo>
                    <a:lnTo>
                      <a:pt x="4043" y="7265"/>
                    </a:lnTo>
                    <a:lnTo>
                      <a:pt x="4058" y="7221"/>
                    </a:lnTo>
                    <a:lnTo>
                      <a:pt x="4071" y="7177"/>
                    </a:lnTo>
                    <a:lnTo>
                      <a:pt x="4082" y="7131"/>
                    </a:lnTo>
                    <a:lnTo>
                      <a:pt x="4090" y="7085"/>
                    </a:lnTo>
                    <a:lnTo>
                      <a:pt x="4096" y="7038"/>
                    </a:lnTo>
                    <a:lnTo>
                      <a:pt x="4100" y="6990"/>
                    </a:lnTo>
                    <a:lnTo>
                      <a:pt x="4100" y="6893"/>
                    </a:lnTo>
                    <a:lnTo>
                      <a:pt x="4096" y="6845"/>
                    </a:lnTo>
                    <a:lnTo>
                      <a:pt x="4090" y="6798"/>
                    </a:lnTo>
                    <a:lnTo>
                      <a:pt x="4082" y="6752"/>
                    </a:lnTo>
                    <a:lnTo>
                      <a:pt x="4071" y="6707"/>
                    </a:lnTo>
                    <a:lnTo>
                      <a:pt x="4058" y="6662"/>
                    </a:lnTo>
                    <a:lnTo>
                      <a:pt x="4043" y="6618"/>
                    </a:lnTo>
                    <a:lnTo>
                      <a:pt x="4026" y="6575"/>
                    </a:lnTo>
                    <a:lnTo>
                      <a:pt x="4007" y="6534"/>
                    </a:lnTo>
                    <a:lnTo>
                      <a:pt x="3986" y="6493"/>
                    </a:lnTo>
                    <a:lnTo>
                      <a:pt x="3963" y="6454"/>
                    </a:lnTo>
                    <a:lnTo>
                      <a:pt x="3939" y="6415"/>
                    </a:lnTo>
                    <a:lnTo>
                      <a:pt x="3912" y="6378"/>
                    </a:lnTo>
                    <a:lnTo>
                      <a:pt x="3883" y="6343"/>
                    </a:lnTo>
                    <a:lnTo>
                      <a:pt x="3854" y="6309"/>
                    </a:lnTo>
                    <a:lnTo>
                      <a:pt x="3822" y="6276"/>
                    </a:lnTo>
                    <a:lnTo>
                      <a:pt x="3788" y="6244"/>
                    </a:lnTo>
                    <a:lnTo>
                      <a:pt x="3754" y="6215"/>
                    </a:lnTo>
                    <a:lnTo>
                      <a:pt x="3718" y="6187"/>
                    </a:lnTo>
                    <a:lnTo>
                      <a:pt x="3681" y="6161"/>
                    </a:lnTo>
                    <a:lnTo>
                      <a:pt x="3642" y="6136"/>
                    </a:lnTo>
                    <a:lnTo>
                      <a:pt x="3602" y="6114"/>
                    </a:lnTo>
                    <a:lnTo>
                      <a:pt x="3561" y="6093"/>
                    </a:lnTo>
                    <a:lnTo>
                      <a:pt x="3519" y="6074"/>
                    </a:lnTo>
                    <a:lnTo>
                      <a:pt x="3476" y="6057"/>
                    </a:lnTo>
                    <a:lnTo>
                      <a:pt x="3431" y="6043"/>
                    </a:lnTo>
                    <a:lnTo>
                      <a:pt x="3386" y="6030"/>
                    </a:lnTo>
                    <a:lnTo>
                      <a:pt x="3340" y="6019"/>
                    </a:lnTo>
                    <a:lnTo>
                      <a:pt x="3293" y="6011"/>
                    </a:lnTo>
                    <a:lnTo>
                      <a:pt x="3245" y="6005"/>
                    </a:lnTo>
                    <a:lnTo>
                      <a:pt x="3197" y="6001"/>
                    </a:lnTo>
                    <a:lnTo>
                      <a:pt x="3068" y="6001"/>
                    </a:lnTo>
                    <a:lnTo>
                      <a:pt x="3031" y="6004"/>
                    </a:lnTo>
                    <a:lnTo>
                      <a:pt x="2995" y="6008"/>
                    </a:lnTo>
                    <a:lnTo>
                      <a:pt x="2961" y="6013"/>
                    </a:lnTo>
                    <a:lnTo>
                      <a:pt x="2928" y="6018"/>
                    </a:lnTo>
                    <a:lnTo>
                      <a:pt x="2896" y="6025"/>
                    </a:lnTo>
                    <a:lnTo>
                      <a:pt x="2865" y="6032"/>
                    </a:lnTo>
                    <a:lnTo>
                      <a:pt x="2836" y="6039"/>
                    </a:lnTo>
                    <a:lnTo>
                      <a:pt x="2807" y="6048"/>
                    </a:lnTo>
                    <a:lnTo>
                      <a:pt x="2780" y="6056"/>
                    </a:lnTo>
                    <a:lnTo>
                      <a:pt x="2754" y="6065"/>
                    </a:lnTo>
                    <a:lnTo>
                      <a:pt x="2729" y="6075"/>
                    </a:lnTo>
                    <a:lnTo>
                      <a:pt x="2680" y="6095"/>
                    </a:lnTo>
                    <a:lnTo>
                      <a:pt x="2635" y="6116"/>
                    </a:lnTo>
                    <a:lnTo>
                      <a:pt x="2570" y="6147"/>
                    </a:lnTo>
                    <a:lnTo>
                      <a:pt x="2529" y="6168"/>
                    </a:lnTo>
                    <a:lnTo>
                      <a:pt x="2489" y="6187"/>
                    </a:lnTo>
                    <a:lnTo>
                      <a:pt x="2449" y="6204"/>
                    </a:lnTo>
                    <a:lnTo>
                      <a:pt x="2409" y="6220"/>
                    </a:lnTo>
                    <a:lnTo>
                      <a:pt x="2367" y="6232"/>
                    </a:lnTo>
                    <a:lnTo>
                      <a:pt x="2336" y="6239"/>
                    </a:lnTo>
                    <a:lnTo>
                      <a:pt x="2299" y="6245"/>
                    </a:lnTo>
                    <a:lnTo>
                      <a:pt x="2261" y="6248"/>
                    </a:lnTo>
                    <a:lnTo>
                      <a:pt x="2223" y="6248"/>
                    </a:lnTo>
                    <a:lnTo>
                      <a:pt x="2186" y="6246"/>
                    </a:lnTo>
                    <a:lnTo>
                      <a:pt x="2149" y="6241"/>
                    </a:lnTo>
                    <a:lnTo>
                      <a:pt x="2114" y="6233"/>
                    </a:lnTo>
                    <a:lnTo>
                      <a:pt x="2080" y="6224"/>
                    </a:lnTo>
                    <a:lnTo>
                      <a:pt x="2046" y="6212"/>
                    </a:lnTo>
                    <a:lnTo>
                      <a:pt x="2013" y="6199"/>
                    </a:lnTo>
                    <a:lnTo>
                      <a:pt x="1979" y="6183"/>
                    </a:lnTo>
                    <a:lnTo>
                      <a:pt x="1948" y="6166"/>
                    </a:lnTo>
                    <a:lnTo>
                      <a:pt x="1907" y="6140"/>
                    </a:lnTo>
                    <a:lnTo>
                      <a:pt x="1868" y="6112"/>
                    </a:lnTo>
                    <a:lnTo>
                      <a:pt x="1831" y="6082"/>
                    </a:lnTo>
                    <a:lnTo>
                      <a:pt x="1798" y="6049"/>
                    </a:lnTo>
                    <a:lnTo>
                      <a:pt x="1764" y="6015"/>
                    </a:lnTo>
                    <a:lnTo>
                      <a:pt x="1734" y="5982"/>
                    </a:lnTo>
                    <a:lnTo>
                      <a:pt x="1707" y="5946"/>
                    </a:lnTo>
                    <a:lnTo>
                      <a:pt x="1682" y="5910"/>
                    </a:lnTo>
                    <a:lnTo>
                      <a:pt x="1653" y="5866"/>
                    </a:lnTo>
                    <a:lnTo>
                      <a:pt x="1624" y="5828"/>
                    </a:lnTo>
                    <a:lnTo>
                      <a:pt x="1597" y="5783"/>
                    </a:lnTo>
                    <a:lnTo>
                      <a:pt x="1569" y="5738"/>
                    </a:lnTo>
                    <a:lnTo>
                      <a:pt x="1543" y="5692"/>
                    </a:lnTo>
                    <a:lnTo>
                      <a:pt x="1518" y="5646"/>
                    </a:lnTo>
                    <a:lnTo>
                      <a:pt x="1494" y="5599"/>
                    </a:lnTo>
                    <a:lnTo>
                      <a:pt x="1471" y="5552"/>
                    </a:lnTo>
                    <a:lnTo>
                      <a:pt x="1448" y="5504"/>
                    </a:lnTo>
                    <a:lnTo>
                      <a:pt x="1427" y="5457"/>
                    </a:lnTo>
                    <a:lnTo>
                      <a:pt x="1406" y="5409"/>
                    </a:lnTo>
                    <a:lnTo>
                      <a:pt x="1386" y="5360"/>
                    </a:lnTo>
                    <a:lnTo>
                      <a:pt x="1367" y="5311"/>
                    </a:lnTo>
                    <a:lnTo>
                      <a:pt x="1349" y="5262"/>
                    </a:lnTo>
                    <a:lnTo>
                      <a:pt x="1333" y="5212"/>
                    </a:lnTo>
                    <a:lnTo>
                      <a:pt x="1316" y="5162"/>
                    </a:lnTo>
                    <a:lnTo>
                      <a:pt x="1301" y="5112"/>
                    </a:lnTo>
                    <a:lnTo>
                      <a:pt x="1287" y="5061"/>
                    </a:lnTo>
                    <a:lnTo>
                      <a:pt x="1274" y="5010"/>
                    </a:lnTo>
                    <a:lnTo>
                      <a:pt x="1262" y="4959"/>
                    </a:lnTo>
                    <a:lnTo>
                      <a:pt x="1250" y="4908"/>
                    </a:lnTo>
                    <a:lnTo>
                      <a:pt x="1240" y="4856"/>
                    </a:lnTo>
                    <a:lnTo>
                      <a:pt x="1231" y="4804"/>
                    </a:lnTo>
                    <a:lnTo>
                      <a:pt x="1221" y="4753"/>
                    </a:lnTo>
                    <a:lnTo>
                      <a:pt x="1214" y="4700"/>
                    </a:lnTo>
                    <a:lnTo>
                      <a:pt x="1207" y="4648"/>
                    </a:lnTo>
                    <a:lnTo>
                      <a:pt x="1202" y="4595"/>
                    </a:lnTo>
                    <a:lnTo>
                      <a:pt x="1197" y="4542"/>
                    </a:lnTo>
                    <a:lnTo>
                      <a:pt x="1194" y="4488"/>
                    </a:lnTo>
                    <a:lnTo>
                      <a:pt x="1191" y="4435"/>
                    </a:lnTo>
                    <a:lnTo>
                      <a:pt x="1191" y="4181"/>
                    </a:lnTo>
                    <a:lnTo>
                      <a:pt x="1196" y="4109"/>
                    </a:lnTo>
                    <a:lnTo>
                      <a:pt x="1199" y="4073"/>
                    </a:lnTo>
                    <a:lnTo>
                      <a:pt x="1202" y="4037"/>
                    </a:lnTo>
                    <a:lnTo>
                      <a:pt x="1206" y="4001"/>
                    </a:lnTo>
                    <a:lnTo>
                      <a:pt x="1211" y="3966"/>
                    </a:lnTo>
                    <a:lnTo>
                      <a:pt x="1215" y="3930"/>
                    </a:lnTo>
                    <a:lnTo>
                      <a:pt x="1226" y="3860"/>
                    </a:lnTo>
                    <a:lnTo>
                      <a:pt x="1239" y="3790"/>
                    </a:lnTo>
                    <a:lnTo>
                      <a:pt x="1246" y="3756"/>
                    </a:lnTo>
                    <a:lnTo>
                      <a:pt x="1253" y="3722"/>
                    </a:lnTo>
                    <a:lnTo>
                      <a:pt x="1261" y="3689"/>
                    </a:lnTo>
                    <a:lnTo>
                      <a:pt x="1269" y="3655"/>
                    </a:lnTo>
                    <a:lnTo>
                      <a:pt x="1278" y="3622"/>
                    </a:lnTo>
                    <a:lnTo>
                      <a:pt x="1287" y="3588"/>
                    </a:lnTo>
                    <a:lnTo>
                      <a:pt x="1297" y="3554"/>
                    </a:lnTo>
                    <a:lnTo>
                      <a:pt x="1307" y="3521"/>
                    </a:lnTo>
                    <a:lnTo>
                      <a:pt x="1317" y="3487"/>
                    </a:lnTo>
                    <a:lnTo>
                      <a:pt x="1328" y="3454"/>
                    </a:lnTo>
                    <a:lnTo>
                      <a:pt x="1339" y="3420"/>
                    </a:lnTo>
                    <a:lnTo>
                      <a:pt x="1351" y="3386"/>
                    </a:lnTo>
                    <a:lnTo>
                      <a:pt x="1363" y="3353"/>
                    </a:lnTo>
                    <a:lnTo>
                      <a:pt x="1375" y="3319"/>
                    </a:lnTo>
                    <a:lnTo>
                      <a:pt x="1388" y="3286"/>
                    </a:lnTo>
                    <a:lnTo>
                      <a:pt x="1401" y="3252"/>
                    </a:lnTo>
                    <a:lnTo>
                      <a:pt x="1414" y="3220"/>
                    </a:lnTo>
                    <a:lnTo>
                      <a:pt x="1428" y="3188"/>
                    </a:lnTo>
                    <a:lnTo>
                      <a:pt x="1443" y="3156"/>
                    </a:lnTo>
                    <a:lnTo>
                      <a:pt x="1457" y="3125"/>
                    </a:lnTo>
                    <a:lnTo>
                      <a:pt x="1472" y="3094"/>
                    </a:lnTo>
                    <a:lnTo>
                      <a:pt x="1487" y="3063"/>
                    </a:lnTo>
                    <a:lnTo>
                      <a:pt x="1503" y="3032"/>
                    </a:lnTo>
                    <a:lnTo>
                      <a:pt x="1519" y="3001"/>
                    </a:lnTo>
                    <a:lnTo>
                      <a:pt x="1536" y="2971"/>
                    </a:lnTo>
                    <a:lnTo>
                      <a:pt x="1553" y="2941"/>
                    </a:lnTo>
                    <a:lnTo>
                      <a:pt x="1570" y="2911"/>
                    </a:lnTo>
                    <a:lnTo>
                      <a:pt x="1587" y="2882"/>
                    </a:lnTo>
                    <a:lnTo>
                      <a:pt x="1605" y="2852"/>
                    </a:lnTo>
                    <a:lnTo>
                      <a:pt x="1623" y="2823"/>
                    </a:lnTo>
                    <a:lnTo>
                      <a:pt x="1642" y="2794"/>
                    </a:lnTo>
                    <a:lnTo>
                      <a:pt x="1661" y="2765"/>
                    </a:lnTo>
                    <a:lnTo>
                      <a:pt x="1681" y="2736"/>
                    </a:lnTo>
                    <a:lnTo>
                      <a:pt x="1700" y="2708"/>
                    </a:lnTo>
                    <a:lnTo>
                      <a:pt x="1720" y="2680"/>
                    </a:lnTo>
                    <a:lnTo>
                      <a:pt x="1740" y="2652"/>
                    </a:lnTo>
                    <a:lnTo>
                      <a:pt x="1761" y="2625"/>
                    </a:lnTo>
                    <a:lnTo>
                      <a:pt x="1782" y="2598"/>
                    </a:lnTo>
                    <a:lnTo>
                      <a:pt x="1803" y="2571"/>
                    </a:lnTo>
                    <a:lnTo>
                      <a:pt x="1825" y="2544"/>
                    </a:lnTo>
                    <a:lnTo>
                      <a:pt x="1847" y="2517"/>
                    </a:lnTo>
                    <a:lnTo>
                      <a:pt x="1869" y="2491"/>
                    </a:lnTo>
                    <a:lnTo>
                      <a:pt x="1891" y="2465"/>
                    </a:lnTo>
                    <a:lnTo>
                      <a:pt x="1914" y="2439"/>
                    </a:lnTo>
                    <a:lnTo>
                      <a:pt x="1937" y="2414"/>
                    </a:lnTo>
                    <a:lnTo>
                      <a:pt x="1961" y="2389"/>
                    </a:lnTo>
                    <a:lnTo>
                      <a:pt x="1984" y="2364"/>
                    </a:lnTo>
                    <a:lnTo>
                      <a:pt x="2008" y="2340"/>
                    </a:lnTo>
                    <a:lnTo>
                      <a:pt x="2033" y="2315"/>
                    </a:lnTo>
                    <a:lnTo>
                      <a:pt x="2058" y="2291"/>
                    </a:lnTo>
                    <a:lnTo>
                      <a:pt x="2082" y="2267"/>
                    </a:lnTo>
                    <a:lnTo>
                      <a:pt x="2107" y="2244"/>
                    </a:lnTo>
                    <a:lnTo>
                      <a:pt x="2133" y="2221"/>
                    </a:lnTo>
                    <a:lnTo>
                      <a:pt x="2159" y="2198"/>
                    </a:lnTo>
                    <a:lnTo>
                      <a:pt x="2185" y="2176"/>
                    </a:lnTo>
                    <a:lnTo>
                      <a:pt x="2211" y="2153"/>
                    </a:lnTo>
                    <a:lnTo>
                      <a:pt x="2238" y="2132"/>
                    </a:lnTo>
                    <a:lnTo>
                      <a:pt x="2264" y="2110"/>
                    </a:lnTo>
                    <a:lnTo>
                      <a:pt x="2292" y="2089"/>
                    </a:lnTo>
                    <a:lnTo>
                      <a:pt x="2319" y="2068"/>
                    </a:lnTo>
                    <a:lnTo>
                      <a:pt x="2346" y="2047"/>
                    </a:lnTo>
                    <a:lnTo>
                      <a:pt x="2374" y="2027"/>
                    </a:lnTo>
                    <a:lnTo>
                      <a:pt x="2402" y="2007"/>
                    </a:lnTo>
                    <a:lnTo>
                      <a:pt x="2431" y="1988"/>
                    </a:lnTo>
                    <a:lnTo>
                      <a:pt x="2459" y="1968"/>
                    </a:lnTo>
                    <a:lnTo>
                      <a:pt x="2488" y="1949"/>
                    </a:lnTo>
                    <a:lnTo>
                      <a:pt x="2517" y="1930"/>
                    </a:lnTo>
                    <a:lnTo>
                      <a:pt x="2547" y="1912"/>
                    </a:lnTo>
                    <a:lnTo>
                      <a:pt x="2577" y="1894"/>
                    </a:lnTo>
                    <a:lnTo>
                      <a:pt x="2606" y="1877"/>
                    </a:lnTo>
                    <a:lnTo>
                      <a:pt x="2636" y="1860"/>
                    </a:lnTo>
                    <a:lnTo>
                      <a:pt x="2666" y="1843"/>
                    </a:lnTo>
                    <a:lnTo>
                      <a:pt x="2697" y="1826"/>
                    </a:lnTo>
                    <a:lnTo>
                      <a:pt x="2727" y="1810"/>
                    </a:lnTo>
                    <a:lnTo>
                      <a:pt x="2758" y="1794"/>
                    </a:lnTo>
                    <a:lnTo>
                      <a:pt x="2790" y="1778"/>
                    </a:lnTo>
                    <a:lnTo>
                      <a:pt x="2821" y="1763"/>
                    </a:lnTo>
                    <a:lnTo>
                      <a:pt x="2853" y="1748"/>
                    </a:lnTo>
                    <a:lnTo>
                      <a:pt x="2885" y="1734"/>
                    </a:lnTo>
                    <a:lnTo>
                      <a:pt x="2918" y="1720"/>
                    </a:lnTo>
                    <a:lnTo>
                      <a:pt x="2952" y="1706"/>
                    </a:lnTo>
                    <a:lnTo>
                      <a:pt x="2985" y="1693"/>
                    </a:lnTo>
                    <a:lnTo>
                      <a:pt x="3019" y="1680"/>
                    </a:lnTo>
                    <a:lnTo>
                      <a:pt x="3053" y="1667"/>
                    </a:lnTo>
                    <a:lnTo>
                      <a:pt x="3086" y="1655"/>
                    </a:lnTo>
                    <a:lnTo>
                      <a:pt x="3120" y="1643"/>
                    </a:lnTo>
                    <a:lnTo>
                      <a:pt x="3153" y="1632"/>
                    </a:lnTo>
                    <a:lnTo>
                      <a:pt x="3187" y="1621"/>
                    </a:lnTo>
                    <a:lnTo>
                      <a:pt x="3221" y="1611"/>
                    </a:lnTo>
                    <a:lnTo>
                      <a:pt x="3254" y="1600"/>
                    </a:lnTo>
                    <a:lnTo>
                      <a:pt x="3288" y="1590"/>
                    </a:lnTo>
                    <a:lnTo>
                      <a:pt x="3321" y="1581"/>
                    </a:lnTo>
                    <a:lnTo>
                      <a:pt x="3355" y="1572"/>
                    </a:lnTo>
                    <a:lnTo>
                      <a:pt x="3389" y="1564"/>
                    </a:lnTo>
                    <a:lnTo>
                      <a:pt x="3422" y="1555"/>
                    </a:lnTo>
                    <a:lnTo>
                      <a:pt x="3456" y="1547"/>
                    </a:lnTo>
                    <a:lnTo>
                      <a:pt x="3489" y="1540"/>
                    </a:lnTo>
                    <a:lnTo>
                      <a:pt x="3525" y="1533"/>
                    </a:lnTo>
                    <a:lnTo>
                      <a:pt x="3560" y="1527"/>
                    </a:lnTo>
                    <a:lnTo>
                      <a:pt x="3595" y="1521"/>
                    </a:lnTo>
                    <a:lnTo>
                      <a:pt x="3631" y="1515"/>
                    </a:lnTo>
                    <a:lnTo>
                      <a:pt x="3667" y="1510"/>
                    </a:lnTo>
                    <a:lnTo>
                      <a:pt x="3703" y="1505"/>
                    </a:lnTo>
                    <a:lnTo>
                      <a:pt x="3739" y="1501"/>
                    </a:lnTo>
                    <a:lnTo>
                      <a:pt x="3775" y="1497"/>
                    </a:lnTo>
                    <a:lnTo>
                      <a:pt x="3811" y="1493"/>
                    </a:lnTo>
                    <a:lnTo>
                      <a:pt x="3884" y="1488"/>
                    </a:lnTo>
                    <a:lnTo>
                      <a:pt x="3921" y="1486"/>
                    </a:lnTo>
                    <a:lnTo>
                      <a:pt x="4184" y="1486"/>
                    </a:lnTo>
                    <a:lnTo>
                      <a:pt x="4240" y="1488"/>
                    </a:lnTo>
                    <a:lnTo>
                      <a:pt x="4296" y="1491"/>
                    </a:lnTo>
                    <a:lnTo>
                      <a:pt x="4351" y="1495"/>
                    </a:lnTo>
                    <a:lnTo>
                      <a:pt x="4406" y="1499"/>
                    </a:lnTo>
                    <a:lnTo>
                      <a:pt x="4460" y="1505"/>
                    </a:lnTo>
                    <a:lnTo>
                      <a:pt x="4513" y="1511"/>
                    </a:lnTo>
                    <a:lnTo>
                      <a:pt x="4566" y="1517"/>
                    </a:lnTo>
                    <a:lnTo>
                      <a:pt x="4619" y="1525"/>
                    </a:lnTo>
                    <a:lnTo>
                      <a:pt x="4670" y="1534"/>
                    </a:lnTo>
                    <a:lnTo>
                      <a:pt x="4721" y="1543"/>
                    </a:lnTo>
                    <a:lnTo>
                      <a:pt x="4772" y="1553"/>
                    </a:lnTo>
                    <a:lnTo>
                      <a:pt x="4822" y="1564"/>
                    </a:lnTo>
                    <a:lnTo>
                      <a:pt x="4872" y="1575"/>
                    </a:lnTo>
                    <a:lnTo>
                      <a:pt x="4921" y="1587"/>
                    </a:lnTo>
                    <a:lnTo>
                      <a:pt x="4969" y="1600"/>
                    </a:lnTo>
                    <a:lnTo>
                      <a:pt x="5017" y="1614"/>
                    </a:lnTo>
                    <a:lnTo>
                      <a:pt x="5065" y="1628"/>
                    </a:lnTo>
                    <a:lnTo>
                      <a:pt x="5112" y="1642"/>
                    </a:lnTo>
                    <a:lnTo>
                      <a:pt x="5158" y="1658"/>
                    </a:lnTo>
                    <a:lnTo>
                      <a:pt x="5204" y="1674"/>
                    </a:lnTo>
                    <a:lnTo>
                      <a:pt x="5249" y="1691"/>
                    </a:lnTo>
                    <a:lnTo>
                      <a:pt x="5294" y="1709"/>
                    </a:lnTo>
                    <a:lnTo>
                      <a:pt x="5338" y="1727"/>
                    </a:lnTo>
                    <a:lnTo>
                      <a:pt x="5382" y="1746"/>
                    </a:lnTo>
                    <a:lnTo>
                      <a:pt x="5425" y="1765"/>
                    </a:lnTo>
                    <a:lnTo>
                      <a:pt x="5467" y="1786"/>
                    </a:lnTo>
                    <a:lnTo>
                      <a:pt x="5509" y="1806"/>
                    </a:lnTo>
                    <a:lnTo>
                      <a:pt x="5551" y="1828"/>
                    </a:lnTo>
                    <a:lnTo>
                      <a:pt x="5592" y="1850"/>
                    </a:lnTo>
                    <a:lnTo>
                      <a:pt x="5633" y="1872"/>
                    </a:lnTo>
                    <a:lnTo>
                      <a:pt x="5673" y="1895"/>
                    </a:lnTo>
                    <a:lnTo>
                      <a:pt x="5712" y="1919"/>
                    </a:lnTo>
                    <a:lnTo>
                      <a:pt x="5751" y="1943"/>
                    </a:lnTo>
                    <a:lnTo>
                      <a:pt x="5790" y="1964"/>
                    </a:lnTo>
                    <a:lnTo>
                      <a:pt x="5828" y="1990"/>
                    </a:lnTo>
                    <a:lnTo>
                      <a:pt x="5865" y="2015"/>
                    </a:lnTo>
                    <a:lnTo>
                      <a:pt x="5903" y="2042"/>
                    </a:lnTo>
                    <a:lnTo>
                      <a:pt x="5939" y="2068"/>
                    </a:lnTo>
                    <a:lnTo>
                      <a:pt x="5975" y="2096"/>
                    </a:lnTo>
                    <a:lnTo>
                      <a:pt x="6010" y="2123"/>
                    </a:lnTo>
                    <a:lnTo>
                      <a:pt x="6044" y="2151"/>
                    </a:lnTo>
                    <a:lnTo>
                      <a:pt x="6078" y="2180"/>
                    </a:lnTo>
                    <a:lnTo>
                      <a:pt x="6111" y="2210"/>
                    </a:lnTo>
                    <a:lnTo>
                      <a:pt x="6145" y="2239"/>
                    </a:lnTo>
                    <a:lnTo>
                      <a:pt x="6178" y="2269"/>
                    </a:lnTo>
                    <a:lnTo>
                      <a:pt x="6212" y="2300"/>
                    </a:lnTo>
                    <a:lnTo>
                      <a:pt x="6246" y="2331"/>
                    </a:lnTo>
                    <a:lnTo>
                      <a:pt x="6277" y="2362"/>
                    </a:lnTo>
                    <a:lnTo>
                      <a:pt x="6308" y="2394"/>
                    </a:lnTo>
                    <a:lnTo>
                      <a:pt x="6339" y="2427"/>
                    </a:lnTo>
                    <a:lnTo>
                      <a:pt x="6369" y="2461"/>
                    </a:lnTo>
                    <a:lnTo>
                      <a:pt x="6399" y="2494"/>
                    </a:lnTo>
                    <a:lnTo>
                      <a:pt x="6428" y="2528"/>
                    </a:lnTo>
                    <a:lnTo>
                      <a:pt x="6457" y="2562"/>
                    </a:lnTo>
                    <a:lnTo>
                      <a:pt x="6485" y="2595"/>
                    </a:lnTo>
                    <a:lnTo>
                      <a:pt x="6513" y="2629"/>
                    </a:lnTo>
                    <a:lnTo>
                      <a:pt x="6541" y="2662"/>
                    </a:lnTo>
                    <a:lnTo>
                      <a:pt x="6567" y="2696"/>
                    </a:lnTo>
                    <a:lnTo>
                      <a:pt x="6594" y="2731"/>
                    </a:lnTo>
                    <a:lnTo>
                      <a:pt x="6620" y="2767"/>
                    </a:lnTo>
                    <a:lnTo>
                      <a:pt x="6647" y="2804"/>
                    </a:lnTo>
                    <a:lnTo>
                      <a:pt x="6672" y="2841"/>
                    </a:lnTo>
                    <a:lnTo>
                      <a:pt x="6696" y="2877"/>
                    </a:lnTo>
                    <a:lnTo>
                      <a:pt x="6721" y="2914"/>
                    </a:lnTo>
                    <a:lnTo>
                      <a:pt x="6744" y="2951"/>
                    </a:lnTo>
                    <a:lnTo>
                      <a:pt x="6768" y="2989"/>
                    </a:lnTo>
                    <a:lnTo>
                      <a:pt x="6790" y="3026"/>
                    </a:lnTo>
                    <a:lnTo>
                      <a:pt x="6813" y="3064"/>
                    </a:lnTo>
                    <a:lnTo>
                      <a:pt x="6835" y="3102"/>
                    </a:lnTo>
                    <a:lnTo>
                      <a:pt x="6857" y="3140"/>
                    </a:lnTo>
                    <a:lnTo>
                      <a:pt x="6878" y="3179"/>
                    </a:lnTo>
                    <a:lnTo>
                      <a:pt x="6898" y="3217"/>
                    </a:lnTo>
                    <a:lnTo>
                      <a:pt x="6919" y="3256"/>
                    </a:lnTo>
                    <a:lnTo>
                      <a:pt x="6958" y="3335"/>
                    </a:lnTo>
                    <a:lnTo>
                      <a:pt x="6977" y="3375"/>
                    </a:lnTo>
                    <a:lnTo>
                      <a:pt x="6996" y="3414"/>
                    </a:lnTo>
                    <a:lnTo>
                      <a:pt x="7014" y="3454"/>
                    </a:lnTo>
                    <a:lnTo>
                      <a:pt x="7032" y="3494"/>
                    </a:lnTo>
                    <a:lnTo>
                      <a:pt x="7049" y="3534"/>
                    </a:lnTo>
                    <a:lnTo>
                      <a:pt x="7066" y="3574"/>
                    </a:lnTo>
                    <a:lnTo>
                      <a:pt x="7082" y="3614"/>
                    </a:lnTo>
                    <a:lnTo>
                      <a:pt x="7098" y="3654"/>
                    </a:lnTo>
                    <a:lnTo>
                      <a:pt x="7114" y="3695"/>
                    </a:lnTo>
                    <a:lnTo>
                      <a:pt x="7129" y="3735"/>
                    </a:lnTo>
                    <a:lnTo>
                      <a:pt x="7144" y="3776"/>
                    </a:lnTo>
                    <a:lnTo>
                      <a:pt x="7158" y="3816"/>
                    </a:lnTo>
                    <a:lnTo>
                      <a:pt x="7172" y="3857"/>
                    </a:lnTo>
                    <a:lnTo>
                      <a:pt x="7186" y="3898"/>
                    </a:lnTo>
                    <a:lnTo>
                      <a:pt x="7199" y="3939"/>
                    </a:lnTo>
                    <a:lnTo>
                      <a:pt x="7212" y="3980"/>
                    </a:lnTo>
                    <a:lnTo>
                      <a:pt x="7225" y="4021"/>
                    </a:lnTo>
                    <a:lnTo>
                      <a:pt x="7248" y="4103"/>
                    </a:lnTo>
                    <a:lnTo>
                      <a:pt x="7259" y="4144"/>
                    </a:lnTo>
                    <a:lnTo>
                      <a:pt x="7281" y="4226"/>
                    </a:lnTo>
                    <a:lnTo>
                      <a:pt x="7300" y="4308"/>
                    </a:lnTo>
                    <a:lnTo>
                      <a:pt x="7310" y="4349"/>
                    </a:lnTo>
                    <a:lnTo>
                      <a:pt x="7319" y="4390"/>
                    </a:lnTo>
                    <a:lnTo>
                      <a:pt x="7328" y="4431"/>
                    </a:lnTo>
                    <a:lnTo>
                      <a:pt x="7344" y="4512"/>
                    </a:lnTo>
                    <a:lnTo>
                      <a:pt x="7351" y="4553"/>
                    </a:lnTo>
                    <a:lnTo>
                      <a:pt x="7358" y="4593"/>
                    </a:lnTo>
                    <a:lnTo>
                      <a:pt x="7365" y="4633"/>
                    </a:lnTo>
                    <a:lnTo>
                      <a:pt x="7377" y="4713"/>
                    </a:lnTo>
                    <a:lnTo>
                      <a:pt x="7383" y="4753"/>
                    </a:lnTo>
                    <a:lnTo>
                      <a:pt x="7388" y="4793"/>
                    </a:lnTo>
                    <a:lnTo>
                      <a:pt x="7393" y="4833"/>
                    </a:lnTo>
                    <a:lnTo>
                      <a:pt x="7398" y="4873"/>
                    </a:lnTo>
                    <a:lnTo>
                      <a:pt x="7402" y="4912"/>
                    </a:lnTo>
                    <a:lnTo>
                      <a:pt x="7406" y="4952"/>
                    </a:lnTo>
                    <a:lnTo>
                      <a:pt x="7409" y="4991"/>
                    </a:lnTo>
                    <a:lnTo>
                      <a:pt x="7413" y="5030"/>
                    </a:lnTo>
                    <a:lnTo>
                      <a:pt x="7415" y="5069"/>
                    </a:lnTo>
                    <a:lnTo>
                      <a:pt x="7418" y="5107"/>
                    </a:lnTo>
                    <a:lnTo>
                      <a:pt x="7420" y="5145"/>
                    </a:lnTo>
                    <a:lnTo>
                      <a:pt x="7422" y="5183"/>
                    </a:lnTo>
                    <a:lnTo>
                      <a:pt x="7422" y="5651"/>
                    </a:lnTo>
                    <a:lnTo>
                      <a:pt x="7420" y="5691"/>
                    </a:lnTo>
                    <a:lnTo>
                      <a:pt x="7418" y="5731"/>
                    </a:lnTo>
                    <a:lnTo>
                      <a:pt x="7416" y="5770"/>
                    </a:lnTo>
                    <a:lnTo>
                      <a:pt x="7413" y="5809"/>
                    </a:lnTo>
                    <a:lnTo>
                      <a:pt x="7410" y="5849"/>
                    </a:lnTo>
                    <a:lnTo>
                      <a:pt x="7407" y="5888"/>
                    </a:lnTo>
                    <a:lnTo>
                      <a:pt x="7404" y="5926"/>
                    </a:lnTo>
                    <a:lnTo>
                      <a:pt x="7401" y="5965"/>
                    </a:lnTo>
                    <a:lnTo>
                      <a:pt x="7393" y="6041"/>
                    </a:lnTo>
                    <a:lnTo>
                      <a:pt x="7389" y="6079"/>
                    </a:lnTo>
                    <a:lnTo>
                      <a:pt x="7385" y="6117"/>
                    </a:lnTo>
                    <a:lnTo>
                      <a:pt x="7380" y="6154"/>
                    </a:lnTo>
                    <a:lnTo>
                      <a:pt x="7375" y="6191"/>
                    </a:lnTo>
                    <a:lnTo>
                      <a:pt x="7369" y="6231"/>
                    </a:lnTo>
                    <a:lnTo>
                      <a:pt x="7364" y="6268"/>
                    </a:lnTo>
                    <a:lnTo>
                      <a:pt x="7353" y="6342"/>
                    </a:lnTo>
                    <a:lnTo>
                      <a:pt x="7341" y="6415"/>
                    </a:lnTo>
                    <a:lnTo>
                      <a:pt x="7335" y="6451"/>
                    </a:lnTo>
                    <a:lnTo>
                      <a:pt x="7322" y="6523"/>
                    </a:lnTo>
                    <a:lnTo>
                      <a:pt x="7308" y="6594"/>
                    </a:lnTo>
                    <a:lnTo>
                      <a:pt x="7300" y="6629"/>
                    </a:lnTo>
                    <a:lnTo>
                      <a:pt x="7293" y="6663"/>
                    </a:lnTo>
                    <a:lnTo>
                      <a:pt x="7285" y="6697"/>
                    </a:lnTo>
                    <a:lnTo>
                      <a:pt x="7277" y="6730"/>
                    </a:lnTo>
                    <a:lnTo>
                      <a:pt x="7269" y="6764"/>
                    </a:lnTo>
                    <a:lnTo>
                      <a:pt x="7260" y="6797"/>
                    </a:lnTo>
                    <a:lnTo>
                      <a:pt x="7252" y="6831"/>
                    </a:lnTo>
                    <a:lnTo>
                      <a:pt x="7243" y="6865"/>
                    </a:lnTo>
                    <a:lnTo>
                      <a:pt x="7234" y="6898"/>
                    </a:lnTo>
                    <a:lnTo>
                      <a:pt x="7225" y="6932"/>
                    </a:lnTo>
                    <a:lnTo>
                      <a:pt x="7206" y="6999"/>
                    </a:lnTo>
                    <a:lnTo>
                      <a:pt x="7187" y="7066"/>
                    </a:lnTo>
                    <a:lnTo>
                      <a:pt x="7167" y="7138"/>
                    </a:lnTo>
                    <a:lnTo>
                      <a:pt x="7147" y="7203"/>
                    </a:lnTo>
                    <a:lnTo>
                      <a:pt x="7125" y="7267"/>
                    </a:lnTo>
                    <a:lnTo>
                      <a:pt x="7103" y="7331"/>
                    </a:lnTo>
                    <a:lnTo>
                      <a:pt x="7080" y="7393"/>
                    </a:lnTo>
                    <a:lnTo>
                      <a:pt x="7056" y="7455"/>
                    </a:lnTo>
                    <a:lnTo>
                      <a:pt x="7032" y="7517"/>
                    </a:lnTo>
                    <a:lnTo>
                      <a:pt x="7007" y="7577"/>
                    </a:lnTo>
                    <a:lnTo>
                      <a:pt x="6981" y="7637"/>
                    </a:lnTo>
                    <a:lnTo>
                      <a:pt x="6955" y="7696"/>
                    </a:lnTo>
                    <a:lnTo>
                      <a:pt x="6929" y="7755"/>
                    </a:lnTo>
                    <a:lnTo>
                      <a:pt x="6901" y="7813"/>
                    </a:lnTo>
                    <a:lnTo>
                      <a:pt x="6873" y="7870"/>
                    </a:lnTo>
                    <a:lnTo>
                      <a:pt x="6845" y="7926"/>
                    </a:lnTo>
                    <a:lnTo>
                      <a:pt x="6815" y="7981"/>
                    </a:lnTo>
                    <a:lnTo>
                      <a:pt x="6786" y="8036"/>
                    </a:lnTo>
                    <a:lnTo>
                      <a:pt x="6756" y="8090"/>
                    </a:lnTo>
                    <a:lnTo>
                      <a:pt x="6725" y="8143"/>
                    </a:lnTo>
                    <a:lnTo>
                      <a:pt x="6693" y="8196"/>
                    </a:lnTo>
                    <a:lnTo>
                      <a:pt x="6660" y="8247"/>
                    </a:lnTo>
                    <a:lnTo>
                      <a:pt x="6627" y="8298"/>
                    </a:lnTo>
                    <a:lnTo>
                      <a:pt x="6596" y="8348"/>
                    </a:lnTo>
                    <a:lnTo>
                      <a:pt x="6563" y="8397"/>
                    </a:lnTo>
                    <a:lnTo>
                      <a:pt x="6529" y="8448"/>
                    </a:lnTo>
                    <a:lnTo>
                      <a:pt x="6496" y="8496"/>
                    </a:lnTo>
                    <a:lnTo>
                      <a:pt x="6462" y="8543"/>
                    </a:lnTo>
                    <a:lnTo>
                      <a:pt x="6428" y="8590"/>
                    </a:lnTo>
                    <a:lnTo>
                      <a:pt x="6393" y="8636"/>
                    </a:lnTo>
                    <a:lnTo>
                      <a:pt x="6357" y="8681"/>
                    </a:lnTo>
                    <a:lnTo>
                      <a:pt x="6320" y="8725"/>
                    </a:lnTo>
                    <a:lnTo>
                      <a:pt x="6284" y="8768"/>
                    </a:lnTo>
                    <a:lnTo>
                      <a:pt x="6247" y="8811"/>
                    </a:lnTo>
                    <a:lnTo>
                      <a:pt x="6205" y="8851"/>
                    </a:lnTo>
                    <a:lnTo>
                      <a:pt x="6168" y="8893"/>
                    </a:lnTo>
                    <a:lnTo>
                      <a:pt x="6130" y="8933"/>
                    </a:lnTo>
                    <a:lnTo>
                      <a:pt x="6092" y="8974"/>
                    </a:lnTo>
                    <a:lnTo>
                      <a:pt x="6054" y="9013"/>
                    </a:lnTo>
                    <a:lnTo>
                      <a:pt x="6015" y="9051"/>
                    </a:lnTo>
                    <a:lnTo>
                      <a:pt x="5974" y="9087"/>
                    </a:lnTo>
                    <a:lnTo>
                      <a:pt x="5934" y="9123"/>
                    </a:lnTo>
                    <a:lnTo>
                      <a:pt x="5894" y="9159"/>
                    </a:lnTo>
                    <a:lnTo>
                      <a:pt x="5868" y="9182"/>
                    </a:lnTo>
                    <a:lnTo>
                      <a:pt x="5842" y="9203"/>
                    </a:lnTo>
                    <a:lnTo>
                      <a:pt x="5817" y="9221"/>
                    </a:lnTo>
                    <a:lnTo>
                      <a:pt x="5793" y="9237"/>
                    </a:lnTo>
                    <a:lnTo>
                      <a:pt x="5759" y="9257"/>
                    </a:lnTo>
                    <a:lnTo>
                      <a:pt x="5727" y="9273"/>
                    </a:lnTo>
                    <a:lnTo>
                      <a:pt x="5698" y="9284"/>
                    </a:lnTo>
                    <a:lnTo>
                      <a:pt x="5671" y="9290"/>
                    </a:lnTo>
                    <a:lnTo>
                      <a:pt x="5640" y="9292"/>
                    </a:lnTo>
                    <a:lnTo>
                      <a:pt x="5613" y="9287"/>
                    </a:lnTo>
                    <a:lnTo>
                      <a:pt x="5588" y="9271"/>
                    </a:lnTo>
                    <a:lnTo>
                      <a:pt x="5570" y="9241"/>
                    </a:lnTo>
                    <a:lnTo>
                      <a:pt x="5567" y="9197"/>
                    </a:lnTo>
                    <a:lnTo>
                      <a:pt x="5575" y="9152"/>
                    </a:lnTo>
                    <a:lnTo>
                      <a:pt x="5589" y="9112"/>
                    </a:lnTo>
                    <a:lnTo>
                      <a:pt x="5606" y="9078"/>
                    </a:lnTo>
                    <a:lnTo>
                      <a:pt x="5626" y="9045"/>
                    </a:lnTo>
                    <a:lnTo>
                      <a:pt x="5650" y="9008"/>
                    </a:lnTo>
                    <a:lnTo>
                      <a:pt x="5690" y="8953"/>
                    </a:lnTo>
                    <a:lnTo>
                      <a:pt x="5720" y="8911"/>
                    </a:lnTo>
                    <a:lnTo>
                      <a:pt x="5750" y="8869"/>
                    </a:lnTo>
                    <a:lnTo>
                      <a:pt x="5779" y="8826"/>
                    </a:lnTo>
                    <a:lnTo>
                      <a:pt x="5808" y="8783"/>
                    </a:lnTo>
                    <a:lnTo>
                      <a:pt x="5837" y="8739"/>
                    </a:lnTo>
                    <a:lnTo>
                      <a:pt x="5866" y="8695"/>
                    </a:lnTo>
                    <a:lnTo>
                      <a:pt x="5894" y="8651"/>
                    </a:lnTo>
                    <a:lnTo>
                      <a:pt x="5921" y="8606"/>
                    </a:lnTo>
                    <a:lnTo>
                      <a:pt x="5948" y="8560"/>
                    </a:lnTo>
                    <a:lnTo>
                      <a:pt x="5975" y="8515"/>
                    </a:lnTo>
                    <a:lnTo>
                      <a:pt x="6002" y="8468"/>
                    </a:lnTo>
                    <a:lnTo>
                      <a:pt x="6028" y="8422"/>
                    </a:lnTo>
                    <a:lnTo>
                      <a:pt x="6053" y="8375"/>
                    </a:lnTo>
                    <a:lnTo>
                      <a:pt x="6078" y="8327"/>
                    </a:lnTo>
                    <a:lnTo>
                      <a:pt x="6103" y="8280"/>
                    </a:lnTo>
                    <a:lnTo>
                      <a:pt x="6127" y="8232"/>
                    </a:lnTo>
                    <a:lnTo>
                      <a:pt x="6151" y="8183"/>
                    </a:lnTo>
                    <a:lnTo>
                      <a:pt x="6174" y="8134"/>
                    </a:lnTo>
                    <a:lnTo>
                      <a:pt x="6198" y="8084"/>
                    </a:lnTo>
                    <a:lnTo>
                      <a:pt x="6220" y="8034"/>
                    </a:lnTo>
                    <a:lnTo>
                      <a:pt x="6242" y="7983"/>
                    </a:lnTo>
                    <a:lnTo>
                      <a:pt x="6263" y="7932"/>
                    </a:lnTo>
                    <a:lnTo>
                      <a:pt x="6285" y="7881"/>
                    </a:lnTo>
                    <a:lnTo>
                      <a:pt x="6306" y="7828"/>
                    </a:lnTo>
                    <a:lnTo>
                      <a:pt x="6328" y="7776"/>
                    </a:lnTo>
                    <a:lnTo>
                      <a:pt x="6347" y="7724"/>
                    </a:lnTo>
                    <a:lnTo>
                      <a:pt x="6367" y="7670"/>
                    </a:lnTo>
                    <a:lnTo>
                      <a:pt x="6386" y="7616"/>
                    </a:lnTo>
                    <a:lnTo>
                      <a:pt x="6404" y="7561"/>
                    </a:lnTo>
                    <a:lnTo>
                      <a:pt x="6422" y="7506"/>
                    </a:lnTo>
                    <a:lnTo>
                      <a:pt x="6439" y="7451"/>
                    </a:lnTo>
                    <a:lnTo>
                      <a:pt x="6456" y="7395"/>
                    </a:lnTo>
                    <a:lnTo>
                      <a:pt x="6473" y="7338"/>
                    </a:lnTo>
                    <a:lnTo>
                      <a:pt x="6489" y="7281"/>
                    </a:lnTo>
                    <a:lnTo>
                      <a:pt x="6504" y="7223"/>
                    </a:lnTo>
                    <a:lnTo>
                      <a:pt x="6519" y="7165"/>
                    </a:lnTo>
                    <a:lnTo>
                      <a:pt x="6533" y="7106"/>
                    </a:lnTo>
                    <a:lnTo>
                      <a:pt x="6548" y="7047"/>
                    </a:lnTo>
                    <a:lnTo>
                      <a:pt x="6561" y="6987"/>
                    </a:lnTo>
                    <a:lnTo>
                      <a:pt x="6574" y="6926"/>
                    </a:lnTo>
                    <a:lnTo>
                      <a:pt x="6587" y="6866"/>
                    </a:lnTo>
                    <a:lnTo>
                      <a:pt x="6598" y="6804"/>
                    </a:lnTo>
                    <a:lnTo>
                      <a:pt x="6610" y="6742"/>
                    </a:lnTo>
                    <a:lnTo>
                      <a:pt x="6621" y="6679"/>
                    </a:lnTo>
                    <a:lnTo>
                      <a:pt x="6631" y="6616"/>
                    </a:lnTo>
                    <a:lnTo>
                      <a:pt x="6641" y="6551"/>
                    </a:lnTo>
                    <a:lnTo>
                      <a:pt x="6650" y="6487"/>
                    </a:lnTo>
                    <a:lnTo>
                      <a:pt x="6659" y="6422"/>
                    </a:lnTo>
                    <a:lnTo>
                      <a:pt x="6668" y="6355"/>
                    </a:lnTo>
                    <a:lnTo>
                      <a:pt x="6675" y="6287"/>
                    </a:lnTo>
                    <a:lnTo>
                      <a:pt x="6682" y="6220"/>
                    </a:lnTo>
                    <a:lnTo>
                      <a:pt x="6689" y="6153"/>
                    </a:lnTo>
                    <a:lnTo>
                      <a:pt x="6695" y="6086"/>
                    </a:lnTo>
                    <a:lnTo>
                      <a:pt x="6700" y="6017"/>
                    </a:lnTo>
                    <a:lnTo>
                      <a:pt x="6705" y="5948"/>
                    </a:lnTo>
                    <a:lnTo>
                      <a:pt x="6710" y="5877"/>
                    </a:lnTo>
                    <a:lnTo>
                      <a:pt x="6714" y="5806"/>
                    </a:lnTo>
                    <a:lnTo>
                      <a:pt x="6717" y="5735"/>
                    </a:lnTo>
                    <a:lnTo>
                      <a:pt x="6719" y="5663"/>
                    </a:lnTo>
                    <a:lnTo>
                      <a:pt x="6721" y="5590"/>
                    </a:lnTo>
                    <a:lnTo>
                      <a:pt x="6721" y="5262"/>
                    </a:lnTo>
                    <a:lnTo>
                      <a:pt x="6719" y="5207"/>
                    </a:lnTo>
                    <a:lnTo>
                      <a:pt x="6716" y="5150"/>
                    </a:lnTo>
                    <a:lnTo>
                      <a:pt x="6713" y="5093"/>
                    </a:lnTo>
                    <a:lnTo>
                      <a:pt x="6708" y="5034"/>
                    </a:lnTo>
                    <a:lnTo>
                      <a:pt x="6702" y="4975"/>
                    </a:lnTo>
                    <a:lnTo>
                      <a:pt x="6695" y="4914"/>
                    </a:lnTo>
                    <a:lnTo>
                      <a:pt x="6687" y="4853"/>
                    </a:lnTo>
                    <a:lnTo>
                      <a:pt x="6679" y="4790"/>
                    </a:lnTo>
                    <a:lnTo>
                      <a:pt x="6669" y="4727"/>
                    </a:lnTo>
                    <a:lnTo>
                      <a:pt x="6658" y="4664"/>
                    </a:lnTo>
                    <a:lnTo>
                      <a:pt x="6646" y="4599"/>
                    </a:lnTo>
                    <a:lnTo>
                      <a:pt x="6633" y="4535"/>
                    </a:lnTo>
                    <a:lnTo>
                      <a:pt x="6619" y="4470"/>
                    </a:lnTo>
                    <a:lnTo>
                      <a:pt x="6603" y="4402"/>
                    </a:lnTo>
                    <a:lnTo>
                      <a:pt x="6587" y="4335"/>
                    </a:lnTo>
                    <a:lnTo>
                      <a:pt x="6569" y="4268"/>
                    </a:lnTo>
                    <a:lnTo>
                      <a:pt x="6550" y="4201"/>
                    </a:lnTo>
                    <a:lnTo>
                      <a:pt x="6530" y="4134"/>
                    </a:lnTo>
                    <a:lnTo>
                      <a:pt x="6509" y="4066"/>
                    </a:lnTo>
                    <a:lnTo>
                      <a:pt x="6497" y="4033"/>
                    </a:lnTo>
                    <a:lnTo>
                      <a:pt x="6486" y="3999"/>
                    </a:lnTo>
                    <a:lnTo>
                      <a:pt x="6474" y="3966"/>
                    </a:lnTo>
                    <a:lnTo>
                      <a:pt x="6462" y="3932"/>
                    </a:lnTo>
                    <a:lnTo>
                      <a:pt x="6449" y="3898"/>
                    </a:lnTo>
                    <a:lnTo>
                      <a:pt x="6436" y="3865"/>
                    </a:lnTo>
                    <a:lnTo>
                      <a:pt x="6423" y="3831"/>
                    </a:lnTo>
                    <a:lnTo>
                      <a:pt x="6410" y="3798"/>
                    </a:lnTo>
                    <a:lnTo>
                      <a:pt x="6396" y="3764"/>
                    </a:lnTo>
                    <a:lnTo>
                      <a:pt x="6382" y="3730"/>
                    </a:lnTo>
                    <a:lnTo>
                      <a:pt x="6367" y="3697"/>
                    </a:lnTo>
                    <a:lnTo>
                      <a:pt x="6352" y="3663"/>
                    </a:lnTo>
                    <a:lnTo>
                      <a:pt x="6337" y="3630"/>
                    </a:lnTo>
                    <a:lnTo>
                      <a:pt x="6321" y="3596"/>
                    </a:lnTo>
                    <a:lnTo>
                      <a:pt x="6305" y="3562"/>
                    </a:lnTo>
                    <a:lnTo>
                      <a:pt x="6289" y="3529"/>
                    </a:lnTo>
                    <a:lnTo>
                      <a:pt x="6272" y="3495"/>
                    </a:lnTo>
                    <a:lnTo>
                      <a:pt x="6255" y="3463"/>
                    </a:lnTo>
                    <a:lnTo>
                      <a:pt x="6238" y="3432"/>
                    </a:lnTo>
                    <a:lnTo>
                      <a:pt x="6220" y="3400"/>
                    </a:lnTo>
                    <a:lnTo>
                      <a:pt x="6202" y="3369"/>
                    </a:lnTo>
                    <a:lnTo>
                      <a:pt x="6183" y="3338"/>
                    </a:lnTo>
                    <a:lnTo>
                      <a:pt x="6164" y="3307"/>
                    </a:lnTo>
                    <a:lnTo>
                      <a:pt x="6145" y="3277"/>
                    </a:lnTo>
                    <a:lnTo>
                      <a:pt x="6125" y="3246"/>
                    </a:lnTo>
                    <a:lnTo>
                      <a:pt x="6105" y="3216"/>
                    </a:lnTo>
                    <a:lnTo>
                      <a:pt x="6084" y="3186"/>
                    </a:lnTo>
                    <a:lnTo>
                      <a:pt x="6063" y="3156"/>
                    </a:lnTo>
                    <a:lnTo>
                      <a:pt x="6042" y="3127"/>
                    </a:lnTo>
                    <a:lnTo>
                      <a:pt x="6020" y="3097"/>
                    </a:lnTo>
                    <a:lnTo>
                      <a:pt x="5998" y="3068"/>
                    </a:lnTo>
                    <a:lnTo>
                      <a:pt x="5976" y="3040"/>
                    </a:lnTo>
                    <a:lnTo>
                      <a:pt x="5953" y="3011"/>
                    </a:lnTo>
                    <a:lnTo>
                      <a:pt x="5929" y="2983"/>
                    </a:lnTo>
                    <a:lnTo>
                      <a:pt x="5906" y="2956"/>
                    </a:lnTo>
                    <a:lnTo>
                      <a:pt x="5881" y="2928"/>
                    </a:lnTo>
                    <a:lnTo>
                      <a:pt x="5857" y="2901"/>
                    </a:lnTo>
                    <a:lnTo>
                      <a:pt x="5832" y="2874"/>
                    </a:lnTo>
                    <a:lnTo>
                      <a:pt x="5806" y="2848"/>
                    </a:lnTo>
                    <a:lnTo>
                      <a:pt x="5780" y="2822"/>
                    </a:lnTo>
                    <a:lnTo>
                      <a:pt x="5754" y="2796"/>
                    </a:lnTo>
                    <a:lnTo>
                      <a:pt x="5727" y="2771"/>
                    </a:lnTo>
                    <a:lnTo>
                      <a:pt x="5700" y="2746"/>
                    </a:lnTo>
                    <a:lnTo>
                      <a:pt x="5672" y="2721"/>
                    </a:lnTo>
                    <a:lnTo>
                      <a:pt x="5644" y="2697"/>
                    </a:lnTo>
                    <a:lnTo>
                      <a:pt x="5615" y="2673"/>
                    </a:lnTo>
                    <a:lnTo>
                      <a:pt x="5586" y="2650"/>
                    </a:lnTo>
                    <a:lnTo>
                      <a:pt x="5557" y="2627"/>
                    </a:lnTo>
                    <a:lnTo>
                      <a:pt x="5527" y="2604"/>
                    </a:lnTo>
                    <a:lnTo>
                      <a:pt x="5496" y="2582"/>
                    </a:lnTo>
                    <a:lnTo>
                      <a:pt x="5465" y="2561"/>
                    </a:lnTo>
                    <a:lnTo>
                      <a:pt x="5434" y="2539"/>
                    </a:lnTo>
                    <a:lnTo>
                      <a:pt x="5402" y="2519"/>
                    </a:lnTo>
                    <a:lnTo>
                      <a:pt x="5368" y="2498"/>
                    </a:lnTo>
                    <a:lnTo>
                      <a:pt x="5335" y="2479"/>
                    </a:lnTo>
                    <a:lnTo>
                      <a:pt x="5301" y="2460"/>
                    </a:lnTo>
                    <a:lnTo>
                      <a:pt x="5268" y="2441"/>
                    </a:lnTo>
                    <a:lnTo>
                      <a:pt x="5234" y="2423"/>
                    </a:lnTo>
                    <a:lnTo>
                      <a:pt x="5200" y="2405"/>
                    </a:lnTo>
                    <a:lnTo>
                      <a:pt x="5165" y="2388"/>
                    </a:lnTo>
                    <a:lnTo>
                      <a:pt x="5130" y="2371"/>
                    </a:lnTo>
                    <a:lnTo>
                      <a:pt x="5094" y="2355"/>
                    </a:lnTo>
                    <a:lnTo>
                      <a:pt x="5057" y="2339"/>
                    </a:lnTo>
                    <a:lnTo>
                      <a:pt x="5019" y="2324"/>
                    </a:lnTo>
                    <a:lnTo>
                      <a:pt x="4984" y="2332"/>
                    </a:lnTo>
                    <a:lnTo>
                      <a:pt x="4946" y="2318"/>
                    </a:lnTo>
                    <a:lnTo>
                      <a:pt x="4907" y="2304"/>
                    </a:lnTo>
                    <a:lnTo>
                      <a:pt x="4868" y="2292"/>
                    </a:lnTo>
                    <a:lnTo>
                      <a:pt x="4828" y="2280"/>
                    </a:lnTo>
                    <a:lnTo>
                      <a:pt x="4786" y="2267"/>
                    </a:lnTo>
                    <a:lnTo>
                      <a:pt x="4746" y="2256"/>
                    </a:lnTo>
                    <a:lnTo>
                      <a:pt x="4705" y="2246"/>
                    </a:lnTo>
                    <a:lnTo>
                      <a:pt x="4663" y="2236"/>
                    </a:lnTo>
                    <a:lnTo>
                      <a:pt x="4620" y="2227"/>
                    </a:lnTo>
                    <a:lnTo>
                      <a:pt x="4577" y="2219"/>
                    </a:lnTo>
                    <a:lnTo>
                      <a:pt x="4534" y="2212"/>
                    </a:lnTo>
                    <a:lnTo>
                      <a:pt x="4490" y="2205"/>
                    </a:lnTo>
                    <a:lnTo>
                      <a:pt x="4446" y="2199"/>
                    </a:lnTo>
                    <a:lnTo>
                      <a:pt x="4401" y="2194"/>
                    </a:lnTo>
                    <a:lnTo>
                      <a:pt x="4356" y="2189"/>
                    </a:lnTo>
                    <a:lnTo>
                      <a:pt x="4310" y="2185"/>
                    </a:lnTo>
                    <a:lnTo>
                      <a:pt x="4263" y="2182"/>
                    </a:lnTo>
                    <a:lnTo>
                      <a:pt x="4216" y="2179"/>
                    </a:lnTo>
                    <a:lnTo>
                      <a:pt x="4168" y="2177"/>
                    </a:lnTo>
                    <a:lnTo>
                      <a:pt x="3959" y="2177"/>
                    </a:lnTo>
                    <a:lnTo>
                      <a:pt x="3931" y="2179"/>
                    </a:lnTo>
                    <a:lnTo>
                      <a:pt x="3904" y="2181"/>
                    </a:lnTo>
                    <a:lnTo>
                      <a:pt x="3877" y="2183"/>
                    </a:lnTo>
                    <a:lnTo>
                      <a:pt x="3849" y="2186"/>
                    </a:lnTo>
                    <a:lnTo>
                      <a:pt x="3822" y="2188"/>
                    </a:lnTo>
                    <a:lnTo>
                      <a:pt x="3795" y="2192"/>
                    </a:lnTo>
                    <a:lnTo>
                      <a:pt x="3768" y="2195"/>
                    </a:lnTo>
                    <a:lnTo>
                      <a:pt x="3741" y="2199"/>
                    </a:lnTo>
                    <a:lnTo>
                      <a:pt x="3714" y="2204"/>
                    </a:lnTo>
                    <a:lnTo>
                      <a:pt x="3687" y="2208"/>
                    </a:lnTo>
                    <a:lnTo>
                      <a:pt x="3660" y="2213"/>
                    </a:lnTo>
                    <a:lnTo>
                      <a:pt x="3633" y="2218"/>
                    </a:lnTo>
                    <a:lnTo>
                      <a:pt x="3607" y="2224"/>
                    </a:lnTo>
                    <a:lnTo>
                      <a:pt x="3580" y="2230"/>
                    </a:lnTo>
                    <a:lnTo>
                      <a:pt x="3554" y="2236"/>
                    </a:lnTo>
                    <a:lnTo>
                      <a:pt x="3528" y="2242"/>
                    </a:lnTo>
                    <a:lnTo>
                      <a:pt x="3502" y="2249"/>
                    </a:lnTo>
                    <a:lnTo>
                      <a:pt x="3476" y="2256"/>
                    </a:lnTo>
                    <a:lnTo>
                      <a:pt x="3450" y="2263"/>
                    </a:lnTo>
                    <a:lnTo>
                      <a:pt x="3425" y="2271"/>
                    </a:lnTo>
                    <a:lnTo>
                      <a:pt x="3399" y="2279"/>
                    </a:lnTo>
                    <a:lnTo>
                      <a:pt x="3374" y="2288"/>
                    </a:lnTo>
                    <a:lnTo>
                      <a:pt x="3349" y="2296"/>
                    </a:lnTo>
                    <a:lnTo>
                      <a:pt x="3324" y="2305"/>
                    </a:lnTo>
                    <a:lnTo>
                      <a:pt x="3274" y="2324"/>
                    </a:lnTo>
                    <a:lnTo>
                      <a:pt x="3225" y="2343"/>
                    </a:lnTo>
                    <a:lnTo>
                      <a:pt x="3176" y="2364"/>
                    </a:lnTo>
                    <a:lnTo>
                      <a:pt x="3129" y="2387"/>
                    </a:lnTo>
                    <a:lnTo>
                      <a:pt x="3081" y="2410"/>
                    </a:lnTo>
                    <a:lnTo>
                      <a:pt x="3034" y="2434"/>
                    </a:lnTo>
                    <a:lnTo>
                      <a:pt x="2988" y="2459"/>
                    </a:lnTo>
                    <a:lnTo>
                      <a:pt x="2943" y="2486"/>
                    </a:lnTo>
                    <a:lnTo>
                      <a:pt x="2899" y="2513"/>
                    </a:lnTo>
                    <a:lnTo>
                      <a:pt x="2855" y="2541"/>
                    </a:lnTo>
                    <a:lnTo>
                      <a:pt x="2812" y="2571"/>
                    </a:lnTo>
                    <a:lnTo>
                      <a:pt x="2770" y="2601"/>
                    </a:lnTo>
                    <a:lnTo>
                      <a:pt x="2727" y="2636"/>
                    </a:lnTo>
                    <a:lnTo>
                      <a:pt x="2686" y="2670"/>
                    </a:lnTo>
                    <a:lnTo>
                      <a:pt x="2646" y="2703"/>
                    </a:lnTo>
                    <a:lnTo>
                      <a:pt x="2607" y="2737"/>
                    </a:lnTo>
                    <a:lnTo>
                      <a:pt x="2569" y="2771"/>
                    </a:lnTo>
                    <a:lnTo>
                      <a:pt x="2531" y="2807"/>
                    </a:lnTo>
                    <a:lnTo>
                      <a:pt x="2495" y="2844"/>
                    </a:lnTo>
                    <a:lnTo>
                      <a:pt x="2459" y="2881"/>
                    </a:lnTo>
                    <a:lnTo>
                      <a:pt x="2425" y="2920"/>
                    </a:lnTo>
                    <a:lnTo>
                      <a:pt x="2392" y="2959"/>
                    </a:lnTo>
                    <a:lnTo>
                      <a:pt x="2358" y="2999"/>
                    </a:lnTo>
                    <a:lnTo>
                      <a:pt x="2326" y="3039"/>
                    </a:lnTo>
                    <a:lnTo>
                      <a:pt x="2296" y="3082"/>
                    </a:lnTo>
                    <a:lnTo>
                      <a:pt x="2266" y="3124"/>
                    </a:lnTo>
                    <a:lnTo>
                      <a:pt x="2237" y="3167"/>
                    </a:lnTo>
                    <a:lnTo>
                      <a:pt x="2209" y="3211"/>
                    </a:lnTo>
                    <a:lnTo>
                      <a:pt x="2182" y="3256"/>
                    </a:lnTo>
                    <a:lnTo>
                      <a:pt x="2157" y="3301"/>
                    </a:lnTo>
                    <a:lnTo>
                      <a:pt x="2132" y="3347"/>
                    </a:lnTo>
                    <a:lnTo>
                      <a:pt x="2109" y="3394"/>
                    </a:lnTo>
                    <a:lnTo>
                      <a:pt x="2085" y="3443"/>
                    </a:lnTo>
                    <a:lnTo>
                      <a:pt x="2064" y="3490"/>
                    </a:lnTo>
                    <a:lnTo>
                      <a:pt x="2044" y="3539"/>
                    </a:lnTo>
                    <a:lnTo>
                      <a:pt x="2025" y="3588"/>
                    </a:lnTo>
                    <a:lnTo>
                      <a:pt x="2007" y="3638"/>
                    </a:lnTo>
                    <a:lnTo>
                      <a:pt x="1991" y="3688"/>
                    </a:lnTo>
                    <a:lnTo>
                      <a:pt x="1976" y="3739"/>
                    </a:lnTo>
                    <a:lnTo>
                      <a:pt x="1960" y="3789"/>
                    </a:lnTo>
                    <a:lnTo>
                      <a:pt x="1947" y="3841"/>
                    </a:lnTo>
                    <a:lnTo>
                      <a:pt x="1936" y="3893"/>
                    </a:lnTo>
                    <a:lnTo>
                      <a:pt x="1926" y="3946"/>
                    </a:lnTo>
                    <a:lnTo>
                      <a:pt x="1917" y="4000"/>
                    </a:lnTo>
                    <a:lnTo>
                      <a:pt x="1910" y="4053"/>
                    </a:lnTo>
                    <a:lnTo>
                      <a:pt x="1904" y="4107"/>
                    </a:lnTo>
                    <a:lnTo>
                      <a:pt x="1899" y="4161"/>
                    </a:lnTo>
                    <a:lnTo>
                      <a:pt x="1896" y="4215"/>
                    </a:lnTo>
                    <a:lnTo>
                      <a:pt x="1893" y="4270"/>
                    </a:lnTo>
                    <a:lnTo>
                      <a:pt x="1893" y="4410"/>
                    </a:lnTo>
                    <a:lnTo>
                      <a:pt x="1895" y="4453"/>
                    </a:lnTo>
                    <a:lnTo>
                      <a:pt x="1899" y="4495"/>
                    </a:lnTo>
                    <a:lnTo>
                      <a:pt x="1903" y="4537"/>
                    </a:lnTo>
                    <a:lnTo>
                      <a:pt x="1908" y="4579"/>
                    </a:lnTo>
                    <a:lnTo>
                      <a:pt x="1913" y="4621"/>
                    </a:lnTo>
                    <a:lnTo>
                      <a:pt x="1920" y="4662"/>
                    </a:lnTo>
                    <a:lnTo>
                      <a:pt x="1943" y="4600"/>
                    </a:lnTo>
                    <a:lnTo>
                      <a:pt x="1967" y="4537"/>
                    </a:lnTo>
                    <a:lnTo>
                      <a:pt x="1994" y="4476"/>
                    </a:lnTo>
                    <a:lnTo>
                      <a:pt x="2023" y="4416"/>
                    </a:lnTo>
                    <a:lnTo>
                      <a:pt x="2038" y="4387"/>
                    </a:lnTo>
                    <a:lnTo>
                      <a:pt x="2054" y="4358"/>
                    </a:lnTo>
                    <a:lnTo>
                      <a:pt x="2071" y="4328"/>
                    </a:lnTo>
                    <a:lnTo>
                      <a:pt x="2087" y="4300"/>
                    </a:lnTo>
                    <a:lnTo>
                      <a:pt x="2104" y="4272"/>
                    </a:lnTo>
                    <a:lnTo>
                      <a:pt x="2122" y="4243"/>
                    </a:lnTo>
                    <a:lnTo>
                      <a:pt x="2140" y="4216"/>
                    </a:lnTo>
                    <a:lnTo>
                      <a:pt x="2160" y="4189"/>
                    </a:lnTo>
                    <a:lnTo>
                      <a:pt x="2179" y="4162"/>
                    </a:lnTo>
                    <a:lnTo>
                      <a:pt x="2199" y="4135"/>
                    </a:lnTo>
                    <a:lnTo>
                      <a:pt x="2219" y="4109"/>
                    </a:lnTo>
                    <a:lnTo>
                      <a:pt x="2240" y="4083"/>
                    </a:lnTo>
                    <a:lnTo>
                      <a:pt x="2261" y="4057"/>
                    </a:lnTo>
                    <a:lnTo>
                      <a:pt x="2284" y="4032"/>
                    </a:lnTo>
                    <a:lnTo>
                      <a:pt x="2306" y="4008"/>
                    </a:lnTo>
                    <a:lnTo>
                      <a:pt x="2329" y="3984"/>
                    </a:lnTo>
                    <a:lnTo>
                      <a:pt x="2353" y="3960"/>
                    </a:lnTo>
                    <a:lnTo>
                      <a:pt x="2377" y="3937"/>
                    </a:lnTo>
                    <a:lnTo>
                      <a:pt x="2402" y="3914"/>
                    </a:lnTo>
                    <a:lnTo>
                      <a:pt x="2427" y="3891"/>
                    </a:lnTo>
                    <a:lnTo>
                      <a:pt x="2452" y="3870"/>
                    </a:lnTo>
                    <a:lnTo>
                      <a:pt x="2479" y="3848"/>
                    </a:lnTo>
                    <a:lnTo>
                      <a:pt x="2506" y="3827"/>
                    </a:lnTo>
                    <a:lnTo>
                      <a:pt x="2533" y="3806"/>
                    </a:lnTo>
                    <a:lnTo>
                      <a:pt x="2561" y="3786"/>
                    </a:lnTo>
                    <a:lnTo>
                      <a:pt x="2589" y="3767"/>
                    </a:lnTo>
                    <a:lnTo>
                      <a:pt x="2618" y="3748"/>
                    </a:lnTo>
                    <a:lnTo>
                      <a:pt x="2648" y="3729"/>
                    </a:lnTo>
                    <a:lnTo>
                      <a:pt x="2678" y="3711"/>
                    </a:lnTo>
                    <a:lnTo>
                      <a:pt x="2708" y="3693"/>
                    </a:lnTo>
                    <a:lnTo>
                      <a:pt x="2740" y="3677"/>
                    </a:lnTo>
                    <a:lnTo>
                      <a:pt x="2771" y="3660"/>
                    </a:lnTo>
                    <a:lnTo>
                      <a:pt x="2805" y="3644"/>
                    </a:lnTo>
                    <a:lnTo>
                      <a:pt x="2838" y="3629"/>
                    </a:lnTo>
                    <a:lnTo>
                      <a:pt x="2872" y="3615"/>
                    </a:lnTo>
                    <a:lnTo>
                      <a:pt x="2905" y="3601"/>
                    </a:lnTo>
                    <a:lnTo>
                      <a:pt x="2939" y="3588"/>
                    </a:lnTo>
                    <a:lnTo>
                      <a:pt x="2973" y="3575"/>
                    </a:lnTo>
                    <a:lnTo>
                      <a:pt x="3008" y="3563"/>
                    </a:lnTo>
                    <a:lnTo>
                      <a:pt x="3044" y="3551"/>
                    </a:lnTo>
                    <a:lnTo>
                      <a:pt x="3081" y="3540"/>
                    </a:lnTo>
                    <a:lnTo>
                      <a:pt x="3118" y="3530"/>
                    </a:lnTo>
                    <a:lnTo>
                      <a:pt x="3155" y="3520"/>
                    </a:lnTo>
                    <a:lnTo>
                      <a:pt x="3194" y="3511"/>
                    </a:lnTo>
                    <a:lnTo>
                      <a:pt x="3232" y="3503"/>
                    </a:lnTo>
                    <a:lnTo>
                      <a:pt x="3272" y="3496"/>
                    </a:lnTo>
                    <a:lnTo>
                      <a:pt x="3312" y="3489"/>
                    </a:lnTo>
                    <a:lnTo>
                      <a:pt x="3352" y="3483"/>
                    </a:lnTo>
                    <a:lnTo>
                      <a:pt x="3393" y="3477"/>
                    </a:lnTo>
                    <a:lnTo>
                      <a:pt x="3435" y="3473"/>
                    </a:lnTo>
                    <a:lnTo>
                      <a:pt x="3477" y="3469"/>
                    </a:lnTo>
                    <a:lnTo>
                      <a:pt x="3520" y="3465"/>
                    </a:lnTo>
                    <a:lnTo>
                      <a:pt x="3563" y="3463"/>
                    </a:lnTo>
                    <a:lnTo>
                      <a:pt x="3606" y="3461"/>
                    </a:lnTo>
                    <a:lnTo>
                      <a:pt x="3696" y="3461"/>
                    </a:lnTo>
                    <a:lnTo>
                      <a:pt x="3729" y="3464"/>
                    </a:lnTo>
                    <a:lnTo>
                      <a:pt x="3756" y="3471"/>
                    </a:lnTo>
                    <a:lnTo>
                      <a:pt x="3783" y="3486"/>
                    </a:lnTo>
                    <a:lnTo>
                      <a:pt x="3802" y="3517"/>
                    </a:lnTo>
                    <a:lnTo>
                      <a:pt x="3796" y="3553"/>
                    </a:lnTo>
                    <a:lnTo>
                      <a:pt x="3770" y="3583"/>
                    </a:lnTo>
                    <a:lnTo>
                      <a:pt x="3746" y="3598"/>
                    </a:lnTo>
                    <a:lnTo>
                      <a:pt x="3703" y="3617"/>
                    </a:lnTo>
                    <a:lnTo>
                      <a:pt x="3656" y="3637"/>
                    </a:lnTo>
                    <a:lnTo>
                      <a:pt x="3611" y="3658"/>
                    </a:lnTo>
                    <a:lnTo>
                      <a:pt x="3566" y="3679"/>
                    </a:lnTo>
                    <a:lnTo>
                      <a:pt x="3523" y="3702"/>
                    </a:lnTo>
                    <a:lnTo>
                      <a:pt x="3481" y="3724"/>
                    </a:lnTo>
                    <a:lnTo>
                      <a:pt x="3440" y="3748"/>
                    </a:lnTo>
                    <a:lnTo>
                      <a:pt x="3400" y="3772"/>
                    </a:lnTo>
                    <a:lnTo>
                      <a:pt x="3361" y="3797"/>
                    </a:lnTo>
                    <a:lnTo>
                      <a:pt x="3323" y="3823"/>
                    </a:lnTo>
                    <a:lnTo>
                      <a:pt x="3286" y="3849"/>
                    </a:lnTo>
                    <a:lnTo>
                      <a:pt x="3250" y="3876"/>
                    </a:lnTo>
                    <a:lnTo>
                      <a:pt x="3216" y="3903"/>
                    </a:lnTo>
                    <a:lnTo>
                      <a:pt x="3183" y="3931"/>
                    </a:lnTo>
                    <a:lnTo>
                      <a:pt x="3149" y="3959"/>
                    </a:lnTo>
                    <a:lnTo>
                      <a:pt x="3117" y="3988"/>
                    </a:lnTo>
                    <a:lnTo>
                      <a:pt x="3086" y="4017"/>
                    </a:lnTo>
                    <a:lnTo>
                      <a:pt x="3056" y="4047"/>
                    </a:lnTo>
                    <a:lnTo>
                      <a:pt x="3027" y="4076"/>
                    </a:lnTo>
                    <a:lnTo>
                      <a:pt x="2999" y="4107"/>
                    </a:lnTo>
                    <a:lnTo>
                      <a:pt x="2972" y="4138"/>
                    </a:lnTo>
                    <a:lnTo>
                      <a:pt x="2946" y="4169"/>
                    </a:lnTo>
                    <a:lnTo>
                      <a:pt x="2920" y="4201"/>
                    </a:lnTo>
                    <a:lnTo>
                      <a:pt x="2896" y="4233"/>
                    </a:lnTo>
                    <a:lnTo>
                      <a:pt x="2873" y="4266"/>
                    </a:lnTo>
                    <a:lnTo>
                      <a:pt x="2839" y="4315"/>
                    </a:lnTo>
                    <a:lnTo>
                      <a:pt x="2817" y="4349"/>
                    </a:lnTo>
                    <a:lnTo>
                      <a:pt x="2797" y="4382"/>
                    </a:lnTo>
                    <a:lnTo>
                      <a:pt x="2777" y="4416"/>
                    </a:lnTo>
                    <a:lnTo>
                      <a:pt x="2758" y="4449"/>
                    </a:lnTo>
                    <a:lnTo>
                      <a:pt x="2740" y="4483"/>
                    </a:lnTo>
                    <a:lnTo>
                      <a:pt x="2723" y="4517"/>
                    </a:lnTo>
                    <a:lnTo>
                      <a:pt x="2707" y="4550"/>
                    </a:lnTo>
                    <a:lnTo>
                      <a:pt x="2691" y="4584"/>
                    </a:lnTo>
                    <a:lnTo>
                      <a:pt x="2676" y="4617"/>
                    </a:lnTo>
                    <a:lnTo>
                      <a:pt x="2662" y="4651"/>
                    </a:lnTo>
                    <a:lnTo>
                      <a:pt x="2648" y="4685"/>
                    </a:lnTo>
                    <a:lnTo>
                      <a:pt x="2636" y="4718"/>
                    </a:lnTo>
                    <a:lnTo>
                      <a:pt x="2624" y="4752"/>
                    </a:lnTo>
                    <a:lnTo>
                      <a:pt x="2613" y="4785"/>
                    </a:lnTo>
                    <a:lnTo>
                      <a:pt x="2603" y="4819"/>
                    </a:lnTo>
                    <a:lnTo>
                      <a:pt x="2584" y="4886"/>
                    </a:lnTo>
                    <a:lnTo>
                      <a:pt x="2568" y="4953"/>
                    </a:lnTo>
                    <a:lnTo>
                      <a:pt x="2555" y="5019"/>
                    </a:lnTo>
                    <a:lnTo>
                      <a:pt x="2544" y="5083"/>
                    </a:lnTo>
                    <a:lnTo>
                      <a:pt x="2536" y="5146"/>
                    </a:lnTo>
                    <a:lnTo>
                      <a:pt x="2531" y="5201"/>
                    </a:lnTo>
                    <a:lnTo>
                      <a:pt x="2528" y="5262"/>
                    </a:lnTo>
                    <a:lnTo>
                      <a:pt x="2528" y="5377"/>
                    </a:lnTo>
                    <a:lnTo>
                      <a:pt x="2531" y="5432"/>
                    </a:lnTo>
                    <a:lnTo>
                      <a:pt x="2536" y="5485"/>
                    </a:lnTo>
                    <a:lnTo>
                      <a:pt x="2576" y="5496"/>
                    </a:lnTo>
                    <a:lnTo>
                      <a:pt x="2612" y="5482"/>
                    </a:lnTo>
                    <a:lnTo>
                      <a:pt x="2648" y="5470"/>
                    </a:lnTo>
                    <a:lnTo>
                      <a:pt x="2685" y="5458"/>
                    </a:lnTo>
                    <a:lnTo>
                      <a:pt x="2723" y="5447"/>
                    </a:lnTo>
                    <a:lnTo>
                      <a:pt x="2760" y="5437"/>
                    </a:lnTo>
                    <a:lnTo>
                      <a:pt x="2798" y="5428"/>
                    </a:lnTo>
                    <a:lnTo>
                      <a:pt x="2836" y="5420"/>
                    </a:lnTo>
                    <a:lnTo>
                      <a:pt x="2874" y="5413"/>
                    </a:lnTo>
                    <a:lnTo>
                      <a:pt x="2913" y="5407"/>
                    </a:lnTo>
                    <a:lnTo>
                      <a:pt x="2951" y="5402"/>
                    </a:lnTo>
                    <a:lnTo>
                      <a:pt x="2990" y="5397"/>
                    </a:lnTo>
                    <a:lnTo>
                      <a:pt x="3030" y="5394"/>
                    </a:lnTo>
                    <a:lnTo>
                      <a:pt x="3069" y="5391"/>
                    </a:lnTo>
                    <a:lnTo>
                      <a:pt x="3227" y="5391"/>
                    </a:lnTo>
                    <a:lnTo>
                      <a:pt x="3266" y="5393"/>
                    </a:lnTo>
                    <a:lnTo>
                      <a:pt x="3305" y="5397"/>
                    </a:lnTo>
                    <a:lnTo>
                      <a:pt x="3344" y="5401"/>
                    </a:lnTo>
                    <a:lnTo>
                      <a:pt x="3382" y="5406"/>
                    </a:lnTo>
                    <a:lnTo>
                      <a:pt x="3420" y="5412"/>
                    </a:lnTo>
                    <a:lnTo>
                      <a:pt x="3458" y="5419"/>
                    </a:lnTo>
                    <a:lnTo>
                      <a:pt x="3496" y="5427"/>
                    </a:lnTo>
                    <a:lnTo>
                      <a:pt x="3533" y="5436"/>
                    </a:lnTo>
                    <a:lnTo>
                      <a:pt x="3570" y="5446"/>
                    </a:lnTo>
                    <a:lnTo>
                      <a:pt x="3608" y="5456"/>
                    </a:lnTo>
                    <a:lnTo>
                      <a:pt x="3644" y="5468"/>
                    </a:lnTo>
                    <a:lnTo>
                      <a:pt x="3681" y="5480"/>
                    </a:lnTo>
                    <a:lnTo>
                      <a:pt x="3716" y="5493"/>
                    </a:lnTo>
                    <a:lnTo>
                      <a:pt x="3752" y="5507"/>
                    </a:lnTo>
                    <a:lnTo>
                      <a:pt x="3787" y="5522"/>
                    </a:lnTo>
                    <a:lnTo>
                      <a:pt x="3821" y="5538"/>
                    </a:lnTo>
                    <a:lnTo>
                      <a:pt x="3854" y="5555"/>
                    </a:lnTo>
                    <a:lnTo>
                      <a:pt x="3888" y="5572"/>
                    </a:lnTo>
                    <a:lnTo>
                      <a:pt x="3921" y="5590"/>
                    </a:lnTo>
                    <a:lnTo>
                      <a:pt x="3955" y="5610"/>
                    </a:lnTo>
                    <a:lnTo>
                      <a:pt x="3989" y="5630"/>
                    </a:lnTo>
                    <a:lnTo>
                      <a:pt x="4022" y="5650"/>
                    </a:lnTo>
                    <a:lnTo>
                      <a:pt x="4056" y="5672"/>
                    </a:lnTo>
                    <a:lnTo>
                      <a:pt x="4087" y="5694"/>
                    </a:lnTo>
                    <a:lnTo>
                      <a:pt x="4118" y="5717"/>
                    </a:lnTo>
                    <a:lnTo>
                      <a:pt x="4148" y="5741"/>
                    </a:lnTo>
                    <a:lnTo>
                      <a:pt x="4178" y="5766"/>
                    </a:lnTo>
                    <a:lnTo>
                      <a:pt x="4207" y="5792"/>
                    </a:lnTo>
                    <a:lnTo>
                      <a:pt x="4236" y="5818"/>
                    </a:lnTo>
                    <a:lnTo>
                      <a:pt x="4264" y="5845"/>
                    </a:lnTo>
                    <a:lnTo>
                      <a:pt x="4292" y="5873"/>
                    </a:lnTo>
                    <a:lnTo>
                      <a:pt x="4318" y="5901"/>
                    </a:lnTo>
                    <a:lnTo>
                      <a:pt x="4344" y="5930"/>
                    </a:lnTo>
                    <a:lnTo>
                      <a:pt x="4369" y="5960"/>
                    </a:lnTo>
                    <a:lnTo>
                      <a:pt x="4394" y="5990"/>
                    </a:lnTo>
                    <a:lnTo>
                      <a:pt x="4418" y="6020"/>
                    </a:lnTo>
                    <a:lnTo>
                      <a:pt x="4440" y="6051"/>
                    </a:lnTo>
                    <a:lnTo>
                      <a:pt x="4462" y="6082"/>
                    </a:lnTo>
                    <a:lnTo>
                      <a:pt x="4483" y="6114"/>
                    </a:lnTo>
                    <a:lnTo>
                      <a:pt x="4503" y="6148"/>
                    </a:lnTo>
                    <a:lnTo>
                      <a:pt x="4522" y="6182"/>
                    </a:lnTo>
                    <a:lnTo>
                      <a:pt x="4541" y="6215"/>
                    </a:lnTo>
                    <a:lnTo>
                      <a:pt x="4559" y="6249"/>
                    </a:lnTo>
                    <a:lnTo>
                      <a:pt x="4576" y="6282"/>
                    </a:lnTo>
                    <a:lnTo>
                      <a:pt x="4592" y="6316"/>
                    </a:lnTo>
                    <a:lnTo>
                      <a:pt x="4607" y="6350"/>
                    </a:lnTo>
                    <a:lnTo>
                      <a:pt x="4621" y="6383"/>
                    </a:lnTo>
                    <a:lnTo>
                      <a:pt x="4634" y="6418"/>
                    </a:lnTo>
                    <a:lnTo>
                      <a:pt x="4646" y="6454"/>
                    </a:lnTo>
                    <a:lnTo>
                      <a:pt x="4658" y="6490"/>
                    </a:lnTo>
                    <a:lnTo>
                      <a:pt x="4669" y="6527"/>
                    </a:lnTo>
                    <a:lnTo>
                      <a:pt x="4678" y="6564"/>
                    </a:lnTo>
                    <a:lnTo>
                      <a:pt x="4687" y="6601"/>
                    </a:lnTo>
                    <a:lnTo>
                      <a:pt x="4695" y="6638"/>
                    </a:lnTo>
                    <a:lnTo>
                      <a:pt x="4703" y="6675"/>
                    </a:lnTo>
                    <a:lnTo>
                      <a:pt x="4709" y="6713"/>
                    </a:lnTo>
                    <a:lnTo>
                      <a:pt x="4714" y="6751"/>
                    </a:lnTo>
                    <a:lnTo>
                      <a:pt x="4718" y="6789"/>
                    </a:lnTo>
                    <a:lnTo>
                      <a:pt x="4721" y="6827"/>
                    </a:lnTo>
                    <a:lnTo>
                      <a:pt x="4724" y="6866"/>
                    </a:lnTo>
                    <a:lnTo>
                      <a:pt x="4725" y="6904"/>
                    </a:lnTo>
                    <a:lnTo>
                      <a:pt x="4725" y="6982"/>
                    </a:lnTo>
                    <a:lnTo>
                      <a:pt x="4724" y="7021"/>
                    </a:lnTo>
                    <a:lnTo>
                      <a:pt x="4721" y="7059"/>
                    </a:lnTo>
                    <a:lnTo>
                      <a:pt x="4718" y="7098"/>
                    </a:lnTo>
                    <a:lnTo>
                      <a:pt x="4714" y="7136"/>
                    </a:lnTo>
                    <a:lnTo>
                      <a:pt x="4709" y="7174"/>
                    </a:lnTo>
                    <a:lnTo>
                      <a:pt x="4703" y="7212"/>
                    </a:lnTo>
                    <a:lnTo>
                      <a:pt x="4695" y="7249"/>
                    </a:lnTo>
                    <a:lnTo>
                      <a:pt x="4687" y="7286"/>
                    </a:lnTo>
                    <a:lnTo>
                      <a:pt x="4678" y="7324"/>
                    </a:lnTo>
                    <a:lnTo>
                      <a:pt x="4669" y="7360"/>
                    </a:lnTo>
                    <a:lnTo>
                      <a:pt x="4658" y="7397"/>
                    </a:lnTo>
                    <a:lnTo>
                      <a:pt x="4646" y="7433"/>
                    </a:lnTo>
                    <a:lnTo>
                      <a:pt x="4634" y="7469"/>
                    </a:lnTo>
                    <a:lnTo>
                      <a:pt x="4621" y="7504"/>
                    </a:lnTo>
                    <a:lnTo>
                      <a:pt x="4607" y="7538"/>
                    </a:lnTo>
                    <a:lnTo>
                      <a:pt x="4592" y="7571"/>
                    </a:lnTo>
                    <a:lnTo>
                      <a:pt x="4576" y="7605"/>
                    </a:lnTo>
                    <a:lnTo>
                      <a:pt x="4559" y="7638"/>
                    </a:lnTo>
                    <a:lnTo>
                      <a:pt x="4541" y="7672"/>
                    </a:lnTo>
                    <a:lnTo>
                      <a:pt x="4522" y="7706"/>
                    </a:lnTo>
                    <a:lnTo>
                      <a:pt x="4503" y="7739"/>
                    </a:lnTo>
                    <a:lnTo>
                      <a:pt x="4483" y="7773"/>
                    </a:lnTo>
                    <a:lnTo>
                      <a:pt x="4462" y="7806"/>
                    </a:lnTo>
                    <a:lnTo>
                      <a:pt x="4440" y="7838"/>
                    </a:lnTo>
                    <a:lnTo>
                      <a:pt x="4418" y="7868"/>
                    </a:lnTo>
                    <a:lnTo>
                      <a:pt x="4394" y="7899"/>
                    </a:lnTo>
                    <a:lnTo>
                      <a:pt x="4369" y="7929"/>
                    </a:lnTo>
                    <a:lnTo>
                      <a:pt x="4344" y="7958"/>
                    </a:lnTo>
                    <a:lnTo>
                      <a:pt x="4318" y="7987"/>
                    </a:lnTo>
                    <a:lnTo>
                      <a:pt x="4292" y="8016"/>
                    </a:lnTo>
                    <a:lnTo>
                      <a:pt x="4264" y="8044"/>
                    </a:lnTo>
                    <a:lnTo>
                      <a:pt x="4236" y="8071"/>
                    </a:lnTo>
                    <a:lnTo>
                      <a:pt x="4207" y="8098"/>
                    </a:lnTo>
                    <a:lnTo>
                      <a:pt x="4178" y="8123"/>
                    </a:lnTo>
                    <a:lnTo>
                      <a:pt x="4148" y="8148"/>
                    </a:lnTo>
                    <a:lnTo>
                      <a:pt x="4118" y="8172"/>
                    </a:lnTo>
                    <a:lnTo>
                      <a:pt x="4087" y="8195"/>
                    </a:lnTo>
                    <a:lnTo>
                      <a:pt x="4055" y="8218"/>
                    </a:lnTo>
                    <a:lnTo>
                      <a:pt x="4024" y="8240"/>
                    </a:lnTo>
                    <a:lnTo>
                      <a:pt x="3990" y="8260"/>
                    </a:lnTo>
                    <a:lnTo>
                      <a:pt x="3956" y="8280"/>
                    </a:lnTo>
                    <a:lnTo>
                      <a:pt x="3923" y="8299"/>
                    </a:lnTo>
                    <a:lnTo>
                      <a:pt x="3889" y="8317"/>
                    </a:lnTo>
                    <a:lnTo>
                      <a:pt x="3856" y="8335"/>
                    </a:lnTo>
                    <a:lnTo>
                      <a:pt x="3822" y="8351"/>
                    </a:lnTo>
                    <a:lnTo>
                      <a:pt x="3788" y="8367"/>
                    </a:lnTo>
                    <a:lnTo>
                      <a:pt x="3755" y="8382"/>
                    </a:lnTo>
                    <a:lnTo>
                      <a:pt x="3719" y="8396"/>
                    </a:lnTo>
                    <a:lnTo>
                      <a:pt x="3683" y="8409"/>
                    </a:lnTo>
                    <a:lnTo>
                      <a:pt x="3647" y="8421"/>
                    </a:lnTo>
                    <a:lnTo>
                      <a:pt x="3610" y="8433"/>
                    </a:lnTo>
                    <a:lnTo>
                      <a:pt x="3573" y="8443"/>
                    </a:lnTo>
                    <a:lnTo>
                      <a:pt x="3536" y="8453"/>
                    </a:lnTo>
                    <a:lnTo>
                      <a:pt x="3499" y="8462"/>
                    </a:lnTo>
                    <a:lnTo>
                      <a:pt x="3461" y="8469"/>
                    </a:lnTo>
                    <a:lnTo>
                      <a:pt x="3423" y="8477"/>
                    </a:lnTo>
                    <a:lnTo>
                      <a:pt x="3385" y="8483"/>
                    </a:lnTo>
                    <a:lnTo>
                      <a:pt x="3347" y="8488"/>
                    </a:lnTo>
                    <a:lnTo>
                      <a:pt x="3308" y="8492"/>
                    </a:lnTo>
                    <a:lnTo>
                      <a:pt x="3269" y="8495"/>
                    </a:lnTo>
                    <a:lnTo>
                      <a:pt x="3230" y="8497"/>
                    </a:lnTo>
                    <a:lnTo>
                      <a:pt x="3191" y="8499"/>
                    </a:lnTo>
                    <a:lnTo>
                      <a:pt x="3059" y="8499"/>
                    </a:lnTo>
                    <a:lnTo>
                      <a:pt x="3017" y="8501"/>
                    </a:lnTo>
                    <a:lnTo>
                      <a:pt x="2975" y="8503"/>
                    </a:lnTo>
                    <a:lnTo>
                      <a:pt x="2933" y="8506"/>
                    </a:lnTo>
                    <a:lnTo>
                      <a:pt x="2892" y="8509"/>
                    </a:lnTo>
                    <a:lnTo>
                      <a:pt x="2851" y="8513"/>
                    </a:lnTo>
                    <a:lnTo>
                      <a:pt x="2811" y="8518"/>
                    </a:lnTo>
                    <a:lnTo>
                      <a:pt x="2771" y="8523"/>
                    </a:lnTo>
                    <a:lnTo>
                      <a:pt x="2731" y="8529"/>
                    </a:lnTo>
                    <a:lnTo>
                      <a:pt x="2692" y="8535"/>
                    </a:lnTo>
                    <a:lnTo>
                      <a:pt x="2653" y="8542"/>
                    </a:lnTo>
                    <a:lnTo>
                      <a:pt x="2616" y="8549"/>
                    </a:lnTo>
                    <a:lnTo>
                      <a:pt x="2578" y="8557"/>
                    </a:lnTo>
                    <a:lnTo>
                      <a:pt x="2541" y="8566"/>
                    </a:lnTo>
                    <a:lnTo>
                      <a:pt x="2504" y="8575"/>
                    </a:lnTo>
                    <a:lnTo>
                      <a:pt x="2468" y="8585"/>
                    </a:lnTo>
                    <a:lnTo>
                      <a:pt x="2432" y="8595"/>
                    </a:lnTo>
                    <a:lnTo>
                      <a:pt x="2399" y="8606"/>
                    </a:lnTo>
                    <a:lnTo>
                      <a:pt x="2365" y="8617"/>
                    </a:lnTo>
                    <a:lnTo>
                      <a:pt x="2332" y="8629"/>
                    </a:lnTo>
                    <a:lnTo>
                      <a:pt x="2298" y="8641"/>
                    </a:lnTo>
                    <a:lnTo>
                      <a:pt x="2264" y="8654"/>
                    </a:lnTo>
                    <a:lnTo>
                      <a:pt x="2231" y="8667"/>
                    </a:lnTo>
                    <a:lnTo>
                      <a:pt x="2197" y="8680"/>
                    </a:lnTo>
                    <a:lnTo>
                      <a:pt x="2165" y="8694"/>
                    </a:lnTo>
                    <a:lnTo>
                      <a:pt x="2134" y="8709"/>
                    </a:lnTo>
                    <a:lnTo>
                      <a:pt x="2103" y="8723"/>
                    </a:lnTo>
                    <a:lnTo>
                      <a:pt x="2073" y="8739"/>
                    </a:lnTo>
                    <a:lnTo>
                      <a:pt x="2043" y="8755"/>
                    </a:lnTo>
                    <a:lnTo>
                      <a:pt x="2013" y="8771"/>
                    </a:lnTo>
                    <a:lnTo>
                      <a:pt x="1985" y="8788"/>
                    </a:lnTo>
                    <a:lnTo>
                      <a:pt x="1956" y="8805"/>
                    </a:lnTo>
                    <a:lnTo>
                      <a:pt x="1929" y="8822"/>
                    </a:lnTo>
                    <a:lnTo>
                      <a:pt x="1901" y="8840"/>
                    </a:lnTo>
                    <a:lnTo>
                      <a:pt x="1874" y="8859"/>
                    </a:lnTo>
                    <a:lnTo>
                      <a:pt x="1848" y="8877"/>
                    </a:lnTo>
                    <a:lnTo>
                      <a:pt x="1823" y="8896"/>
                    </a:lnTo>
                    <a:lnTo>
                      <a:pt x="1797" y="8916"/>
                    </a:lnTo>
                    <a:lnTo>
                      <a:pt x="1772" y="8935"/>
                    </a:lnTo>
                    <a:lnTo>
                      <a:pt x="1748" y="8956"/>
                    </a:lnTo>
                    <a:lnTo>
                      <a:pt x="1724" y="8976"/>
                    </a:lnTo>
                    <a:lnTo>
                      <a:pt x="1701" y="8997"/>
                    </a:lnTo>
                    <a:lnTo>
                      <a:pt x="1679" y="9018"/>
                    </a:lnTo>
                    <a:lnTo>
                      <a:pt x="1656" y="9040"/>
                    </a:lnTo>
                    <a:lnTo>
                      <a:pt x="1635" y="9062"/>
                    </a:lnTo>
                    <a:lnTo>
                      <a:pt x="1614" y="9084"/>
                    </a:lnTo>
                    <a:lnTo>
                      <a:pt x="1593" y="9106"/>
                    </a:lnTo>
                    <a:lnTo>
                      <a:pt x="1555" y="9154"/>
                    </a:lnTo>
                    <a:lnTo>
                      <a:pt x="1518" y="9201"/>
                    </a:lnTo>
                    <a:lnTo>
                      <a:pt x="1482" y="9249"/>
                    </a:lnTo>
                    <a:lnTo>
                      <a:pt x="1449" y="9298"/>
                    </a:lnTo>
                    <a:lnTo>
                      <a:pt x="1418" y="9348"/>
                    </a:lnTo>
                    <a:lnTo>
                      <a:pt x="1389" y="9401"/>
                    </a:lnTo>
                    <a:lnTo>
                      <a:pt x="1362" y="9453"/>
                    </a:lnTo>
                    <a:lnTo>
                      <a:pt x="1338" y="9506"/>
                    </a:lnTo>
                    <a:lnTo>
                      <a:pt x="1322" y="9550"/>
                    </a:lnTo>
                    <a:lnTo>
                      <a:pt x="1304" y="9595"/>
                    </a:lnTo>
                    <a:lnTo>
                      <a:pt x="1288" y="9641"/>
                    </a:lnTo>
                    <a:lnTo>
                      <a:pt x="1272" y="9686"/>
                    </a:lnTo>
                    <a:lnTo>
                      <a:pt x="1255" y="9733"/>
                    </a:lnTo>
                    <a:lnTo>
                      <a:pt x="1241" y="9779"/>
                    </a:lnTo>
                    <a:lnTo>
                      <a:pt x="1229" y="9826"/>
                    </a:lnTo>
                    <a:lnTo>
                      <a:pt x="1221" y="9874"/>
                    </a:lnTo>
                    <a:lnTo>
                      <a:pt x="1211" y="9921"/>
                    </a:lnTo>
                    <a:lnTo>
                      <a:pt x="1202" y="9970"/>
                    </a:lnTo>
                    <a:lnTo>
                      <a:pt x="1194" y="10018"/>
                    </a:lnTo>
                    <a:lnTo>
                      <a:pt x="1187" y="10066"/>
                    </a:lnTo>
                    <a:lnTo>
                      <a:pt x="1181" y="10115"/>
                    </a:lnTo>
                    <a:lnTo>
                      <a:pt x="1176" y="10163"/>
                    </a:lnTo>
                    <a:lnTo>
                      <a:pt x="1173" y="10212"/>
                    </a:lnTo>
                    <a:lnTo>
                      <a:pt x="1169" y="10262"/>
                    </a:lnTo>
                    <a:lnTo>
                      <a:pt x="1169" y="10410"/>
                    </a:lnTo>
                    <a:lnTo>
                      <a:pt x="1171" y="10459"/>
                    </a:lnTo>
                    <a:lnTo>
                      <a:pt x="1175" y="10508"/>
                    </a:lnTo>
                    <a:lnTo>
                      <a:pt x="1180" y="10557"/>
                    </a:lnTo>
                    <a:lnTo>
                      <a:pt x="1186" y="10606"/>
                    </a:lnTo>
                    <a:lnTo>
                      <a:pt x="1193" y="10655"/>
                    </a:lnTo>
                    <a:lnTo>
                      <a:pt x="1202" y="10703"/>
                    </a:lnTo>
                    <a:lnTo>
                      <a:pt x="1212" y="10751"/>
                    </a:lnTo>
                    <a:lnTo>
                      <a:pt x="1223" y="10799"/>
                    </a:lnTo>
                    <a:lnTo>
                      <a:pt x="1236" y="10847"/>
                    </a:lnTo>
                    <a:lnTo>
                      <a:pt x="1250" y="10895"/>
                    </a:lnTo>
                    <a:lnTo>
                      <a:pt x="1264" y="10942"/>
                    </a:lnTo>
                    <a:lnTo>
                      <a:pt x="1281" y="10988"/>
                    </a:lnTo>
                    <a:lnTo>
                      <a:pt x="1298" y="11035"/>
                    </a:lnTo>
                    <a:lnTo>
                      <a:pt x="1317" y="11081"/>
                    </a:lnTo>
                    <a:lnTo>
                      <a:pt x="1338" y="11126"/>
                    </a:lnTo>
                    <a:lnTo>
                      <a:pt x="1359" y="11170"/>
                    </a:lnTo>
                    <a:lnTo>
                      <a:pt x="1382" y="11214"/>
                    </a:lnTo>
                    <a:lnTo>
                      <a:pt x="1406" y="11258"/>
                    </a:lnTo>
                    <a:lnTo>
                      <a:pt x="1432" y="11301"/>
                    </a:lnTo>
                    <a:lnTo>
                      <a:pt x="1459" y="11344"/>
                    </a:lnTo>
                    <a:lnTo>
                      <a:pt x="1488" y="11386"/>
                    </a:lnTo>
                    <a:lnTo>
                      <a:pt x="1518" y="11427"/>
                    </a:lnTo>
                    <a:lnTo>
                      <a:pt x="1549" y="11468"/>
                    </a:lnTo>
                    <a:lnTo>
                      <a:pt x="1583" y="11508"/>
                    </a:lnTo>
                    <a:lnTo>
                      <a:pt x="1616" y="11547"/>
                    </a:lnTo>
                    <a:lnTo>
                      <a:pt x="1652" y="11585"/>
                    </a:lnTo>
                    <a:lnTo>
                      <a:pt x="1690" y="11623"/>
                    </a:lnTo>
                    <a:lnTo>
                      <a:pt x="1728" y="11660"/>
                    </a:lnTo>
                    <a:lnTo>
                      <a:pt x="1768" y="11695"/>
                    </a:lnTo>
                    <a:lnTo>
                      <a:pt x="1810" y="11729"/>
                    </a:lnTo>
                    <a:lnTo>
                      <a:pt x="1853" y="11763"/>
                    </a:lnTo>
                    <a:lnTo>
                      <a:pt x="1898" y="11796"/>
                    </a:lnTo>
                    <a:lnTo>
                      <a:pt x="1944" y="11828"/>
                    </a:lnTo>
                    <a:lnTo>
                      <a:pt x="1967" y="11844"/>
                    </a:lnTo>
                    <a:lnTo>
                      <a:pt x="1992" y="11859"/>
                    </a:lnTo>
                    <a:lnTo>
                      <a:pt x="2041" y="11889"/>
                    </a:lnTo>
                    <a:lnTo>
                      <a:pt x="2066" y="11903"/>
                    </a:lnTo>
                    <a:lnTo>
                      <a:pt x="2092" y="11917"/>
                    </a:lnTo>
                    <a:lnTo>
                      <a:pt x="2118" y="11931"/>
                    </a:lnTo>
                    <a:lnTo>
                      <a:pt x="2144" y="11944"/>
                    </a:lnTo>
                    <a:lnTo>
                      <a:pt x="2171" y="11958"/>
                    </a:lnTo>
                    <a:lnTo>
                      <a:pt x="2198" y="11971"/>
                    </a:lnTo>
                    <a:lnTo>
                      <a:pt x="2226" y="11983"/>
                    </a:lnTo>
                    <a:lnTo>
                      <a:pt x="2254" y="11996"/>
                    </a:lnTo>
                    <a:lnTo>
                      <a:pt x="2311" y="12020"/>
                    </a:lnTo>
                    <a:lnTo>
                      <a:pt x="2370" y="12042"/>
                    </a:lnTo>
                    <a:lnTo>
                      <a:pt x="2400" y="12053"/>
                    </a:lnTo>
                    <a:lnTo>
                      <a:pt x="2430" y="12063"/>
                    </a:lnTo>
                    <a:lnTo>
                      <a:pt x="2461" y="12073"/>
                    </a:lnTo>
                    <a:lnTo>
                      <a:pt x="2492" y="12083"/>
                    </a:lnTo>
                    <a:lnTo>
                      <a:pt x="2523" y="12092"/>
                    </a:lnTo>
                    <a:lnTo>
                      <a:pt x="2557" y="12101"/>
                    </a:lnTo>
                    <a:lnTo>
                      <a:pt x="2591" y="12110"/>
                    </a:lnTo>
                    <a:lnTo>
                      <a:pt x="2624" y="12118"/>
                    </a:lnTo>
                    <a:lnTo>
                      <a:pt x="2671" y="12129"/>
                    </a:lnTo>
                    <a:lnTo>
                      <a:pt x="2718" y="12139"/>
                    </a:lnTo>
                    <a:lnTo>
                      <a:pt x="2766" y="12148"/>
                    </a:lnTo>
                    <a:lnTo>
                      <a:pt x="2814" y="12155"/>
                    </a:lnTo>
                    <a:lnTo>
                      <a:pt x="2863" y="12161"/>
                    </a:lnTo>
                    <a:lnTo>
                      <a:pt x="2914" y="12167"/>
                    </a:lnTo>
                    <a:lnTo>
                      <a:pt x="2964" y="12171"/>
                    </a:lnTo>
                    <a:lnTo>
                      <a:pt x="3015" y="12174"/>
                    </a:lnTo>
                    <a:lnTo>
                      <a:pt x="3277" y="12174"/>
                    </a:lnTo>
                    <a:lnTo>
                      <a:pt x="3305" y="12172"/>
                    </a:lnTo>
                    <a:lnTo>
                      <a:pt x="3332" y="12170"/>
                    </a:lnTo>
                    <a:lnTo>
                      <a:pt x="3359" y="12168"/>
                    </a:lnTo>
                    <a:lnTo>
                      <a:pt x="3387" y="12166"/>
                    </a:lnTo>
                    <a:lnTo>
                      <a:pt x="3415" y="12163"/>
                    </a:lnTo>
                    <a:lnTo>
                      <a:pt x="3443" y="12160"/>
                    </a:lnTo>
                    <a:lnTo>
                      <a:pt x="3471" y="12157"/>
                    </a:lnTo>
                    <a:lnTo>
                      <a:pt x="3498" y="12153"/>
                    </a:lnTo>
                    <a:lnTo>
                      <a:pt x="3527" y="12149"/>
                    </a:lnTo>
                    <a:lnTo>
                      <a:pt x="3555" y="12145"/>
                    </a:lnTo>
                    <a:lnTo>
                      <a:pt x="3584" y="12141"/>
                    </a:lnTo>
                    <a:lnTo>
                      <a:pt x="3612" y="12136"/>
                    </a:lnTo>
                    <a:lnTo>
                      <a:pt x="3641" y="12132"/>
                    </a:lnTo>
                    <a:lnTo>
                      <a:pt x="3670" y="12126"/>
                    </a:lnTo>
                    <a:lnTo>
                      <a:pt x="3699" y="12121"/>
                    </a:lnTo>
                    <a:lnTo>
                      <a:pt x="3728" y="12115"/>
                    </a:lnTo>
                    <a:lnTo>
                      <a:pt x="3757" y="12109"/>
                    </a:lnTo>
                    <a:lnTo>
                      <a:pt x="3786" y="12103"/>
                    </a:lnTo>
                    <a:lnTo>
                      <a:pt x="3816" y="12097"/>
                    </a:lnTo>
                    <a:lnTo>
                      <a:pt x="3845" y="12090"/>
                    </a:lnTo>
                    <a:lnTo>
                      <a:pt x="3875" y="12083"/>
                    </a:lnTo>
                    <a:lnTo>
                      <a:pt x="3905" y="12076"/>
                    </a:lnTo>
                    <a:lnTo>
                      <a:pt x="3934" y="12069"/>
                    </a:lnTo>
                    <a:lnTo>
                      <a:pt x="3964" y="12061"/>
                    </a:lnTo>
                    <a:lnTo>
                      <a:pt x="3994" y="12053"/>
                    </a:lnTo>
                    <a:lnTo>
                      <a:pt x="4024" y="12045"/>
                    </a:lnTo>
                    <a:lnTo>
                      <a:pt x="4053" y="12036"/>
                    </a:lnTo>
                    <a:lnTo>
                      <a:pt x="4083" y="12027"/>
                    </a:lnTo>
                    <a:lnTo>
                      <a:pt x="4114" y="12018"/>
                    </a:lnTo>
                    <a:lnTo>
                      <a:pt x="4144" y="12009"/>
                    </a:lnTo>
                    <a:lnTo>
                      <a:pt x="4174" y="12000"/>
                    </a:lnTo>
                    <a:lnTo>
                      <a:pt x="4204" y="11990"/>
                    </a:lnTo>
                    <a:lnTo>
                      <a:pt x="4235" y="11980"/>
                    </a:lnTo>
                    <a:lnTo>
                      <a:pt x="4265" y="11970"/>
                    </a:lnTo>
                    <a:lnTo>
                      <a:pt x="4295" y="11959"/>
                    </a:lnTo>
                    <a:lnTo>
                      <a:pt x="4326" y="11948"/>
                    </a:lnTo>
                    <a:lnTo>
                      <a:pt x="4356" y="11937"/>
                    </a:lnTo>
                    <a:lnTo>
                      <a:pt x="4387" y="11926"/>
                    </a:lnTo>
                    <a:lnTo>
                      <a:pt x="4448" y="11903"/>
                    </a:lnTo>
                    <a:lnTo>
                      <a:pt x="4479" y="11891"/>
                    </a:lnTo>
                    <a:lnTo>
                      <a:pt x="4510" y="11879"/>
                    </a:lnTo>
                    <a:lnTo>
                      <a:pt x="4572" y="11853"/>
                    </a:lnTo>
                    <a:lnTo>
                      <a:pt x="4634" y="11827"/>
                    </a:lnTo>
                    <a:lnTo>
                      <a:pt x="4696" y="11800"/>
                    </a:lnTo>
                    <a:lnTo>
                      <a:pt x="4758" y="11771"/>
                    </a:lnTo>
                    <a:lnTo>
                      <a:pt x="4820" y="11742"/>
                    </a:lnTo>
                    <a:lnTo>
                      <a:pt x="4883" y="11712"/>
                    </a:lnTo>
                    <a:lnTo>
                      <a:pt x="4945" y="11681"/>
                    </a:lnTo>
                    <a:lnTo>
                      <a:pt x="5008" y="11647"/>
                    </a:lnTo>
                    <a:lnTo>
                      <a:pt x="5070" y="11613"/>
                    </a:lnTo>
                    <a:lnTo>
                      <a:pt x="5133" y="11580"/>
                    </a:lnTo>
                    <a:lnTo>
                      <a:pt x="5195" y="11545"/>
                    </a:lnTo>
                    <a:lnTo>
                      <a:pt x="5258" y="11509"/>
                    </a:lnTo>
                    <a:lnTo>
                      <a:pt x="5320" y="11472"/>
                    </a:lnTo>
                    <a:lnTo>
                      <a:pt x="5382" y="11434"/>
                    </a:lnTo>
                    <a:lnTo>
                      <a:pt x="5444" y="11395"/>
                    </a:lnTo>
                    <a:lnTo>
                      <a:pt x="5507" y="11356"/>
                    </a:lnTo>
                    <a:lnTo>
                      <a:pt x="5569" y="11315"/>
                    </a:lnTo>
                    <a:lnTo>
                      <a:pt x="5631" y="11273"/>
                    </a:lnTo>
                    <a:lnTo>
                      <a:pt x="5689" y="11230"/>
                    </a:lnTo>
                    <a:lnTo>
                      <a:pt x="5751" y="11187"/>
                    </a:lnTo>
                    <a:lnTo>
                      <a:pt x="5812" y="11142"/>
                    </a:lnTo>
                    <a:lnTo>
                      <a:pt x="5873" y="11097"/>
                    </a:lnTo>
                    <a:lnTo>
                      <a:pt x="5934" y="11051"/>
                    </a:lnTo>
                    <a:lnTo>
                      <a:pt x="5995" y="11004"/>
                    </a:lnTo>
                    <a:lnTo>
                      <a:pt x="6055" y="10956"/>
                    </a:lnTo>
                    <a:lnTo>
                      <a:pt x="6085" y="10932"/>
                    </a:lnTo>
                    <a:lnTo>
                      <a:pt x="6115" y="10908"/>
                    </a:lnTo>
                    <a:lnTo>
                      <a:pt x="6145" y="10883"/>
                    </a:lnTo>
                    <a:lnTo>
                      <a:pt x="6175" y="10858"/>
                    </a:lnTo>
                    <a:lnTo>
                      <a:pt x="6205" y="10833"/>
                    </a:lnTo>
                    <a:lnTo>
                      <a:pt x="6234" y="10807"/>
                    </a:lnTo>
                    <a:lnTo>
                      <a:pt x="6264" y="10782"/>
                    </a:lnTo>
                    <a:lnTo>
                      <a:pt x="6294" y="10756"/>
                    </a:lnTo>
                    <a:lnTo>
                      <a:pt x="6323" y="10730"/>
                    </a:lnTo>
                    <a:lnTo>
                      <a:pt x="6353" y="10703"/>
                    </a:lnTo>
                    <a:lnTo>
                      <a:pt x="6382" y="10677"/>
                    </a:lnTo>
                    <a:lnTo>
                      <a:pt x="6412" y="10650"/>
                    </a:lnTo>
                    <a:lnTo>
                      <a:pt x="6441" y="10623"/>
                    </a:lnTo>
                    <a:lnTo>
                      <a:pt x="6470" y="10596"/>
                    </a:lnTo>
                    <a:lnTo>
                      <a:pt x="6499" y="10569"/>
                    </a:lnTo>
                    <a:lnTo>
                      <a:pt x="6528" y="10541"/>
                    </a:lnTo>
                    <a:lnTo>
                      <a:pt x="6557" y="10514"/>
                    </a:lnTo>
                    <a:lnTo>
                      <a:pt x="6585" y="10486"/>
                    </a:lnTo>
                    <a:lnTo>
                      <a:pt x="6614" y="10458"/>
                    </a:lnTo>
                    <a:lnTo>
                      <a:pt x="6642" y="10429"/>
                    </a:lnTo>
                    <a:lnTo>
                      <a:pt x="6671" y="10401"/>
                    </a:lnTo>
                    <a:lnTo>
                      <a:pt x="6699" y="10372"/>
                    </a:lnTo>
                    <a:lnTo>
                      <a:pt x="6727" y="10342"/>
                    </a:lnTo>
                    <a:lnTo>
                      <a:pt x="6755" y="10313"/>
                    </a:lnTo>
                    <a:lnTo>
                      <a:pt x="6783" y="10284"/>
                    </a:lnTo>
                    <a:lnTo>
                      <a:pt x="6810" y="10254"/>
                    </a:lnTo>
                    <a:lnTo>
                      <a:pt x="6838" y="10224"/>
                    </a:lnTo>
                    <a:lnTo>
                      <a:pt x="6865" y="10194"/>
                    </a:lnTo>
                    <a:lnTo>
                      <a:pt x="6892" y="10164"/>
                    </a:lnTo>
                    <a:lnTo>
                      <a:pt x="6919" y="10133"/>
                    </a:lnTo>
                    <a:lnTo>
                      <a:pt x="6946" y="10103"/>
                    </a:lnTo>
                    <a:lnTo>
                      <a:pt x="6974" y="10072"/>
                    </a:lnTo>
                    <a:lnTo>
                      <a:pt x="7000" y="10041"/>
                    </a:lnTo>
                    <a:lnTo>
                      <a:pt x="7027" y="10010"/>
                    </a:lnTo>
                    <a:lnTo>
                      <a:pt x="7054" y="9978"/>
                    </a:lnTo>
                    <a:lnTo>
                      <a:pt x="7080" y="9946"/>
                    </a:lnTo>
                    <a:lnTo>
                      <a:pt x="7107" y="9914"/>
                    </a:lnTo>
                    <a:lnTo>
                      <a:pt x="7133" y="9881"/>
                    </a:lnTo>
                    <a:lnTo>
                      <a:pt x="7159" y="9847"/>
                    </a:lnTo>
                    <a:lnTo>
                      <a:pt x="7185" y="9813"/>
                    </a:lnTo>
                    <a:lnTo>
                      <a:pt x="7210" y="9780"/>
                    </a:lnTo>
                    <a:lnTo>
                      <a:pt x="7236" y="9746"/>
                    </a:lnTo>
                    <a:lnTo>
                      <a:pt x="7261" y="9713"/>
                    </a:lnTo>
                    <a:lnTo>
                      <a:pt x="7286" y="9679"/>
                    </a:lnTo>
                    <a:lnTo>
                      <a:pt x="7311" y="9645"/>
                    </a:lnTo>
                    <a:lnTo>
                      <a:pt x="7336" y="9612"/>
                    </a:lnTo>
                    <a:lnTo>
                      <a:pt x="7360" y="9578"/>
                    </a:lnTo>
                    <a:lnTo>
                      <a:pt x="7384" y="9545"/>
                    </a:lnTo>
                    <a:lnTo>
                      <a:pt x="7409" y="9511"/>
                    </a:lnTo>
                    <a:lnTo>
                      <a:pt x="7433" y="9477"/>
                    </a:lnTo>
                    <a:lnTo>
                      <a:pt x="7457" y="9444"/>
                    </a:lnTo>
                    <a:lnTo>
                      <a:pt x="7481" y="9410"/>
                    </a:lnTo>
                    <a:lnTo>
                      <a:pt x="7505" y="9377"/>
                    </a:lnTo>
                    <a:lnTo>
                      <a:pt x="7528" y="9341"/>
                    </a:lnTo>
                    <a:lnTo>
                      <a:pt x="7551" y="9306"/>
                    </a:lnTo>
                    <a:lnTo>
                      <a:pt x="7575" y="9270"/>
                    </a:lnTo>
                    <a:lnTo>
                      <a:pt x="7597" y="9234"/>
                    </a:lnTo>
                    <a:lnTo>
                      <a:pt x="7620" y="9199"/>
                    </a:lnTo>
                    <a:lnTo>
                      <a:pt x="7642" y="9162"/>
                    </a:lnTo>
                    <a:lnTo>
                      <a:pt x="7665" y="9126"/>
                    </a:lnTo>
                    <a:lnTo>
                      <a:pt x="7687" y="9089"/>
                    </a:lnTo>
                    <a:lnTo>
                      <a:pt x="7709" y="9052"/>
                    </a:lnTo>
                    <a:lnTo>
                      <a:pt x="7730" y="9015"/>
                    </a:lnTo>
                    <a:lnTo>
                      <a:pt x="7752" y="8978"/>
                    </a:lnTo>
                    <a:lnTo>
                      <a:pt x="7773" y="8940"/>
                    </a:lnTo>
                    <a:lnTo>
                      <a:pt x="7794" y="8903"/>
                    </a:lnTo>
                    <a:lnTo>
                      <a:pt x="7815" y="8865"/>
                    </a:lnTo>
                    <a:lnTo>
                      <a:pt x="7836" y="8828"/>
                    </a:lnTo>
                    <a:lnTo>
                      <a:pt x="7856" y="8789"/>
                    </a:lnTo>
                    <a:lnTo>
                      <a:pt x="7876" y="8751"/>
                    </a:lnTo>
                    <a:lnTo>
                      <a:pt x="7896" y="8713"/>
                    </a:lnTo>
                    <a:lnTo>
                      <a:pt x="7916" y="8674"/>
                    </a:lnTo>
                    <a:lnTo>
                      <a:pt x="7935" y="8635"/>
                    </a:lnTo>
                    <a:lnTo>
                      <a:pt x="7954" y="8596"/>
                    </a:lnTo>
                    <a:lnTo>
                      <a:pt x="7973" y="8557"/>
                    </a:lnTo>
                    <a:lnTo>
                      <a:pt x="7992" y="8518"/>
                    </a:lnTo>
                    <a:lnTo>
                      <a:pt x="8011" y="8478"/>
                    </a:lnTo>
                    <a:lnTo>
                      <a:pt x="8029" y="8438"/>
                    </a:lnTo>
                    <a:lnTo>
                      <a:pt x="8048" y="8399"/>
                    </a:lnTo>
                    <a:lnTo>
                      <a:pt x="8065" y="8359"/>
                    </a:lnTo>
                    <a:lnTo>
                      <a:pt x="8083" y="8319"/>
                    </a:lnTo>
                    <a:lnTo>
                      <a:pt x="8100" y="8278"/>
                    </a:lnTo>
                    <a:lnTo>
                      <a:pt x="8117" y="8238"/>
                    </a:lnTo>
                    <a:lnTo>
                      <a:pt x="8134" y="8197"/>
                    </a:lnTo>
                    <a:lnTo>
                      <a:pt x="8151" y="8156"/>
                    </a:lnTo>
                    <a:lnTo>
                      <a:pt x="8167" y="8115"/>
                    </a:lnTo>
                    <a:lnTo>
                      <a:pt x="8183" y="8073"/>
                    </a:lnTo>
                    <a:lnTo>
                      <a:pt x="8199" y="8032"/>
                    </a:lnTo>
                    <a:lnTo>
                      <a:pt x="8215" y="7990"/>
                    </a:lnTo>
                    <a:lnTo>
                      <a:pt x="8230" y="7948"/>
                    </a:lnTo>
                    <a:lnTo>
                      <a:pt x="8245" y="7906"/>
                    </a:lnTo>
                    <a:lnTo>
                      <a:pt x="8260" y="7864"/>
                    </a:lnTo>
                    <a:lnTo>
                      <a:pt x="8289" y="7779"/>
                    </a:lnTo>
                    <a:lnTo>
                      <a:pt x="8303" y="7736"/>
                    </a:lnTo>
                    <a:lnTo>
                      <a:pt x="8317" y="7693"/>
                    </a:lnTo>
                    <a:lnTo>
                      <a:pt x="8330" y="7651"/>
                    </a:lnTo>
                    <a:lnTo>
                      <a:pt x="8343" y="7608"/>
                    </a:lnTo>
                    <a:lnTo>
                      <a:pt x="8356" y="7565"/>
                    </a:lnTo>
                    <a:lnTo>
                      <a:pt x="8381" y="7478"/>
                    </a:lnTo>
                    <a:lnTo>
                      <a:pt x="8393" y="7434"/>
                    </a:lnTo>
                    <a:lnTo>
                      <a:pt x="8416" y="7345"/>
                    </a:lnTo>
                    <a:lnTo>
                      <a:pt x="8427" y="7301"/>
                    </a:lnTo>
                    <a:lnTo>
                      <a:pt x="8438" y="7256"/>
                    </a:lnTo>
                    <a:lnTo>
                      <a:pt x="8449" y="7212"/>
                    </a:lnTo>
                    <a:lnTo>
                      <a:pt x="8459" y="7167"/>
                    </a:lnTo>
                    <a:lnTo>
                      <a:pt x="8469" y="7122"/>
                    </a:lnTo>
                    <a:lnTo>
                      <a:pt x="8479" y="7077"/>
                    </a:lnTo>
                    <a:lnTo>
                      <a:pt x="8488" y="7031"/>
                    </a:lnTo>
                    <a:lnTo>
                      <a:pt x="8497" y="6986"/>
                    </a:lnTo>
                    <a:lnTo>
                      <a:pt x="8506" y="6940"/>
                    </a:lnTo>
                    <a:lnTo>
                      <a:pt x="8514" y="6895"/>
                    </a:lnTo>
                    <a:lnTo>
                      <a:pt x="8522" y="6848"/>
                    </a:lnTo>
                    <a:lnTo>
                      <a:pt x="8530" y="6802"/>
                    </a:lnTo>
                    <a:lnTo>
                      <a:pt x="8537" y="6756"/>
                    </a:lnTo>
                    <a:lnTo>
                      <a:pt x="8545" y="6710"/>
                    </a:lnTo>
                    <a:lnTo>
                      <a:pt x="8551" y="6663"/>
                    </a:lnTo>
                    <a:lnTo>
                      <a:pt x="8558" y="6616"/>
                    </a:lnTo>
                    <a:lnTo>
                      <a:pt x="8564" y="6569"/>
                    </a:lnTo>
                    <a:lnTo>
                      <a:pt x="8570" y="6522"/>
                    </a:lnTo>
                    <a:lnTo>
                      <a:pt x="8575" y="6474"/>
                    </a:lnTo>
                    <a:lnTo>
                      <a:pt x="8580" y="6427"/>
                    </a:lnTo>
                    <a:lnTo>
                      <a:pt x="8585" y="6379"/>
                    </a:lnTo>
                    <a:lnTo>
                      <a:pt x="8590" y="6331"/>
                    </a:lnTo>
                    <a:lnTo>
                      <a:pt x="8593" y="6284"/>
                    </a:lnTo>
                    <a:lnTo>
                      <a:pt x="8597" y="6236"/>
                    </a:lnTo>
                    <a:lnTo>
                      <a:pt x="8601" y="6188"/>
                    </a:lnTo>
                    <a:lnTo>
                      <a:pt x="8604" y="6139"/>
                    </a:lnTo>
                    <a:lnTo>
                      <a:pt x="8607" y="6091"/>
                    </a:lnTo>
                    <a:lnTo>
                      <a:pt x="8609" y="6042"/>
                    </a:lnTo>
                    <a:lnTo>
                      <a:pt x="8611" y="5993"/>
                    </a:lnTo>
                    <a:lnTo>
                      <a:pt x="8611" y="5945"/>
                    </a:lnTo>
                    <a:lnTo>
                      <a:pt x="8613" y="5846"/>
                    </a:lnTo>
                    <a:lnTo>
                      <a:pt x="8613" y="5599"/>
                    </a:lnTo>
                    <a:lnTo>
                      <a:pt x="8612" y="5525"/>
                    </a:lnTo>
                    <a:lnTo>
                      <a:pt x="8610" y="5452"/>
                    </a:lnTo>
                    <a:lnTo>
                      <a:pt x="8607" y="5379"/>
                    </a:lnTo>
                    <a:lnTo>
                      <a:pt x="8603" y="5306"/>
                    </a:lnTo>
                    <a:lnTo>
                      <a:pt x="8599" y="5233"/>
                    </a:lnTo>
                    <a:lnTo>
                      <a:pt x="8595" y="5161"/>
                    </a:lnTo>
                    <a:lnTo>
                      <a:pt x="8589" y="5089"/>
                    </a:lnTo>
                    <a:lnTo>
                      <a:pt x="8583" y="5018"/>
                    </a:lnTo>
                    <a:lnTo>
                      <a:pt x="8576" y="4947"/>
                    </a:lnTo>
                    <a:lnTo>
                      <a:pt x="8569" y="4876"/>
                    </a:lnTo>
                    <a:lnTo>
                      <a:pt x="8561" y="4806"/>
                    </a:lnTo>
                    <a:lnTo>
                      <a:pt x="8553" y="4735"/>
                    </a:lnTo>
                    <a:lnTo>
                      <a:pt x="8545" y="4665"/>
                    </a:lnTo>
                    <a:lnTo>
                      <a:pt x="8535" y="4596"/>
                    </a:lnTo>
                    <a:lnTo>
                      <a:pt x="8525" y="4527"/>
                    </a:lnTo>
                    <a:lnTo>
                      <a:pt x="8514" y="4460"/>
                    </a:lnTo>
                    <a:lnTo>
                      <a:pt x="8502" y="4393"/>
                    </a:lnTo>
                    <a:lnTo>
                      <a:pt x="8490" y="4325"/>
                    </a:lnTo>
                    <a:lnTo>
                      <a:pt x="8477" y="4258"/>
                    </a:lnTo>
                    <a:lnTo>
                      <a:pt x="8464" y="4191"/>
                    </a:lnTo>
                    <a:lnTo>
                      <a:pt x="8450" y="4124"/>
                    </a:lnTo>
                    <a:lnTo>
                      <a:pt x="8435" y="4057"/>
                    </a:lnTo>
                    <a:lnTo>
                      <a:pt x="8420" y="3989"/>
                    </a:lnTo>
                    <a:lnTo>
                      <a:pt x="8405" y="3922"/>
                    </a:lnTo>
                    <a:lnTo>
                      <a:pt x="8388" y="3857"/>
                    </a:lnTo>
                    <a:lnTo>
                      <a:pt x="8372" y="3792"/>
                    </a:lnTo>
                    <a:lnTo>
                      <a:pt x="8354" y="3727"/>
                    </a:lnTo>
                    <a:lnTo>
                      <a:pt x="8336" y="3663"/>
                    </a:lnTo>
                    <a:lnTo>
                      <a:pt x="8317" y="3600"/>
                    </a:lnTo>
                    <a:lnTo>
                      <a:pt x="8298" y="3537"/>
                    </a:lnTo>
                    <a:lnTo>
                      <a:pt x="8278" y="3474"/>
                    </a:lnTo>
                    <a:lnTo>
                      <a:pt x="8258" y="3412"/>
                    </a:lnTo>
                    <a:lnTo>
                      <a:pt x="8237" y="3350"/>
                    </a:lnTo>
                    <a:lnTo>
                      <a:pt x="8215" y="3288"/>
                    </a:lnTo>
                    <a:lnTo>
                      <a:pt x="8193" y="3227"/>
                    </a:lnTo>
                    <a:lnTo>
                      <a:pt x="8170" y="3167"/>
                    </a:lnTo>
                    <a:lnTo>
                      <a:pt x="8147" y="3107"/>
                    </a:lnTo>
                    <a:lnTo>
                      <a:pt x="8123" y="3047"/>
                    </a:lnTo>
                    <a:lnTo>
                      <a:pt x="8099" y="2988"/>
                    </a:lnTo>
                    <a:lnTo>
                      <a:pt x="8075" y="2928"/>
                    </a:lnTo>
                    <a:lnTo>
                      <a:pt x="8049" y="2871"/>
                    </a:lnTo>
                    <a:lnTo>
                      <a:pt x="8023" y="2814"/>
                    </a:lnTo>
                    <a:lnTo>
                      <a:pt x="7996" y="2757"/>
                    </a:lnTo>
                    <a:lnTo>
                      <a:pt x="7969" y="2700"/>
                    </a:lnTo>
                    <a:lnTo>
                      <a:pt x="7940" y="2642"/>
                    </a:lnTo>
                    <a:lnTo>
                      <a:pt x="7912" y="2587"/>
                    </a:lnTo>
                    <a:lnTo>
                      <a:pt x="7883" y="2531"/>
                    </a:lnTo>
                    <a:lnTo>
                      <a:pt x="7853" y="2476"/>
                    </a:lnTo>
                    <a:lnTo>
                      <a:pt x="7824" y="2422"/>
                    </a:lnTo>
                    <a:lnTo>
                      <a:pt x="7794" y="2367"/>
                    </a:lnTo>
                    <a:lnTo>
                      <a:pt x="7763" y="2314"/>
                    </a:lnTo>
                    <a:lnTo>
                      <a:pt x="7731" y="2262"/>
                    </a:lnTo>
                    <a:lnTo>
                      <a:pt x="7698" y="2210"/>
                    </a:lnTo>
                    <a:lnTo>
                      <a:pt x="7664" y="2158"/>
                    </a:lnTo>
                    <a:lnTo>
                      <a:pt x="7630" y="2107"/>
                    </a:lnTo>
                    <a:lnTo>
                      <a:pt x="7597" y="2057"/>
                    </a:lnTo>
                    <a:lnTo>
                      <a:pt x="7563" y="2007"/>
                    </a:lnTo>
                    <a:lnTo>
                      <a:pt x="7530" y="1957"/>
                    </a:lnTo>
                    <a:lnTo>
                      <a:pt x="7494" y="1908"/>
                    </a:lnTo>
                    <a:lnTo>
                      <a:pt x="7458" y="1860"/>
                    </a:lnTo>
                    <a:lnTo>
                      <a:pt x="7422" y="1812"/>
                    </a:lnTo>
                    <a:lnTo>
                      <a:pt x="7385" y="1765"/>
                    </a:lnTo>
                    <a:lnTo>
                      <a:pt x="7348" y="1719"/>
                    </a:lnTo>
                    <a:lnTo>
                      <a:pt x="7310" y="1673"/>
                    </a:lnTo>
                    <a:lnTo>
                      <a:pt x="7272" y="1628"/>
                    </a:lnTo>
                    <a:lnTo>
                      <a:pt x="7233" y="1583"/>
                    </a:lnTo>
                    <a:lnTo>
                      <a:pt x="7193" y="1539"/>
                    </a:lnTo>
                    <a:lnTo>
                      <a:pt x="7154" y="1496"/>
                    </a:lnTo>
                    <a:lnTo>
                      <a:pt x="7113" y="1453"/>
                    </a:lnTo>
                    <a:lnTo>
                      <a:pt x="7072" y="1411"/>
                    </a:lnTo>
                    <a:lnTo>
                      <a:pt x="7030" y="1369"/>
                    </a:lnTo>
                    <a:lnTo>
                      <a:pt x="6988" y="1328"/>
                    </a:lnTo>
                    <a:lnTo>
                      <a:pt x="6946" y="1287"/>
                    </a:lnTo>
                    <a:lnTo>
                      <a:pt x="6903" y="1248"/>
                    </a:lnTo>
                    <a:lnTo>
                      <a:pt x="6859" y="1208"/>
                    </a:lnTo>
                    <a:lnTo>
                      <a:pt x="6815" y="1170"/>
                    </a:lnTo>
                    <a:lnTo>
                      <a:pt x="6770" y="1132"/>
                    </a:lnTo>
                    <a:lnTo>
                      <a:pt x="6725" y="1095"/>
                    </a:lnTo>
                    <a:lnTo>
                      <a:pt x="6679" y="1057"/>
                    </a:lnTo>
                    <a:lnTo>
                      <a:pt x="6633" y="1024"/>
                    </a:lnTo>
                    <a:lnTo>
                      <a:pt x="6586" y="988"/>
                    </a:lnTo>
                    <a:lnTo>
                      <a:pt x="6539" y="955"/>
                    </a:lnTo>
                    <a:lnTo>
                      <a:pt x="6491" y="921"/>
                    </a:lnTo>
                    <a:lnTo>
                      <a:pt x="6443" y="888"/>
                    </a:lnTo>
                    <a:lnTo>
                      <a:pt x="6395" y="854"/>
                    </a:lnTo>
                    <a:lnTo>
                      <a:pt x="6346" y="822"/>
                    </a:lnTo>
                    <a:lnTo>
                      <a:pt x="6297" y="791"/>
                    </a:lnTo>
                    <a:lnTo>
                      <a:pt x="6247" y="760"/>
                    </a:lnTo>
                    <a:lnTo>
                      <a:pt x="6197" y="731"/>
                    </a:lnTo>
                    <a:lnTo>
                      <a:pt x="6146" y="701"/>
                    </a:lnTo>
                    <a:lnTo>
                      <a:pt x="6094" y="673"/>
                    </a:lnTo>
                    <a:lnTo>
                      <a:pt x="6043" y="646"/>
                    </a:lnTo>
                    <a:lnTo>
                      <a:pt x="5990" y="619"/>
                    </a:lnTo>
                    <a:lnTo>
                      <a:pt x="5937" y="593"/>
                    </a:lnTo>
                    <a:lnTo>
                      <a:pt x="5910" y="580"/>
                    </a:lnTo>
                    <a:lnTo>
                      <a:pt x="5884" y="567"/>
                    </a:lnTo>
                    <a:lnTo>
                      <a:pt x="5857" y="553"/>
                    </a:lnTo>
                    <a:lnTo>
                      <a:pt x="5830" y="541"/>
                    </a:lnTo>
                    <a:lnTo>
                      <a:pt x="5803" y="529"/>
                    </a:lnTo>
                    <a:lnTo>
                      <a:pt x="5776" y="517"/>
                    </a:lnTo>
                    <a:lnTo>
                      <a:pt x="5749" y="506"/>
                    </a:lnTo>
                    <a:lnTo>
                      <a:pt x="5722" y="494"/>
                    </a:lnTo>
                    <a:lnTo>
                      <a:pt x="5694" y="483"/>
                    </a:lnTo>
                    <a:lnTo>
                      <a:pt x="5667" y="471"/>
                    </a:lnTo>
                    <a:lnTo>
                      <a:pt x="5639" y="461"/>
                    </a:lnTo>
                    <a:lnTo>
                      <a:pt x="5611" y="449"/>
                    </a:lnTo>
                    <a:lnTo>
                      <a:pt x="5584" y="439"/>
                    </a:lnTo>
                    <a:lnTo>
                      <a:pt x="5556" y="429"/>
                    </a:lnTo>
                    <a:lnTo>
                      <a:pt x="5528" y="418"/>
                    </a:lnTo>
                    <a:lnTo>
                      <a:pt x="5499" y="409"/>
                    </a:lnTo>
                    <a:lnTo>
                      <a:pt x="5471" y="399"/>
                    </a:lnTo>
                    <a:lnTo>
                      <a:pt x="5442" y="389"/>
                    </a:lnTo>
                    <a:lnTo>
                      <a:pt x="5414" y="380"/>
                    </a:lnTo>
                    <a:lnTo>
                      <a:pt x="5385" y="371"/>
                    </a:lnTo>
                    <a:lnTo>
                      <a:pt x="5356" y="362"/>
                    </a:lnTo>
                    <a:lnTo>
                      <a:pt x="5327" y="353"/>
                    </a:lnTo>
                    <a:lnTo>
                      <a:pt x="5298" y="344"/>
                    </a:lnTo>
                    <a:lnTo>
                      <a:pt x="5269" y="336"/>
                    </a:lnTo>
                    <a:lnTo>
                      <a:pt x="5239" y="327"/>
                    </a:lnTo>
                    <a:lnTo>
                      <a:pt x="5210" y="319"/>
                    </a:lnTo>
                    <a:lnTo>
                      <a:pt x="5180" y="311"/>
                    </a:lnTo>
                    <a:lnTo>
                      <a:pt x="5150" y="304"/>
                    </a:lnTo>
                    <a:lnTo>
                      <a:pt x="5121" y="296"/>
                    </a:lnTo>
                    <a:lnTo>
                      <a:pt x="5091" y="289"/>
                    </a:lnTo>
                    <a:lnTo>
                      <a:pt x="5061" y="282"/>
                    </a:lnTo>
                    <a:lnTo>
                      <a:pt x="5031" y="275"/>
                    </a:lnTo>
                    <a:lnTo>
                      <a:pt x="5002" y="269"/>
                    </a:lnTo>
                    <a:lnTo>
                      <a:pt x="4971" y="262"/>
                    </a:lnTo>
                    <a:lnTo>
                      <a:pt x="4941" y="256"/>
                    </a:lnTo>
                    <a:lnTo>
                      <a:pt x="4910" y="250"/>
                    </a:lnTo>
                    <a:lnTo>
                      <a:pt x="4880" y="244"/>
                    </a:lnTo>
                    <a:lnTo>
                      <a:pt x="4849" y="238"/>
                    </a:lnTo>
                    <a:lnTo>
                      <a:pt x="4818" y="233"/>
                    </a:lnTo>
                    <a:lnTo>
                      <a:pt x="4788" y="227"/>
                    </a:lnTo>
                    <a:lnTo>
                      <a:pt x="4757" y="222"/>
                    </a:lnTo>
                    <a:lnTo>
                      <a:pt x="4694" y="213"/>
                    </a:lnTo>
                    <a:lnTo>
                      <a:pt x="4663" y="209"/>
                    </a:lnTo>
                    <a:lnTo>
                      <a:pt x="4631" y="205"/>
                    </a:lnTo>
                    <a:lnTo>
                      <a:pt x="4568" y="197"/>
                    </a:lnTo>
                    <a:lnTo>
                      <a:pt x="4536" y="193"/>
                    </a:lnTo>
                    <a:lnTo>
                      <a:pt x="4504" y="190"/>
                    </a:lnTo>
                    <a:lnTo>
                      <a:pt x="4471" y="186"/>
                    </a:lnTo>
                    <a:lnTo>
                      <a:pt x="4437" y="184"/>
                    </a:lnTo>
                    <a:lnTo>
                      <a:pt x="4404" y="181"/>
                    </a:lnTo>
                    <a:lnTo>
                      <a:pt x="4370" y="178"/>
                    </a:lnTo>
                    <a:lnTo>
                      <a:pt x="4312" y="175"/>
                    </a:lnTo>
                    <a:lnTo>
                      <a:pt x="4278" y="173"/>
                    </a:lnTo>
                    <a:lnTo>
                      <a:pt x="3942" y="173"/>
                    </a:lnTo>
                    <a:lnTo>
                      <a:pt x="3879" y="168"/>
                    </a:lnTo>
                    <a:close/>
                    <a:moveTo>
                      <a:pt x="5694" y="0"/>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4" name="圆角矩形 3"/>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存在多种诱因，增加发病风险</a:t>
            </a:r>
          </a:p>
        </p:txBody>
      </p:sp>
      <p:sp>
        <p:nvSpPr>
          <p:cNvPr id="19" name="圆角矩形 18"/>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圆角矩形 35"/>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7" name="组合 46"/>
          <p:cNvGrpSpPr/>
          <p:nvPr/>
        </p:nvGrpSpPr>
        <p:grpSpPr>
          <a:xfrm>
            <a:off x="11217910" y="1539875"/>
            <a:ext cx="803275" cy="545465"/>
            <a:chOff x="16716" y="-1684"/>
            <a:chExt cx="1220" cy="734"/>
          </a:xfrm>
        </p:grpSpPr>
        <p:sp>
          <p:nvSpPr>
            <p:cNvPr id="80" name="箭头: V 形 79"/>
            <p:cNvSpPr/>
            <p:nvPr>
              <p:custDataLst>
                <p:tags r:id="rId2"/>
              </p:custDataLst>
            </p:nvPr>
          </p:nvSpPr>
          <p:spPr>
            <a:xfrm>
              <a:off x="16716" y="-1684"/>
              <a:ext cx="576" cy="734"/>
            </a:xfrm>
            <a:prstGeom prst="chevron">
              <a:avLst>
                <a:gd name="adj" fmla="val 80106"/>
              </a:avLst>
            </a:prstGeom>
            <a:solidFill>
              <a:schemeClr val="accent6">
                <a:lumMod val="20000"/>
                <a:lumOff val="80000"/>
                <a:alpha val="63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箭头: V 形 69"/>
            <p:cNvSpPr/>
            <p:nvPr>
              <p:custDataLst>
                <p:tags r:id="rId3"/>
              </p:custDataLst>
            </p:nvPr>
          </p:nvSpPr>
          <p:spPr>
            <a:xfrm>
              <a:off x="17038" y="-1684"/>
              <a:ext cx="576" cy="734"/>
            </a:xfrm>
            <a:prstGeom prst="chevron">
              <a:avLst>
                <a:gd name="adj" fmla="val 80106"/>
              </a:avLst>
            </a:prstGeom>
            <a:solidFill>
              <a:schemeClr val="accent6">
                <a:lumMod val="60000"/>
                <a:lumOff val="40000"/>
                <a:alpha val="60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箭头: V 形 70"/>
            <p:cNvSpPr/>
            <p:nvPr>
              <p:custDataLst>
                <p:tags r:id="rId4"/>
              </p:custDataLst>
            </p:nvPr>
          </p:nvSpPr>
          <p:spPr>
            <a:xfrm>
              <a:off x="17360" y="-1684"/>
              <a:ext cx="576" cy="734"/>
            </a:xfrm>
            <a:prstGeom prst="chevron">
              <a:avLst>
                <a:gd name="adj" fmla="val 80106"/>
              </a:avLst>
            </a:prstGeom>
            <a:solidFill>
              <a:schemeClr val="accent6">
                <a:alpha val="80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sz="quarter" idx="14"/>
          </p:nvPr>
        </p:nvSpPr>
        <p:spPr/>
        <p:txBody>
          <a:bodyPr/>
          <a:lstStyle/>
          <a:p>
            <a:r>
              <a:rPr lang="en-US" altLang="zh-CN" dirty="0">
                <a:sym typeface="微软雅黑" panose="020B0503020204020204" pitchFamily="34" charset="-122"/>
              </a:rPr>
              <a:t>1. von </a:t>
            </a:r>
            <a:r>
              <a:rPr lang="en-US" altLang="zh-CN" dirty="0" err="1">
                <a:sym typeface="微软雅黑" panose="020B0503020204020204" pitchFamily="34" charset="-122"/>
              </a:rPr>
              <a:t>Brevern</a:t>
            </a:r>
            <a:r>
              <a:rPr lang="en-US" altLang="zh-CN" dirty="0">
                <a:sym typeface="微软雅黑" panose="020B0503020204020204" pitchFamily="34" charset="-122"/>
              </a:rPr>
              <a:t> M, et al. Benign paroxysmal positional vertigo: Diagnostic criteria. J </a:t>
            </a:r>
            <a:r>
              <a:rPr lang="en-US" altLang="zh-CN" dirty="0" err="1">
                <a:sym typeface="微软雅黑" panose="020B0503020204020204" pitchFamily="34" charset="-122"/>
              </a:rPr>
              <a:t>Vestib</a:t>
            </a:r>
            <a:r>
              <a:rPr lang="en-US" altLang="zh-CN" dirty="0">
                <a:sym typeface="微软雅黑" panose="020B0503020204020204" pitchFamily="34" charset="-122"/>
              </a:rPr>
              <a:t> Res. 2015;25(3-4):105-17. </a:t>
            </a:r>
          </a:p>
          <a:p>
            <a:r>
              <a:rPr lang="en-US" altLang="zh-CN" dirty="0">
                <a:sym typeface="微软雅黑" panose="020B0503020204020204" pitchFamily="34" charset="-122"/>
              </a:rPr>
              <a:t>2. </a:t>
            </a:r>
            <a:r>
              <a:rPr lang="zh-CN" altLang="en-US" dirty="0">
                <a:sym typeface="微软雅黑" panose="020B0503020204020204" pitchFamily="34" charset="-122"/>
              </a:rPr>
              <a:t>姜树军</a:t>
            </a:r>
            <a:r>
              <a:rPr lang="en-US" altLang="zh-CN" dirty="0">
                <a:sym typeface="微软雅黑" panose="020B0503020204020204" pitchFamily="34" charset="-122"/>
              </a:rPr>
              <a:t>,</a:t>
            </a:r>
            <a:r>
              <a:rPr lang="zh-CN" altLang="en-US" dirty="0">
                <a:sym typeface="微软雅黑" panose="020B0503020204020204" pitchFamily="34" charset="-122"/>
              </a:rPr>
              <a:t>等</a:t>
            </a:r>
            <a:r>
              <a:rPr lang="en-US" altLang="zh-CN" dirty="0">
                <a:sym typeface="微软雅黑" panose="020B0503020204020204" pitchFamily="34" charset="-122"/>
              </a:rPr>
              <a:t>.</a:t>
            </a:r>
            <a:r>
              <a:rPr lang="zh-CN" altLang="en-US" dirty="0">
                <a:sym typeface="微软雅黑" panose="020B0503020204020204" pitchFamily="34" charset="-122"/>
              </a:rPr>
              <a:t>巴拉尼协会良性阵发性位置性眩晕诊断标准解读</a:t>
            </a:r>
            <a:r>
              <a:rPr lang="en-US" altLang="zh-CN" dirty="0">
                <a:sym typeface="微软雅黑" panose="020B0503020204020204" pitchFamily="34" charset="-122"/>
              </a:rPr>
              <a:t>.</a:t>
            </a:r>
            <a:r>
              <a:rPr lang="zh-CN" altLang="en-US" dirty="0">
                <a:sym typeface="微软雅黑" panose="020B0503020204020204" pitchFamily="34" charset="-122"/>
              </a:rPr>
              <a:t>北京医学</a:t>
            </a:r>
            <a:r>
              <a:rPr lang="en-US" altLang="zh-CN" dirty="0">
                <a:sym typeface="微软雅黑" panose="020B0503020204020204" pitchFamily="34" charset="-122"/>
              </a:rPr>
              <a:t>,2016,38(08):847-849.</a:t>
            </a:r>
          </a:p>
          <a:p>
            <a:r>
              <a:rPr lang="en-US" altLang="zh-CN" dirty="0">
                <a:sym typeface="微软雅黑" panose="020B0503020204020204" pitchFamily="34" charset="-122"/>
              </a:rPr>
              <a:t>3. Ling X, et al. Clinical Characteristics of Patients With Benign Paroxysmal Positional Vertigo Diagnosed Based on the Diagnostic Criteria of the Bárány Society. Front Neurol. 2020 Jul 3;11:602. </a:t>
            </a:r>
            <a:r>
              <a:rPr lang="en-US" altLang="zh-CN" dirty="0">
                <a:sym typeface="微软雅黑" panose="020B0503020204020204" pitchFamily="34" charset="-122"/>
                <a:hlinkClick r:id="rId3"/>
              </a:rPr>
              <a:t>https://pmc.ncbi.nlm.nih.gov/articles/PMC7350517/</a:t>
            </a:r>
            <a:r>
              <a:rPr lang="en-US" altLang="zh-CN" dirty="0">
                <a:sym typeface="微软雅黑" panose="020B0503020204020204" pitchFamily="34" charset="-122"/>
              </a:rPr>
              <a:t> </a:t>
            </a:r>
          </a:p>
        </p:txBody>
      </p:sp>
      <p:sp>
        <p:nvSpPr>
          <p:cNvPr id="19" name="文本占位符 10"/>
          <p:cNvSpPr txBox="1"/>
          <p:nvPr/>
        </p:nvSpPr>
        <p:spPr>
          <a:xfrm>
            <a:off x="6096000" y="1124743"/>
            <a:ext cx="5257338" cy="220510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en-US" altLang="zh-CN" dirty="0">
                <a:sym typeface="微软雅黑" panose="020B0503020204020204" pitchFamily="34" charset="-122"/>
              </a:rPr>
              <a:t>BPPV</a:t>
            </a:r>
            <a:r>
              <a:rPr lang="zh-CN" altLang="en-US" dirty="0">
                <a:sym typeface="微软雅黑" panose="020B0503020204020204" pitchFamily="34" charset="-122"/>
              </a:rPr>
              <a:t>亚型分布特征研究显示：</a:t>
            </a:r>
            <a:endParaRPr lang="en-US" altLang="zh-CN" dirty="0">
              <a:sym typeface="微软雅黑" panose="020B0503020204020204" pitchFamily="34" charset="-122"/>
            </a:endParaRPr>
          </a:p>
          <a:p>
            <a:pPr>
              <a:lnSpc>
                <a:spcPct val="110000"/>
              </a:lnSpc>
            </a:pPr>
            <a:r>
              <a:rPr lang="zh-CN" altLang="en-US" b="1" dirty="0">
                <a:solidFill>
                  <a:srgbClr val="008D38"/>
                </a:solidFill>
                <a:sym typeface="微软雅黑" panose="020B0503020204020204" pitchFamily="34" charset="-122"/>
              </a:rPr>
              <a:t>后半规管</a:t>
            </a:r>
            <a:r>
              <a:rPr lang="en-US" altLang="zh-CN" b="1" dirty="0">
                <a:solidFill>
                  <a:srgbClr val="008D38"/>
                </a:solidFill>
                <a:sym typeface="微软雅黑" panose="020B0503020204020204" pitchFamily="34" charset="-122"/>
              </a:rPr>
              <a:t>BPPV</a:t>
            </a:r>
            <a:r>
              <a:rPr lang="zh-CN" altLang="en-US" b="1" dirty="0">
                <a:solidFill>
                  <a:srgbClr val="008D38"/>
                </a:solidFill>
                <a:sym typeface="微软雅黑" panose="020B0503020204020204" pitchFamily="34" charset="-122"/>
              </a:rPr>
              <a:t>最常见</a:t>
            </a:r>
            <a:r>
              <a:rPr lang="en-US" altLang="zh-CN" b="1" dirty="0">
                <a:solidFill>
                  <a:srgbClr val="008D38"/>
                </a:solidFill>
                <a:sym typeface="微软雅黑" panose="020B0503020204020204" pitchFamily="34" charset="-122"/>
              </a:rPr>
              <a:t>(39.3%)</a:t>
            </a:r>
            <a:r>
              <a:rPr lang="zh-CN" altLang="en-US" b="1" dirty="0">
                <a:solidFill>
                  <a:srgbClr val="008D38"/>
                </a:solidFill>
                <a:sym typeface="微软雅黑" panose="020B0503020204020204" pitchFamily="34" charset="-122"/>
              </a:rPr>
              <a:t>，其次为水平半规管</a:t>
            </a:r>
            <a:r>
              <a:rPr lang="en-US" altLang="zh-CN" b="1" dirty="0">
                <a:solidFill>
                  <a:srgbClr val="008D38"/>
                </a:solidFill>
                <a:sym typeface="微软雅黑" panose="020B0503020204020204" pitchFamily="34" charset="-122"/>
              </a:rPr>
              <a:t>BPPV(25.6%)</a:t>
            </a:r>
            <a:r>
              <a:rPr lang="en-US" altLang="zh-CN" b="1" baseline="30000" dirty="0">
                <a:solidFill>
                  <a:srgbClr val="008D38"/>
                </a:solidFill>
                <a:sym typeface="微软雅黑" panose="020B0503020204020204" pitchFamily="34" charset="-122"/>
              </a:rPr>
              <a:t>3</a:t>
            </a:r>
          </a:p>
        </p:txBody>
      </p:sp>
      <p:grpSp>
        <p:nvGrpSpPr>
          <p:cNvPr id="42" name="组合 41"/>
          <p:cNvGrpSpPr/>
          <p:nvPr/>
        </p:nvGrpSpPr>
        <p:grpSpPr>
          <a:xfrm>
            <a:off x="838200" y="1052735"/>
            <a:ext cx="5112000" cy="4680519"/>
            <a:chOff x="838200" y="1052735"/>
            <a:chExt cx="5112000" cy="4680519"/>
          </a:xfrm>
        </p:grpSpPr>
        <p:grpSp>
          <p:nvGrpSpPr>
            <p:cNvPr id="30" name="组合 29"/>
            <p:cNvGrpSpPr/>
            <p:nvPr/>
          </p:nvGrpSpPr>
          <p:grpSpPr>
            <a:xfrm>
              <a:off x="838200" y="1052735"/>
              <a:ext cx="5112000" cy="4680519"/>
              <a:chOff x="6282277" y="1806980"/>
              <a:chExt cx="5218008" cy="4327120"/>
            </a:xfrm>
          </p:grpSpPr>
          <p:sp>
            <p:nvSpPr>
              <p:cNvPr id="32" name="矩形: 圆角 31"/>
              <p:cNvSpPr/>
              <p:nvPr/>
            </p:nvSpPr>
            <p:spPr>
              <a:xfrm>
                <a:off x="6339757" y="1860709"/>
                <a:ext cx="5160528" cy="4273391"/>
              </a:xfrm>
              <a:prstGeom prst="roundRect">
                <a:avLst>
                  <a:gd name="adj" fmla="val 4933"/>
                </a:avLst>
              </a:prstGeom>
              <a:gradFill flip="none" rotWithShape="1">
                <a:gsLst>
                  <a:gs pos="0">
                    <a:srgbClr val="0A7F28">
                      <a:alpha val="14000"/>
                    </a:srgbClr>
                  </a:gs>
                  <a:gs pos="50000">
                    <a:srgbClr val="0A7F28"/>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3" name="ComponentBackground2"/>
              <p:cNvSpPr/>
              <p:nvPr/>
            </p:nvSpPr>
            <p:spPr>
              <a:xfrm>
                <a:off x="6282277" y="1806980"/>
                <a:ext cx="5160528" cy="4273391"/>
              </a:xfrm>
              <a:custGeom>
                <a:avLst/>
                <a:gdLst>
                  <a:gd name="connsiteX0" fmla="*/ 2851444 w 5160528"/>
                  <a:gd name="connsiteY0" fmla="*/ 1 h 4273391"/>
                  <a:gd name="connsiteX1" fmla="*/ 2853531 w 5160528"/>
                  <a:gd name="connsiteY1" fmla="*/ 1 h 4273391"/>
                  <a:gd name="connsiteX2" fmla="*/ 2853682 w 5160528"/>
                  <a:gd name="connsiteY2" fmla="*/ 475 h 4273391"/>
                  <a:gd name="connsiteX3" fmla="*/ 2845135 w 5160528"/>
                  <a:gd name="connsiteY3" fmla="*/ 0 h 4273391"/>
                  <a:gd name="connsiteX4" fmla="*/ 2845140 w 5160528"/>
                  <a:gd name="connsiteY4" fmla="*/ 1 h 4273391"/>
                  <a:gd name="connsiteX5" fmla="*/ 2851444 w 5160528"/>
                  <a:gd name="connsiteY5" fmla="*/ 1 h 4273391"/>
                  <a:gd name="connsiteX6" fmla="*/ 2848306 w 5160528"/>
                  <a:gd name="connsiteY6" fmla="*/ 665 h 4273391"/>
                  <a:gd name="connsiteX7" fmla="*/ 2903344 w 5160528"/>
                  <a:gd name="connsiteY7" fmla="*/ 12201 h 4273391"/>
                  <a:gd name="connsiteX8" fmla="*/ 2950878 w 5160528"/>
                  <a:gd name="connsiteY8" fmla="*/ 45473 h 4273391"/>
                  <a:gd name="connsiteX9" fmla="*/ 2979935 w 5160528"/>
                  <a:gd name="connsiteY9" fmla="*/ 90216 h 4273391"/>
                  <a:gd name="connsiteX10" fmla="*/ 2979705 w 5160528"/>
                  <a:gd name="connsiteY10" fmla="*/ 89026 h 4273391"/>
                  <a:gd name="connsiteX11" fmla="*/ 2977209 w 5160528"/>
                  <a:gd name="connsiteY11" fmla="*/ 85149 h 4273391"/>
                  <a:gd name="connsiteX12" fmla="*/ 2978362 w 5160528"/>
                  <a:gd name="connsiteY12" fmla="*/ 84733 h 4273391"/>
                  <a:gd name="connsiteX13" fmla="*/ 2981162 w 5160528"/>
                  <a:gd name="connsiteY13" fmla="*/ 92106 h 4273391"/>
                  <a:gd name="connsiteX14" fmla="*/ 2982926 w 5160528"/>
                  <a:gd name="connsiteY14" fmla="*/ 94823 h 4273391"/>
                  <a:gd name="connsiteX15" fmla="*/ 2983695 w 5160528"/>
                  <a:gd name="connsiteY15" fmla="*/ 98774 h 4273391"/>
                  <a:gd name="connsiteX16" fmla="*/ 3094026 w 5160528"/>
                  <a:gd name="connsiteY16" fmla="*/ 389297 h 4273391"/>
                  <a:gd name="connsiteX17" fmla="*/ 3328190 w 5160528"/>
                  <a:gd name="connsiteY17" fmla="*/ 555665 h 4273391"/>
                  <a:gd name="connsiteX18" fmla="*/ 4803515 w 5160528"/>
                  <a:gd name="connsiteY18" fmla="*/ 555665 h 4273391"/>
                  <a:gd name="connsiteX19" fmla="*/ 4803515 w 5160528"/>
                  <a:gd name="connsiteY19" fmla="*/ 556377 h 4273391"/>
                  <a:gd name="connsiteX20" fmla="*/ 4823841 w 5160528"/>
                  <a:gd name="connsiteY20" fmla="*/ 556377 h 4273391"/>
                  <a:gd name="connsiteX21" fmla="*/ 5160528 w 5160528"/>
                  <a:gd name="connsiteY21" fmla="*/ 878675 h 4273391"/>
                  <a:gd name="connsiteX22" fmla="*/ 5160528 w 5160528"/>
                  <a:gd name="connsiteY22" fmla="*/ 939041 h 4273391"/>
                  <a:gd name="connsiteX23" fmla="*/ 5160528 w 5160528"/>
                  <a:gd name="connsiteY23" fmla="*/ 3906983 h 4273391"/>
                  <a:gd name="connsiteX24" fmla="*/ 5160528 w 5160528"/>
                  <a:gd name="connsiteY24" fmla="*/ 4100372 h 4273391"/>
                  <a:gd name="connsiteX25" fmla="*/ 4987509 w 5160528"/>
                  <a:gd name="connsiteY25" fmla="*/ 4273391 h 4273391"/>
                  <a:gd name="connsiteX26" fmla="*/ 173019 w 5160528"/>
                  <a:gd name="connsiteY26" fmla="*/ 4273391 h 4273391"/>
                  <a:gd name="connsiteX27" fmla="*/ 0 w 5160528"/>
                  <a:gd name="connsiteY27" fmla="*/ 4100372 h 4273391"/>
                  <a:gd name="connsiteX28" fmla="*/ 0 w 5160528"/>
                  <a:gd name="connsiteY28" fmla="*/ 3906983 h 4273391"/>
                  <a:gd name="connsiteX29" fmla="*/ 0 w 5160528"/>
                  <a:gd name="connsiteY29" fmla="*/ 939041 h 4273391"/>
                  <a:gd name="connsiteX30" fmla="*/ 0 w 5160528"/>
                  <a:gd name="connsiteY30" fmla="*/ 355231 h 4273391"/>
                  <a:gd name="connsiteX31" fmla="*/ 339241 w 5160528"/>
                  <a:gd name="connsiteY31" fmla="*/ 1 h 4273391"/>
                  <a:gd name="connsiteX32" fmla="*/ 2845130 w 5160528"/>
                  <a:gd name="connsiteY32" fmla="*/ 1 h 4273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160528" h="4273391">
                    <a:moveTo>
                      <a:pt x="2851444" y="1"/>
                    </a:moveTo>
                    <a:lnTo>
                      <a:pt x="2853531" y="1"/>
                    </a:lnTo>
                    <a:lnTo>
                      <a:pt x="2853682" y="475"/>
                    </a:lnTo>
                    <a:close/>
                    <a:moveTo>
                      <a:pt x="2845135" y="0"/>
                    </a:moveTo>
                    <a:lnTo>
                      <a:pt x="2845140" y="1"/>
                    </a:lnTo>
                    <a:lnTo>
                      <a:pt x="2851444" y="1"/>
                    </a:lnTo>
                    <a:lnTo>
                      <a:pt x="2848306" y="665"/>
                    </a:lnTo>
                    <a:lnTo>
                      <a:pt x="2903344" y="12201"/>
                    </a:lnTo>
                    <a:cubicBezTo>
                      <a:pt x="2921235" y="20057"/>
                      <a:pt x="2937347" y="31426"/>
                      <a:pt x="2950878" y="45473"/>
                    </a:cubicBezTo>
                    <a:lnTo>
                      <a:pt x="2979935" y="90216"/>
                    </a:lnTo>
                    <a:lnTo>
                      <a:pt x="2979705" y="89026"/>
                    </a:lnTo>
                    <a:lnTo>
                      <a:pt x="2977209" y="85149"/>
                    </a:lnTo>
                    <a:lnTo>
                      <a:pt x="2978362" y="84733"/>
                    </a:lnTo>
                    <a:lnTo>
                      <a:pt x="2981162" y="92106"/>
                    </a:lnTo>
                    <a:lnTo>
                      <a:pt x="2982926" y="94823"/>
                    </a:lnTo>
                    <a:lnTo>
                      <a:pt x="2983695" y="98774"/>
                    </a:lnTo>
                    <a:lnTo>
                      <a:pt x="3094026" y="389297"/>
                    </a:lnTo>
                    <a:cubicBezTo>
                      <a:pt x="3132188" y="489782"/>
                      <a:pt x="3224917" y="555665"/>
                      <a:pt x="3328190" y="555665"/>
                    </a:cubicBezTo>
                    <a:lnTo>
                      <a:pt x="4803515" y="555665"/>
                    </a:lnTo>
                    <a:lnTo>
                      <a:pt x="4803515" y="556377"/>
                    </a:lnTo>
                    <a:lnTo>
                      <a:pt x="4823841" y="556377"/>
                    </a:lnTo>
                    <a:cubicBezTo>
                      <a:pt x="5009788" y="556377"/>
                      <a:pt x="5160528" y="700675"/>
                      <a:pt x="5160528" y="878675"/>
                    </a:cubicBezTo>
                    <a:lnTo>
                      <a:pt x="5160528" y="939041"/>
                    </a:lnTo>
                    <a:lnTo>
                      <a:pt x="5160528" y="3906983"/>
                    </a:lnTo>
                    <a:lnTo>
                      <a:pt x="5160528" y="4100372"/>
                    </a:lnTo>
                    <a:cubicBezTo>
                      <a:pt x="5160528" y="4195928"/>
                      <a:pt x="5083065" y="4273391"/>
                      <a:pt x="4987509" y="4273391"/>
                    </a:cubicBezTo>
                    <a:lnTo>
                      <a:pt x="173019" y="4273391"/>
                    </a:lnTo>
                    <a:cubicBezTo>
                      <a:pt x="77463" y="4273391"/>
                      <a:pt x="0" y="4195928"/>
                      <a:pt x="0" y="4100372"/>
                    </a:cubicBezTo>
                    <a:lnTo>
                      <a:pt x="0" y="3906983"/>
                    </a:lnTo>
                    <a:lnTo>
                      <a:pt x="0" y="939041"/>
                    </a:lnTo>
                    <a:lnTo>
                      <a:pt x="0" y="355231"/>
                    </a:lnTo>
                    <a:cubicBezTo>
                      <a:pt x="0" y="159043"/>
                      <a:pt x="151883" y="1"/>
                      <a:pt x="339241" y="1"/>
                    </a:cubicBezTo>
                    <a:lnTo>
                      <a:pt x="2845130" y="1"/>
                    </a:lnTo>
                    <a:close/>
                  </a:path>
                </a:pathLst>
              </a:custGeom>
              <a:solidFill>
                <a:schemeClr val="bg1"/>
              </a:solidFill>
              <a:ln w="19050">
                <a:solidFill>
                  <a:schemeClr val="bg1"/>
                </a:solidFill>
              </a:ln>
              <a:effectLst>
                <a:outerShdw blurRad="88900" dist="12700" algn="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41" name="椭圆 40"/>
            <p:cNvSpPr/>
            <p:nvPr/>
          </p:nvSpPr>
          <p:spPr>
            <a:xfrm>
              <a:off x="5523898" y="1289238"/>
              <a:ext cx="219378" cy="2193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43" name="文本占位符 7"/>
          <p:cNvSpPr txBox="1"/>
          <p:nvPr/>
        </p:nvSpPr>
        <p:spPr>
          <a:xfrm>
            <a:off x="1119092" y="1797680"/>
            <a:ext cx="4404806" cy="220510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zh-CN" altLang="en-US" sz="1800" b="1" dirty="0">
                <a:solidFill>
                  <a:srgbClr val="008D38"/>
                </a:solidFill>
                <a:sym typeface="微软雅黑" panose="020B0503020204020204" pitchFamily="34" charset="-122"/>
              </a:rPr>
              <a:t>巴拉尼协会诊断标准</a:t>
            </a:r>
            <a:r>
              <a:rPr lang="en-US" altLang="zh-CN" sz="1800" b="1" dirty="0">
                <a:solidFill>
                  <a:srgbClr val="008D38"/>
                </a:solidFill>
                <a:sym typeface="微软雅黑" panose="020B0503020204020204" pitchFamily="34" charset="-122"/>
              </a:rPr>
              <a:t>BPPV</a:t>
            </a:r>
            <a:r>
              <a:rPr lang="zh-CN" altLang="en-US" sz="1800" b="1" dirty="0">
                <a:solidFill>
                  <a:srgbClr val="008D38"/>
                </a:solidFill>
                <a:sym typeface="微软雅黑" panose="020B0503020204020204" pitchFamily="34" charset="-122"/>
              </a:rPr>
              <a:t>分为</a:t>
            </a:r>
            <a:r>
              <a:rPr lang="en-US" altLang="zh-CN" sz="1800" b="1" dirty="0">
                <a:solidFill>
                  <a:srgbClr val="C00000"/>
                </a:solidFill>
                <a:sym typeface="微软雅黑" panose="020B0503020204020204" pitchFamily="34" charset="-122"/>
              </a:rPr>
              <a:t>2</a:t>
            </a:r>
            <a:r>
              <a:rPr lang="zh-CN" altLang="en-US" sz="1800" b="1" dirty="0">
                <a:solidFill>
                  <a:srgbClr val="C00000"/>
                </a:solidFill>
                <a:sym typeface="微软雅黑" panose="020B0503020204020204" pitchFamily="34" charset="-122"/>
              </a:rPr>
              <a:t>类</a:t>
            </a:r>
            <a:r>
              <a:rPr lang="en-US" altLang="zh-CN" sz="1800" b="1" dirty="0">
                <a:solidFill>
                  <a:srgbClr val="C00000"/>
                </a:solidFill>
                <a:sym typeface="微软雅黑" panose="020B0503020204020204" pitchFamily="34" charset="-122"/>
              </a:rPr>
              <a:t>8</a:t>
            </a:r>
            <a:r>
              <a:rPr lang="zh-CN" altLang="en-US" sz="1800" b="1" dirty="0">
                <a:solidFill>
                  <a:srgbClr val="C00000"/>
                </a:solidFill>
                <a:sym typeface="微软雅黑" panose="020B0503020204020204" pitchFamily="34" charset="-122"/>
              </a:rPr>
              <a:t>型</a:t>
            </a:r>
            <a:r>
              <a:rPr lang="en-US" altLang="zh-CN" sz="1800" b="1" baseline="30000" dirty="0">
                <a:solidFill>
                  <a:srgbClr val="C00000"/>
                </a:solidFill>
                <a:sym typeface="微软雅黑" panose="020B0503020204020204" pitchFamily="34" charset="-122"/>
              </a:rPr>
              <a:t>1</a:t>
            </a:r>
          </a:p>
          <a:p>
            <a:pPr>
              <a:spcAft>
                <a:spcPts val="600"/>
              </a:spcAft>
            </a:pPr>
            <a:r>
              <a:rPr lang="zh-CN" altLang="en-US" dirty="0">
                <a:sym typeface="微软雅黑" panose="020B0503020204020204" pitchFamily="34" charset="-122"/>
              </a:rPr>
              <a:t>第一类：已确立的</a:t>
            </a:r>
            <a:r>
              <a:rPr lang="en-US" altLang="zh-CN" dirty="0">
                <a:sym typeface="微软雅黑" panose="020B0503020204020204" pitchFamily="34" charset="-122"/>
              </a:rPr>
              <a:t>4</a:t>
            </a:r>
            <a:r>
              <a:rPr lang="zh-CN" altLang="en-US" dirty="0">
                <a:sym typeface="微软雅黑" panose="020B0503020204020204" pitchFamily="34" charset="-122"/>
              </a:rPr>
              <a:t>种较常见的</a:t>
            </a:r>
            <a:r>
              <a:rPr lang="en-US" altLang="zh-CN" dirty="0">
                <a:sym typeface="微软雅黑" panose="020B0503020204020204" pitchFamily="34" charset="-122"/>
              </a:rPr>
              <a:t>BPPV</a:t>
            </a:r>
            <a:r>
              <a:rPr lang="zh-CN" altLang="en-US" dirty="0">
                <a:sym typeface="微软雅黑" panose="020B0503020204020204" pitchFamily="34" charset="-122"/>
              </a:rPr>
              <a:t>亚型</a:t>
            </a:r>
            <a:endParaRPr lang="en-US" altLang="zh-CN" dirty="0">
              <a:sym typeface="微软雅黑" panose="020B0503020204020204" pitchFamily="34" charset="-122"/>
            </a:endParaRPr>
          </a:p>
          <a:p>
            <a:pPr>
              <a:spcAft>
                <a:spcPts val="600"/>
              </a:spcAft>
            </a:pPr>
            <a:r>
              <a:rPr lang="zh-CN" altLang="en-US" dirty="0">
                <a:sym typeface="微软雅黑" panose="020B0503020204020204" pitchFamily="34" charset="-122"/>
              </a:rPr>
              <a:t>第二类：新近出现的或尚有争议的</a:t>
            </a:r>
            <a:r>
              <a:rPr lang="en-US" altLang="zh-CN" dirty="0">
                <a:sym typeface="微软雅黑" panose="020B0503020204020204" pitchFamily="34" charset="-122"/>
              </a:rPr>
              <a:t>4</a:t>
            </a:r>
            <a:r>
              <a:rPr lang="zh-CN" altLang="en-US" dirty="0">
                <a:sym typeface="微软雅黑" panose="020B0503020204020204" pitchFamily="34" charset="-122"/>
              </a:rPr>
              <a:t>种亚型，临床较少见，且与中枢性位置性眩晕鉴别有一定难度</a:t>
            </a:r>
            <a:r>
              <a:rPr lang="en-US" altLang="zh-CN" baseline="30000" dirty="0">
                <a:sym typeface="微软雅黑" panose="020B0503020204020204" pitchFamily="34" charset="-122"/>
              </a:rPr>
              <a:t>2</a:t>
            </a:r>
            <a:endParaRPr lang="zh-CN" altLang="en-US" baseline="30000" dirty="0">
              <a:sym typeface="微软雅黑" panose="020B0503020204020204" pitchFamily="34" charset="-122"/>
            </a:endParaRPr>
          </a:p>
        </p:txBody>
      </p:sp>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081" y="1137256"/>
            <a:ext cx="2552894" cy="523342"/>
          </a:xfrm>
          <a:prstGeom prst="rect">
            <a:avLst/>
          </a:prstGeom>
        </p:spPr>
      </p:pic>
      <p:graphicFrame>
        <p:nvGraphicFramePr>
          <p:cNvPr id="45" name="表格 44"/>
          <p:cNvGraphicFramePr>
            <a:graphicFrameLocks noGrp="1"/>
          </p:cNvGraphicFramePr>
          <p:nvPr>
            <p:extLst>
              <p:ext uri="{D42A27DB-BD31-4B8C-83A1-F6EECF244321}">
                <p14:modId xmlns:p14="http://schemas.microsoft.com/office/powerpoint/2010/main" val="710095370"/>
              </p:ext>
            </p:extLst>
          </p:nvPr>
        </p:nvGraphicFramePr>
        <p:xfrm>
          <a:off x="1167317" y="3555885"/>
          <a:ext cx="4397454" cy="1889760"/>
        </p:xfrm>
        <a:graphic>
          <a:graphicData uri="http://schemas.openxmlformats.org/drawingml/2006/table">
            <a:tbl>
              <a:tblPr firstRow="1" bandRow="1">
                <a:tableStyleId>{69CF1AB2-1976-4502-BF36-3FF5EA218861}</a:tableStyleId>
              </a:tblPr>
              <a:tblGrid>
                <a:gridCol w="971430">
                  <a:extLst>
                    <a:ext uri="{9D8B030D-6E8A-4147-A177-3AD203B41FA5}">
                      <a16:colId xmlns:a16="http://schemas.microsoft.com/office/drawing/2014/main" val="20000"/>
                    </a:ext>
                  </a:extLst>
                </a:gridCol>
                <a:gridCol w="3426024">
                  <a:extLst>
                    <a:ext uri="{9D8B030D-6E8A-4147-A177-3AD203B41FA5}">
                      <a16:colId xmlns:a16="http://schemas.microsoft.com/office/drawing/2014/main" val="20001"/>
                    </a:ext>
                  </a:extLst>
                </a:gridCol>
              </a:tblGrid>
              <a:tr h="521899">
                <a:tc>
                  <a:txBody>
                    <a:bodyPr/>
                    <a:lstStyle/>
                    <a:p>
                      <a:pPr marL="0" indent="0" algn="ctr">
                        <a:buFont typeface="+mj-lt"/>
                        <a:buNone/>
                      </a:pPr>
                      <a:r>
                        <a:rPr lang="en-US" altLang="zh-CN" sz="1600" b="0" dirty="0">
                          <a:solidFill>
                            <a:srgbClr val="008D38"/>
                          </a:solidFill>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1600" b="0" dirty="0">
                          <a:solidFill>
                            <a:srgbClr val="008D38"/>
                          </a:solidFill>
                          <a:latin typeface="微软雅黑" panose="020B0503020204020204" pitchFamily="34" charset="-122"/>
                          <a:ea typeface="微软雅黑" panose="020B0503020204020204" pitchFamily="34" charset="-122"/>
                          <a:sym typeface="微软雅黑" panose="020B0503020204020204" pitchFamily="34" charset="-122"/>
                        </a:rPr>
                        <a:t>的</a:t>
                      </a:r>
                      <a:endParaRPr lang="en-US" altLang="zh-CN" sz="1600" b="0" dirty="0">
                        <a:solidFill>
                          <a:srgbClr val="008D38"/>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Font typeface="+mj-lt"/>
                        <a:buNone/>
                      </a:pPr>
                      <a:r>
                        <a:rPr lang="zh-CN" altLang="en-US" sz="1600" b="0" dirty="0">
                          <a:solidFill>
                            <a:srgbClr val="008D38"/>
                          </a:solidFill>
                          <a:latin typeface="微软雅黑" panose="020B0503020204020204" pitchFamily="34" charset="-122"/>
                          <a:ea typeface="微软雅黑" panose="020B0503020204020204" pitchFamily="34" charset="-122"/>
                          <a:sym typeface="微软雅黑" panose="020B0503020204020204" pitchFamily="34" charset="-122"/>
                        </a:rPr>
                        <a:t>诊断标准</a:t>
                      </a:r>
                    </a:p>
                  </a:txBody>
                  <a:tcPr marL="45720" marR="45720" anchor="ctr">
                    <a:lnL>
                      <a:noFill/>
                    </a:lnL>
                    <a:lnR w="12700">
                      <a:solidFill>
                        <a:srgbClr val="008D38"/>
                      </a:solidFill>
                      <a:prstDash val="solid"/>
                    </a:lnR>
                    <a:lnT w="12700" cap="flat" cmpd="sng" algn="ctr">
                      <a:solidFill>
                        <a:srgbClr val="0A7F28"/>
                      </a:solidFill>
                      <a:prstDash val="solid"/>
                      <a:round/>
                      <a:headEnd type="none" w="med" len="med"/>
                      <a:tailEnd type="none" w="med" len="med"/>
                    </a:lnT>
                    <a:lnB w="12700">
                      <a:solidFill>
                        <a:srgbClr val="008D38"/>
                      </a:solidFill>
                      <a:prstDash val="solid"/>
                    </a:lnB>
                    <a:lnTlToBr>
                      <a:noFill/>
                    </a:lnTlToBr>
                    <a:lnBlToTr>
                      <a:noFill/>
                    </a:lnBlToTr>
                    <a:solidFill>
                      <a:schemeClr val="accent6">
                        <a:lumMod val="20000"/>
                        <a:lumOff val="80000"/>
                      </a:schemeClr>
                    </a:solidFill>
                  </a:tcPr>
                </a:tc>
                <a:tc>
                  <a:txBody>
                    <a:bodyPr/>
                    <a:lstStyle/>
                    <a:p>
                      <a:pPr marL="342900" indent="-342900">
                        <a:buFont typeface="+mj-lt"/>
                        <a:buAutoNum type="arabicPeriod"/>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后半规管管结石症</a:t>
                      </a:r>
                      <a:r>
                        <a:rPr lang="en-US" altLang="zh-CN"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(pc-BPPV)</a:t>
                      </a:r>
                    </a:p>
                    <a:p>
                      <a:pPr marL="342900" indent="-342900">
                        <a:buFont typeface="+mj-lt"/>
                        <a:buAutoNum type="arabicPeriod"/>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水平半规管管结石症</a:t>
                      </a:r>
                      <a:r>
                        <a:rPr lang="en-US" altLang="zh-CN"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400" b="0" dirty="0" err="1">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hc</a:t>
                      </a:r>
                      <a:r>
                        <a:rPr lang="en-US" altLang="zh-CN"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-BPPV)</a:t>
                      </a:r>
                    </a:p>
                    <a:p>
                      <a:pPr marL="342900" indent="-342900">
                        <a:buFont typeface="+mj-lt"/>
                        <a:buAutoNum type="arabicPeriod"/>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水平半规管嵴帽结石症</a:t>
                      </a:r>
                      <a:r>
                        <a:rPr lang="en-US" altLang="zh-CN"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400" b="0" dirty="0" err="1">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hc</a:t>
                      </a:r>
                      <a:r>
                        <a:rPr lang="en-US" altLang="zh-CN"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-BPPV-cu)</a:t>
                      </a:r>
                    </a:p>
                    <a:p>
                      <a:pPr marL="342900" indent="-342900">
                        <a:buFont typeface="+mj-lt"/>
                        <a:buAutoNum type="arabicPeriod"/>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自发缓解的、可能的</a:t>
                      </a:r>
                      <a:r>
                        <a:rPr lang="en-US" altLang="zh-CN"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BPPV</a:t>
                      </a:r>
                    </a:p>
                  </a:txBody>
                  <a:tcPr marL="45720" marR="45720" anchor="ctr">
                    <a:lnL w="12700">
                      <a:solidFill>
                        <a:srgbClr val="008D38"/>
                      </a:solidFill>
                      <a:prstDash val="solid"/>
                    </a:lnL>
                    <a:lnR>
                      <a:noFill/>
                    </a:lnR>
                    <a:lnT w="12700" cap="flat" cmpd="sng" algn="ctr">
                      <a:solidFill>
                        <a:srgbClr val="0A7F28"/>
                      </a:solidFill>
                      <a:prstDash val="solid"/>
                      <a:round/>
                      <a:headEnd type="none" w="med" len="med"/>
                      <a:tailEnd type="none" w="med" len="med"/>
                    </a:lnT>
                    <a:lnB w="12700">
                      <a:solidFill>
                        <a:srgbClr val="008D38"/>
                      </a:solidFill>
                      <a:prstDash val="soli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 typeface="+mj-lt"/>
                        <a:buNone/>
                        <a:defRPr/>
                      </a:pPr>
                      <a:r>
                        <a:rPr lang="zh-CN" altLang="en-US" sz="1600" b="0" dirty="0">
                          <a:solidFill>
                            <a:srgbClr val="008D38"/>
                          </a:solidFill>
                          <a:latin typeface="微软雅黑" panose="020B0503020204020204" pitchFamily="34" charset="-122"/>
                          <a:ea typeface="微软雅黑" panose="020B0503020204020204" pitchFamily="34" charset="-122"/>
                          <a:sym typeface="微软雅黑" panose="020B0503020204020204" pitchFamily="34" charset="-122"/>
                        </a:rPr>
                        <a:t>新出现、</a:t>
                      </a:r>
                      <a:endParaRPr lang="en-US" altLang="zh-CN" sz="1600" b="0" dirty="0">
                        <a:solidFill>
                          <a:srgbClr val="008D38"/>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mj-lt"/>
                        <a:buNone/>
                        <a:defRPr/>
                      </a:pPr>
                      <a:r>
                        <a:rPr lang="zh-CN" altLang="en-US" sz="1600" b="0" dirty="0">
                          <a:solidFill>
                            <a:srgbClr val="008D38"/>
                          </a:solidFill>
                          <a:latin typeface="微软雅黑" panose="020B0503020204020204" pitchFamily="34" charset="-122"/>
                          <a:ea typeface="微软雅黑" panose="020B0503020204020204" pitchFamily="34" charset="-122"/>
                          <a:sym typeface="微软雅黑" panose="020B0503020204020204" pitchFamily="34" charset="-122"/>
                        </a:rPr>
                        <a:t>有争议的</a:t>
                      </a:r>
                      <a:r>
                        <a:rPr lang="en-US" altLang="zh-CN" sz="1600" b="0" dirty="0">
                          <a:solidFill>
                            <a:srgbClr val="008D38"/>
                          </a:solidFill>
                          <a:latin typeface="微软雅黑" panose="020B0503020204020204" pitchFamily="34" charset="-122"/>
                          <a:ea typeface="微软雅黑" panose="020B0503020204020204" pitchFamily="34" charset="-122"/>
                          <a:sym typeface="微软雅黑" panose="020B0503020204020204" pitchFamily="34" charset="-122"/>
                        </a:rPr>
                        <a:t>BPPV</a:t>
                      </a:r>
                    </a:p>
                  </a:txBody>
                  <a:tcPr marL="45720" marR="45720" anchor="ctr">
                    <a:lnL>
                      <a:noFill/>
                    </a:lnL>
                    <a:lnR w="12700">
                      <a:solidFill>
                        <a:srgbClr val="008D38"/>
                      </a:solidFill>
                      <a:prstDash val="solid"/>
                    </a:lnR>
                    <a:lnT w="12700">
                      <a:solidFill>
                        <a:srgbClr val="008D38"/>
                      </a:solidFill>
                      <a:prstDash val="solid"/>
                    </a:lnT>
                    <a:lnB w="12700" cap="flat" cmpd="sng" algn="ctr">
                      <a:solidFill>
                        <a:srgbClr val="0A7F28"/>
                      </a:solidFill>
                      <a:prstDash val="solid"/>
                      <a:round/>
                      <a:headEnd type="none" w="med" len="med"/>
                      <a:tailEnd type="none" w="med" len="med"/>
                    </a:lnB>
                    <a:lnTlToBr>
                      <a:noFill/>
                    </a:lnTlToBr>
                    <a:lnBlToTr>
                      <a:noFill/>
                    </a:lnBlToTr>
                    <a:solidFill>
                      <a:schemeClr val="accent6">
                        <a:lumMod val="20000"/>
                        <a:lumOff val="80000"/>
                        <a:alpha val="50000"/>
                      </a:schemeClr>
                    </a:solidFill>
                  </a:tcPr>
                </a:tc>
                <a:tc>
                  <a:txBody>
                    <a:bodyPr/>
                    <a:lstStyle/>
                    <a:p>
                      <a:pPr marL="342900" indent="-342900">
                        <a:buFont typeface="+mj-lt"/>
                        <a:buAutoNum type="arabicPeriod"/>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前半规管管结石症</a:t>
                      </a:r>
                      <a:r>
                        <a:rPr lang="en-US" altLang="zh-CN"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(ac-BPPV) </a:t>
                      </a:r>
                    </a:p>
                    <a:p>
                      <a:pPr marL="342900" indent="-342900">
                        <a:buFont typeface="+mj-lt"/>
                        <a:buAutoNum type="arabicPeriod"/>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后半规管嵴帽结石症</a:t>
                      </a:r>
                      <a:r>
                        <a:rPr lang="en-US" altLang="zh-CN"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(pc-BPPV-cu)</a:t>
                      </a:r>
                    </a:p>
                    <a:p>
                      <a:pPr marL="342900" indent="-342900">
                        <a:buFont typeface="+mj-lt"/>
                        <a:buAutoNum type="arabicPeriod"/>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多管结石症</a:t>
                      </a:r>
                      <a:r>
                        <a:rPr lang="en-US" altLang="zh-CN"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(mc-BPPV)</a:t>
                      </a:r>
                    </a:p>
                    <a:p>
                      <a:pPr marL="342900" indent="-342900">
                        <a:buFont typeface="+mj-lt"/>
                        <a:buAutoNum type="arabicPeriod"/>
                      </a:pPr>
                      <a:r>
                        <a:rPr lang="zh-CN" altLang="en-US"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可疑的</a:t>
                      </a:r>
                      <a:r>
                        <a:rPr lang="en-US" altLang="zh-CN" sz="14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BPPV</a:t>
                      </a:r>
                    </a:p>
                  </a:txBody>
                  <a:tcPr marL="45720" marR="45720" anchor="ctr">
                    <a:lnL w="12700">
                      <a:solidFill>
                        <a:srgbClr val="008D38"/>
                      </a:solidFill>
                      <a:prstDash val="solid"/>
                    </a:lnL>
                    <a:lnR>
                      <a:noFill/>
                    </a:lnR>
                    <a:lnT w="12700">
                      <a:solidFill>
                        <a:srgbClr val="008D38"/>
                      </a:solidFill>
                      <a:prstDash val="solid"/>
                    </a:lnT>
                    <a:lnB w="12700" cap="flat" cmpd="sng" algn="ctr">
                      <a:solidFill>
                        <a:srgbClr val="0A7F28"/>
                      </a:solidFill>
                      <a:prstDash val="solid"/>
                      <a:round/>
                      <a:headEnd type="none" w="med" len="med"/>
                      <a:tailEnd type="none" w="med" len="med"/>
                    </a:lnB>
                    <a:lnTlToBr>
                      <a:noFill/>
                    </a:lnTlToBr>
                    <a:lnBlToTr>
                      <a:noFill/>
                    </a:lnBlToTr>
                    <a:solidFill>
                      <a:schemeClr val="accent6">
                        <a:lumMod val="20000"/>
                        <a:lumOff val="80000"/>
                        <a:alpha val="50000"/>
                      </a:schemeClr>
                    </a:solidFill>
                  </a:tcPr>
                </a:tc>
                <a:extLst>
                  <a:ext uri="{0D108BD9-81ED-4DB2-BD59-A6C34878D82A}">
                    <a16:rowId xmlns:a16="http://schemas.microsoft.com/office/drawing/2014/main" val="10001"/>
                  </a:ext>
                </a:extLst>
              </a:tr>
            </a:tbl>
          </a:graphicData>
        </a:graphic>
      </p:graphicFrame>
      <p:graphicFrame>
        <p:nvGraphicFramePr>
          <p:cNvPr id="53" name="图表 52"/>
          <p:cNvGraphicFramePr/>
          <p:nvPr/>
        </p:nvGraphicFramePr>
        <p:xfrm>
          <a:off x="6196824" y="1770916"/>
          <a:ext cx="5055689" cy="3370459"/>
        </p:xfrm>
        <a:graphic>
          <a:graphicData uri="http://schemas.openxmlformats.org/drawingml/2006/chart">
            <c:chart xmlns:c="http://schemas.openxmlformats.org/drawingml/2006/chart" xmlns:r="http://schemas.openxmlformats.org/officeDocument/2006/relationships" r:id="rId5"/>
          </a:graphicData>
        </a:graphic>
      </p:graphicFrame>
      <p:sp>
        <p:nvSpPr>
          <p:cNvPr id="54" name="文本占位符 2"/>
          <p:cNvSpPr txBox="1"/>
          <p:nvPr/>
        </p:nvSpPr>
        <p:spPr>
          <a:xfrm>
            <a:off x="6439710" y="4937607"/>
            <a:ext cx="4766553" cy="712013"/>
          </a:xfrm>
          <a:prstGeom prst="rect">
            <a:avLst/>
          </a:prstGeom>
        </p:spPr>
        <p:txBody>
          <a:bodyPr anchor="b">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我国研究纳入</a:t>
            </a:r>
            <a:r>
              <a:rPr lang="en-US" altLang="zh-CN" sz="1000" dirty="0">
                <a:solidFill>
                  <a:prstClr val="black"/>
                </a:solidFill>
                <a:latin typeface="微软雅黑" panose="020B0503020204020204" pitchFamily="34" charset="-122"/>
                <a:sym typeface="微软雅黑" panose="020B0503020204020204" pitchFamily="34" charset="-122"/>
              </a:rPr>
              <a:t>2016</a:t>
            </a:r>
            <a:r>
              <a:rPr lang="zh-CN" altLang="en-US" sz="1000" dirty="0">
                <a:solidFill>
                  <a:prstClr val="black"/>
                </a:solidFill>
                <a:latin typeface="微软雅黑" panose="020B0503020204020204" pitchFamily="34" charset="-122"/>
                <a:sym typeface="微软雅黑" panose="020B0503020204020204" pitchFamily="34" charset="-122"/>
              </a:rPr>
              <a:t>年</a:t>
            </a:r>
            <a:r>
              <a:rPr lang="en-US" altLang="zh-CN" sz="1000" dirty="0">
                <a:solidFill>
                  <a:prstClr val="black"/>
                </a:solidFill>
                <a:latin typeface="微软雅黑" panose="020B0503020204020204" pitchFamily="34" charset="-122"/>
                <a:sym typeface="微软雅黑" panose="020B0503020204020204" pitchFamily="34" charset="-122"/>
              </a:rPr>
              <a:t>3</a:t>
            </a:r>
            <a:r>
              <a:rPr lang="zh-CN" altLang="en-US" sz="1000" dirty="0">
                <a:solidFill>
                  <a:prstClr val="black"/>
                </a:solidFill>
                <a:latin typeface="微软雅黑" panose="020B0503020204020204" pitchFamily="34" charset="-122"/>
                <a:sym typeface="微软雅黑" panose="020B0503020204020204" pitchFamily="34" charset="-122"/>
              </a:rPr>
              <a:t>月至</a:t>
            </a:r>
            <a:r>
              <a:rPr lang="en-US" altLang="zh-CN" sz="1000" dirty="0">
                <a:solidFill>
                  <a:prstClr val="black"/>
                </a:solidFill>
                <a:latin typeface="微软雅黑" panose="020B0503020204020204" pitchFamily="34" charset="-122"/>
                <a:sym typeface="微软雅黑" panose="020B0503020204020204" pitchFamily="34" charset="-122"/>
              </a:rPr>
              <a:t>2019</a:t>
            </a:r>
            <a:r>
              <a:rPr lang="zh-CN" altLang="en-US" sz="1000" dirty="0">
                <a:solidFill>
                  <a:prstClr val="black"/>
                </a:solidFill>
                <a:latin typeface="微软雅黑" panose="020B0503020204020204" pitchFamily="34" charset="-122"/>
                <a:sym typeface="微软雅黑" panose="020B0503020204020204" pitchFamily="34" charset="-122"/>
              </a:rPr>
              <a:t>年</a:t>
            </a:r>
            <a:r>
              <a:rPr lang="en-US" altLang="zh-CN" sz="1000" dirty="0">
                <a:solidFill>
                  <a:prstClr val="black"/>
                </a:solidFill>
                <a:latin typeface="微软雅黑" panose="020B0503020204020204" pitchFamily="34" charset="-122"/>
                <a:sym typeface="微软雅黑" panose="020B0503020204020204" pitchFamily="34" charset="-122"/>
              </a:rPr>
              <a:t>2</a:t>
            </a:r>
            <a:r>
              <a:rPr lang="zh-CN" altLang="en-US" sz="1000" dirty="0">
                <a:solidFill>
                  <a:prstClr val="black"/>
                </a:solidFill>
                <a:latin typeface="微软雅黑" panose="020B0503020204020204" pitchFamily="34" charset="-122"/>
                <a:sym typeface="微软雅黑" panose="020B0503020204020204" pitchFamily="34" charset="-122"/>
              </a:rPr>
              <a:t>月期间收治的</a:t>
            </a:r>
            <a:r>
              <a:rPr lang="en-US" altLang="zh-CN" sz="1000" dirty="0">
                <a:solidFill>
                  <a:prstClr val="black"/>
                </a:solidFill>
                <a:latin typeface="微软雅黑" panose="020B0503020204020204" pitchFamily="34" charset="-122"/>
                <a:sym typeface="微软雅黑" panose="020B0503020204020204" pitchFamily="34" charset="-122"/>
              </a:rPr>
              <a:t>481</a:t>
            </a:r>
            <a:r>
              <a:rPr lang="zh-CN" altLang="en-US" sz="1000" dirty="0">
                <a:solidFill>
                  <a:prstClr val="black"/>
                </a:solidFill>
                <a:latin typeface="微软雅黑" panose="020B0503020204020204" pitchFamily="34" charset="-122"/>
                <a:sym typeface="微软雅黑" panose="020B0503020204020204" pitchFamily="34" charset="-122"/>
              </a:rPr>
              <a:t>例良性阵发性位置性眩晕</a:t>
            </a:r>
            <a:r>
              <a:rPr lang="en-US" altLang="zh-CN" sz="1000" dirty="0">
                <a:solidFill>
                  <a:prstClr val="black"/>
                </a:solidFill>
                <a:latin typeface="微软雅黑" panose="020B0503020204020204" pitchFamily="34" charset="-122"/>
                <a:sym typeface="微软雅黑" panose="020B0503020204020204" pitchFamily="34" charset="-122"/>
              </a:rPr>
              <a:t>(BPPV)</a:t>
            </a:r>
            <a:r>
              <a:rPr lang="zh-CN" altLang="en-US" sz="1000" dirty="0">
                <a:solidFill>
                  <a:prstClr val="black"/>
                </a:solidFill>
                <a:latin typeface="微软雅黑" panose="020B0503020204020204" pitchFamily="34" charset="-122"/>
                <a:sym typeface="微软雅黑" panose="020B0503020204020204" pitchFamily="34" charset="-122"/>
              </a:rPr>
              <a:t>患者。所有患者均通过</a:t>
            </a:r>
            <a:r>
              <a:rPr lang="en-US" altLang="zh-CN" sz="1000" dirty="0">
                <a:solidFill>
                  <a:prstClr val="black"/>
                </a:solidFill>
                <a:latin typeface="微软雅黑" panose="020B0503020204020204" pitchFamily="34" charset="-122"/>
                <a:sym typeface="微软雅黑" panose="020B0503020204020204" pitchFamily="34" charset="-122"/>
              </a:rPr>
              <a:t>Dix-Hallpike</a:t>
            </a:r>
            <a:r>
              <a:rPr lang="zh-CN" altLang="en-US" sz="1000" dirty="0">
                <a:solidFill>
                  <a:prstClr val="black"/>
                </a:solidFill>
                <a:latin typeface="微软雅黑" panose="020B0503020204020204" pitchFamily="34" charset="-122"/>
                <a:sym typeface="微软雅黑" panose="020B0503020204020204" pitchFamily="34" charset="-122"/>
              </a:rPr>
              <a:t>试验、正中深悬头位试验和仰卧滚转试验进行诊断，使用视频眼震电图记录眼震情况。对于可疑的</a:t>
            </a:r>
            <a:r>
              <a:rPr lang="en-US" altLang="zh-CN" sz="1000" dirty="0">
                <a:solidFill>
                  <a:prstClr val="black"/>
                </a:solidFill>
                <a:latin typeface="微软雅黑" panose="020B0503020204020204" pitchFamily="34" charset="-122"/>
                <a:sym typeface="微软雅黑" panose="020B0503020204020204" pitchFamily="34" charset="-122"/>
              </a:rPr>
              <a:t>BPPV(</a:t>
            </a:r>
            <a:r>
              <a:rPr lang="zh-CN" altLang="en-US" sz="1000" dirty="0">
                <a:solidFill>
                  <a:prstClr val="black"/>
                </a:solidFill>
                <a:latin typeface="微软雅黑" panose="020B0503020204020204" pitchFamily="34" charset="-122"/>
                <a:sym typeface="微软雅黑" panose="020B0503020204020204" pitchFamily="34" charset="-122"/>
              </a:rPr>
              <a:t>诊断不明确</a:t>
            </a:r>
            <a:r>
              <a:rPr lang="en-US" altLang="zh-CN" sz="1000" dirty="0">
                <a:solidFill>
                  <a:prstClr val="black"/>
                </a:solidFill>
                <a:latin typeface="微软雅黑" panose="020B0503020204020204" pitchFamily="34" charset="-122"/>
                <a:sym typeface="微软雅黑" panose="020B0503020204020204" pitchFamily="34" charset="-122"/>
              </a:rPr>
              <a:t>)</a:t>
            </a:r>
            <a:r>
              <a:rPr lang="zh-CN" altLang="en-US" sz="1000" dirty="0">
                <a:solidFill>
                  <a:prstClr val="black"/>
                </a:solidFill>
                <a:latin typeface="微软雅黑" panose="020B0503020204020204" pitchFamily="34" charset="-122"/>
                <a:sym typeface="微软雅黑" panose="020B0503020204020204" pitchFamily="34" charset="-122"/>
              </a:rPr>
              <a:t>的患者，采用耳石复位疗法和随访诊断以进一步明确诊断</a:t>
            </a:r>
          </a:p>
        </p:txBody>
      </p:sp>
      <p:sp>
        <p:nvSpPr>
          <p:cNvPr id="3" name="圆角矩形 2"/>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具有多种类型，完整诊断存在难度</a:t>
            </a:r>
          </a:p>
        </p:txBody>
      </p:sp>
      <p:sp>
        <p:nvSpPr>
          <p:cNvPr id="4" name="圆角矩形 3"/>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内容占位符 14"/>
          <p:cNvSpPr>
            <a:spLocks noGrp="1"/>
          </p:cNvSpPr>
          <p:nvPr>
            <p:ph sz="quarter" idx="14"/>
          </p:nvPr>
        </p:nvSpPr>
        <p:spPr/>
        <p:txBody>
          <a:bodyPr/>
          <a:lstStyle/>
          <a:p>
            <a:r>
              <a:rPr lang="en-US" altLang="zh-CN" dirty="0">
                <a:sym typeface="微软雅黑" panose="020B0503020204020204" pitchFamily="34" charset="-122"/>
              </a:rPr>
              <a:t>1. Liu P, et al. Changing Paradigm for Vertigo/Dizziness Patients: a Retrospective Before-After Study from Tertiary Hospitals in Northwestern China. J Gen Intern Med. 2021;36(10):3064-3070. </a:t>
            </a:r>
            <a:r>
              <a:rPr lang="en-US" altLang="zh-CN" dirty="0">
                <a:sym typeface="微软雅黑" panose="020B0503020204020204" pitchFamily="34" charset="-122"/>
                <a:hlinkClick r:id="rId3"/>
              </a:rPr>
              <a:t>https://www.ncbi.nlm.nih.gov/pmc/articles/PMC8481407/</a:t>
            </a:r>
            <a:endParaRPr lang="en-US" altLang="zh-CN" dirty="0">
              <a:sym typeface="微软雅黑" panose="020B0503020204020204" pitchFamily="34" charset="-122"/>
            </a:endParaRPr>
          </a:p>
          <a:p>
            <a:r>
              <a:rPr lang="en-US" altLang="zh-CN" dirty="0">
                <a:sym typeface="微软雅黑" panose="020B0503020204020204" pitchFamily="34" charset="-122"/>
              </a:rPr>
              <a:t>2. </a:t>
            </a:r>
            <a:r>
              <a:rPr lang="zh-CN" altLang="en-US" dirty="0">
                <a:sym typeface="微软雅黑" panose="020B0503020204020204" pitchFamily="34" charset="-122"/>
              </a:rPr>
              <a:t>郭权来</a:t>
            </a:r>
            <a:r>
              <a:rPr lang="en-US" altLang="zh-CN" dirty="0">
                <a:sym typeface="微软雅黑" panose="020B0503020204020204" pitchFamily="34" charset="-122"/>
              </a:rPr>
              <a:t>,</a:t>
            </a:r>
            <a:r>
              <a:rPr lang="zh-CN" altLang="en-US" dirty="0">
                <a:sym typeface="微软雅黑" panose="020B0503020204020204" pitchFamily="34" charset="-122"/>
              </a:rPr>
              <a:t>等</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良性阵发性位置性眩晕误诊文献荟萃分析</a:t>
            </a:r>
            <a:r>
              <a:rPr lang="en-US" altLang="zh-CN" dirty="0">
                <a:sym typeface="微软雅黑" panose="020B0503020204020204" pitchFamily="34" charset="-122"/>
              </a:rPr>
              <a:t>.</a:t>
            </a:r>
            <a:r>
              <a:rPr lang="zh-CN" altLang="en-US" dirty="0">
                <a:sym typeface="微软雅黑" panose="020B0503020204020204" pitchFamily="34" charset="-122"/>
              </a:rPr>
              <a:t>临床误诊误治</a:t>
            </a:r>
            <a:r>
              <a:rPr lang="en-US" altLang="zh-CN" dirty="0">
                <a:sym typeface="微软雅黑" panose="020B0503020204020204" pitchFamily="34" charset="-122"/>
              </a:rPr>
              <a:t>,2017,30(3):40-44.</a:t>
            </a:r>
          </a:p>
        </p:txBody>
      </p:sp>
      <p:grpSp>
        <p:nvGrpSpPr>
          <p:cNvPr id="2" name="组合 1"/>
          <p:cNvGrpSpPr/>
          <p:nvPr/>
        </p:nvGrpSpPr>
        <p:grpSpPr>
          <a:xfrm>
            <a:off x="838200" y="1052736"/>
            <a:ext cx="5148000" cy="4680518"/>
            <a:chOff x="6205800" y="1052736"/>
            <a:chExt cx="5148000" cy="4680518"/>
          </a:xfrm>
        </p:grpSpPr>
        <p:sp>
          <p:nvSpPr>
            <p:cNvPr id="3" name="矩形: 圆角 2"/>
            <p:cNvSpPr/>
            <p:nvPr/>
          </p:nvSpPr>
          <p:spPr>
            <a:xfrm>
              <a:off x="6205800" y="1052736"/>
              <a:ext cx="5148000" cy="4680518"/>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占位符 10"/>
            <p:cNvSpPr txBox="1"/>
            <p:nvPr/>
          </p:nvSpPr>
          <p:spPr>
            <a:xfrm>
              <a:off x="6324182" y="1124744"/>
              <a:ext cx="4911236" cy="253285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b="1" dirty="0">
                  <a:sym typeface="微软雅黑" panose="020B0503020204020204" pitchFamily="34" charset="-122"/>
                </a:rPr>
                <a:t>我国西北地区三级医院研究显示，眩晕头晕医学科建立前后患者诊断谱发生变化，提示可能存在的</a:t>
              </a:r>
              <a:r>
                <a:rPr lang="zh-CN" altLang="en-US" b="1" dirty="0">
                  <a:solidFill>
                    <a:srgbClr val="C00000"/>
                  </a:solidFill>
                  <a:sym typeface="微软雅黑" panose="020B0503020204020204" pitchFamily="34" charset="-122"/>
                </a:rPr>
                <a:t>漏诊</a:t>
              </a:r>
              <a:r>
                <a:rPr lang="en-US" altLang="zh-CN" b="1" dirty="0">
                  <a:solidFill>
                    <a:srgbClr val="C00000"/>
                  </a:solidFill>
                  <a:sym typeface="微软雅黑" panose="020B0503020204020204" pitchFamily="34" charset="-122"/>
                </a:rPr>
                <a:t>BPPV</a:t>
              </a:r>
              <a:r>
                <a:rPr lang="zh-CN" altLang="en-US" b="1" dirty="0">
                  <a:sym typeface="微软雅黑" panose="020B0503020204020204" pitchFamily="34" charset="-122"/>
                </a:rPr>
                <a:t>等眩晕诊断问题</a:t>
              </a:r>
              <a:r>
                <a:rPr lang="en-US" altLang="zh-CN" b="1" baseline="30000" dirty="0">
                  <a:sym typeface="微软雅黑" panose="020B0503020204020204" pitchFamily="34" charset="-122"/>
                </a:rPr>
                <a:t>1</a:t>
              </a:r>
            </a:p>
          </p:txBody>
        </p:sp>
      </p:grpSp>
      <p:sp>
        <p:nvSpPr>
          <p:cNvPr id="5" name="文本占位符 2"/>
          <p:cNvSpPr txBox="1"/>
          <p:nvPr/>
        </p:nvSpPr>
        <p:spPr>
          <a:xfrm>
            <a:off x="1072110" y="4937607"/>
            <a:ext cx="4766553" cy="712013"/>
          </a:xfrm>
          <a:prstGeom prst="rect">
            <a:avLst/>
          </a:prstGeom>
        </p:spPr>
        <p:txBody>
          <a:bodyPr anchor="b">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中国西北地区三级医院的回顾性前后研究，纳入以眩晕</a:t>
            </a:r>
            <a:r>
              <a:rPr lang="en-US" altLang="zh-CN" sz="1000" dirty="0">
                <a:solidFill>
                  <a:prstClr val="black"/>
                </a:solidFill>
                <a:latin typeface="微软雅黑" panose="020B0503020204020204" pitchFamily="34" charset="-122"/>
                <a:sym typeface="微软雅黑" panose="020B0503020204020204" pitchFamily="34" charset="-122"/>
              </a:rPr>
              <a:t>/</a:t>
            </a:r>
            <a:r>
              <a:rPr lang="zh-CN" altLang="en-US" sz="1000" dirty="0">
                <a:solidFill>
                  <a:prstClr val="black"/>
                </a:solidFill>
                <a:latin typeface="微软雅黑" panose="020B0503020204020204" pitchFamily="34" charset="-122"/>
                <a:sym typeface="微软雅黑" panose="020B0503020204020204" pitchFamily="34" charset="-122"/>
              </a:rPr>
              <a:t>头晕为主诉的</a:t>
            </a:r>
            <a:r>
              <a:rPr lang="en-US" altLang="zh-CN" sz="1000" dirty="0">
                <a:solidFill>
                  <a:prstClr val="black"/>
                </a:solidFill>
                <a:latin typeface="微软雅黑" panose="020B0503020204020204" pitchFamily="34" charset="-122"/>
                <a:sym typeface="微软雅黑" panose="020B0503020204020204" pitchFamily="34" charset="-122"/>
              </a:rPr>
              <a:t>29793</a:t>
            </a:r>
            <a:r>
              <a:rPr lang="zh-CN" altLang="en-US" sz="1000" dirty="0">
                <a:solidFill>
                  <a:prstClr val="black"/>
                </a:solidFill>
                <a:latin typeface="微软雅黑" panose="020B0503020204020204" pitchFamily="34" charset="-122"/>
                <a:sym typeface="微软雅黑" panose="020B0503020204020204" pitchFamily="34" charset="-122"/>
              </a:rPr>
              <a:t>例患者，分析</a:t>
            </a:r>
            <a:r>
              <a:rPr lang="en-US" altLang="zh-CN" sz="1000" dirty="0">
                <a:solidFill>
                  <a:prstClr val="black"/>
                </a:solidFill>
                <a:latin typeface="微软雅黑" panose="020B0503020204020204" pitchFamily="34" charset="-122"/>
                <a:sym typeface="微软雅黑" panose="020B0503020204020204" pitchFamily="34" charset="-122"/>
              </a:rPr>
              <a:t>2014-2018</a:t>
            </a:r>
            <a:r>
              <a:rPr lang="zh-CN" altLang="en-US" sz="1000" dirty="0">
                <a:solidFill>
                  <a:prstClr val="black"/>
                </a:solidFill>
                <a:latin typeface="微软雅黑" panose="020B0503020204020204" pitchFamily="34" charset="-122"/>
                <a:sym typeface="微软雅黑" panose="020B0503020204020204" pitchFamily="34" charset="-122"/>
              </a:rPr>
              <a:t>年间基于西北地区</a:t>
            </a:r>
            <a:r>
              <a:rPr lang="en-US" altLang="zh-CN" sz="1000" dirty="0">
                <a:solidFill>
                  <a:prstClr val="black"/>
                </a:solidFill>
                <a:latin typeface="微软雅黑" panose="020B0503020204020204" pitchFamily="34" charset="-122"/>
                <a:sym typeface="微软雅黑" panose="020B0503020204020204" pitchFamily="34" charset="-122"/>
              </a:rPr>
              <a:t>3</a:t>
            </a:r>
            <a:r>
              <a:rPr lang="zh-CN" altLang="en-US" sz="1000" dirty="0">
                <a:solidFill>
                  <a:prstClr val="black"/>
                </a:solidFill>
                <a:latin typeface="微软雅黑" panose="020B0503020204020204" pitchFamily="34" charset="-122"/>
                <a:sym typeface="微软雅黑" panose="020B0503020204020204" pitchFamily="34" charset="-122"/>
              </a:rPr>
              <a:t>家三级医院眩晕头晕医学科</a:t>
            </a:r>
            <a:r>
              <a:rPr lang="en-US" altLang="zh-CN" sz="1000" dirty="0">
                <a:solidFill>
                  <a:prstClr val="black"/>
                </a:solidFill>
                <a:latin typeface="微软雅黑" panose="020B0503020204020204" pitchFamily="34" charset="-122"/>
                <a:sym typeface="微软雅黑" panose="020B0503020204020204" pitchFamily="34" charset="-122"/>
              </a:rPr>
              <a:t>(CVD)</a:t>
            </a:r>
            <a:r>
              <a:rPr lang="zh-CN" altLang="en-US" sz="1000" dirty="0">
                <a:solidFill>
                  <a:prstClr val="black"/>
                </a:solidFill>
                <a:latin typeface="微软雅黑" panose="020B0503020204020204" pitchFamily="34" charset="-122"/>
                <a:sym typeface="微软雅黑" panose="020B0503020204020204" pitchFamily="34" charset="-122"/>
              </a:rPr>
              <a:t>建立前后</a:t>
            </a:r>
            <a:r>
              <a:rPr lang="en-US" altLang="zh-CN" sz="1000" dirty="0">
                <a:solidFill>
                  <a:prstClr val="black"/>
                </a:solidFill>
                <a:latin typeface="微软雅黑" panose="020B0503020204020204" pitchFamily="34" charset="-122"/>
                <a:sym typeface="微软雅黑" panose="020B0503020204020204" pitchFamily="34" charset="-122"/>
              </a:rPr>
              <a:t>4</a:t>
            </a:r>
            <a:r>
              <a:rPr lang="zh-CN" altLang="en-US" sz="1000" dirty="0">
                <a:solidFill>
                  <a:prstClr val="black"/>
                </a:solidFill>
                <a:latin typeface="微软雅黑" panose="020B0503020204020204" pitchFamily="34" charset="-122"/>
                <a:sym typeface="微软雅黑" panose="020B0503020204020204" pitchFamily="34" charset="-122"/>
              </a:rPr>
              <a:t>年数据库的变化，评估由多学科团队</a:t>
            </a:r>
            <a:r>
              <a:rPr lang="en-US" altLang="zh-CN" sz="1000" dirty="0">
                <a:solidFill>
                  <a:prstClr val="black"/>
                </a:solidFill>
                <a:latin typeface="微软雅黑" panose="020B0503020204020204" pitchFamily="34" charset="-122"/>
                <a:sym typeface="微软雅黑" panose="020B0503020204020204" pitchFamily="34" charset="-122"/>
              </a:rPr>
              <a:t>(MDT)</a:t>
            </a:r>
            <a:r>
              <a:rPr lang="zh-CN" altLang="en-US" sz="1000" dirty="0">
                <a:solidFill>
                  <a:prstClr val="black"/>
                </a:solidFill>
                <a:latin typeface="微软雅黑" panose="020B0503020204020204" pitchFamily="34" charset="-122"/>
                <a:sym typeface="微软雅黑" panose="020B0503020204020204" pitchFamily="34" charset="-122"/>
              </a:rPr>
              <a:t>实施的一种新的实践范例即眩晕头晕医学科对诊断疾病谱、医疗费用和患者满意度的影响</a:t>
            </a:r>
          </a:p>
        </p:txBody>
      </p:sp>
      <p:graphicFrame>
        <p:nvGraphicFramePr>
          <p:cNvPr id="6" name="图表 5"/>
          <p:cNvGraphicFramePr/>
          <p:nvPr/>
        </p:nvGraphicFramePr>
        <p:xfrm>
          <a:off x="1072110" y="2014567"/>
          <a:ext cx="4766553" cy="2923039"/>
        </p:xfrm>
        <a:graphic>
          <a:graphicData uri="http://schemas.openxmlformats.org/drawingml/2006/chart">
            <c:chart xmlns:c="http://schemas.openxmlformats.org/drawingml/2006/chart" xmlns:r="http://schemas.openxmlformats.org/officeDocument/2006/relationships" r:id="rId4"/>
          </a:graphicData>
        </a:graphic>
      </p:graphicFrame>
      <p:sp>
        <p:nvSpPr>
          <p:cNvPr id="7" name="文本框 6"/>
          <p:cNvSpPr txBox="1"/>
          <p:nvPr/>
        </p:nvSpPr>
        <p:spPr>
          <a:xfrm>
            <a:off x="2535909" y="5782612"/>
            <a:ext cx="8817429" cy="215444"/>
          </a:xfrm>
          <a:prstGeom prst="rect">
            <a:avLst/>
          </a:prstGeom>
          <a:noFill/>
        </p:spPr>
        <p:txBody>
          <a:bodyPr wrap="square" rtlCol="0">
            <a:spAutoFit/>
          </a:bodyPr>
          <a:lstStyle/>
          <a:p>
            <a:pPr marR="0" lvl="0" algn="r" defTabSz="914400" rtl="0" eaLnBrk="1" fontAlgn="auto" latinLnBrk="0" hangingPunct="1">
              <a:lnSpc>
                <a:spcPct val="100000"/>
              </a:lnSpc>
              <a:spcBef>
                <a:spcPts val="0"/>
              </a:spcBef>
              <a:spcAft>
                <a:spcPts val="0"/>
              </a:spcAft>
              <a:buClrTx/>
              <a:buSzTx/>
              <a:defRPr/>
            </a:pP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BPPV</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，良性阵发性位置性眩晕；</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CSD</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，慢性主观性头晕；</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PPPD</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，持续性姿势</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感知性头晕</a:t>
            </a:r>
          </a:p>
        </p:txBody>
      </p:sp>
      <p:grpSp>
        <p:nvGrpSpPr>
          <p:cNvPr id="8" name="组合 7"/>
          <p:cNvGrpSpPr/>
          <p:nvPr/>
        </p:nvGrpSpPr>
        <p:grpSpPr>
          <a:xfrm>
            <a:off x="6205800" y="1052736"/>
            <a:ext cx="5148000" cy="4680518"/>
            <a:chOff x="6205800" y="1052736"/>
            <a:chExt cx="5148000" cy="4680518"/>
          </a:xfrm>
        </p:grpSpPr>
        <p:grpSp>
          <p:nvGrpSpPr>
            <p:cNvPr id="9" name="组合 8"/>
            <p:cNvGrpSpPr/>
            <p:nvPr/>
          </p:nvGrpSpPr>
          <p:grpSpPr>
            <a:xfrm>
              <a:off x="6205800" y="1052736"/>
              <a:ext cx="5148000" cy="4680518"/>
              <a:chOff x="6205800" y="1052736"/>
              <a:chExt cx="5148000" cy="4680518"/>
            </a:xfrm>
          </p:grpSpPr>
          <p:sp>
            <p:nvSpPr>
              <p:cNvPr id="11" name="矩形: 圆角 10"/>
              <p:cNvSpPr/>
              <p:nvPr/>
            </p:nvSpPr>
            <p:spPr>
              <a:xfrm>
                <a:off x="6205800" y="1052736"/>
                <a:ext cx="5148000" cy="4680518"/>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占位符 10"/>
              <p:cNvSpPr txBox="1"/>
              <p:nvPr/>
            </p:nvSpPr>
            <p:spPr>
              <a:xfrm>
                <a:off x="6324182" y="1124744"/>
                <a:ext cx="4911236" cy="230425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b="1" dirty="0">
                    <a:sym typeface="微软雅黑" panose="020B0503020204020204" pitchFamily="34" charset="-122"/>
                  </a:rPr>
                  <a:t>误诊文献</a:t>
                </a:r>
                <a:r>
                  <a:rPr lang="en-US" altLang="zh-CN" b="1" dirty="0">
                    <a:sym typeface="微软雅黑" panose="020B0503020204020204" pitchFamily="34" charset="-122"/>
                  </a:rPr>
                  <a:t>meta</a:t>
                </a:r>
                <a:r>
                  <a:rPr lang="zh-CN" altLang="en-US" b="1" dirty="0">
                    <a:sym typeface="微软雅黑" panose="020B0503020204020204" pitchFamily="34" charset="-122"/>
                  </a:rPr>
                  <a:t>分析显示，</a:t>
                </a:r>
                <a:r>
                  <a:rPr lang="en-US" altLang="zh-CN" b="1" dirty="0">
                    <a:sym typeface="微软雅黑" panose="020B0503020204020204" pitchFamily="34" charset="-122"/>
                  </a:rPr>
                  <a:t>BPPV</a:t>
                </a:r>
                <a:r>
                  <a:rPr lang="zh-CN" altLang="en-US" b="1" dirty="0">
                    <a:sym typeface="微软雅黑" panose="020B0503020204020204" pitchFamily="34" charset="-122"/>
                  </a:rPr>
                  <a:t>共误诊为</a:t>
                </a:r>
                <a:r>
                  <a:rPr lang="en-US" altLang="zh-CN" b="1" dirty="0">
                    <a:sym typeface="微软雅黑" panose="020B0503020204020204" pitchFamily="34" charset="-122"/>
                  </a:rPr>
                  <a:t>29</a:t>
                </a:r>
                <a:r>
                  <a:rPr lang="zh-CN" altLang="en-US" b="1" dirty="0">
                    <a:sym typeface="微软雅黑" panose="020B0503020204020204" pitchFamily="34" charset="-122"/>
                  </a:rPr>
                  <a:t>种疾病，前</a:t>
                </a:r>
                <a:r>
                  <a:rPr lang="en-US" altLang="zh-CN" b="1" dirty="0">
                    <a:sym typeface="微软雅黑" panose="020B0503020204020204" pitchFamily="34" charset="-122"/>
                  </a:rPr>
                  <a:t>3</a:t>
                </a:r>
                <a:r>
                  <a:rPr lang="zh-CN" altLang="en-US" b="1" dirty="0">
                    <a:sym typeface="微软雅黑" panose="020B0503020204020204" pitchFamily="34" charset="-122"/>
                  </a:rPr>
                  <a:t>位依次为：</a:t>
                </a:r>
              </a:p>
              <a:p>
                <a:pPr lvl="1">
                  <a:lnSpc>
                    <a:spcPct val="110000"/>
                  </a:lnSpc>
                </a:pPr>
                <a:r>
                  <a:rPr lang="zh-CN" altLang="en-US" b="1" dirty="0">
                    <a:solidFill>
                      <a:srgbClr val="C00000"/>
                    </a:solidFill>
                    <a:sym typeface="微软雅黑" panose="020B0503020204020204" pitchFamily="34" charset="-122"/>
                  </a:rPr>
                  <a:t>后循环缺血或短暂性脑缺血发作，</a:t>
                </a:r>
                <a:r>
                  <a:rPr lang="zh-CN" altLang="en-US" b="1" dirty="0">
                    <a:sym typeface="微软雅黑" panose="020B0503020204020204" pitchFamily="34" charset="-122"/>
                  </a:rPr>
                  <a:t>占比</a:t>
                </a:r>
                <a:r>
                  <a:rPr lang="en-US" altLang="zh-CN" b="1" dirty="0">
                    <a:sym typeface="微软雅黑" panose="020B0503020204020204" pitchFamily="34" charset="-122"/>
                  </a:rPr>
                  <a:t>24.58</a:t>
                </a:r>
                <a:r>
                  <a:rPr lang="zh-CN" altLang="en-US" b="1" dirty="0">
                    <a:sym typeface="微软雅黑" panose="020B0503020204020204" pitchFamily="34" charset="-122"/>
                  </a:rPr>
                  <a:t>％</a:t>
                </a:r>
                <a:endParaRPr lang="en-US" altLang="zh-CN" b="1" dirty="0">
                  <a:sym typeface="微软雅黑" panose="020B0503020204020204" pitchFamily="34" charset="-122"/>
                </a:endParaRPr>
              </a:p>
              <a:p>
                <a:pPr lvl="1">
                  <a:lnSpc>
                    <a:spcPct val="110000"/>
                  </a:lnSpc>
                </a:pPr>
                <a:r>
                  <a:rPr lang="zh-CN" altLang="en-US" b="1" dirty="0">
                    <a:solidFill>
                      <a:srgbClr val="C00000"/>
                    </a:solidFill>
                    <a:sym typeface="微软雅黑" panose="020B0503020204020204" pitchFamily="34" charset="-122"/>
                  </a:rPr>
                  <a:t>颈椎病，</a:t>
                </a:r>
                <a:r>
                  <a:rPr lang="en-US" altLang="zh-CN" b="1" dirty="0">
                    <a:sym typeface="微软雅黑" panose="020B0503020204020204" pitchFamily="34" charset="-122"/>
                  </a:rPr>
                  <a:t>21.80</a:t>
                </a:r>
                <a:r>
                  <a:rPr lang="zh-CN" altLang="en-US" b="1" dirty="0">
                    <a:sym typeface="微软雅黑" panose="020B0503020204020204" pitchFamily="34" charset="-122"/>
                  </a:rPr>
                  <a:t>％</a:t>
                </a:r>
                <a:endParaRPr lang="en-US" altLang="zh-CN" b="1" dirty="0">
                  <a:sym typeface="微软雅黑" panose="020B0503020204020204" pitchFamily="34" charset="-122"/>
                </a:endParaRPr>
              </a:p>
              <a:p>
                <a:pPr lvl="1">
                  <a:lnSpc>
                    <a:spcPct val="110000"/>
                  </a:lnSpc>
                </a:pPr>
                <a:r>
                  <a:rPr lang="zh-CN" altLang="en-US" b="1" dirty="0">
                    <a:solidFill>
                      <a:srgbClr val="C00000"/>
                    </a:solidFill>
                    <a:sym typeface="微软雅黑" panose="020B0503020204020204" pitchFamily="34" charset="-122"/>
                  </a:rPr>
                  <a:t>脑供血不足或椎基底动脉供血不足，</a:t>
                </a:r>
                <a:r>
                  <a:rPr lang="en-US" altLang="zh-CN" b="1" dirty="0">
                    <a:sym typeface="微软雅黑" panose="020B0503020204020204" pitchFamily="34" charset="-122"/>
                  </a:rPr>
                  <a:t>19.09</a:t>
                </a:r>
                <a:r>
                  <a:rPr lang="zh-CN" altLang="en-US" b="1" dirty="0">
                    <a:sym typeface="微软雅黑" panose="020B0503020204020204" pitchFamily="34" charset="-122"/>
                  </a:rPr>
                  <a:t>％</a:t>
                </a:r>
                <a:endParaRPr lang="en-US" altLang="zh-CN" b="1" dirty="0">
                  <a:sym typeface="微软雅黑" panose="020B0503020204020204" pitchFamily="34" charset="-122"/>
                </a:endParaRPr>
              </a:p>
              <a:p>
                <a:pPr>
                  <a:lnSpc>
                    <a:spcPct val="110000"/>
                  </a:lnSpc>
                </a:pPr>
                <a:endParaRPr lang="zh-CN" altLang="en-US" b="1" dirty="0">
                  <a:sym typeface="微软雅黑" panose="020B0503020204020204" pitchFamily="34" charset="-122"/>
                </a:endParaRPr>
              </a:p>
            </p:txBody>
          </p:sp>
        </p:grpSp>
        <p:sp>
          <p:nvSpPr>
            <p:cNvPr id="10" name="文本占位符 2"/>
            <p:cNvSpPr txBox="1"/>
            <p:nvPr/>
          </p:nvSpPr>
          <p:spPr>
            <a:xfrm>
              <a:off x="6439710" y="4937607"/>
              <a:ext cx="4766553" cy="712013"/>
            </a:xfrm>
            <a:prstGeom prst="rect">
              <a:avLst/>
            </a:prstGeom>
          </p:spPr>
          <p:txBody>
            <a:bodyPr anchor="b">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1000" dirty="0">
                  <a:solidFill>
                    <a:prstClr val="black"/>
                  </a:solidFill>
                  <a:latin typeface="微软雅黑" panose="020B0503020204020204" pitchFamily="34" charset="-122"/>
                  <a:sym typeface="微软雅黑" panose="020B0503020204020204" pitchFamily="34" charset="-122"/>
                </a:rPr>
                <a:t>meta</a:t>
              </a:r>
              <a:r>
                <a:rPr lang="zh-CN" altLang="en-US" sz="1000" dirty="0">
                  <a:solidFill>
                    <a:prstClr val="black"/>
                  </a:solidFill>
                  <a:latin typeface="微软雅黑" panose="020B0503020204020204" pitchFamily="34" charset="-122"/>
                  <a:sym typeface="微软雅黑" panose="020B0503020204020204" pitchFamily="34" charset="-122"/>
                </a:rPr>
                <a:t>分析检索</a:t>
              </a:r>
              <a:r>
                <a:rPr lang="en-US" altLang="zh-CN" sz="1000" dirty="0">
                  <a:solidFill>
                    <a:prstClr val="black"/>
                  </a:solidFill>
                  <a:latin typeface="微软雅黑" panose="020B0503020204020204" pitchFamily="34" charset="-122"/>
                  <a:sym typeface="微软雅黑" panose="020B0503020204020204" pitchFamily="34" charset="-122"/>
                </a:rPr>
                <a:t>1979</a:t>
              </a:r>
              <a:r>
                <a:rPr lang="zh-CN" altLang="en-US" sz="1000" dirty="0">
                  <a:solidFill>
                    <a:prstClr val="black"/>
                  </a:solidFill>
                  <a:latin typeface="微软雅黑" panose="020B0503020204020204" pitchFamily="34" charset="-122"/>
                  <a:sym typeface="微软雅黑" panose="020B0503020204020204" pitchFamily="34" charset="-122"/>
                </a:rPr>
                <a:t>年</a:t>
              </a:r>
              <a:r>
                <a:rPr lang="en-US" altLang="zh-CN" sz="1000" dirty="0">
                  <a:solidFill>
                    <a:prstClr val="black"/>
                  </a:solidFill>
                  <a:latin typeface="微软雅黑" panose="020B0503020204020204" pitchFamily="34" charset="-122"/>
                  <a:sym typeface="微软雅黑" panose="020B0503020204020204" pitchFamily="34" charset="-122"/>
                </a:rPr>
                <a:t>1</a:t>
              </a:r>
              <a:r>
                <a:rPr lang="zh-CN" altLang="en-US" sz="1000" dirty="0">
                  <a:solidFill>
                    <a:prstClr val="black"/>
                  </a:solidFill>
                  <a:latin typeface="微软雅黑" panose="020B0503020204020204" pitchFamily="34" charset="-122"/>
                  <a:sym typeface="微软雅黑" panose="020B0503020204020204" pitchFamily="34" charset="-122"/>
                </a:rPr>
                <a:t>月</a:t>
              </a:r>
              <a:r>
                <a:rPr lang="en-US" altLang="zh-CN" sz="1000" dirty="0">
                  <a:solidFill>
                    <a:prstClr val="black"/>
                  </a:solidFill>
                  <a:latin typeface="微软雅黑" panose="020B0503020204020204" pitchFamily="34" charset="-122"/>
                  <a:sym typeface="微软雅黑" panose="020B0503020204020204" pitchFamily="34" charset="-122"/>
                </a:rPr>
                <a:t>-2016</a:t>
              </a:r>
              <a:r>
                <a:rPr lang="zh-CN" altLang="en-US" sz="1000" dirty="0">
                  <a:solidFill>
                    <a:prstClr val="black"/>
                  </a:solidFill>
                  <a:latin typeface="微软雅黑" panose="020B0503020204020204" pitchFamily="34" charset="-122"/>
                  <a:sym typeface="微软雅黑" panose="020B0503020204020204" pitchFamily="34" charset="-122"/>
                </a:rPr>
                <a:t>年</a:t>
              </a:r>
              <a:r>
                <a:rPr lang="en-US" altLang="zh-CN" sz="1000" dirty="0">
                  <a:solidFill>
                    <a:prstClr val="black"/>
                  </a:solidFill>
                  <a:latin typeface="微软雅黑" panose="020B0503020204020204" pitchFamily="34" charset="-122"/>
                  <a:sym typeface="微软雅黑" panose="020B0503020204020204" pitchFamily="34" charset="-122"/>
                </a:rPr>
                <a:t>9</a:t>
              </a:r>
              <a:r>
                <a:rPr lang="zh-CN" altLang="en-US" sz="1000" dirty="0">
                  <a:solidFill>
                    <a:prstClr val="black"/>
                  </a:solidFill>
                  <a:latin typeface="微软雅黑" panose="020B0503020204020204" pitchFamily="34" charset="-122"/>
                  <a:sym typeface="微软雅黑" panose="020B0503020204020204" pitchFamily="34" charset="-122"/>
                </a:rPr>
                <a:t>月的</a:t>
              </a:r>
              <a:r>
                <a:rPr lang="en-US" altLang="zh-CN" sz="1000" dirty="0">
                  <a:solidFill>
                    <a:prstClr val="black"/>
                  </a:solidFill>
                  <a:latin typeface="微软雅黑" panose="020B0503020204020204" pitchFamily="34" charset="-122"/>
                  <a:sym typeface="微软雅黑" panose="020B0503020204020204" pitchFamily="34" charset="-122"/>
                </a:rPr>
                <a:t>CNKI</a:t>
              </a:r>
              <a:r>
                <a:rPr lang="zh-CN" altLang="en-US" sz="1000" dirty="0">
                  <a:solidFill>
                    <a:prstClr val="black"/>
                  </a:solidFill>
                  <a:latin typeface="微软雅黑" panose="020B0503020204020204" pitchFamily="34" charset="-122"/>
                  <a:sym typeface="微软雅黑" panose="020B0503020204020204" pitchFamily="34" charset="-122"/>
                </a:rPr>
                <a:t>、</a:t>
              </a:r>
              <a:r>
                <a:rPr lang="en-US" altLang="zh-CN" sz="1000" dirty="0">
                  <a:solidFill>
                    <a:prstClr val="black"/>
                  </a:solidFill>
                  <a:latin typeface="微软雅黑" panose="020B0503020204020204" pitchFamily="34" charset="-122"/>
                  <a:sym typeface="微软雅黑" panose="020B0503020204020204" pitchFamily="34" charset="-122"/>
                </a:rPr>
                <a:t>VIP</a:t>
              </a:r>
              <a:r>
                <a:rPr lang="zh-CN" altLang="en-US" sz="1000" dirty="0">
                  <a:solidFill>
                    <a:prstClr val="black"/>
                  </a:solidFill>
                  <a:latin typeface="微软雅黑" panose="020B0503020204020204" pitchFamily="34" charset="-122"/>
                  <a:sym typeface="微软雅黑" panose="020B0503020204020204" pitchFamily="34" charset="-122"/>
                </a:rPr>
                <a:t>、</a:t>
              </a:r>
              <a:r>
                <a:rPr lang="en-US" altLang="zh-CN" sz="1000" dirty="0">
                  <a:solidFill>
                    <a:prstClr val="black"/>
                  </a:solidFill>
                  <a:latin typeface="微软雅黑" panose="020B0503020204020204" pitchFamily="34" charset="-122"/>
                  <a:sym typeface="微软雅黑" panose="020B0503020204020204" pitchFamily="34" charset="-122"/>
                </a:rPr>
                <a:t>CBM</a:t>
              </a:r>
              <a:r>
                <a:rPr lang="zh-CN" altLang="en-US" sz="1000" dirty="0">
                  <a:solidFill>
                    <a:prstClr val="black"/>
                  </a:solidFill>
                  <a:latin typeface="微软雅黑" panose="020B0503020204020204" pitchFamily="34" charset="-122"/>
                  <a:sym typeface="微软雅黑" panose="020B0503020204020204" pitchFamily="34" charset="-122"/>
                </a:rPr>
                <a:t>及万方数据库公开发表的良性阵发性位置性眩晕</a:t>
              </a:r>
              <a:r>
                <a:rPr lang="en-US" altLang="zh-CN" sz="1000" dirty="0">
                  <a:solidFill>
                    <a:prstClr val="black"/>
                  </a:solidFill>
                  <a:latin typeface="微软雅黑" panose="020B0503020204020204" pitchFamily="34" charset="-122"/>
                  <a:sym typeface="微软雅黑" panose="020B0503020204020204" pitchFamily="34" charset="-122"/>
                </a:rPr>
                <a:t>(BPPV)</a:t>
              </a:r>
              <a:r>
                <a:rPr lang="zh-CN" altLang="en-US" sz="1000" dirty="0">
                  <a:solidFill>
                    <a:prstClr val="black"/>
                  </a:solidFill>
                  <a:latin typeface="微软雅黑" panose="020B0503020204020204" pitchFamily="34" charset="-122"/>
                  <a:sym typeface="微软雅黑" panose="020B0503020204020204" pitchFamily="34" charset="-122"/>
                </a:rPr>
                <a:t>误诊文献，并对相关数据进行统计分析，探讨</a:t>
              </a:r>
              <a:r>
                <a:rPr lang="en-US" altLang="zh-CN" sz="1000" dirty="0">
                  <a:solidFill>
                    <a:prstClr val="black"/>
                  </a:solidFill>
                  <a:latin typeface="微软雅黑" panose="020B0503020204020204" pitchFamily="34" charset="-122"/>
                  <a:sym typeface="微软雅黑" panose="020B0503020204020204" pitchFamily="34" charset="-122"/>
                </a:rPr>
                <a:t>BPPV</a:t>
              </a:r>
              <a:r>
                <a:rPr lang="zh-CN" altLang="en-US" sz="1000" dirty="0">
                  <a:solidFill>
                    <a:prstClr val="black"/>
                  </a:solidFill>
                  <a:latin typeface="微软雅黑" panose="020B0503020204020204" pitchFamily="34" charset="-122"/>
                  <a:sym typeface="微软雅黑" panose="020B0503020204020204" pitchFamily="34" charset="-122"/>
                </a:rPr>
                <a:t>的误诊原因，提出防范策略。共纳入相关文献</a:t>
              </a:r>
              <a:r>
                <a:rPr lang="en-US" altLang="zh-CN" sz="1000" dirty="0">
                  <a:solidFill>
                    <a:prstClr val="black"/>
                  </a:solidFill>
                  <a:latin typeface="微软雅黑" panose="020B0503020204020204" pitchFamily="34" charset="-122"/>
                  <a:sym typeface="微软雅黑" panose="020B0503020204020204" pitchFamily="34" charset="-122"/>
                </a:rPr>
                <a:t>33</a:t>
              </a:r>
              <a:r>
                <a:rPr lang="zh-CN" altLang="en-US" sz="1000" dirty="0">
                  <a:solidFill>
                    <a:prstClr val="black"/>
                  </a:solidFill>
                  <a:latin typeface="微软雅黑" panose="020B0503020204020204" pitchFamily="34" charset="-122"/>
                  <a:sym typeface="微软雅黑" panose="020B0503020204020204" pitchFamily="34" charset="-122"/>
                </a:rPr>
                <a:t>篇共</a:t>
              </a:r>
              <a:r>
                <a:rPr lang="en-US" altLang="zh-CN" sz="1000" dirty="0">
                  <a:solidFill>
                    <a:prstClr val="black"/>
                  </a:solidFill>
                  <a:latin typeface="微软雅黑" panose="020B0503020204020204" pitchFamily="34" charset="-122"/>
                  <a:sym typeface="微软雅黑" panose="020B0503020204020204" pitchFamily="34" charset="-122"/>
                </a:rPr>
                <a:t>1525</a:t>
              </a:r>
              <a:r>
                <a:rPr lang="zh-CN" altLang="en-US" sz="1000" dirty="0">
                  <a:solidFill>
                    <a:prstClr val="black"/>
                  </a:solidFill>
                  <a:latin typeface="微软雅黑" panose="020B0503020204020204" pitchFamily="34" charset="-122"/>
                  <a:sym typeface="微软雅黑" panose="020B0503020204020204" pitchFamily="34" charset="-122"/>
                </a:rPr>
                <a:t>例，均为病例报道或临床回顾性分析</a:t>
              </a:r>
            </a:p>
          </p:txBody>
        </p:sp>
      </p:grpSp>
      <p:pic>
        <p:nvPicPr>
          <p:cNvPr id="16" name="图片 15"/>
          <p:cNvPicPr>
            <a:picLocks noChangeAspect="1"/>
          </p:cNvPicPr>
          <p:nvPr/>
        </p:nvPicPr>
        <p:blipFill>
          <a:blip r:embed="rId5"/>
          <a:stretch>
            <a:fillRect/>
          </a:stretch>
        </p:blipFill>
        <p:spPr>
          <a:xfrm>
            <a:off x="6482568" y="2577109"/>
            <a:ext cx="4680835" cy="2284021"/>
          </a:xfrm>
          <a:prstGeom prst="rect">
            <a:avLst/>
          </a:prstGeom>
        </p:spPr>
      </p:pic>
      <p:sp>
        <p:nvSpPr>
          <p:cNvPr id="14" name="圆角矩形 6"/>
          <p:cNvSpPr/>
          <p:nvPr/>
        </p:nvSpPr>
        <p:spPr>
          <a:xfrm>
            <a:off x="6517539" y="2772700"/>
            <a:ext cx="2296412" cy="396000"/>
          </a:xfrm>
          <a:prstGeom prst="roundRect">
            <a:avLst>
              <a:gd name="adj" fmla="val 0"/>
            </a:avLst>
          </a:prstGeom>
          <a:solidFill>
            <a:srgbClr val="0A7F28">
              <a:alpha val="10000"/>
            </a:srgbClr>
          </a:solidFill>
          <a:ln w="12700" cap="flat" cmpd="sng" algn="ctr">
            <a:noFill/>
            <a:prstDash val="solid"/>
            <a:miter lim="800000"/>
          </a:ln>
          <a:effectLst/>
        </p:spPr>
        <p:txBody>
          <a:bodyPr rtlCol="0" anchor="ctr"/>
          <a:lstStyle/>
          <a:p>
            <a:pPr marL="0" marR="0" lvl="0" indent="0" algn="l" defTabSz="457200" rtl="0" eaLnBrk="1" fontAlgn="auto" latinLnBrk="0" hangingPunct="1">
              <a:lnSpc>
                <a:spcPct val="100000"/>
              </a:lnSpc>
              <a:spcBef>
                <a:spcPts val="0"/>
              </a:spcBef>
              <a:spcAft>
                <a:spcPts val="400"/>
              </a:spcAft>
              <a:buClrTx/>
              <a:buSzTx/>
              <a:buFontTx/>
              <a:buNone/>
              <a:defRPr/>
            </a:pPr>
            <a:endParaRPr kumimoji="0" lang="zh-CN" altLang="en-US" sz="1400" b="1" i="0" u="none" strike="noStrike" kern="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圆角矩形 16"/>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zh-CN" dirty="0">
                <a:solidFill>
                  <a:schemeClr val="bg1"/>
                </a:solidFill>
                <a:sym typeface="微软雅黑" panose="020B0503020204020204" pitchFamily="34" charset="-122"/>
              </a:rPr>
              <a:t>跨学科诊断要求下，</a:t>
            </a:r>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漏诊误诊现象较为普遍</a:t>
            </a:r>
          </a:p>
        </p:txBody>
      </p:sp>
      <p:sp>
        <p:nvSpPr>
          <p:cNvPr id="19" name="圆角矩形 18"/>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圆角矩形 19"/>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圆角 2"/>
          <p:cNvSpPr/>
          <p:nvPr/>
        </p:nvSpPr>
        <p:spPr>
          <a:xfrm>
            <a:off x="610235" y="1197610"/>
            <a:ext cx="11013440" cy="4535805"/>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内容占位符 40"/>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游锦</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a:t>
            </a:r>
            <a:r>
              <a:rPr lang="zh-CN" altLang="en-US" dirty="0">
                <a:sym typeface="微软雅黑" panose="020B0503020204020204" pitchFamily="34" charset="-122"/>
              </a:rPr>
              <a:t>上海市局部地区良性阵发性位置性眩晕的诊治现状</a:t>
            </a:r>
            <a:r>
              <a:rPr lang="en-US" altLang="zh-CN" dirty="0">
                <a:sym typeface="微软雅黑" panose="020B0503020204020204" pitchFamily="34" charset="-122"/>
              </a:rPr>
              <a:t>[C]//</a:t>
            </a:r>
            <a:r>
              <a:rPr lang="zh-CN" altLang="en-US" dirty="0">
                <a:sym typeface="微软雅黑" panose="020B0503020204020204" pitchFamily="34" charset="-122"/>
              </a:rPr>
              <a:t>中华医学会第十三次全国耳鼻咽喉</a:t>
            </a:r>
            <a:r>
              <a:rPr lang="en-US" altLang="zh-CN" dirty="0">
                <a:sym typeface="微软雅黑" panose="020B0503020204020204" pitchFamily="34" charset="-122"/>
              </a:rPr>
              <a:t>——</a:t>
            </a:r>
            <a:r>
              <a:rPr lang="zh-CN" altLang="en-US" dirty="0">
                <a:sym typeface="微软雅黑" panose="020B0503020204020204" pitchFamily="34" charset="-122"/>
              </a:rPr>
              <a:t>头颈外科学术会议论文汇编</a:t>
            </a:r>
            <a:r>
              <a:rPr lang="en-US" altLang="zh-CN" dirty="0">
                <a:sym typeface="微软雅黑" panose="020B0503020204020204" pitchFamily="34" charset="-122"/>
              </a:rPr>
              <a:t>.2013.</a:t>
            </a:r>
          </a:p>
          <a:p>
            <a:r>
              <a:rPr lang="en-US" altLang="zh-CN" dirty="0">
                <a:sym typeface="微软雅黑" panose="020B0503020204020204" pitchFamily="34" charset="-122"/>
              </a:rPr>
              <a:t>2. </a:t>
            </a:r>
            <a:r>
              <a:rPr lang="zh-CN" altLang="en-US" dirty="0">
                <a:sym typeface="微软雅黑" panose="020B0503020204020204" pitchFamily="34" charset="-122"/>
              </a:rPr>
              <a:t>刘博</a:t>
            </a:r>
            <a:r>
              <a:rPr lang="en-US" altLang="zh-CN" dirty="0">
                <a:sym typeface="微软雅黑" panose="020B0503020204020204" pitchFamily="34" charset="-122"/>
              </a:rPr>
              <a:t>.</a:t>
            </a:r>
            <a:r>
              <a:rPr lang="zh-CN" altLang="en-US" dirty="0">
                <a:sym typeface="微软雅黑" panose="020B0503020204020204" pitchFamily="34" charset="-122"/>
              </a:rPr>
              <a:t>从最新指南看良性阵发性位置性眩晕诊疗的临床实践</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,2018,26(06):573-575.</a:t>
            </a:r>
          </a:p>
          <a:p>
            <a:r>
              <a:rPr lang="en-US" altLang="zh-CN" dirty="0">
                <a:sym typeface="微软雅黑" panose="020B0503020204020204" pitchFamily="34" charset="-122"/>
              </a:rPr>
              <a:t>3. </a:t>
            </a:r>
            <a:r>
              <a:rPr lang="zh-CN" altLang="en-US" dirty="0">
                <a:sym typeface="微软雅黑" panose="020B0503020204020204" pitchFamily="34" charset="-122"/>
              </a:rPr>
              <a:t>单希征</a:t>
            </a:r>
            <a:r>
              <a:rPr lang="en-US" altLang="zh-CN" dirty="0">
                <a:sym typeface="微软雅黑" panose="020B0503020204020204" pitchFamily="34" charset="-122"/>
              </a:rPr>
              <a:t>.</a:t>
            </a:r>
            <a:r>
              <a:rPr lang="zh-CN" altLang="en-US" dirty="0">
                <a:sym typeface="微软雅黑" panose="020B0503020204020204" pitchFamily="34" charset="-122"/>
              </a:rPr>
              <a:t>眩晕的精准医疗</a:t>
            </a:r>
            <a:r>
              <a:rPr lang="en-US" altLang="zh-CN" dirty="0">
                <a:sym typeface="微软雅黑" panose="020B0503020204020204" pitchFamily="34" charset="-122"/>
              </a:rPr>
              <a:t>.</a:t>
            </a:r>
            <a:r>
              <a:rPr lang="zh-CN" altLang="en-US" dirty="0">
                <a:sym typeface="微软雅黑" panose="020B0503020204020204" pitchFamily="34" charset="-122"/>
              </a:rPr>
              <a:t>北京医学</a:t>
            </a:r>
            <a:r>
              <a:rPr lang="en-US" altLang="zh-CN" dirty="0">
                <a:sym typeface="微软雅黑" panose="020B0503020204020204" pitchFamily="34" charset="-122"/>
              </a:rPr>
              <a:t>,2017,39(8):755-757.</a:t>
            </a:r>
          </a:p>
          <a:p>
            <a:r>
              <a:rPr lang="en-US" altLang="zh-CN" dirty="0">
                <a:sym typeface="微软雅黑" panose="020B0503020204020204" pitchFamily="34" charset="-122"/>
              </a:rPr>
              <a:t>4. </a:t>
            </a:r>
            <a:r>
              <a:rPr lang="zh-CN" altLang="en-US" dirty="0">
                <a:sym typeface="微软雅黑" panose="020B0503020204020204" pitchFamily="34" charset="-122"/>
              </a:rPr>
              <a:t>戚晓昆</a:t>
            </a:r>
            <a:r>
              <a:rPr lang="en-US" altLang="zh-CN" dirty="0">
                <a:sym typeface="微软雅黑" panose="020B0503020204020204" pitchFamily="34" charset="-122"/>
              </a:rPr>
              <a:t>,</a:t>
            </a:r>
            <a:r>
              <a:rPr lang="zh-CN" altLang="en-US" dirty="0">
                <a:sym typeface="微软雅黑" panose="020B0503020204020204" pitchFamily="34" charset="-122"/>
              </a:rPr>
              <a:t>郑岩旭</a:t>
            </a:r>
            <a:r>
              <a:rPr lang="en-US" altLang="zh-CN" dirty="0">
                <a:sym typeface="微软雅黑" panose="020B0503020204020204" pitchFamily="34" charset="-122"/>
              </a:rPr>
              <a:t>. </a:t>
            </a:r>
            <a:r>
              <a:rPr lang="zh-CN" altLang="en-US" dirty="0">
                <a:sym typeface="微软雅黑" panose="020B0503020204020204" pitchFamily="34" charset="-122"/>
              </a:rPr>
              <a:t>掌握前庭综合征概念变化及其相关疾病诊断</a:t>
            </a:r>
            <a:r>
              <a:rPr lang="en-US" altLang="zh-CN" dirty="0">
                <a:sym typeface="微软雅黑" panose="020B0503020204020204" pitchFamily="34" charset="-122"/>
              </a:rPr>
              <a:t>. </a:t>
            </a:r>
            <a:r>
              <a:rPr lang="zh-CN" altLang="en-US" dirty="0">
                <a:sym typeface="微软雅黑" panose="020B0503020204020204" pitchFamily="34" charset="-122"/>
              </a:rPr>
              <a:t>中华内科杂志</a:t>
            </a:r>
            <a:r>
              <a:rPr lang="en-US" altLang="zh-CN" dirty="0">
                <a:sym typeface="微软雅黑" panose="020B0503020204020204" pitchFamily="34" charset="-122"/>
              </a:rPr>
              <a:t>,2023,62(07)</a:t>
            </a:r>
            <a:r>
              <a:rPr lang="zh-CN" altLang="en-US" dirty="0">
                <a:sym typeface="微软雅黑" panose="020B0503020204020204" pitchFamily="34" charset="-122"/>
              </a:rPr>
              <a:t>：</a:t>
            </a:r>
            <a:r>
              <a:rPr lang="en-US" altLang="zh-CN" dirty="0">
                <a:sym typeface="微软雅黑" panose="020B0503020204020204" pitchFamily="34" charset="-122"/>
              </a:rPr>
              <a:t>737-742.</a:t>
            </a:r>
          </a:p>
          <a:p>
            <a:r>
              <a:rPr lang="en-US" altLang="zh-CN" dirty="0">
                <a:sym typeface="微软雅黑" panose="020B0503020204020204" pitchFamily="34" charset="-122"/>
              </a:rPr>
              <a:t>5. </a:t>
            </a:r>
            <a:r>
              <a:rPr lang="zh-CN" altLang="en-US" dirty="0">
                <a:sym typeface="微软雅黑" panose="020B0503020204020204" pitchFamily="34" charset="-122"/>
              </a:rPr>
              <a:t>郭权来</a:t>
            </a:r>
            <a:r>
              <a:rPr lang="en-US" altLang="zh-CN" dirty="0">
                <a:sym typeface="微软雅黑" panose="020B0503020204020204" pitchFamily="34" charset="-122"/>
              </a:rPr>
              <a:t>,</a:t>
            </a:r>
            <a:r>
              <a:rPr lang="zh-CN" altLang="en-US" dirty="0">
                <a:sym typeface="微软雅黑" panose="020B0503020204020204" pitchFamily="34" charset="-122"/>
              </a:rPr>
              <a:t>等</a:t>
            </a:r>
            <a:r>
              <a:rPr lang="en-US" altLang="zh-CN" dirty="0">
                <a:sym typeface="微软雅黑" panose="020B0503020204020204" pitchFamily="34" charset="-122"/>
              </a:rPr>
              <a:t>.</a:t>
            </a:r>
            <a:r>
              <a:rPr lang="zh-CN" altLang="en-US" dirty="0">
                <a:sym typeface="微软雅黑" panose="020B0503020204020204" pitchFamily="34" charset="-122"/>
              </a:rPr>
              <a:t>良性阵发性位置性眩晕误诊文献荟萃分析</a:t>
            </a:r>
            <a:r>
              <a:rPr lang="en-US" altLang="zh-CN" dirty="0">
                <a:sym typeface="微软雅黑" panose="020B0503020204020204" pitchFamily="34" charset="-122"/>
              </a:rPr>
              <a:t>.</a:t>
            </a:r>
            <a:r>
              <a:rPr lang="zh-CN" altLang="en-US" dirty="0">
                <a:sym typeface="微软雅黑" panose="020B0503020204020204" pitchFamily="34" charset="-122"/>
              </a:rPr>
              <a:t>临床误诊误治</a:t>
            </a:r>
            <a:r>
              <a:rPr lang="en-US" altLang="zh-CN" dirty="0">
                <a:sym typeface="微软雅黑" panose="020B0503020204020204" pitchFamily="34" charset="-122"/>
              </a:rPr>
              <a:t>,2017,30(3):40-44.</a:t>
            </a:r>
          </a:p>
        </p:txBody>
      </p:sp>
      <p:sp>
        <p:nvSpPr>
          <p:cNvPr id="2" name="矩形: 圆角 1"/>
          <p:cNvSpPr/>
          <p:nvPr/>
        </p:nvSpPr>
        <p:spPr>
          <a:xfrm flipH="1">
            <a:off x="837737" y="2115734"/>
            <a:ext cx="3438000" cy="2554522"/>
          </a:xfrm>
          <a:prstGeom prst="roundRect">
            <a:avLst>
              <a:gd name="adj" fmla="val 0"/>
            </a:avLst>
          </a:prstGeom>
          <a:gradFill flip="none" rotWithShape="1">
            <a:gsLst>
              <a:gs pos="0">
                <a:srgbClr val="FFF3F3">
                  <a:alpha val="0"/>
                </a:srgbClr>
              </a:gs>
              <a:gs pos="100000">
                <a:srgbClr val="FFF3F3"/>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圆角 20"/>
          <p:cNvSpPr/>
          <p:nvPr/>
        </p:nvSpPr>
        <p:spPr>
          <a:xfrm>
            <a:off x="7923866" y="2115735"/>
            <a:ext cx="3437600" cy="2554521"/>
          </a:xfrm>
          <a:prstGeom prst="roundRect">
            <a:avLst>
              <a:gd name="adj" fmla="val 1819"/>
            </a:avLst>
          </a:prstGeom>
          <a:gradFill flip="none" rotWithShape="1">
            <a:gsLst>
              <a:gs pos="0">
                <a:schemeClr val="accent6">
                  <a:lumMod val="20000"/>
                  <a:lumOff val="80000"/>
                  <a:alpha val="0"/>
                </a:schemeClr>
              </a:gs>
              <a:gs pos="100000">
                <a:schemeClr val="accent6">
                  <a:lumMod val="20000"/>
                  <a:lumOff val="80000"/>
                </a:schemeClr>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文本占位符 2"/>
          <p:cNvSpPr txBox="1"/>
          <p:nvPr/>
        </p:nvSpPr>
        <p:spPr>
          <a:xfrm>
            <a:off x="989415" y="2275214"/>
            <a:ext cx="2956639" cy="2401486"/>
          </a:xfrm>
          <a:prstGeom prst="rect">
            <a:avLst/>
          </a:prstGeom>
          <a:noFill/>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zh-CN" altLang="en-US" b="1" dirty="0">
                <a:sym typeface="微软雅黑" panose="020B0503020204020204" pitchFamily="34" charset="-122"/>
              </a:rPr>
              <a:t>患者就诊存在障碍：</a:t>
            </a:r>
            <a:endParaRPr lang="en-US" altLang="zh-CN" b="1" dirty="0">
              <a:sym typeface="微软雅黑" panose="020B0503020204020204" pitchFamily="34" charset="-122"/>
            </a:endParaRPr>
          </a:p>
          <a:p>
            <a:pPr>
              <a:spcAft>
                <a:spcPts val="600"/>
              </a:spcAft>
            </a:pPr>
            <a:r>
              <a:rPr lang="zh-CN" altLang="en-US" sz="1500" dirty="0">
                <a:sym typeface="微软雅黑" panose="020B0503020204020204" pitchFamily="34" charset="-122"/>
              </a:rPr>
              <a:t>自我感觉不一致、就医习惯不尽相同、对疾病的认识水平存在差异，致就诊路径较分散</a:t>
            </a:r>
            <a:r>
              <a:rPr lang="en-US" altLang="zh-CN" sz="1500" baseline="30000" dirty="0">
                <a:sym typeface="微软雅黑" panose="020B0503020204020204" pitchFamily="34" charset="-122"/>
              </a:rPr>
              <a:t>2</a:t>
            </a:r>
            <a:endParaRPr lang="en-US" altLang="zh-CN" sz="1500" dirty="0">
              <a:sym typeface="微软雅黑" panose="020B0503020204020204" pitchFamily="34" charset="-122"/>
            </a:endParaRPr>
          </a:p>
          <a:p>
            <a:pPr>
              <a:spcAft>
                <a:spcPts val="600"/>
              </a:spcAft>
            </a:pPr>
            <a:r>
              <a:rPr lang="zh-CN" altLang="en-US" sz="1500" dirty="0">
                <a:sym typeface="微软雅黑" panose="020B0503020204020204" pitchFamily="34" charset="-122"/>
              </a:rPr>
              <a:t>患者凭借想象主观判断挂号，可能经过多个科室、多家医院就诊</a:t>
            </a:r>
            <a:r>
              <a:rPr lang="en-US" altLang="zh-CN" sz="1500" baseline="30000" dirty="0">
                <a:sym typeface="微软雅黑" panose="020B0503020204020204" pitchFamily="34" charset="-122"/>
              </a:rPr>
              <a:t>3</a:t>
            </a:r>
          </a:p>
        </p:txBody>
      </p:sp>
      <p:sp>
        <p:nvSpPr>
          <p:cNvPr id="23" name="文本占位符 2"/>
          <p:cNvSpPr txBox="1"/>
          <p:nvPr/>
        </p:nvSpPr>
        <p:spPr>
          <a:xfrm>
            <a:off x="8127065" y="2275214"/>
            <a:ext cx="3127772" cy="2401486"/>
          </a:xfrm>
          <a:prstGeom prst="rect">
            <a:avLst/>
          </a:prstGeom>
          <a:noFill/>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zh-CN" altLang="en-US" b="1" dirty="0">
                <a:sym typeface="微软雅黑" panose="020B0503020204020204" pitchFamily="34" charset="-122"/>
              </a:rPr>
              <a:t>医生诊疗面临挑战：</a:t>
            </a:r>
            <a:endParaRPr lang="en-US" altLang="zh-CN" b="1" dirty="0">
              <a:sym typeface="微软雅黑" panose="020B0503020204020204" pitchFamily="34" charset="-122"/>
            </a:endParaRPr>
          </a:p>
          <a:p>
            <a:pPr>
              <a:spcAft>
                <a:spcPts val="600"/>
              </a:spcAft>
            </a:pPr>
            <a:r>
              <a:rPr lang="zh-CN" altLang="en-US" sz="1500" dirty="0">
                <a:sym typeface="微软雅黑" panose="020B0503020204020204" pitchFamily="34" charset="-122"/>
              </a:rPr>
              <a:t>存在不同疾病表现的相似性和同一疾病表现的异质性</a:t>
            </a:r>
            <a:r>
              <a:rPr lang="en-US" altLang="zh-CN" sz="1400" baseline="30000" dirty="0">
                <a:sym typeface="微软雅黑" panose="020B0503020204020204" pitchFamily="34" charset="-122"/>
              </a:rPr>
              <a:t>4</a:t>
            </a:r>
          </a:p>
          <a:p>
            <a:pPr>
              <a:spcAft>
                <a:spcPts val="600"/>
              </a:spcAft>
            </a:pPr>
            <a:r>
              <a:rPr lang="zh-CN" altLang="en-US" sz="1500" dirty="0">
                <a:sym typeface="微软雅黑" panose="020B0503020204020204" pitchFamily="34" charset="-122"/>
              </a:rPr>
              <a:t>各专科医生擅长及关注领域可能存在局限性</a:t>
            </a:r>
            <a:r>
              <a:rPr lang="en-US" altLang="zh-CN" sz="1500" baseline="30000" dirty="0">
                <a:sym typeface="微软雅黑" panose="020B0503020204020204" pitchFamily="34" charset="-122"/>
              </a:rPr>
              <a:t>3</a:t>
            </a:r>
          </a:p>
          <a:p>
            <a:pPr>
              <a:spcAft>
                <a:spcPts val="600"/>
              </a:spcAft>
            </a:pPr>
            <a:r>
              <a:rPr lang="zh-CN" altLang="en-US" sz="1500" dirty="0">
                <a:sym typeface="微软雅黑" panose="020B0503020204020204" pitchFamily="34" charset="-122"/>
              </a:rPr>
              <a:t>经验不足而对</a:t>
            </a:r>
            <a:r>
              <a:rPr lang="en-US" altLang="zh-CN" sz="1500" dirty="0">
                <a:sym typeface="微软雅黑" panose="020B0503020204020204" pitchFamily="34" charset="-122"/>
              </a:rPr>
              <a:t>BPPV</a:t>
            </a:r>
            <a:r>
              <a:rPr lang="zh-CN" altLang="en-US" sz="1500" dirty="0">
                <a:sym typeface="微软雅黑" panose="020B0503020204020204" pitchFamily="34" charset="-122"/>
              </a:rPr>
              <a:t>缺乏认识，既往史或多病共存干扰等</a:t>
            </a:r>
            <a:r>
              <a:rPr lang="en-US" altLang="zh-CN" sz="1400" baseline="30000" dirty="0">
                <a:sym typeface="微软雅黑" panose="020B0503020204020204" pitchFamily="34" charset="-122"/>
              </a:rPr>
              <a:t>5</a:t>
            </a:r>
          </a:p>
        </p:txBody>
      </p:sp>
      <p:grpSp>
        <p:nvGrpSpPr>
          <p:cNvPr id="3" name="组合 2"/>
          <p:cNvGrpSpPr/>
          <p:nvPr/>
        </p:nvGrpSpPr>
        <p:grpSpPr>
          <a:xfrm flipH="1">
            <a:off x="4550633" y="1916198"/>
            <a:ext cx="2953594" cy="2953594"/>
            <a:chOff x="2649063" y="1988840"/>
            <a:chExt cx="2170320" cy="2170320"/>
          </a:xfrm>
        </p:grpSpPr>
        <p:sp>
          <p:nvSpPr>
            <p:cNvPr id="4" name="椭圆 3"/>
            <p:cNvSpPr/>
            <p:nvPr/>
          </p:nvSpPr>
          <p:spPr>
            <a:xfrm rot="10800000" flipH="1" flipV="1">
              <a:off x="2649063" y="1988840"/>
              <a:ext cx="2170320" cy="2170320"/>
            </a:xfrm>
            <a:prstGeom prst="ellipse">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altLang="zh-CN" sz="2400" b="1">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 name="弧形 5"/>
            <p:cNvSpPr/>
            <p:nvPr/>
          </p:nvSpPr>
          <p:spPr>
            <a:xfrm rot="10800000" flipH="1" flipV="1">
              <a:off x="2656728" y="1996505"/>
              <a:ext cx="2154989" cy="2154989"/>
            </a:xfrm>
            <a:prstGeom prst="arc">
              <a:avLst>
                <a:gd name="adj1" fmla="val 11844384"/>
                <a:gd name="adj2" fmla="val 20379277"/>
              </a:avLst>
            </a:prstGeom>
            <a:ln w="12700">
              <a:gradFill flip="none" rotWithShape="1">
                <a:gsLst>
                  <a:gs pos="0">
                    <a:srgbClr val="C00000"/>
                  </a:gs>
                  <a:gs pos="100000">
                    <a:srgbClr val="0A7F28"/>
                  </a:gs>
                </a:gsLst>
                <a:lin ang="10800000" scaled="1"/>
                <a:tileRect/>
              </a:gradFill>
              <a:prstDash val="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7" name="弧形 6"/>
            <p:cNvSpPr/>
            <p:nvPr/>
          </p:nvSpPr>
          <p:spPr>
            <a:xfrm rot="10800000">
              <a:off x="2656728" y="1996505"/>
              <a:ext cx="2154989" cy="2154989"/>
            </a:xfrm>
            <a:prstGeom prst="arc">
              <a:avLst>
                <a:gd name="adj1" fmla="val 11844384"/>
                <a:gd name="adj2" fmla="val 20379277"/>
              </a:avLst>
            </a:prstGeom>
            <a:ln w="12700">
              <a:gradFill flip="none" rotWithShape="1">
                <a:gsLst>
                  <a:gs pos="0">
                    <a:srgbClr val="C00000"/>
                  </a:gs>
                  <a:gs pos="100000">
                    <a:srgbClr val="0A7F28"/>
                  </a:gs>
                </a:gsLst>
                <a:lin ang="0" scaled="1"/>
                <a:tileRect/>
              </a:gradFill>
              <a:prstDash val="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8" name="组合 7"/>
          <p:cNvGrpSpPr/>
          <p:nvPr/>
        </p:nvGrpSpPr>
        <p:grpSpPr>
          <a:xfrm flipH="1">
            <a:off x="4262401" y="3092292"/>
            <a:ext cx="601407" cy="601407"/>
            <a:chOff x="5425999" y="3197596"/>
            <a:chExt cx="601407" cy="601407"/>
          </a:xfrm>
        </p:grpSpPr>
        <p:sp>
          <p:nvSpPr>
            <p:cNvPr id="9" name="椭圆 8"/>
            <p:cNvSpPr/>
            <p:nvPr/>
          </p:nvSpPr>
          <p:spPr>
            <a:xfrm flipH="1">
              <a:off x="5425999" y="3197596"/>
              <a:ext cx="601407" cy="601407"/>
            </a:xfrm>
            <a:prstGeom prst="ellipse">
              <a:avLst/>
            </a:prstGeom>
            <a:solidFill>
              <a:srgbClr val="C00000"/>
            </a:solidFill>
            <a:ln w="12700" cap="flat" cmpd="sng" algn="ctr">
              <a:noFill/>
              <a:prstDash val="solid"/>
              <a:miter lim="800000"/>
            </a:ln>
            <a:effectLst>
              <a:outerShdw blurRad="50800" dist="38100" dir="10800000" algn="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9"/>
            <p:cNvGrpSpPr/>
            <p:nvPr/>
          </p:nvGrpSpPr>
          <p:grpSpPr>
            <a:xfrm flipH="1">
              <a:off x="5547966" y="3299180"/>
              <a:ext cx="357473" cy="398236"/>
              <a:chOff x="-3140074" y="1252697"/>
              <a:chExt cx="923320" cy="1091691"/>
            </a:xfrm>
            <a:solidFill>
              <a:schemeClr val="bg1"/>
            </a:solidFill>
          </p:grpSpPr>
          <p:sp>
            <p:nvSpPr>
              <p:cNvPr id="12" name="任意多边形: 形状 11"/>
              <p:cNvSpPr/>
              <p:nvPr/>
            </p:nvSpPr>
            <p:spPr>
              <a:xfrm>
                <a:off x="-3052718" y="1585497"/>
                <a:ext cx="736084" cy="758891"/>
              </a:xfrm>
              <a:custGeom>
                <a:avLst/>
                <a:gdLst>
                  <a:gd name="connsiteX0" fmla="*/ 180279 w 944564"/>
                  <a:gd name="connsiteY0" fmla="*/ 50785 h 633286"/>
                  <a:gd name="connsiteX1" fmla="*/ 315534 w 944564"/>
                  <a:gd name="connsiteY1" fmla="*/ 18114 h 633286"/>
                  <a:gd name="connsiteX2" fmla="*/ 212806 w 944564"/>
                  <a:gd name="connsiteY2" fmla="*/ 262383 h 633286"/>
                  <a:gd name="connsiteX3" fmla="*/ 315534 w 944564"/>
                  <a:gd name="connsiteY3" fmla="*/ 415640 h 633286"/>
                  <a:gd name="connsiteX4" fmla="*/ 733586 w 944564"/>
                  <a:gd name="connsiteY4" fmla="*/ 296292 h 633286"/>
                  <a:gd name="connsiteX5" fmla="*/ 944565 w 944564"/>
                  <a:gd name="connsiteY5" fmla="*/ 633286 h 633286"/>
                  <a:gd name="connsiteX6" fmla="*/ 301913 w 944564"/>
                  <a:gd name="connsiteY6" fmla="*/ 633286 h 633286"/>
                  <a:gd name="connsiteX7" fmla="*/ 281910 w 944564"/>
                  <a:gd name="connsiteY7" fmla="*/ 591805 h 633286"/>
                  <a:gd name="connsiteX8" fmla="*/ 18 w 944564"/>
                  <a:gd name="connsiteY8" fmla="*/ 327391 h 633286"/>
                  <a:gd name="connsiteX9" fmla="*/ 180279 w 944564"/>
                  <a:gd name="connsiteY9" fmla="*/ 50785 h 6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564" h="633286">
                    <a:moveTo>
                      <a:pt x="180279" y="50785"/>
                    </a:moveTo>
                    <a:cubicBezTo>
                      <a:pt x="180279" y="50785"/>
                      <a:pt x="257764" y="-36845"/>
                      <a:pt x="315534" y="18114"/>
                    </a:cubicBezTo>
                    <a:cubicBezTo>
                      <a:pt x="373255" y="73073"/>
                      <a:pt x="268909" y="199661"/>
                      <a:pt x="212806" y="262383"/>
                    </a:cubicBezTo>
                    <a:cubicBezTo>
                      <a:pt x="190042" y="286814"/>
                      <a:pt x="216140" y="337345"/>
                      <a:pt x="315534" y="415640"/>
                    </a:cubicBezTo>
                    <a:cubicBezTo>
                      <a:pt x="333298" y="431166"/>
                      <a:pt x="650337" y="292958"/>
                      <a:pt x="733586" y="296292"/>
                    </a:cubicBezTo>
                    <a:cubicBezTo>
                      <a:pt x="816882" y="299626"/>
                      <a:pt x="914561" y="385684"/>
                      <a:pt x="944565" y="633286"/>
                    </a:cubicBezTo>
                    <a:lnTo>
                      <a:pt x="301913" y="633286"/>
                    </a:lnTo>
                    <a:cubicBezTo>
                      <a:pt x="301913" y="633286"/>
                      <a:pt x="309009" y="616761"/>
                      <a:pt x="281910" y="591805"/>
                    </a:cubicBezTo>
                    <a:cubicBezTo>
                      <a:pt x="254859" y="566802"/>
                      <a:pt x="2066" y="396923"/>
                      <a:pt x="18" y="327391"/>
                    </a:cubicBezTo>
                    <a:cubicBezTo>
                      <a:pt x="-2078" y="257811"/>
                      <a:pt x="180279" y="50785"/>
                      <a:pt x="180279" y="50785"/>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任意多边形: 形状 13"/>
              <p:cNvSpPr/>
              <p:nvPr/>
            </p:nvSpPr>
            <p:spPr>
              <a:xfrm>
                <a:off x="-2821502" y="1515825"/>
                <a:ext cx="380261" cy="408908"/>
              </a:xfrm>
              <a:custGeom>
                <a:avLst/>
                <a:gdLst>
                  <a:gd name="connsiteX0" fmla="*/ 175784 w 380261"/>
                  <a:gd name="connsiteY0" fmla="*/ 0 h 408908"/>
                  <a:gd name="connsiteX1" fmla="*/ 52769 w 380261"/>
                  <a:gd name="connsiteY1" fmla="*/ 41434 h 408908"/>
                  <a:gd name="connsiteX2" fmla="*/ 92678 w 380261"/>
                  <a:gd name="connsiteY2" fmla="*/ 152638 h 408908"/>
                  <a:gd name="connsiteX3" fmla="*/ 0 w 380261"/>
                  <a:gd name="connsiteY3" fmla="*/ 308420 h 408908"/>
                  <a:gd name="connsiteX4" fmla="*/ 175832 w 380261"/>
                  <a:gd name="connsiteY4" fmla="*/ 408908 h 408908"/>
                  <a:gd name="connsiteX5" fmla="*/ 380262 w 380261"/>
                  <a:gd name="connsiteY5" fmla="*/ 204430 h 408908"/>
                  <a:gd name="connsiteX6" fmla="*/ 175784 w 380261"/>
                  <a:gd name="connsiteY6" fmla="*/ 0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261" h="408908">
                    <a:moveTo>
                      <a:pt x="175784" y="0"/>
                    </a:moveTo>
                    <a:cubicBezTo>
                      <a:pt x="129540" y="0"/>
                      <a:pt x="87011" y="15526"/>
                      <a:pt x="52769" y="41434"/>
                    </a:cubicBezTo>
                    <a:cubicBezTo>
                      <a:pt x="77819" y="66532"/>
                      <a:pt x="100346" y="114205"/>
                      <a:pt x="92678" y="152638"/>
                    </a:cubicBezTo>
                    <a:cubicBezTo>
                      <a:pt x="83582" y="198215"/>
                      <a:pt x="31909" y="269129"/>
                      <a:pt x="0" y="308420"/>
                    </a:cubicBezTo>
                    <a:cubicBezTo>
                      <a:pt x="36704" y="370665"/>
                      <a:pt x="103570" y="408880"/>
                      <a:pt x="175832" y="408908"/>
                    </a:cubicBezTo>
                    <a:cubicBezTo>
                      <a:pt x="288748" y="408895"/>
                      <a:pt x="380275" y="317347"/>
                      <a:pt x="380262" y="204430"/>
                    </a:cubicBezTo>
                    <a:cubicBezTo>
                      <a:pt x="380249" y="91513"/>
                      <a:pt x="288701" y="-13"/>
                      <a:pt x="175784" y="0"/>
                    </a:cubicBezTo>
                    <a:close/>
                  </a:path>
                </a:pathLst>
              </a:custGeom>
              <a:grp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任意多边形: 形状 14"/>
              <p:cNvSpPr/>
              <p:nvPr/>
            </p:nvSpPr>
            <p:spPr>
              <a:xfrm>
                <a:off x="-2944383" y="1252697"/>
                <a:ext cx="80772" cy="80772"/>
              </a:xfrm>
              <a:custGeom>
                <a:avLst/>
                <a:gdLst>
                  <a:gd name="connsiteX0" fmla="*/ 0 w 80772"/>
                  <a:gd name="connsiteY0" fmla="*/ 40386 h 80772"/>
                  <a:gd name="connsiteX1" fmla="*/ 40386 w 80772"/>
                  <a:gd name="connsiteY1" fmla="*/ 80772 h 80772"/>
                  <a:gd name="connsiteX2" fmla="*/ 80772 w 80772"/>
                  <a:gd name="connsiteY2" fmla="*/ 40386 h 80772"/>
                  <a:gd name="connsiteX3" fmla="*/ 40386 w 80772"/>
                  <a:gd name="connsiteY3" fmla="*/ 0 h 80772"/>
                  <a:gd name="connsiteX4" fmla="*/ 0 w 80772"/>
                  <a:gd name="connsiteY4" fmla="*/ 40386 h 8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 h="80772">
                    <a:moveTo>
                      <a:pt x="0" y="40386"/>
                    </a:moveTo>
                    <a:cubicBezTo>
                      <a:pt x="0" y="62691"/>
                      <a:pt x="18081" y="80772"/>
                      <a:pt x="40386" y="80772"/>
                    </a:cubicBezTo>
                    <a:cubicBezTo>
                      <a:pt x="62691" y="80772"/>
                      <a:pt x="80772" y="62691"/>
                      <a:pt x="80772" y="40386"/>
                    </a:cubicBezTo>
                    <a:cubicBezTo>
                      <a:pt x="80772" y="18081"/>
                      <a:pt x="62691" y="0"/>
                      <a:pt x="40386" y="0"/>
                    </a:cubicBezTo>
                    <a:cubicBezTo>
                      <a:pt x="18081" y="0"/>
                      <a:pt x="0" y="18081"/>
                      <a:pt x="0" y="40386"/>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任意多边形: 形状 15"/>
              <p:cNvSpPr/>
              <p:nvPr/>
            </p:nvSpPr>
            <p:spPr>
              <a:xfrm>
                <a:off x="-2389743" y="1293083"/>
                <a:ext cx="72866" cy="72866"/>
              </a:xfrm>
              <a:custGeom>
                <a:avLst/>
                <a:gdLst>
                  <a:gd name="connsiteX0" fmla="*/ 0 w 72866"/>
                  <a:gd name="connsiteY0" fmla="*/ 36433 h 72866"/>
                  <a:gd name="connsiteX1" fmla="*/ 36433 w 72866"/>
                  <a:gd name="connsiteY1" fmla="*/ 72866 h 72866"/>
                  <a:gd name="connsiteX2" fmla="*/ 72866 w 72866"/>
                  <a:gd name="connsiteY2" fmla="*/ 36433 h 72866"/>
                  <a:gd name="connsiteX3" fmla="*/ 36433 w 72866"/>
                  <a:gd name="connsiteY3" fmla="*/ 0 h 72866"/>
                  <a:gd name="connsiteX4" fmla="*/ 0 w 72866"/>
                  <a:gd name="connsiteY4" fmla="*/ 36433 h 72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66" h="72866">
                    <a:moveTo>
                      <a:pt x="0" y="36433"/>
                    </a:moveTo>
                    <a:cubicBezTo>
                      <a:pt x="0" y="56555"/>
                      <a:pt x="16312" y="72866"/>
                      <a:pt x="36433" y="72866"/>
                    </a:cubicBezTo>
                    <a:cubicBezTo>
                      <a:pt x="56555" y="72866"/>
                      <a:pt x="72866" y="56555"/>
                      <a:pt x="72866" y="36433"/>
                    </a:cubicBezTo>
                    <a:cubicBezTo>
                      <a:pt x="72866" y="16312"/>
                      <a:pt x="56555" y="0"/>
                      <a:pt x="36433" y="0"/>
                    </a:cubicBezTo>
                    <a:cubicBezTo>
                      <a:pt x="16312" y="0"/>
                      <a:pt x="0" y="16312"/>
                      <a:pt x="0" y="36433"/>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任意多边形: 形状 16"/>
              <p:cNvSpPr/>
              <p:nvPr/>
            </p:nvSpPr>
            <p:spPr>
              <a:xfrm>
                <a:off x="-3106785" y="1650747"/>
                <a:ext cx="54578" cy="54578"/>
              </a:xfrm>
              <a:custGeom>
                <a:avLst/>
                <a:gdLst>
                  <a:gd name="connsiteX0" fmla="*/ 0 w 54578"/>
                  <a:gd name="connsiteY0" fmla="*/ 27289 h 54578"/>
                  <a:gd name="connsiteX1" fmla="*/ 27289 w 54578"/>
                  <a:gd name="connsiteY1" fmla="*/ 54578 h 54578"/>
                  <a:gd name="connsiteX2" fmla="*/ 54578 w 54578"/>
                  <a:gd name="connsiteY2" fmla="*/ 27289 h 54578"/>
                  <a:gd name="connsiteX3" fmla="*/ 27289 w 54578"/>
                  <a:gd name="connsiteY3" fmla="*/ 0 h 54578"/>
                  <a:gd name="connsiteX4" fmla="*/ 0 w 54578"/>
                  <a:gd name="connsiteY4" fmla="*/ 27289 h 54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78" h="54578">
                    <a:moveTo>
                      <a:pt x="0" y="27289"/>
                    </a:moveTo>
                    <a:cubicBezTo>
                      <a:pt x="0" y="42360"/>
                      <a:pt x="12218" y="54578"/>
                      <a:pt x="27289" y="54578"/>
                    </a:cubicBezTo>
                    <a:cubicBezTo>
                      <a:pt x="42360" y="54578"/>
                      <a:pt x="54578" y="42360"/>
                      <a:pt x="54578" y="27289"/>
                    </a:cubicBezTo>
                    <a:cubicBezTo>
                      <a:pt x="54578" y="12218"/>
                      <a:pt x="42360" y="0"/>
                      <a:pt x="27289" y="0"/>
                    </a:cubicBezTo>
                    <a:cubicBezTo>
                      <a:pt x="12218" y="0"/>
                      <a:pt x="0" y="12218"/>
                      <a:pt x="0" y="27289"/>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任意多边形: 形状 17"/>
              <p:cNvSpPr/>
              <p:nvPr/>
            </p:nvSpPr>
            <p:spPr>
              <a:xfrm>
                <a:off x="-3140074" y="1398429"/>
                <a:ext cx="923320" cy="245819"/>
              </a:xfrm>
              <a:custGeom>
                <a:avLst/>
                <a:gdLst>
                  <a:gd name="connsiteX0" fmla="*/ 78819 w 923320"/>
                  <a:gd name="connsiteY0" fmla="*/ 210979 h 245819"/>
                  <a:gd name="connsiteX1" fmla="*/ 0 w 923320"/>
                  <a:gd name="connsiteY1" fmla="*/ 123254 h 245819"/>
                  <a:gd name="connsiteX2" fmla="*/ 168783 w 923320"/>
                  <a:gd name="connsiteY2" fmla="*/ 0 h 245819"/>
                  <a:gd name="connsiteX3" fmla="*/ 33337 w 923320"/>
                  <a:gd name="connsiteY3" fmla="*/ 124587 h 245819"/>
                  <a:gd name="connsiteX4" fmla="*/ 78819 w 923320"/>
                  <a:gd name="connsiteY4" fmla="*/ 210979 h 245819"/>
                  <a:gd name="connsiteX5" fmla="*/ 836105 w 923320"/>
                  <a:gd name="connsiteY5" fmla="*/ 51054 h 245819"/>
                  <a:gd name="connsiteX6" fmla="*/ 914924 w 923320"/>
                  <a:gd name="connsiteY6" fmla="*/ 167640 h 245819"/>
                  <a:gd name="connsiteX7" fmla="*/ 721471 w 923320"/>
                  <a:gd name="connsiteY7" fmla="*/ 244650 h 245819"/>
                  <a:gd name="connsiteX8" fmla="*/ 861298 w 923320"/>
                  <a:gd name="connsiteY8" fmla="*/ 144018 h 245819"/>
                  <a:gd name="connsiteX9" fmla="*/ 836105 w 923320"/>
                  <a:gd name="connsiteY9" fmla="*/ 51054 h 24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3320" h="245819">
                    <a:moveTo>
                      <a:pt x="78819" y="210979"/>
                    </a:moveTo>
                    <a:cubicBezTo>
                      <a:pt x="78819" y="210979"/>
                      <a:pt x="0" y="189881"/>
                      <a:pt x="0" y="123254"/>
                    </a:cubicBezTo>
                    <a:cubicBezTo>
                      <a:pt x="0" y="56626"/>
                      <a:pt x="82725" y="11668"/>
                      <a:pt x="168783" y="0"/>
                    </a:cubicBezTo>
                    <a:cubicBezTo>
                      <a:pt x="168783" y="0"/>
                      <a:pt x="25146" y="56531"/>
                      <a:pt x="33337" y="124587"/>
                    </a:cubicBezTo>
                    <a:cubicBezTo>
                      <a:pt x="39624" y="177498"/>
                      <a:pt x="78819" y="210979"/>
                      <a:pt x="78819" y="210979"/>
                    </a:cubicBezTo>
                    <a:close/>
                    <a:moveTo>
                      <a:pt x="836105" y="51054"/>
                    </a:moveTo>
                    <a:cubicBezTo>
                      <a:pt x="836105" y="51054"/>
                      <a:pt x="955453" y="73819"/>
                      <a:pt x="914924" y="167640"/>
                    </a:cubicBezTo>
                    <a:cubicBezTo>
                      <a:pt x="874395" y="261461"/>
                      <a:pt x="721471" y="244650"/>
                      <a:pt x="721471" y="244650"/>
                    </a:cubicBezTo>
                    <a:cubicBezTo>
                      <a:pt x="721471" y="244650"/>
                      <a:pt x="854631" y="191738"/>
                      <a:pt x="861298" y="144018"/>
                    </a:cubicBezTo>
                    <a:cubicBezTo>
                      <a:pt x="867966" y="96298"/>
                      <a:pt x="836105" y="51054"/>
                      <a:pt x="836105" y="5105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任意多边形: 形状 18"/>
              <p:cNvSpPr/>
              <p:nvPr/>
            </p:nvSpPr>
            <p:spPr>
              <a:xfrm>
                <a:off x="-2996597" y="1382721"/>
                <a:ext cx="667623" cy="198064"/>
              </a:xfrm>
              <a:custGeom>
                <a:avLst/>
                <a:gdLst>
                  <a:gd name="connsiteX0" fmla="*/ 32211 w 667623"/>
                  <a:gd name="connsiteY0" fmla="*/ 198064 h 198064"/>
                  <a:gd name="connsiteX1" fmla="*/ 58024 w 667623"/>
                  <a:gd name="connsiteY1" fmla="*/ 61476 h 198064"/>
                  <a:gd name="connsiteX2" fmla="*/ 667624 w 667623"/>
                  <a:gd name="connsiteY2" fmla="*/ 147248 h 198064"/>
                  <a:gd name="connsiteX3" fmla="*/ 333820 w 667623"/>
                  <a:gd name="connsiteY3" fmla="*/ 45664 h 198064"/>
                  <a:gd name="connsiteX4" fmla="*/ 32211 w 667623"/>
                  <a:gd name="connsiteY4" fmla="*/ 198064 h 19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23" h="198064">
                    <a:moveTo>
                      <a:pt x="32211" y="198064"/>
                    </a:moveTo>
                    <a:cubicBezTo>
                      <a:pt x="32211" y="198064"/>
                      <a:pt x="-55229" y="137247"/>
                      <a:pt x="58024" y="61476"/>
                    </a:cubicBezTo>
                    <a:cubicBezTo>
                      <a:pt x="171276" y="-14296"/>
                      <a:pt x="633476" y="-53253"/>
                      <a:pt x="667624" y="147248"/>
                    </a:cubicBezTo>
                    <a:cubicBezTo>
                      <a:pt x="667624" y="147248"/>
                      <a:pt x="631810" y="34806"/>
                      <a:pt x="333820" y="45664"/>
                    </a:cubicBezTo>
                    <a:cubicBezTo>
                      <a:pt x="101934" y="54094"/>
                      <a:pt x="-9128" y="95671"/>
                      <a:pt x="32211" y="19806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4" name="组合 23"/>
          <p:cNvGrpSpPr/>
          <p:nvPr/>
        </p:nvGrpSpPr>
        <p:grpSpPr>
          <a:xfrm>
            <a:off x="7203524" y="3092292"/>
            <a:ext cx="601407" cy="601407"/>
            <a:chOff x="6934672" y="3092293"/>
            <a:chExt cx="601407" cy="601407"/>
          </a:xfrm>
        </p:grpSpPr>
        <p:sp>
          <p:nvSpPr>
            <p:cNvPr id="25" name="椭圆 24"/>
            <p:cNvSpPr/>
            <p:nvPr/>
          </p:nvSpPr>
          <p:spPr>
            <a:xfrm>
              <a:off x="6934672" y="3092293"/>
              <a:ext cx="601407" cy="601407"/>
            </a:xfrm>
            <a:prstGeom prst="ellipse">
              <a:avLst/>
            </a:prstGeom>
            <a:solidFill>
              <a:srgbClr val="0A7F28"/>
            </a:solidFill>
            <a:ln w="12700" cap="flat" cmpd="sng" algn="ctr">
              <a:noFill/>
              <a:prstDash val="solid"/>
              <a:miter lim="800000"/>
            </a:ln>
            <a:effectLst>
              <a:outerShdw blurRad="50800" dist="38100" dir="10800000" algn="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male-surgeon-wearing-uniform_27189"/>
            <p:cNvSpPr/>
            <p:nvPr/>
          </p:nvSpPr>
          <p:spPr>
            <a:xfrm>
              <a:off x="7063786" y="3194430"/>
              <a:ext cx="343178" cy="397132"/>
            </a:xfrm>
            <a:custGeom>
              <a:avLst/>
              <a:gdLst>
                <a:gd name="connsiteX0" fmla="*/ 432940 w 523855"/>
                <a:gd name="connsiteY0" fmla="*/ 541220 h 606215"/>
                <a:gd name="connsiteX1" fmla="*/ 324978 w 523855"/>
                <a:gd name="connsiteY1" fmla="*/ 554804 h 606215"/>
                <a:gd name="connsiteX2" fmla="*/ 319572 w 523855"/>
                <a:gd name="connsiteY2" fmla="*/ 578837 h 606215"/>
                <a:gd name="connsiteX3" fmla="*/ 352361 w 523855"/>
                <a:gd name="connsiteY3" fmla="*/ 582320 h 606215"/>
                <a:gd name="connsiteX4" fmla="*/ 442358 w 523855"/>
                <a:gd name="connsiteY4" fmla="*/ 563860 h 606215"/>
                <a:gd name="connsiteX5" fmla="*/ 78707 w 523855"/>
                <a:gd name="connsiteY5" fmla="*/ 536518 h 606215"/>
                <a:gd name="connsiteX6" fmla="*/ 69114 w 523855"/>
                <a:gd name="connsiteY6" fmla="*/ 559158 h 606215"/>
                <a:gd name="connsiteX7" fmla="*/ 159112 w 523855"/>
                <a:gd name="connsiteY7" fmla="*/ 577618 h 606215"/>
                <a:gd name="connsiteX8" fmla="*/ 192076 w 523855"/>
                <a:gd name="connsiteY8" fmla="*/ 574135 h 606215"/>
                <a:gd name="connsiteX9" fmla="*/ 186669 w 523855"/>
                <a:gd name="connsiteY9" fmla="*/ 550102 h 606215"/>
                <a:gd name="connsiteX10" fmla="*/ 78707 w 523855"/>
                <a:gd name="connsiteY10" fmla="*/ 536518 h 606215"/>
                <a:gd name="connsiteX11" fmla="*/ 138705 w 523855"/>
                <a:gd name="connsiteY11" fmla="*/ 327713 h 606215"/>
                <a:gd name="connsiteX12" fmla="*/ 255388 w 523855"/>
                <a:gd name="connsiteY12" fmla="*/ 549057 h 606215"/>
                <a:gd name="connsiteX13" fmla="*/ 385151 w 523855"/>
                <a:gd name="connsiteY13" fmla="*/ 327713 h 606215"/>
                <a:gd name="connsiteX14" fmla="*/ 522588 w 523855"/>
                <a:gd name="connsiteY14" fmla="*/ 486189 h 606215"/>
                <a:gd name="connsiteX15" fmla="*/ 491892 w 523855"/>
                <a:gd name="connsiteY15" fmla="*/ 566472 h 606215"/>
                <a:gd name="connsiteX16" fmla="*/ 261841 w 523855"/>
                <a:gd name="connsiteY16" fmla="*/ 606178 h 606215"/>
                <a:gd name="connsiteX17" fmla="*/ 31790 w 523855"/>
                <a:gd name="connsiteY17" fmla="*/ 566472 h 606215"/>
                <a:gd name="connsiteX18" fmla="*/ 1268 w 523855"/>
                <a:gd name="connsiteY18" fmla="*/ 486189 h 606215"/>
                <a:gd name="connsiteX19" fmla="*/ 138705 w 523855"/>
                <a:gd name="connsiteY19" fmla="*/ 327713 h 606215"/>
                <a:gd name="connsiteX20" fmla="*/ 253158 w 523855"/>
                <a:gd name="connsiteY20" fmla="*/ 145372 h 606215"/>
                <a:gd name="connsiteX21" fmla="*/ 256646 w 523855"/>
                <a:gd name="connsiteY21" fmla="*/ 145372 h 606215"/>
                <a:gd name="connsiteX22" fmla="*/ 359544 w 523855"/>
                <a:gd name="connsiteY22" fmla="*/ 178980 h 606215"/>
                <a:gd name="connsiteX23" fmla="*/ 379426 w 523855"/>
                <a:gd name="connsiteY23" fmla="*/ 198657 h 606215"/>
                <a:gd name="connsiteX24" fmla="*/ 379949 w 523855"/>
                <a:gd name="connsiteY24" fmla="*/ 208583 h 606215"/>
                <a:gd name="connsiteX25" fmla="*/ 252809 w 523855"/>
                <a:gd name="connsiteY25" fmla="*/ 366524 h 606215"/>
                <a:gd name="connsiteX26" fmla="*/ 125843 w 523855"/>
                <a:gd name="connsiteY26" fmla="*/ 208583 h 606215"/>
                <a:gd name="connsiteX27" fmla="*/ 126192 w 523855"/>
                <a:gd name="connsiteY27" fmla="*/ 201269 h 606215"/>
                <a:gd name="connsiteX28" fmla="*/ 149213 w 523855"/>
                <a:gd name="connsiteY28" fmla="*/ 178980 h 606215"/>
                <a:gd name="connsiteX29" fmla="*/ 253158 w 523855"/>
                <a:gd name="connsiteY29" fmla="*/ 145372 h 606215"/>
                <a:gd name="connsiteX30" fmla="*/ 246878 w 523855"/>
                <a:gd name="connsiteY30" fmla="*/ 48909 h 606215"/>
                <a:gd name="connsiteX31" fmla="*/ 258390 w 523855"/>
                <a:gd name="connsiteY31" fmla="*/ 48909 h 606215"/>
                <a:gd name="connsiteX32" fmla="*/ 258390 w 523855"/>
                <a:gd name="connsiteY32" fmla="*/ 63174 h 606215"/>
                <a:gd name="connsiteX33" fmla="*/ 273042 w 523855"/>
                <a:gd name="connsiteY33" fmla="*/ 63174 h 606215"/>
                <a:gd name="connsiteX34" fmla="*/ 273042 w 523855"/>
                <a:gd name="connsiteY34" fmla="*/ 74655 h 606215"/>
                <a:gd name="connsiteX35" fmla="*/ 258390 w 523855"/>
                <a:gd name="connsiteY35" fmla="*/ 74655 h 606215"/>
                <a:gd name="connsiteX36" fmla="*/ 258390 w 523855"/>
                <a:gd name="connsiteY36" fmla="*/ 88920 h 606215"/>
                <a:gd name="connsiteX37" fmla="*/ 246878 w 523855"/>
                <a:gd name="connsiteY37" fmla="*/ 88920 h 606215"/>
                <a:gd name="connsiteX38" fmla="*/ 246878 w 523855"/>
                <a:gd name="connsiteY38" fmla="*/ 74655 h 606215"/>
                <a:gd name="connsiteX39" fmla="*/ 232749 w 523855"/>
                <a:gd name="connsiteY39" fmla="*/ 74655 h 606215"/>
                <a:gd name="connsiteX40" fmla="*/ 232749 w 523855"/>
                <a:gd name="connsiteY40" fmla="*/ 63174 h 606215"/>
                <a:gd name="connsiteX41" fmla="*/ 246878 w 523855"/>
                <a:gd name="connsiteY41" fmla="*/ 63174 h 606215"/>
                <a:gd name="connsiteX42" fmla="*/ 234147 w 523855"/>
                <a:gd name="connsiteY42" fmla="*/ 30068 h 606215"/>
                <a:gd name="connsiteX43" fmla="*/ 209207 w 523855"/>
                <a:gd name="connsiteY43" fmla="*/ 54970 h 606215"/>
                <a:gd name="connsiteX44" fmla="*/ 217927 w 523855"/>
                <a:gd name="connsiteY44" fmla="*/ 74126 h 606215"/>
                <a:gd name="connsiteX45" fmla="*/ 253332 w 523855"/>
                <a:gd name="connsiteY45" fmla="*/ 107735 h 606215"/>
                <a:gd name="connsiteX46" fmla="*/ 287865 w 523855"/>
                <a:gd name="connsiteY46" fmla="*/ 74126 h 606215"/>
                <a:gd name="connsiteX47" fmla="*/ 296585 w 523855"/>
                <a:gd name="connsiteY47" fmla="*/ 54970 h 606215"/>
                <a:gd name="connsiteX48" fmla="*/ 271645 w 523855"/>
                <a:gd name="connsiteY48" fmla="*/ 30068 h 606215"/>
                <a:gd name="connsiteX49" fmla="*/ 252809 w 523855"/>
                <a:gd name="connsiteY49" fmla="*/ 38601 h 606215"/>
                <a:gd name="connsiteX50" fmla="*/ 234147 w 523855"/>
                <a:gd name="connsiteY50" fmla="*/ 30068 h 606215"/>
                <a:gd name="connsiteX51" fmla="*/ 261473 w 523855"/>
                <a:gd name="connsiteY51" fmla="*/ 458 h 606215"/>
                <a:gd name="connsiteX52" fmla="*/ 371058 w 523855"/>
                <a:gd name="connsiteY52" fmla="*/ 40865 h 606215"/>
                <a:gd name="connsiteX53" fmla="*/ 371058 w 523855"/>
                <a:gd name="connsiteY53" fmla="*/ 162590 h 606215"/>
                <a:gd name="connsiteX54" fmla="*/ 251414 w 523855"/>
                <a:gd name="connsiteY54" fmla="*/ 123756 h 606215"/>
                <a:gd name="connsiteX55" fmla="*/ 134734 w 523855"/>
                <a:gd name="connsiteY55" fmla="*/ 162590 h 606215"/>
                <a:gd name="connsiteX56" fmla="*/ 134734 w 523855"/>
                <a:gd name="connsiteY56" fmla="*/ 40865 h 606215"/>
                <a:gd name="connsiteX57" fmla="*/ 261473 w 523855"/>
                <a:gd name="connsiteY57" fmla="*/ 458 h 60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23855" h="606215">
                  <a:moveTo>
                    <a:pt x="432940" y="541220"/>
                  </a:moveTo>
                  <a:cubicBezTo>
                    <a:pt x="432242" y="541395"/>
                    <a:pt x="373640" y="565775"/>
                    <a:pt x="324978" y="554804"/>
                  </a:cubicBezTo>
                  <a:lnTo>
                    <a:pt x="319572" y="578837"/>
                  </a:lnTo>
                  <a:cubicBezTo>
                    <a:pt x="330385" y="581275"/>
                    <a:pt x="341548" y="582320"/>
                    <a:pt x="352361" y="582320"/>
                  </a:cubicBezTo>
                  <a:cubicBezTo>
                    <a:pt x="398232" y="582320"/>
                    <a:pt x="440265" y="564731"/>
                    <a:pt x="442358" y="563860"/>
                  </a:cubicBezTo>
                  <a:close/>
                  <a:moveTo>
                    <a:pt x="78707" y="536518"/>
                  </a:moveTo>
                  <a:lnTo>
                    <a:pt x="69114" y="559158"/>
                  </a:lnTo>
                  <a:cubicBezTo>
                    <a:pt x="71207" y="560029"/>
                    <a:pt x="113241" y="577618"/>
                    <a:pt x="159112" y="577618"/>
                  </a:cubicBezTo>
                  <a:cubicBezTo>
                    <a:pt x="170100" y="577618"/>
                    <a:pt x="181088" y="576573"/>
                    <a:pt x="192076" y="574135"/>
                  </a:cubicBezTo>
                  <a:lnTo>
                    <a:pt x="186669" y="550102"/>
                  </a:lnTo>
                  <a:cubicBezTo>
                    <a:pt x="138008" y="561073"/>
                    <a:pt x="79230" y="536693"/>
                    <a:pt x="78707" y="536518"/>
                  </a:cubicBezTo>
                  <a:close/>
                  <a:moveTo>
                    <a:pt x="138705" y="327713"/>
                  </a:moveTo>
                  <a:lnTo>
                    <a:pt x="255388" y="549057"/>
                  </a:lnTo>
                  <a:lnTo>
                    <a:pt x="385151" y="327713"/>
                  </a:lnTo>
                  <a:cubicBezTo>
                    <a:pt x="385151" y="327713"/>
                    <a:pt x="492415" y="337291"/>
                    <a:pt x="522588" y="486189"/>
                  </a:cubicBezTo>
                  <a:cubicBezTo>
                    <a:pt x="527995" y="512834"/>
                    <a:pt x="515786" y="553411"/>
                    <a:pt x="491892" y="566472"/>
                  </a:cubicBezTo>
                  <a:cubicBezTo>
                    <a:pt x="456311" y="585977"/>
                    <a:pt x="388290" y="607223"/>
                    <a:pt x="261841" y="606178"/>
                  </a:cubicBezTo>
                  <a:cubicBezTo>
                    <a:pt x="135391" y="607223"/>
                    <a:pt x="67545" y="585977"/>
                    <a:pt x="31790" y="566472"/>
                  </a:cubicBezTo>
                  <a:cubicBezTo>
                    <a:pt x="8070" y="553411"/>
                    <a:pt x="-4139" y="512834"/>
                    <a:pt x="1268" y="486189"/>
                  </a:cubicBezTo>
                  <a:cubicBezTo>
                    <a:pt x="31441" y="337291"/>
                    <a:pt x="138705" y="327713"/>
                    <a:pt x="138705" y="327713"/>
                  </a:cubicBezTo>
                  <a:close/>
                  <a:moveTo>
                    <a:pt x="253158" y="145372"/>
                  </a:moveTo>
                  <a:lnTo>
                    <a:pt x="256646" y="145372"/>
                  </a:lnTo>
                  <a:cubicBezTo>
                    <a:pt x="323617" y="145372"/>
                    <a:pt x="357800" y="177239"/>
                    <a:pt x="359544" y="178980"/>
                  </a:cubicBezTo>
                  <a:lnTo>
                    <a:pt x="379426" y="198657"/>
                  </a:lnTo>
                  <a:cubicBezTo>
                    <a:pt x="379775" y="201966"/>
                    <a:pt x="379949" y="205275"/>
                    <a:pt x="379949" y="208583"/>
                  </a:cubicBezTo>
                  <a:cubicBezTo>
                    <a:pt x="379949" y="278586"/>
                    <a:pt x="323093" y="366524"/>
                    <a:pt x="252809" y="366524"/>
                  </a:cubicBezTo>
                  <a:cubicBezTo>
                    <a:pt x="182699" y="366524"/>
                    <a:pt x="125843" y="278586"/>
                    <a:pt x="125843" y="208583"/>
                  </a:cubicBezTo>
                  <a:cubicBezTo>
                    <a:pt x="125843" y="206145"/>
                    <a:pt x="126017" y="203707"/>
                    <a:pt x="126192" y="201269"/>
                  </a:cubicBezTo>
                  <a:lnTo>
                    <a:pt x="149213" y="178980"/>
                  </a:lnTo>
                  <a:cubicBezTo>
                    <a:pt x="150434" y="177761"/>
                    <a:pt x="183571" y="146591"/>
                    <a:pt x="253158" y="145372"/>
                  </a:cubicBezTo>
                  <a:close/>
                  <a:moveTo>
                    <a:pt x="246878" y="48909"/>
                  </a:moveTo>
                  <a:lnTo>
                    <a:pt x="258390" y="48909"/>
                  </a:lnTo>
                  <a:lnTo>
                    <a:pt x="258390" y="63174"/>
                  </a:lnTo>
                  <a:lnTo>
                    <a:pt x="273042" y="63174"/>
                  </a:lnTo>
                  <a:lnTo>
                    <a:pt x="273042" y="74655"/>
                  </a:lnTo>
                  <a:lnTo>
                    <a:pt x="258390" y="74655"/>
                  </a:lnTo>
                  <a:lnTo>
                    <a:pt x="258390" y="88920"/>
                  </a:lnTo>
                  <a:lnTo>
                    <a:pt x="246878" y="88920"/>
                  </a:lnTo>
                  <a:lnTo>
                    <a:pt x="246878" y="74655"/>
                  </a:lnTo>
                  <a:lnTo>
                    <a:pt x="232749" y="74655"/>
                  </a:lnTo>
                  <a:lnTo>
                    <a:pt x="232749" y="63174"/>
                  </a:lnTo>
                  <a:lnTo>
                    <a:pt x="246878" y="63174"/>
                  </a:lnTo>
                  <a:close/>
                  <a:moveTo>
                    <a:pt x="234147" y="30068"/>
                  </a:moveTo>
                  <a:cubicBezTo>
                    <a:pt x="220369" y="30068"/>
                    <a:pt x="209207" y="41213"/>
                    <a:pt x="209207" y="54970"/>
                  </a:cubicBezTo>
                  <a:cubicBezTo>
                    <a:pt x="209207" y="62633"/>
                    <a:pt x="212520" y="69424"/>
                    <a:pt x="217927" y="74126"/>
                  </a:cubicBezTo>
                  <a:lnTo>
                    <a:pt x="253332" y="107735"/>
                  </a:lnTo>
                  <a:lnTo>
                    <a:pt x="287865" y="74126"/>
                  </a:lnTo>
                  <a:cubicBezTo>
                    <a:pt x="293272" y="69424"/>
                    <a:pt x="296585" y="62633"/>
                    <a:pt x="296585" y="54970"/>
                  </a:cubicBezTo>
                  <a:cubicBezTo>
                    <a:pt x="296585" y="41213"/>
                    <a:pt x="285423" y="30068"/>
                    <a:pt x="271645" y="30068"/>
                  </a:cubicBezTo>
                  <a:cubicBezTo>
                    <a:pt x="264145" y="30068"/>
                    <a:pt x="257518" y="33377"/>
                    <a:pt x="252809" y="38601"/>
                  </a:cubicBezTo>
                  <a:cubicBezTo>
                    <a:pt x="248274" y="33377"/>
                    <a:pt x="241647" y="30068"/>
                    <a:pt x="234147" y="30068"/>
                  </a:cubicBezTo>
                  <a:close/>
                  <a:moveTo>
                    <a:pt x="261473" y="458"/>
                  </a:moveTo>
                  <a:cubicBezTo>
                    <a:pt x="324935" y="4948"/>
                    <a:pt x="371058" y="40865"/>
                    <a:pt x="371058" y="40865"/>
                  </a:cubicBezTo>
                  <a:lnTo>
                    <a:pt x="371058" y="162590"/>
                  </a:lnTo>
                  <a:cubicBezTo>
                    <a:pt x="371058" y="162590"/>
                    <a:pt x="330595" y="122363"/>
                    <a:pt x="251414" y="123756"/>
                  </a:cubicBezTo>
                  <a:cubicBezTo>
                    <a:pt x="172232" y="124975"/>
                    <a:pt x="134734" y="162590"/>
                    <a:pt x="134734" y="162590"/>
                  </a:cubicBezTo>
                  <a:lnTo>
                    <a:pt x="134734" y="40865"/>
                  </a:lnTo>
                  <a:cubicBezTo>
                    <a:pt x="179077" y="6385"/>
                    <a:pt x="223396" y="-2235"/>
                    <a:pt x="261473" y="4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 name="文本占位符 2"/>
          <p:cNvSpPr txBox="1"/>
          <p:nvPr/>
        </p:nvSpPr>
        <p:spPr>
          <a:xfrm>
            <a:off x="4955215" y="2189535"/>
            <a:ext cx="2144431" cy="2406920"/>
          </a:xfrm>
          <a:prstGeom prst="rect">
            <a:avLst/>
          </a:prstGeom>
          <a:noFill/>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2000" b="1" kern="0" dirty="0">
                <a:effectLst>
                  <a:glow rad="127000">
                    <a:prstClr val="white"/>
                  </a:glow>
                  <a:outerShdw blurRad="38100" dist="38100" dir="2700000" algn="tl">
                    <a:srgbClr val="000000">
                      <a:alpha val="43137"/>
                    </a:srgbClr>
                  </a:outerShdw>
                </a:effectLst>
                <a:sym typeface="微软雅黑" panose="020B0503020204020204" pitchFamily="34" charset="-122"/>
              </a:rPr>
              <a:t>BPPV</a:t>
            </a:r>
          </a:p>
          <a:p>
            <a:pPr marL="0" indent="0" algn="ctr">
              <a:buNone/>
            </a:pPr>
            <a:r>
              <a:rPr lang="zh-CN" altLang="en-US" sz="2000"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首诊涉及多科室</a:t>
            </a:r>
            <a:r>
              <a:rPr lang="en-US" altLang="zh-CN" sz="2000" b="1" kern="0" baseline="3000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rPr>
              <a:t>1</a:t>
            </a:r>
            <a:endParaRPr lang="en-US" altLang="zh-CN" sz="2000" b="1" kern="0" dirty="0">
              <a:solidFill>
                <a:srgbClr val="0A7F28"/>
              </a:solidFill>
              <a:effectLst>
                <a:glow rad="127000">
                  <a:prstClr val="white"/>
                </a:glow>
                <a:outerShdw blurRad="38100" dist="38100" dir="2700000" algn="tl">
                  <a:srgbClr val="000000">
                    <a:alpha val="43137"/>
                  </a:srgbClr>
                </a:outerShdw>
              </a:effectLst>
              <a:sym typeface="微软雅黑" panose="020B0503020204020204" pitchFamily="34" charset="-122"/>
            </a:endParaRPr>
          </a:p>
          <a:p>
            <a:pPr marL="0" indent="0" algn="ctr">
              <a:buNone/>
            </a:pPr>
            <a:r>
              <a:rPr lang="zh-CN" altLang="en-US" sz="1700" b="1" kern="0" dirty="0">
                <a:effectLst>
                  <a:glow rad="127000">
                    <a:prstClr val="white"/>
                  </a:glow>
                  <a:outerShdw blurRad="38100" dist="38100" dir="2700000" algn="tl">
                    <a:srgbClr val="000000">
                      <a:alpha val="43137"/>
                    </a:srgbClr>
                  </a:outerShdw>
                </a:effectLst>
                <a:sym typeface="微软雅黑" panose="020B0503020204020204" pitchFamily="34" charset="-122"/>
              </a:rPr>
              <a:t>神经内科、急诊、</a:t>
            </a:r>
            <a:endParaRPr lang="en-US" altLang="zh-CN" sz="1700" b="1" kern="0" dirty="0">
              <a:effectLst>
                <a:glow rad="127000">
                  <a:prstClr val="white"/>
                </a:glow>
                <a:outerShdw blurRad="38100" dist="38100" dir="2700000" algn="tl">
                  <a:srgbClr val="000000">
                    <a:alpha val="43137"/>
                  </a:srgbClr>
                </a:outerShdw>
              </a:effectLst>
              <a:sym typeface="微软雅黑" panose="020B0503020204020204" pitchFamily="34" charset="-122"/>
            </a:endParaRPr>
          </a:p>
          <a:p>
            <a:pPr marL="0" indent="0" algn="ctr">
              <a:buNone/>
            </a:pPr>
            <a:r>
              <a:rPr lang="zh-CN" altLang="en-US" sz="1700" b="1" kern="0" dirty="0">
                <a:effectLst>
                  <a:glow rad="127000">
                    <a:prstClr val="white"/>
                  </a:glow>
                  <a:outerShdw blurRad="38100" dist="38100" dir="2700000" algn="tl">
                    <a:srgbClr val="000000">
                      <a:alpha val="43137"/>
                    </a:srgbClr>
                  </a:outerShdw>
                </a:effectLst>
                <a:sym typeface="微软雅黑" panose="020B0503020204020204" pitchFamily="34" charset="-122"/>
              </a:rPr>
              <a:t>眩晕专题门诊、</a:t>
            </a:r>
            <a:endParaRPr lang="en-US" altLang="zh-CN" sz="1700" b="1" kern="0" dirty="0">
              <a:effectLst>
                <a:glow rad="127000">
                  <a:prstClr val="white"/>
                </a:glow>
                <a:outerShdw blurRad="38100" dist="38100" dir="2700000" algn="tl">
                  <a:srgbClr val="000000">
                    <a:alpha val="43137"/>
                  </a:srgbClr>
                </a:outerShdw>
              </a:effectLst>
              <a:sym typeface="微软雅黑" panose="020B0503020204020204" pitchFamily="34" charset="-122"/>
            </a:endParaRPr>
          </a:p>
          <a:p>
            <a:pPr marL="0" indent="0" algn="ctr">
              <a:buNone/>
            </a:pPr>
            <a:r>
              <a:rPr lang="zh-CN" altLang="en-US" sz="1700" b="1" kern="0" dirty="0">
                <a:effectLst>
                  <a:glow rad="127000">
                    <a:prstClr val="white"/>
                  </a:glow>
                  <a:outerShdw blurRad="38100" dist="38100" dir="2700000" algn="tl">
                    <a:srgbClr val="000000">
                      <a:alpha val="43137"/>
                    </a:srgbClr>
                  </a:outerShdw>
                </a:effectLst>
                <a:sym typeface="微软雅黑" panose="020B0503020204020204" pitchFamily="34" charset="-122"/>
              </a:rPr>
              <a:t>普通内科、康复科、耳鼻喉科、中医科、骨科、心内科等</a:t>
            </a:r>
            <a:endParaRPr lang="en-US" altLang="zh-CN" sz="1700" b="1" baseline="30000" dirty="0">
              <a:sym typeface="微软雅黑" panose="020B0503020204020204" pitchFamily="34" charset="-122"/>
            </a:endParaRPr>
          </a:p>
        </p:txBody>
      </p:sp>
      <p:sp>
        <p:nvSpPr>
          <p:cNvPr id="34" name="箭头: V 形 33"/>
          <p:cNvSpPr/>
          <p:nvPr/>
        </p:nvSpPr>
        <p:spPr>
          <a:xfrm>
            <a:off x="7867920" y="3244904"/>
            <a:ext cx="296182" cy="296182"/>
          </a:xfrm>
          <a:prstGeom prst="chevron">
            <a:avLst/>
          </a:prstGeom>
          <a:gradFill>
            <a:gsLst>
              <a:gs pos="0">
                <a:srgbClr val="0A7F28">
                  <a:alpha val="23000"/>
                </a:srgbClr>
              </a:gs>
              <a:gs pos="100000">
                <a:srgbClr val="0A7F28"/>
              </a:gs>
            </a:gsLst>
            <a:lin ang="0" scaled="1"/>
          </a:gradFill>
          <a:ln>
            <a:noFill/>
          </a:ln>
          <a:effectLst>
            <a:outerShdw blurRad="177800" dist="38100" dir="5400000" algn="t" rotWithShape="0">
              <a:schemeClr val="accent1">
                <a:alpha val="6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箭头: V 形 34"/>
          <p:cNvSpPr/>
          <p:nvPr/>
        </p:nvSpPr>
        <p:spPr>
          <a:xfrm flipH="1">
            <a:off x="3914716" y="3244904"/>
            <a:ext cx="296182" cy="296182"/>
          </a:xfrm>
          <a:prstGeom prst="chevron">
            <a:avLst/>
          </a:prstGeom>
          <a:gradFill>
            <a:gsLst>
              <a:gs pos="0">
                <a:srgbClr val="C00000">
                  <a:alpha val="20000"/>
                </a:srgbClr>
              </a:gs>
              <a:gs pos="100000">
                <a:srgbClr val="C00000"/>
              </a:gs>
            </a:gsLst>
            <a:lin ang="0" scaled="1"/>
          </a:gradFill>
          <a:ln>
            <a:noFill/>
          </a:ln>
          <a:effectLst>
            <a:outerShdw blurRad="177800" dist="38100" dir="5400000" algn="t" rotWithShape="0">
              <a:srgbClr val="C00000">
                <a:alpha val="6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圆角矩形 4"/>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标题 1"/>
          <p:cNvSpPr>
            <a:spLocks noGrp="1"/>
          </p:cNvSpPr>
          <p:nvPr/>
        </p:nvSpPr>
        <p:spPr>
          <a:xfrm>
            <a:off x="838199" y="355624"/>
            <a:ext cx="10515139" cy="4640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dirty="0">
                <a:solidFill>
                  <a:schemeClr val="bg1"/>
                </a:solidFill>
                <a:sym typeface="微软雅黑" panose="020B0503020204020204" pitchFamily="34" charset="-122"/>
              </a:rPr>
              <a:t>BPPV</a:t>
            </a:r>
            <a:r>
              <a:rPr lang="zh-CN" altLang="zh-CN" dirty="0">
                <a:solidFill>
                  <a:schemeClr val="bg1"/>
                </a:solidFill>
                <a:sym typeface="微软雅黑" panose="020B0503020204020204" pitchFamily="34" charset="-122"/>
              </a:rPr>
              <a:t>临床诊疗面临挑战</a:t>
            </a:r>
          </a:p>
        </p:txBody>
      </p:sp>
      <p:sp>
        <p:nvSpPr>
          <p:cNvPr id="20" name="圆角矩形 19"/>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圆角矩形 26"/>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340e61b4-8e4e-40c9-b152-ff7f7246c3c4"/>
  <p:tag name="COMMONDATA" val="eyJoZGlkIjoiNWM4NmY5NDk4YmNlNzZlMTliZjJjODhhYTgwZDIxZjIifQ=="/>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5.xml><?xml version="1.0" encoding="utf-8"?>
<p:tagLst xmlns:a="http://schemas.openxmlformats.org/drawingml/2006/main" xmlns:r="http://schemas.openxmlformats.org/officeDocument/2006/relationships" xmlns:p="http://schemas.openxmlformats.org/presentationml/2006/main">
  <p:tag name="MH" val="20161217101242"/>
  <p:tag name="MH_LIBRARY" val="GRAPHIC"/>
  <p:tag name="MH_ORDER" val="TextBox 35"/>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xml><?xml version="1.0" encoding="utf-8"?>
<p:tagLst xmlns:a="http://schemas.openxmlformats.org/drawingml/2006/main" xmlns:r="http://schemas.openxmlformats.org/officeDocument/2006/relationships" xmlns:p="http://schemas.openxmlformats.org/presentationml/2006/main">
  <p:tag name="MH_OLD_SHAPE_ID" val="2"/>
  <p:tag name="REFSHAPE" val="209656568"/>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2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3.xml><?xml version="1.0" encoding="utf-8"?>
<p:tagLst xmlns:a="http://schemas.openxmlformats.org/drawingml/2006/main" xmlns:r="http://schemas.openxmlformats.org/officeDocument/2006/relationships" xmlns:p="http://schemas.openxmlformats.org/presentationml/2006/main">
  <p:tag name="MH_OLD_SHAPE_ID" val="5"/>
  <p:tag name="REFSHAPE" val="210819960"/>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31.xml><?xml version="1.0" encoding="utf-8"?>
<p:tagLst xmlns:a="http://schemas.openxmlformats.org/drawingml/2006/main" xmlns:r="http://schemas.openxmlformats.org/officeDocument/2006/relationships" xmlns:p="http://schemas.openxmlformats.org/presentationml/2006/main">
  <p:tag name="MH" val="20161217101242"/>
  <p:tag name="MH_LIBRARY" val="GRAPHIC"/>
  <p:tag name="MH_ORDER" val="TextBox 35"/>
</p:tagLst>
</file>

<file path=ppt/tags/tag32.xml><?xml version="1.0" encoding="utf-8"?>
<p:tagLst xmlns:a="http://schemas.openxmlformats.org/drawingml/2006/main" xmlns:r="http://schemas.openxmlformats.org/officeDocument/2006/relationships" xmlns:p="http://schemas.openxmlformats.org/presentationml/2006/main">
  <p:tag name="TABLE_ENDDRAG_ORIGIN_RECT" val="538*346"/>
  <p:tag name="TABLE_ENDDRAG_RECT" val="348*119*538*346"/>
</p:tagLst>
</file>

<file path=ppt/tags/tag33.xml><?xml version="1.0" encoding="utf-8"?>
<p:tagLst xmlns:a="http://schemas.openxmlformats.org/drawingml/2006/main" xmlns:r="http://schemas.openxmlformats.org/officeDocument/2006/relationships" xmlns:p="http://schemas.openxmlformats.org/presentationml/2006/main">
  <p:tag name="TABLE_ENDDRAG_ORIGIN_RECT" val="672*297"/>
  <p:tag name="TABLE_ENDDRAG_RECT" val="144*120*672*297"/>
</p:tagLst>
</file>

<file path=ppt/tags/tag34.xml><?xml version="1.0" encoding="utf-8"?>
<p:tagLst xmlns:a="http://schemas.openxmlformats.org/drawingml/2006/main" xmlns:r="http://schemas.openxmlformats.org/officeDocument/2006/relationships" xmlns:p="http://schemas.openxmlformats.org/presentationml/2006/main">
  <p:tag name="TABLE_ENDDRAG_ORIGIN_RECT" val="672*297"/>
  <p:tag name="TABLE_ENDDRAG_RECT" val="144*120*672*297"/>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4.xml><?xml version="1.0" encoding="utf-8"?>
<p:tagLst xmlns:a="http://schemas.openxmlformats.org/drawingml/2006/main" xmlns:r="http://schemas.openxmlformats.org/officeDocument/2006/relationships" xmlns:p="http://schemas.openxmlformats.org/presentationml/2006/main">
  <p:tag name="MH_OLD_SHAPE_ID" val="2"/>
  <p:tag name="REFSHAPE" val="209656568"/>
</p:tagLst>
</file>

<file path=ppt/tags/tag5.xml><?xml version="1.0" encoding="utf-8"?>
<p:tagLst xmlns:a="http://schemas.openxmlformats.org/drawingml/2006/main" xmlns:r="http://schemas.openxmlformats.org/officeDocument/2006/relationships" xmlns:p="http://schemas.openxmlformats.org/presentationml/2006/main">
  <p:tag name="MH_OLD_SHAPE_ID" val="5"/>
  <p:tag name="REFSHAPE" val="210819960"/>
</p:tagLst>
</file>

<file path=ppt/tags/tag6.xml><?xml version="1.0" encoding="utf-8"?>
<p:tagLst xmlns:a="http://schemas.openxmlformats.org/drawingml/2006/main" xmlns:r="http://schemas.openxmlformats.org/officeDocument/2006/relationships" xmlns:p="http://schemas.openxmlformats.org/presentationml/2006/main">
  <p:tag name="MH" val="20161217101242"/>
  <p:tag name="MH_LIBRARY" val="GRAPHIC"/>
  <p:tag name="MH_ORDER" val="TextBox 35"/>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152</TotalTime>
  <Words>23671</Words>
  <Application>Microsoft Office PowerPoint</Application>
  <PresentationFormat>宽屏</PresentationFormat>
  <Paragraphs>915</Paragraphs>
  <Slides>35</Slides>
  <Notes>35</Notes>
  <HiddenSlides>2</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35</vt:i4>
      </vt:variant>
    </vt:vector>
  </HeadingPairs>
  <TitlesOfParts>
    <vt:vector size="40" baseType="lpstr">
      <vt:lpstr>宋体</vt:lpstr>
      <vt:lpstr>微软雅黑</vt:lpstr>
      <vt:lpstr>Arial</vt:lpstr>
      <vt:lpstr>Calibri</vt:lpstr>
      <vt:lpstr>Office 主题​​</vt:lpstr>
      <vt:lpstr>甄别现象，直击本质： BPPV规范性诊疗思考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张晓婷</dc:creator>
  <cp:lastModifiedBy>Yuri Huang</cp:lastModifiedBy>
  <cp:revision>3553</cp:revision>
  <dcterms:created xsi:type="dcterms:W3CDTF">2023-06-27T06:42:00Z</dcterms:created>
  <dcterms:modified xsi:type="dcterms:W3CDTF">2025-09-04T03:30:57Z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2052-11.8.2.12195</vt:lpwstr>
  </property>
  <property fmtid="{D5CDD505-2E9C-101B-9397-08002B2CF9AE}" pid="3" name="ICV">
    <vt:lpwstr>C47230B9576D420B8A1AEBE7CDEF1623</vt:lpwstr>
  </property>
</Properties>
</file>