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2.xml" ContentType="application/vnd.openxmlformats-officedocument.presentationml.tags+xml"/>
  <Override PartName="/ppt/notesSlides/notesSlide29.xml" ContentType="application/vnd.openxmlformats-officedocument.presentationml.notesSlide+xml"/>
  <Override PartName="/ppt/tags/tag13.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2"/>
    <p:sldId id="339" r:id="rId3"/>
    <p:sldId id="304" r:id="rId4"/>
    <p:sldId id="305" r:id="rId5"/>
    <p:sldId id="287" r:id="rId6"/>
    <p:sldId id="302" r:id="rId7"/>
    <p:sldId id="303" r:id="rId8"/>
    <p:sldId id="306" r:id="rId9"/>
    <p:sldId id="340" r:id="rId10"/>
    <p:sldId id="295" r:id="rId11"/>
    <p:sldId id="312" r:id="rId12"/>
    <p:sldId id="315" r:id="rId13"/>
    <p:sldId id="314" r:id="rId14"/>
    <p:sldId id="313" r:id="rId15"/>
    <p:sldId id="316" r:id="rId16"/>
    <p:sldId id="311" r:id="rId17"/>
    <p:sldId id="309" r:id="rId18"/>
    <p:sldId id="341" r:id="rId19"/>
    <p:sldId id="318" r:id="rId20"/>
    <p:sldId id="319" r:id="rId21"/>
    <p:sldId id="320" r:id="rId22"/>
    <p:sldId id="321" r:id="rId23"/>
    <p:sldId id="322" r:id="rId24"/>
    <p:sldId id="323" r:id="rId25"/>
    <p:sldId id="324" r:id="rId26"/>
    <p:sldId id="338" r:id="rId27"/>
    <p:sldId id="342" r:id="rId28"/>
    <p:sldId id="326" r:id="rId29"/>
    <p:sldId id="327" r:id="rId30"/>
    <p:sldId id="328" r:id="rId31"/>
    <p:sldId id="308" r:id="rId32"/>
    <p:sldId id="10705243" r:id="rId33"/>
    <p:sldId id="296" r:id="rId34"/>
    <p:sldId id="301"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ng li" initials="j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E3F"/>
    <a:srgbClr val="008D38"/>
    <a:srgbClr val="DFEBDC"/>
    <a:srgbClr val="ECF8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644" y="-26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bg1">
                  <a:lumMod val="85000"/>
                </a:schemeClr>
              </a:solidFill>
              <a:ln>
                <a:noFill/>
              </a:ln>
              <a:effectLst/>
            </c:spPr>
            <c:extLst>
              <c:ext xmlns:c16="http://schemas.microsoft.com/office/drawing/2014/chart" uri="{C3380CC4-5D6E-409C-BE32-E72D297353CC}">
                <c16:uniqueId val="{00000001-67D4-4942-9426-F4E88AB5E0AE}"/>
              </c:ext>
            </c:extLst>
          </c:dPt>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3-67D4-4942-9426-F4E88AB5E0AE}"/>
              </c:ext>
            </c:extLst>
          </c:dPt>
          <c:dPt>
            <c:idx val="2"/>
            <c:invertIfNegative val="0"/>
            <c:bubble3D val="0"/>
            <c:spPr>
              <a:solidFill>
                <a:srgbClr val="008E3F"/>
              </a:solidFill>
              <a:ln>
                <a:noFill/>
              </a:ln>
              <a:effectLst/>
            </c:spPr>
            <c:extLst>
              <c:ext xmlns:c16="http://schemas.microsoft.com/office/drawing/2014/chart" uri="{C3380CC4-5D6E-409C-BE32-E72D297353CC}">
                <c16:uniqueId val="{00000005-67D4-4942-9426-F4E88AB5E0AE}"/>
              </c:ext>
            </c:extLst>
          </c:dPt>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UVH</c:v>
                </c:pt>
                <c:pt idx="1">
                  <c:v>心因性眩晕</c:v>
                </c:pt>
                <c:pt idx="2">
                  <c:v>PPPD</c:v>
                </c:pt>
              </c:strCache>
            </c:strRef>
          </c:cat>
          <c:val>
            <c:numRef>
              <c:f>Sheet1!$B$2:$B$4</c:f>
              <c:numCache>
                <c:formatCode>0%</c:formatCode>
                <c:ptCount val="3"/>
                <c:pt idx="0">
                  <c:v>0.15</c:v>
                </c:pt>
                <c:pt idx="1">
                  <c:v>0.17</c:v>
                </c:pt>
                <c:pt idx="2">
                  <c:v>0.37</c:v>
                </c:pt>
              </c:numCache>
            </c:numRef>
          </c:val>
          <c:extLst>
            <c:ext xmlns:c16="http://schemas.microsoft.com/office/drawing/2014/chart" uri="{C3380CC4-5D6E-409C-BE32-E72D297353CC}">
              <c16:uniqueId val="{00000006-67D4-4942-9426-F4E88AB5E0AE}"/>
            </c:ext>
          </c:extLst>
        </c:ser>
        <c:dLbls>
          <c:showLegendKey val="0"/>
          <c:showVal val="1"/>
          <c:showCatName val="0"/>
          <c:showSerName val="0"/>
          <c:showPercent val="0"/>
          <c:showBubbleSize val="0"/>
        </c:dLbls>
        <c:gapWidth val="182"/>
        <c:axId val="141606320"/>
        <c:axId val="141610160"/>
      </c:barChart>
      <c:catAx>
        <c:axId val="1416063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41610160"/>
        <c:crosses val="autoZero"/>
        <c:auto val="1"/>
        <c:lblAlgn val="ctr"/>
        <c:lblOffset val="100"/>
        <c:noMultiLvlLbl val="0"/>
      </c:catAx>
      <c:valAx>
        <c:axId val="14161016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4160632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08E3F"/>
            </a:solidFill>
            <a:ln>
              <a:noFill/>
            </a:ln>
            <a:effectLst/>
          </c:spPr>
          <c:invertIfNegative val="0"/>
          <c:dPt>
            <c:idx val="0"/>
            <c:invertIfNegative val="0"/>
            <c:bubble3D val="0"/>
            <c:spPr>
              <a:solidFill>
                <a:srgbClr val="008E3F"/>
              </a:solidFill>
              <a:ln>
                <a:noFill/>
              </a:ln>
              <a:effectLst/>
            </c:spPr>
            <c:extLst>
              <c:ext xmlns:c16="http://schemas.microsoft.com/office/drawing/2014/chart" uri="{C3380CC4-5D6E-409C-BE32-E72D297353CC}">
                <c16:uniqueId val="{00000001-40F9-418D-8334-A75FBE5AD602}"/>
              </c:ext>
            </c:extLst>
          </c:dPt>
          <c:dPt>
            <c:idx val="1"/>
            <c:invertIfNegative val="0"/>
            <c:bubble3D val="0"/>
            <c:spPr>
              <a:solidFill>
                <a:srgbClr val="008E3F"/>
              </a:solidFill>
              <a:ln>
                <a:noFill/>
              </a:ln>
              <a:effectLst/>
            </c:spPr>
            <c:extLst>
              <c:ext xmlns:c16="http://schemas.microsoft.com/office/drawing/2014/chart" uri="{C3380CC4-5D6E-409C-BE32-E72D297353CC}">
                <c16:uniqueId val="{00000003-40F9-418D-8334-A75FBE5AD602}"/>
              </c:ext>
            </c:extLst>
          </c:dPt>
          <c:dPt>
            <c:idx val="2"/>
            <c:invertIfNegative val="0"/>
            <c:bubble3D val="0"/>
            <c:spPr>
              <a:solidFill>
                <a:srgbClr val="008E3F"/>
              </a:solidFill>
              <a:ln>
                <a:noFill/>
              </a:ln>
              <a:effectLst/>
            </c:spPr>
            <c:extLst>
              <c:ext xmlns:c16="http://schemas.microsoft.com/office/drawing/2014/chart" uri="{C3380CC4-5D6E-409C-BE32-E72D297353CC}">
                <c16:uniqueId val="{00000005-40F9-418D-8334-A75FBE5AD602}"/>
              </c:ext>
            </c:extLst>
          </c:dPt>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前庭神经炎</c:v>
                </c:pt>
                <c:pt idx="1">
                  <c:v>慢性发作</c:v>
                </c:pt>
                <c:pt idx="2">
                  <c:v>伴眩晕的突发性耳聋</c:v>
                </c:pt>
                <c:pt idx="3">
                  <c:v>梅尼埃病</c:v>
                </c:pt>
                <c:pt idx="4">
                  <c:v>BPPV</c:v>
                </c:pt>
                <c:pt idx="5">
                  <c:v>急性周围性眩晕</c:v>
                </c:pt>
              </c:strCache>
            </c:strRef>
          </c:cat>
          <c:val>
            <c:numRef>
              <c:f>Sheet1!$B$2:$B$7</c:f>
              <c:numCache>
                <c:formatCode>0.0%</c:formatCode>
                <c:ptCount val="6"/>
                <c:pt idx="0">
                  <c:v>3.6999999999999998E-2</c:v>
                </c:pt>
                <c:pt idx="1">
                  <c:v>4.7E-2</c:v>
                </c:pt>
                <c:pt idx="2">
                  <c:v>4.7E-2</c:v>
                </c:pt>
                <c:pt idx="3">
                  <c:v>0.105</c:v>
                </c:pt>
                <c:pt idx="4">
                  <c:v>0.152</c:v>
                </c:pt>
                <c:pt idx="5">
                  <c:v>0.34</c:v>
                </c:pt>
              </c:numCache>
            </c:numRef>
          </c:val>
          <c:extLst>
            <c:ext xmlns:c16="http://schemas.microsoft.com/office/drawing/2014/chart" uri="{C3380CC4-5D6E-409C-BE32-E72D297353CC}">
              <c16:uniqueId val="{00000006-40F9-418D-8334-A75FBE5AD602}"/>
            </c:ext>
          </c:extLst>
        </c:ser>
        <c:dLbls>
          <c:showLegendKey val="0"/>
          <c:showVal val="1"/>
          <c:showCatName val="0"/>
          <c:showSerName val="0"/>
          <c:showPercent val="0"/>
          <c:showBubbleSize val="0"/>
        </c:dLbls>
        <c:gapWidth val="182"/>
        <c:axId val="141606320"/>
        <c:axId val="141610160"/>
      </c:barChart>
      <c:catAx>
        <c:axId val="1416063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41610160"/>
        <c:crosses val="autoZero"/>
        <c:auto val="1"/>
        <c:lblAlgn val="ctr"/>
        <c:lblOffset val="100"/>
        <c:noMultiLvlLbl val="0"/>
      </c:catAx>
      <c:valAx>
        <c:axId val="141610160"/>
        <c:scaling>
          <c:orientation val="minMax"/>
        </c:scaling>
        <c:delete val="0"/>
        <c:axPos val="b"/>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4160632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754E9A"/>
            </a:solidFill>
          </c:spPr>
          <c:dPt>
            <c:idx val="0"/>
            <c:bubble3D val="0"/>
            <c:spPr>
              <a:solidFill>
                <a:srgbClr val="008E3F"/>
              </a:solidFill>
              <a:ln w="19050">
                <a:solidFill>
                  <a:schemeClr val="lt1"/>
                </a:solidFill>
              </a:ln>
              <a:effectLst/>
            </c:spPr>
            <c:extLst>
              <c:ext xmlns:c16="http://schemas.microsoft.com/office/drawing/2014/chart" uri="{C3380CC4-5D6E-409C-BE32-E72D297353CC}">
                <c16:uniqueId val="{00000001-B3B8-4855-B90B-BE04F3605B13}"/>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B3B8-4855-B90B-BE04F3605B13}"/>
              </c:ext>
            </c:extLst>
          </c:dPt>
          <c:cat>
            <c:strRef>
              <c:f>Sheet1!$A$2:$A$3</c:f>
              <c:strCache>
                <c:ptCount val="2"/>
                <c:pt idx="0">
                  <c:v>第一季度</c:v>
                </c:pt>
                <c:pt idx="1">
                  <c:v>第二季度</c:v>
                </c:pt>
              </c:strCache>
            </c:strRef>
          </c:cat>
          <c:val>
            <c:numRef>
              <c:f>Sheet1!$B$2:$B$3</c:f>
              <c:numCache>
                <c:formatCode>General</c:formatCode>
                <c:ptCount val="2"/>
                <c:pt idx="0">
                  <c:v>87.5</c:v>
                </c:pt>
                <c:pt idx="1">
                  <c:v>12.5</c:v>
                </c:pt>
              </c:numCache>
            </c:numRef>
          </c:val>
          <c:extLst>
            <c:ext xmlns:c16="http://schemas.microsoft.com/office/drawing/2014/chart" uri="{C3380CC4-5D6E-409C-BE32-E72D297353CC}">
              <c16:uniqueId val="{00000004-B3B8-4855-B90B-BE04F3605B1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0.32385</cdr:x>
      <cdr:y>0.3418</cdr:y>
    </cdr:from>
    <cdr:to>
      <cdr:x>0.69074</cdr:x>
      <cdr:y>0.66987</cdr:y>
    </cdr:to>
    <cdr:sp macro="" textlink="">
      <cdr:nvSpPr>
        <cdr:cNvPr id="2" name="矩形 1"/>
        <cdr:cNvSpPr/>
      </cdr:nvSpPr>
      <cdr:spPr>
        <a:xfrm xmlns:a="http://schemas.openxmlformats.org/drawingml/2006/main">
          <a:off x="914585" y="643508"/>
          <a:ext cx="1036112" cy="617668"/>
        </a:xfrm>
        <a:prstGeom xmlns:a="http://schemas.openxmlformats.org/drawingml/2006/main" prst="rect">
          <a:avLst/>
        </a:prstGeom>
      </cdr:spPr>
      <cdr:txBody>
        <a:bodyPr xmlns:a="http://schemas.openxmlformats.org/drawingml/2006/main" vertOverflow="clip" vert="horz" wrap="square" lIns="45720" tIns="45720" rIns="45720" bIns="45720" rtlCol="0" anchor="t" anchorCtr="0">
          <a:normAutofit/>
        </a:bodyPr>
        <a:lstStyle xmlns:a="http://schemas.openxmlformats.org/drawingml/2006/main"/>
        <a:p xmlns:a="http://schemas.openxmlformats.org/drawingml/2006/main">
          <a:pPr algn="ctr"/>
          <a:r>
            <a:rPr lang="en-US" altLang="zh-CN" sz="3200" b="1" dirty="0">
              <a:solidFill>
                <a:srgbClr val="008E3F"/>
              </a:solidFill>
            </a:rPr>
            <a:t>87.5%</a:t>
          </a:r>
          <a:endParaRPr lang="zh-CN" altLang="en-US" sz="3200" b="1" dirty="0">
            <a:solidFill>
              <a:srgbClr val="008E3F"/>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EB5D37-C634-4860-B7EE-42364C9A702A}" type="datetimeFigureOut">
              <a:rPr lang="zh-CN" altLang="en-US" smtClean="0"/>
              <a:t>2025/9/11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9E8E96-1D5E-4F63-AE97-43160856F6E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大家好。今天我将围绕“持续性姿势</a:t>
            </a:r>
            <a:r>
              <a:rPr lang="en-US" altLang="zh-CN" dirty="0"/>
              <a:t>-</a:t>
            </a:r>
            <a:r>
              <a:rPr lang="zh-CN" altLang="en-US" dirty="0"/>
              <a:t>感知性头晕的临床诊疗要点”展开分享，带大家系统梳理这一疾病从诊断到治疗的核心逻辑，助力临床实践中更精准地应对此类患者。</a:t>
            </a: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a:t>
            </a:fld>
            <a:endParaRPr lang="zh-CN" altLang="en-US"/>
          </a:p>
        </p:txBody>
      </p:sp>
    </p:spTree>
    <p:extLst>
      <p:ext uri="{BB962C8B-B14F-4D97-AF65-F5344CB8AC3E}">
        <p14:creationId xmlns:p14="http://schemas.microsoft.com/office/powerpoint/2010/main" val="2743695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的诊断流程一：问诊与症状</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lang="zh-CN" altLang="en-US" sz="1200" dirty="0">
                <a:latin typeface="+mn-lt"/>
                <a:ea typeface="+mn-ea"/>
                <a:cs typeface="+mn-ea"/>
                <a:sym typeface="+mn-lt"/>
              </a:rPr>
              <a:t>首先判定疾病性质：</a:t>
            </a:r>
            <a:r>
              <a:rPr lang="zh-CN" altLang="en-US" sz="1200" dirty="0">
                <a:solidFill>
                  <a:schemeClr val="tx1">
                    <a:lumMod val="75000"/>
                    <a:lumOff val="25000"/>
                  </a:schemeClr>
                </a:solidFill>
                <a:latin typeface="+mn-lt"/>
                <a:ea typeface="+mn-ea"/>
                <a:cs typeface="+mn-ea"/>
                <a:sym typeface="+mn-lt"/>
              </a:rPr>
              <a:t>确定患者是否为头晕、不稳或非旋转性眩晕中一个或多个症状，当患者主诉为头晕、头昏、头不清感或走路不稳感时，考虑</a:t>
            </a:r>
            <a:r>
              <a:rPr lang="en-US" altLang="zh-CN" sz="1200" dirty="0">
                <a:solidFill>
                  <a:schemeClr val="tx1">
                    <a:lumMod val="75000"/>
                    <a:lumOff val="25000"/>
                  </a:schemeClr>
                </a:solidFill>
                <a:latin typeface="+mn-lt"/>
                <a:ea typeface="+mn-ea"/>
                <a:cs typeface="+mn-ea"/>
                <a:sym typeface="+mn-lt"/>
              </a:rPr>
              <a:t>PPPD</a:t>
            </a:r>
            <a:r>
              <a:rPr lang="zh-CN" altLang="en-US" sz="1200" dirty="0">
                <a:solidFill>
                  <a:schemeClr val="tx1">
                    <a:lumMod val="75000"/>
                    <a:lumOff val="25000"/>
                  </a:schemeClr>
                </a:solidFill>
                <a:latin typeface="+mn-lt"/>
                <a:ea typeface="+mn-ea"/>
                <a:cs typeface="+mn-ea"/>
                <a:sym typeface="+mn-lt"/>
              </a:rPr>
              <a:t>的可能性更大</a:t>
            </a:r>
            <a:endParaRPr lang="en-US" altLang="zh-CN" sz="1200" dirty="0">
              <a:solidFill>
                <a:schemeClr val="tx1">
                  <a:lumMod val="75000"/>
                  <a:lumOff val="25000"/>
                </a:schemeClr>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②</a:t>
            </a:r>
            <a:r>
              <a:rPr lang="zh-CN" altLang="en-US" sz="1200" dirty="0">
                <a:latin typeface="+mn-lt"/>
                <a:ea typeface="+mn-ea"/>
                <a:cs typeface="+mn-ea"/>
                <a:sym typeface="+mn-lt"/>
              </a:rPr>
              <a:t>询问症状持续时间与发病特点：</a:t>
            </a:r>
            <a:r>
              <a:rPr lang="en-US" altLang="zh-CN" sz="1200" dirty="0">
                <a:solidFill>
                  <a:schemeClr val="tx1">
                    <a:lumMod val="75000"/>
                    <a:lumOff val="25000"/>
                  </a:schemeClr>
                </a:solidFill>
                <a:latin typeface="+mn-lt"/>
                <a:ea typeface="+mn-ea"/>
                <a:cs typeface="+mn-ea"/>
                <a:sym typeface="+mn-lt"/>
              </a:rPr>
              <a:t>PPPD</a:t>
            </a:r>
            <a:r>
              <a:rPr lang="zh-CN" altLang="en-US" sz="1200" dirty="0">
                <a:solidFill>
                  <a:schemeClr val="tx1">
                    <a:lumMod val="75000"/>
                    <a:lumOff val="25000"/>
                  </a:schemeClr>
                </a:solidFill>
                <a:latin typeface="+mn-lt"/>
                <a:ea typeface="+mn-ea"/>
                <a:cs typeface="+mn-ea"/>
                <a:sym typeface="+mn-lt"/>
              </a:rPr>
              <a:t>患者症状应持续</a:t>
            </a:r>
            <a:r>
              <a:rPr lang="en-US" altLang="zh-CN" sz="1200" dirty="0">
                <a:solidFill>
                  <a:schemeClr val="tx1">
                    <a:lumMod val="75000"/>
                    <a:lumOff val="25000"/>
                  </a:schemeClr>
                </a:solidFill>
                <a:latin typeface="+mn-lt"/>
                <a:ea typeface="+mn-ea"/>
                <a:cs typeface="+mn-ea"/>
                <a:sym typeface="+mn-lt"/>
              </a:rPr>
              <a:t>3</a:t>
            </a:r>
            <a:r>
              <a:rPr lang="zh-CN" altLang="en-US" sz="1200" dirty="0">
                <a:solidFill>
                  <a:schemeClr val="tx1">
                    <a:lumMod val="75000"/>
                    <a:lumOff val="25000"/>
                  </a:schemeClr>
                </a:solidFill>
                <a:latin typeface="+mn-lt"/>
                <a:ea typeface="+mn-ea"/>
                <a:cs typeface="+mn-ea"/>
                <a:sym typeface="+mn-lt"/>
              </a:rPr>
              <a:t>个月以上，并且大部分时间持续存在（每</a:t>
            </a:r>
            <a:r>
              <a:rPr lang="en-US" altLang="zh-CN" sz="1200" dirty="0">
                <a:solidFill>
                  <a:schemeClr val="tx1">
                    <a:lumMod val="75000"/>
                    <a:lumOff val="25000"/>
                  </a:schemeClr>
                </a:solidFill>
                <a:latin typeface="+mn-lt"/>
                <a:ea typeface="+mn-ea"/>
                <a:cs typeface="+mn-ea"/>
                <a:sym typeface="+mn-lt"/>
              </a:rPr>
              <a:t>30</a:t>
            </a:r>
            <a:r>
              <a:rPr lang="zh-CN" altLang="en-US" sz="1200" dirty="0">
                <a:solidFill>
                  <a:schemeClr val="tx1">
                    <a:lumMod val="75000"/>
                    <a:lumOff val="25000"/>
                  </a:schemeClr>
                </a:solidFill>
                <a:latin typeface="+mn-lt"/>
                <a:ea typeface="+mn-ea"/>
                <a:cs typeface="+mn-ea"/>
                <a:sym typeface="+mn-lt"/>
              </a:rPr>
              <a:t>天中症状存在必须超过</a:t>
            </a:r>
            <a:r>
              <a:rPr lang="en-US" altLang="zh-CN" sz="1200" dirty="0">
                <a:solidFill>
                  <a:schemeClr val="tx1">
                    <a:lumMod val="75000"/>
                    <a:lumOff val="25000"/>
                  </a:schemeClr>
                </a:solidFill>
                <a:latin typeface="+mn-lt"/>
                <a:ea typeface="+mn-ea"/>
                <a:cs typeface="+mn-ea"/>
                <a:sym typeface="+mn-lt"/>
              </a:rPr>
              <a:t>15</a:t>
            </a:r>
            <a:r>
              <a:rPr lang="zh-CN" altLang="en-US" sz="1200" dirty="0">
                <a:solidFill>
                  <a:schemeClr val="tx1">
                    <a:lumMod val="75000"/>
                    <a:lumOff val="25000"/>
                  </a:schemeClr>
                </a:solidFill>
                <a:latin typeface="+mn-lt"/>
                <a:ea typeface="+mn-ea"/>
                <a:cs typeface="+mn-ea"/>
                <a:sym typeface="+mn-lt"/>
              </a:rPr>
              <a:t>天）。大部分患者每日均会有症状，症状的严重程度可有波动</a:t>
            </a:r>
            <a:endParaRPr lang="en-US" altLang="zh-CN" sz="1200" dirty="0">
              <a:solidFill>
                <a:schemeClr val="tx1">
                  <a:lumMod val="75000"/>
                  <a:lumOff val="25000"/>
                </a:schemeClr>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③</a:t>
            </a:r>
            <a:r>
              <a:rPr lang="zh-CN" altLang="en-US" sz="1200" dirty="0">
                <a:latin typeface="+mn-lt"/>
                <a:ea typeface="+mn-ea"/>
                <a:cs typeface="+mn-ea"/>
                <a:sym typeface="+mn-lt"/>
              </a:rPr>
              <a:t>询问发病诱因及影响因素：</a:t>
            </a:r>
            <a:r>
              <a:rPr lang="zh-CN" altLang="en-US" sz="1200" dirty="0">
                <a:solidFill>
                  <a:schemeClr val="tx1">
                    <a:lumMod val="75000"/>
                    <a:lumOff val="25000"/>
                  </a:schemeClr>
                </a:solidFill>
                <a:latin typeface="+mn-lt"/>
                <a:ea typeface="+mn-ea"/>
                <a:cs typeface="+mn-ea"/>
                <a:sym typeface="+mn-lt"/>
              </a:rPr>
              <a:t>根据患者可能存在的诱因，如询问“是否与情绪波动、睡眠不足、压力过大、劳累等因素相关”，或问“是否在站立、行走、乘坐电梯或汽车、过马路、逛商场或超市、看手机或电脑时可能引起症状加重”，或问“是否有躺、坐都不晕或晕的程度较轻，但在行走时就会出现或症状加重”</a:t>
            </a:r>
            <a:endParaRPr lang="en-US" altLang="zh-CN" sz="1200" dirty="0">
              <a:solidFill>
                <a:schemeClr val="tx1">
                  <a:lumMod val="75000"/>
                  <a:lumOff val="25000"/>
                </a:schemeClr>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④</a:t>
            </a:r>
            <a:r>
              <a:rPr lang="zh-CN" altLang="en-US" sz="1200" dirty="0">
                <a:latin typeface="+mn-lt"/>
                <a:ea typeface="+mn-ea"/>
                <a:cs typeface="+mn-ea"/>
                <a:sym typeface="+mn-lt"/>
              </a:rPr>
              <a:t>询问患者的伴随症状：</a:t>
            </a:r>
            <a:r>
              <a:rPr lang="zh-CN" altLang="en-US" sz="1200" dirty="0">
                <a:solidFill>
                  <a:schemeClr val="tx1">
                    <a:lumMod val="75000"/>
                    <a:lumOff val="25000"/>
                  </a:schemeClr>
                </a:solidFill>
                <a:latin typeface="+mn-lt"/>
                <a:ea typeface="+mn-ea"/>
                <a:cs typeface="+mn-ea"/>
                <a:sym typeface="+mn-lt"/>
              </a:rPr>
              <a:t>如是否有担心害怕、烦躁、头痛、失眠、耳鸣、听力下降、朝向单侧倾倒、饮水返呛等</a:t>
            </a:r>
            <a:endParaRPr lang="en-US" altLang="zh-CN" sz="1200" dirty="0">
              <a:solidFill>
                <a:schemeClr val="tx1">
                  <a:lumMod val="75000"/>
                  <a:lumOff val="25000"/>
                </a:schemeClr>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⑤</a:t>
            </a:r>
            <a:r>
              <a:rPr lang="zh-CN" altLang="en-US" sz="1200" dirty="0">
                <a:latin typeface="+mn-lt"/>
                <a:ea typeface="+mn-ea"/>
                <a:cs typeface="+mn-ea"/>
                <a:sym typeface="+mn-lt"/>
              </a:rPr>
              <a:t>了解患者既往史与家族史：</a:t>
            </a:r>
            <a:r>
              <a:rPr lang="zh-CN" altLang="en-US" sz="1200" dirty="0">
                <a:solidFill>
                  <a:schemeClr val="tx1">
                    <a:lumMod val="75000"/>
                    <a:lumOff val="25000"/>
                  </a:schemeClr>
                </a:solidFill>
                <a:latin typeface="+mn-lt"/>
                <a:ea typeface="+mn-ea"/>
                <a:cs typeface="+mn-ea"/>
                <a:sym typeface="+mn-lt"/>
              </a:rPr>
              <a:t>既往触发事件的追问十分重要，如追问患者是否有过前庭神经炎（</a:t>
            </a:r>
            <a:r>
              <a:rPr lang="en-US" altLang="zh-CN" sz="1200" dirty="0">
                <a:solidFill>
                  <a:schemeClr val="tx1">
                    <a:lumMod val="75000"/>
                    <a:lumOff val="25000"/>
                  </a:schemeClr>
                </a:solidFill>
                <a:latin typeface="+mn-lt"/>
                <a:ea typeface="+mn-ea"/>
                <a:cs typeface="+mn-ea"/>
                <a:sym typeface="+mn-lt"/>
              </a:rPr>
              <a:t>VN</a:t>
            </a:r>
            <a:r>
              <a:rPr lang="zh-CN" altLang="en-US" sz="1200" dirty="0">
                <a:solidFill>
                  <a:schemeClr val="tx1">
                    <a:lumMod val="75000"/>
                    <a:lumOff val="25000"/>
                  </a:schemeClr>
                </a:solidFill>
                <a:latin typeface="+mn-lt"/>
                <a:ea typeface="+mn-ea"/>
                <a:cs typeface="+mn-ea"/>
                <a:sym typeface="+mn-lt"/>
              </a:rPr>
              <a:t>）、良性阵发性位置性眩晕（</a:t>
            </a:r>
            <a:r>
              <a:rPr lang="en-US" altLang="zh-CN" sz="1200" dirty="0">
                <a:solidFill>
                  <a:schemeClr val="tx1">
                    <a:lumMod val="75000"/>
                    <a:lumOff val="25000"/>
                  </a:schemeClr>
                </a:solidFill>
                <a:latin typeface="+mn-lt"/>
                <a:ea typeface="+mn-ea"/>
                <a:cs typeface="+mn-ea"/>
                <a:sym typeface="+mn-lt"/>
              </a:rPr>
              <a:t>BPPV</a:t>
            </a:r>
            <a:r>
              <a:rPr lang="zh-CN" altLang="en-US" sz="1200" dirty="0">
                <a:solidFill>
                  <a:schemeClr val="tx1">
                    <a:lumMod val="75000"/>
                    <a:lumOff val="25000"/>
                  </a:schemeClr>
                </a:solidFill>
                <a:latin typeface="+mn-lt"/>
                <a:ea typeface="+mn-ea"/>
                <a:cs typeface="+mn-ea"/>
                <a:sym typeface="+mn-lt"/>
              </a:rPr>
              <a:t>）等疾病史。家族史方面应了解有无精神心理疾病、头痛或头晕等家族史</a:t>
            </a:r>
            <a:endParaRPr lang="en-US" altLang="zh-CN" sz="1200" dirty="0">
              <a:solidFill>
                <a:schemeClr val="tx1">
                  <a:lumMod val="75000"/>
                  <a:lumOff val="25000"/>
                </a:schemeClr>
              </a:solidFill>
              <a:latin typeface="+mn-lt"/>
              <a:ea typeface="+mn-ea"/>
              <a:cs typeface="+mn-ea"/>
              <a:sym typeface="+mn-lt"/>
            </a:endParaRPr>
          </a:p>
          <a:p>
            <a:endParaRPr lang="en-US" altLang="zh-CN"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10</a:t>
            </a:fld>
            <a:endParaRPr lang="zh-CN" altLang="en-US"/>
          </a:p>
        </p:txBody>
      </p:sp>
    </p:spTree>
    <p:extLst>
      <p:ext uri="{BB962C8B-B14F-4D97-AF65-F5344CB8AC3E}">
        <p14:creationId xmlns:p14="http://schemas.microsoft.com/office/powerpoint/2010/main" val="2461735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的诊断流程二：体格检查</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lang="zh-CN" altLang="en-US" sz="1200" dirty="0">
                <a:solidFill>
                  <a:schemeClr val="tx1">
                    <a:lumMod val="85000"/>
                    <a:lumOff val="15000"/>
                  </a:schemeClr>
                </a:solidFill>
                <a:latin typeface="+mn-lt"/>
                <a:ea typeface="+mn-ea"/>
                <a:cs typeface="+mn-ea"/>
                <a:sym typeface="+mn-lt"/>
              </a:rPr>
              <a:t>生命体征检查：</a:t>
            </a:r>
            <a:r>
              <a:rPr lang="zh-CN" altLang="zh-CN" dirty="0">
                <a:solidFill>
                  <a:schemeClr val="tx1"/>
                </a:solidFill>
                <a:latin typeface="+mn-lt"/>
                <a:ea typeface="+mn-ea"/>
                <a:cs typeface="+mn-ea"/>
                <a:sym typeface="+mn-lt"/>
              </a:rPr>
              <a:t>检测卧位及立位血压、心率、意识状态、精神状态、视力、视野等，</a:t>
            </a:r>
            <a:r>
              <a:rPr lang="zh-CN" altLang="zh-CN" b="1" dirty="0">
                <a:solidFill>
                  <a:schemeClr val="tx1"/>
                </a:solidFill>
                <a:latin typeface="+mn-lt"/>
                <a:ea typeface="+mn-ea"/>
                <a:cs typeface="+mn-ea"/>
                <a:sym typeface="+mn-lt"/>
              </a:rPr>
              <a:t>诊断或排除系统性疾病如血压异常、直立性低血压、心律失常、贫血等所导致的眩晕头晕平衡障碍等异常</a:t>
            </a:r>
            <a:endParaRPr lang="en-US" altLang="zh-CN" sz="1050" b="1" dirty="0">
              <a:solidFill>
                <a:schemeClr val="tx1"/>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②</a:t>
            </a:r>
            <a:r>
              <a:rPr lang="zh-CN" altLang="en-US" sz="1200" dirty="0">
                <a:solidFill>
                  <a:schemeClr val="tx1">
                    <a:lumMod val="85000"/>
                    <a:lumOff val="15000"/>
                  </a:schemeClr>
                </a:solidFill>
                <a:latin typeface="+mn-lt"/>
                <a:ea typeface="+mn-ea"/>
                <a:cs typeface="+mn-ea"/>
                <a:sym typeface="+mn-lt"/>
              </a:rPr>
              <a:t>前庭功能查体：</a:t>
            </a:r>
            <a:r>
              <a:rPr lang="zh-CN" altLang="zh-CN" b="1" dirty="0">
                <a:solidFill>
                  <a:schemeClr val="tx1"/>
                </a:solidFill>
                <a:latin typeface="+mn-lt"/>
                <a:ea typeface="+mn-ea"/>
                <a:cs typeface="+mn-ea"/>
              </a:rPr>
              <a:t>大多数</a:t>
            </a:r>
            <a:r>
              <a:rPr lang="en-US" altLang="zh-CN" b="1" dirty="0">
                <a:solidFill>
                  <a:schemeClr val="tx1"/>
                </a:solidFill>
                <a:latin typeface="+mn-lt"/>
                <a:ea typeface="+mn-ea"/>
                <a:cs typeface="+mn-ea"/>
              </a:rPr>
              <a:t>PPPD</a:t>
            </a:r>
            <a:r>
              <a:rPr lang="zh-CN" altLang="zh-CN" b="1" dirty="0">
                <a:solidFill>
                  <a:schemeClr val="tx1"/>
                </a:solidFill>
                <a:latin typeface="+mn-lt"/>
                <a:ea typeface="+mn-ea"/>
                <a:cs typeface="+mn-ea"/>
              </a:rPr>
              <a:t>患者有诸多主观感觉异常，但查体并没有阳性发现或很少有异常发现</a:t>
            </a:r>
            <a:r>
              <a:rPr lang="zh-CN" altLang="zh-CN" dirty="0">
                <a:solidFill>
                  <a:schemeClr val="tx1"/>
                </a:solidFill>
                <a:latin typeface="+mn-lt"/>
                <a:ea typeface="+mn-ea"/>
                <a:cs typeface="+mn-ea"/>
              </a:rPr>
              <a:t>。如果同时合并急性活动性前庭疾病，则会出现与合并的急性活动性前庭疾病相一致的体征</a:t>
            </a:r>
            <a:endParaRPr lang="en-US" altLang="zh-CN" dirty="0">
              <a:solidFill>
                <a:schemeClr val="tx1"/>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③</a:t>
            </a:r>
            <a:r>
              <a:rPr lang="zh-CN" altLang="en-US" sz="1200" dirty="0">
                <a:solidFill>
                  <a:schemeClr val="tx1">
                    <a:lumMod val="85000"/>
                    <a:lumOff val="15000"/>
                  </a:schemeClr>
                </a:solidFill>
                <a:latin typeface="+mn-lt"/>
                <a:ea typeface="+mn-ea"/>
                <a:cs typeface="+mn-ea"/>
                <a:sym typeface="+mn-lt"/>
              </a:rPr>
              <a:t>平衡功能查体：</a:t>
            </a:r>
            <a:r>
              <a:rPr lang="zh-CN" altLang="zh-CN" dirty="0">
                <a:solidFill>
                  <a:schemeClr val="tx1"/>
                </a:solidFill>
                <a:latin typeface="+mn-lt"/>
                <a:ea typeface="+mn-ea"/>
                <a:cs typeface="+mn-ea"/>
              </a:rPr>
              <a:t>以</a:t>
            </a:r>
            <a:r>
              <a:rPr lang="en-US" altLang="zh-CN" dirty="0">
                <a:solidFill>
                  <a:schemeClr val="tx1"/>
                </a:solidFill>
                <a:latin typeface="+mn-lt"/>
                <a:ea typeface="+mn-ea"/>
                <a:cs typeface="+mn-ea"/>
              </a:rPr>
              <a:t>PPPD</a:t>
            </a:r>
            <a:r>
              <a:rPr lang="zh-CN" altLang="zh-CN" dirty="0">
                <a:solidFill>
                  <a:schemeClr val="tx1"/>
                </a:solidFill>
                <a:latin typeface="+mn-lt"/>
                <a:ea typeface="+mn-ea"/>
                <a:cs typeface="+mn-ea"/>
              </a:rPr>
              <a:t>为唯一诊断的患者，</a:t>
            </a:r>
            <a:r>
              <a:rPr lang="zh-CN" altLang="zh-CN" b="1" dirty="0">
                <a:solidFill>
                  <a:schemeClr val="tx1"/>
                </a:solidFill>
                <a:latin typeface="+mn-lt"/>
                <a:ea typeface="+mn-ea"/>
                <a:cs typeface="+mn-ea"/>
              </a:rPr>
              <a:t>通常常规的平衡功能检查正常，但可由于过度谨慎而表现出</a:t>
            </a:r>
            <a:r>
              <a:rPr lang="en-US" altLang="zh-CN" b="1" dirty="0">
                <a:solidFill>
                  <a:schemeClr val="tx1"/>
                </a:solidFill>
                <a:latin typeface="+mn-lt"/>
                <a:ea typeface="+mn-ea"/>
                <a:cs typeface="+mn-ea"/>
              </a:rPr>
              <a:t>“</a:t>
            </a:r>
            <a:r>
              <a:rPr lang="zh-CN" altLang="zh-CN" b="1" dirty="0">
                <a:solidFill>
                  <a:schemeClr val="tx1"/>
                </a:solidFill>
                <a:latin typeface="+mn-lt"/>
                <a:ea typeface="+mn-ea"/>
                <a:cs typeface="+mn-ea"/>
              </a:rPr>
              <a:t>异常</a:t>
            </a:r>
            <a:r>
              <a:rPr lang="en-US" altLang="zh-CN" b="1" dirty="0">
                <a:solidFill>
                  <a:schemeClr val="tx1"/>
                </a:solidFill>
                <a:latin typeface="+mn-lt"/>
                <a:ea typeface="+mn-ea"/>
                <a:cs typeface="+mn-ea"/>
              </a:rPr>
              <a:t>”</a:t>
            </a:r>
            <a:r>
              <a:rPr lang="zh-CN" altLang="zh-CN" dirty="0">
                <a:solidFill>
                  <a:schemeClr val="tx1"/>
                </a:solidFill>
                <a:latin typeface="+mn-lt"/>
                <a:ea typeface="+mn-ea"/>
                <a:cs typeface="+mn-ea"/>
              </a:rPr>
              <a:t>。常用的平衡功能检查有静态姿势平衡检查，动态姿势平衡检查</a:t>
            </a:r>
            <a:endParaRPr lang="en-US" altLang="zh-CN" dirty="0">
              <a:solidFill>
                <a:schemeClr val="tx1"/>
              </a:solidFill>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11</a:t>
            </a:fld>
            <a:endParaRPr lang="zh-CN" altLang="en-US"/>
          </a:p>
        </p:txBody>
      </p:sp>
    </p:spTree>
    <p:extLst>
      <p:ext uri="{BB962C8B-B14F-4D97-AF65-F5344CB8AC3E}">
        <p14:creationId xmlns:p14="http://schemas.microsoft.com/office/powerpoint/2010/main" val="1768379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平衡功能检查（一）：静态姿势平衡检查</a:t>
            </a:r>
          </a:p>
          <a:p>
            <a:r>
              <a:rPr lang="en-US" altLang="zh-CN" sz="1200" kern="1200" dirty="0">
                <a:solidFill>
                  <a:schemeClr val="tx1"/>
                </a:solidFill>
                <a:effectLst/>
                <a:latin typeface="+mn-lt"/>
                <a:ea typeface="+mn-ea"/>
                <a:cs typeface="+mn-cs"/>
              </a:rPr>
              <a:t>①</a:t>
            </a:r>
            <a:r>
              <a:rPr lang="zh-CN" altLang="zh-CN" sz="1200" kern="1200" dirty="0">
                <a:solidFill>
                  <a:schemeClr val="tx1"/>
                </a:solidFill>
                <a:effectLst/>
                <a:latin typeface="+mn-lt"/>
                <a:ea typeface="+mn-ea"/>
                <a:cs typeface="+mn-cs"/>
              </a:rPr>
              <a:t>经典的闭目难立试验（</a:t>
            </a:r>
            <a:r>
              <a:rPr lang="en-US" altLang="zh-CN" sz="1200" kern="1200" dirty="0">
                <a:solidFill>
                  <a:schemeClr val="tx1"/>
                </a:solidFill>
                <a:effectLst/>
                <a:latin typeface="+mn-lt"/>
                <a:ea typeface="+mn-ea"/>
                <a:cs typeface="+mn-cs"/>
              </a:rPr>
              <a:t>Romberg test</a:t>
            </a:r>
            <a:r>
              <a:rPr lang="zh-CN" altLang="zh-CN" sz="1200" kern="1200" dirty="0">
                <a:solidFill>
                  <a:schemeClr val="tx1"/>
                </a:solidFill>
                <a:effectLst/>
                <a:latin typeface="+mn-lt"/>
                <a:ea typeface="+mn-ea"/>
                <a:cs typeface="+mn-cs"/>
              </a:rPr>
              <a:t>）：受检者直立，两脚并拢，双上肢下垂，闭目直立，维持</a:t>
            </a:r>
            <a:r>
              <a:rPr lang="en-US" altLang="zh-CN" sz="1200" kern="1200" dirty="0">
                <a:solidFill>
                  <a:schemeClr val="tx1"/>
                </a:solidFill>
                <a:effectLst/>
                <a:latin typeface="+mn-lt"/>
                <a:ea typeface="+mn-ea"/>
                <a:cs typeface="+mn-cs"/>
              </a:rPr>
              <a:t>30</a:t>
            </a:r>
            <a:r>
              <a:rPr lang="zh-CN" altLang="zh-CN" sz="1200" kern="1200" dirty="0">
                <a:solidFill>
                  <a:schemeClr val="tx1"/>
                </a:solidFill>
                <a:effectLst/>
                <a:latin typeface="+mn-lt"/>
                <a:ea typeface="+mn-ea"/>
                <a:cs typeface="+mn-cs"/>
              </a:rPr>
              <a:t>秒，亦可两手于胸前互扣，并向两侧牵拉，观察受检者有无站立不稳或倾倒。前庭周围性病变时，躯干倾倒方向朝向前庭破坏的一侧，与眼震慢相方向一致；中枢性病变时，躯干倾倒方向与眼震慢相不一致。</a:t>
            </a:r>
          </a:p>
          <a:p>
            <a:r>
              <a:rPr lang="zh-CN" altLang="zh-CN" sz="1200" kern="1200" dirty="0">
                <a:solidFill>
                  <a:schemeClr val="tx1"/>
                </a:solidFill>
                <a:effectLst/>
                <a:latin typeface="+mn-lt"/>
                <a:ea typeface="+mn-ea"/>
                <a:cs typeface="+mn-cs"/>
              </a:rPr>
              <a:t>②</a:t>
            </a:r>
            <a:r>
              <a:rPr lang="en-US" altLang="zh-CN" sz="1200" kern="1200" dirty="0">
                <a:solidFill>
                  <a:schemeClr val="tx1"/>
                </a:solidFill>
                <a:effectLst/>
                <a:latin typeface="+mn-lt"/>
                <a:ea typeface="+mn-ea"/>
                <a:cs typeface="+mn-cs"/>
              </a:rPr>
              <a:t>Tandem Romberg</a:t>
            </a:r>
            <a:r>
              <a:rPr lang="zh-CN" altLang="zh-CN" sz="1200" kern="1200" dirty="0">
                <a:solidFill>
                  <a:schemeClr val="tx1"/>
                </a:solidFill>
                <a:effectLst/>
                <a:latin typeface="+mn-lt"/>
                <a:ea typeface="+mn-ea"/>
                <a:cs typeface="+mn-cs"/>
              </a:rPr>
              <a:t>试验：</a:t>
            </a:r>
            <a:r>
              <a:rPr lang="en-US" altLang="zh-CN" sz="1200" kern="1200" dirty="0">
                <a:solidFill>
                  <a:schemeClr val="tx1"/>
                </a:solidFill>
                <a:effectLst/>
                <a:latin typeface="+mn-lt"/>
                <a:ea typeface="+mn-ea"/>
                <a:cs typeface="+mn-cs"/>
              </a:rPr>
              <a:t>Romberg</a:t>
            </a:r>
            <a:r>
              <a:rPr lang="zh-CN" altLang="zh-CN" sz="1200" kern="1200" dirty="0">
                <a:solidFill>
                  <a:schemeClr val="tx1"/>
                </a:solidFill>
                <a:effectLst/>
                <a:latin typeface="+mn-lt"/>
                <a:ea typeface="+mn-ea"/>
                <a:cs typeface="+mn-cs"/>
              </a:rPr>
              <a:t>试验不明确时可加做</a:t>
            </a:r>
            <a:r>
              <a:rPr lang="en-US" altLang="zh-CN" sz="1200" kern="1200" dirty="0">
                <a:solidFill>
                  <a:schemeClr val="tx1"/>
                </a:solidFill>
                <a:effectLst/>
                <a:latin typeface="+mn-lt"/>
                <a:ea typeface="+mn-ea"/>
                <a:cs typeface="+mn-cs"/>
              </a:rPr>
              <a:t>Tandem Romberg</a:t>
            </a:r>
            <a:r>
              <a:rPr lang="zh-CN" altLang="zh-CN" sz="1200" kern="1200" dirty="0">
                <a:solidFill>
                  <a:schemeClr val="tx1"/>
                </a:solidFill>
                <a:effectLst/>
                <a:latin typeface="+mn-lt"/>
                <a:ea typeface="+mn-ea"/>
                <a:cs typeface="+mn-cs"/>
              </a:rPr>
              <a:t>试验，嘱患者双脚呈前后一字站立，观察其睁眼、闭眼是否倾倒。前庭病变者向患侧倾倒。</a:t>
            </a:r>
          </a:p>
          <a:p>
            <a:r>
              <a:rPr lang="zh-CN" altLang="zh-CN" sz="1200" kern="1200" dirty="0">
                <a:solidFill>
                  <a:schemeClr val="tx1"/>
                </a:solidFill>
                <a:effectLst/>
                <a:latin typeface="+mn-lt"/>
                <a:ea typeface="+mn-ea"/>
                <a:cs typeface="+mn-cs"/>
              </a:rPr>
              <a:t>③单足站立平衡测试</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：受试者单腿站立于稳定的支持面上进行睁眼闭眼测试，通过观察受试者在各平面内身体姿势和手臂位置的动态变化和完成动作质量的情况，判断是否出现特伦德伦伯格（</a:t>
            </a:r>
            <a:r>
              <a:rPr lang="en-US" altLang="zh-CN" sz="1200" kern="1200" dirty="0">
                <a:solidFill>
                  <a:schemeClr val="tx1"/>
                </a:solidFill>
                <a:effectLst/>
                <a:latin typeface="+mn-lt"/>
                <a:ea typeface="+mn-ea"/>
                <a:cs typeface="+mn-cs"/>
              </a:rPr>
              <a:t>Trendelenburg</a:t>
            </a:r>
            <a:r>
              <a:rPr lang="zh-CN" altLang="zh-CN" sz="1200" kern="1200" dirty="0">
                <a:solidFill>
                  <a:schemeClr val="tx1"/>
                </a:solidFill>
                <a:effectLst/>
                <a:latin typeface="+mn-lt"/>
                <a:ea typeface="+mn-ea"/>
                <a:cs typeface="+mn-cs"/>
              </a:rPr>
              <a:t>）姿势。</a:t>
            </a:r>
            <a:r>
              <a:rPr lang="en-US" altLang="zh-CN" sz="1200" kern="1200" dirty="0">
                <a:solidFill>
                  <a:schemeClr val="tx1"/>
                </a:solidFill>
                <a:effectLst/>
                <a:latin typeface="+mn-lt"/>
                <a:ea typeface="+mn-ea"/>
                <a:cs typeface="+mn-cs"/>
              </a:rPr>
              <a:t>Trendelenburg</a:t>
            </a:r>
            <a:r>
              <a:rPr lang="zh-CN" altLang="zh-CN" sz="1200" kern="1200" dirty="0">
                <a:solidFill>
                  <a:schemeClr val="tx1"/>
                </a:solidFill>
                <a:effectLst/>
                <a:latin typeface="+mn-lt"/>
                <a:ea typeface="+mn-ea"/>
                <a:cs typeface="+mn-cs"/>
              </a:rPr>
              <a:t>阳性表现为，单腿支撑站立时，如果非支撑腿的骨盆以及臀褶下降，即对侧髋下沉</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④自发姿势反应：受检者取中立位站立，他人用轻或中等强度的力量在其胸骨或骨盆处向后推，然后再在背部或骨盆处用力向前推，分别观察在不同的推力下受检者身体平衡有无丧失，即能否站住不倒，分“正常，良好，一般，差，不能”</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级。</a:t>
            </a:r>
            <a:r>
              <a:rPr lang="en-US" altLang="zh-CN" sz="1200" kern="1200" dirty="0">
                <a:solidFill>
                  <a:schemeClr val="tx1"/>
                </a:solidFill>
                <a:effectLst/>
                <a:latin typeface="+mn-lt"/>
                <a:ea typeface="+mn-ea"/>
                <a:cs typeface="+mn-cs"/>
              </a:rPr>
              <a:t>PPPD</a:t>
            </a:r>
            <a:r>
              <a:rPr lang="zh-CN" altLang="zh-CN" sz="1200" kern="1200" dirty="0">
                <a:solidFill>
                  <a:schemeClr val="tx1"/>
                </a:solidFill>
                <a:effectLst/>
                <a:latin typeface="+mn-lt"/>
                <a:ea typeface="+mn-ea"/>
                <a:cs typeface="+mn-cs"/>
              </a:rPr>
              <a:t>为唯一诊断的患者该项检测正常或良好。</a:t>
            </a: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12</a:t>
            </a:fld>
            <a:endParaRPr lang="zh-CN" altLang="en-US"/>
          </a:p>
        </p:txBody>
      </p:sp>
    </p:spTree>
    <p:extLst>
      <p:ext uri="{BB962C8B-B14F-4D97-AF65-F5344CB8AC3E}">
        <p14:creationId xmlns:p14="http://schemas.microsoft.com/office/powerpoint/2010/main" val="549936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平衡功能检查（二）：动态姿势平衡检查</a:t>
            </a:r>
            <a:endParaRPr lang="en-US" altLang="zh-CN" dirty="0">
              <a:solidFill>
                <a:schemeClr val="bg1"/>
              </a:solidFill>
              <a:latin typeface="+mn-lt"/>
              <a:ea typeface="+mn-ea"/>
              <a:cs typeface="+mn-ea"/>
              <a:sym typeface="+mn-lt"/>
            </a:endParaRPr>
          </a:p>
          <a:p>
            <a:r>
              <a:rPr lang="en-US" altLang="zh-CN" sz="1200" kern="1200" dirty="0">
                <a:solidFill>
                  <a:schemeClr val="tx1"/>
                </a:solidFill>
                <a:effectLst/>
                <a:latin typeface="+mn-lt"/>
                <a:ea typeface="+mn-ea"/>
                <a:cs typeface="+mn-cs"/>
              </a:rPr>
              <a:t>①Fukuda stepping</a:t>
            </a:r>
            <a:r>
              <a:rPr lang="zh-CN" altLang="zh-CN" sz="1200" kern="1200" dirty="0">
                <a:solidFill>
                  <a:schemeClr val="tx1"/>
                </a:solidFill>
                <a:effectLst/>
                <a:latin typeface="+mn-lt"/>
                <a:ea typeface="+mn-ea"/>
                <a:cs typeface="+mn-cs"/>
              </a:rPr>
              <a:t>试验：又称原地踏步试验，嘱患者闭眼，双手平举，原地踏步</a:t>
            </a:r>
            <a:r>
              <a:rPr lang="en-US" altLang="zh-CN" sz="1200" kern="1200" dirty="0">
                <a:solidFill>
                  <a:schemeClr val="tx1"/>
                </a:solidFill>
                <a:effectLst/>
                <a:latin typeface="+mn-lt"/>
                <a:ea typeface="+mn-ea"/>
                <a:cs typeface="+mn-cs"/>
              </a:rPr>
              <a:t>30s</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50</a:t>
            </a:r>
            <a:r>
              <a:rPr lang="zh-CN" altLang="zh-CN" sz="1200" kern="1200" dirty="0">
                <a:solidFill>
                  <a:schemeClr val="tx1"/>
                </a:solidFill>
                <a:effectLst/>
                <a:latin typeface="+mn-lt"/>
                <a:ea typeface="+mn-ea"/>
                <a:cs typeface="+mn-cs"/>
              </a:rPr>
              <a:t>步，如向一侧偏移大于</a:t>
            </a:r>
            <a:r>
              <a:rPr lang="en-US" altLang="zh-CN" sz="1200" kern="1200" dirty="0">
                <a:solidFill>
                  <a:schemeClr val="tx1"/>
                </a:solidFill>
                <a:effectLst/>
                <a:latin typeface="+mn-lt"/>
                <a:ea typeface="+mn-ea"/>
                <a:cs typeface="+mn-cs"/>
              </a:rPr>
              <a:t>30°</a:t>
            </a:r>
            <a:r>
              <a:rPr lang="zh-CN" altLang="zh-CN" sz="1200" kern="1200" dirty="0">
                <a:solidFill>
                  <a:schemeClr val="tx1"/>
                </a:solidFill>
                <a:effectLst/>
                <a:latin typeface="+mn-lt"/>
                <a:ea typeface="+mn-ea"/>
                <a:cs typeface="+mn-cs"/>
              </a:rPr>
              <a:t>或离开原位置</a:t>
            </a:r>
            <a:r>
              <a:rPr lang="en-US" altLang="zh-CN" sz="1200" kern="1200" dirty="0">
                <a:solidFill>
                  <a:schemeClr val="tx1"/>
                </a:solidFill>
                <a:effectLst/>
                <a:latin typeface="+mn-lt"/>
                <a:ea typeface="+mn-ea"/>
                <a:cs typeface="+mn-cs"/>
              </a:rPr>
              <a:t>50cm</a:t>
            </a:r>
            <a:r>
              <a:rPr lang="zh-CN" altLang="zh-CN" sz="1200" kern="1200" dirty="0">
                <a:solidFill>
                  <a:schemeClr val="tx1"/>
                </a:solidFill>
                <a:effectLst/>
                <a:latin typeface="+mn-lt"/>
                <a:ea typeface="+mn-ea"/>
                <a:cs typeface="+mn-cs"/>
              </a:rPr>
              <a:t>以上为异常。</a:t>
            </a:r>
          </a:p>
          <a:p>
            <a:r>
              <a:rPr lang="en-US" altLang="zh-CN" sz="1200" kern="1200" dirty="0">
                <a:solidFill>
                  <a:schemeClr val="tx1"/>
                </a:solidFill>
                <a:effectLst/>
                <a:latin typeface="+mn-lt"/>
                <a:ea typeface="+mn-ea"/>
                <a:cs typeface="+mn-cs"/>
              </a:rPr>
              <a:t>②</a:t>
            </a:r>
            <a:r>
              <a:rPr lang="zh-CN" altLang="zh-CN" sz="1200" kern="1200" dirty="0">
                <a:solidFill>
                  <a:schemeClr val="tx1"/>
                </a:solidFill>
                <a:effectLst/>
                <a:latin typeface="+mn-lt"/>
                <a:ea typeface="+mn-ea"/>
                <a:cs typeface="+mn-cs"/>
              </a:rPr>
              <a:t>闭目行走试验：选择地面平坦、开阔的场所，嘱患者闭目向前直线行进</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步，然后再后退</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步，要求患者退回原地，如此进退各</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次。观察患者行走的路线。正常：大多数正常人试验结束后能退回原出发点，即使偏斜也不会超过</a:t>
            </a:r>
            <a:r>
              <a:rPr lang="en-US" altLang="zh-CN" sz="1200" kern="1200" dirty="0">
                <a:solidFill>
                  <a:schemeClr val="tx1"/>
                </a:solidFill>
                <a:effectLst/>
                <a:latin typeface="+mn-lt"/>
                <a:ea typeface="+mn-ea"/>
                <a:cs typeface="+mn-cs"/>
              </a:rPr>
              <a:t>15</a:t>
            </a:r>
            <a:r>
              <a:rPr lang="zh-CN" altLang="zh-CN" sz="1200" kern="1200" dirty="0">
                <a:solidFill>
                  <a:schemeClr val="tx1"/>
                </a:solidFill>
                <a:effectLst/>
                <a:latin typeface="+mn-lt"/>
                <a:ea typeface="+mn-ea"/>
                <a:cs typeface="+mn-cs"/>
              </a:rPr>
              <a:t>度，每次偏斜的方向不定。异常：前庭功能低下者前进时路线偏向患侧，后退时偏向健侧，</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次行进的路线构成一星形图，终点与起点的夹角＞</a:t>
            </a:r>
            <a:r>
              <a:rPr lang="en-US" altLang="zh-CN" sz="1200" kern="1200" dirty="0">
                <a:solidFill>
                  <a:schemeClr val="tx1"/>
                </a:solidFill>
                <a:effectLst/>
                <a:latin typeface="+mn-lt"/>
                <a:ea typeface="+mn-ea"/>
                <a:cs typeface="+mn-cs"/>
              </a:rPr>
              <a:t>15</a:t>
            </a:r>
            <a:r>
              <a:rPr lang="zh-CN" altLang="zh-CN" sz="1200" kern="1200" dirty="0">
                <a:solidFill>
                  <a:schemeClr val="tx1"/>
                </a:solidFill>
                <a:effectLst/>
                <a:latin typeface="+mn-lt"/>
                <a:ea typeface="+mn-ea"/>
                <a:cs typeface="+mn-cs"/>
              </a:rPr>
              <a:t>度，提示前庭神经功能障碍。</a:t>
            </a:r>
          </a:p>
          <a:p>
            <a:r>
              <a:rPr lang="en-US" altLang="zh-CN" sz="1200" kern="1200" dirty="0">
                <a:solidFill>
                  <a:schemeClr val="tx1"/>
                </a:solidFill>
                <a:effectLst/>
                <a:latin typeface="+mn-lt"/>
                <a:ea typeface="+mn-ea"/>
                <a:cs typeface="+mn-cs"/>
              </a:rPr>
              <a:t>③</a:t>
            </a:r>
            <a:r>
              <a:rPr lang="zh-CN" altLang="zh-CN" sz="1200" kern="1200" dirty="0">
                <a:solidFill>
                  <a:schemeClr val="tx1"/>
                </a:solidFill>
                <a:effectLst/>
                <a:latin typeface="+mn-lt"/>
                <a:ea typeface="+mn-ea"/>
                <a:cs typeface="+mn-cs"/>
              </a:rPr>
              <a:t>交叉行走试验：既一字步行走试验，嘱被检查者直立，踵趾相接沿直线两脚交替向前行走</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步左右。观察行走过程中有无偏斜，及偏斜方向和程度。健康人和前庭外周病变患者行走时无明显偏斜。中枢神经系统病变的患者行走时步态不稳，小脑疾病患者可有其特征性的</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侧行紊乱</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，不能双脚交替向前行走，甚至跌倒。</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solidFill>
                <a:schemeClr val="bg1"/>
              </a:solidFill>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13</a:t>
            </a:fld>
            <a:endParaRPr lang="zh-CN" altLang="en-US"/>
          </a:p>
        </p:txBody>
      </p:sp>
    </p:spTree>
    <p:extLst>
      <p:ext uri="{BB962C8B-B14F-4D97-AF65-F5344CB8AC3E}">
        <p14:creationId xmlns:p14="http://schemas.microsoft.com/office/powerpoint/2010/main" val="3037613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的诊断流程三：辅助检查</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①前庭功能检查：</a:t>
            </a:r>
            <a:r>
              <a:rPr lang="zh-CN" altLang="zh-CN" sz="1200" dirty="0"/>
              <a:t>包括自发性眼球震颤、摇头诱发眼球震颤、甩头试验、旋转实验、</a:t>
            </a:r>
            <a:r>
              <a:rPr lang="en-US" altLang="zh-CN" sz="1200" dirty="0"/>
              <a:t>VAT</a:t>
            </a:r>
            <a:r>
              <a:rPr lang="zh-CN" altLang="zh-CN" sz="1200" dirty="0"/>
              <a:t>、双温实验、跟踪、扫视等。</a:t>
            </a:r>
            <a:r>
              <a:rPr lang="en-US" altLang="zh-CN" sz="1200" dirty="0"/>
              <a:t>PPPD</a:t>
            </a:r>
            <a:r>
              <a:rPr lang="zh-CN" altLang="zh-CN" sz="1200" dirty="0"/>
              <a:t>患者本身不会产生前庭</a:t>
            </a:r>
            <a:r>
              <a:rPr lang="en-US" altLang="zh-CN" sz="1200" dirty="0"/>
              <a:t>-</a:t>
            </a:r>
            <a:r>
              <a:rPr lang="zh-CN" altLang="zh-CN" sz="1200" dirty="0"/>
              <a:t>眼反射或平滑追踪等异常，但伴有焦虑、惊恐的</a:t>
            </a:r>
            <a:r>
              <a:rPr lang="en-US" altLang="zh-CN" sz="1200" dirty="0"/>
              <a:t>PPPD</a:t>
            </a:r>
            <a:r>
              <a:rPr lang="zh-CN" altLang="zh-CN" sz="1200" dirty="0"/>
              <a:t>患者前庭功能检测可以出现较高的异常率</a:t>
            </a:r>
            <a:endParaRPr lang="en-US" altLang="zh-CN" sz="1200" kern="1400" spc="100" dirty="0">
              <a:latin typeface="思源黑体" panose="020B0500000000000000" pitchFamily="34" charset="-122"/>
              <a:ea typeface="思源黑体" panose="020B0500000000000000" pitchFamily="34" charset="-122"/>
              <a:sym typeface="思源黑体 CN Normal" panose="020B0400000000000000" pitchFamily="34" charset="-122"/>
            </a:endParaRPr>
          </a:p>
          <a:p>
            <a:pPr marL="285750" indent="-285750" algn="l">
              <a:lnSpc>
                <a:spcPct val="150000"/>
              </a:lnSpc>
              <a:buFont typeface="Arial" panose="020B0604020202020204" pitchFamily="34" charset="0"/>
              <a:buChar char="•"/>
            </a:pPr>
            <a:r>
              <a:rPr lang="zh-CN" altLang="en-US" dirty="0"/>
              <a:t>②</a:t>
            </a:r>
            <a:r>
              <a:rPr lang="zh-CN" altLang="en-US" b="1" dirty="0">
                <a:solidFill>
                  <a:schemeClr val="tx1">
                    <a:lumMod val="85000"/>
                    <a:lumOff val="15000"/>
                  </a:schemeClr>
                </a:solidFill>
                <a:effectLst/>
                <a:latin typeface="思源黑体" panose="020B0500000000000000" pitchFamily="34" charset="-122"/>
                <a:ea typeface="思源黑体" panose="020B0500000000000000" pitchFamily="34" charset="-122"/>
                <a:cs typeface="+mn-ea"/>
                <a:sym typeface="+mn-lt"/>
              </a:rPr>
              <a:t>平衡功能检查：</a:t>
            </a:r>
            <a:r>
              <a:rPr lang="zh-CN" altLang="en-US" sz="1200" dirty="0"/>
              <a:t>姿势描记仪检测：此方法最好做睁闭眼对照，治疗前后对照的全面检测、分析</a:t>
            </a:r>
            <a:endParaRPr lang="en-US" altLang="zh-CN" sz="1200" dirty="0"/>
          </a:p>
          <a:p>
            <a:pPr marL="285750" indent="-285750" algn="l">
              <a:lnSpc>
                <a:spcPct val="150000"/>
              </a:lnSpc>
              <a:buFont typeface="Arial" panose="020B0604020202020204" pitchFamily="34" charset="0"/>
              <a:buChar char="•"/>
            </a:pPr>
            <a:r>
              <a:rPr lang="zh-CN" altLang="en-US" sz="1200" kern="1400" spc="100" dirty="0">
                <a:latin typeface="思源黑体" panose="020B0500000000000000" pitchFamily="34" charset="-122"/>
                <a:ea typeface="思源黑体" panose="020B0500000000000000" pitchFamily="34" charset="-122"/>
                <a:sym typeface="思源黑体 CN Normal" panose="020B0400000000000000" pitchFamily="34" charset="-122"/>
              </a:rPr>
              <a:t>感官组织测试</a:t>
            </a:r>
            <a:r>
              <a:rPr lang="en-US" altLang="zh-CN" sz="1200" kern="1400" spc="100" dirty="0">
                <a:latin typeface="思源黑体" panose="020B0500000000000000" pitchFamily="34" charset="-122"/>
                <a:ea typeface="思源黑体" panose="020B0500000000000000" pitchFamily="34" charset="-122"/>
                <a:sym typeface="思源黑体 CN Normal" panose="020B0400000000000000" pitchFamily="34" charset="-122"/>
              </a:rPr>
              <a:t>SOT</a:t>
            </a:r>
            <a:r>
              <a:rPr lang="zh-CN" altLang="en-US" sz="1200" kern="1400" spc="100" dirty="0">
                <a:latin typeface="思源黑体" panose="020B0500000000000000" pitchFamily="34" charset="-122"/>
                <a:ea typeface="思源黑体" panose="020B0500000000000000" pitchFamily="34" charset="-122"/>
                <a:sym typeface="思源黑体 CN Normal" panose="020B0400000000000000" pitchFamily="34" charset="-122"/>
              </a:rPr>
              <a:t>评分：</a:t>
            </a:r>
            <a:r>
              <a:rPr lang="en-US" altLang="zh-CN" sz="12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PPPD</a:t>
            </a:r>
            <a:r>
              <a:rPr lang="zh-CN" altLang="en-US" sz="12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患者的</a:t>
            </a:r>
            <a:r>
              <a:rPr lang="en-US" altLang="zh-CN" sz="12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SOT</a:t>
            </a:r>
            <a:r>
              <a:rPr lang="zh-CN" altLang="en-US" sz="12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评分显著低于正常人</a:t>
            </a:r>
            <a:endParaRPr lang="en-US" altLang="zh-CN" sz="1200" b="1" kern="1400" spc="100" dirty="0">
              <a:latin typeface="思源黑体" panose="020B0500000000000000" pitchFamily="34" charset="-122"/>
              <a:ea typeface="思源黑体" panose="020B0500000000000000" pitchFamily="34" charset="-122"/>
              <a:sym typeface="思源黑体 CN Normal" panose="020B0400000000000000"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85000"/>
                    <a:lumOff val="15000"/>
                  </a:schemeClr>
                </a:solidFill>
                <a:effectLst/>
                <a:latin typeface="思源黑体" panose="020B0500000000000000" pitchFamily="34" charset="-122"/>
                <a:ea typeface="思源黑体" panose="020B0500000000000000" pitchFamily="34" charset="-122"/>
                <a:cs typeface="+mn-ea"/>
                <a:sym typeface="+mn-lt"/>
              </a:rPr>
              <a:t>③影像学检查：</a:t>
            </a:r>
            <a:r>
              <a:rPr lang="zh-CN" altLang="en-US" sz="1200" dirty="0"/>
              <a:t>目前有关</a:t>
            </a:r>
            <a:r>
              <a:rPr lang="en-US" altLang="zh-CN" sz="1200" dirty="0"/>
              <a:t>PPPD</a:t>
            </a:r>
            <a:r>
              <a:rPr lang="zh-CN" altLang="en-US" sz="1200" dirty="0"/>
              <a:t>的影像学检查，无论是</a:t>
            </a:r>
            <a:r>
              <a:rPr lang="en-US" altLang="zh-CN" sz="1200" dirty="0"/>
              <a:t>fMRI</a:t>
            </a:r>
            <a:r>
              <a:rPr lang="zh-CN" altLang="en-US" sz="1200" dirty="0"/>
              <a:t>还是</a:t>
            </a:r>
            <a:r>
              <a:rPr lang="en-US" altLang="zh-CN" sz="1200" dirty="0"/>
              <a:t>SPECT</a:t>
            </a:r>
            <a:r>
              <a:rPr lang="zh-CN" altLang="en-US" sz="1200" dirty="0"/>
              <a:t>，大多数是病例对照研究，缺乏大规模、前瞻性、随机双盲对照实验，且检查费用较高、检查及后期合成图像的时间较长，</a:t>
            </a:r>
            <a:r>
              <a:rPr lang="zh-CN" altLang="en-US" sz="1200" b="1" dirty="0"/>
              <a:t>还不能做为临床常规检查项目及治疗效果的评估</a:t>
            </a:r>
            <a:endParaRPr lang="en-US" altLang="zh-CN" sz="1200" b="1" kern="1400" spc="100" dirty="0">
              <a:solidFill>
                <a:schemeClr val="tx1">
                  <a:lumMod val="75000"/>
                  <a:lumOff val="25000"/>
                </a:schemeClr>
              </a:solidFill>
              <a:latin typeface="思源黑体" panose="020B0500000000000000" pitchFamily="34" charset="-122"/>
              <a:ea typeface="思源黑体" panose="020B0500000000000000" pitchFamily="34" charset="-122"/>
              <a:sym typeface="思源黑体 CN Normal" panose="020B0400000000000000"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1" dirty="0">
              <a:solidFill>
                <a:schemeClr val="tx1">
                  <a:lumMod val="85000"/>
                  <a:lumOff val="15000"/>
                </a:schemeClr>
              </a:solidFill>
              <a:effectLst/>
              <a:latin typeface="思源黑体" panose="020B0500000000000000" pitchFamily="34" charset="-122"/>
              <a:ea typeface="思源黑体" panose="020B0500000000000000" pitchFamily="34" charset="-122"/>
              <a:cs typeface="+mn-ea"/>
              <a:sym typeface="+mn-lt"/>
            </a:endParaRPr>
          </a:p>
        </p:txBody>
      </p:sp>
      <p:sp>
        <p:nvSpPr>
          <p:cNvPr id="4" name="灯片编号占位符 3"/>
          <p:cNvSpPr>
            <a:spLocks noGrp="1"/>
          </p:cNvSpPr>
          <p:nvPr>
            <p:ph type="sldNum" sz="quarter" idx="5"/>
          </p:nvPr>
        </p:nvSpPr>
        <p:spPr/>
        <p:txBody>
          <a:bodyPr/>
          <a:lstStyle/>
          <a:p>
            <a:fld id="{ED9E8E96-1D5E-4F63-AE97-43160856F6E4}" type="slidenum">
              <a:rPr lang="zh-CN" altLang="en-US" smtClean="0"/>
              <a:t>14</a:t>
            </a:fld>
            <a:endParaRPr lang="zh-CN" altLang="en-US"/>
          </a:p>
        </p:txBody>
      </p:sp>
    </p:spTree>
    <p:extLst>
      <p:ext uri="{BB962C8B-B14F-4D97-AF65-F5344CB8AC3E}">
        <p14:creationId xmlns:p14="http://schemas.microsoft.com/office/powerpoint/2010/main" val="3141802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的诊断流程四：精神心理问卷</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lang="zh-CN" altLang="en-US" sz="1200" b="1" dirty="0">
                <a:solidFill>
                  <a:srgbClr val="008E3F"/>
                </a:solidFill>
                <a:latin typeface="微软雅黑" panose="020B0503020204020204" charset="-122"/>
                <a:ea typeface="微软雅黑" panose="020B0503020204020204" charset="-122"/>
              </a:rPr>
              <a:t>头晕残障问卷量表</a:t>
            </a:r>
            <a:r>
              <a:rPr lang="en-US" altLang="zh-CN" sz="1200" b="1" dirty="0">
                <a:solidFill>
                  <a:srgbClr val="008E3F"/>
                </a:solidFill>
                <a:latin typeface="微软雅黑" panose="020B0503020204020204" charset="-122"/>
                <a:ea typeface="微软雅黑" panose="020B0503020204020204" charset="-122"/>
              </a:rPr>
              <a:t>(DHI)</a:t>
            </a:r>
            <a:r>
              <a:rPr lang="zh-CN" altLang="en-US" sz="1200" b="1" dirty="0">
                <a:solidFill>
                  <a:srgbClr val="008E3F"/>
                </a:solidFill>
                <a:latin typeface="微软雅黑" panose="020B0503020204020204" charset="-122"/>
                <a:ea typeface="微软雅黑" panose="020B0503020204020204" charset="-122"/>
              </a:rPr>
              <a:t>：</a:t>
            </a:r>
            <a:r>
              <a:rPr lang="en-US" altLang="zh-CN" sz="1200" dirty="0">
                <a:latin typeface="微软雅黑" panose="020B0503020204020204" charset="-122"/>
                <a:ea typeface="微软雅黑" panose="020B0503020204020204" charset="-122"/>
              </a:rPr>
              <a:t>DHI</a:t>
            </a:r>
            <a:r>
              <a:rPr lang="zh-CN" altLang="en-US" sz="1200" dirty="0">
                <a:latin typeface="微软雅黑" panose="020B0503020204020204" charset="-122"/>
                <a:ea typeface="微软雅黑" panose="020B0503020204020204" charset="-122"/>
              </a:rPr>
              <a:t>是前庭疾病应用最广泛的一种症状评估量表，应用</a:t>
            </a:r>
            <a:r>
              <a:rPr lang="en-US" altLang="zh-CN" sz="1200" dirty="0">
                <a:latin typeface="微软雅黑" panose="020B0503020204020204" charset="-122"/>
                <a:ea typeface="微软雅黑" panose="020B0503020204020204" charset="-122"/>
              </a:rPr>
              <a:t>DHI</a:t>
            </a:r>
            <a:r>
              <a:rPr lang="zh-CN" altLang="en-US" sz="1200" dirty="0">
                <a:latin typeface="微软雅黑" panose="020B0503020204020204" charset="-122"/>
                <a:ea typeface="微软雅黑" panose="020B0503020204020204" charset="-122"/>
              </a:rPr>
              <a:t>的</a:t>
            </a: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个子指数（</a:t>
            </a:r>
            <a:r>
              <a:rPr lang="en-US" altLang="zh-CN" sz="1200" dirty="0">
                <a:latin typeface="微软雅黑" panose="020B0503020204020204" charset="-122"/>
                <a:ea typeface="微软雅黑" panose="020B0503020204020204" charset="-122"/>
              </a:rPr>
              <a:t>P-</a:t>
            </a:r>
            <a:r>
              <a:rPr lang="zh-CN" altLang="en-US" sz="1200" dirty="0">
                <a:latin typeface="微软雅黑" panose="020B0503020204020204" charset="-122"/>
                <a:ea typeface="微软雅黑" panose="020B0503020204020204" charset="-122"/>
              </a:rPr>
              <a:t>躯体因素；</a:t>
            </a:r>
            <a:r>
              <a:rPr lang="en-US" altLang="zh-CN" sz="1200" dirty="0">
                <a:latin typeface="微软雅黑" panose="020B0503020204020204" charset="-122"/>
                <a:ea typeface="微软雅黑" panose="020B0503020204020204" charset="-122"/>
              </a:rPr>
              <a:t>E-</a:t>
            </a:r>
            <a:r>
              <a:rPr lang="zh-CN" altLang="en-US" sz="1200" dirty="0">
                <a:latin typeface="微软雅黑" panose="020B0503020204020204" charset="-122"/>
                <a:ea typeface="微软雅黑" panose="020B0503020204020204" charset="-122"/>
              </a:rPr>
              <a:t>情绪，与抑郁相关；</a:t>
            </a:r>
            <a:r>
              <a:rPr lang="en-US" altLang="zh-CN" sz="1200" dirty="0">
                <a:latin typeface="微软雅黑" panose="020B0503020204020204" charset="-122"/>
                <a:ea typeface="微软雅黑" panose="020B0503020204020204" charset="-122"/>
              </a:rPr>
              <a:t>F-</a:t>
            </a:r>
            <a:r>
              <a:rPr lang="zh-CN" altLang="en-US" sz="1200" dirty="0">
                <a:latin typeface="微软雅黑" panose="020B0503020204020204" charset="-122"/>
                <a:ea typeface="微软雅黑" panose="020B0503020204020204" charset="-122"/>
              </a:rPr>
              <a:t>功能，与焦虑相关）。如</a:t>
            </a:r>
            <a:r>
              <a:rPr lang="en-US" altLang="zh-CN" sz="1200" dirty="0">
                <a:latin typeface="微软雅黑" panose="020B0503020204020204" charset="-122"/>
                <a:ea typeface="微软雅黑" panose="020B0503020204020204" charset="-122"/>
              </a:rPr>
              <a:t>DHI-E</a:t>
            </a:r>
            <a:r>
              <a:rPr lang="zh-CN" altLang="en-US" sz="1200" dirty="0">
                <a:latin typeface="微软雅黑" panose="020B0503020204020204" charset="-122"/>
                <a:ea typeface="微软雅黑" panose="020B0503020204020204" charset="-122"/>
              </a:rPr>
              <a:t>和 </a:t>
            </a:r>
            <a:r>
              <a:rPr lang="en-US" altLang="zh-CN" sz="1200" dirty="0">
                <a:latin typeface="微软雅黑" panose="020B0503020204020204" charset="-122"/>
                <a:ea typeface="微软雅黑" panose="020B0503020204020204" charset="-122"/>
              </a:rPr>
              <a:t>DHI-F</a:t>
            </a:r>
            <a:r>
              <a:rPr lang="zh-CN" altLang="en-US" sz="1200" dirty="0">
                <a:latin typeface="微软雅黑" panose="020B0503020204020204" charset="-122"/>
                <a:ea typeface="微软雅黑" panose="020B0503020204020204" charset="-122"/>
              </a:rPr>
              <a:t>指数较高，提示患者存在心因性因素，应当及时进行</a:t>
            </a:r>
            <a:r>
              <a:rPr lang="en-US" altLang="zh-CN" sz="1200" dirty="0">
                <a:latin typeface="微软雅黑" panose="020B0503020204020204" charset="-122"/>
                <a:ea typeface="微软雅黑" panose="020B0503020204020204" charset="-122"/>
              </a:rPr>
              <a:t>HADS</a:t>
            </a:r>
            <a:r>
              <a:rPr lang="zh-CN" altLang="en-US" sz="1200" dirty="0">
                <a:latin typeface="微软雅黑" panose="020B0503020204020204" charset="-122"/>
                <a:ea typeface="微软雅黑" panose="020B0503020204020204" charset="-122"/>
              </a:rPr>
              <a:t>量表评估</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②</a:t>
            </a:r>
            <a:r>
              <a:rPr lang="zh-CN" altLang="en-US" sz="1200" b="1" dirty="0">
                <a:solidFill>
                  <a:srgbClr val="008E3F"/>
                </a:solidFill>
                <a:latin typeface="微软雅黑" panose="020B0503020204020204" charset="-122"/>
                <a:ea typeface="微软雅黑" panose="020B0503020204020204" charset="-122"/>
              </a:rPr>
              <a:t>医院焦虑</a:t>
            </a:r>
            <a:r>
              <a:rPr lang="en-US" altLang="zh-CN" sz="1200" b="1" dirty="0">
                <a:solidFill>
                  <a:srgbClr val="008E3F"/>
                </a:solidFill>
                <a:latin typeface="微软雅黑" panose="020B0503020204020204" charset="-122"/>
                <a:ea typeface="微软雅黑" panose="020B0503020204020204" charset="-122"/>
              </a:rPr>
              <a:t>-</a:t>
            </a:r>
            <a:r>
              <a:rPr lang="zh-CN" altLang="en-US" sz="1200" b="1" dirty="0">
                <a:solidFill>
                  <a:srgbClr val="008E3F"/>
                </a:solidFill>
                <a:latin typeface="微软雅黑" panose="020B0503020204020204" charset="-122"/>
                <a:ea typeface="微软雅黑" panose="020B0503020204020204" charset="-122"/>
              </a:rPr>
              <a:t>抑郁量表</a:t>
            </a:r>
            <a:r>
              <a:rPr lang="en-US" altLang="zh-CN" sz="1200" b="1" dirty="0">
                <a:solidFill>
                  <a:srgbClr val="008E3F"/>
                </a:solidFill>
                <a:latin typeface="微软雅黑" panose="020B0503020204020204" charset="-122"/>
                <a:ea typeface="微软雅黑" panose="020B0503020204020204" charset="-122"/>
              </a:rPr>
              <a:t>(HADS)</a:t>
            </a:r>
            <a:r>
              <a:rPr lang="zh-CN" altLang="en-US" sz="1200" b="1" dirty="0">
                <a:solidFill>
                  <a:srgbClr val="008E3F"/>
                </a:solidFill>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用于精神性合并症的评估，是眩晕头晕患者焦虑与抑郁的筛查工具，也是评估慢性眩晕患者精神性疾病药物治疗效果的指标。应用</a:t>
            </a:r>
            <a:r>
              <a:rPr lang="en-US" altLang="zh-CN" sz="1200" dirty="0">
                <a:latin typeface="微软雅黑" panose="020B0503020204020204" charset="-122"/>
                <a:ea typeface="微软雅黑" panose="020B0503020204020204" charset="-122"/>
              </a:rPr>
              <a:t>HADS</a:t>
            </a:r>
            <a:r>
              <a:rPr lang="zh-CN" altLang="en-US" sz="1200" dirty="0">
                <a:latin typeface="微软雅黑" panose="020B0503020204020204" charset="-122"/>
                <a:ea typeface="微软雅黑" panose="020B0503020204020204" charset="-122"/>
              </a:rPr>
              <a:t>量表能快捷准确的判断患者的精神性症状和合并的精神性疾病</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③</a:t>
            </a:r>
            <a:r>
              <a:rPr lang="zh-CN" altLang="en-US" sz="1200" b="1" dirty="0">
                <a:solidFill>
                  <a:srgbClr val="008E3F"/>
                </a:solidFill>
                <a:latin typeface="微软雅黑" panose="020B0503020204020204" charset="-122"/>
                <a:ea typeface="微软雅黑" panose="020B0503020204020204" charset="-122"/>
              </a:rPr>
              <a:t>平衡信心量表（</a:t>
            </a:r>
            <a:r>
              <a:rPr lang="en-US" altLang="zh-CN" sz="1200" b="1" dirty="0">
                <a:solidFill>
                  <a:srgbClr val="008E3F"/>
                </a:solidFill>
                <a:latin typeface="微软雅黑" panose="020B0503020204020204" charset="-122"/>
                <a:ea typeface="微软雅黑" panose="020B0503020204020204" charset="-122"/>
              </a:rPr>
              <a:t>ABC Scale</a:t>
            </a:r>
            <a:r>
              <a:rPr lang="zh-CN" altLang="en-US" sz="1200" b="1" dirty="0">
                <a:solidFill>
                  <a:srgbClr val="008E3F"/>
                </a:solidFill>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主要是针对眩晕头晕患者日常生活中涉及的</a:t>
            </a:r>
            <a:r>
              <a:rPr lang="en-US" altLang="zh-CN" sz="1200" dirty="0">
                <a:latin typeface="微软雅黑" panose="020B0503020204020204" charset="-122"/>
                <a:ea typeface="微软雅黑" panose="020B0503020204020204" charset="-122"/>
              </a:rPr>
              <a:t>16</a:t>
            </a:r>
            <a:r>
              <a:rPr lang="zh-CN" altLang="en-US" sz="1200" dirty="0">
                <a:latin typeface="微软雅黑" panose="020B0503020204020204" charset="-122"/>
                <a:ea typeface="微软雅黑" panose="020B0503020204020204" charset="-122"/>
              </a:rPr>
              <a:t>种活动的信心度高低及平衡功能的评估量表，与</a:t>
            </a:r>
            <a:r>
              <a:rPr lang="en-US" altLang="zh-CN" sz="1200" dirty="0">
                <a:latin typeface="微软雅黑" panose="020B0503020204020204" charset="-122"/>
                <a:ea typeface="微软雅黑" panose="020B0503020204020204" charset="-122"/>
              </a:rPr>
              <a:t>DHI</a:t>
            </a:r>
            <a:r>
              <a:rPr lang="zh-CN" altLang="en-US" sz="1200" dirty="0">
                <a:latin typeface="微软雅黑" panose="020B0503020204020204" charset="-122"/>
                <a:ea typeface="微软雅黑" panose="020B0503020204020204" charset="-122"/>
              </a:rPr>
              <a:t>有较好的相关性，每种活动的平衡信心指数等级为</a:t>
            </a:r>
            <a:r>
              <a:rPr lang="en-US" altLang="zh-CN" sz="1200" dirty="0">
                <a:latin typeface="微软雅黑" panose="020B0503020204020204" charset="-122"/>
                <a:ea typeface="微软雅黑" panose="020B0503020204020204" charset="-122"/>
              </a:rPr>
              <a:t>1-10</a:t>
            </a:r>
            <a:r>
              <a:rPr lang="zh-CN" altLang="en-US" sz="1200" dirty="0">
                <a:latin typeface="微软雅黑" panose="020B0503020204020204" charset="-122"/>
                <a:ea typeface="微软雅黑" panose="020B0503020204020204" charset="-122"/>
              </a:rPr>
              <a:t>，</a:t>
            </a:r>
            <a:r>
              <a:rPr lang="en-US" altLang="zh-CN" sz="1200" dirty="0">
                <a:latin typeface="微软雅黑" panose="020B0503020204020204" charset="-122"/>
                <a:ea typeface="微软雅黑" panose="020B0503020204020204" charset="-122"/>
              </a:rPr>
              <a:t>&gt;128</a:t>
            </a:r>
            <a:r>
              <a:rPr lang="zh-CN" altLang="en-US" sz="1200" dirty="0">
                <a:latin typeface="微软雅黑" panose="020B0503020204020204" charset="-122"/>
                <a:ea typeface="微软雅黑" panose="020B0503020204020204" charset="-122"/>
              </a:rPr>
              <a:t>为高度平衡信心，</a:t>
            </a:r>
            <a:r>
              <a:rPr lang="en-US" altLang="zh-CN" sz="1200" dirty="0">
                <a:latin typeface="微软雅黑" panose="020B0503020204020204" charset="-122"/>
                <a:ea typeface="微软雅黑" panose="020B0503020204020204" charset="-122"/>
              </a:rPr>
              <a:t>101-127</a:t>
            </a:r>
            <a:r>
              <a:rPr lang="zh-CN" altLang="en-US" sz="1200" dirty="0">
                <a:latin typeface="微软雅黑" panose="020B0503020204020204" charset="-122"/>
                <a:ea typeface="微软雅黑" panose="020B0503020204020204" charset="-122"/>
              </a:rPr>
              <a:t>为中度平衡信心，</a:t>
            </a:r>
            <a:r>
              <a:rPr lang="en-US" altLang="zh-CN" sz="1200" dirty="0">
                <a:latin typeface="微软雅黑" panose="020B0503020204020204" charset="-122"/>
                <a:ea typeface="微软雅黑" panose="020B0503020204020204" charset="-122"/>
              </a:rPr>
              <a:t>&lt;101</a:t>
            </a:r>
            <a:r>
              <a:rPr lang="zh-CN" altLang="en-US" sz="1200" dirty="0">
                <a:latin typeface="微软雅黑" panose="020B0503020204020204" charset="-122"/>
                <a:ea typeface="微软雅黑" panose="020B0503020204020204" charset="-122"/>
              </a:rPr>
              <a:t>为低度平衡信心</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④</a:t>
            </a:r>
            <a:r>
              <a:rPr lang="zh-CN" altLang="en-US" sz="1200" b="1" dirty="0">
                <a:solidFill>
                  <a:srgbClr val="008E3F"/>
                </a:solidFill>
                <a:latin typeface="微软雅黑" panose="020B0503020204020204" charset="-122"/>
                <a:ea typeface="微软雅黑" panose="020B0503020204020204" charset="-122"/>
              </a:rPr>
              <a:t>眩晕症状量表（</a:t>
            </a:r>
            <a:r>
              <a:rPr lang="en-US" altLang="zh-CN" sz="1200" b="1" dirty="0">
                <a:solidFill>
                  <a:srgbClr val="008E3F"/>
                </a:solidFill>
                <a:latin typeface="微软雅黑" panose="020B0503020204020204" charset="-122"/>
                <a:ea typeface="微软雅黑" panose="020B0503020204020204" charset="-122"/>
              </a:rPr>
              <a:t>VSS</a:t>
            </a:r>
            <a:r>
              <a:rPr lang="zh-CN" altLang="en-US" sz="1200" b="1" dirty="0">
                <a:solidFill>
                  <a:srgbClr val="008E3F"/>
                </a:solidFill>
                <a:latin typeface="微软雅黑" panose="020B0503020204020204" charset="-122"/>
                <a:ea typeface="微软雅黑" panose="020B0503020204020204" charset="-122"/>
              </a:rPr>
              <a:t>）：</a:t>
            </a:r>
            <a:r>
              <a:rPr lang="en-US" altLang="zh-CN" sz="1200" dirty="0">
                <a:latin typeface="微软雅黑" panose="020B0503020204020204" charset="-122"/>
                <a:ea typeface="微软雅黑" panose="020B0503020204020204" charset="-122"/>
              </a:rPr>
              <a:t>VSS</a:t>
            </a:r>
            <a:r>
              <a:rPr lang="zh-CN" altLang="en-US" sz="1200" dirty="0">
                <a:latin typeface="微软雅黑" panose="020B0503020204020204" charset="-122"/>
                <a:ea typeface="微软雅黑" panose="020B0503020204020204" charset="-122"/>
              </a:rPr>
              <a:t>量表由眩晕症状量表（</a:t>
            </a:r>
            <a:r>
              <a:rPr lang="en-US" altLang="zh-CN" sz="1200" dirty="0">
                <a:latin typeface="微软雅黑" panose="020B0503020204020204" charset="-122"/>
                <a:ea typeface="微软雅黑" panose="020B0503020204020204" charset="-122"/>
              </a:rPr>
              <a:t>VSS-VER</a:t>
            </a:r>
            <a:r>
              <a:rPr lang="zh-CN" altLang="en-US" sz="1200" dirty="0">
                <a:latin typeface="微软雅黑" panose="020B0503020204020204" charset="-122"/>
                <a:ea typeface="微软雅黑" panose="020B0503020204020204" charset="-122"/>
              </a:rPr>
              <a:t>）自主焦虑症状量表（</a:t>
            </a:r>
            <a:r>
              <a:rPr lang="en-US" altLang="zh-CN" sz="1200" dirty="0">
                <a:latin typeface="微软雅黑" panose="020B0503020204020204" charset="-122"/>
                <a:ea typeface="微软雅黑" panose="020B0503020204020204" charset="-122"/>
              </a:rPr>
              <a:t>VSS-AA</a:t>
            </a:r>
            <a:r>
              <a:rPr lang="zh-CN" altLang="en-US" sz="1200" dirty="0">
                <a:latin typeface="微软雅黑" panose="020B0503020204020204" charset="-122"/>
                <a:ea typeface="微软雅黑" panose="020B0503020204020204" charset="-122"/>
              </a:rPr>
              <a:t>）</a:t>
            </a:r>
            <a:r>
              <a:rPr lang="en-US" altLang="zh-CN" sz="1200" dirty="0">
                <a:latin typeface="微软雅黑" panose="020B0503020204020204" charset="-122"/>
                <a:ea typeface="微软雅黑" panose="020B0503020204020204" charset="-122"/>
              </a:rPr>
              <a:t>2</a:t>
            </a:r>
            <a:r>
              <a:rPr lang="zh-CN" altLang="en-US" sz="1200" dirty="0">
                <a:latin typeface="微软雅黑" panose="020B0503020204020204" charset="-122"/>
                <a:ea typeface="微软雅黑" panose="020B0503020204020204" charset="-122"/>
              </a:rPr>
              <a:t>个部分、</a:t>
            </a:r>
            <a:r>
              <a:rPr lang="en-US" altLang="zh-CN" sz="1200" dirty="0">
                <a:latin typeface="微软雅黑" panose="020B0503020204020204" charset="-122"/>
                <a:ea typeface="微软雅黑" panose="020B0503020204020204" charset="-122"/>
              </a:rPr>
              <a:t>36</a:t>
            </a:r>
            <a:r>
              <a:rPr lang="zh-CN" altLang="en-US" sz="1200" dirty="0">
                <a:latin typeface="微软雅黑" panose="020B0503020204020204" charset="-122"/>
                <a:ea typeface="微软雅黑" panose="020B0503020204020204" charset="-122"/>
              </a:rPr>
              <a:t>个自评问题组成，每个项目</a:t>
            </a:r>
            <a:r>
              <a:rPr lang="en-US" altLang="zh-CN" sz="1200" dirty="0">
                <a:latin typeface="微软雅黑" panose="020B0503020204020204" charset="-122"/>
                <a:ea typeface="微软雅黑" panose="020B0503020204020204" charset="-122"/>
              </a:rPr>
              <a:t>0-4</a:t>
            </a:r>
            <a:r>
              <a:rPr lang="zh-CN" altLang="en-US" sz="1200" dirty="0">
                <a:latin typeface="微软雅黑" panose="020B0503020204020204" charset="-122"/>
                <a:ea typeface="微软雅黑" panose="020B0503020204020204" charset="-122"/>
              </a:rPr>
              <a:t>分。单项得分越高，表示最近</a:t>
            </a:r>
            <a:r>
              <a:rPr lang="en-US" altLang="zh-CN" sz="1200" dirty="0">
                <a:latin typeface="微软雅黑" panose="020B0503020204020204" charset="-122"/>
                <a:ea typeface="微软雅黑" panose="020B0503020204020204" charset="-122"/>
              </a:rPr>
              <a:t>1</a:t>
            </a:r>
            <a:r>
              <a:rPr lang="zh-CN" altLang="en-US" sz="1200" dirty="0">
                <a:latin typeface="微软雅黑" panose="020B0503020204020204" charset="-122"/>
                <a:ea typeface="微软雅黑" panose="020B0503020204020204" charset="-122"/>
              </a:rPr>
              <a:t>年内该项目描述的症状发生频率越高，总分越高，眩晕、焦虑症状越重</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⑤</a:t>
            </a:r>
            <a:r>
              <a:rPr lang="en-US" altLang="zh-CN" sz="1200" b="1" dirty="0">
                <a:solidFill>
                  <a:srgbClr val="008E3F"/>
                </a:solidFill>
                <a:latin typeface="微软雅黑" panose="020B0503020204020204" charset="-122"/>
                <a:ea typeface="微软雅黑" panose="020B0503020204020204" charset="-122"/>
              </a:rPr>
              <a:t>NEO</a:t>
            </a:r>
            <a:r>
              <a:rPr lang="zh-CN" altLang="en-US" sz="1200" b="1" dirty="0">
                <a:solidFill>
                  <a:srgbClr val="008E3F"/>
                </a:solidFill>
                <a:latin typeface="微软雅黑" panose="020B0503020204020204" charset="-122"/>
                <a:ea typeface="微软雅黑" panose="020B0503020204020204" charset="-122"/>
              </a:rPr>
              <a:t>人格量表：</a:t>
            </a:r>
            <a:r>
              <a:rPr lang="zh-CN" altLang="en-US" sz="1200" dirty="0">
                <a:latin typeface="微软雅黑" panose="020B0503020204020204" charset="-122"/>
                <a:ea typeface="微软雅黑" panose="020B0503020204020204" charset="-122"/>
              </a:rPr>
              <a:t>由研究者应用修订的大五人格量对</a:t>
            </a:r>
            <a:r>
              <a:rPr lang="en-US" altLang="zh-CN" sz="1200" dirty="0">
                <a:latin typeface="微软雅黑" panose="020B0503020204020204" charset="-122"/>
                <a:ea typeface="微软雅黑" panose="020B0503020204020204" charset="-122"/>
              </a:rPr>
              <a:t>43</a:t>
            </a:r>
            <a:r>
              <a:rPr lang="zh-CN" altLang="en-US" sz="1200" dirty="0">
                <a:latin typeface="微软雅黑" panose="020B0503020204020204" charset="-122"/>
                <a:ea typeface="微软雅黑" panose="020B0503020204020204" charset="-122"/>
              </a:rPr>
              <a:t>例确诊的</a:t>
            </a:r>
            <a:r>
              <a:rPr lang="en-US" altLang="zh-CN" sz="1200" dirty="0">
                <a:latin typeface="微软雅黑" panose="020B0503020204020204" charset="-122"/>
                <a:ea typeface="微软雅黑" panose="020B0503020204020204" charset="-122"/>
              </a:rPr>
              <a:t>PPPD</a:t>
            </a:r>
            <a:r>
              <a:rPr lang="zh-CN" altLang="en-US" sz="1200" dirty="0">
                <a:latin typeface="微软雅黑" panose="020B0503020204020204" charset="-122"/>
                <a:ea typeface="微软雅黑" panose="020B0503020204020204" charset="-122"/>
              </a:rPr>
              <a:t>患者进行人格特质分析发现：神经质人格特质可能是</a:t>
            </a:r>
            <a:r>
              <a:rPr lang="en-US" altLang="zh-CN" sz="1200" dirty="0">
                <a:latin typeface="微软雅黑" panose="020B0503020204020204" charset="-122"/>
                <a:ea typeface="微软雅黑" panose="020B0503020204020204" charset="-122"/>
              </a:rPr>
              <a:t>PPPD</a:t>
            </a:r>
            <a:r>
              <a:rPr lang="zh-CN" altLang="en-US" sz="1200" dirty="0">
                <a:latin typeface="微软雅黑" panose="020B0503020204020204" charset="-122"/>
                <a:ea typeface="微软雅黑" panose="020B0503020204020204" charset="-122"/>
              </a:rPr>
              <a:t>的易患危险因素</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⑥</a:t>
            </a:r>
            <a:r>
              <a:rPr lang="zh-CN" altLang="en-US" sz="1200" b="1" dirty="0">
                <a:solidFill>
                  <a:srgbClr val="008E3F"/>
                </a:solidFill>
                <a:latin typeface="微软雅黑" panose="020B0503020204020204" charset="-122"/>
                <a:ea typeface="微软雅黑" panose="020B0503020204020204" charset="-122"/>
              </a:rPr>
              <a:t>针对焦虑的量表：</a:t>
            </a:r>
            <a:r>
              <a:rPr lang="zh-CN" altLang="en-US" sz="1200" dirty="0">
                <a:latin typeface="微软雅黑" panose="020B0503020204020204" charset="-122"/>
                <a:ea typeface="微软雅黑" panose="020B0503020204020204" charset="-122"/>
              </a:rPr>
              <a:t>医院焦虑和抑郁量表</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焦虑</a:t>
            </a:r>
            <a:r>
              <a:rPr lang="en-US" altLang="zh-CN" sz="1200" dirty="0">
                <a:latin typeface="微软雅黑" panose="020B0503020204020204" charset="-122"/>
                <a:ea typeface="微软雅黑" panose="020B0503020204020204" charset="-122"/>
              </a:rPr>
              <a:t>HADS-A</a:t>
            </a:r>
            <a:r>
              <a:rPr lang="zh-CN" altLang="en-US" sz="1200" dirty="0">
                <a:latin typeface="微软雅黑" panose="020B0503020204020204" charset="-122"/>
                <a:ea typeface="微软雅黑" panose="020B0503020204020204" charset="-122"/>
              </a:rPr>
              <a:t>；广泛性焦虑障碍问卷</a:t>
            </a:r>
            <a:r>
              <a:rPr lang="en-US" altLang="zh-CN" sz="1200" dirty="0">
                <a:latin typeface="微软雅黑" panose="020B0503020204020204" charset="-122"/>
                <a:ea typeface="微软雅黑" panose="020B0503020204020204" charset="-122"/>
              </a:rPr>
              <a:t>GAD-7</a:t>
            </a:r>
            <a:r>
              <a:rPr lang="zh-CN" altLang="en-US" sz="1200" dirty="0">
                <a:latin typeface="微软雅黑" panose="020B0503020204020204" charset="-122"/>
                <a:ea typeface="微软雅黑" panose="020B0503020204020204" charset="-122"/>
              </a:rPr>
              <a:t>；汉密尔顿焦虑评定量表</a:t>
            </a:r>
            <a:r>
              <a:rPr lang="en-US" altLang="zh-CN" sz="1200" dirty="0">
                <a:latin typeface="微软雅黑" panose="020B0503020204020204" charset="-122"/>
                <a:ea typeface="微软雅黑" panose="020B0503020204020204" charset="-122"/>
              </a:rPr>
              <a:t>HARS </a:t>
            </a:r>
            <a:r>
              <a:rPr lang="zh-CN" altLang="en-US" sz="1200" dirty="0">
                <a:latin typeface="微软雅黑" panose="020B0503020204020204" charset="-122"/>
                <a:ea typeface="微软雅黑" panose="020B0503020204020204" charset="-122"/>
              </a:rPr>
              <a:t>； </a:t>
            </a:r>
            <a:r>
              <a:rPr lang="en-US" altLang="zh-CN" sz="1200" dirty="0">
                <a:latin typeface="微软雅黑" panose="020B0503020204020204" charset="-122"/>
                <a:ea typeface="微软雅黑" panose="020B0503020204020204" charset="-122"/>
              </a:rPr>
              <a:t>Beck</a:t>
            </a:r>
            <a:r>
              <a:rPr lang="zh-CN" altLang="en-US" sz="1200" dirty="0">
                <a:latin typeface="微软雅黑" panose="020B0503020204020204" charset="-122"/>
                <a:ea typeface="微软雅黑" panose="020B0503020204020204" charset="-122"/>
              </a:rPr>
              <a:t>焦虑量表</a:t>
            </a:r>
            <a:r>
              <a:rPr lang="en-US" altLang="zh-CN" sz="1200" dirty="0">
                <a:latin typeface="微软雅黑" panose="020B0503020204020204" charset="-122"/>
                <a:ea typeface="微软雅黑" panose="020B0503020204020204" charset="-122"/>
              </a:rPr>
              <a:t>BAI</a:t>
            </a:r>
            <a:r>
              <a:rPr lang="zh-CN" altLang="en-US" sz="1200" dirty="0">
                <a:latin typeface="微软雅黑" panose="020B0503020204020204" charset="-122"/>
                <a:ea typeface="微软雅黑" panose="020B0503020204020204" charset="-122"/>
              </a:rPr>
              <a:t>。针对抑郁的常用量表有：医院焦虑和抑郁量表</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抑郁</a:t>
            </a:r>
            <a:r>
              <a:rPr lang="en-US" altLang="zh-CN" sz="1200" dirty="0">
                <a:latin typeface="微软雅黑" panose="020B0503020204020204" charset="-122"/>
                <a:ea typeface="微软雅黑" panose="020B0503020204020204" charset="-122"/>
              </a:rPr>
              <a:t>HADS-D</a:t>
            </a:r>
            <a:r>
              <a:rPr lang="zh-CN" altLang="en-US" sz="1200" dirty="0">
                <a:latin typeface="微软雅黑" panose="020B0503020204020204" charset="-122"/>
                <a:ea typeface="微软雅黑" panose="020B0503020204020204" charset="-122"/>
              </a:rPr>
              <a:t>； </a:t>
            </a:r>
            <a:r>
              <a:rPr lang="en-US" altLang="zh-CN" sz="1200" dirty="0">
                <a:latin typeface="微软雅黑" panose="020B0503020204020204" charset="-122"/>
                <a:ea typeface="微软雅黑" panose="020B0503020204020204" charset="-122"/>
              </a:rPr>
              <a:t>Beck</a:t>
            </a:r>
            <a:r>
              <a:rPr lang="zh-CN" altLang="en-US" sz="1200" dirty="0">
                <a:latin typeface="微软雅黑" panose="020B0503020204020204" charset="-122"/>
                <a:ea typeface="微软雅黑" panose="020B0503020204020204" charset="-122"/>
              </a:rPr>
              <a:t>抑郁量表</a:t>
            </a:r>
            <a:r>
              <a:rPr lang="en-US" altLang="zh-CN" sz="1200" dirty="0">
                <a:latin typeface="微软雅黑" panose="020B0503020204020204" charset="-122"/>
                <a:ea typeface="微软雅黑" panose="020B0503020204020204" charset="-122"/>
              </a:rPr>
              <a:t>BDI</a:t>
            </a:r>
            <a:r>
              <a:rPr lang="zh-CN" altLang="en-US" sz="1200" dirty="0">
                <a:latin typeface="微软雅黑" panose="020B0503020204020204" charset="-122"/>
                <a:ea typeface="微软雅黑" panose="020B0503020204020204" charset="-122"/>
              </a:rPr>
              <a:t>；汉密尔顿抑郁症等级量表</a:t>
            </a:r>
            <a:r>
              <a:rPr lang="en-US" altLang="zh-CN" sz="1200" dirty="0">
                <a:latin typeface="微软雅黑" panose="020B0503020204020204" charset="-122"/>
                <a:ea typeface="微软雅黑" panose="020B0503020204020204" charset="-122"/>
              </a:rPr>
              <a:t>HDRS </a:t>
            </a:r>
            <a:endParaRPr lang="zh-CN" altLang="en-US" sz="1200" dirty="0">
              <a:latin typeface="微软雅黑" panose="020B0503020204020204" charset="-122"/>
              <a:ea typeface="微软雅黑" panose="020B0503020204020204" charset="-122"/>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15</a:t>
            </a:fld>
            <a:endParaRPr lang="zh-CN" altLang="en-US"/>
          </a:p>
        </p:txBody>
      </p:sp>
    </p:spTree>
    <p:extLst>
      <p:ext uri="{BB962C8B-B14F-4D97-AF65-F5344CB8AC3E}">
        <p14:creationId xmlns:p14="http://schemas.microsoft.com/office/powerpoint/2010/main" val="1316280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PPPD</a:t>
            </a:r>
            <a:r>
              <a:rPr lang="zh-CN" altLang="en-US" dirty="0"/>
              <a:t>是由下述标准</a:t>
            </a:r>
            <a:r>
              <a:rPr lang="en-US" altLang="zh-CN" dirty="0"/>
              <a:t>A-E</a:t>
            </a:r>
            <a:r>
              <a:rPr lang="zh-CN" altLang="en-US" dirty="0"/>
              <a:t>定义的慢性前庭疾病。</a:t>
            </a:r>
            <a:r>
              <a:rPr lang="en-US" altLang="zh-CN" dirty="0"/>
              <a:t>PPPD</a:t>
            </a:r>
            <a:r>
              <a:rPr lang="zh-CN" altLang="en-US" dirty="0"/>
              <a:t>临床诊断必须满足以下所有</a:t>
            </a:r>
            <a:r>
              <a:rPr lang="en-US" altLang="zh-CN" dirty="0"/>
              <a:t>5</a:t>
            </a:r>
            <a:r>
              <a:rPr lang="zh-CN" altLang="en-US" dirty="0"/>
              <a:t>项诊断标准。</a:t>
            </a:r>
          </a:p>
          <a:p>
            <a:r>
              <a:rPr lang="en-US" altLang="zh-CN" dirty="0"/>
              <a:t>A. </a:t>
            </a:r>
            <a:r>
              <a:rPr lang="zh-CN" altLang="en-US" dirty="0"/>
              <a:t>在多数时间中存在头晕、不稳、非旋转性眩晕中的一个或多个症状，持续时间≥</a:t>
            </a:r>
            <a:r>
              <a:rPr lang="en-US" altLang="zh-CN" dirty="0"/>
              <a:t>3</a:t>
            </a:r>
            <a:r>
              <a:rPr lang="zh-CN" altLang="en-US" dirty="0"/>
              <a:t>个月 。</a:t>
            </a:r>
          </a:p>
          <a:p>
            <a:r>
              <a:rPr lang="zh-CN" altLang="en-US" dirty="0"/>
              <a:t>① 症状持续时间长，常持续数小时，但症状严重程度可存在波动。</a:t>
            </a:r>
          </a:p>
          <a:p>
            <a:r>
              <a:rPr lang="zh-CN" altLang="en-US" dirty="0"/>
              <a:t>② 症状在</a:t>
            </a:r>
            <a:r>
              <a:rPr lang="en-US" altLang="zh-CN" dirty="0"/>
              <a:t>1</a:t>
            </a:r>
            <a:r>
              <a:rPr lang="zh-CN" altLang="en-US" dirty="0"/>
              <a:t>天中可不需持续</a:t>
            </a:r>
            <a:r>
              <a:rPr lang="en-US" altLang="zh-CN" dirty="0"/>
              <a:t>24</a:t>
            </a:r>
            <a:r>
              <a:rPr lang="zh-CN" altLang="en-US" dirty="0"/>
              <a:t>小时。</a:t>
            </a:r>
          </a:p>
          <a:p>
            <a:r>
              <a:rPr lang="en-US" altLang="zh-CN" dirty="0"/>
              <a:t>B. </a:t>
            </a:r>
            <a:r>
              <a:rPr lang="zh-CN" altLang="en-US" dirty="0"/>
              <a:t>持续性前庭症状的产生无明确的诱因，但以下</a:t>
            </a:r>
            <a:r>
              <a:rPr lang="en-US" altLang="zh-CN" dirty="0"/>
              <a:t>3</a:t>
            </a:r>
            <a:r>
              <a:rPr lang="zh-CN" altLang="en-US" dirty="0"/>
              <a:t>种因素可导致症状加重。</a:t>
            </a:r>
          </a:p>
          <a:p>
            <a:r>
              <a:rPr lang="zh-CN" altLang="en-US" dirty="0"/>
              <a:t>① 直立姿势。</a:t>
            </a:r>
          </a:p>
          <a:p>
            <a:r>
              <a:rPr lang="zh-CN" altLang="en-US" dirty="0"/>
              <a:t>② 主动或被动运动，但与运动方向或位置无关。</a:t>
            </a:r>
          </a:p>
          <a:p>
            <a:r>
              <a:rPr lang="zh-CN" altLang="en-US" dirty="0"/>
              <a:t>③ 暴露于移动视觉刺激或复杂视觉环境。</a:t>
            </a:r>
          </a:p>
          <a:p>
            <a:r>
              <a:rPr lang="en-US" altLang="zh-CN" dirty="0"/>
              <a:t>C. </a:t>
            </a:r>
            <a:r>
              <a:rPr lang="zh-CN" altLang="en-US" dirty="0"/>
              <a:t>通常由引起头晕</a:t>
            </a:r>
            <a:r>
              <a:rPr lang="en-US" altLang="zh-CN" dirty="0"/>
              <a:t>/</a:t>
            </a:r>
            <a:r>
              <a:rPr lang="zh-CN" altLang="en-US" dirty="0"/>
              <a:t>眩晕、平衡障碍的疾病所触发，包括急性</a:t>
            </a:r>
            <a:r>
              <a:rPr lang="en-US" altLang="zh-CN" dirty="0"/>
              <a:t>/</a:t>
            </a:r>
            <a:r>
              <a:rPr lang="zh-CN" altLang="en-US" dirty="0"/>
              <a:t>发作性</a:t>
            </a:r>
            <a:r>
              <a:rPr lang="en-US" altLang="zh-CN" dirty="0"/>
              <a:t>/</a:t>
            </a:r>
            <a:r>
              <a:rPr lang="zh-CN" altLang="en-US" dirty="0"/>
              <a:t>慢性前庭综合征，其他神经科、内科疾病以及精神心理疾病 。</a:t>
            </a:r>
          </a:p>
          <a:p>
            <a:r>
              <a:rPr lang="zh-CN" altLang="en-US" dirty="0"/>
              <a:t>① 当触发事件为急性</a:t>
            </a:r>
            <a:r>
              <a:rPr lang="en-US" altLang="zh-CN" dirty="0"/>
              <a:t>/</a:t>
            </a:r>
            <a:r>
              <a:rPr lang="zh-CN" altLang="en-US" dirty="0"/>
              <a:t>发作性疾病时，触发事件缓解后，患者的临床症状表现为诊断标准</a:t>
            </a:r>
            <a:r>
              <a:rPr lang="en-US" altLang="zh-CN" dirty="0"/>
              <a:t>A</a:t>
            </a:r>
            <a:r>
              <a:rPr lang="zh-CN" altLang="en-US" dirty="0"/>
              <a:t>所示的模式。最初患者的症状可呈间歇性发作，此后逐渐演变为持续存在。</a:t>
            </a:r>
          </a:p>
          <a:p>
            <a:r>
              <a:rPr lang="zh-CN" altLang="en-US" dirty="0"/>
              <a:t>② 当触发事件为慢性综合征时，患者的临床症状呈现缓慢起病、渐进性加重的特点。</a:t>
            </a:r>
          </a:p>
          <a:p>
            <a:r>
              <a:rPr lang="en-US" altLang="zh-CN" dirty="0"/>
              <a:t>D. </a:t>
            </a:r>
            <a:r>
              <a:rPr lang="zh-CN" altLang="en-US" dirty="0"/>
              <a:t>症状给患者带来严重的痛苦或功能障碍。</a:t>
            </a:r>
          </a:p>
          <a:p>
            <a:r>
              <a:rPr lang="en-US" altLang="zh-CN" dirty="0"/>
              <a:t>E. </a:t>
            </a:r>
            <a:r>
              <a:rPr lang="zh-CN" altLang="en-US" dirty="0"/>
              <a:t>症状不能由其他疾病更好地解释 。</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16</a:t>
            </a:fld>
            <a:endParaRPr lang="zh-CN" altLang="en-US"/>
          </a:p>
        </p:txBody>
      </p:sp>
    </p:spTree>
    <p:extLst>
      <p:ext uri="{BB962C8B-B14F-4D97-AF65-F5344CB8AC3E}">
        <p14:creationId xmlns:p14="http://schemas.microsoft.com/office/powerpoint/2010/main" val="2821840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诊断标准中的症状标准解读</a:t>
            </a:r>
          </a:p>
          <a:p>
            <a:pPr marL="342900" indent="-342900">
              <a:lnSpc>
                <a:spcPct val="120000"/>
              </a:lnSpc>
              <a:spcBef>
                <a:spcPts val="1200"/>
              </a:spcBef>
              <a:buFont typeface="+mj-ea"/>
              <a:buAutoNum type="circleNumDbPlain"/>
            </a:pPr>
            <a:r>
              <a:rPr lang="zh-CN" altLang="en-US" sz="1200" dirty="0"/>
              <a:t>PPPD表现为以下基本症状：</a:t>
            </a:r>
          </a:p>
          <a:p>
            <a:pPr marL="431800" indent="-171450">
              <a:lnSpc>
                <a:spcPct val="120000"/>
              </a:lnSpc>
              <a:spcBef>
                <a:spcPts val="1200"/>
              </a:spcBef>
              <a:buFont typeface="Wingdings" panose="05000000000000000000" pitchFamily="2" charset="2"/>
              <a:buChar char="ü"/>
            </a:pPr>
            <a:r>
              <a:rPr lang="zh-CN" altLang="en-US" sz="1100" dirty="0"/>
              <a:t>空间定向紊乱或受损所致的非运动性感觉（</a:t>
            </a:r>
            <a:r>
              <a:rPr lang="zh-CN" altLang="en-US" sz="1100" b="1" dirty="0"/>
              <a:t>头晕</a:t>
            </a:r>
            <a:r>
              <a:rPr lang="zh-CN" altLang="en-US" sz="1100" dirty="0"/>
              <a:t>）；</a:t>
            </a:r>
          </a:p>
          <a:p>
            <a:pPr marL="431800" indent="-171450">
              <a:lnSpc>
                <a:spcPct val="120000"/>
              </a:lnSpc>
              <a:spcBef>
                <a:spcPts val="1200"/>
              </a:spcBef>
              <a:buFont typeface="Wingdings" panose="05000000000000000000" pitchFamily="2" charset="2"/>
              <a:buChar char="ü"/>
            </a:pPr>
            <a:r>
              <a:rPr lang="zh-CN" altLang="en-US" sz="1100" dirty="0"/>
              <a:t>站立或行走时的不稳定感（</a:t>
            </a:r>
            <a:r>
              <a:rPr lang="zh-CN" altLang="en-US" sz="1100" b="1" dirty="0"/>
              <a:t>不稳</a:t>
            </a:r>
            <a:r>
              <a:rPr lang="zh-CN" altLang="en-US" sz="1100" dirty="0"/>
              <a:t>）；</a:t>
            </a:r>
          </a:p>
          <a:p>
            <a:pPr marL="431800" indent="-171450">
              <a:lnSpc>
                <a:spcPct val="120000"/>
              </a:lnSpc>
              <a:spcBef>
                <a:spcPts val="1200"/>
              </a:spcBef>
              <a:buFont typeface="Wingdings" panose="05000000000000000000" pitchFamily="2" charset="2"/>
              <a:buChar char="ü"/>
            </a:pPr>
            <a:r>
              <a:rPr lang="zh-CN" altLang="en-US" sz="1100" dirty="0"/>
              <a:t>自身的摇摆、滚动、跳动感（</a:t>
            </a:r>
            <a:r>
              <a:rPr lang="zh-CN" altLang="en-US" sz="1100" b="1" dirty="0"/>
              <a:t>内在性非旋转性眩晕</a:t>
            </a:r>
            <a:r>
              <a:rPr lang="zh-CN" altLang="en-US" sz="1100" dirty="0"/>
              <a:t>）或周围环境类似的运动感觉（</a:t>
            </a:r>
            <a:r>
              <a:rPr lang="zh-CN" altLang="en-US" sz="1100" b="1" dirty="0"/>
              <a:t>外在性非旋转性眩晕</a:t>
            </a:r>
            <a:r>
              <a:rPr lang="zh-CN" altLang="en-US" sz="1100" dirty="0"/>
              <a:t>）。</a:t>
            </a:r>
            <a:endParaRPr lang="en-US" altLang="zh-CN" sz="1100" dirty="0"/>
          </a:p>
          <a:p>
            <a:pPr marL="342900" indent="-342900">
              <a:lnSpc>
                <a:spcPct val="120000"/>
              </a:lnSpc>
              <a:spcBef>
                <a:spcPts val="1200"/>
              </a:spcBef>
              <a:buFont typeface="+mj-ea"/>
              <a:buAutoNum type="circleNumDbPlain" startAt="2"/>
            </a:pPr>
            <a:r>
              <a:rPr lang="zh-CN" altLang="en-US" sz="1200" b="1" dirty="0"/>
              <a:t>症状在每</a:t>
            </a:r>
            <a:r>
              <a:rPr lang="en-US" altLang="zh-CN" sz="1200" b="1" dirty="0"/>
              <a:t>30</a:t>
            </a:r>
            <a:r>
              <a:rPr lang="zh-CN" altLang="en-US" sz="1200" b="1" dirty="0"/>
              <a:t>天内必须存在超过</a:t>
            </a:r>
            <a:r>
              <a:rPr lang="en-US" altLang="zh-CN" sz="1200" b="1" dirty="0"/>
              <a:t>15</a:t>
            </a:r>
            <a:r>
              <a:rPr lang="zh-CN" altLang="en-US" sz="1200" b="1" dirty="0"/>
              <a:t>天，</a:t>
            </a:r>
            <a:r>
              <a:rPr lang="zh-CN" altLang="en-US" sz="1200" dirty="0"/>
              <a:t>多数患者症状每天都持续存在。在</a:t>
            </a:r>
            <a:r>
              <a:rPr lang="en-US" altLang="zh-CN" sz="1200" dirty="0"/>
              <a:t>1</a:t>
            </a:r>
            <a:r>
              <a:rPr lang="zh-CN" altLang="en-US" sz="1200" dirty="0"/>
              <a:t>天中，症状可呈晨轻暮重的特点</a:t>
            </a:r>
          </a:p>
          <a:p>
            <a:pPr marL="342900" indent="-342900">
              <a:lnSpc>
                <a:spcPct val="120000"/>
              </a:lnSpc>
              <a:spcBef>
                <a:spcPts val="1200"/>
              </a:spcBef>
              <a:buFont typeface="+mj-ea"/>
              <a:buAutoNum type="circleNumDbPlain" startAt="2"/>
            </a:pPr>
            <a:r>
              <a:rPr lang="zh-CN" altLang="en-US" sz="1200" b="1" dirty="0"/>
              <a:t>症状可自发或随着运动出现瞬时波动，</a:t>
            </a:r>
            <a:r>
              <a:rPr lang="zh-CN" altLang="en-US" sz="1200" dirty="0"/>
              <a:t>但并非所有患者都会出现这种持续数秒钟的短暂性发作</a:t>
            </a:r>
            <a:r>
              <a:rPr lang="zh-CN" altLang="en-US" sz="1200" b="1" dirty="0"/>
              <a:t>。仅为瞬间发作的不满足此项标准</a:t>
            </a:r>
            <a:endParaRPr lang="en-US" altLang="zh-CN" sz="1200" b="1" dirty="0"/>
          </a:p>
          <a:p>
            <a:pPr marL="342900" indent="-342900">
              <a:lnSpc>
                <a:spcPct val="120000"/>
              </a:lnSpc>
              <a:spcBef>
                <a:spcPts val="1200"/>
              </a:spcBef>
              <a:buFont typeface="+mj-ea"/>
              <a:buAutoNum type="circleNumDbPlain" startAt="2"/>
            </a:pPr>
            <a:r>
              <a:rPr lang="zh-CN" altLang="en-US" sz="1200" b="1" dirty="0"/>
              <a:t>疾病一旦完全形成，症状的持续无需继续暴露于触发因素</a:t>
            </a:r>
            <a:endParaRPr lang="en-US" altLang="zh-CN" sz="1200" b="1" dirty="0"/>
          </a:p>
          <a:p>
            <a:pPr marL="342900" indent="-342900">
              <a:lnSpc>
                <a:spcPct val="120000"/>
              </a:lnSpc>
              <a:spcBef>
                <a:spcPts val="1200"/>
              </a:spcBef>
              <a:buFont typeface="+mj-ea"/>
              <a:buAutoNum type="circleNumDbPlain" startAt="5"/>
            </a:pPr>
            <a:r>
              <a:rPr lang="zh-CN" altLang="en-US" sz="1400" dirty="0"/>
              <a:t>诊断标准</a:t>
            </a:r>
            <a:r>
              <a:rPr lang="en-US" altLang="zh-CN" sz="1400" dirty="0"/>
              <a:t>B</a:t>
            </a:r>
            <a:r>
              <a:rPr lang="zh-CN" altLang="en-US" sz="1400" dirty="0"/>
              <a:t>中的</a:t>
            </a:r>
            <a:r>
              <a:rPr lang="en-US" altLang="zh-CN" sz="1400" dirty="0"/>
              <a:t>3</a:t>
            </a:r>
            <a:r>
              <a:rPr lang="zh-CN" altLang="en-US" sz="1400" dirty="0"/>
              <a:t>个加重因素在患者的临床病史中必须是可识别的，</a:t>
            </a:r>
            <a:r>
              <a:rPr lang="zh-CN" altLang="en-US" sz="1400" b="1" dirty="0"/>
              <a:t>但不必同时具备所有</a:t>
            </a:r>
            <a:r>
              <a:rPr lang="en-US" altLang="zh-CN" sz="1400" b="1" dirty="0"/>
              <a:t>3</a:t>
            </a:r>
            <a:r>
              <a:rPr lang="zh-CN" altLang="en-US" sz="1400" b="1" dirty="0"/>
              <a:t>个加重因素。</a:t>
            </a:r>
            <a:r>
              <a:rPr lang="zh-CN" altLang="en-US" sz="1400" dirty="0"/>
              <a:t>患者可能会主动回避这些因素以减少前庭症状的加重，这种回避行为可视为满足此标准</a:t>
            </a:r>
            <a:endParaRPr lang="en-US" altLang="zh-CN" sz="1400" dirty="0"/>
          </a:p>
          <a:p>
            <a:pPr marL="431800" indent="-171450">
              <a:lnSpc>
                <a:spcPct val="120000"/>
              </a:lnSpc>
              <a:spcBef>
                <a:spcPts val="1200"/>
              </a:spcBef>
              <a:buFont typeface="Wingdings" panose="05000000000000000000" pitchFamily="2" charset="2"/>
              <a:buChar char="ü"/>
            </a:pPr>
            <a:r>
              <a:rPr lang="zh-CN" altLang="en-US" sz="1200" dirty="0"/>
              <a:t>直立姿势指是站立或行走。对直立姿势特别敏感的患者通常在无靠背或扶手的座椅坐立时会导致症状的加重</a:t>
            </a:r>
          </a:p>
          <a:p>
            <a:pPr marL="431800" indent="-171450">
              <a:lnSpc>
                <a:spcPct val="120000"/>
              </a:lnSpc>
              <a:spcBef>
                <a:spcPts val="1200"/>
              </a:spcBef>
              <a:buFont typeface="Wingdings" panose="05000000000000000000" pitchFamily="2" charset="2"/>
              <a:buChar char="ü"/>
            </a:pPr>
            <a:r>
              <a:rPr lang="zh-CN" altLang="en-US" sz="1200" dirty="0"/>
              <a:t>主动运动是指患者自身产生的运动。被动运动指由运输工具或其他物体产生的运动（例如，乘车或电梯</a:t>
            </a:r>
            <a:r>
              <a:rPr lang="en-US" altLang="zh-CN" sz="1200" dirty="0"/>
              <a:t>/</a:t>
            </a:r>
            <a:r>
              <a:rPr lang="zh-CN" altLang="en-US" sz="1200" dirty="0"/>
              <a:t>升降梯、骑乘动物、被挤在拥挤的人群中）</a:t>
            </a:r>
          </a:p>
          <a:p>
            <a:pPr marL="431800" indent="-171450">
              <a:lnSpc>
                <a:spcPct val="120000"/>
              </a:lnSpc>
              <a:spcBef>
                <a:spcPts val="1200"/>
              </a:spcBef>
              <a:buFont typeface="Wingdings" panose="05000000000000000000" pitchFamily="2" charset="2"/>
              <a:buChar char="ü"/>
            </a:pPr>
            <a:r>
              <a:rPr lang="zh-CN" altLang="en-US" sz="1200" dirty="0"/>
              <a:t>视觉刺激可以为来往的车辆、地面和墙面上的繁杂图案、大屏幕上显示的图形等视觉环境中的大型物体，也可以为近距离观察书籍、电脑、移动电子设备等较小的物体</a:t>
            </a:r>
            <a:endParaRPr lang="en-US" altLang="zh-CN" sz="1200" dirty="0"/>
          </a:p>
          <a:p>
            <a:pPr marL="342900" indent="-342900">
              <a:lnSpc>
                <a:spcPct val="120000"/>
              </a:lnSpc>
              <a:spcBef>
                <a:spcPts val="1200"/>
              </a:spcBef>
              <a:buFont typeface="+mj-ea"/>
              <a:buAutoNum type="circleNumDbPlain" startAt="6"/>
            </a:pPr>
            <a:r>
              <a:rPr lang="zh-CN" altLang="en-US" sz="1400" dirty="0"/>
              <a:t>当</a:t>
            </a:r>
            <a:r>
              <a:rPr lang="zh-CN" altLang="en-US" sz="1400" b="1" dirty="0"/>
              <a:t>不能确定患者明确的触发事件</a:t>
            </a:r>
            <a:r>
              <a:rPr lang="zh-CN" altLang="en-US" sz="1400" dirty="0"/>
              <a:t>时，尤其是当症状缓慢加重时，</a:t>
            </a:r>
            <a:r>
              <a:rPr lang="zh-CN" altLang="en-US" sz="1400" b="1" dirty="0"/>
              <a:t>需要重新评估其诊断</a:t>
            </a:r>
            <a:r>
              <a:rPr lang="zh-CN" altLang="en-US" sz="1400" dirty="0"/>
              <a:t>，并需随访以明确诊断</a:t>
            </a:r>
            <a:endParaRPr lang="en-US" altLang="zh-CN" sz="1400" dirty="0"/>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17</a:t>
            </a:fld>
            <a:endParaRPr lang="zh-CN" altLang="en-US"/>
          </a:p>
        </p:txBody>
      </p:sp>
    </p:spTree>
    <p:extLst>
      <p:ext uri="{BB962C8B-B14F-4D97-AF65-F5344CB8AC3E}">
        <p14:creationId xmlns:p14="http://schemas.microsoft.com/office/powerpoint/2010/main" val="3915373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接下来我们来看最后一部分的内容，</a:t>
            </a:r>
            <a:r>
              <a:rPr kumimoji="0" lang="zh-CN" altLang="en-US" sz="1200" b="1" i="0" u="none" strike="noStrike" kern="1200" cap="none" spc="0" normalizeH="0" baseline="0" noProof="0" dirty="0">
                <a:ln>
                  <a:noFill/>
                </a:ln>
                <a:solidFill>
                  <a:schemeClr val="bg1"/>
                </a:solidFill>
                <a:effectLst/>
                <a:uLnTx/>
                <a:uFillTx/>
                <a:cs typeface="+mn-ea"/>
                <a:sym typeface="+mn-lt"/>
              </a:rPr>
              <a:t>持续性姿势</a:t>
            </a:r>
            <a:r>
              <a:rPr kumimoji="0" lang="en-US" altLang="zh-CN" sz="1200" b="1" i="0" u="none" strike="noStrike" kern="1200" cap="none" spc="0" normalizeH="0" baseline="0" noProof="0" dirty="0">
                <a:ln>
                  <a:noFill/>
                </a:ln>
                <a:solidFill>
                  <a:schemeClr val="bg1"/>
                </a:solidFill>
                <a:effectLst/>
                <a:uLnTx/>
                <a:uFillTx/>
                <a:cs typeface="+mn-ea"/>
                <a:sym typeface="+mn-lt"/>
              </a:rPr>
              <a:t>-</a:t>
            </a:r>
            <a:r>
              <a:rPr kumimoji="0" lang="zh-CN" altLang="en-US" sz="1200" b="1" i="0" u="none" strike="noStrike" kern="1200" cap="none" spc="0" normalizeH="0" baseline="0" noProof="0" dirty="0">
                <a:ln>
                  <a:noFill/>
                </a:ln>
                <a:solidFill>
                  <a:schemeClr val="bg1"/>
                </a:solidFill>
                <a:effectLst/>
                <a:uLnTx/>
                <a:uFillTx/>
                <a:cs typeface="+mn-ea"/>
                <a:sym typeface="+mn-lt"/>
              </a:rPr>
              <a:t>感知性头晕的鉴别诊断及治疗。</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18</a:t>
            </a:fld>
            <a:endParaRPr lang="zh-CN" altLang="en-US"/>
          </a:p>
        </p:txBody>
      </p:sp>
    </p:spTree>
    <p:extLst>
      <p:ext uri="{BB962C8B-B14F-4D97-AF65-F5344CB8AC3E}">
        <p14:creationId xmlns:p14="http://schemas.microsoft.com/office/powerpoint/2010/main" val="1987322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与急性触发事件的慢性后遗症相鉴别</a:t>
            </a:r>
          </a:p>
          <a:p>
            <a:r>
              <a:rPr lang="zh-CN" altLang="en-US" dirty="0"/>
              <a:t>部分</a:t>
            </a:r>
            <a:r>
              <a:rPr lang="en-US" altLang="zh-CN" dirty="0"/>
              <a:t>PPPD</a:t>
            </a:r>
            <a:r>
              <a:rPr lang="zh-CN" altLang="en-US" dirty="0"/>
              <a:t>患者的触发事件为急性疾病，这些急性触发事件可能存在慢性并发症（例如由前庭神经炎或卒中所致的持续性前庭失代偿状态）。在此种情况下，诊断时临床医师需要判断患者的临床症状是仅由</a:t>
            </a:r>
            <a:r>
              <a:rPr lang="en-US" altLang="zh-CN" dirty="0"/>
              <a:t>PPPD</a:t>
            </a:r>
            <a:r>
              <a:rPr lang="zh-CN" altLang="en-US" dirty="0"/>
              <a:t>所致，还是为急性触发事件的慢性并发症，或者由两者共同所致 </a:t>
            </a:r>
            <a:r>
              <a:rPr lang="en-US" altLang="zh-CN" dirty="0"/>
              <a:t> </a:t>
            </a:r>
            <a:r>
              <a:rPr lang="zh-CN" altLang="en-US" dirty="0"/>
              <a:t>。对于上述问题，需要临床医师细致地分析患者的临床病史以及全面地评估患者的代偿状态。持续性非旋转性头晕和不稳的临床病史，并且直立姿势、躯体运动以及暴露于移动视觉刺激可导致症状加重，加上体格检查及实验室检查提示代偿良好（例如无自发眼震以及甩头试验、摇头试验、踏步试验无异常）表明</a:t>
            </a:r>
            <a:r>
              <a:rPr lang="en-US" altLang="zh-CN" dirty="0"/>
              <a:t>PPPD</a:t>
            </a:r>
            <a:r>
              <a:rPr lang="zh-CN" altLang="en-US" dirty="0"/>
              <a:t>是唯一的有效诊断。相反，如果患者没有持续性头晕，但存在反复发作的头动诱发性眩晕或不稳，并且临床检查提示代偿不良，此类患者不支持</a:t>
            </a:r>
            <a:r>
              <a:rPr lang="en-US" altLang="zh-CN" dirty="0"/>
              <a:t>PPPD</a:t>
            </a:r>
            <a:r>
              <a:rPr lang="zh-CN" altLang="en-US" dirty="0"/>
              <a:t>诊断。第三种情况是头部运动诱发的症状加上持续性头晕以及对于躯体运动反应过度敏感，并且实验室检查提示代偿不良，此种情况表明</a:t>
            </a:r>
            <a:r>
              <a:rPr lang="en-US" altLang="zh-CN" dirty="0"/>
              <a:t>PPPD </a:t>
            </a:r>
            <a:r>
              <a:rPr lang="zh-CN" altLang="en-US" dirty="0"/>
              <a:t>和前庭失代偿状态共存。</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19</a:t>
            </a:fld>
            <a:endParaRPr lang="zh-CN" altLang="en-US"/>
          </a:p>
        </p:txBody>
      </p:sp>
    </p:spTree>
    <p:extLst>
      <p:ext uri="{BB962C8B-B14F-4D97-AF65-F5344CB8AC3E}">
        <p14:creationId xmlns:p14="http://schemas.microsoft.com/office/powerpoint/2010/main" val="2022032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我将从以下三个方面进行分享，首先是</a:t>
            </a:r>
            <a:r>
              <a:rPr kumimoji="0" lang="zh-CN" altLang="en-US" sz="1200" b="0" i="0" u="none" strike="noStrike" kern="1200" cap="none" spc="0" normalizeH="0" baseline="0" noProof="0" dirty="0">
                <a:ln>
                  <a:noFill/>
                </a:ln>
                <a:solidFill>
                  <a:srgbClr val="FFFFFF"/>
                </a:solidFill>
                <a:effectLst/>
                <a:uLnTx/>
                <a:uFillTx/>
                <a:cs typeface="+mn-ea"/>
                <a:sym typeface="+mn-lt"/>
              </a:rPr>
              <a:t>持续性姿势</a:t>
            </a:r>
            <a:r>
              <a:rPr kumimoji="0" lang="en-US" altLang="zh-CN" sz="1200" b="0" i="0" u="none" strike="noStrike" kern="1200" cap="none" spc="0" normalizeH="0" baseline="0" noProof="0" dirty="0">
                <a:ln>
                  <a:noFill/>
                </a:ln>
                <a:solidFill>
                  <a:srgbClr val="FFFFFF"/>
                </a:solidFill>
                <a:effectLst/>
                <a:uLnTx/>
                <a:uFillTx/>
                <a:cs typeface="+mn-ea"/>
                <a:sym typeface="+mn-lt"/>
              </a:rPr>
              <a:t>-</a:t>
            </a:r>
            <a:r>
              <a:rPr kumimoji="0" lang="zh-CN" altLang="en-US" sz="1200" b="0" i="0" u="none" strike="noStrike" kern="1200" cap="none" spc="0" normalizeH="0" baseline="0" noProof="0" dirty="0">
                <a:ln>
                  <a:noFill/>
                </a:ln>
                <a:solidFill>
                  <a:srgbClr val="FFFFFF"/>
                </a:solidFill>
                <a:effectLst/>
                <a:uLnTx/>
                <a:uFillTx/>
                <a:cs typeface="+mn-ea"/>
                <a:sym typeface="+mn-lt"/>
              </a:rPr>
              <a:t>感知性头晕的疾病概况；其次是</a:t>
            </a:r>
            <a:r>
              <a:rPr kumimoji="0" lang="zh-CN" altLang="en-US" sz="1200" b="0" i="0" u="none" strike="noStrike" kern="1200" cap="none" spc="0" normalizeH="0" baseline="0" noProof="0" dirty="0">
                <a:ln>
                  <a:noFill/>
                </a:ln>
                <a:solidFill>
                  <a:srgbClr val="FFFFFF">
                    <a:lumMod val="75000"/>
                  </a:srgbClr>
                </a:solidFill>
                <a:effectLst/>
                <a:uLnTx/>
                <a:uFillTx/>
                <a:cs typeface="+mn-ea"/>
                <a:sym typeface="+mn-lt"/>
              </a:rPr>
              <a:t>持续性姿势</a:t>
            </a:r>
            <a:r>
              <a:rPr kumimoji="0" lang="en-US" altLang="zh-CN" sz="1200" b="0" i="0" u="none" strike="noStrike" kern="1200" cap="none" spc="0" normalizeH="0" baseline="0" noProof="0" dirty="0">
                <a:ln>
                  <a:noFill/>
                </a:ln>
                <a:solidFill>
                  <a:srgbClr val="FFFFFF">
                    <a:lumMod val="75000"/>
                  </a:srgbClr>
                </a:solidFill>
                <a:effectLst/>
                <a:uLnTx/>
                <a:uFillTx/>
                <a:cs typeface="+mn-ea"/>
                <a:sym typeface="+mn-lt"/>
              </a:rPr>
              <a:t>-</a:t>
            </a:r>
            <a:r>
              <a:rPr kumimoji="0" lang="zh-CN" altLang="en-US" sz="1200" b="0" i="0" u="none" strike="noStrike" kern="1200" cap="none" spc="0" normalizeH="0" baseline="0" noProof="0" dirty="0">
                <a:ln>
                  <a:noFill/>
                </a:ln>
                <a:solidFill>
                  <a:srgbClr val="FFFFFF">
                    <a:lumMod val="75000"/>
                  </a:srgbClr>
                </a:solidFill>
                <a:effectLst/>
                <a:uLnTx/>
                <a:uFillTx/>
                <a:cs typeface="+mn-ea"/>
                <a:sym typeface="+mn-lt"/>
              </a:rPr>
              <a:t>感知性头晕的诊断思路</a:t>
            </a:r>
            <a:r>
              <a:rPr kumimoji="0" lang="zh-CN" altLang="en-US" sz="1200" b="0" i="0" u="none" strike="noStrike" kern="1200" cap="none" spc="0" normalizeH="0" baseline="0" noProof="0" dirty="0">
                <a:ln>
                  <a:noFill/>
                </a:ln>
                <a:solidFill>
                  <a:srgbClr val="FFFFFF"/>
                </a:solidFill>
                <a:effectLst/>
                <a:uLnTx/>
                <a:uFillTx/>
                <a:cs typeface="+mn-ea"/>
                <a:sym typeface="+mn-lt"/>
              </a:rPr>
              <a:t>；最后是</a:t>
            </a:r>
            <a:r>
              <a:rPr kumimoji="0" lang="zh-CN" altLang="en-US" sz="1200" b="0" i="0" u="none" strike="noStrike" kern="1200" cap="none" spc="0" normalizeH="0" baseline="0" noProof="0" dirty="0">
                <a:ln>
                  <a:noFill/>
                </a:ln>
                <a:solidFill>
                  <a:srgbClr val="FFFFFF">
                    <a:lumMod val="75000"/>
                  </a:srgbClr>
                </a:solidFill>
                <a:effectLst/>
                <a:uLnTx/>
                <a:uFillTx/>
                <a:cs typeface="+mn-ea"/>
                <a:sym typeface="+mn-lt"/>
              </a:rPr>
              <a:t>持续性姿势</a:t>
            </a:r>
            <a:r>
              <a:rPr kumimoji="0" lang="en-US" altLang="zh-CN" sz="1200" b="0" i="0" u="none" strike="noStrike" kern="1200" cap="none" spc="0" normalizeH="0" baseline="0" noProof="0" dirty="0">
                <a:ln>
                  <a:noFill/>
                </a:ln>
                <a:solidFill>
                  <a:srgbClr val="FFFFFF">
                    <a:lumMod val="75000"/>
                  </a:srgbClr>
                </a:solidFill>
                <a:effectLst/>
                <a:uLnTx/>
                <a:uFillTx/>
                <a:cs typeface="+mn-ea"/>
                <a:sym typeface="+mn-lt"/>
              </a:rPr>
              <a:t>-</a:t>
            </a:r>
            <a:r>
              <a:rPr kumimoji="0" lang="zh-CN" altLang="en-US" sz="1200" b="0" i="0" u="none" strike="noStrike" kern="1200" cap="none" spc="0" normalizeH="0" baseline="0" noProof="0" dirty="0">
                <a:ln>
                  <a:noFill/>
                </a:ln>
                <a:solidFill>
                  <a:srgbClr val="FFFFFF">
                    <a:lumMod val="75000"/>
                  </a:srgbClr>
                </a:solidFill>
                <a:effectLst/>
                <a:uLnTx/>
                <a:uFillTx/>
                <a:cs typeface="+mn-ea"/>
                <a:sym typeface="+mn-lt"/>
              </a:rPr>
              <a:t>感知性头晕的鉴别诊断及治疗。接下来我们先来看第一部分的内容。</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a:t>
            </a:fld>
            <a:endParaRPr lang="zh-CN" altLang="en-US"/>
          </a:p>
        </p:txBody>
      </p:sp>
    </p:spTree>
    <p:extLst>
      <p:ext uri="{BB962C8B-B14F-4D97-AF65-F5344CB8AC3E}">
        <p14:creationId xmlns:p14="http://schemas.microsoft.com/office/powerpoint/2010/main" val="2773499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与发作性触发事件的反复发作相鉴别</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部分</a:t>
            </a:r>
            <a:r>
              <a:rPr lang="en-US" altLang="zh-CN" sz="1200" dirty="0">
                <a:cs typeface="+mn-ea"/>
                <a:sym typeface="+mn-lt"/>
              </a:rPr>
              <a:t>PPPD</a:t>
            </a:r>
            <a:r>
              <a:rPr lang="zh-CN" altLang="en-US" sz="1200" dirty="0">
                <a:cs typeface="+mn-ea"/>
                <a:sym typeface="+mn-lt"/>
              </a:rPr>
              <a:t>的触发事件为前庭性偏头痛、梅尼埃病和</a:t>
            </a:r>
            <a:r>
              <a:rPr lang="en-US" altLang="zh-CN" sz="1200" dirty="0">
                <a:cs typeface="+mn-ea"/>
                <a:sym typeface="+mn-lt"/>
              </a:rPr>
              <a:t>BPPV </a:t>
            </a:r>
            <a:r>
              <a:rPr lang="zh-CN" altLang="en-US" sz="1200" dirty="0">
                <a:cs typeface="+mn-ea"/>
                <a:sym typeface="+mn-lt"/>
              </a:rPr>
              <a:t>等发作性前庭疾病，在</a:t>
            </a:r>
            <a:r>
              <a:rPr lang="en-US" altLang="zh-CN" sz="1200" dirty="0">
                <a:cs typeface="+mn-ea"/>
                <a:sym typeface="+mn-lt"/>
              </a:rPr>
              <a:t>PPPD</a:t>
            </a:r>
            <a:r>
              <a:rPr lang="zh-CN" altLang="en-US" sz="1200" dirty="0">
                <a:cs typeface="+mn-ea"/>
                <a:sym typeface="+mn-lt"/>
              </a:rPr>
              <a:t>的背景下，这些发作性疾病通常伴有一些特征性的前庭症状</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lang="zh-CN" altLang="en-US" sz="1200" b="1" dirty="0">
                <a:solidFill>
                  <a:srgbClr val="008E3F"/>
                </a:solidFill>
                <a:latin typeface="微软雅黑" panose="020B0503020204020204" charset="-122"/>
                <a:ea typeface="微软雅黑" panose="020B0503020204020204" charset="-122"/>
              </a:rPr>
              <a:t>前庭性偏头痛：</a:t>
            </a:r>
            <a:r>
              <a:rPr lang="zh-CN" altLang="en-US" sz="1200" dirty="0">
                <a:solidFill>
                  <a:schemeClr val="tx1"/>
                </a:solidFill>
                <a:latin typeface="微软雅黑" panose="020B0503020204020204" charset="-122"/>
                <a:ea typeface="微软雅黑" panose="020B0503020204020204" charset="-122"/>
              </a:rPr>
              <a:t>患者多表现为发作性眩晕、头晕或不稳感，可伴或不伴头痛，</a:t>
            </a:r>
            <a:r>
              <a:rPr lang="zh-CN" altLang="en-US" sz="1200" b="1" dirty="0">
                <a:solidFill>
                  <a:schemeClr val="tx1"/>
                </a:solidFill>
                <a:latin typeface="微软雅黑" panose="020B0503020204020204" charset="-122"/>
                <a:ea typeface="微软雅黑" panose="020B0503020204020204" charset="-122"/>
              </a:rPr>
              <a:t>发作时多伴畏光、畏声、畏嗅等症状</a:t>
            </a:r>
            <a:r>
              <a:rPr lang="zh-CN" altLang="en-US" sz="1200" dirty="0">
                <a:solidFill>
                  <a:schemeClr val="tx1"/>
                </a:solidFill>
                <a:latin typeface="微软雅黑" panose="020B0503020204020204" charset="-122"/>
                <a:ea typeface="微软雅黑" panose="020B0503020204020204" charset="-122"/>
              </a:rPr>
              <a:t>。</a:t>
            </a:r>
            <a:r>
              <a:rPr lang="en-US" altLang="zh-CN" sz="1200" b="1" dirty="0">
                <a:solidFill>
                  <a:schemeClr val="tx1"/>
                </a:solidFill>
                <a:latin typeface="微软雅黑" panose="020B0503020204020204" charset="-122"/>
                <a:ea typeface="微软雅黑" panose="020B0503020204020204" charset="-122"/>
              </a:rPr>
              <a:t>VM</a:t>
            </a:r>
            <a:r>
              <a:rPr lang="zh-CN" altLang="en-US" sz="1200" b="1" dirty="0">
                <a:solidFill>
                  <a:schemeClr val="tx1"/>
                </a:solidFill>
                <a:latin typeface="微软雅黑" panose="020B0503020204020204" charset="-122"/>
                <a:ea typeface="微软雅黑" panose="020B0503020204020204" charset="-122"/>
              </a:rPr>
              <a:t>症状持续时间一般不超过</a:t>
            </a:r>
            <a:r>
              <a:rPr lang="en-US" altLang="zh-CN" sz="1200" b="1" dirty="0">
                <a:solidFill>
                  <a:schemeClr val="tx1"/>
                </a:solidFill>
                <a:latin typeface="微软雅黑" panose="020B0503020204020204" charset="-122"/>
                <a:ea typeface="微软雅黑" panose="020B0503020204020204" charset="-122"/>
              </a:rPr>
              <a:t>72</a:t>
            </a:r>
            <a:r>
              <a:rPr lang="zh-CN" altLang="en-US" sz="1200" b="1" dirty="0">
                <a:solidFill>
                  <a:schemeClr val="tx1"/>
                </a:solidFill>
                <a:latin typeface="微软雅黑" panose="020B0503020204020204" charset="-122"/>
                <a:ea typeface="微软雅黑" panose="020B0503020204020204" charset="-122"/>
              </a:rPr>
              <a:t>小时</a:t>
            </a:r>
            <a:r>
              <a:rPr lang="zh-CN" altLang="en-US" sz="1200" dirty="0">
                <a:solidFill>
                  <a:schemeClr val="tx1"/>
                </a:solidFill>
                <a:latin typeface="微软雅黑" panose="020B0503020204020204" charset="-122"/>
                <a:ea typeface="微软雅黑" panose="020B0503020204020204" charset="-122"/>
              </a:rPr>
              <a:t>，患者既往多有偏头痛病史和家族史。部分</a:t>
            </a:r>
            <a:r>
              <a:rPr lang="en-US" altLang="zh-CN" sz="1200" dirty="0">
                <a:solidFill>
                  <a:schemeClr val="tx1"/>
                </a:solidFill>
                <a:latin typeface="微软雅黑" panose="020B0503020204020204" charset="-122"/>
                <a:ea typeface="微软雅黑" panose="020B0503020204020204" charset="-122"/>
              </a:rPr>
              <a:t>VM</a:t>
            </a:r>
            <a:r>
              <a:rPr lang="zh-CN" altLang="en-US" sz="1200" dirty="0">
                <a:solidFill>
                  <a:schemeClr val="tx1"/>
                </a:solidFill>
                <a:latin typeface="微软雅黑" panose="020B0503020204020204" charset="-122"/>
                <a:ea typeface="微软雅黑" panose="020B0503020204020204" charset="-122"/>
              </a:rPr>
              <a:t>患者长期未愈可能逐渐进展为</a:t>
            </a:r>
            <a:r>
              <a:rPr lang="en-US" altLang="zh-CN" sz="1200" dirty="0">
                <a:solidFill>
                  <a:schemeClr val="tx1"/>
                </a:solidFill>
                <a:latin typeface="微软雅黑" panose="020B0503020204020204" charset="-122"/>
                <a:ea typeface="微软雅黑" panose="020B0503020204020204" charset="-122"/>
              </a:rPr>
              <a:t>PPPD</a:t>
            </a:r>
            <a:r>
              <a:rPr lang="zh-CN" altLang="en-US" sz="1200" dirty="0">
                <a:solidFill>
                  <a:schemeClr val="tx1"/>
                </a:solidFill>
                <a:latin typeface="微软雅黑" panose="020B0503020204020204" charset="-122"/>
                <a:ea typeface="微软雅黑" panose="020B0503020204020204" charset="-122"/>
              </a:rPr>
              <a:t>，或与</a:t>
            </a:r>
            <a:r>
              <a:rPr lang="en-US" altLang="zh-CN" sz="1200" dirty="0">
                <a:solidFill>
                  <a:schemeClr val="tx1"/>
                </a:solidFill>
                <a:latin typeface="微软雅黑" panose="020B0503020204020204" charset="-122"/>
                <a:ea typeface="微软雅黑" panose="020B0503020204020204" charset="-122"/>
              </a:rPr>
              <a:t>PPPD</a:t>
            </a:r>
            <a:r>
              <a:rPr lang="zh-CN" altLang="en-US" sz="1200" dirty="0">
                <a:solidFill>
                  <a:schemeClr val="tx1"/>
                </a:solidFill>
                <a:latin typeface="微软雅黑" panose="020B0503020204020204" charset="-122"/>
                <a:ea typeface="微软雅黑" panose="020B0503020204020204" charset="-122"/>
              </a:rPr>
              <a:t>共病，出现与</a:t>
            </a:r>
            <a:r>
              <a:rPr lang="en-US" altLang="zh-CN" sz="1200" dirty="0">
                <a:solidFill>
                  <a:schemeClr val="tx1"/>
                </a:solidFill>
                <a:latin typeface="微软雅黑" panose="020B0503020204020204" charset="-122"/>
                <a:ea typeface="微软雅黑" panose="020B0503020204020204" charset="-122"/>
              </a:rPr>
              <a:t>PPPD</a:t>
            </a:r>
            <a:r>
              <a:rPr lang="zh-CN" altLang="en-US" sz="1200" dirty="0">
                <a:solidFill>
                  <a:schemeClr val="tx1"/>
                </a:solidFill>
                <a:latin typeface="微软雅黑" panose="020B0503020204020204" charset="-122"/>
                <a:ea typeface="微软雅黑" panose="020B0503020204020204" charset="-122"/>
              </a:rPr>
              <a:t>慢性症状叠加的眩晕反复发作</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008E3F"/>
                </a:solidFill>
                <a:latin typeface="微软雅黑" panose="020B0503020204020204" charset="-122"/>
                <a:ea typeface="微软雅黑" panose="020B0503020204020204" charset="-122"/>
              </a:rPr>
              <a:t>②</a:t>
            </a:r>
            <a:r>
              <a:rPr lang="en-US" altLang="zh-CN" sz="1200" b="1" dirty="0">
                <a:solidFill>
                  <a:srgbClr val="008E3F"/>
                </a:solidFill>
                <a:latin typeface="微软雅黑" panose="020B0503020204020204" charset="-122"/>
                <a:ea typeface="微软雅黑" panose="020B0503020204020204" charset="-122"/>
              </a:rPr>
              <a:t>BPPV</a:t>
            </a:r>
            <a:r>
              <a:rPr lang="zh-CN" altLang="en-US" sz="1200" b="1" dirty="0">
                <a:solidFill>
                  <a:srgbClr val="008E3F"/>
                </a:solidFill>
                <a:latin typeface="微软雅黑" panose="020B0503020204020204" charset="-122"/>
                <a:ea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rPr>
              <a:t>典型的</a:t>
            </a:r>
            <a:r>
              <a:rPr lang="en-US" altLang="zh-CN" sz="1200" dirty="0">
                <a:solidFill>
                  <a:schemeClr val="tx1"/>
                </a:solidFill>
                <a:latin typeface="微软雅黑" panose="020B0503020204020204" charset="-122"/>
                <a:ea typeface="微软雅黑" panose="020B0503020204020204" charset="-122"/>
              </a:rPr>
              <a:t>BPPV</a:t>
            </a:r>
            <a:r>
              <a:rPr lang="zh-CN" altLang="en-US" sz="1200" dirty="0">
                <a:solidFill>
                  <a:schemeClr val="tx1"/>
                </a:solidFill>
                <a:latin typeface="微软雅黑" panose="020B0503020204020204" charset="-122"/>
                <a:ea typeface="微软雅黑" panose="020B0503020204020204" charset="-122"/>
              </a:rPr>
              <a:t>无需鉴别。但约</a:t>
            </a:r>
            <a:r>
              <a:rPr lang="en-US" altLang="zh-CN" sz="1200" dirty="0">
                <a:solidFill>
                  <a:schemeClr val="tx1"/>
                </a:solidFill>
                <a:latin typeface="微软雅黑" panose="020B0503020204020204" charset="-122"/>
                <a:ea typeface="微软雅黑" panose="020B0503020204020204" charset="-122"/>
              </a:rPr>
              <a:t>22%~38% </a:t>
            </a:r>
            <a:r>
              <a:rPr lang="en-US" altLang="zh-CN" sz="1200" b="1" dirty="0">
                <a:solidFill>
                  <a:schemeClr val="tx1"/>
                </a:solidFill>
                <a:latin typeface="微软雅黑" panose="020B0503020204020204" charset="-122"/>
                <a:ea typeface="微软雅黑" panose="020B0503020204020204" charset="-122"/>
              </a:rPr>
              <a:t>BPPV</a:t>
            </a:r>
            <a:r>
              <a:rPr lang="zh-CN" altLang="en-US" sz="1200" b="1" dirty="0">
                <a:solidFill>
                  <a:schemeClr val="tx1"/>
                </a:solidFill>
                <a:latin typeface="微软雅黑" panose="020B0503020204020204" charset="-122"/>
                <a:ea typeface="微软雅黑" panose="020B0503020204020204" charset="-122"/>
              </a:rPr>
              <a:t>患者复位成功后可能有头晕、头昏的残余症状，与</a:t>
            </a:r>
            <a:r>
              <a:rPr lang="en-US" altLang="zh-CN" sz="1200" b="1" dirty="0">
                <a:solidFill>
                  <a:schemeClr val="tx1"/>
                </a:solidFill>
                <a:latin typeface="微软雅黑" panose="020B0503020204020204" charset="-122"/>
                <a:ea typeface="微软雅黑" panose="020B0503020204020204" charset="-122"/>
              </a:rPr>
              <a:t>PPPD</a:t>
            </a:r>
            <a:r>
              <a:rPr lang="zh-CN" altLang="en-US" sz="1200" b="1" dirty="0">
                <a:solidFill>
                  <a:schemeClr val="tx1"/>
                </a:solidFill>
                <a:latin typeface="微软雅黑" panose="020B0503020204020204" charset="-122"/>
                <a:ea typeface="微软雅黑" panose="020B0503020204020204" charset="-122"/>
              </a:rPr>
              <a:t>临床表现较为相似，需要与之鉴别</a:t>
            </a:r>
            <a:r>
              <a:rPr lang="zh-CN" altLang="en-US" sz="1200" dirty="0">
                <a:solidFill>
                  <a:schemeClr val="tx1"/>
                </a:solidFill>
                <a:latin typeface="微软雅黑" panose="020B0503020204020204" charset="-122"/>
                <a:ea typeface="微软雅黑" panose="020B0503020204020204" charset="-122"/>
              </a:rPr>
              <a:t>，并且随着病程逐渐延长也可能进展为</a:t>
            </a:r>
            <a:r>
              <a:rPr lang="en-US" altLang="zh-CN" sz="1200" dirty="0">
                <a:solidFill>
                  <a:schemeClr val="tx1"/>
                </a:solidFill>
                <a:latin typeface="微软雅黑" panose="020B0503020204020204" charset="-122"/>
                <a:ea typeface="微软雅黑" panose="020B0503020204020204" charset="-122"/>
              </a:rPr>
              <a:t>PPPD</a:t>
            </a:r>
            <a:r>
              <a:rPr lang="zh-CN" altLang="en-US" sz="1200" dirty="0">
                <a:solidFill>
                  <a:schemeClr val="tx1"/>
                </a:solidFill>
                <a:latin typeface="微软雅黑" panose="020B0503020204020204" charset="-122"/>
                <a:ea typeface="微软雅黑" panose="020B0503020204020204" charset="-122"/>
              </a:rPr>
              <a:t>。患者通常具有明确的</a:t>
            </a:r>
            <a:r>
              <a:rPr lang="en-US" altLang="zh-CN" sz="1200" dirty="0">
                <a:solidFill>
                  <a:schemeClr val="tx1"/>
                </a:solidFill>
                <a:latin typeface="微软雅黑" panose="020B0503020204020204" charset="-122"/>
                <a:ea typeface="微软雅黑" panose="020B0503020204020204" charset="-122"/>
              </a:rPr>
              <a:t>BPPV</a:t>
            </a:r>
            <a:r>
              <a:rPr lang="zh-CN" altLang="en-US" sz="1200" dirty="0">
                <a:solidFill>
                  <a:schemeClr val="tx1"/>
                </a:solidFill>
                <a:latin typeface="微软雅黑" panose="020B0503020204020204" charset="-122"/>
                <a:ea typeface="微软雅黑" panose="020B0503020204020204" charset="-122"/>
              </a:rPr>
              <a:t>复位治疗史，症状持续时间较短，未经特殊治疗</a:t>
            </a:r>
            <a:r>
              <a:rPr lang="en-US" altLang="zh-CN" sz="1200" dirty="0">
                <a:solidFill>
                  <a:schemeClr val="tx1"/>
                </a:solidFill>
                <a:latin typeface="微软雅黑" panose="020B0503020204020204" charset="-122"/>
                <a:ea typeface="微软雅黑" panose="020B0503020204020204" charset="-122"/>
              </a:rPr>
              <a:t>1~3</a:t>
            </a:r>
            <a:r>
              <a:rPr lang="zh-CN" altLang="en-US" sz="1200" dirty="0">
                <a:solidFill>
                  <a:schemeClr val="tx1"/>
                </a:solidFill>
                <a:latin typeface="微软雅黑" panose="020B0503020204020204" charset="-122"/>
                <a:ea typeface="微软雅黑" panose="020B0503020204020204" charset="-122"/>
              </a:rPr>
              <a:t>个月内能自行缓解</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008E3F"/>
                </a:solidFill>
                <a:latin typeface="微软雅黑" panose="020B0503020204020204" charset="-122"/>
                <a:ea typeface="微软雅黑" panose="020B0503020204020204" charset="-122"/>
              </a:rPr>
              <a:t>③梅尼埃病：</a:t>
            </a:r>
            <a:r>
              <a:rPr lang="zh-CN" altLang="en-US" sz="1200" dirty="0">
                <a:solidFill>
                  <a:schemeClr val="tx1"/>
                </a:solidFill>
                <a:latin typeface="微软雅黑" panose="020B0503020204020204" charset="-122"/>
                <a:ea typeface="微软雅黑" panose="020B0503020204020204" charset="-122"/>
              </a:rPr>
              <a:t>梅尼埃病表现为</a:t>
            </a:r>
            <a:r>
              <a:rPr lang="zh-CN" altLang="en-US" sz="1200" b="1" dirty="0">
                <a:solidFill>
                  <a:schemeClr val="tx1"/>
                </a:solidFill>
                <a:latin typeface="微软雅黑" panose="020B0503020204020204" charset="-122"/>
                <a:ea typeface="微软雅黑" panose="020B0503020204020204" charset="-122"/>
              </a:rPr>
              <a:t>眩晕、耳鸣和波动性听力下降 </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a:solidFill>
                <a:srgbClr val="008E3F"/>
              </a:solidFill>
              <a:latin typeface="微软雅黑" panose="020B0503020204020204" charset="-122"/>
              <a:ea typeface="微软雅黑" panose="020B0503020204020204" charset="-122"/>
            </a:endParaRPr>
          </a:p>
        </p:txBody>
      </p:sp>
      <p:sp>
        <p:nvSpPr>
          <p:cNvPr id="4" name="灯片编号占位符 3"/>
          <p:cNvSpPr>
            <a:spLocks noGrp="1"/>
          </p:cNvSpPr>
          <p:nvPr>
            <p:ph type="sldNum" sz="quarter" idx="5"/>
          </p:nvPr>
        </p:nvSpPr>
        <p:spPr/>
        <p:txBody>
          <a:bodyPr/>
          <a:lstStyle/>
          <a:p>
            <a:fld id="{ED9E8E96-1D5E-4F63-AE97-43160856F6E4}" type="slidenum">
              <a:rPr lang="zh-CN" altLang="en-US" smtClean="0"/>
              <a:t>20</a:t>
            </a:fld>
            <a:endParaRPr lang="zh-CN" altLang="en-US"/>
          </a:p>
        </p:txBody>
      </p:sp>
    </p:spTree>
    <p:extLst>
      <p:ext uri="{BB962C8B-B14F-4D97-AF65-F5344CB8AC3E}">
        <p14:creationId xmlns:p14="http://schemas.microsoft.com/office/powerpoint/2010/main" val="3355423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与慢性焦虑和抑郁相鉴别</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部分PPPD患者的触发事件为焦虑、抑郁等慢性疾病，此类疾病可导致慢性头晕或不稳，可与PPPD共病</a:t>
            </a:r>
          </a:p>
          <a:p>
            <a:r>
              <a:rPr lang="zh-CN" altLang="en-US" dirty="0"/>
              <a:t>在前庭症状颇为常见的神经科、耳科以及初级医疗保健机构，简单的自评量表为筛查精神心理疾病提供了有效的工具。</a:t>
            </a:r>
            <a:r>
              <a:rPr lang="en-US" altLang="zh-CN" dirty="0"/>
              <a:t>7</a:t>
            </a:r>
            <a:r>
              <a:rPr lang="zh-CN" altLang="en-US" dirty="0"/>
              <a:t>项广泛性焦虑疾病量表（</a:t>
            </a:r>
            <a:r>
              <a:rPr lang="en-US" altLang="zh-CN" dirty="0"/>
              <a:t>GAD-7</a:t>
            </a:r>
            <a:r>
              <a:rPr lang="zh-CN" altLang="en-US" dirty="0"/>
              <a:t>）可用于筛查病理性焦虑 。</a:t>
            </a:r>
            <a:r>
              <a:rPr lang="en-US" altLang="zh-CN" dirty="0"/>
              <a:t>9</a:t>
            </a:r>
            <a:r>
              <a:rPr lang="zh-CN" altLang="en-US" dirty="0"/>
              <a:t>项患者健康问卷（</a:t>
            </a:r>
            <a:r>
              <a:rPr lang="en-US" altLang="zh-CN" dirty="0"/>
              <a:t>PHQ-9</a:t>
            </a:r>
            <a:r>
              <a:rPr lang="zh-CN" altLang="en-US" dirty="0"/>
              <a:t>）可能用于筛查抑郁症。</a:t>
            </a:r>
            <a:r>
              <a:rPr lang="en-US" altLang="zh-CN" dirty="0"/>
              <a:t>14</a:t>
            </a:r>
            <a:r>
              <a:rPr lang="zh-CN" altLang="en-US" dirty="0"/>
              <a:t>项医院焦虑和抑郁量表（</a:t>
            </a:r>
            <a:r>
              <a:rPr lang="en-US" altLang="zh-CN" dirty="0"/>
              <a:t>HADS</a:t>
            </a:r>
            <a:r>
              <a:rPr lang="zh-CN" altLang="en-US" dirty="0"/>
              <a:t>）可同时评价患者的焦虑和抑郁症状 。量表评价的异常，提示焦虑或抑郁可能为患者前庭症状的唯一原因或与</a:t>
            </a:r>
            <a:r>
              <a:rPr lang="en-US" altLang="zh-CN" dirty="0"/>
              <a:t>PPPD</a:t>
            </a:r>
            <a:r>
              <a:rPr lang="zh-CN" altLang="en-US" dirty="0"/>
              <a:t>共病 。</a:t>
            </a:r>
            <a:r>
              <a:rPr lang="en-US" altLang="zh-CN" dirty="0"/>
              <a:t>PPPD</a:t>
            </a:r>
            <a:r>
              <a:rPr lang="zh-CN" altLang="en-US" dirty="0"/>
              <a:t>患者可因持续性前庭症状的“伤害性”本质特征而主动回避导致症状加重的诱发情景。此种趋避现象可被视为患者应对疾病的一种不良行为替代策略，但这种现象并不需要给予额外的诊断。然而，如与恐惧相关的症状加重、失能、担心引起他人的关注而反复影响日常活动的中重度回避行为，则可能为恐惧症的表现。对于患者应单独诊断为</a:t>
            </a:r>
            <a:r>
              <a:rPr lang="en-US" altLang="zh-CN" dirty="0"/>
              <a:t>PPPD</a:t>
            </a:r>
            <a:r>
              <a:rPr lang="zh-CN" altLang="en-US" dirty="0"/>
              <a:t>或者单独诊断为恐惧症（如广场恐惧症、社交恐惧症、特定性头晕恐惧症），还是诊断为两者共病取决于患者的临床表现是否符合</a:t>
            </a:r>
            <a:r>
              <a:rPr lang="en-US" altLang="zh-CN" dirty="0"/>
              <a:t>PPPD</a:t>
            </a:r>
            <a:r>
              <a:rPr lang="zh-CN" altLang="en-US" dirty="0"/>
              <a:t>诊断标准</a:t>
            </a:r>
            <a:r>
              <a:rPr lang="en-US" altLang="zh-CN" dirty="0"/>
              <a:t>A-D</a:t>
            </a:r>
            <a:r>
              <a:rPr lang="zh-CN" altLang="en-US" dirty="0"/>
              <a:t>以及恐惧症的诊断标准。</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21</a:t>
            </a:fld>
            <a:endParaRPr lang="zh-CN" altLang="en-US"/>
          </a:p>
        </p:txBody>
      </p:sp>
    </p:spTree>
    <p:extLst>
      <p:ext uri="{BB962C8B-B14F-4D97-AF65-F5344CB8AC3E}">
        <p14:creationId xmlns:p14="http://schemas.microsoft.com/office/powerpoint/2010/main" val="4054997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与自主神经功能紊乱相鉴别</a:t>
            </a:r>
            <a:endParaRPr lang="en-US" altLang="zh-CN" dirty="0"/>
          </a:p>
          <a:p>
            <a:r>
              <a:rPr lang="zh-CN" altLang="en-US" dirty="0"/>
              <a:t>自主神经功能紊乱常可导致头晕。</a:t>
            </a:r>
            <a:r>
              <a:rPr lang="en-US" altLang="zh-CN" dirty="0"/>
              <a:t>CSD</a:t>
            </a:r>
            <a:r>
              <a:rPr lang="zh-CN" altLang="en-US" dirty="0"/>
              <a:t>的相关研究表明</a:t>
            </a:r>
            <a:r>
              <a:rPr lang="en-US" altLang="zh-CN" dirty="0"/>
              <a:t> </a:t>
            </a:r>
            <a:r>
              <a:rPr lang="zh-CN" altLang="en-US" dirty="0"/>
              <a:t>，最易触发</a:t>
            </a:r>
            <a:r>
              <a:rPr lang="en-US" altLang="zh-CN" dirty="0"/>
              <a:t>PPPD</a:t>
            </a:r>
            <a:r>
              <a:rPr lang="zh-CN" altLang="en-US" dirty="0"/>
              <a:t>的自主神经功能紊乱是</a:t>
            </a:r>
            <a:r>
              <a:rPr lang="en-US" altLang="zh-CN" dirty="0"/>
              <a:t>I</a:t>
            </a:r>
            <a:r>
              <a:rPr lang="zh-CN" altLang="en-US" dirty="0"/>
              <a:t>型神经心源性（血管迷走神经性）晕厥、体位性心动过速综合征（</a:t>
            </a:r>
            <a:r>
              <a:rPr lang="en-US" altLang="zh-CN" dirty="0"/>
              <a:t>POTS</a:t>
            </a:r>
            <a:r>
              <a:rPr lang="zh-CN" altLang="en-US" dirty="0"/>
              <a:t>）。此类情况在青少年及青年患者最为多见。相比之下，在老年患者中，由神经科疾病及心血管疾病（例如自主神经病）所致的直立不耐受（伴或不伴低血压）更为常见，它可能为导致头晕的众多疾病中的一种。相较于</a:t>
            </a:r>
            <a:r>
              <a:rPr lang="en-US" altLang="zh-CN" dirty="0"/>
              <a:t>PPPD </a:t>
            </a:r>
            <a:r>
              <a:rPr lang="zh-CN" altLang="en-US" dirty="0"/>
              <a:t>患者，神经心源性晕厥、</a:t>
            </a:r>
            <a:r>
              <a:rPr lang="en-US" altLang="zh-CN" dirty="0"/>
              <a:t>POTS</a:t>
            </a:r>
            <a:r>
              <a:rPr lang="zh-CN" altLang="en-US" dirty="0"/>
              <a:t>以及其他自主神经功能紊乱的患者更易表现为明显的直立性及劳累性头晕。但此类疾病的临床表现与</a:t>
            </a:r>
            <a:r>
              <a:rPr lang="en-US" altLang="zh-CN" dirty="0"/>
              <a:t>PPPD </a:t>
            </a:r>
            <a:r>
              <a:rPr lang="zh-CN" altLang="en-US" dirty="0"/>
              <a:t>存在重叠，因此鉴别诊断取决于对自主神经功能的评价。值得关注的是，</a:t>
            </a:r>
            <a:r>
              <a:rPr lang="en-US" altLang="zh-CN" dirty="0"/>
              <a:t>PPPD</a:t>
            </a:r>
            <a:r>
              <a:rPr lang="zh-CN" altLang="en-US" dirty="0"/>
              <a:t>不会导致血压或心率的改变。当静止坐立时，复杂或移动视觉刺激不会使自主神经功能紊乱患者产生不适感。这样，自主神经功能异常时生命体征的改变以及坐立时对于视觉刺激的敏感性有助于更好的鉴别</a:t>
            </a:r>
            <a:r>
              <a:rPr lang="en-US" altLang="zh-CN" dirty="0"/>
              <a:t>PPPD</a:t>
            </a:r>
            <a:r>
              <a:rPr lang="zh-CN" altLang="en-US" dirty="0"/>
              <a:t>与自主神经功能紊乱，以及判断两者是否共病。</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22</a:t>
            </a:fld>
            <a:endParaRPr lang="zh-CN" altLang="en-US"/>
          </a:p>
        </p:txBody>
      </p:sp>
    </p:spTree>
    <p:extLst>
      <p:ext uri="{BB962C8B-B14F-4D97-AF65-F5344CB8AC3E}">
        <p14:creationId xmlns:p14="http://schemas.microsoft.com/office/powerpoint/2010/main" val="4051539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与双侧前庭病相鉴别</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双侧前庭病的特点是①</a:t>
            </a:r>
            <a:r>
              <a:rPr lang="zh-CN" altLang="en-US" sz="1200" dirty="0"/>
              <a:t>慢性持续性症状，以行走或站立时不稳为主，可伴有行走或头部</a:t>
            </a:r>
            <a:r>
              <a:rPr lang="en-US" altLang="zh-CN" sz="1200" dirty="0"/>
              <a:t>/</a:t>
            </a:r>
            <a:r>
              <a:rPr lang="zh-CN" altLang="en-US" sz="1200" dirty="0"/>
              <a:t>身体快速运动时出现运动诱发的视物模糊或振动幻视，也可伴有黑暗环境中或地面不平时上述不稳症状加重，</a:t>
            </a:r>
            <a:r>
              <a:rPr lang="zh-CN" altLang="en-US" sz="1200" b="1" dirty="0"/>
              <a:t>静坐或平躺时症状消失；②</a:t>
            </a:r>
            <a:r>
              <a:rPr lang="en-US" altLang="zh-CN" sz="1200" b="1" dirty="0"/>
              <a:t>30%</a:t>
            </a:r>
            <a:r>
              <a:rPr lang="zh-CN" altLang="en-US" sz="1200" b="1" dirty="0"/>
              <a:t>～</a:t>
            </a:r>
            <a:r>
              <a:rPr lang="en-US" altLang="zh-CN" sz="1200" b="1" dirty="0"/>
              <a:t>40</a:t>
            </a:r>
            <a:r>
              <a:rPr lang="en-US" altLang="zh-CN" sz="1200" dirty="0"/>
              <a:t>%</a:t>
            </a:r>
            <a:r>
              <a:rPr lang="zh-CN" altLang="en-US" sz="1200" dirty="0"/>
              <a:t>的</a:t>
            </a:r>
            <a:r>
              <a:rPr lang="en-US" altLang="zh-CN" sz="1200" dirty="0"/>
              <a:t>BVP</a:t>
            </a:r>
            <a:r>
              <a:rPr lang="zh-CN" altLang="en-US" sz="1200" dirty="0"/>
              <a:t>患者会出现</a:t>
            </a:r>
            <a:r>
              <a:rPr lang="zh-CN" altLang="en-US" sz="1200" b="1" dirty="0"/>
              <a:t>振动幻视；③双侧甩头试验阳性</a:t>
            </a:r>
            <a:r>
              <a:rPr lang="zh-CN" altLang="en-US" sz="1200" dirty="0"/>
              <a:t>，以及前庭双温试验、正弦谐波转椅、视频头脉冲（</a:t>
            </a:r>
            <a:r>
              <a:rPr lang="en-US" altLang="zh-CN" sz="1200" dirty="0" err="1"/>
              <a:t>vHIT</a:t>
            </a:r>
            <a:r>
              <a:rPr lang="zh-CN" altLang="en-US" sz="1200" dirty="0"/>
              <a:t>）检查常提示双侧反应减低</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t>PPPD</a:t>
            </a:r>
            <a:r>
              <a:rPr lang="zh-CN" altLang="en-US" sz="1200" b="1" dirty="0"/>
              <a:t>的特点是：①</a:t>
            </a:r>
            <a:r>
              <a:rPr lang="zh-CN" altLang="en-US" sz="1200" dirty="0"/>
              <a:t>非旋转性头晕及不稳感持续</a:t>
            </a:r>
            <a:r>
              <a:rPr lang="en-US" altLang="zh-CN" sz="1200" dirty="0"/>
              <a:t>3</a:t>
            </a:r>
            <a:r>
              <a:rPr lang="zh-CN" altLang="en-US" sz="1200" dirty="0"/>
              <a:t>个月或以上；症状大部分时间存在，部分患者几乎每日均有症状，但时轻时重</a:t>
            </a:r>
            <a:r>
              <a:rPr lang="zh-CN" altLang="en-US" sz="1200" b="0" dirty="0"/>
              <a:t>。</a:t>
            </a:r>
            <a:r>
              <a:rPr lang="zh-CN" altLang="en-US" sz="1200" b="1" dirty="0"/>
              <a:t>静坐时也会因为暴露于移动视觉刺激或复杂视觉环境而出现症状加重；②不会出现振动幻视症状；③无明显阳性体征</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23</a:t>
            </a:fld>
            <a:endParaRPr lang="zh-CN" altLang="en-US"/>
          </a:p>
        </p:txBody>
      </p:sp>
    </p:spTree>
    <p:extLst>
      <p:ext uri="{BB962C8B-B14F-4D97-AF65-F5344CB8AC3E}">
        <p14:creationId xmlns:p14="http://schemas.microsoft.com/office/powerpoint/2010/main" val="3330617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与慢性神经系统疾病相鉴别</a:t>
            </a:r>
          </a:p>
          <a:p>
            <a:r>
              <a:rPr lang="zh-CN" altLang="en-US" dirty="0"/>
              <a:t>累及姿势和步态的神经系统退行性疾病，如帕金森病、小脑退行性变 、下跳眼震综合征和小血管白质病变，患者在尚未出现明显的运动症状之前就可表现为在站立或行走时出现头晕或不稳。当此类症状缓慢出现，尤其是缺乏移动视觉刺激或复杂视觉环境导致症状加重的线索时，应警惕</a:t>
            </a:r>
            <a:r>
              <a:rPr lang="en-US" altLang="zh-CN" dirty="0"/>
              <a:t>PPPD</a:t>
            </a:r>
            <a:r>
              <a:rPr lang="zh-CN" altLang="en-US" dirty="0"/>
              <a:t>并不是正确的诊断。在这种情况下，最佳的鉴别诊断方法是进行随访（通常</a:t>
            </a:r>
            <a:r>
              <a:rPr lang="en-US" altLang="zh-CN" dirty="0"/>
              <a:t>6</a:t>
            </a:r>
            <a:r>
              <a:rPr lang="zh-CN" altLang="en-US" dirty="0"/>
              <a:t>～</a:t>
            </a:r>
            <a:r>
              <a:rPr lang="en-US" altLang="zh-CN" dirty="0"/>
              <a:t>12</a:t>
            </a:r>
            <a:r>
              <a:rPr lang="zh-CN" altLang="en-US" dirty="0"/>
              <a:t>个月），在此期间临床医师进行一系列的检查对患者进行评估并且由患者记录症状日志。</a:t>
            </a:r>
          </a:p>
          <a:p>
            <a:r>
              <a:rPr lang="zh-CN" altLang="en-US" dirty="0"/>
              <a:t>当处于直立姿势时，双侧周围神经病变和直立性震颤患者均可出现头晕、不稳，但当暴露于移动视觉刺激及复杂视觉环境中时，此类患者的症状不会出现加重。周围神经病变患者更多表现为感觉减退和疼痛，或者为多种背景疾病中的一种，并不是头晕的唯一原因。直立性震颤患者通常在静止站立时（例如在超市站着排队）出现不适，坐位或行走时症状缓解。可以通过下肢肌电图或姿势描记检查识别患者特征性的</a:t>
            </a:r>
            <a:r>
              <a:rPr lang="en-US" altLang="zh-CN" dirty="0"/>
              <a:t>13</a:t>
            </a:r>
            <a:r>
              <a:rPr lang="zh-CN" altLang="en-US" dirty="0"/>
              <a:t>～</a:t>
            </a:r>
            <a:r>
              <a:rPr lang="en-US" altLang="zh-CN" dirty="0"/>
              <a:t>18 Hz</a:t>
            </a:r>
            <a:r>
              <a:rPr lang="zh-CN" altLang="en-US" dirty="0"/>
              <a:t>小腿震颤而对直立性震颤进行诊断</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24</a:t>
            </a:fld>
            <a:endParaRPr lang="zh-CN" altLang="en-US"/>
          </a:p>
        </p:txBody>
      </p:sp>
    </p:spTree>
    <p:extLst>
      <p:ext uri="{BB962C8B-B14F-4D97-AF65-F5344CB8AC3E}">
        <p14:creationId xmlns:p14="http://schemas.microsoft.com/office/powerpoint/2010/main" val="40391223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与登陆综合征（</a:t>
            </a:r>
            <a:r>
              <a:rPr lang="en-US" altLang="zh-CN" dirty="0" err="1">
                <a:solidFill>
                  <a:schemeClr val="bg1"/>
                </a:solidFill>
                <a:latin typeface="+mn-lt"/>
                <a:ea typeface="+mn-ea"/>
                <a:cs typeface="+mn-ea"/>
                <a:sym typeface="+mn-lt"/>
              </a:rPr>
              <a:t>MdDS</a:t>
            </a:r>
            <a:r>
              <a:rPr lang="zh-CN" altLang="en-US" dirty="0">
                <a:solidFill>
                  <a:schemeClr val="bg1"/>
                </a:solidFill>
                <a:latin typeface="+mn-lt"/>
                <a:ea typeface="+mn-ea"/>
                <a:cs typeface="+mn-ea"/>
                <a:sym typeface="+mn-lt"/>
              </a:rPr>
              <a:t>）相鉴别</a:t>
            </a:r>
          </a:p>
          <a:p>
            <a:r>
              <a:rPr lang="en-US" altLang="zh-CN" dirty="0" err="1"/>
              <a:t>MdDS</a:t>
            </a:r>
            <a:r>
              <a:rPr lang="en-US" altLang="zh-CN" dirty="0"/>
              <a:t> </a:t>
            </a:r>
            <a:r>
              <a:rPr lang="zh-CN" altLang="en-US" dirty="0"/>
              <a:t>是一种由乘船、飞机或汽车旅行所诱发的持续性不稳，通常持续数小时。</a:t>
            </a:r>
            <a:r>
              <a:rPr lang="en-US" altLang="zh-CN" dirty="0" err="1"/>
              <a:t>MdDS</a:t>
            </a:r>
            <a:r>
              <a:rPr lang="zh-CN" altLang="en-US" dirty="0"/>
              <a:t>的特征性表现为在被动运动（例如乘车）状态下患者的临床症状减轻，而当在运动停止后患者症状加重。这种临床表现模式与多数</a:t>
            </a:r>
            <a:r>
              <a:rPr lang="en-US" altLang="zh-CN" dirty="0"/>
              <a:t>PPPD</a:t>
            </a:r>
            <a:r>
              <a:rPr lang="zh-CN" altLang="en-US" dirty="0"/>
              <a:t>患者相反，尽管少数</a:t>
            </a:r>
            <a:r>
              <a:rPr lang="en-US" altLang="zh-CN" dirty="0"/>
              <a:t>PPPD</a:t>
            </a:r>
            <a:r>
              <a:rPr lang="zh-CN" altLang="en-US" dirty="0"/>
              <a:t>患者在适度运动（如在平坦路面上骑自行车、中等速率行走）时症状短暂缓解。少数研究报道存在自发型</a:t>
            </a:r>
            <a:r>
              <a:rPr lang="en-US" altLang="zh-CN" dirty="0" err="1"/>
              <a:t>MdDS</a:t>
            </a:r>
            <a:r>
              <a:rPr lang="zh-CN" altLang="en-US" dirty="0"/>
              <a:t>，此类患者多数伴有偏头痛或焦虑等合并症。</a:t>
            </a:r>
            <a:r>
              <a:rPr lang="en-US" altLang="zh-CN" dirty="0" err="1"/>
              <a:t>MdDS</a:t>
            </a:r>
            <a:r>
              <a:rPr lang="zh-CN" altLang="en-US" dirty="0"/>
              <a:t>与</a:t>
            </a:r>
            <a:r>
              <a:rPr lang="en-US" altLang="zh-CN" dirty="0"/>
              <a:t>PPPD</a:t>
            </a:r>
            <a:r>
              <a:rPr lang="zh-CN" altLang="en-US" dirty="0"/>
              <a:t>的主要差异在于对治疗的反应性。通常，</a:t>
            </a:r>
            <a:r>
              <a:rPr lang="en-US" altLang="zh-CN" dirty="0" err="1"/>
              <a:t>MdDS</a:t>
            </a:r>
            <a:r>
              <a:rPr lang="zh-CN" altLang="en-US" dirty="0"/>
              <a:t>患者对于前庭习服训练或药物治疗疗效不佳。</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PPPD</a:t>
            </a:r>
            <a:r>
              <a:rPr lang="zh-CN" altLang="en-US" dirty="0"/>
              <a:t>通常</a:t>
            </a:r>
            <a:r>
              <a:rPr lang="zh-CN" altLang="en-US" sz="1200" b="0" dirty="0"/>
              <a:t>由</a:t>
            </a:r>
            <a:r>
              <a:rPr lang="zh-CN" altLang="en-US" sz="1200" b="1" dirty="0"/>
              <a:t>平衡功能损伤事件触发，</a:t>
            </a:r>
            <a:r>
              <a:rPr lang="zh-CN" altLang="en-US" sz="1200" b="0" dirty="0"/>
              <a:t>症状在每</a:t>
            </a:r>
            <a:r>
              <a:rPr lang="en-US" altLang="zh-CN" sz="1200" b="0" dirty="0"/>
              <a:t>30</a:t>
            </a:r>
            <a:r>
              <a:rPr lang="zh-CN" altLang="en-US" sz="1200" b="0" dirty="0"/>
              <a:t>天内必须存在超过</a:t>
            </a:r>
            <a:r>
              <a:rPr lang="en-US" altLang="zh-CN" sz="1200" b="0" dirty="0"/>
              <a:t>15</a:t>
            </a:r>
            <a:r>
              <a:rPr lang="zh-CN" altLang="en-US" sz="1200" b="0" dirty="0"/>
              <a:t>天，多数患者症状</a:t>
            </a:r>
            <a:r>
              <a:rPr lang="zh-CN" altLang="en-US" sz="1200" b="1" dirty="0"/>
              <a:t>每天都持续存在</a:t>
            </a:r>
            <a:r>
              <a:rPr lang="zh-CN" altLang="en-US" sz="1200" b="0" dirty="0"/>
              <a:t>。在</a:t>
            </a:r>
            <a:r>
              <a:rPr lang="en-US" altLang="zh-CN" sz="1200" b="0" dirty="0"/>
              <a:t>1</a:t>
            </a:r>
            <a:r>
              <a:rPr lang="zh-CN" altLang="en-US" sz="1200" b="0" dirty="0"/>
              <a:t>天中，症状可呈晨轻暮重的特点</a:t>
            </a:r>
            <a:r>
              <a:rPr lang="zh-CN" altLang="en-US" sz="1200" b="1" dirty="0"/>
              <a:t>。</a:t>
            </a:r>
            <a:r>
              <a:rPr lang="zh-CN" altLang="en-US" sz="1200" b="0" dirty="0"/>
              <a:t>所有症状在直立姿势、</a:t>
            </a:r>
            <a:r>
              <a:rPr lang="zh-CN" altLang="en-US" sz="1200" b="1" dirty="0"/>
              <a:t>主动</a:t>
            </a:r>
            <a:r>
              <a:rPr lang="en-US" altLang="zh-CN" sz="1200" b="1" dirty="0"/>
              <a:t>/</a:t>
            </a:r>
            <a:r>
              <a:rPr lang="zh-CN" altLang="en-US" sz="1200" b="1" dirty="0"/>
              <a:t>被动运动、暴露于复杂视觉刺激时易出现加重</a:t>
            </a:r>
            <a:r>
              <a:rPr lang="zh-CN" altLang="en-US" sz="1200" b="0" dirty="0"/>
              <a:t>。接受前庭习服训练或抗抑郁药等</a:t>
            </a:r>
            <a:r>
              <a:rPr lang="zh-CN" altLang="en-US" sz="1200" b="1" dirty="0"/>
              <a:t>治疗疗效显著</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25</a:t>
            </a:fld>
            <a:endParaRPr lang="zh-CN" altLang="en-US"/>
          </a:p>
        </p:txBody>
      </p:sp>
    </p:spTree>
    <p:extLst>
      <p:ext uri="{BB962C8B-B14F-4D97-AF65-F5344CB8AC3E}">
        <p14:creationId xmlns:p14="http://schemas.microsoft.com/office/powerpoint/2010/main" val="244914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chemeClr val="bg1"/>
                </a:solidFill>
                <a:latin typeface="+mn-lt"/>
                <a:ea typeface="+mn-ea"/>
                <a:cs typeface="+mn-ea"/>
                <a:sym typeface="+mn-lt"/>
              </a:rPr>
              <a:t>与其他持续性前庭症状相鉴别</a:t>
            </a:r>
            <a:endParaRPr lang="en-US" altLang="zh-CN" dirty="0">
              <a:solidFill>
                <a:schemeClr val="bg1"/>
              </a:solidFill>
              <a:latin typeface="+mn-lt"/>
              <a:ea typeface="+mn-ea"/>
              <a:cs typeface="+mn-ea"/>
              <a:sym typeface="+mn-lt"/>
            </a:endParaRPr>
          </a:p>
          <a:p>
            <a:r>
              <a:rPr lang="zh-CN" altLang="en-US" dirty="0"/>
              <a:t>在日常诊疗工作中，临床医师常会遇到这样一类患者，患者的确存在持续性前庭症状，但是患者的前庭症状（例如持续不变的眩晕、不稳或头晕、同时在多个方向上的复杂身体运动感、大部分视野为万花筒式的旋转运动感）既不符合</a:t>
            </a:r>
            <a:r>
              <a:rPr lang="en-US" altLang="zh-CN" dirty="0"/>
              <a:t>PPPD</a:t>
            </a:r>
            <a:r>
              <a:rPr lang="zh-CN" altLang="en-US" dirty="0"/>
              <a:t>的诊断标准也不能被归类于目前已经明确定义的其他慢性前庭综合征。通常，此类患者的临床症状常缺乏明确的加重</a:t>
            </a:r>
            <a:r>
              <a:rPr lang="en-US" altLang="zh-CN" dirty="0"/>
              <a:t>/</a:t>
            </a:r>
            <a:r>
              <a:rPr lang="zh-CN" altLang="en-US" dirty="0"/>
              <a:t>缓解因素。目前，此类前庭症状尚未得到系统性研究，但其持续存在、恒定不变、异常复杂的特点使其有别于与结构性前庭病变、焦虑</a:t>
            </a:r>
            <a:r>
              <a:rPr lang="en-US" altLang="zh-CN" dirty="0"/>
              <a:t>/</a:t>
            </a:r>
            <a:r>
              <a:rPr lang="zh-CN" altLang="en-US" dirty="0"/>
              <a:t>抑郁以及</a:t>
            </a:r>
            <a:r>
              <a:rPr lang="en-US" altLang="zh-CN" dirty="0"/>
              <a:t>PPPD</a:t>
            </a:r>
            <a:r>
              <a:rPr lang="zh-CN" altLang="en-US" dirty="0"/>
              <a:t>所致的发作性或波动性前庭症状 </a:t>
            </a:r>
            <a:r>
              <a:rPr lang="en-US" altLang="zh-CN" dirty="0"/>
              <a:t> </a:t>
            </a:r>
            <a:r>
              <a:rPr lang="zh-CN" altLang="en-US" dirty="0"/>
              <a:t>。在多数患者中，此类前庭症状常伴随着疲乏、疼痛等慢性躯体症状，这也提示此类症状可能是更广泛的躯体化障碍或躯体痛苦障碍的一种表现形式。</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26</a:t>
            </a:fld>
            <a:endParaRPr lang="zh-CN" altLang="en-US"/>
          </a:p>
        </p:txBody>
      </p:sp>
    </p:spTree>
    <p:extLst>
      <p:ext uri="{BB962C8B-B14F-4D97-AF65-F5344CB8AC3E}">
        <p14:creationId xmlns:p14="http://schemas.microsoft.com/office/powerpoint/2010/main" val="2769401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cs typeface="+mn-ea"/>
                <a:sym typeface="+mn-lt"/>
              </a:rPr>
              <a:t>PPPD</a:t>
            </a:r>
            <a:r>
              <a:rPr lang="zh-CN" altLang="en-US" dirty="0">
                <a:solidFill>
                  <a:schemeClr val="bg1"/>
                </a:solidFill>
                <a:cs typeface="+mn-ea"/>
                <a:sym typeface="+mn-lt"/>
              </a:rPr>
              <a:t>避免误诊的要点</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①体格检查、实验室检查或影像学检查</a:t>
            </a:r>
            <a:r>
              <a:rPr lang="zh-CN" altLang="en-US" b="1" dirty="0"/>
              <a:t>无阳性发现</a:t>
            </a:r>
            <a:r>
              <a:rPr lang="zh-CN" altLang="en-US" dirty="0"/>
              <a:t>是PPPD的</a:t>
            </a:r>
            <a:r>
              <a:rPr lang="zh-CN" altLang="en-US" b="1" dirty="0"/>
              <a:t>特征性表现</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②</a:t>
            </a:r>
            <a:r>
              <a:rPr lang="en-US" altLang="zh-CN" dirty="0"/>
              <a:t>PPPD</a:t>
            </a:r>
            <a:r>
              <a:rPr lang="zh-CN" altLang="en-US" dirty="0"/>
              <a:t>并非排除性诊断，能否确诊取决于患者的临床症状是否符合其诊断标准</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③主诉为非特异性慢性前庭症状，或者不能准确描述自身不适感的患者，如果无法全部满足</a:t>
            </a:r>
            <a:r>
              <a:rPr lang="en-US" altLang="zh-CN" dirty="0"/>
              <a:t>PPPD</a:t>
            </a:r>
            <a:r>
              <a:rPr lang="zh-CN" altLang="en-US" dirty="0"/>
              <a:t>的诊断标准，依然不可以诊断</a:t>
            </a:r>
            <a:endParaRPr lang="zh-CN" alt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④虽然</a:t>
            </a:r>
            <a:r>
              <a:rPr lang="en-US" altLang="zh-CN" dirty="0"/>
              <a:t>PPPD</a:t>
            </a:r>
            <a:r>
              <a:rPr lang="zh-CN" altLang="en-US" dirty="0"/>
              <a:t>患者的体格检查、实验室检查及影像学检查均无特异性表现，但并不意味着异常结果就能够排除</a:t>
            </a:r>
            <a:r>
              <a:rPr lang="en-US" altLang="zh-CN" dirty="0"/>
              <a:t>PPPD</a:t>
            </a:r>
            <a:r>
              <a:rPr lang="zh-CN" altLang="en-US" dirty="0"/>
              <a:t>的诊断。相反，当患者的临床表现完全符合</a:t>
            </a:r>
            <a:r>
              <a:rPr lang="en-US" altLang="zh-CN" dirty="0"/>
              <a:t>PPPD</a:t>
            </a:r>
            <a:r>
              <a:rPr lang="zh-CN" altLang="en-US" dirty="0"/>
              <a:t>的诊断标准，异常的检查结果可能提示患者既往疾病的持续存在或者存在共病现象</a:t>
            </a: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27</a:t>
            </a:fld>
            <a:endParaRPr lang="zh-CN" altLang="en-US"/>
          </a:p>
        </p:txBody>
      </p:sp>
    </p:spTree>
    <p:extLst>
      <p:ext uri="{BB962C8B-B14F-4D97-AF65-F5344CB8AC3E}">
        <p14:creationId xmlns:p14="http://schemas.microsoft.com/office/powerpoint/2010/main" val="2333819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t>PPPD目前尚无规范的治疗方案</a:t>
            </a:r>
            <a:r>
              <a:rPr lang="zh-CN" altLang="en-US" sz="1200" dirty="0"/>
              <a:t>，根据其心身交互作用的模式特点，临床应主要以识别患者的核心症状，评估共病的疾病特征，针对作用机制的不同环节，从改善前庭功能，缓解焦虑情绪方面入手</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rPr>
              <a:t>PPPD</a:t>
            </a:r>
            <a:r>
              <a:rPr lang="zh-CN" altLang="en-US" sz="1200" b="1" dirty="0">
                <a:solidFill>
                  <a:schemeClr val="tx1"/>
                </a:solidFill>
              </a:rPr>
              <a:t>治疗流程，包括药物治疗和非药物治疗以及中医治疗。</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28</a:t>
            </a:fld>
            <a:endParaRPr lang="zh-CN" altLang="en-US"/>
          </a:p>
        </p:txBody>
      </p:sp>
    </p:spTree>
    <p:extLst>
      <p:ext uri="{BB962C8B-B14F-4D97-AF65-F5344CB8AC3E}">
        <p14:creationId xmlns:p14="http://schemas.microsoft.com/office/powerpoint/2010/main" val="92917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lnSpc>
                <a:spcPct val="150000"/>
              </a:lnSpc>
              <a:buFont typeface="Arial" panose="020B0604020202020204" pitchFamily="34" charset="0"/>
              <a:buChar char="•"/>
            </a:pPr>
            <a:r>
              <a:rPr lang="zh-CN" altLang="en-US" dirty="0"/>
              <a:t>药物治疗方案</a:t>
            </a:r>
            <a:r>
              <a:rPr lang="zh-CN" altLang="en-US" sz="1200" dirty="0">
                <a:cs typeface="+mn-ea"/>
                <a:sym typeface="+mn-lt"/>
              </a:rPr>
              <a:t>主要是五羟色胺再摄取抑制剂和五羟色胺去甲肾上腺素再摄取抑制剂，但</a:t>
            </a:r>
            <a:r>
              <a:rPr lang="zh-CN" altLang="en-US" sz="1200" b="1" dirty="0">
                <a:cs typeface="+mn-ea"/>
                <a:sym typeface="+mn-lt"/>
              </a:rPr>
              <a:t>此类药物疗效不具有特异性</a:t>
            </a:r>
            <a:r>
              <a:rPr lang="zh-CN" altLang="en-US" sz="1200" dirty="0">
                <a:cs typeface="+mn-ea"/>
                <a:sym typeface="+mn-lt"/>
              </a:rPr>
              <a:t>，因此在临床上常是一种或几种治疗方法组合，如药物治疗加前庭康复或认知行为疗法等</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b="1" dirty="0">
                <a:cs typeface="+mn-ea"/>
                <a:sym typeface="+mn-lt"/>
              </a:rPr>
              <a:t>某些中成药适用于轻症患者或部分中等程度的心因性眩晕和</a:t>
            </a:r>
            <a:r>
              <a:rPr lang="en-US" altLang="zh-CN" sz="1200" b="1" dirty="0">
                <a:cs typeface="+mn-ea"/>
                <a:sym typeface="+mn-lt"/>
              </a:rPr>
              <a:t>PPPD</a:t>
            </a:r>
            <a:r>
              <a:rPr lang="zh-CN" altLang="en-US" sz="1200" b="1" dirty="0">
                <a:cs typeface="+mn-ea"/>
                <a:sym typeface="+mn-lt"/>
              </a:rPr>
              <a:t>患者</a:t>
            </a:r>
            <a:endParaRPr lang="en-US" altLang="zh-CN" sz="1200" b="1"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前庭抑制药物如抗组胺药物和苯二氮卓类药物会延迟前庭康复，如果可能的话</a:t>
            </a:r>
            <a:r>
              <a:rPr lang="zh-CN" altLang="en-US" sz="1200" b="1" dirty="0">
                <a:cs typeface="+mn-ea"/>
                <a:sym typeface="+mn-lt"/>
              </a:rPr>
              <a:t>应该避免使用</a:t>
            </a:r>
            <a:endParaRPr lang="en-US" altLang="zh-CN" sz="1200" b="1"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cs typeface="+mn-ea"/>
                <a:sym typeface="+mn-lt"/>
              </a:rPr>
              <a:t>心理治疗适用于</a:t>
            </a:r>
            <a:r>
              <a:rPr lang="en-US" altLang="zh-CN" sz="1200" b="1" dirty="0">
                <a:cs typeface="+mn-ea"/>
                <a:sym typeface="+mn-lt"/>
              </a:rPr>
              <a:t>PPPD</a:t>
            </a:r>
            <a:r>
              <a:rPr lang="zh-CN" altLang="en-US" sz="1200" b="1" dirty="0">
                <a:cs typeface="+mn-ea"/>
                <a:sym typeface="+mn-lt"/>
              </a:rPr>
              <a:t>患者的早期治疗，</a:t>
            </a:r>
            <a:r>
              <a:rPr lang="zh-CN" altLang="en-US" sz="1200" dirty="0">
                <a:cs typeface="+mn-ea"/>
                <a:sym typeface="+mn-lt"/>
              </a:rPr>
              <a:t>对于病史时间较长的患者收效甚微。通常由临床医生或心理治疗师与患者进行沟通</a:t>
            </a:r>
            <a:endParaRPr lang="en-US" altLang="zh-CN" sz="1200" dirty="0">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29</a:t>
            </a:fld>
            <a:endParaRPr lang="zh-CN" altLang="en-US"/>
          </a:p>
        </p:txBody>
      </p:sp>
    </p:spTree>
    <p:extLst>
      <p:ext uri="{BB962C8B-B14F-4D97-AF65-F5344CB8AC3E}">
        <p14:creationId xmlns:p14="http://schemas.microsoft.com/office/powerpoint/2010/main" val="2777451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0" lang="zh-CN" altLang="en-US" sz="1200" b="0" i="0" u="none" strike="noStrike" kern="1200" cap="none" spc="0" normalizeH="0" baseline="0" noProof="0" dirty="0">
                <a:ln>
                  <a:noFill/>
                </a:ln>
                <a:solidFill>
                  <a:srgbClr val="FFFFFF"/>
                </a:solidFill>
                <a:effectLst/>
                <a:uLnTx/>
                <a:uFillTx/>
                <a:cs typeface="+mn-ea"/>
                <a:sym typeface="+mn-lt"/>
              </a:rPr>
              <a:t>持续性姿势</a:t>
            </a:r>
            <a:r>
              <a:rPr kumimoji="0" lang="en-US" altLang="zh-CN" sz="1200" b="0" i="0" u="none" strike="noStrike" kern="1200" cap="none" spc="0" normalizeH="0" baseline="0" noProof="0" dirty="0">
                <a:ln>
                  <a:noFill/>
                </a:ln>
                <a:solidFill>
                  <a:srgbClr val="FFFFFF"/>
                </a:solidFill>
                <a:effectLst/>
                <a:uLnTx/>
                <a:uFillTx/>
                <a:cs typeface="+mn-ea"/>
                <a:sym typeface="+mn-lt"/>
              </a:rPr>
              <a:t>-</a:t>
            </a:r>
            <a:r>
              <a:rPr kumimoji="0" lang="zh-CN" altLang="en-US" sz="1200" b="0" i="0" u="none" strike="noStrike" kern="1200" cap="none" spc="0" normalizeH="0" baseline="0" noProof="0" dirty="0">
                <a:ln>
                  <a:noFill/>
                </a:ln>
                <a:solidFill>
                  <a:srgbClr val="FFFFFF"/>
                </a:solidFill>
                <a:effectLst/>
                <a:uLnTx/>
                <a:uFillTx/>
                <a:cs typeface="+mn-ea"/>
                <a:sym typeface="+mn-lt"/>
              </a:rPr>
              <a:t>感知性头晕简称</a:t>
            </a:r>
            <a:r>
              <a:rPr kumimoji="0" lang="en-US" altLang="zh-CN" sz="1200" b="0" i="0" u="none" strike="noStrike" kern="1200" cap="none" spc="0" normalizeH="0" baseline="0" noProof="0" dirty="0">
                <a:ln>
                  <a:noFill/>
                </a:ln>
                <a:solidFill>
                  <a:srgbClr val="FFFFFF"/>
                </a:solidFill>
                <a:effectLst/>
                <a:uLnTx/>
                <a:uFillTx/>
                <a:cs typeface="+mn-ea"/>
                <a:sym typeface="+mn-lt"/>
              </a:rPr>
              <a:t>PPPD</a:t>
            </a:r>
            <a:r>
              <a:rPr kumimoji="0" lang="zh-CN" altLang="en-US" sz="1200" b="0" i="0" u="none" strike="noStrike" kern="1200" cap="none" spc="0" normalizeH="0" baseline="0" noProof="0" dirty="0">
                <a:ln>
                  <a:noFill/>
                </a:ln>
                <a:solidFill>
                  <a:srgbClr val="FFFFFF"/>
                </a:solidFill>
                <a:effectLst/>
                <a:uLnTx/>
                <a:uFillTx/>
                <a:cs typeface="+mn-ea"/>
                <a:sym typeface="+mn-lt"/>
              </a:rPr>
              <a:t>，</a:t>
            </a:r>
            <a:r>
              <a:rPr lang="zh-CN" altLang="en-US" dirty="0">
                <a:solidFill>
                  <a:schemeClr val="bg1"/>
                </a:solidFill>
                <a:cs typeface="+mn-ea"/>
                <a:sym typeface="+mn-lt"/>
              </a:rPr>
              <a:t>经由各种临床综合征演变发展而来。</a:t>
            </a:r>
            <a:endParaRPr lang="en-US" altLang="zh-CN" dirty="0">
              <a:solidFill>
                <a:schemeClr val="bg1"/>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chemeClr val="bg1"/>
                </a:solidFill>
                <a:cs typeface="+mn-ea"/>
                <a:sym typeface="+mn-lt"/>
              </a:rPr>
              <a:t>1871</a:t>
            </a:r>
            <a:r>
              <a:rPr lang="zh-CN" altLang="en-US" dirty="0">
                <a:solidFill>
                  <a:schemeClr val="bg1"/>
                </a:solidFill>
                <a:cs typeface="+mn-ea"/>
                <a:sym typeface="+mn-lt"/>
              </a:rPr>
              <a:t>年，德国的神经病学专家把其称为“广场恐惧症“。</a:t>
            </a:r>
            <a:r>
              <a:rPr lang="en-US" altLang="zh-CN" dirty="0">
                <a:solidFill>
                  <a:schemeClr val="bg1"/>
                </a:solidFill>
                <a:cs typeface="+mn-ea"/>
                <a:sym typeface="+mn-lt"/>
              </a:rPr>
              <a:t>1986</a:t>
            </a:r>
            <a:r>
              <a:rPr lang="zh-CN" altLang="en-US" dirty="0">
                <a:solidFill>
                  <a:schemeClr val="bg1"/>
                </a:solidFill>
                <a:cs typeface="+mn-ea"/>
                <a:sym typeface="+mn-lt"/>
              </a:rPr>
              <a:t>年，</a:t>
            </a:r>
            <a:r>
              <a:rPr kumimoji="0" lang="en-US" altLang="zh-CN" sz="1200" b="0" i="0" u="none" strike="noStrike" kern="0" cap="none" spc="0" normalizeH="0" baseline="0" noProof="0" dirty="0">
                <a:ln>
                  <a:noFill/>
                </a:ln>
                <a:solidFill>
                  <a:srgbClr val="313231"/>
                </a:solidFill>
                <a:effectLst/>
                <a:uLnTx/>
                <a:uFillTx/>
                <a:cs typeface="+mn-ea"/>
                <a:sym typeface="+mn-lt"/>
              </a:rPr>
              <a:t>Brandt</a:t>
            </a:r>
            <a:r>
              <a:rPr kumimoji="0" lang="zh-CN" altLang="en-US" sz="1200" b="0" i="0" u="none" strike="noStrike" kern="0" cap="none" spc="0" normalizeH="0" baseline="0" noProof="0" dirty="0">
                <a:ln>
                  <a:noFill/>
                </a:ln>
                <a:solidFill>
                  <a:srgbClr val="313231"/>
                </a:solidFill>
                <a:effectLst/>
                <a:uLnTx/>
                <a:uFillTx/>
                <a:cs typeface="+mn-ea"/>
                <a:sym typeface="+mn-lt"/>
              </a:rPr>
              <a:t>和</a:t>
            </a:r>
            <a:r>
              <a:rPr kumimoji="0" lang="en-US" altLang="zh-CN" sz="1200" b="0" i="0" u="none" strike="noStrike" kern="0" cap="none" spc="0" normalizeH="0" baseline="0" noProof="0" dirty="0">
                <a:ln>
                  <a:noFill/>
                </a:ln>
                <a:solidFill>
                  <a:srgbClr val="313231"/>
                </a:solidFill>
                <a:effectLst/>
                <a:uLnTx/>
                <a:uFillTx/>
                <a:cs typeface="+mn-ea"/>
                <a:sym typeface="+mn-lt"/>
              </a:rPr>
              <a:t>Dieterich</a:t>
            </a:r>
            <a:r>
              <a:rPr kumimoji="0" lang="zh-CN" altLang="en-US" sz="1200" b="0" i="0" u="none" strike="noStrike" kern="0" cap="none" spc="0" normalizeH="0" baseline="0" noProof="0" dirty="0">
                <a:ln>
                  <a:noFill/>
                </a:ln>
                <a:solidFill>
                  <a:srgbClr val="313231"/>
                </a:solidFill>
                <a:effectLst/>
                <a:uLnTx/>
                <a:uFillTx/>
                <a:cs typeface="+mn-ea"/>
                <a:sym typeface="+mn-lt"/>
              </a:rPr>
              <a:t>根据对前庭功能和焦虑障碍之间的关系的研究提出“</a:t>
            </a:r>
            <a:r>
              <a:rPr kumimoji="0" lang="zh-CN" altLang="en-US" sz="1200" b="1" i="0" u="none" strike="noStrike" kern="0" cap="none" spc="0" normalizeH="0" baseline="0" noProof="0" dirty="0">
                <a:ln>
                  <a:noFill/>
                </a:ln>
                <a:solidFill>
                  <a:srgbClr val="313231"/>
                </a:solidFill>
                <a:effectLst/>
                <a:uLnTx/>
                <a:uFillTx/>
                <a:cs typeface="+mn-ea"/>
                <a:sym typeface="+mn-lt"/>
              </a:rPr>
              <a:t>恐惧性姿势性眩晕</a:t>
            </a:r>
            <a:r>
              <a:rPr kumimoji="0" lang="en-US" altLang="zh-CN" sz="1200" b="1" i="0" u="none" strike="noStrike" kern="0" cap="none" spc="0" normalizeH="0" baseline="0" noProof="0" dirty="0">
                <a:ln>
                  <a:noFill/>
                </a:ln>
                <a:solidFill>
                  <a:srgbClr val="313231"/>
                </a:solidFill>
                <a:effectLst/>
                <a:uLnTx/>
                <a:uFillTx/>
                <a:cs typeface="+mn-ea"/>
                <a:sym typeface="+mn-lt"/>
              </a:rPr>
              <a:t>(PPV)”</a:t>
            </a:r>
            <a:r>
              <a:rPr kumimoji="0" lang="zh-CN" altLang="en-US" sz="1200" b="1" i="0" u="none" strike="noStrike" kern="0" cap="none" spc="0" normalizeH="0" baseline="0" noProof="0" dirty="0">
                <a:ln>
                  <a:noFill/>
                </a:ln>
                <a:solidFill>
                  <a:srgbClr val="313231"/>
                </a:solidFill>
                <a:effectLst/>
                <a:uLnTx/>
                <a:uFillTx/>
                <a:cs typeface="+mn-ea"/>
                <a:sym typeface="+mn-lt"/>
              </a:rPr>
              <a:t>。</a:t>
            </a:r>
            <a:endParaRPr kumimoji="0" lang="en-US" altLang="zh-CN" sz="1200" b="1" i="0" u="none" strike="noStrike" kern="0" cap="none" spc="0" normalizeH="0" baseline="0" noProof="0" dirty="0">
              <a:ln>
                <a:noFill/>
              </a:ln>
              <a:solidFill>
                <a:srgbClr val="313231"/>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313231"/>
                </a:solidFill>
                <a:effectLst/>
                <a:uLnTx/>
                <a:uFillTx/>
                <a:cs typeface="+mn-ea"/>
                <a:sym typeface="+mn-lt"/>
              </a:rPr>
              <a:t>2007</a:t>
            </a:r>
            <a:r>
              <a:rPr kumimoji="0" lang="zh-CN" altLang="en-US" sz="1200" b="1" i="0" u="none" strike="noStrike" kern="0" cap="none" spc="0" normalizeH="0" baseline="0" noProof="0" dirty="0">
                <a:ln>
                  <a:noFill/>
                </a:ln>
                <a:solidFill>
                  <a:srgbClr val="313231"/>
                </a:solidFill>
                <a:effectLst/>
                <a:uLnTx/>
                <a:uFillTx/>
                <a:cs typeface="+mn-ea"/>
                <a:sym typeface="+mn-lt"/>
              </a:rPr>
              <a:t>年，</a:t>
            </a:r>
            <a:r>
              <a:rPr kumimoji="0" lang="en-US" altLang="zh-CN" sz="1200" b="0" i="0" u="none" strike="noStrike" kern="0" cap="none" spc="0" normalizeH="0" baseline="0" noProof="0" dirty="0">
                <a:ln>
                  <a:noFill/>
                </a:ln>
                <a:solidFill>
                  <a:srgbClr val="000000"/>
                </a:solidFill>
                <a:effectLst/>
                <a:uLnTx/>
                <a:uFillTx/>
                <a:cs typeface="+mn-ea"/>
                <a:sym typeface="+mn-lt"/>
              </a:rPr>
              <a:t>Staab</a:t>
            </a:r>
            <a:r>
              <a:rPr kumimoji="0" lang="zh-CN" altLang="en-US" sz="1200" b="0" i="0" u="none" strike="noStrike" kern="0" cap="none" spc="0" normalizeH="0" baseline="0" noProof="0" dirty="0">
                <a:ln>
                  <a:noFill/>
                </a:ln>
                <a:solidFill>
                  <a:srgbClr val="000000"/>
                </a:solidFill>
                <a:effectLst/>
                <a:uLnTx/>
                <a:uFillTx/>
                <a:cs typeface="+mn-ea"/>
                <a:sym typeface="+mn-lt"/>
              </a:rPr>
              <a:t>和</a:t>
            </a:r>
            <a:r>
              <a:rPr kumimoji="0" lang="en-US" altLang="zh-CN" sz="1200" b="0" i="0" u="none" strike="noStrike" kern="0" cap="none" spc="0" normalizeH="0" baseline="0" noProof="0" dirty="0" err="1">
                <a:ln>
                  <a:noFill/>
                </a:ln>
                <a:solidFill>
                  <a:srgbClr val="000000"/>
                </a:solidFill>
                <a:effectLst/>
                <a:uLnTx/>
                <a:uFillTx/>
                <a:cs typeface="+mn-ea"/>
                <a:sym typeface="+mn-lt"/>
              </a:rPr>
              <a:t>Ruckenstein</a:t>
            </a:r>
            <a:r>
              <a:rPr kumimoji="0" lang="en-US" altLang="zh-CN" sz="1200" b="0" i="0" u="none" strike="noStrike" kern="0" cap="none" spc="0" normalizeH="0" baseline="0" noProof="0" dirty="0">
                <a:ln>
                  <a:noFill/>
                </a:ln>
                <a:solidFill>
                  <a:srgbClr val="000000"/>
                </a:solidFill>
                <a:effectLst/>
                <a:uLnTx/>
                <a:uFillTx/>
                <a:cs typeface="+mn-ea"/>
                <a:sym typeface="+mn-lt"/>
              </a:rPr>
              <a:t> </a:t>
            </a:r>
            <a:r>
              <a:rPr kumimoji="0" lang="zh-CN" altLang="en-US" sz="1200" b="0" i="0" u="none" strike="noStrike" kern="0" cap="none" spc="0" normalizeH="0" baseline="0" noProof="0" dirty="0">
                <a:ln>
                  <a:noFill/>
                </a:ln>
                <a:solidFill>
                  <a:srgbClr val="000000"/>
                </a:solidFill>
                <a:effectLst/>
                <a:uLnTx/>
                <a:uFillTx/>
                <a:cs typeface="+mn-ea"/>
                <a:sym typeface="+mn-lt"/>
              </a:rPr>
              <a:t>确定了这一组综合征的核心症状与概念，将其命名为</a:t>
            </a:r>
            <a:r>
              <a:rPr kumimoji="0" lang="zh-CN" altLang="en-US" sz="1200" b="1" i="0" u="none" strike="noStrike" kern="0" cap="none" spc="0" normalizeH="0" baseline="0" noProof="0" dirty="0">
                <a:ln>
                  <a:noFill/>
                </a:ln>
                <a:solidFill>
                  <a:srgbClr val="000000"/>
                </a:solidFill>
                <a:effectLst/>
                <a:uLnTx/>
                <a:uFillTx/>
                <a:cs typeface="+mn-ea"/>
                <a:sym typeface="+mn-lt"/>
              </a:rPr>
              <a:t>慢性主观性头晕</a:t>
            </a:r>
            <a:r>
              <a:rPr kumimoji="0" lang="en-US" altLang="zh-CN" sz="1200" b="1" i="0" u="none" strike="noStrike" kern="0" cap="none" spc="0" normalizeH="0" baseline="0" noProof="0" dirty="0">
                <a:ln>
                  <a:noFill/>
                </a:ln>
                <a:solidFill>
                  <a:srgbClr val="000000"/>
                </a:solidFill>
                <a:effectLst/>
                <a:uLnTx/>
                <a:uFillTx/>
                <a:cs typeface="+mn-ea"/>
                <a:sym typeface="+mn-lt"/>
              </a:rPr>
              <a:t>(CSD) </a:t>
            </a:r>
            <a:r>
              <a:rPr kumimoji="0" lang="zh-CN" altLang="en-US" sz="1200" b="1" i="0" u="none" strike="noStrike" kern="0" cap="none" spc="0" normalizeH="0" baseline="0" noProof="0" dirty="0">
                <a:ln>
                  <a:noFill/>
                </a:ln>
                <a:solidFill>
                  <a:srgbClr val="313231"/>
                </a:solidFill>
                <a:effectLst/>
                <a:uLnTx/>
                <a:uFillTx/>
                <a:cs typeface="+mn-ea"/>
                <a:sym typeface="+mn-lt"/>
              </a:rPr>
              <a:t>。</a:t>
            </a:r>
            <a:endParaRPr kumimoji="0" lang="en-US" altLang="zh-CN" sz="1200" b="1" i="0" u="none" strike="noStrike" kern="0" cap="none" spc="0" normalizeH="0" baseline="0" noProof="0" dirty="0">
              <a:ln>
                <a:noFill/>
              </a:ln>
              <a:solidFill>
                <a:srgbClr val="313231"/>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313231"/>
                </a:solidFill>
                <a:effectLst/>
                <a:uLnTx/>
                <a:uFillTx/>
                <a:cs typeface="+mn-ea"/>
                <a:sym typeface="+mn-lt"/>
              </a:rPr>
              <a:t>2015</a:t>
            </a:r>
            <a:r>
              <a:rPr kumimoji="0" lang="zh-CN" altLang="en-US" sz="1200" b="1" i="0" u="none" strike="noStrike" kern="0" cap="none" spc="0" normalizeH="0" baseline="0" noProof="0" dirty="0">
                <a:ln>
                  <a:noFill/>
                </a:ln>
                <a:solidFill>
                  <a:srgbClr val="313231"/>
                </a:solidFill>
                <a:effectLst/>
                <a:uLnTx/>
                <a:uFillTx/>
                <a:cs typeface="+mn-ea"/>
                <a:sym typeface="+mn-lt"/>
              </a:rPr>
              <a:t>年，</a:t>
            </a:r>
            <a:r>
              <a:rPr kumimoji="0" lang="en-US" altLang="zh-CN" sz="1200" b="1" i="0" u="none" strike="noStrike" kern="0" cap="none" spc="0" normalizeH="0" baseline="0" noProof="0" dirty="0">
                <a:ln>
                  <a:noFill/>
                </a:ln>
                <a:solidFill>
                  <a:srgbClr val="313231"/>
                </a:solidFill>
                <a:effectLst/>
                <a:uLnTx/>
                <a:uFillTx/>
                <a:cs typeface="+mn-ea"/>
                <a:sym typeface="+mn-lt"/>
              </a:rPr>
              <a:t>PPPD</a:t>
            </a:r>
            <a:r>
              <a:rPr kumimoji="0" lang="zh-CN" altLang="en-US" sz="1200" b="1" i="0" u="none" strike="noStrike" kern="0" cap="none" spc="0" normalizeH="0" baseline="0" noProof="0" dirty="0">
                <a:ln>
                  <a:noFill/>
                </a:ln>
                <a:solidFill>
                  <a:srgbClr val="313231"/>
                </a:solidFill>
                <a:effectLst/>
                <a:uLnTx/>
                <a:uFillTx/>
                <a:cs typeface="+mn-ea"/>
                <a:sym typeface="+mn-lt"/>
              </a:rPr>
              <a:t>被 </a:t>
            </a:r>
            <a:r>
              <a:rPr kumimoji="0" lang="en-US" altLang="zh-CN" sz="1200" b="1" i="0" u="none" strike="noStrike" kern="0" cap="none" spc="0" normalizeH="0" baseline="0" noProof="0" dirty="0">
                <a:ln>
                  <a:noFill/>
                </a:ln>
                <a:solidFill>
                  <a:srgbClr val="313231"/>
                </a:solidFill>
                <a:effectLst/>
                <a:uLnTx/>
                <a:uFillTx/>
                <a:cs typeface="+mn-ea"/>
                <a:sym typeface="+mn-lt"/>
              </a:rPr>
              <a:t>WHO </a:t>
            </a:r>
            <a:r>
              <a:rPr kumimoji="0" lang="zh-CN" altLang="en-US" sz="1200" i="0" u="none" strike="noStrike" kern="0" cap="none" spc="0" normalizeH="0" baseline="0" noProof="0" dirty="0">
                <a:ln>
                  <a:noFill/>
                </a:ln>
                <a:solidFill>
                  <a:srgbClr val="313231"/>
                </a:solidFill>
                <a:effectLst/>
                <a:uLnTx/>
                <a:uFillTx/>
                <a:cs typeface="+mn-ea"/>
                <a:sym typeface="+mn-lt"/>
              </a:rPr>
              <a:t>国际疾病分类 </a:t>
            </a:r>
            <a:r>
              <a:rPr kumimoji="0" lang="en-US" altLang="zh-CN" sz="1200" i="0" u="none" strike="noStrike" kern="0" cap="none" spc="0" normalizeH="0" baseline="0" noProof="0" dirty="0">
                <a:ln>
                  <a:noFill/>
                </a:ln>
                <a:solidFill>
                  <a:srgbClr val="313231"/>
                </a:solidFill>
                <a:effectLst/>
                <a:uLnTx/>
                <a:uFillTx/>
                <a:cs typeface="+mn-ea"/>
                <a:sym typeface="+mn-lt"/>
              </a:rPr>
              <a:t>ICD-11beta</a:t>
            </a:r>
            <a:r>
              <a:rPr kumimoji="0" lang="zh-CN" altLang="en-US" sz="1200" i="0" u="none" strike="noStrike" kern="0" cap="none" spc="0" normalizeH="0" baseline="0" noProof="0" dirty="0">
                <a:ln>
                  <a:noFill/>
                </a:ln>
                <a:solidFill>
                  <a:srgbClr val="313231"/>
                </a:solidFill>
                <a:effectLst/>
                <a:uLnTx/>
                <a:uFillTx/>
                <a:cs typeface="+mn-ea"/>
                <a:sym typeface="+mn-lt"/>
              </a:rPr>
              <a:t>草案录入</a:t>
            </a:r>
            <a:r>
              <a:rPr kumimoji="0" lang="zh-CN" altLang="en-US" sz="1200" b="1" i="0" u="none" strike="noStrike" kern="0" cap="none" spc="0" normalizeH="0" baseline="0" noProof="0" dirty="0">
                <a:ln>
                  <a:noFill/>
                </a:ln>
                <a:solidFill>
                  <a:srgbClr val="313231"/>
                </a:solidFill>
                <a:effectLst/>
                <a:uLnTx/>
                <a:uFillTx/>
                <a:cs typeface="+mn-ea"/>
                <a:sym typeface="+mn-lt"/>
              </a:rPr>
              <a:t>。</a:t>
            </a:r>
            <a:endParaRPr kumimoji="0" lang="zh-CN" altLang="zh-CN" sz="1200" i="0" u="none" strike="noStrike" kern="0" cap="none" spc="0" normalizeH="0" baseline="0" noProof="0" dirty="0">
              <a:ln>
                <a:noFill/>
              </a:ln>
              <a:solidFill>
                <a:srgbClr val="313231"/>
              </a:solidFill>
              <a:effectLst/>
              <a:uLnTx/>
              <a:uFillTx/>
              <a:cs typeface="+mn-ea"/>
              <a:sym typeface="+mn-lt"/>
            </a:endParaRPr>
          </a:p>
        </p:txBody>
      </p:sp>
      <p:sp>
        <p:nvSpPr>
          <p:cNvPr id="4" name="灯片编号占位符 3"/>
          <p:cNvSpPr>
            <a:spLocks noGrp="1"/>
          </p:cNvSpPr>
          <p:nvPr>
            <p:ph type="sldNum" sz="quarter" idx="5"/>
          </p:nvPr>
        </p:nvSpPr>
        <p:spPr/>
        <p:txBody>
          <a:bodyPr/>
          <a:lstStyle/>
          <a:p>
            <a:fld id="{ED9E8E96-1D5E-4F63-AE97-43160856F6E4}" type="slidenum">
              <a:rPr lang="zh-CN" altLang="en-US" smtClean="0"/>
              <a:t>3</a:t>
            </a:fld>
            <a:endParaRPr lang="zh-CN" altLang="en-US"/>
          </a:p>
        </p:txBody>
      </p:sp>
    </p:spTree>
    <p:extLst>
      <p:ext uri="{BB962C8B-B14F-4D97-AF65-F5344CB8AC3E}">
        <p14:creationId xmlns:p14="http://schemas.microsoft.com/office/powerpoint/2010/main" val="932683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prstClr val="white"/>
                </a:solidFill>
                <a:latin typeface="Arial" panose="020B0604020202020204"/>
                <a:ea typeface="微软雅黑" panose="020B0503020204020204" charset="-122"/>
                <a:sym typeface="Arial" panose="020B0604020202020204"/>
              </a:rPr>
              <a:t>前庭平衡康复治疗（</a:t>
            </a:r>
            <a:r>
              <a:rPr lang="en-US" altLang="zh-CN" sz="1200" b="1" dirty="0">
                <a:solidFill>
                  <a:prstClr val="white"/>
                </a:solidFill>
                <a:latin typeface="Arial" panose="020B0604020202020204"/>
                <a:ea typeface="微软雅黑" panose="020B0503020204020204" charset="-122"/>
                <a:sym typeface="Arial" panose="020B0604020202020204"/>
              </a:rPr>
              <a:t>VBRT</a:t>
            </a:r>
            <a:r>
              <a:rPr lang="zh-CN" altLang="en-US" sz="1200" b="1" dirty="0">
                <a:solidFill>
                  <a:prstClr val="white"/>
                </a:solidFill>
                <a:latin typeface="Arial" panose="020B0604020202020204"/>
                <a:ea typeface="微软雅黑" panose="020B0503020204020204" charset="-122"/>
                <a:sym typeface="Arial" panose="020B0604020202020204"/>
              </a:rPr>
              <a:t>）</a:t>
            </a:r>
            <a:endParaRPr kumimoji="0" lang="zh-CN" altLang="en-US" sz="1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通过习惯性训练和放松技术，使处于“高度警惕”状态的平衡控制系统脱敏</a:t>
            </a:r>
            <a:endParaRPr lang="en-US" altLang="zh-CN" sz="1400" dirty="0">
              <a:solidFill>
                <a:prstClr val="black"/>
              </a:solidFill>
              <a:cs typeface="+mn-ea"/>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前庭康复治疗应遵循训练难度和强度从低到高、循序渐进的训练方式</a:t>
            </a:r>
            <a:endParaRPr lang="en-US" altLang="zh-CN" sz="1400" dirty="0">
              <a:solidFill>
                <a:prstClr val="black"/>
              </a:solidFill>
              <a:cs typeface="+mn-ea"/>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研究表明，前庭平衡康复治疗能够减少</a:t>
            </a:r>
            <a:r>
              <a:rPr lang="en-US" altLang="zh-CN" sz="1400" dirty="0">
                <a:solidFill>
                  <a:prstClr val="black"/>
                </a:solidFill>
                <a:cs typeface="+mn-ea"/>
                <a:sym typeface="Arial" panose="020B0604020202020204"/>
              </a:rPr>
              <a:t>60%~80%PPPD</a:t>
            </a:r>
            <a:r>
              <a:rPr lang="zh-CN" altLang="en-US" sz="1400" dirty="0">
                <a:solidFill>
                  <a:prstClr val="black"/>
                </a:solidFill>
                <a:cs typeface="+mn-ea"/>
                <a:sym typeface="Arial" panose="020B0604020202020204"/>
              </a:rPr>
              <a:t>患者的前庭症状，坚持训练超过</a:t>
            </a:r>
            <a:r>
              <a:rPr lang="en-US" altLang="zh-CN" sz="1400" dirty="0">
                <a:solidFill>
                  <a:prstClr val="black"/>
                </a:solidFill>
                <a:cs typeface="+mn-ea"/>
                <a:sym typeface="Arial" panose="020B0604020202020204"/>
              </a:rPr>
              <a:t>3</a:t>
            </a:r>
            <a:r>
              <a:rPr lang="zh-CN" altLang="en-US" sz="1400" dirty="0">
                <a:solidFill>
                  <a:prstClr val="black"/>
                </a:solidFill>
                <a:cs typeface="+mn-ea"/>
                <a:sym typeface="Arial" panose="020B0604020202020204"/>
              </a:rPr>
              <a:t>～</a:t>
            </a:r>
            <a:r>
              <a:rPr lang="en-US" altLang="zh-CN" sz="1400" dirty="0">
                <a:solidFill>
                  <a:prstClr val="black"/>
                </a:solidFill>
                <a:cs typeface="+mn-ea"/>
                <a:sym typeface="Arial" panose="020B0604020202020204"/>
              </a:rPr>
              <a:t>6</a:t>
            </a:r>
            <a:r>
              <a:rPr lang="zh-CN" altLang="en-US" sz="1400" dirty="0">
                <a:solidFill>
                  <a:prstClr val="black"/>
                </a:solidFill>
                <a:cs typeface="+mn-ea"/>
                <a:sym typeface="Arial" panose="020B0604020202020204"/>
              </a:rPr>
              <a:t>个月疗效最为显著</a:t>
            </a:r>
            <a:endParaRPr kumimoji="0" lang="en-US" altLang="zh-CN"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ea"/>
              <a:sym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prstClr val="white"/>
                </a:solidFill>
                <a:sym typeface="Arial" panose="020B0604020202020204"/>
              </a:rPr>
              <a:t>非侵入性迷走神经刺激（</a:t>
            </a:r>
            <a:r>
              <a:rPr lang="en-US" altLang="zh-CN" sz="1200" b="1" dirty="0" err="1">
                <a:solidFill>
                  <a:prstClr val="white"/>
                </a:solidFill>
                <a:sym typeface="Arial" panose="020B0604020202020204"/>
              </a:rPr>
              <a:t>nVNS</a:t>
            </a:r>
            <a:r>
              <a:rPr lang="zh-CN" altLang="en-US" sz="1200" b="1" dirty="0">
                <a:solidFill>
                  <a:prstClr val="white"/>
                </a:solidFill>
                <a:sym typeface="Arial" panose="020B0604020202020204"/>
              </a:rPr>
              <a:t>）</a:t>
            </a:r>
            <a:endParaRPr kumimoji="0" lang="zh-CN" altLang="en-US" sz="1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本方法主要适用于对药物和</a:t>
            </a:r>
            <a:r>
              <a:rPr lang="en-US" altLang="zh-CN" sz="1400" dirty="0">
                <a:solidFill>
                  <a:prstClr val="black"/>
                </a:solidFill>
                <a:cs typeface="+mn-ea"/>
                <a:sym typeface="Arial" panose="020B0604020202020204"/>
              </a:rPr>
              <a:t>CBT</a:t>
            </a:r>
            <a:r>
              <a:rPr lang="zh-CN" altLang="en-US" sz="1400" dirty="0">
                <a:solidFill>
                  <a:prstClr val="black"/>
                </a:solidFill>
                <a:cs typeface="+mn-ea"/>
                <a:sym typeface="Arial" panose="020B0604020202020204"/>
              </a:rPr>
              <a:t>治疗均无效的难治性</a:t>
            </a:r>
            <a:r>
              <a:rPr lang="en-US" altLang="zh-CN" sz="1400" dirty="0">
                <a:solidFill>
                  <a:prstClr val="black"/>
                </a:solidFill>
                <a:cs typeface="+mn-ea"/>
                <a:sym typeface="Arial" panose="020B0604020202020204"/>
              </a:rPr>
              <a:t>PPPD</a:t>
            </a:r>
            <a:r>
              <a:rPr lang="zh-CN" altLang="en-US" sz="1400" dirty="0">
                <a:solidFill>
                  <a:prstClr val="black"/>
                </a:solidFill>
                <a:cs typeface="+mn-ea"/>
                <a:sym typeface="Arial" panose="020B0604020202020204"/>
              </a:rPr>
              <a:t>患者</a:t>
            </a:r>
            <a:endParaRPr lang="en-US" altLang="zh-CN" sz="1400" dirty="0">
              <a:solidFill>
                <a:prstClr val="black"/>
              </a:solidFill>
              <a:cs typeface="+mn-ea"/>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通过非侵人性迷走神经电刺激治疗仪，在患者头晕</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眩晕的急性加重</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发作期，对右侧迷走神经进行</a:t>
            </a:r>
            <a:r>
              <a:rPr lang="en-US" altLang="zh-CN" sz="1400" dirty="0">
                <a:solidFill>
                  <a:prstClr val="black"/>
                </a:solidFill>
                <a:cs typeface="+mn-ea"/>
                <a:sym typeface="Arial" panose="020B0604020202020204"/>
              </a:rPr>
              <a:t>3</a:t>
            </a:r>
            <a:r>
              <a:rPr lang="zh-CN" altLang="en-US" sz="1400" dirty="0">
                <a:solidFill>
                  <a:prstClr val="black"/>
                </a:solidFill>
                <a:cs typeface="+mn-ea"/>
                <a:sym typeface="Arial" panose="020B0604020202020204"/>
              </a:rPr>
              <a:t>次刺激，每次间隔</a:t>
            </a:r>
            <a:r>
              <a:rPr lang="en-US" altLang="zh-CN" sz="1400" dirty="0">
                <a:solidFill>
                  <a:prstClr val="black"/>
                </a:solidFill>
                <a:cs typeface="+mn-ea"/>
                <a:sym typeface="Arial" panose="020B0604020202020204"/>
              </a:rPr>
              <a:t>5</a:t>
            </a:r>
            <a:r>
              <a:rPr lang="zh-CN" altLang="en-US" sz="1400" dirty="0">
                <a:solidFill>
                  <a:prstClr val="black"/>
                </a:solidFill>
                <a:cs typeface="+mn-ea"/>
                <a:sym typeface="Arial" panose="020B0604020202020204"/>
              </a:rPr>
              <a:t>分钟，每次刺激时间为</a:t>
            </a:r>
            <a:r>
              <a:rPr lang="en-US" altLang="zh-CN" sz="1400" dirty="0">
                <a:solidFill>
                  <a:prstClr val="black"/>
                </a:solidFill>
                <a:cs typeface="+mn-ea"/>
                <a:sym typeface="Arial" panose="020B0604020202020204"/>
              </a:rPr>
              <a:t>90</a:t>
            </a:r>
            <a:r>
              <a:rPr lang="zh-CN" altLang="en-US" sz="1400" dirty="0">
                <a:solidFill>
                  <a:prstClr val="black"/>
                </a:solidFill>
                <a:cs typeface="+mn-ea"/>
                <a:sym typeface="Arial" panose="020B0604020202020204"/>
              </a:rPr>
              <a:t>秒；非发作</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加重的预防性刺激每天应用</a:t>
            </a:r>
            <a:r>
              <a:rPr lang="en-US" altLang="zh-CN" sz="1400" dirty="0">
                <a:solidFill>
                  <a:prstClr val="black"/>
                </a:solidFill>
                <a:cs typeface="+mn-ea"/>
                <a:sym typeface="Arial" panose="020B0604020202020204"/>
              </a:rPr>
              <a:t>2</a:t>
            </a:r>
            <a:r>
              <a:rPr lang="zh-CN" altLang="en-US" sz="1400" dirty="0">
                <a:solidFill>
                  <a:prstClr val="black"/>
                </a:solidFill>
                <a:cs typeface="+mn-ea"/>
                <a:sym typeface="Arial" panose="020B0604020202020204"/>
              </a:rPr>
              <a:t>次（即早上和晚上</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，每次刺激时间为</a:t>
            </a:r>
            <a:r>
              <a:rPr lang="en-US" altLang="zh-CN" sz="1400" dirty="0">
                <a:solidFill>
                  <a:prstClr val="black"/>
                </a:solidFill>
                <a:cs typeface="+mn-ea"/>
                <a:sym typeface="Arial" panose="020B0604020202020204"/>
              </a:rPr>
              <a:t>90</a:t>
            </a:r>
            <a:r>
              <a:rPr lang="zh-CN" altLang="en-US" sz="1400" dirty="0">
                <a:solidFill>
                  <a:prstClr val="black"/>
                </a:solidFill>
                <a:cs typeface="+mn-ea"/>
                <a:sym typeface="Arial" panose="020B0604020202020204"/>
              </a:rPr>
              <a:t>秒</a:t>
            </a:r>
            <a:endParaRPr kumimoji="0" lang="en-US" altLang="zh-CN"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ea"/>
              <a:sym typeface="Arial" panose="020B0604020202020204"/>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30</a:t>
            </a:fld>
            <a:endParaRPr lang="zh-CN" altLang="en-US"/>
          </a:p>
        </p:txBody>
      </p:sp>
    </p:spTree>
    <p:extLst>
      <p:ext uri="{BB962C8B-B14F-4D97-AF65-F5344CB8AC3E}">
        <p14:creationId xmlns:p14="http://schemas.microsoft.com/office/powerpoint/2010/main" val="23938193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marR="0" lvl="0" indent="-285750" algn="l" defTabSz="914400" rtl="0" fontAlgn="auto">
              <a:lnSpc>
                <a:spcPct val="120000"/>
              </a:lnSpc>
              <a:spcBef>
                <a:spcPts val="1200"/>
              </a:spcBef>
              <a:spcAft>
                <a:spcPts val="1200"/>
              </a:spcAft>
              <a:buClrTx/>
              <a:buSzTx/>
              <a:buFont typeface="Arial" panose="020B0604020202020204" pitchFamily="34" charset="0"/>
              <a:buChar char="•"/>
              <a:defRPr/>
            </a:pPr>
            <a:r>
              <a:rPr lang="zh-CN" altLang="en-US" dirty="0"/>
              <a:t>综上所述：</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目前，我国</a:t>
            </a:r>
            <a:r>
              <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PPPD</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患者误诊和漏诊比例较高。错误的诊疗方案将影响疾病进程和预后，增加医疗负担</a:t>
            </a:r>
          </a:p>
          <a:p>
            <a:pPr marL="285750" marR="0" lvl="0" indent="-285750" algn="l" defTabSz="914400" rtl="0" fontAlgn="auto">
              <a:lnSpc>
                <a:spcPct val="120000"/>
              </a:lnSpc>
              <a:spcBef>
                <a:spcPts val="1200"/>
              </a:spcBef>
              <a:spcAft>
                <a:spcPts val="1200"/>
              </a:spcAft>
              <a:buClrTx/>
              <a:buSzTx/>
              <a:buFont typeface="Arial" panose="020B0604020202020204" pitchFamily="34" charset="0"/>
              <a:buChar char="•"/>
              <a:defRPr/>
            </a:pP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头晕、不稳、非旋转性眩晕是</a:t>
            </a:r>
            <a:r>
              <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PPPD</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的三个核心症状，其中一个或多个症状在直立姿势、主动</a:t>
            </a:r>
            <a:r>
              <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被动运动、暴露于移动视觉刺激或复杂视觉环境中时加重，是诊断的核心要点</a:t>
            </a:r>
          </a:p>
          <a:p>
            <a:pPr marL="285750" marR="0" lvl="0" indent="-285750" algn="l" defTabSz="914400" rtl="0" fontAlgn="auto">
              <a:lnSpc>
                <a:spcPct val="120000"/>
              </a:lnSpc>
              <a:spcBef>
                <a:spcPts val="1200"/>
              </a:spcBef>
              <a:spcAft>
                <a:spcPts val="1200"/>
              </a:spcAft>
              <a:buClrTx/>
              <a:buSzTx/>
              <a:buFont typeface="Arial" panose="020B0604020202020204" pitchFamily="34" charset="0"/>
              <a:buChar char="•"/>
              <a:defRPr/>
            </a:pP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触发事件的追诊很重要。当触发事件为急性或者发作性疾病时易诊断，当触发事件为慢性外周前庭病等疾病时，常需要随访以明确诊断及鉴别诊断</a:t>
            </a:r>
            <a:endPar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endParaRPr>
          </a:p>
          <a:p>
            <a:pPr marL="285750" lvl="0" indent="-285750" fontAlgn="auto">
              <a:lnSpc>
                <a:spcPct val="120000"/>
              </a:lnSpc>
              <a:spcBef>
                <a:spcPts val="1200"/>
              </a:spcBef>
              <a:spcAft>
                <a:spcPts val="1200"/>
              </a:spcAft>
              <a:buFont typeface="Arial" panose="020B0604020202020204" pitchFamily="34" charset="0"/>
              <a:buChar char="•"/>
              <a:defRPr/>
            </a:pPr>
            <a:r>
              <a:rPr lang="en-US" altLang="zh-CN" kern="0" dirty="0">
                <a:solidFill>
                  <a:prstClr val="black"/>
                </a:solidFill>
                <a:latin typeface="Arial" panose="020B0604020202020204" pitchFamily="34" charset="0"/>
                <a:cs typeface="Arial" panose="020B0604020202020204" pitchFamily="34" charset="0"/>
              </a:rPr>
              <a:t>PPPD</a:t>
            </a:r>
            <a:r>
              <a:rPr lang="zh-CN" altLang="en-US" kern="0" dirty="0">
                <a:solidFill>
                  <a:prstClr val="black"/>
                </a:solidFill>
                <a:latin typeface="Arial" panose="020B0604020202020204" pitchFamily="34" charset="0"/>
                <a:cs typeface="Arial" panose="020B0604020202020204" pitchFamily="34" charset="0"/>
              </a:rPr>
              <a:t>既可以单独诊断，也可以与其他疾病共病诊断，体格检查或实验室检测的异常并不能除外</a:t>
            </a:r>
            <a:r>
              <a:rPr lang="en-US" altLang="zh-CN" kern="0" dirty="0">
                <a:solidFill>
                  <a:prstClr val="black"/>
                </a:solidFill>
                <a:latin typeface="Arial" panose="020B0604020202020204" pitchFamily="34" charset="0"/>
                <a:cs typeface="Arial" panose="020B0604020202020204" pitchFamily="34" charset="0"/>
              </a:rPr>
              <a:t>PPPD</a:t>
            </a:r>
            <a:r>
              <a:rPr lang="zh-CN" altLang="en-US" kern="0" dirty="0">
                <a:solidFill>
                  <a:prstClr val="black"/>
                </a:solidFill>
                <a:latin typeface="Arial" panose="020B0604020202020204" pitchFamily="34" charset="0"/>
                <a:cs typeface="Arial" panose="020B0604020202020204" pitchFamily="34" charset="0"/>
              </a:rPr>
              <a:t>，有时需要随诊诊断</a:t>
            </a:r>
            <a:endPar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31</a:t>
            </a:fld>
            <a:endParaRPr lang="zh-CN" altLang="en-US"/>
          </a:p>
        </p:txBody>
      </p:sp>
    </p:spTree>
    <p:extLst>
      <p:ext uri="{BB962C8B-B14F-4D97-AF65-F5344CB8AC3E}">
        <p14:creationId xmlns:p14="http://schemas.microsoft.com/office/powerpoint/2010/main" val="34118870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感谢各位的倾听！本次的分享到此结束，欢迎大家提问和讨论。</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宋体"/>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宋体"/>
              <a:ea typeface="宋体" panose="02010600030101010101" pitchFamily="2" charset="-122"/>
              <a:cs typeface="+mn-cs"/>
            </a:endParaRPr>
          </a:p>
        </p:txBody>
      </p:sp>
    </p:spTree>
    <p:extLst>
      <p:ext uri="{BB962C8B-B14F-4D97-AF65-F5344CB8AC3E}">
        <p14:creationId xmlns:p14="http://schemas.microsoft.com/office/powerpoint/2010/main" val="127420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有三级头晕诊疗中心眩晕数据库显示，</a:t>
            </a:r>
            <a:r>
              <a:rPr lang="en-US" altLang="zh-CN" dirty="0"/>
              <a:t>PPPD </a:t>
            </a:r>
            <a:r>
              <a:rPr lang="zh-CN" altLang="en-US" dirty="0"/>
              <a:t>是最常见的疾病之一，占慢性前庭疾病患者的 </a:t>
            </a:r>
            <a:r>
              <a:rPr lang="en-US" altLang="zh-CN" dirty="0"/>
              <a:t>37%</a:t>
            </a:r>
            <a:r>
              <a:rPr lang="zh-CN" altLang="en-US" dirty="0"/>
              <a:t>，其次是心因性眩晕</a:t>
            </a:r>
            <a:r>
              <a:rPr lang="en-US" altLang="zh-CN" dirty="0"/>
              <a:t>(17%)</a:t>
            </a:r>
            <a:r>
              <a:rPr lang="zh-CN" altLang="en-US" dirty="0"/>
              <a:t>和未补偿的单侧前庭功能减退</a:t>
            </a:r>
          </a:p>
          <a:p>
            <a:r>
              <a:rPr lang="en-US" altLang="zh-CN" dirty="0"/>
              <a:t>(UVH) (15%)</a:t>
            </a:r>
            <a:r>
              <a:rPr lang="zh-CN" altLang="en-US" dirty="0"/>
              <a:t>。</a:t>
            </a:r>
            <a:endParaRPr lang="en-US" altLang="zh-CN" dirty="0"/>
          </a:p>
          <a:p>
            <a:r>
              <a:rPr lang="en-US" altLang="zh-CN" dirty="0"/>
              <a:t>PPPD </a:t>
            </a:r>
            <a:r>
              <a:rPr lang="zh-CN" altLang="en-US" dirty="0"/>
              <a:t>通常由某种诱发疾病引起，包括急性</a:t>
            </a:r>
            <a:r>
              <a:rPr lang="en-US" altLang="zh-CN" dirty="0"/>
              <a:t>/</a:t>
            </a:r>
          </a:p>
          <a:p>
            <a:r>
              <a:rPr lang="zh-CN" altLang="en-US" dirty="0"/>
              <a:t>发作性前庭疾病或精神疾病，如惊恐发作。最不常见的诱发因素是慢性疾病，如神经退行性疾病。最常见的诱发疾病是急性周围性眩晕</a:t>
            </a:r>
            <a:r>
              <a:rPr lang="en-US" altLang="zh-CN" dirty="0"/>
              <a:t>(34%)</a:t>
            </a:r>
            <a:r>
              <a:rPr lang="zh-CN" altLang="en-US" dirty="0"/>
              <a:t>，其次是良性阵发性体位性眩晕</a:t>
            </a:r>
            <a:r>
              <a:rPr lang="en-US" altLang="zh-CN" dirty="0"/>
              <a:t>(15.2%)</a:t>
            </a:r>
            <a:r>
              <a:rPr lang="zh-CN" altLang="en-US" dirty="0"/>
              <a:t>、梅尼埃病</a:t>
            </a:r>
            <a:r>
              <a:rPr lang="en-US" altLang="zh-CN" dirty="0"/>
              <a:t>(10.5%)</a:t>
            </a:r>
            <a:r>
              <a:rPr lang="zh-CN" altLang="en-US" dirty="0"/>
              <a:t>、伴有眩晕的突发性耳聋</a:t>
            </a:r>
            <a:r>
              <a:rPr lang="en-US" altLang="zh-CN" dirty="0"/>
              <a:t>(4.7%)</a:t>
            </a:r>
            <a:r>
              <a:rPr lang="zh-CN" altLang="en-US" dirty="0"/>
              <a:t>、前庭神经炎</a:t>
            </a:r>
            <a:r>
              <a:rPr lang="en-US" altLang="zh-CN" dirty="0"/>
              <a:t>(3.7%)</a:t>
            </a:r>
            <a:r>
              <a:rPr lang="zh-CN" altLang="en-US" dirty="0"/>
              <a:t>和慢性发作</a:t>
            </a:r>
            <a:r>
              <a:rPr lang="en-US" altLang="zh-CN" dirty="0"/>
              <a:t>(4.7%) </a:t>
            </a:r>
            <a:r>
              <a:rPr lang="zh-CN" altLang="en-US" dirty="0"/>
              <a:t>。</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4</a:t>
            </a:fld>
            <a:endParaRPr lang="zh-CN" altLang="en-US"/>
          </a:p>
        </p:txBody>
      </p:sp>
    </p:spTree>
    <p:extLst>
      <p:ext uri="{BB962C8B-B14F-4D97-AF65-F5344CB8AC3E}">
        <p14:creationId xmlns:p14="http://schemas.microsoft.com/office/powerpoint/2010/main" val="1340858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marR="0" lvl="0" indent="-285750" algn="just" defTabSz="914400" rtl="0" eaLnBrk="1" fontAlgn="auto" latinLnBrk="0" hangingPunct="1">
              <a:lnSpc>
                <a:spcPct val="150000"/>
              </a:lnSpc>
              <a:spcBef>
                <a:spcPts val="1200"/>
              </a:spcBef>
              <a:spcAft>
                <a:spcPts val="0"/>
              </a:spcAft>
              <a:buClrTx/>
              <a:buSzTx/>
              <a:buFont typeface="Wingdings" panose="05000000000000000000" pitchFamily="2" charset="2"/>
              <a:buChar char="u"/>
              <a:defRPr/>
            </a:pPr>
            <a:r>
              <a:rPr lang="en-US" altLang="zh-CN" dirty="0"/>
              <a:t>PPPD</a:t>
            </a:r>
            <a:r>
              <a:rPr lang="zh-CN" altLang="en-US" dirty="0"/>
              <a:t>的发病机制复杂，</a:t>
            </a:r>
            <a:r>
              <a:rPr kumimoji="0" lang="en-US" altLang="zh-CN" sz="1200" i="0" u="none" strike="noStrike" kern="1200" cap="none" spc="0" normalizeH="0" noProof="0" dirty="0">
                <a:ln>
                  <a:noFill/>
                </a:ln>
                <a:effectLst/>
                <a:uLnTx/>
                <a:uFillTx/>
                <a:cs typeface="+mn-ea"/>
                <a:sym typeface="+mn-lt"/>
              </a:rPr>
              <a:t>PPPD</a:t>
            </a:r>
            <a:r>
              <a:rPr kumimoji="0" lang="zh-CN" altLang="en-US" sz="1200" i="0" u="none" strike="noStrike" kern="1200" cap="none" spc="0" normalizeH="0" noProof="0" dirty="0">
                <a:ln>
                  <a:noFill/>
                </a:ln>
                <a:effectLst/>
                <a:uLnTx/>
                <a:uFillTx/>
                <a:cs typeface="+mn-ea"/>
                <a:sym typeface="+mn-lt"/>
              </a:rPr>
              <a:t>被认为是一个</a:t>
            </a:r>
            <a:r>
              <a:rPr kumimoji="0" lang="zh-CN" altLang="en-US" sz="1200" b="1" i="0" u="none" strike="noStrike" kern="1200" cap="none" spc="0" normalizeH="0" noProof="0" dirty="0">
                <a:ln>
                  <a:noFill/>
                </a:ln>
                <a:effectLst/>
                <a:uLnTx/>
                <a:uFillTx/>
                <a:cs typeface="+mn-ea"/>
                <a:sym typeface="+mn-lt"/>
              </a:rPr>
              <a:t>动态演变</a:t>
            </a:r>
            <a:r>
              <a:rPr kumimoji="0" lang="zh-CN" altLang="en-US" sz="1200" i="0" u="none" strike="noStrike" kern="1200" cap="none" spc="0" normalizeH="0" noProof="0" dirty="0">
                <a:ln>
                  <a:noFill/>
                </a:ln>
                <a:effectLst/>
                <a:uLnTx/>
                <a:uFillTx/>
                <a:cs typeface="+mn-ea"/>
                <a:sym typeface="+mn-lt"/>
              </a:rPr>
              <a:t>的过程。约</a:t>
            </a:r>
            <a:r>
              <a:rPr kumimoji="0" lang="en-US" altLang="zh-CN" sz="1200" b="1" i="0" u="none" strike="noStrike" kern="1200" cap="none" spc="0" normalizeH="0" noProof="0" dirty="0">
                <a:ln>
                  <a:noFill/>
                </a:ln>
                <a:effectLst/>
                <a:uLnTx/>
                <a:uFillTx/>
                <a:cs typeface="+mn-ea"/>
                <a:sym typeface="+mn-lt"/>
              </a:rPr>
              <a:t>70%</a:t>
            </a:r>
            <a:r>
              <a:rPr kumimoji="0" lang="zh-CN" altLang="en-US" sz="1200" i="0" u="none" strike="noStrike" kern="1200" cap="none" spc="0" normalizeH="0" noProof="0" dirty="0">
                <a:ln>
                  <a:noFill/>
                </a:ln>
                <a:effectLst/>
                <a:uLnTx/>
                <a:uFillTx/>
                <a:cs typeface="+mn-ea"/>
                <a:sym typeface="+mn-lt"/>
              </a:rPr>
              <a:t>的患者由</a:t>
            </a:r>
            <a:r>
              <a:rPr kumimoji="0" lang="zh-CN" altLang="en-US" sz="1200" b="1" i="0" u="none" strike="noStrike" kern="1200" cap="none" spc="0" normalizeH="0" noProof="0" dirty="0">
                <a:ln>
                  <a:noFill/>
                </a:ln>
                <a:effectLst/>
                <a:uLnTx/>
                <a:uFillTx/>
                <a:cs typeface="+mn-ea"/>
                <a:sym typeface="+mn-lt"/>
              </a:rPr>
              <a:t>结构性前庭综合征</a:t>
            </a:r>
            <a:r>
              <a:rPr kumimoji="0" lang="zh-CN" altLang="en-US" sz="1200" i="0" u="none" strike="noStrike" kern="1200" cap="none" spc="0" normalizeH="0" noProof="0" dirty="0">
                <a:ln>
                  <a:noFill/>
                </a:ln>
                <a:effectLst/>
                <a:uLnTx/>
                <a:uFillTx/>
                <a:cs typeface="+mn-ea"/>
                <a:sym typeface="+mn-lt"/>
              </a:rPr>
              <a:t>（例如前庭神经炎、</a:t>
            </a:r>
            <a:r>
              <a:rPr kumimoji="0" lang="en-US" altLang="zh-CN" sz="1200" i="0" u="none" strike="noStrike" kern="1200" cap="none" spc="0" normalizeH="0" noProof="0" dirty="0">
                <a:ln>
                  <a:noFill/>
                </a:ln>
                <a:effectLst/>
                <a:uLnTx/>
                <a:uFillTx/>
                <a:cs typeface="+mn-ea"/>
                <a:sym typeface="+mn-lt"/>
              </a:rPr>
              <a:t>BPPV</a:t>
            </a:r>
            <a:r>
              <a:rPr kumimoji="0" lang="zh-CN" altLang="en-US" sz="1200" i="0" u="none" strike="noStrike" kern="1200" cap="none" spc="0" normalizeH="0" noProof="0" dirty="0">
                <a:ln>
                  <a:noFill/>
                </a:ln>
                <a:effectLst/>
                <a:uLnTx/>
                <a:uFillTx/>
                <a:cs typeface="+mn-ea"/>
                <a:sym typeface="+mn-lt"/>
              </a:rPr>
              <a:t>）或其他内科疾病</a:t>
            </a:r>
            <a:r>
              <a:rPr kumimoji="0" lang="zh-CN" altLang="en-US" sz="1200" b="1" i="0" u="none" strike="noStrike" kern="1200" cap="none" spc="0" normalizeH="0" noProof="0" dirty="0">
                <a:ln>
                  <a:noFill/>
                </a:ln>
                <a:effectLst/>
                <a:uLnTx/>
                <a:uFillTx/>
                <a:cs typeface="+mn-ea"/>
                <a:sym typeface="+mn-lt"/>
              </a:rPr>
              <a:t>所触发</a:t>
            </a:r>
            <a:r>
              <a:rPr kumimoji="0" lang="zh-CN" altLang="en-US" sz="1200" i="0" u="none" strike="noStrike" kern="1200" cap="none" spc="0" normalizeH="0" noProof="0" dirty="0">
                <a:ln>
                  <a:noFill/>
                </a:ln>
                <a:effectLst/>
                <a:uLnTx/>
                <a:uFillTx/>
                <a:cs typeface="+mn-ea"/>
                <a:sym typeface="+mn-lt"/>
              </a:rPr>
              <a:t>（黑点</a:t>
            </a:r>
            <a:r>
              <a:rPr kumimoji="0" lang="en-US" altLang="zh-CN" sz="1200" i="0" u="none" strike="noStrike" kern="1200" cap="none" spc="0" normalizeH="0" noProof="0" dirty="0">
                <a:ln>
                  <a:noFill/>
                </a:ln>
                <a:effectLst/>
                <a:uLnTx/>
                <a:uFillTx/>
                <a:cs typeface="+mn-ea"/>
                <a:sym typeface="+mn-lt"/>
              </a:rPr>
              <a:t>a</a:t>
            </a:r>
            <a:r>
              <a:rPr kumimoji="0" lang="zh-CN" altLang="en-US" sz="1200" i="0" u="none" strike="noStrike" kern="1200" cap="none" spc="0" normalizeH="0" noProof="0" dirty="0">
                <a:ln>
                  <a:noFill/>
                </a:ln>
                <a:effectLst/>
                <a:uLnTx/>
                <a:uFillTx/>
                <a:cs typeface="+mn-ea"/>
                <a:sym typeface="+mn-lt"/>
              </a:rPr>
              <a:t>）</a:t>
            </a:r>
            <a:endParaRPr kumimoji="0" lang="en-US" altLang="zh-CN" sz="1200" i="0" u="none" strike="noStrike" kern="1200" cap="none" spc="0" normalizeH="0" noProof="0" dirty="0">
              <a:ln>
                <a:noFill/>
              </a:ln>
              <a:effectLst/>
              <a:uLnTx/>
              <a:uFillTx/>
              <a:cs typeface="+mn-ea"/>
              <a:sym typeface="+mn-lt"/>
            </a:endParaRPr>
          </a:p>
          <a:p>
            <a:pPr marL="285750" lvl="0" indent="-285750" algn="just">
              <a:lnSpc>
                <a:spcPct val="150000"/>
              </a:lnSpc>
              <a:spcBef>
                <a:spcPts val="1200"/>
              </a:spcBef>
              <a:buFont typeface="Wingdings" panose="05000000000000000000" pitchFamily="2" charset="2"/>
              <a:buChar char="u"/>
              <a:defRPr/>
            </a:pPr>
            <a:r>
              <a:rPr lang="zh-CN" altLang="en-US" sz="1200" dirty="0">
                <a:cs typeface="+mn-ea"/>
                <a:sym typeface="+mn-lt"/>
              </a:rPr>
              <a:t>焦虑相关的人格特质或前驱存在的焦虑可能会增加演变为</a:t>
            </a:r>
            <a:r>
              <a:rPr lang="en-US" altLang="zh-CN" sz="1200" dirty="0">
                <a:cs typeface="+mn-ea"/>
                <a:sym typeface="+mn-lt"/>
              </a:rPr>
              <a:t>PPPD</a:t>
            </a:r>
            <a:r>
              <a:rPr lang="zh-CN" altLang="en-US" sz="1200" dirty="0">
                <a:cs typeface="+mn-ea"/>
                <a:sym typeface="+mn-lt"/>
              </a:rPr>
              <a:t>的风险</a:t>
            </a:r>
            <a:endParaRPr lang="en-US" altLang="zh-CN" sz="1200" dirty="0">
              <a:cs typeface="+mn-ea"/>
              <a:sym typeface="+mn-lt"/>
            </a:endParaRPr>
          </a:p>
          <a:p>
            <a:pPr marL="285750" lvl="0" indent="-285750" algn="just">
              <a:lnSpc>
                <a:spcPct val="150000"/>
              </a:lnSpc>
              <a:spcBef>
                <a:spcPts val="1200"/>
              </a:spcBef>
              <a:buFont typeface="Wingdings" panose="05000000000000000000" pitchFamily="2" charset="2"/>
              <a:buChar char="u"/>
              <a:defRPr/>
            </a:pPr>
            <a:r>
              <a:rPr lang="zh-CN" altLang="en-US" sz="1200" dirty="0">
                <a:cs typeface="+mn-ea"/>
                <a:sym typeface="+mn-lt"/>
              </a:rPr>
              <a:t>约</a:t>
            </a:r>
            <a:r>
              <a:rPr lang="en-US" altLang="zh-CN" sz="1200" b="1" dirty="0">
                <a:cs typeface="+mn-ea"/>
                <a:sym typeface="+mn-lt"/>
              </a:rPr>
              <a:t>30%</a:t>
            </a:r>
            <a:r>
              <a:rPr lang="zh-CN" altLang="en-US" sz="1200" dirty="0">
                <a:cs typeface="+mn-ea"/>
                <a:sym typeface="+mn-lt"/>
              </a:rPr>
              <a:t>的患者始于</a:t>
            </a:r>
            <a:r>
              <a:rPr lang="zh-CN" altLang="en-US" sz="1200" b="1" dirty="0">
                <a:cs typeface="+mn-ea"/>
                <a:sym typeface="+mn-lt"/>
              </a:rPr>
              <a:t>急性心理创伤</a:t>
            </a:r>
            <a:r>
              <a:rPr lang="zh-CN" altLang="en-US" sz="1200" dirty="0">
                <a:cs typeface="+mn-ea"/>
                <a:sym typeface="+mn-lt"/>
              </a:rPr>
              <a:t>（黑点</a:t>
            </a:r>
            <a:r>
              <a:rPr lang="en-US" altLang="zh-CN" sz="1200" dirty="0">
                <a:cs typeface="+mn-ea"/>
                <a:sym typeface="+mn-lt"/>
              </a:rPr>
              <a:t>b</a:t>
            </a:r>
            <a:r>
              <a:rPr lang="zh-CN" altLang="en-US" sz="1200" dirty="0">
                <a:cs typeface="+mn-ea"/>
                <a:sym typeface="+mn-lt"/>
              </a:rPr>
              <a:t>），之后进展为功能性疾病 </a:t>
            </a:r>
            <a:r>
              <a:rPr lang="en-US" altLang="zh-CN" sz="1200" dirty="0">
                <a:cs typeface="+mn-ea"/>
                <a:sym typeface="+mn-lt"/>
              </a:rPr>
              <a:t> </a:t>
            </a:r>
            <a:endParaRPr lang="zh-CN" altLang="en-US" sz="1200" dirty="0">
              <a:cs typeface="+mn-ea"/>
              <a:sym typeface="+mn-lt"/>
            </a:endParaRPr>
          </a:p>
          <a:p>
            <a:pPr marL="285750" lvl="0" indent="-285750" algn="just">
              <a:lnSpc>
                <a:spcPct val="150000"/>
              </a:lnSpc>
              <a:spcBef>
                <a:spcPts val="1200"/>
              </a:spcBef>
              <a:buFont typeface="Wingdings" panose="05000000000000000000" pitchFamily="2" charset="2"/>
              <a:buChar char="u"/>
              <a:defRPr/>
            </a:pPr>
            <a:r>
              <a:rPr lang="en-US" altLang="zh-CN" sz="1200" dirty="0">
                <a:cs typeface="+mn-ea"/>
                <a:sym typeface="+mn-lt"/>
              </a:rPr>
              <a:t>PPPD</a:t>
            </a:r>
            <a:r>
              <a:rPr lang="zh-CN" altLang="en-US" sz="1200" dirty="0">
                <a:cs typeface="+mn-ea"/>
                <a:sym typeface="+mn-lt"/>
              </a:rPr>
              <a:t>可以与结构性或精神心理性疾病共存</a:t>
            </a:r>
            <a:endParaRPr kumimoji="0" lang="zh-CN" altLang="en-US" sz="1200" i="0" u="none" strike="noStrike" kern="1200" cap="none" spc="0" normalizeH="0" noProof="0" dirty="0">
              <a:ln>
                <a:noFill/>
              </a:ln>
              <a:effectLst/>
              <a:uLnTx/>
              <a:uFillTx/>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5</a:t>
            </a:fld>
            <a:endParaRPr lang="zh-CN" altLang="en-US"/>
          </a:p>
        </p:txBody>
      </p:sp>
    </p:spTree>
    <p:extLst>
      <p:ext uri="{BB962C8B-B14F-4D97-AF65-F5344CB8AC3E}">
        <p14:creationId xmlns:p14="http://schemas.microsoft.com/office/powerpoint/2010/main" val="832037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0" lang="en-US" altLang="zh-CN" sz="1200" b="1" i="0" u="none" strike="noStrike" kern="1200" cap="none" spc="0" normalizeH="0" baseline="0" noProof="0" dirty="0">
                <a:ln>
                  <a:noFill/>
                </a:ln>
                <a:solidFill>
                  <a:srgbClr val="008E3F"/>
                </a:solidFill>
                <a:effectLst/>
                <a:uLnTx/>
                <a:uFillTx/>
                <a:cs typeface="+mn-ea"/>
                <a:sym typeface="+mn-lt"/>
              </a:rPr>
              <a:t>PPPD</a:t>
            </a:r>
            <a:r>
              <a:rPr kumimoji="0" lang="zh-CN" altLang="en-US" sz="1200" b="1" i="0" u="none" strike="noStrike" kern="1200" cap="none" spc="0" normalizeH="0" baseline="0" noProof="0" dirty="0">
                <a:ln>
                  <a:noFill/>
                </a:ln>
                <a:solidFill>
                  <a:srgbClr val="008E3F"/>
                </a:solidFill>
                <a:effectLst/>
                <a:uLnTx/>
                <a:uFillTx/>
                <a:cs typeface="+mn-ea"/>
                <a:sym typeface="+mn-lt"/>
              </a:rPr>
              <a:t>诊断的泛化是目前需要特别注意并急需纠正的问题。</a:t>
            </a:r>
            <a:endParaRPr kumimoji="0" lang="en-US" altLang="zh-CN" sz="1200" b="1" i="0" u="none" strike="noStrike" kern="1200" cap="none" spc="0" normalizeH="0" baseline="0" noProof="0" dirty="0">
              <a:ln>
                <a:noFill/>
              </a:ln>
              <a:solidFill>
                <a:srgbClr val="008E3F"/>
              </a:solidFill>
              <a:effectLst/>
              <a:uLnTx/>
              <a:uFillTx/>
              <a:cs typeface="+mn-ea"/>
              <a:sym typeface="+mn-lt"/>
            </a:endParaRPr>
          </a:p>
          <a:p>
            <a:r>
              <a:rPr lang="en-US" altLang="zh-CN" b="0" i="0" dirty="0">
                <a:solidFill>
                  <a:srgbClr val="1B1B1B"/>
                </a:solidFill>
                <a:effectLst/>
                <a:cs typeface="+mn-ea"/>
                <a:sym typeface="+mn-lt"/>
              </a:rPr>
              <a:t>PPPD</a:t>
            </a:r>
            <a:r>
              <a:rPr lang="zh-CN" altLang="en-US" b="0" i="0" dirty="0">
                <a:solidFill>
                  <a:srgbClr val="1B1B1B"/>
                </a:solidFill>
                <a:effectLst/>
                <a:cs typeface="+mn-ea"/>
                <a:sym typeface="+mn-lt"/>
              </a:rPr>
              <a:t>诊断的泛化、功能性头晕异质性的大量增加以及部分结构性头晕的漏诊。据权威机构德国国家晕厥中心统计，功能性头晕在晕晕</a:t>
            </a:r>
            <a:r>
              <a:rPr lang="en-US" altLang="zh-CN" b="0" i="0" dirty="0">
                <a:solidFill>
                  <a:srgbClr val="1B1B1B"/>
                </a:solidFill>
                <a:effectLst/>
                <a:cs typeface="+mn-ea"/>
                <a:sym typeface="+mn-lt"/>
              </a:rPr>
              <a:t>/</a:t>
            </a:r>
            <a:r>
              <a:rPr lang="zh-CN" altLang="en-US" b="0" i="0" dirty="0">
                <a:solidFill>
                  <a:srgbClr val="1B1B1B"/>
                </a:solidFill>
                <a:effectLst/>
                <a:cs typeface="+mn-ea"/>
                <a:sym typeface="+mn-lt"/>
              </a:rPr>
              <a:t>头晕疾病谱中构成比晕</a:t>
            </a:r>
            <a:r>
              <a:rPr lang="en-US" altLang="zh-CN" b="0" i="0" dirty="0">
                <a:solidFill>
                  <a:srgbClr val="1B1B1B"/>
                </a:solidFill>
                <a:effectLst/>
                <a:cs typeface="+mn-ea"/>
                <a:sym typeface="+mn-lt"/>
              </a:rPr>
              <a:t>15% </a:t>
            </a:r>
            <a:r>
              <a:rPr lang="zh-CN" altLang="en-US" b="0" i="0" dirty="0">
                <a:solidFill>
                  <a:srgbClr val="1B1B1B"/>
                </a:solidFill>
                <a:effectLst/>
                <a:cs typeface="+mn-ea"/>
                <a:sym typeface="+mn-lt"/>
              </a:rPr>
              <a:t>，国际其他医疗报告机构为</a:t>
            </a:r>
            <a:r>
              <a:rPr lang="en-US" altLang="zh-CN" b="0" i="0" dirty="0">
                <a:solidFill>
                  <a:srgbClr val="1B1B1B"/>
                </a:solidFill>
                <a:effectLst/>
                <a:cs typeface="+mn-ea"/>
                <a:sym typeface="+mn-lt"/>
              </a:rPr>
              <a:t>23%~29% </a:t>
            </a:r>
            <a:r>
              <a:rPr lang="zh-CN" altLang="en-US" b="0" i="0" dirty="0">
                <a:solidFill>
                  <a:srgbClr val="1B1B1B"/>
                </a:solidFill>
                <a:effectLst/>
                <a:cs typeface="+mn-ea"/>
                <a:sym typeface="+mn-lt"/>
              </a:rPr>
              <a:t>。近几年国内的学术会议和研讨会中，部分眩晕中心报告</a:t>
            </a:r>
            <a:r>
              <a:rPr lang="en-US" altLang="zh-CN" b="0" i="0" dirty="0">
                <a:solidFill>
                  <a:srgbClr val="1B1B1B"/>
                </a:solidFill>
                <a:effectLst/>
                <a:cs typeface="+mn-ea"/>
                <a:sym typeface="+mn-lt"/>
              </a:rPr>
              <a:t>PPPD</a:t>
            </a:r>
            <a:r>
              <a:rPr lang="zh-CN" altLang="en-US" b="0" i="0" dirty="0">
                <a:solidFill>
                  <a:srgbClr val="1B1B1B"/>
                </a:solidFill>
                <a:effectLst/>
                <a:cs typeface="+mn-ea"/>
                <a:sym typeface="+mn-lt"/>
              </a:rPr>
              <a:t>的构成比达到</a:t>
            </a:r>
            <a:r>
              <a:rPr lang="en-US" altLang="zh-CN" b="0" i="0" dirty="0">
                <a:solidFill>
                  <a:srgbClr val="1B1B1B"/>
                </a:solidFill>
                <a:effectLst/>
                <a:cs typeface="+mn-ea"/>
                <a:sym typeface="+mn-lt"/>
              </a:rPr>
              <a:t>40%~50%</a:t>
            </a:r>
            <a:r>
              <a:rPr lang="zh-CN" altLang="en-US" b="0" i="0" dirty="0">
                <a:solidFill>
                  <a:srgbClr val="1B1B1B"/>
                </a:solidFill>
                <a:effectLst/>
                <a:cs typeface="+mn-ea"/>
                <a:sym typeface="+mn-lt"/>
              </a:rPr>
              <a:t>甚至更高，显然存在明显的诊断泛化； 部分开诊不久的症状晕厥流行可能尚未完全认识</a:t>
            </a:r>
            <a:r>
              <a:rPr lang="en-US" altLang="zh-CN" b="0" i="0" dirty="0">
                <a:solidFill>
                  <a:srgbClr val="1B1B1B"/>
                </a:solidFill>
                <a:effectLst/>
                <a:cs typeface="+mn-ea"/>
                <a:sym typeface="+mn-lt"/>
              </a:rPr>
              <a:t>PPPD</a:t>
            </a:r>
            <a:r>
              <a:rPr lang="zh-CN" altLang="en-US" b="0" i="0" dirty="0">
                <a:solidFill>
                  <a:srgbClr val="1B1B1B"/>
                </a:solidFill>
                <a:effectLst/>
                <a:cs typeface="+mn-ea"/>
                <a:sym typeface="+mn-lt"/>
              </a:rPr>
              <a:t>，一定的漏诊。</a:t>
            </a:r>
            <a:endParaRPr lang="en-US" altLang="zh-CN" b="0" i="0" dirty="0">
              <a:solidFill>
                <a:srgbClr val="1B1B1B"/>
              </a:solidFill>
              <a:effectLst/>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在我国，</a:t>
            </a:r>
            <a:r>
              <a:rPr lang="en-US" altLang="zh-CN" sz="1200" dirty="0">
                <a:cs typeface="+mn-ea"/>
                <a:sym typeface="+mn-lt"/>
              </a:rPr>
              <a:t>PPPD</a:t>
            </a:r>
            <a:r>
              <a:rPr lang="zh-CN" altLang="en-US" sz="1200" dirty="0">
                <a:cs typeface="+mn-ea"/>
                <a:sym typeface="+mn-lt"/>
              </a:rPr>
              <a:t>经常就诊于多个科室，如骨科、神经科、耳鼻咽喉科、精神心理科等，因此误诊率增加，并由此导致非针对性的检查和治疗费用上升</a:t>
            </a:r>
            <a:endParaRPr lang="en-US" altLang="zh-CN" sz="1200" baseline="300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一项回顾性分析显示，</a:t>
            </a:r>
            <a:r>
              <a:rPr lang="en-US" altLang="zh-CN" sz="1200" dirty="0">
                <a:cs typeface="+mn-ea"/>
                <a:sym typeface="+mn-lt"/>
              </a:rPr>
              <a:t>2020</a:t>
            </a:r>
            <a:r>
              <a:rPr lang="zh-CN" altLang="en-US" sz="1200" dirty="0">
                <a:cs typeface="+mn-ea"/>
                <a:sym typeface="+mn-lt"/>
              </a:rPr>
              <a:t>年</a:t>
            </a:r>
            <a:r>
              <a:rPr lang="en-US" altLang="zh-CN" sz="1200" dirty="0">
                <a:cs typeface="+mn-ea"/>
                <a:sym typeface="+mn-lt"/>
              </a:rPr>
              <a:t>7</a:t>
            </a:r>
            <a:r>
              <a:rPr lang="zh-CN" altLang="en-US" sz="1200" dirty="0">
                <a:cs typeface="+mn-ea"/>
                <a:sym typeface="+mn-lt"/>
              </a:rPr>
              <a:t>月</a:t>
            </a:r>
            <a:r>
              <a:rPr lang="en-US" altLang="zh-CN" sz="1200" dirty="0">
                <a:cs typeface="+mn-ea"/>
                <a:sym typeface="+mn-lt"/>
              </a:rPr>
              <a:t>—2021</a:t>
            </a:r>
            <a:r>
              <a:rPr lang="zh-CN" altLang="en-US" sz="1200" dirty="0">
                <a:cs typeface="+mn-ea"/>
                <a:sym typeface="+mn-lt"/>
              </a:rPr>
              <a:t>年</a:t>
            </a:r>
            <a:r>
              <a:rPr lang="en-US" altLang="zh-CN" sz="1200" dirty="0">
                <a:cs typeface="+mn-ea"/>
                <a:sym typeface="+mn-lt"/>
              </a:rPr>
              <a:t>5</a:t>
            </a:r>
            <a:r>
              <a:rPr lang="zh-CN" altLang="en-US" sz="1200" dirty="0">
                <a:cs typeface="+mn-ea"/>
                <a:sym typeface="+mn-lt"/>
              </a:rPr>
              <a:t>月眩晕专病门诊共诊治</a:t>
            </a:r>
            <a:r>
              <a:rPr lang="en-US" altLang="zh-CN" sz="1200" dirty="0">
                <a:cs typeface="+mn-ea"/>
                <a:sym typeface="+mn-lt"/>
              </a:rPr>
              <a:t>112</a:t>
            </a:r>
            <a:r>
              <a:rPr lang="zh-CN" altLang="en-US" sz="1200" dirty="0">
                <a:cs typeface="+mn-ea"/>
                <a:sym typeface="+mn-lt"/>
              </a:rPr>
              <a:t>例</a:t>
            </a:r>
            <a:r>
              <a:rPr lang="en-US" altLang="zh-CN" sz="1200" dirty="0">
                <a:cs typeface="+mn-ea"/>
                <a:sym typeface="+mn-lt"/>
              </a:rPr>
              <a:t>PPPD</a:t>
            </a:r>
            <a:r>
              <a:rPr lang="zh-CN" altLang="en-US" sz="1200" dirty="0">
                <a:cs typeface="+mn-ea"/>
                <a:sym typeface="+mn-lt"/>
              </a:rPr>
              <a:t>，其中曾发生误诊者达</a:t>
            </a:r>
            <a:r>
              <a:rPr lang="en-US" altLang="zh-CN" sz="1200" dirty="0">
                <a:cs typeface="+mn-ea"/>
                <a:sym typeface="+mn-lt"/>
              </a:rPr>
              <a:t>98</a:t>
            </a:r>
            <a:r>
              <a:rPr lang="zh-CN" altLang="en-US" sz="1200" dirty="0">
                <a:cs typeface="+mn-ea"/>
                <a:sym typeface="+mn-lt"/>
              </a:rPr>
              <a:t>例</a:t>
            </a:r>
            <a:r>
              <a:rPr lang="en-US" altLang="zh-CN" sz="1200" b="1" dirty="0">
                <a:cs typeface="+mn-ea"/>
                <a:sym typeface="+mn-lt"/>
              </a:rPr>
              <a:t>(87.50%)</a:t>
            </a:r>
            <a:endParaRPr lang="en-US" altLang="zh-CN" sz="1200" baseline="30000" dirty="0">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ED9E8E96-1D5E-4F63-AE97-43160856F6E4}" type="slidenum">
              <a:rPr lang="zh-CN" altLang="en-US" smtClean="0"/>
              <a:t>6</a:t>
            </a:fld>
            <a:endParaRPr lang="zh-CN" altLang="en-US"/>
          </a:p>
        </p:txBody>
      </p:sp>
    </p:spTree>
    <p:extLst>
      <p:ext uri="{BB962C8B-B14F-4D97-AF65-F5344CB8AC3E}">
        <p14:creationId xmlns:p14="http://schemas.microsoft.com/office/powerpoint/2010/main" val="2951275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cs typeface="+mn-ea"/>
                <a:sym typeface="+mn-lt"/>
              </a:rPr>
              <a:t>错误的诊疗方案将影响疾病进程和预后，增加医疗负担</a:t>
            </a:r>
            <a:r>
              <a:rPr lang="en-US" altLang="zh-CN" dirty="0">
                <a:solidFill>
                  <a:schemeClr val="bg1"/>
                </a:solidFill>
                <a:cs typeface="+mn-ea"/>
                <a:sym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我国一项回顾性研究显示，</a:t>
            </a:r>
            <a:r>
              <a:rPr lang="en-US" altLang="zh-CN" sz="1200" dirty="0">
                <a:cs typeface="+mn-ea"/>
                <a:sym typeface="+mn-lt"/>
              </a:rPr>
              <a:t>PPPD</a:t>
            </a:r>
            <a:r>
              <a:rPr lang="zh-CN" altLang="en-US" sz="1200" dirty="0">
                <a:cs typeface="+mn-ea"/>
                <a:sym typeface="+mn-lt"/>
              </a:rPr>
              <a:t>患者以持续头晕、步态不稳伴视物加重或焦虑不安等症状多次就诊于外院神经内科、骨科、心血管内科、精神心理科、眩晕专科门诊。</a:t>
            </a:r>
            <a:r>
              <a:rPr lang="zh-CN" altLang="en-US" sz="1200" b="1" dirty="0">
                <a:cs typeface="+mn-ea"/>
                <a:sym typeface="+mn-lt"/>
              </a:rPr>
              <a:t>误诊时间为0.25～30.00（5.62 ±8.06)年</a:t>
            </a:r>
            <a:r>
              <a:rPr lang="en-US" altLang="zh-CN" sz="1200" b="1" dirty="0">
                <a:solidFill>
                  <a:schemeClr val="bg1"/>
                </a:solidFill>
                <a:cs typeface="+mn-ea"/>
                <a:sym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cs typeface="+mn-ea"/>
                <a:sym typeface="+mn-lt"/>
              </a:rPr>
              <a:t>最常见的不恰当检查方法为</a:t>
            </a:r>
            <a:r>
              <a:rPr lang="en-US" altLang="zh-CN" sz="1200" b="1" dirty="0">
                <a:cs typeface="+mn-ea"/>
                <a:sym typeface="+mn-lt"/>
              </a:rPr>
              <a:t>:</a:t>
            </a:r>
            <a:r>
              <a:rPr lang="zh-CN" altLang="en-US" sz="1200" b="1" dirty="0">
                <a:cs typeface="+mn-ea"/>
                <a:sym typeface="+mn-lt"/>
              </a:rPr>
              <a:t>头颅 </a:t>
            </a:r>
            <a:r>
              <a:rPr lang="en-US" altLang="zh-CN" sz="1200" b="1" dirty="0">
                <a:cs typeface="+mn-ea"/>
                <a:sym typeface="+mn-lt"/>
              </a:rPr>
              <a:t>CT </a:t>
            </a:r>
            <a:r>
              <a:rPr lang="zh-CN" altLang="en-US" sz="1200" b="1" dirty="0">
                <a:cs typeface="+mn-ea"/>
                <a:sym typeface="+mn-lt"/>
              </a:rPr>
              <a:t>平扫 </a:t>
            </a:r>
            <a:r>
              <a:rPr lang="en-US" altLang="zh-CN" sz="1200" b="1" dirty="0">
                <a:cs typeface="+mn-ea"/>
                <a:sym typeface="+mn-lt"/>
              </a:rPr>
              <a:t>227</a:t>
            </a:r>
            <a:r>
              <a:rPr lang="zh-CN" altLang="en-US" sz="1200" b="1" dirty="0">
                <a:cs typeface="+mn-ea"/>
                <a:sym typeface="+mn-lt"/>
              </a:rPr>
              <a:t>次，平均每例 </a:t>
            </a:r>
            <a:r>
              <a:rPr lang="en-US" altLang="zh-CN" sz="1200" b="1" dirty="0">
                <a:cs typeface="+mn-ea"/>
                <a:sym typeface="+mn-lt"/>
              </a:rPr>
              <a:t>2. 32 </a:t>
            </a:r>
            <a:r>
              <a:rPr lang="zh-CN" altLang="en-US" sz="1200" b="1" dirty="0">
                <a:cs typeface="+mn-ea"/>
                <a:sym typeface="+mn-lt"/>
              </a:rPr>
              <a:t>次</a:t>
            </a:r>
            <a:r>
              <a:rPr lang="en-US" altLang="zh-CN" sz="1200" b="1" dirty="0">
                <a:cs typeface="+mn-ea"/>
                <a:sym typeface="+mn-lt"/>
              </a:rPr>
              <a:t>;</a:t>
            </a:r>
            <a:r>
              <a:rPr lang="zh-CN" altLang="en-US" sz="1200" b="1" dirty="0">
                <a:cs typeface="+mn-ea"/>
                <a:sym typeface="+mn-lt"/>
              </a:rPr>
              <a:t>颈椎 </a:t>
            </a:r>
            <a:r>
              <a:rPr lang="en-US" altLang="zh-CN" sz="1200" b="1" dirty="0">
                <a:cs typeface="+mn-ea"/>
                <a:sym typeface="+mn-lt"/>
              </a:rPr>
              <a:t>M</a:t>
            </a:r>
            <a:r>
              <a:rPr lang="zh-CN" altLang="en-US" sz="1200" b="1" dirty="0">
                <a:cs typeface="+mn-ea"/>
                <a:sym typeface="+mn-lt"/>
              </a:rPr>
              <a:t>Ｒ</a:t>
            </a:r>
            <a:r>
              <a:rPr lang="en-US" altLang="zh-CN" sz="1200" b="1" dirty="0">
                <a:cs typeface="+mn-ea"/>
                <a:sym typeface="+mn-lt"/>
              </a:rPr>
              <a:t>I 225 </a:t>
            </a:r>
            <a:r>
              <a:rPr lang="zh-CN" altLang="en-US" sz="1200" b="1" dirty="0">
                <a:cs typeface="+mn-ea"/>
                <a:sym typeface="+mn-lt"/>
              </a:rPr>
              <a:t>次，平均每例</a:t>
            </a:r>
            <a:r>
              <a:rPr lang="en-US" altLang="zh-CN" sz="1200" b="1" dirty="0">
                <a:cs typeface="+mn-ea"/>
                <a:sym typeface="+mn-lt"/>
              </a:rPr>
              <a:t>2. 30 </a:t>
            </a:r>
            <a:r>
              <a:rPr lang="zh-CN" altLang="en-US" sz="1200" b="1" dirty="0">
                <a:cs typeface="+mn-ea"/>
                <a:sym typeface="+mn-lt"/>
              </a:rPr>
              <a:t>次</a:t>
            </a:r>
            <a:r>
              <a:rPr lang="en-US" altLang="zh-CN" sz="1200" b="1" dirty="0">
                <a:cs typeface="+mn-ea"/>
                <a:sym typeface="+mn-lt"/>
              </a:rPr>
              <a:t>;</a:t>
            </a:r>
            <a:r>
              <a:rPr lang="zh-CN" altLang="en-US" sz="1200" b="1" dirty="0">
                <a:cs typeface="+mn-ea"/>
                <a:sym typeface="+mn-lt"/>
              </a:rPr>
              <a:t>经颅超声多普勒 </a:t>
            </a:r>
            <a:r>
              <a:rPr lang="en-US" altLang="zh-CN" sz="1200" b="1" dirty="0">
                <a:cs typeface="+mn-ea"/>
                <a:sym typeface="+mn-lt"/>
              </a:rPr>
              <a:t>216 </a:t>
            </a:r>
            <a:r>
              <a:rPr lang="zh-CN" altLang="en-US" sz="1200" b="1" dirty="0">
                <a:cs typeface="+mn-ea"/>
                <a:sym typeface="+mn-lt"/>
              </a:rPr>
              <a:t>次，平均每例 </a:t>
            </a:r>
            <a:r>
              <a:rPr lang="en-US" altLang="zh-CN" sz="1200" b="1" dirty="0">
                <a:cs typeface="+mn-ea"/>
                <a:sym typeface="+mn-lt"/>
              </a:rPr>
              <a:t>2. 20</a:t>
            </a:r>
            <a:r>
              <a:rPr lang="zh-CN" altLang="en-US" sz="1200" b="1" dirty="0">
                <a:cs typeface="+mn-ea"/>
                <a:sym typeface="+mn-lt"/>
              </a:rPr>
              <a:t>次</a:t>
            </a:r>
            <a:r>
              <a:rPr lang="en-US" altLang="zh-CN" sz="1200" b="1" dirty="0">
                <a:cs typeface="+mn-ea"/>
                <a:sym typeface="+mn-lt"/>
              </a:rPr>
              <a:t>;</a:t>
            </a:r>
            <a:r>
              <a:rPr lang="zh-CN" altLang="en-US" sz="1200" b="1" dirty="0">
                <a:cs typeface="+mn-ea"/>
                <a:sym typeface="+mn-lt"/>
              </a:rPr>
              <a:t>头颅 </a:t>
            </a:r>
            <a:r>
              <a:rPr lang="en-US" altLang="zh-CN" sz="1200" b="1" dirty="0">
                <a:cs typeface="+mn-ea"/>
                <a:sym typeface="+mn-lt"/>
              </a:rPr>
              <a:t>M</a:t>
            </a:r>
            <a:r>
              <a:rPr lang="zh-CN" altLang="en-US" sz="1200" b="1" dirty="0">
                <a:cs typeface="+mn-ea"/>
                <a:sym typeface="+mn-lt"/>
              </a:rPr>
              <a:t>Ｒ</a:t>
            </a:r>
            <a:r>
              <a:rPr lang="en-US" altLang="zh-CN" sz="1200" b="1" dirty="0">
                <a:cs typeface="+mn-ea"/>
                <a:sym typeface="+mn-lt"/>
              </a:rPr>
              <a:t>I </a:t>
            </a:r>
            <a:r>
              <a:rPr lang="zh-CN" altLang="en-US" sz="1200" b="1" dirty="0">
                <a:cs typeface="+mn-ea"/>
                <a:sym typeface="+mn-lt"/>
              </a:rPr>
              <a:t>平扫 </a:t>
            </a:r>
            <a:r>
              <a:rPr lang="en-US" altLang="zh-CN" sz="1200" b="1" dirty="0">
                <a:cs typeface="+mn-ea"/>
                <a:sym typeface="+mn-lt"/>
              </a:rPr>
              <a:t>171 </a:t>
            </a:r>
            <a:r>
              <a:rPr lang="zh-CN" altLang="en-US" sz="1200" b="1" dirty="0">
                <a:cs typeface="+mn-ea"/>
                <a:sym typeface="+mn-lt"/>
              </a:rPr>
              <a:t>次，平均每例 </a:t>
            </a:r>
            <a:r>
              <a:rPr lang="en-US" altLang="zh-CN" sz="1200" b="1" dirty="0">
                <a:cs typeface="+mn-ea"/>
                <a:sym typeface="+mn-lt"/>
              </a:rPr>
              <a:t>1. 74 </a:t>
            </a:r>
            <a:r>
              <a:rPr lang="zh-CN" altLang="en-US" sz="1200" b="1" dirty="0">
                <a:cs typeface="+mn-ea"/>
                <a:sym typeface="+mn-lt"/>
              </a:rPr>
              <a:t>次</a:t>
            </a:r>
            <a:r>
              <a:rPr lang="en-US" altLang="zh-CN" sz="1200" b="1" dirty="0">
                <a:cs typeface="+mn-ea"/>
                <a:sym typeface="+mn-lt"/>
              </a:rPr>
              <a:t>;</a:t>
            </a:r>
            <a:r>
              <a:rPr lang="zh-CN" altLang="en-US" sz="1200" b="1" dirty="0">
                <a:cs typeface="+mn-ea"/>
                <a:sym typeface="+mn-lt"/>
              </a:rPr>
              <a:t>颈部血管超声 </a:t>
            </a:r>
            <a:r>
              <a:rPr lang="en-US" altLang="zh-CN" sz="1200" b="1" dirty="0">
                <a:cs typeface="+mn-ea"/>
                <a:sym typeface="+mn-lt"/>
              </a:rPr>
              <a:t>127 </a:t>
            </a:r>
            <a:r>
              <a:rPr lang="zh-CN" altLang="en-US" sz="1200" b="1" dirty="0">
                <a:cs typeface="+mn-ea"/>
                <a:sym typeface="+mn-lt"/>
              </a:rPr>
              <a:t>次，平均每例 </a:t>
            </a:r>
            <a:r>
              <a:rPr lang="en-US" altLang="zh-CN" sz="1200" b="1" dirty="0">
                <a:cs typeface="+mn-ea"/>
                <a:sym typeface="+mn-lt"/>
              </a:rPr>
              <a:t>1. 30 </a:t>
            </a:r>
            <a:r>
              <a:rPr lang="zh-CN" altLang="en-US" sz="1200" b="1" dirty="0">
                <a:cs typeface="+mn-ea"/>
                <a:sym typeface="+mn-lt"/>
              </a:rPr>
              <a:t>次</a:t>
            </a:r>
            <a:r>
              <a:rPr lang="en-US" altLang="zh-CN" sz="1200" b="1" dirty="0">
                <a:cs typeface="+mn-ea"/>
                <a:sym typeface="+mn-lt"/>
              </a:rPr>
              <a:t>;</a:t>
            </a:r>
            <a:r>
              <a:rPr lang="zh-CN" altLang="en-US" sz="1200" b="1" dirty="0">
                <a:cs typeface="+mn-ea"/>
                <a:sym typeface="+mn-lt"/>
              </a:rPr>
              <a:t>头颅或颈部</a:t>
            </a:r>
            <a:r>
              <a:rPr lang="en-US" altLang="zh-CN" sz="1200" b="1" dirty="0">
                <a:cs typeface="+mn-ea"/>
                <a:sym typeface="+mn-lt"/>
              </a:rPr>
              <a:t>CTA </a:t>
            </a:r>
            <a:r>
              <a:rPr lang="zh-CN" altLang="en-US" sz="1200" b="1" dirty="0">
                <a:cs typeface="+mn-ea"/>
                <a:sym typeface="+mn-lt"/>
              </a:rPr>
              <a:t>共 </a:t>
            </a:r>
            <a:r>
              <a:rPr lang="en-US" altLang="zh-CN" sz="1200" b="1" dirty="0">
                <a:cs typeface="+mn-ea"/>
                <a:sym typeface="+mn-lt"/>
              </a:rPr>
              <a:t>112 </a:t>
            </a:r>
            <a:r>
              <a:rPr lang="zh-CN" altLang="en-US" sz="1200" b="1" dirty="0">
                <a:cs typeface="+mn-ea"/>
                <a:sym typeface="+mn-lt"/>
              </a:rPr>
              <a:t>次，平均每例 </a:t>
            </a:r>
            <a:r>
              <a:rPr lang="en-US" altLang="zh-CN" sz="1200" b="1" dirty="0">
                <a:cs typeface="+mn-ea"/>
                <a:sym typeface="+mn-lt"/>
              </a:rPr>
              <a:t>1. 14 </a:t>
            </a:r>
            <a:r>
              <a:rPr lang="zh-CN" altLang="en-US" sz="1200" b="1" dirty="0">
                <a:cs typeface="+mn-ea"/>
                <a:sym typeface="+mn-lt"/>
              </a:rPr>
              <a:t>次</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7</a:t>
            </a:fld>
            <a:endParaRPr lang="zh-CN" altLang="en-US"/>
          </a:p>
        </p:txBody>
      </p:sp>
    </p:spTree>
    <p:extLst>
      <p:ext uri="{BB962C8B-B14F-4D97-AF65-F5344CB8AC3E}">
        <p14:creationId xmlns:p14="http://schemas.microsoft.com/office/powerpoint/2010/main" val="2372264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总结本病误诊原因如下</a:t>
            </a:r>
            <a:r>
              <a:rPr lang="en-US" altLang="zh-CN" dirty="0"/>
              <a:t>:①</a:t>
            </a:r>
            <a:r>
              <a:rPr lang="zh-CN" altLang="en-US" dirty="0"/>
              <a:t>临床表现无特异性</a:t>
            </a:r>
            <a:r>
              <a:rPr lang="en-US" altLang="zh-CN" dirty="0"/>
              <a:t>:PPPD </a:t>
            </a:r>
            <a:r>
              <a:rPr lang="zh-CN" altLang="en-US" dirty="0"/>
              <a:t>多表现为持续性的头晕、步态不稳、焦虑障碍、复杂视觉环境加重，而坐位、仰卧位或分散注意力时症状可以完全消失，容易误诊为精神心理性疾病。②对眩晕专科知识更新不够</a:t>
            </a:r>
            <a:r>
              <a:rPr lang="en-US" altLang="zh-CN" dirty="0"/>
              <a:t>:</a:t>
            </a:r>
            <a:r>
              <a:rPr lang="zh-CN" altLang="en-US" dirty="0"/>
              <a:t>从</a:t>
            </a:r>
            <a:r>
              <a:rPr lang="en-US" altLang="zh-CN" dirty="0"/>
              <a:t>2014 </a:t>
            </a:r>
            <a:r>
              <a:rPr lang="zh-CN" altLang="en-US" dirty="0"/>
              <a:t>年 </a:t>
            </a:r>
            <a:r>
              <a:rPr lang="en-US" altLang="zh-CN" dirty="0"/>
              <a:t>PPPD </a:t>
            </a:r>
            <a:r>
              <a:rPr lang="zh-CN" altLang="en-US" dirty="0"/>
              <a:t>的概念提出，到 </a:t>
            </a:r>
            <a:r>
              <a:rPr lang="en-US" altLang="zh-CN" dirty="0"/>
              <a:t>2017 </a:t>
            </a:r>
            <a:r>
              <a:rPr lang="zh-CN" altLang="en-US" dirty="0"/>
              <a:t>年其诊断标准公布数年来，国内临床医务人员对其了解不多，却对颈椎病、颈性眩晕、脑动脉供血不足等概念根深蒂固。③眩晕诊治相关科室较少</a:t>
            </a:r>
            <a:r>
              <a:rPr lang="en-US" altLang="zh-CN" dirty="0"/>
              <a:t>:</a:t>
            </a:r>
            <a:r>
              <a:rPr lang="zh-CN" altLang="en-US" dirty="0"/>
              <a:t>目前国内开设眩晕门诊的医院或眩晕多学科联合诊治较少，头晕、眩晕患者常就诊于神经科、骨科、精神心理科、心血管科等，导致诊断无法及时明确，并进行针对性治疗。④过分依赖医技检查结果</a:t>
            </a:r>
            <a:r>
              <a:rPr lang="en-US" altLang="zh-CN" dirty="0"/>
              <a:t>:</a:t>
            </a:r>
            <a:r>
              <a:rPr lang="zh-CN" altLang="en-US" dirty="0"/>
              <a:t>就诊医师对相关检查结果过度解读，使检查阳性结果与临床症状建立错误关联，如诸多患者颈椎 </a:t>
            </a:r>
            <a:r>
              <a:rPr lang="en-US" altLang="zh-CN" dirty="0"/>
              <a:t>M</a:t>
            </a:r>
            <a:r>
              <a:rPr lang="zh-CN" altLang="en-US" dirty="0"/>
              <a:t>Ｒ</a:t>
            </a:r>
            <a:r>
              <a:rPr lang="en-US" altLang="zh-CN" dirty="0"/>
              <a:t>I </a:t>
            </a:r>
            <a:r>
              <a:rPr lang="zh-CN" altLang="en-US" dirty="0"/>
              <a:t>提示轻度椎间盘突出并不会导致持续性头晕、不稳</a:t>
            </a:r>
            <a:r>
              <a:rPr lang="en-US" altLang="zh-CN" dirty="0"/>
              <a:t>;</a:t>
            </a:r>
            <a:r>
              <a:rPr lang="zh-CN" altLang="en-US" dirty="0"/>
              <a:t>头颅 </a:t>
            </a:r>
            <a:r>
              <a:rPr lang="en-US" altLang="zh-CN" dirty="0"/>
              <a:t>M</a:t>
            </a:r>
            <a:r>
              <a:rPr lang="zh-CN" altLang="en-US" dirty="0"/>
              <a:t>Ｒ</a:t>
            </a:r>
            <a:r>
              <a:rPr lang="en-US" altLang="zh-CN" dirty="0"/>
              <a:t>I </a:t>
            </a:r>
            <a:r>
              <a:rPr lang="zh-CN" altLang="en-US" dirty="0"/>
              <a:t>所报告散在腔隙性缺血灶通常也不会导致头晕发生。⑤被其他疾病或症状掩盖</a:t>
            </a:r>
            <a:r>
              <a:rPr lang="en-US" altLang="zh-CN" dirty="0"/>
              <a:t>:</a:t>
            </a:r>
            <a:r>
              <a:rPr lang="zh-CN" altLang="en-US" dirty="0"/>
              <a:t>头晕会继发颈部酸胀，易误诊为颈部疾病导致头晕。</a:t>
            </a:r>
            <a:r>
              <a:rPr lang="en-US" altLang="zh-CN" dirty="0"/>
              <a:t>PPPD </a:t>
            </a:r>
            <a:r>
              <a:rPr lang="zh-CN" altLang="en-US" dirty="0"/>
              <a:t>患者颈部肌肉张力改变、异常收缩或姿势异常导致主观或客观的颈部酸胀、酸痛比例较高。前庭疾病或 </a:t>
            </a:r>
            <a:r>
              <a:rPr lang="en-US" altLang="zh-CN" dirty="0"/>
              <a:t>PPPD </a:t>
            </a:r>
            <a:r>
              <a:rPr lang="zh-CN" altLang="en-US" dirty="0"/>
              <a:t>均存在周围性或中枢性前庭功能障碍或前庭神经环路异常，而该异常或导致前庭 － 颈反射异常进而引起姿势反射异常、肌肉异常收缩。患者头晕症状可能会被放大的颈部不适所掩盖，误导医生的判断。⑥多种疾病共存</a:t>
            </a:r>
            <a:r>
              <a:rPr lang="en-US" altLang="zh-CN" dirty="0"/>
              <a:t>:PPPD </a:t>
            </a:r>
            <a:r>
              <a:rPr lang="zh-CN" altLang="en-US" dirty="0"/>
              <a:t>可与触发疾病或多种疾病共存 ，导致误诊</a:t>
            </a:r>
            <a:r>
              <a:rPr lang="en-US" altLang="zh-CN" dirty="0"/>
              <a:t>;</a:t>
            </a:r>
            <a:r>
              <a:rPr lang="zh-CN" altLang="en-US" dirty="0"/>
              <a:t>精神心理疾病和神经 － 耳科疾病可以交互影响，共同作用而继发 </a:t>
            </a:r>
            <a:r>
              <a:rPr lang="en-US" altLang="zh-CN" dirty="0"/>
              <a:t>PPPD</a:t>
            </a:r>
            <a:r>
              <a:rPr lang="zh-CN" altLang="en-US" dirty="0"/>
              <a:t>，且可与 </a:t>
            </a:r>
            <a:r>
              <a:rPr lang="en-US" altLang="zh-CN" dirty="0"/>
              <a:t>PPPD </a:t>
            </a:r>
            <a:r>
              <a:rPr lang="zh-CN" altLang="en-US" dirty="0"/>
              <a:t>共病</a:t>
            </a:r>
            <a:r>
              <a:rPr lang="en-US" altLang="zh-CN" dirty="0"/>
              <a:t>;</a:t>
            </a:r>
            <a:r>
              <a:rPr lang="zh-CN" altLang="en-US" dirty="0"/>
              <a:t>故而诊断困难。</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8</a:t>
            </a:fld>
            <a:endParaRPr lang="zh-CN" altLang="en-US"/>
          </a:p>
        </p:txBody>
      </p:sp>
    </p:spTree>
    <p:extLst>
      <p:ext uri="{BB962C8B-B14F-4D97-AF65-F5344CB8AC3E}">
        <p14:creationId xmlns:p14="http://schemas.microsoft.com/office/powerpoint/2010/main" val="2495482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接下来我们来看一下</a:t>
            </a:r>
            <a:r>
              <a:rPr kumimoji="0" lang="zh-CN" altLang="en-US" sz="1200" b="1" i="0" u="none" strike="noStrike" kern="1200" cap="none" spc="0" normalizeH="0" baseline="0" noProof="0" dirty="0">
                <a:ln>
                  <a:noFill/>
                </a:ln>
                <a:solidFill>
                  <a:schemeClr val="bg1"/>
                </a:solidFill>
                <a:effectLst/>
                <a:uLnTx/>
                <a:uFillTx/>
                <a:cs typeface="+mn-ea"/>
                <a:sym typeface="+mn-lt"/>
              </a:rPr>
              <a:t>持续性姿势</a:t>
            </a:r>
            <a:r>
              <a:rPr kumimoji="0" lang="en-US" altLang="zh-CN" sz="1200" b="1" i="0" u="none" strike="noStrike" kern="1200" cap="none" spc="0" normalizeH="0" baseline="0" noProof="0" dirty="0">
                <a:ln>
                  <a:noFill/>
                </a:ln>
                <a:solidFill>
                  <a:schemeClr val="bg1"/>
                </a:solidFill>
                <a:effectLst/>
                <a:uLnTx/>
                <a:uFillTx/>
                <a:cs typeface="+mn-ea"/>
                <a:sym typeface="+mn-lt"/>
              </a:rPr>
              <a:t>-</a:t>
            </a:r>
            <a:r>
              <a:rPr kumimoji="0" lang="zh-CN" altLang="en-US" sz="1200" b="1" i="0" u="none" strike="noStrike" kern="1200" cap="none" spc="0" normalizeH="0" baseline="0" noProof="0" dirty="0">
                <a:ln>
                  <a:noFill/>
                </a:ln>
                <a:solidFill>
                  <a:schemeClr val="bg1"/>
                </a:solidFill>
                <a:effectLst/>
                <a:uLnTx/>
                <a:uFillTx/>
                <a:cs typeface="+mn-ea"/>
                <a:sym typeface="+mn-lt"/>
              </a:rPr>
              <a:t>感知性头晕的诊断思路。</a:t>
            </a:r>
          </a:p>
        </p:txBody>
      </p:sp>
      <p:sp>
        <p:nvSpPr>
          <p:cNvPr id="4" name="灯片编号占位符 3"/>
          <p:cNvSpPr>
            <a:spLocks noGrp="1"/>
          </p:cNvSpPr>
          <p:nvPr>
            <p:ph type="sldNum" sz="quarter" idx="5"/>
          </p:nvPr>
        </p:nvSpPr>
        <p:spPr/>
        <p:txBody>
          <a:bodyPr/>
          <a:lstStyle/>
          <a:p>
            <a:fld id="{ED9E8E96-1D5E-4F63-AE97-43160856F6E4}" type="slidenum">
              <a:rPr lang="zh-CN" altLang="en-US" smtClean="0"/>
              <a:t>9</a:t>
            </a:fld>
            <a:endParaRPr lang="zh-CN" altLang="en-US"/>
          </a:p>
        </p:txBody>
      </p:sp>
    </p:spTree>
    <p:extLst>
      <p:ext uri="{BB962C8B-B14F-4D97-AF65-F5344CB8AC3E}">
        <p14:creationId xmlns:p14="http://schemas.microsoft.com/office/powerpoint/2010/main" val="21824324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pic>
        <p:nvPicPr>
          <p:cNvPr id="8" name="图片 7" descr="图示&#10;&#10;AI 生成的内容可能不正确。"/>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pic>
        <p:nvPicPr>
          <p:cNvPr id="8" name="图片 7" descr="电脑屏幕的照片&#10;&#10;AI 生成的内容可能不正确。"/>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内容占位符 8"/>
          <p:cNvSpPr>
            <a:spLocks noGrp="1"/>
          </p:cNvSpPr>
          <p:nvPr>
            <p:ph sz="quarter" idx="13"/>
          </p:nvPr>
        </p:nvSpPr>
        <p:spPr>
          <a:xfrm>
            <a:off x="839788" y="6451600"/>
            <a:ext cx="10336213" cy="406400"/>
          </a:xfrm>
        </p:spPr>
        <p:txBody>
          <a:bodyPr>
            <a:normAutofit/>
          </a:bodyPr>
          <a:lstStyle>
            <a:lvl1pPr marL="0" indent="0">
              <a:lnSpc>
                <a:spcPct val="100000"/>
              </a:lnSpc>
              <a:spcBef>
                <a:spcPts val="0"/>
              </a:spcBef>
              <a:buFontTx/>
              <a:buNone/>
              <a:defRPr sz="1000"/>
            </a:lvl1pPr>
            <a:lvl2pPr marL="457200" indent="0">
              <a:lnSpc>
                <a:spcPct val="100000"/>
              </a:lnSpc>
              <a:spcBef>
                <a:spcPts val="0"/>
              </a:spcBef>
              <a:buFontTx/>
              <a:buNone/>
              <a:defRPr sz="1000"/>
            </a:lvl2pPr>
          </a:lstStyle>
          <a:p>
            <a:pPr lvl="0"/>
            <a:r>
              <a:rPr lang="zh-CN" altLang="en-US" dirty="0"/>
              <a:t>单击此处编辑母版文本样式</a:t>
            </a:r>
          </a:p>
          <a:p>
            <a:pPr lvl="1"/>
            <a:endParaRPr lang="zh-CN" altLang="en-US" dirty="0"/>
          </a:p>
        </p:txBody>
      </p:sp>
      <p:sp>
        <p:nvSpPr>
          <p:cNvPr id="7" name="标题 4"/>
          <p:cNvSpPr txBox="1"/>
          <p:nvPr userDrawn="1"/>
        </p:nvSpPr>
        <p:spPr>
          <a:xfrm>
            <a:off x="836613" y="100081"/>
            <a:ext cx="10515600" cy="1023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a:t> </a:t>
            </a:r>
            <a:endParaRPr lang="zh-CN" altLang="en-US" sz="2800" dirty="0"/>
          </a:p>
        </p:txBody>
      </p:sp>
      <p:sp>
        <p:nvSpPr>
          <p:cNvPr id="11" name="文本占位符 10"/>
          <p:cNvSpPr>
            <a:spLocks noGrp="1"/>
          </p:cNvSpPr>
          <p:nvPr>
            <p:ph type="body" sz="quarter" idx="14" hasCustomPrompt="1"/>
          </p:nvPr>
        </p:nvSpPr>
        <p:spPr>
          <a:xfrm>
            <a:off x="839788" y="477077"/>
            <a:ext cx="9347200" cy="719897"/>
          </a:xfrm>
        </p:spPr>
        <p:txBody>
          <a:bodyPr/>
          <a:lstStyle>
            <a:lvl1pPr marL="0" indent="0">
              <a:buFontTx/>
              <a:buNone/>
              <a:defRPr b="1"/>
            </a:lvl1pPr>
            <a:lvl2pPr marL="457200" indent="0">
              <a:buNone/>
              <a:defRPr/>
            </a:lvl2pPr>
          </a:lstStyle>
          <a:p>
            <a:pPr lvl="0"/>
            <a:r>
              <a:rPr lang="zh-CN" altLang="en-US" dirty="0"/>
              <a:t>单击此处编辑母版文本样</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6E61F2E-9FA4-4DD0-85EF-1B81FA4B5E4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29.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s://pmc.ncbi.nlm.nih.gov/articles/PMC10127708/#b2"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hyperlink" Target="https://pmc.ncbi.nlm.nih.gov/articles/PMC10127708/#b3"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36915" y="907915"/>
            <a:ext cx="9144000" cy="3264580"/>
          </a:xfrm>
        </p:spPr>
        <p:txBody>
          <a:bodyPr>
            <a:normAutofit/>
          </a:bodyPr>
          <a:lstStyle/>
          <a:p>
            <a:pPr marL="0" indent="0" fontAlgn="auto">
              <a:lnSpc>
                <a:spcPct val="150000"/>
              </a:lnSpc>
              <a:spcBef>
                <a:spcPts val="1800"/>
              </a:spcBef>
            </a:pPr>
            <a:r>
              <a:rPr lang="zh-CN" altLang="en-US" sz="5400" b="1" dirty="0">
                <a:latin typeface="+mn-lt"/>
                <a:ea typeface="+mn-ea"/>
                <a:cs typeface="+mn-ea"/>
                <a:sym typeface="+mn-lt"/>
              </a:rPr>
              <a:t>追根溯源，去伪存真</a:t>
            </a:r>
            <a:br>
              <a:rPr lang="en-US" altLang="zh-CN" sz="5400" b="1" dirty="0">
                <a:latin typeface="+mn-lt"/>
                <a:ea typeface="+mn-ea"/>
                <a:cs typeface="+mn-ea"/>
                <a:sym typeface="+mn-lt"/>
              </a:rPr>
            </a:br>
            <a:r>
              <a:rPr lang="zh-CN" altLang="en-US" sz="4000" b="1" dirty="0">
                <a:latin typeface="+mn-lt"/>
                <a:ea typeface="+mn-ea"/>
                <a:cs typeface="+mn-ea"/>
                <a:sym typeface="+mn-lt"/>
              </a:rPr>
              <a:t>持续性姿势</a:t>
            </a:r>
            <a:r>
              <a:rPr lang="en-US" altLang="zh-CN" sz="4000" b="1" dirty="0">
                <a:latin typeface="+mn-lt"/>
                <a:ea typeface="+mn-ea"/>
                <a:cs typeface="+mn-ea"/>
                <a:sym typeface="+mn-lt"/>
              </a:rPr>
              <a:t>-</a:t>
            </a:r>
            <a:r>
              <a:rPr lang="zh-CN" altLang="en-US" sz="4000" b="1" dirty="0">
                <a:latin typeface="+mn-lt"/>
                <a:ea typeface="+mn-ea"/>
                <a:cs typeface="+mn-ea"/>
                <a:sym typeface="+mn-lt"/>
              </a:rPr>
              <a:t>感知性头晕的临床诊疗要点</a:t>
            </a:r>
            <a:endParaRPr lang="zh-CN" altLang="en-US" sz="5400" b="1" dirty="0">
              <a:latin typeface="+mn-lt"/>
              <a:ea typeface="+mn-ea"/>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endParaRPr lang="zh-CN" altLang="en-US" dirty="0">
              <a:cs typeface="+mn-ea"/>
              <a:sym typeface="+mn-lt"/>
            </a:endParaRPr>
          </a:p>
        </p:txBody>
      </p:sp>
      <p:grpSp>
        <p:nvGrpSpPr>
          <p:cNvPr id="2" name="组合 1"/>
          <p:cNvGrpSpPr/>
          <p:nvPr/>
        </p:nvGrpSpPr>
        <p:grpSpPr>
          <a:xfrm>
            <a:off x="897617" y="3521681"/>
            <a:ext cx="10574009" cy="347920"/>
            <a:chOff x="897617" y="3348616"/>
            <a:chExt cx="10574009" cy="347920"/>
          </a:xfrm>
          <a:solidFill>
            <a:srgbClr val="008E3F"/>
          </a:solidFill>
        </p:grpSpPr>
        <p:sp>
          <p:nvSpPr>
            <p:cNvPr id="6" name="矩形 5"/>
            <p:cNvSpPr/>
            <p:nvPr/>
          </p:nvSpPr>
          <p:spPr>
            <a:xfrm>
              <a:off x="897617" y="3628825"/>
              <a:ext cx="10396766" cy="677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6"/>
            <p:cNvSpPr/>
            <p:nvPr/>
          </p:nvSpPr>
          <p:spPr>
            <a:xfrm>
              <a:off x="10983222" y="3348616"/>
              <a:ext cx="488404" cy="347920"/>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任意多边形: 形状 9"/>
          <p:cNvSpPr/>
          <p:nvPr/>
        </p:nvSpPr>
        <p:spPr>
          <a:xfrm>
            <a:off x="1266825" y="1626870"/>
            <a:ext cx="2349500" cy="370205"/>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矩形 10"/>
          <p:cNvSpPr/>
          <p:nvPr/>
        </p:nvSpPr>
        <p:spPr>
          <a:xfrm>
            <a:off x="1105535" y="1924685"/>
            <a:ext cx="2510155" cy="1176020"/>
          </a:xfrm>
          <a:prstGeom prst="rect">
            <a:avLst/>
          </a:prstGeom>
          <a:solidFill>
            <a:srgbClr val="ECF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任意多边形: 形状 12"/>
          <p:cNvSpPr/>
          <p:nvPr/>
        </p:nvSpPr>
        <p:spPr>
          <a:xfrm>
            <a:off x="1105535" y="1553845"/>
            <a:ext cx="2510155" cy="370205"/>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任意多边形: 形状 13"/>
          <p:cNvSpPr/>
          <p:nvPr/>
        </p:nvSpPr>
        <p:spPr>
          <a:xfrm>
            <a:off x="3200400" y="1553845"/>
            <a:ext cx="361950" cy="320675"/>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任意多边形: 形状 15"/>
          <p:cNvSpPr/>
          <p:nvPr/>
        </p:nvSpPr>
        <p:spPr>
          <a:xfrm rot="18760955">
            <a:off x="1144905" y="1753235"/>
            <a:ext cx="49530" cy="220980"/>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形状 17"/>
          <p:cNvSpPr/>
          <p:nvPr/>
        </p:nvSpPr>
        <p:spPr>
          <a:xfrm>
            <a:off x="4666615" y="1626870"/>
            <a:ext cx="3442335" cy="370205"/>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矩形 18"/>
          <p:cNvSpPr/>
          <p:nvPr/>
        </p:nvSpPr>
        <p:spPr>
          <a:xfrm>
            <a:off x="4430395" y="1924685"/>
            <a:ext cx="3678555" cy="1176020"/>
          </a:xfrm>
          <a:prstGeom prst="rect">
            <a:avLst/>
          </a:prstGeom>
          <a:solidFill>
            <a:srgbClr val="ECF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形状 19"/>
          <p:cNvSpPr/>
          <p:nvPr/>
        </p:nvSpPr>
        <p:spPr>
          <a:xfrm>
            <a:off x="4430395" y="1553845"/>
            <a:ext cx="3678555" cy="370205"/>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任意多边形: 形状 20"/>
          <p:cNvSpPr/>
          <p:nvPr/>
        </p:nvSpPr>
        <p:spPr>
          <a:xfrm>
            <a:off x="7499350" y="1553845"/>
            <a:ext cx="530225" cy="320675"/>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任意多边形: 形状 21"/>
          <p:cNvSpPr/>
          <p:nvPr/>
        </p:nvSpPr>
        <p:spPr>
          <a:xfrm rot="18760955">
            <a:off x="4499610" y="1701800"/>
            <a:ext cx="49530" cy="323850"/>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形状 23"/>
          <p:cNvSpPr/>
          <p:nvPr/>
        </p:nvSpPr>
        <p:spPr>
          <a:xfrm>
            <a:off x="8657590" y="1626870"/>
            <a:ext cx="2613660" cy="370205"/>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矩形 24"/>
          <p:cNvSpPr/>
          <p:nvPr/>
        </p:nvSpPr>
        <p:spPr>
          <a:xfrm>
            <a:off x="8477885" y="1924685"/>
            <a:ext cx="2793365" cy="1176020"/>
          </a:xfrm>
          <a:prstGeom prst="rect">
            <a:avLst/>
          </a:prstGeom>
          <a:solidFill>
            <a:srgbClr val="ECF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任意多边形: 形状 25"/>
          <p:cNvSpPr/>
          <p:nvPr/>
        </p:nvSpPr>
        <p:spPr>
          <a:xfrm>
            <a:off x="8477885" y="1553845"/>
            <a:ext cx="2793365" cy="370205"/>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任意多边形: 形状 26"/>
          <p:cNvSpPr/>
          <p:nvPr/>
        </p:nvSpPr>
        <p:spPr>
          <a:xfrm>
            <a:off x="10808335" y="1553845"/>
            <a:ext cx="402590" cy="320675"/>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任意多边形: 形状 27"/>
          <p:cNvSpPr/>
          <p:nvPr/>
        </p:nvSpPr>
        <p:spPr>
          <a:xfrm rot="18760955">
            <a:off x="8524240" y="1741170"/>
            <a:ext cx="49530" cy="245745"/>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9" name="组合 28"/>
          <p:cNvGrpSpPr/>
          <p:nvPr/>
        </p:nvGrpSpPr>
        <p:grpSpPr>
          <a:xfrm>
            <a:off x="2595880" y="4530874"/>
            <a:ext cx="3144520" cy="1546189"/>
            <a:chOff x="1336840" y="1980161"/>
            <a:chExt cx="3848617" cy="2209863"/>
          </a:xfrm>
        </p:grpSpPr>
        <p:sp>
          <p:nvSpPr>
            <p:cNvPr id="30" name="任意多边形: 形状 29"/>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30"/>
            <p:cNvSpPr/>
            <p:nvPr/>
          </p:nvSpPr>
          <p:spPr>
            <a:xfrm>
              <a:off x="1406770" y="2509561"/>
              <a:ext cx="3778687" cy="1680463"/>
            </a:xfrm>
            <a:prstGeom prst="rect">
              <a:avLst/>
            </a:prstGeom>
            <a:solidFill>
              <a:srgbClr val="ECF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任意多边形: 形状 31"/>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任意多边形: 形状 32"/>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任意多边形: 形状 33"/>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6487018" y="4530874"/>
            <a:ext cx="2556830" cy="1546189"/>
            <a:chOff x="1336840" y="1980161"/>
            <a:chExt cx="3848617" cy="2209863"/>
          </a:xfrm>
        </p:grpSpPr>
        <p:sp>
          <p:nvSpPr>
            <p:cNvPr id="36" name="任意多边形: 形状 35"/>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矩形 36"/>
            <p:cNvSpPr/>
            <p:nvPr/>
          </p:nvSpPr>
          <p:spPr>
            <a:xfrm>
              <a:off x="1406770" y="2509561"/>
              <a:ext cx="3778687" cy="1680463"/>
            </a:xfrm>
            <a:prstGeom prst="rect">
              <a:avLst/>
            </a:prstGeom>
            <a:solidFill>
              <a:srgbClr val="ECF8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任意多边形: 形状 37"/>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任意多边形: 形状 38"/>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任意多边形: 形状 39"/>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1" name="任意多边形: 形状 40"/>
          <p:cNvSpPr/>
          <p:nvPr/>
        </p:nvSpPr>
        <p:spPr>
          <a:xfrm rot="18900000">
            <a:off x="2210809" y="3342698"/>
            <a:ext cx="253885" cy="253885"/>
          </a:xfrm>
          <a:custGeom>
            <a:avLst/>
            <a:gdLst>
              <a:gd name="connsiteX0" fmla="*/ 0 w 253885"/>
              <a:gd name="connsiteY0" fmla="*/ 0 h 253885"/>
              <a:gd name="connsiteX1" fmla="*/ 68099 w 253885"/>
              <a:gd name="connsiteY1" fmla="*/ 68099 h 253885"/>
              <a:gd name="connsiteX2" fmla="*/ 68099 w 253885"/>
              <a:gd name="connsiteY2" fmla="*/ 185786 h 253885"/>
              <a:gd name="connsiteX3" fmla="*/ 185786 w 253885"/>
              <a:gd name="connsiteY3" fmla="*/ 185786 h 253885"/>
              <a:gd name="connsiteX4" fmla="*/ 253885 w 253885"/>
              <a:gd name="connsiteY4" fmla="*/ 253885 h 253885"/>
              <a:gd name="connsiteX5" fmla="*/ 0 w 253885"/>
              <a:gd name="connsiteY5" fmla="*/ 253885 h 25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85" h="253885">
                <a:moveTo>
                  <a:pt x="0" y="0"/>
                </a:moveTo>
                <a:lnTo>
                  <a:pt x="68099" y="68099"/>
                </a:lnTo>
                <a:lnTo>
                  <a:pt x="68099" y="185786"/>
                </a:lnTo>
                <a:lnTo>
                  <a:pt x="185786" y="185786"/>
                </a:lnTo>
                <a:lnTo>
                  <a:pt x="253885" y="253885"/>
                </a:lnTo>
                <a:lnTo>
                  <a:pt x="0" y="253885"/>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任意多边形: 形状 41"/>
          <p:cNvSpPr/>
          <p:nvPr/>
        </p:nvSpPr>
        <p:spPr>
          <a:xfrm rot="18900000">
            <a:off x="5894337" y="3342698"/>
            <a:ext cx="253885" cy="253885"/>
          </a:xfrm>
          <a:custGeom>
            <a:avLst/>
            <a:gdLst>
              <a:gd name="connsiteX0" fmla="*/ 0 w 253885"/>
              <a:gd name="connsiteY0" fmla="*/ 0 h 253885"/>
              <a:gd name="connsiteX1" fmla="*/ 68099 w 253885"/>
              <a:gd name="connsiteY1" fmla="*/ 68099 h 253885"/>
              <a:gd name="connsiteX2" fmla="*/ 68099 w 253885"/>
              <a:gd name="connsiteY2" fmla="*/ 185786 h 253885"/>
              <a:gd name="connsiteX3" fmla="*/ 185786 w 253885"/>
              <a:gd name="connsiteY3" fmla="*/ 185786 h 253885"/>
              <a:gd name="connsiteX4" fmla="*/ 253885 w 253885"/>
              <a:gd name="connsiteY4" fmla="*/ 253885 h 253885"/>
              <a:gd name="connsiteX5" fmla="*/ 0 w 253885"/>
              <a:gd name="connsiteY5" fmla="*/ 253885 h 25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85" h="253885">
                <a:moveTo>
                  <a:pt x="0" y="0"/>
                </a:moveTo>
                <a:lnTo>
                  <a:pt x="68099" y="68099"/>
                </a:lnTo>
                <a:lnTo>
                  <a:pt x="68099" y="185786"/>
                </a:lnTo>
                <a:lnTo>
                  <a:pt x="185786" y="185786"/>
                </a:lnTo>
                <a:lnTo>
                  <a:pt x="253885" y="253885"/>
                </a:lnTo>
                <a:lnTo>
                  <a:pt x="0" y="253885"/>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任意多边形: 形状 42"/>
          <p:cNvSpPr/>
          <p:nvPr/>
        </p:nvSpPr>
        <p:spPr>
          <a:xfrm rot="18900000">
            <a:off x="9577865" y="3342699"/>
            <a:ext cx="253885" cy="253885"/>
          </a:xfrm>
          <a:custGeom>
            <a:avLst/>
            <a:gdLst>
              <a:gd name="connsiteX0" fmla="*/ 0 w 253885"/>
              <a:gd name="connsiteY0" fmla="*/ 0 h 253885"/>
              <a:gd name="connsiteX1" fmla="*/ 68099 w 253885"/>
              <a:gd name="connsiteY1" fmla="*/ 68099 h 253885"/>
              <a:gd name="connsiteX2" fmla="*/ 68099 w 253885"/>
              <a:gd name="connsiteY2" fmla="*/ 185786 h 253885"/>
              <a:gd name="connsiteX3" fmla="*/ 185786 w 253885"/>
              <a:gd name="connsiteY3" fmla="*/ 185786 h 253885"/>
              <a:gd name="connsiteX4" fmla="*/ 253885 w 253885"/>
              <a:gd name="connsiteY4" fmla="*/ 253885 h 253885"/>
              <a:gd name="connsiteX5" fmla="*/ 0 w 253885"/>
              <a:gd name="connsiteY5" fmla="*/ 253885 h 25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85" h="253885">
                <a:moveTo>
                  <a:pt x="0" y="0"/>
                </a:moveTo>
                <a:lnTo>
                  <a:pt x="68099" y="68099"/>
                </a:lnTo>
                <a:lnTo>
                  <a:pt x="68099" y="185786"/>
                </a:lnTo>
                <a:lnTo>
                  <a:pt x="185786" y="185786"/>
                </a:lnTo>
                <a:lnTo>
                  <a:pt x="253885" y="253885"/>
                </a:lnTo>
                <a:lnTo>
                  <a:pt x="0" y="253885"/>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任意多边形: 形状 43"/>
          <p:cNvSpPr/>
          <p:nvPr/>
        </p:nvSpPr>
        <p:spPr>
          <a:xfrm rot="2700000" flipV="1">
            <a:off x="3954963" y="4147476"/>
            <a:ext cx="253885" cy="253885"/>
          </a:xfrm>
          <a:custGeom>
            <a:avLst/>
            <a:gdLst>
              <a:gd name="connsiteX0" fmla="*/ 0 w 253885"/>
              <a:gd name="connsiteY0" fmla="*/ 0 h 253885"/>
              <a:gd name="connsiteX1" fmla="*/ 68099 w 253885"/>
              <a:gd name="connsiteY1" fmla="*/ 68099 h 253885"/>
              <a:gd name="connsiteX2" fmla="*/ 68099 w 253885"/>
              <a:gd name="connsiteY2" fmla="*/ 185786 h 253885"/>
              <a:gd name="connsiteX3" fmla="*/ 185786 w 253885"/>
              <a:gd name="connsiteY3" fmla="*/ 185786 h 253885"/>
              <a:gd name="connsiteX4" fmla="*/ 253885 w 253885"/>
              <a:gd name="connsiteY4" fmla="*/ 253885 h 253885"/>
              <a:gd name="connsiteX5" fmla="*/ 0 w 253885"/>
              <a:gd name="connsiteY5" fmla="*/ 253885 h 25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85" h="253885">
                <a:moveTo>
                  <a:pt x="0" y="0"/>
                </a:moveTo>
                <a:lnTo>
                  <a:pt x="68099" y="68099"/>
                </a:lnTo>
                <a:lnTo>
                  <a:pt x="68099" y="185786"/>
                </a:lnTo>
                <a:lnTo>
                  <a:pt x="185786" y="185786"/>
                </a:lnTo>
                <a:lnTo>
                  <a:pt x="253885" y="253885"/>
                </a:lnTo>
                <a:lnTo>
                  <a:pt x="0" y="253885"/>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任意多边形: 形状 44"/>
          <p:cNvSpPr/>
          <p:nvPr/>
        </p:nvSpPr>
        <p:spPr>
          <a:xfrm rot="2700000" flipV="1">
            <a:off x="7638491" y="4147477"/>
            <a:ext cx="253885" cy="253885"/>
          </a:xfrm>
          <a:custGeom>
            <a:avLst/>
            <a:gdLst>
              <a:gd name="connsiteX0" fmla="*/ 0 w 253885"/>
              <a:gd name="connsiteY0" fmla="*/ 0 h 253885"/>
              <a:gd name="connsiteX1" fmla="*/ 68099 w 253885"/>
              <a:gd name="connsiteY1" fmla="*/ 68099 h 253885"/>
              <a:gd name="connsiteX2" fmla="*/ 68099 w 253885"/>
              <a:gd name="connsiteY2" fmla="*/ 185786 h 253885"/>
              <a:gd name="connsiteX3" fmla="*/ 185786 w 253885"/>
              <a:gd name="connsiteY3" fmla="*/ 185786 h 253885"/>
              <a:gd name="connsiteX4" fmla="*/ 253885 w 253885"/>
              <a:gd name="connsiteY4" fmla="*/ 253885 h 253885"/>
              <a:gd name="connsiteX5" fmla="*/ 0 w 253885"/>
              <a:gd name="connsiteY5" fmla="*/ 253885 h 25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85" h="253885">
                <a:moveTo>
                  <a:pt x="0" y="0"/>
                </a:moveTo>
                <a:lnTo>
                  <a:pt x="68099" y="68099"/>
                </a:lnTo>
                <a:lnTo>
                  <a:pt x="68099" y="185786"/>
                </a:lnTo>
                <a:lnTo>
                  <a:pt x="185786" y="185786"/>
                </a:lnTo>
                <a:lnTo>
                  <a:pt x="253885" y="253885"/>
                </a:lnTo>
                <a:lnTo>
                  <a:pt x="0" y="253885"/>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6" name="组合 45"/>
          <p:cNvGrpSpPr/>
          <p:nvPr/>
        </p:nvGrpSpPr>
        <p:grpSpPr>
          <a:xfrm>
            <a:off x="1175669" y="1609450"/>
            <a:ext cx="2299051" cy="1386821"/>
            <a:chOff x="4497652" y="-517455"/>
            <a:chExt cx="2299051" cy="1386821"/>
          </a:xfrm>
        </p:grpSpPr>
        <p:sp>
          <p:nvSpPr>
            <p:cNvPr id="47" name="TextBox 53"/>
            <p:cNvSpPr txBox="1"/>
            <p:nvPr/>
          </p:nvSpPr>
          <p:spPr>
            <a:xfrm>
              <a:off x="4616186" y="-71597"/>
              <a:ext cx="2180517" cy="940963"/>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确定患者是否为头晕、不稳或非旋转性眩晕中一个或多个症状，当患者主诉为头晕、头昏、头不清感或走路不稳感时，考虑</a:t>
              </a:r>
              <a:r>
                <a:rPr lang="en-US" altLang="zh-CN" sz="1050" dirty="0">
                  <a:solidFill>
                    <a:schemeClr val="tx1">
                      <a:lumMod val="75000"/>
                      <a:lumOff val="25000"/>
                    </a:schemeClr>
                  </a:solidFill>
                  <a:latin typeface="+mn-lt"/>
                  <a:ea typeface="+mn-ea"/>
                  <a:cs typeface="+mn-ea"/>
                  <a:sym typeface="+mn-lt"/>
                </a:rPr>
                <a:t>PPPD</a:t>
              </a:r>
              <a:r>
                <a:rPr lang="zh-CN" altLang="en-US" sz="1050" dirty="0">
                  <a:solidFill>
                    <a:schemeClr val="tx1">
                      <a:lumMod val="75000"/>
                      <a:lumOff val="25000"/>
                    </a:schemeClr>
                  </a:solidFill>
                  <a:latin typeface="+mn-lt"/>
                  <a:ea typeface="+mn-ea"/>
                  <a:cs typeface="+mn-ea"/>
                  <a:sym typeface="+mn-lt"/>
                </a:rPr>
                <a:t>的可能性更大</a:t>
              </a:r>
              <a:endParaRPr lang="en-US" altLang="zh-CN" sz="1050" dirty="0">
                <a:solidFill>
                  <a:schemeClr val="tx1">
                    <a:lumMod val="75000"/>
                    <a:lumOff val="25000"/>
                  </a:schemeClr>
                </a:solidFill>
                <a:latin typeface="+mn-lt"/>
                <a:ea typeface="+mn-ea"/>
                <a:cs typeface="+mn-ea"/>
                <a:sym typeface="+mn-lt"/>
              </a:endParaRPr>
            </a:p>
          </p:txBody>
        </p:sp>
        <p:sp>
          <p:nvSpPr>
            <p:cNvPr id="48" name="TextBox 42"/>
            <p:cNvSpPr txBox="1"/>
            <p:nvPr/>
          </p:nvSpPr>
          <p:spPr>
            <a:xfrm>
              <a:off x="4497652" y="-517455"/>
              <a:ext cx="2122097" cy="215444"/>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400" dirty="0">
                  <a:latin typeface="+mn-lt"/>
                  <a:ea typeface="+mn-ea"/>
                  <a:cs typeface="+mn-ea"/>
                  <a:sym typeface="+mn-lt"/>
                </a:rPr>
                <a:t>01</a:t>
              </a:r>
              <a:r>
                <a:rPr lang="zh-CN" altLang="en-US" sz="1400" dirty="0">
                  <a:latin typeface="+mn-lt"/>
                  <a:ea typeface="+mn-ea"/>
                  <a:cs typeface="+mn-ea"/>
                  <a:sym typeface="+mn-lt"/>
                </a:rPr>
                <a:t>：首先判定疾病性质</a:t>
              </a:r>
            </a:p>
          </p:txBody>
        </p:sp>
      </p:grpSp>
      <p:grpSp>
        <p:nvGrpSpPr>
          <p:cNvPr id="49" name="组合 48"/>
          <p:cNvGrpSpPr/>
          <p:nvPr/>
        </p:nvGrpSpPr>
        <p:grpSpPr>
          <a:xfrm>
            <a:off x="4593590" y="1626383"/>
            <a:ext cx="3448049" cy="1445045"/>
            <a:chOff x="4326722" y="-500522"/>
            <a:chExt cx="3448049" cy="1445045"/>
          </a:xfrm>
        </p:grpSpPr>
        <p:sp>
          <p:nvSpPr>
            <p:cNvPr id="50" name="TextBox 53"/>
            <p:cNvSpPr txBox="1"/>
            <p:nvPr/>
          </p:nvSpPr>
          <p:spPr>
            <a:xfrm>
              <a:off x="4326722" y="-238814"/>
              <a:ext cx="3448049" cy="1183337"/>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根据患者可能存在的诱因，如询问“是否与情绪波动、睡眠不足、压力过大、劳累等因素相关”，或问“是否在站立、行走、乘坐电梯或汽车、过马路、逛商场或超市、看手机或电脑时可能引起症状加重”，或问“是否有躺、坐都不晕或晕的程度较轻，但在行走时就会出现或症状加重”</a:t>
              </a:r>
              <a:endParaRPr lang="en-US" altLang="zh-CN" sz="1050" dirty="0">
                <a:solidFill>
                  <a:schemeClr val="tx1">
                    <a:lumMod val="75000"/>
                    <a:lumOff val="25000"/>
                  </a:schemeClr>
                </a:solidFill>
                <a:latin typeface="+mn-lt"/>
                <a:ea typeface="+mn-ea"/>
                <a:cs typeface="+mn-ea"/>
                <a:sym typeface="+mn-lt"/>
              </a:endParaRPr>
            </a:p>
          </p:txBody>
        </p:sp>
        <p:sp>
          <p:nvSpPr>
            <p:cNvPr id="51" name="TextBox 42"/>
            <p:cNvSpPr txBox="1"/>
            <p:nvPr/>
          </p:nvSpPr>
          <p:spPr>
            <a:xfrm>
              <a:off x="4347367" y="-500522"/>
              <a:ext cx="2482948" cy="215444"/>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400" dirty="0">
                  <a:latin typeface="+mn-lt"/>
                  <a:ea typeface="+mn-ea"/>
                  <a:cs typeface="+mn-ea"/>
                  <a:sym typeface="+mn-lt"/>
                </a:rPr>
                <a:t>03</a:t>
              </a:r>
              <a:r>
                <a:rPr lang="zh-CN" altLang="en-US" sz="1400" dirty="0">
                  <a:latin typeface="+mn-lt"/>
                  <a:ea typeface="+mn-ea"/>
                  <a:cs typeface="+mn-ea"/>
                  <a:sym typeface="+mn-lt"/>
                </a:rPr>
                <a:t>：询问发病诱因及影响因素</a:t>
              </a:r>
            </a:p>
          </p:txBody>
        </p:sp>
      </p:grpSp>
      <p:sp>
        <p:nvSpPr>
          <p:cNvPr id="53" name="TextBox 53"/>
          <p:cNvSpPr txBox="1"/>
          <p:nvPr/>
        </p:nvSpPr>
        <p:spPr>
          <a:xfrm>
            <a:off x="8514080" y="2016760"/>
            <a:ext cx="2770505" cy="94107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既往触发事件的追问十分重要，如追问患者是否有过前庭神经炎（</a:t>
            </a:r>
            <a:r>
              <a:rPr lang="en-US" altLang="zh-CN" sz="1050" dirty="0">
                <a:solidFill>
                  <a:schemeClr val="tx1">
                    <a:lumMod val="75000"/>
                    <a:lumOff val="25000"/>
                  </a:schemeClr>
                </a:solidFill>
                <a:latin typeface="+mn-lt"/>
                <a:ea typeface="+mn-ea"/>
                <a:cs typeface="+mn-ea"/>
                <a:sym typeface="+mn-lt"/>
              </a:rPr>
              <a:t>VN</a:t>
            </a:r>
            <a:r>
              <a:rPr lang="zh-CN" altLang="en-US" sz="1050" dirty="0">
                <a:solidFill>
                  <a:schemeClr val="tx1">
                    <a:lumMod val="75000"/>
                    <a:lumOff val="25000"/>
                  </a:schemeClr>
                </a:solidFill>
                <a:latin typeface="+mn-lt"/>
                <a:ea typeface="+mn-ea"/>
                <a:cs typeface="+mn-ea"/>
                <a:sym typeface="+mn-lt"/>
              </a:rPr>
              <a:t>）、良性阵发性位置性眩晕（</a:t>
            </a:r>
            <a:r>
              <a:rPr lang="en-US" altLang="zh-CN" sz="1050" dirty="0">
                <a:solidFill>
                  <a:schemeClr val="tx1">
                    <a:lumMod val="75000"/>
                    <a:lumOff val="25000"/>
                  </a:schemeClr>
                </a:solidFill>
                <a:latin typeface="+mn-lt"/>
                <a:ea typeface="+mn-ea"/>
                <a:cs typeface="+mn-ea"/>
                <a:sym typeface="+mn-lt"/>
              </a:rPr>
              <a:t>BPPV</a:t>
            </a:r>
            <a:r>
              <a:rPr lang="zh-CN" altLang="en-US" sz="1050" dirty="0">
                <a:solidFill>
                  <a:schemeClr val="tx1">
                    <a:lumMod val="75000"/>
                    <a:lumOff val="25000"/>
                  </a:schemeClr>
                </a:solidFill>
                <a:latin typeface="+mn-lt"/>
                <a:ea typeface="+mn-ea"/>
                <a:cs typeface="+mn-ea"/>
                <a:sym typeface="+mn-lt"/>
              </a:rPr>
              <a:t>）等疾病史。家族史方面应了解有无精神心理疾病、头痛或头晕等家族史</a:t>
            </a:r>
            <a:endParaRPr lang="en-US" altLang="zh-CN" sz="1050" dirty="0">
              <a:solidFill>
                <a:schemeClr val="tx1">
                  <a:lumMod val="75000"/>
                  <a:lumOff val="25000"/>
                </a:schemeClr>
              </a:solidFill>
              <a:latin typeface="+mn-lt"/>
              <a:ea typeface="+mn-ea"/>
              <a:cs typeface="+mn-ea"/>
              <a:sym typeface="+mn-lt"/>
            </a:endParaRPr>
          </a:p>
        </p:txBody>
      </p:sp>
      <p:sp>
        <p:nvSpPr>
          <p:cNvPr id="54" name="TextBox 42"/>
          <p:cNvSpPr txBox="1"/>
          <p:nvPr/>
        </p:nvSpPr>
        <p:spPr>
          <a:xfrm>
            <a:off x="8552815" y="1615440"/>
            <a:ext cx="3440430" cy="21526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400" dirty="0">
                <a:latin typeface="+mn-lt"/>
                <a:ea typeface="+mn-ea"/>
                <a:cs typeface="+mn-ea"/>
                <a:sym typeface="+mn-lt"/>
              </a:rPr>
              <a:t>05</a:t>
            </a:r>
            <a:r>
              <a:rPr lang="zh-CN" altLang="en-US" sz="1400" dirty="0">
                <a:latin typeface="+mn-lt"/>
                <a:ea typeface="+mn-ea"/>
                <a:cs typeface="+mn-ea"/>
                <a:sym typeface="+mn-lt"/>
              </a:rPr>
              <a:t>：了解患者既往史与家族史</a:t>
            </a:r>
          </a:p>
        </p:txBody>
      </p:sp>
      <p:sp>
        <p:nvSpPr>
          <p:cNvPr id="56" name="TextBox 53"/>
          <p:cNvSpPr txBox="1"/>
          <p:nvPr/>
        </p:nvSpPr>
        <p:spPr>
          <a:xfrm>
            <a:off x="2804160" y="5059045"/>
            <a:ext cx="2877185" cy="94107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en-US" altLang="zh-CN" sz="1050" dirty="0">
                <a:solidFill>
                  <a:schemeClr val="tx1">
                    <a:lumMod val="75000"/>
                    <a:lumOff val="25000"/>
                  </a:schemeClr>
                </a:solidFill>
                <a:latin typeface="+mn-lt"/>
                <a:ea typeface="+mn-ea"/>
                <a:cs typeface="+mn-ea"/>
                <a:sym typeface="+mn-lt"/>
              </a:rPr>
              <a:t>PPPD</a:t>
            </a:r>
            <a:r>
              <a:rPr lang="zh-CN" altLang="en-US" sz="1050" dirty="0">
                <a:solidFill>
                  <a:schemeClr val="tx1">
                    <a:lumMod val="75000"/>
                    <a:lumOff val="25000"/>
                  </a:schemeClr>
                </a:solidFill>
                <a:latin typeface="+mn-lt"/>
                <a:ea typeface="+mn-ea"/>
                <a:cs typeface="+mn-ea"/>
                <a:sym typeface="+mn-lt"/>
              </a:rPr>
              <a:t>患者症状应持续</a:t>
            </a:r>
            <a:r>
              <a:rPr lang="en-US" altLang="zh-CN" sz="1050" dirty="0">
                <a:solidFill>
                  <a:schemeClr val="tx1">
                    <a:lumMod val="75000"/>
                    <a:lumOff val="25000"/>
                  </a:schemeClr>
                </a:solidFill>
                <a:latin typeface="+mn-lt"/>
                <a:ea typeface="+mn-ea"/>
                <a:cs typeface="+mn-ea"/>
                <a:sym typeface="+mn-lt"/>
              </a:rPr>
              <a:t>3</a:t>
            </a:r>
            <a:r>
              <a:rPr lang="zh-CN" altLang="en-US" sz="1050" dirty="0">
                <a:solidFill>
                  <a:schemeClr val="tx1">
                    <a:lumMod val="75000"/>
                    <a:lumOff val="25000"/>
                  </a:schemeClr>
                </a:solidFill>
                <a:latin typeface="+mn-lt"/>
                <a:ea typeface="+mn-ea"/>
                <a:cs typeface="+mn-ea"/>
                <a:sym typeface="+mn-lt"/>
              </a:rPr>
              <a:t>个月以上，并且大部分时间持续存在（每</a:t>
            </a:r>
            <a:r>
              <a:rPr lang="en-US" altLang="zh-CN" sz="1050" dirty="0">
                <a:solidFill>
                  <a:schemeClr val="tx1">
                    <a:lumMod val="75000"/>
                    <a:lumOff val="25000"/>
                  </a:schemeClr>
                </a:solidFill>
                <a:latin typeface="+mn-lt"/>
                <a:ea typeface="+mn-ea"/>
                <a:cs typeface="+mn-ea"/>
                <a:sym typeface="+mn-lt"/>
              </a:rPr>
              <a:t>30</a:t>
            </a:r>
            <a:r>
              <a:rPr lang="zh-CN" altLang="en-US" sz="1050" dirty="0">
                <a:solidFill>
                  <a:schemeClr val="tx1">
                    <a:lumMod val="75000"/>
                    <a:lumOff val="25000"/>
                  </a:schemeClr>
                </a:solidFill>
                <a:latin typeface="+mn-lt"/>
                <a:ea typeface="+mn-ea"/>
                <a:cs typeface="+mn-ea"/>
                <a:sym typeface="+mn-lt"/>
              </a:rPr>
              <a:t>天中症状存在必须超过</a:t>
            </a:r>
            <a:r>
              <a:rPr lang="en-US" altLang="zh-CN" sz="1050" dirty="0">
                <a:solidFill>
                  <a:schemeClr val="tx1">
                    <a:lumMod val="75000"/>
                    <a:lumOff val="25000"/>
                  </a:schemeClr>
                </a:solidFill>
                <a:latin typeface="+mn-lt"/>
                <a:ea typeface="+mn-ea"/>
                <a:cs typeface="+mn-ea"/>
                <a:sym typeface="+mn-lt"/>
              </a:rPr>
              <a:t>15</a:t>
            </a:r>
            <a:r>
              <a:rPr lang="zh-CN" altLang="en-US" sz="1050" dirty="0">
                <a:solidFill>
                  <a:schemeClr val="tx1">
                    <a:lumMod val="75000"/>
                    <a:lumOff val="25000"/>
                  </a:schemeClr>
                </a:solidFill>
                <a:latin typeface="+mn-lt"/>
                <a:ea typeface="+mn-ea"/>
                <a:cs typeface="+mn-ea"/>
                <a:sym typeface="+mn-lt"/>
              </a:rPr>
              <a:t>天）。大部分患者每日均会有症状，症状的严重程度可有波动</a:t>
            </a:r>
            <a:endParaRPr lang="en-US" altLang="zh-CN" sz="1050" dirty="0">
              <a:solidFill>
                <a:schemeClr val="tx1">
                  <a:lumMod val="75000"/>
                  <a:lumOff val="25000"/>
                </a:schemeClr>
              </a:solidFill>
              <a:latin typeface="+mn-lt"/>
              <a:ea typeface="+mn-ea"/>
              <a:cs typeface="+mn-ea"/>
              <a:sym typeface="+mn-lt"/>
            </a:endParaRPr>
          </a:p>
        </p:txBody>
      </p:sp>
      <p:sp>
        <p:nvSpPr>
          <p:cNvPr id="57" name="TextBox 42"/>
          <p:cNvSpPr txBox="1"/>
          <p:nvPr/>
        </p:nvSpPr>
        <p:spPr>
          <a:xfrm>
            <a:off x="2666365" y="4609465"/>
            <a:ext cx="2753995" cy="21526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400" dirty="0">
                <a:latin typeface="+mn-lt"/>
                <a:ea typeface="+mn-ea"/>
                <a:cs typeface="+mn-ea"/>
                <a:sym typeface="+mn-lt"/>
              </a:rPr>
              <a:t>02</a:t>
            </a:r>
            <a:r>
              <a:rPr lang="zh-CN" altLang="en-US" sz="1400" dirty="0">
                <a:latin typeface="+mn-lt"/>
                <a:ea typeface="+mn-ea"/>
                <a:cs typeface="+mn-ea"/>
                <a:sym typeface="+mn-lt"/>
              </a:rPr>
              <a:t>：询问症状持续时间与发病特点</a:t>
            </a:r>
          </a:p>
        </p:txBody>
      </p:sp>
      <p:grpSp>
        <p:nvGrpSpPr>
          <p:cNvPr id="58" name="组合 57"/>
          <p:cNvGrpSpPr/>
          <p:nvPr/>
        </p:nvGrpSpPr>
        <p:grpSpPr>
          <a:xfrm>
            <a:off x="6591648" y="4604094"/>
            <a:ext cx="3177192" cy="1153760"/>
            <a:chOff x="4580626" y="-526768"/>
            <a:chExt cx="3177192" cy="1153760"/>
          </a:xfrm>
        </p:grpSpPr>
        <p:sp>
          <p:nvSpPr>
            <p:cNvPr id="59" name="TextBox 53"/>
            <p:cNvSpPr txBox="1"/>
            <p:nvPr/>
          </p:nvSpPr>
          <p:spPr>
            <a:xfrm>
              <a:off x="4616186" y="-71597"/>
              <a:ext cx="2276451" cy="698589"/>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如是否有担心害怕、烦躁、头痛、失眠、耳鸣、听力下降、朝向单侧倾倒、饮水返呛等</a:t>
              </a:r>
              <a:endParaRPr lang="en-US" altLang="zh-CN" sz="1050" dirty="0">
                <a:solidFill>
                  <a:schemeClr val="tx1">
                    <a:lumMod val="75000"/>
                    <a:lumOff val="25000"/>
                  </a:schemeClr>
                </a:solidFill>
                <a:latin typeface="+mn-lt"/>
                <a:ea typeface="+mn-ea"/>
                <a:cs typeface="+mn-ea"/>
                <a:sym typeface="+mn-lt"/>
              </a:endParaRPr>
            </a:p>
          </p:txBody>
        </p:sp>
        <p:sp>
          <p:nvSpPr>
            <p:cNvPr id="60" name="TextBox 42"/>
            <p:cNvSpPr txBox="1"/>
            <p:nvPr/>
          </p:nvSpPr>
          <p:spPr>
            <a:xfrm>
              <a:off x="4580626" y="-526768"/>
              <a:ext cx="3177192" cy="215444"/>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400" dirty="0">
                  <a:latin typeface="+mn-lt"/>
                  <a:ea typeface="+mn-ea"/>
                  <a:cs typeface="+mn-ea"/>
                  <a:sym typeface="+mn-lt"/>
                </a:rPr>
                <a:t>04</a:t>
              </a:r>
              <a:r>
                <a:rPr lang="zh-CN" altLang="en-US" sz="1400" dirty="0">
                  <a:latin typeface="+mn-lt"/>
                  <a:ea typeface="+mn-ea"/>
                  <a:cs typeface="+mn-ea"/>
                  <a:sym typeface="+mn-lt"/>
                </a:rPr>
                <a:t>：询问患者的伴随症状</a:t>
              </a: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的诊断流程一：问诊与症状</a:t>
            </a:r>
          </a:p>
        </p:txBody>
      </p:sp>
      <p:sp>
        <p:nvSpPr>
          <p:cNvPr id="12" name="圆角矩形 11"/>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圆角矩形 14"/>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感知性头晕专家共识</a:t>
            </a:r>
            <a:r>
              <a:rPr lang="en-US" altLang="zh-CN" dirty="0">
                <a:cs typeface="+mn-ea"/>
                <a:sym typeface="+mn-lt"/>
              </a:rPr>
              <a:t>[J].</a:t>
            </a:r>
            <a:r>
              <a:rPr lang="zh-CN" altLang="en-US" dirty="0">
                <a:cs typeface="+mn-ea"/>
                <a:sym typeface="+mn-lt"/>
              </a:rPr>
              <a:t>中华耳科学杂志</a:t>
            </a:r>
            <a:r>
              <a:rPr lang="en-US" altLang="zh-CN" dirty="0">
                <a:cs typeface="+mn-ea"/>
                <a:sym typeface="+mn-lt"/>
              </a:rPr>
              <a:t>, 2021(006):019.</a:t>
            </a:r>
            <a:endParaRPr lang="zh-CN" altLang="en-US" dirty="0">
              <a:cs typeface="+mn-ea"/>
              <a:sym typeface="+mn-lt"/>
            </a:endParaRPr>
          </a:p>
        </p:txBody>
      </p:sp>
      <p:sp>
        <p:nvSpPr>
          <p:cNvPr id="3" name="椭圆 2"/>
          <p:cNvSpPr/>
          <p:nvPr/>
        </p:nvSpPr>
        <p:spPr>
          <a:xfrm>
            <a:off x="7574280" y="1784992"/>
            <a:ext cx="3611490" cy="3611490"/>
          </a:xfrm>
          <a:prstGeom prst="ellipse">
            <a:avLst/>
          </a:prstGeom>
          <a:solidFill>
            <a:srgbClr val="008E3F"/>
          </a:solidFill>
          <a:ln>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一个圆顶角，剪去另一个顶角 6"/>
          <p:cNvSpPr/>
          <p:nvPr/>
        </p:nvSpPr>
        <p:spPr>
          <a:xfrm rot="16200000" flipH="1">
            <a:off x="3453765" y="2067560"/>
            <a:ext cx="1343660" cy="6255385"/>
          </a:xfrm>
          <a:prstGeom prst="snipRoundRect">
            <a:avLst>
              <a:gd name="adj1" fmla="val 0"/>
              <a:gd name="adj2" fmla="val 16667"/>
            </a:avLst>
          </a:prstGeom>
          <a:gradFill>
            <a:gsLst>
              <a:gs pos="33000">
                <a:schemeClr val="accent6">
                  <a:lumMod val="20000"/>
                  <a:lumOff val="80000"/>
                  <a:alpha val="50000"/>
                </a:schemeClr>
              </a:gs>
              <a:gs pos="100000">
                <a:schemeClr val="bg1"/>
              </a:gs>
            </a:gsLst>
            <a:lin ang="54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一个圆顶角，剪去另一个顶角 7"/>
          <p:cNvSpPr/>
          <p:nvPr/>
        </p:nvSpPr>
        <p:spPr>
          <a:xfrm rot="16200000">
            <a:off x="3453765" y="-1141730"/>
            <a:ext cx="1343660" cy="6255385"/>
          </a:xfrm>
          <a:prstGeom prst="snipRoundRect">
            <a:avLst>
              <a:gd name="adj1" fmla="val 0"/>
              <a:gd name="adj2" fmla="val 16667"/>
            </a:avLst>
          </a:prstGeom>
          <a:gradFill>
            <a:gsLst>
              <a:gs pos="33000">
                <a:schemeClr val="accent6">
                  <a:lumMod val="20000"/>
                  <a:lumOff val="80000"/>
                  <a:alpha val="50000"/>
                </a:schemeClr>
              </a:gs>
              <a:gs pos="100000">
                <a:schemeClr val="bg1"/>
              </a:gs>
            </a:gsLst>
            <a:lin ang="54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矩形: 一个圆顶角，剪去另一个顶角 9"/>
          <p:cNvSpPr/>
          <p:nvPr/>
        </p:nvSpPr>
        <p:spPr>
          <a:xfrm rot="16200000" flipH="1">
            <a:off x="3453765" y="462915"/>
            <a:ext cx="1343660" cy="6255385"/>
          </a:xfrm>
          <a:prstGeom prst="snipRoundRect">
            <a:avLst>
              <a:gd name="adj1" fmla="val 0"/>
              <a:gd name="adj2" fmla="val 0"/>
            </a:avLst>
          </a:prstGeom>
          <a:gradFill>
            <a:gsLst>
              <a:gs pos="33000">
                <a:schemeClr val="accent6">
                  <a:lumMod val="20000"/>
                  <a:lumOff val="80000"/>
                  <a:alpha val="50000"/>
                </a:schemeClr>
              </a:gs>
              <a:gs pos="100000">
                <a:schemeClr val="bg1"/>
              </a:gs>
            </a:gsLst>
            <a:lin ang="54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checkmark_44126"/>
          <p:cNvSpPr>
            <a:spLocks noChangeAspect="1"/>
          </p:cNvSpPr>
          <p:nvPr/>
        </p:nvSpPr>
        <p:spPr bwMode="auto">
          <a:xfrm>
            <a:off x="1538824" y="1784992"/>
            <a:ext cx="510936" cy="420936"/>
          </a:xfrm>
          <a:custGeom>
            <a:avLst/>
            <a:gdLst>
              <a:gd name="T0" fmla="*/ 5991 w 7318"/>
              <a:gd name="T1" fmla="*/ 0 h 6039"/>
              <a:gd name="T2" fmla="*/ 2606 w 7318"/>
              <a:gd name="T3" fmla="*/ 3385 h 6039"/>
              <a:gd name="T4" fmla="*/ 1327 w 7318"/>
              <a:gd name="T5" fmla="*/ 2106 h 6039"/>
              <a:gd name="T6" fmla="*/ 0 w 7318"/>
              <a:gd name="T7" fmla="*/ 3433 h 6039"/>
              <a:gd name="T8" fmla="*/ 1279 w 7318"/>
              <a:gd name="T9" fmla="*/ 4712 h 6039"/>
              <a:gd name="T10" fmla="*/ 2606 w 7318"/>
              <a:gd name="T11" fmla="*/ 6039 h 6039"/>
              <a:gd name="T12" fmla="*/ 3933 w 7318"/>
              <a:gd name="T13" fmla="*/ 4712 h 6039"/>
              <a:gd name="T14" fmla="*/ 7318 w 7318"/>
              <a:gd name="T15" fmla="*/ 1327 h 6039"/>
              <a:gd name="T16" fmla="*/ 5991 w 7318"/>
              <a:gd name="T17" fmla="*/ 0 h 6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8" h="6039">
                <a:moveTo>
                  <a:pt x="5991" y="0"/>
                </a:moveTo>
                <a:lnTo>
                  <a:pt x="2606" y="3385"/>
                </a:lnTo>
                <a:lnTo>
                  <a:pt x="1327" y="2106"/>
                </a:lnTo>
                <a:lnTo>
                  <a:pt x="0" y="3433"/>
                </a:lnTo>
                <a:lnTo>
                  <a:pt x="1279" y="4712"/>
                </a:lnTo>
                <a:lnTo>
                  <a:pt x="2606" y="6039"/>
                </a:lnTo>
                <a:lnTo>
                  <a:pt x="3933" y="4712"/>
                </a:lnTo>
                <a:lnTo>
                  <a:pt x="7318" y="1327"/>
                </a:lnTo>
                <a:lnTo>
                  <a:pt x="5991" y="0"/>
                </a:lnTo>
                <a:close/>
              </a:path>
            </a:pathLst>
          </a:custGeom>
          <a:noFill/>
          <a:ln w="19050">
            <a:solidFill>
              <a:srgbClr val="008E3F"/>
            </a:solidFill>
          </a:ln>
        </p:spPr>
        <p:txBody>
          <a:bodyPr/>
          <a:lstStyle/>
          <a:p>
            <a:endParaRPr lang="zh-CN" altLang="en-US">
              <a:cs typeface="+mn-ea"/>
              <a:sym typeface="+mn-lt"/>
            </a:endParaRPr>
          </a:p>
        </p:txBody>
      </p:sp>
      <p:sp>
        <p:nvSpPr>
          <p:cNvPr id="12" name="placeholder-filled-tool-shape-for-maps_57003"/>
          <p:cNvSpPr>
            <a:spLocks noChangeAspect="1"/>
          </p:cNvSpPr>
          <p:nvPr/>
        </p:nvSpPr>
        <p:spPr bwMode="auto">
          <a:xfrm>
            <a:off x="1602271" y="3344738"/>
            <a:ext cx="384042" cy="510936"/>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noFill/>
          <a:ln w="19050">
            <a:solidFill>
              <a:srgbClr val="008E3F"/>
            </a:solidFill>
          </a:ln>
        </p:spPr>
        <p:txBody>
          <a:bodyPr/>
          <a:lstStyle/>
          <a:p>
            <a:endParaRPr lang="zh-CN" altLang="en-US">
              <a:cs typeface="+mn-ea"/>
              <a:sym typeface="+mn-lt"/>
            </a:endParaRPr>
          </a:p>
        </p:txBody>
      </p:sp>
      <p:sp>
        <p:nvSpPr>
          <p:cNvPr id="13" name="targeting_269004"/>
          <p:cNvSpPr>
            <a:spLocks noChangeAspect="1"/>
          </p:cNvSpPr>
          <p:nvPr/>
        </p:nvSpPr>
        <p:spPr bwMode="auto">
          <a:xfrm>
            <a:off x="1538824" y="4949872"/>
            <a:ext cx="510936" cy="510156"/>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noFill/>
          <a:ln w="19050">
            <a:solidFill>
              <a:srgbClr val="008E3F"/>
            </a:solidFill>
          </a:ln>
        </p:spPr>
        <p:txBody>
          <a:bodyPr/>
          <a:lstStyle/>
          <a:p>
            <a:endParaRPr lang="zh-CN" altLang="en-US">
              <a:cs typeface="+mn-ea"/>
              <a:sym typeface="+mn-lt"/>
            </a:endParaRPr>
          </a:p>
        </p:txBody>
      </p:sp>
      <p:grpSp>
        <p:nvGrpSpPr>
          <p:cNvPr id="14" name="组合 13"/>
          <p:cNvGrpSpPr/>
          <p:nvPr/>
        </p:nvGrpSpPr>
        <p:grpSpPr>
          <a:xfrm>
            <a:off x="2482468" y="1473518"/>
            <a:ext cx="4497452" cy="1117040"/>
            <a:chOff x="5025818" y="-628368"/>
            <a:chExt cx="4497452" cy="1117040"/>
          </a:xfrm>
        </p:grpSpPr>
        <p:sp>
          <p:nvSpPr>
            <p:cNvPr id="15" name="TextBox 53"/>
            <p:cNvSpPr txBox="1"/>
            <p:nvPr/>
          </p:nvSpPr>
          <p:spPr>
            <a:xfrm>
              <a:off x="5036703" y="-309367"/>
              <a:ext cx="4486567" cy="798039"/>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zh-CN" dirty="0">
                  <a:solidFill>
                    <a:schemeClr val="tx1"/>
                  </a:solidFill>
                  <a:latin typeface="+mn-lt"/>
                  <a:ea typeface="+mn-ea"/>
                  <a:cs typeface="+mn-ea"/>
                  <a:sym typeface="+mn-lt"/>
                </a:rPr>
                <a:t>检测卧位及立位血压、心率、意识状态、精神状态、视力、视野等，</a:t>
              </a:r>
              <a:r>
                <a:rPr lang="zh-CN" altLang="zh-CN" b="1" dirty="0">
                  <a:solidFill>
                    <a:schemeClr val="tx1"/>
                  </a:solidFill>
                  <a:latin typeface="+mn-lt"/>
                  <a:ea typeface="+mn-ea"/>
                  <a:cs typeface="+mn-ea"/>
                  <a:sym typeface="+mn-lt"/>
                </a:rPr>
                <a:t>诊断或排除系统性疾病如血压异常、直立性低血压、心律失常、贫血等所导致的眩晕头晕平衡障碍等异常</a:t>
              </a:r>
              <a:endParaRPr lang="en-US" altLang="zh-CN" sz="1400" b="1" dirty="0">
                <a:solidFill>
                  <a:schemeClr val="tx1"/>
                </a:solidFill>
                <a:latin typeface="+mn-lt"/>
                <a:ea typeface="+mn-ea"/>
                <a:cs typeface="+mn-ea"/>
                <a:sym typeface="+mn-lt"/>
              </a:endParaRPr>
            </a:p>
          </p:txBody>
        </p:sp>
        <p:sp>
          <p:nvSpPr>
            <p:cNvPr id="16" name="TextBox 42"/>
            <p:cNvSpPr txBox="1"/>
            <p:nvPr/>
          </p:nvSpPr>
          <p:spPr>
            <a:xfrm>
              <a:off x="5025818" y="-628368"/>
              <a:ext cx="1640128"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800" dirty="0">
                  <a:solidFill>
                    <a:schemeClr val="tx1">
                      <a:lumMod val="85000"/>
                      <a:lumOff val="15000"/>
                    </a:schemeClr>
                  </a:solidFill>
                  <a:latin typeface="+mn-lt"/>
                  <a:ea typeface="+mn-ea"/>
                  <a:cs typeface="+mn-ea"/>
                  <a:sym typeface="+mn-lt"/>
                </a:rPr>
                <a:t>1. </a:t>
              </a:r>
              <a:r>
                <a:rPr lang="zh-CN" altLang="en-US" sz="1800" dirty="0">
                  <a:solidFill>
                    <a:schemeClr val="tx1">
                      <a:lumMod val="85000"/>
                      <a:lumOff val="15000"/>
                    </a:schemeClr>
                  </a:solidFill>
                  <a:latin typeface="+mn-lt"/>
                  <a:ea typeface="+mn-ea"/>
                  <a:cs typeface="+mn-ea"/>
                  <a:sym typeface="+mn-lt"/>
                </a:rPr>
                <a:t>生命体征检查</a:t>
              </a:r>
            </a:p>
          </p:txBody>
        </p:sp>
      </p:grpSp>
      <p:grpSp>
        <p:nvGrpSpPr>
          <p:cNvPr id="17" name="组合 16"/>
          <p:cNvGrpSpPr/>
          <p:nvPr/>
        </p:nvGrpSpPr>
        <p:grpSpPr>
          <a:xfrm>
            <a:off x="2474001" y="3078264"/>
            <a:ext cx="4184186" cy="1108327"/>
            <a:chOff x="5017351" y="-628368"/>
            <a:chExt cx="4184186" cy="1108327"/>
          </a:xfrm>
        </p:grpSpPr>
        <p:sp>
          <p:nvSpPr>
            <p:cNvPr id="18" name="TextBox 53"/>
            <p:cNvSpPr txBox="1"/>
            <p:nvPr/>
          </p:nvSpPr>
          <p:spPr>
            <a:xfrm>
              <a:off x="5017351" y="-319042"/>
              <a:ext cx="4184186" cy="799001"/>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zh-CN" b="1" dirty="0">
                  <a:solidFill>
                    <a:schemeClr val="tx1"/>
                  </a:solidFill>
                  <a:latin typeface="+mn-lt"/>
                  <a:ea typeface="+mn-ea"/>
                  <a:cs typeface="+mn-ea"/>
                </a:rPr>
                <a:t>大多数</a:t>
              </a:r>
              <a:r>
                <a:rPr lang="en-US" altLang="zh-CN" b="1" dirty="0">
                  <a:solidFill>
                    <a:schemeClr val="tx1"/>
                  </a:solidFill>
                  <a:latin typeface="+mn-lt"/>
                  <a:ea typeface="+mn-ea"/>
                  <a:cs typeface="+mn-ea"/>
                </a:rPr>
                <a:t>PPPD</a:t>
              </a:r>
              <a:r>
                <a:rPr lang="zh-CN" altLang="zh-CN" b="1" dirty="0">
                  <a:solidFill>
                    <a:schemeClr val="tx1"/>
                  </a:solidFill>
                  <a:latin typeface="+mn-lt"/>
                  <a:ea typeface="+mn-ea"/>
                  <a:cs typeface="+mn-ea"/>
                </a:rPr>
                <a:t>患者有诸多主观感觉异常，但查体并没有阳性发现或很少有异常发现</a:t>
              </a:r>
              <a:r>
                <a:rPr lang="zh-CN" altLang="zh-CN" dirty="0">
                  <a:solidFill>
                    <a:schemeClr val="tx1"/>
                  </a:solidFill>
                  <a:latin typeface="+mn-lt"/>
                  <a:ea typeface="+mn-ea"/>
                  <a:cs typeface="+mn-ea"/>
                </a:rPr>
                <a:t>。如果同时合并急性活动性前庭疾病，则会出现与合并的急性活动性前庭疾病相一致的体征</a:t>
              </a:r>
              <a:endParaRPr lang="en-US" altLang="zh-CN" dirty="0">
                <a:solidFill>
                  <a:schemeClr val="tx1"/>
                </a:solidFill>
                <a:latin typeface="+mn-lt"/>
                <a:ea typeface="+mn-ea"/>
                <a:cs typeface="+mn-ea"/>
                <a:sym typeface="+mn-lt"/>
              </a:endParaRPr>
            </a:p>
          </p:txBody>
        </p:sp>
        <p:sp>
          <p:nvSpPr>
            <p:cNvPr id="19" name="TextBox 42"/>
            <p:cNvSpPr txBox="1"/>
            <p:nvPr/>
          </p:nvSpPr>
          <p:spPr>
            <a:xfrm>
              <a:off x="5025818" y="-628368"/>
              <a:ext cx="1640128"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800" dirty="0">
                  <a:solidFill>
                    <a:schemeClr val="tx1">
                      <a:lumMod val="85000"/>
                      <a:lumOff val="15000"/>
                    </a:schemeClr>
                  </a:solidFill>
                  <a:latin typeface="+mn-lt"/>
                  <a:ea typeface="+mn-ea"/>
                  <a:cs typeface="+mn-ea"/>
                  <a:sym typeface="+mn-lt"/>
                </a:rPr>
                <a:t>2. </a:t>
              </a:r>
              <a:r>
                <a:rPr lang="zh-CN" altLang="en-US" sz="1800" dirty="0">
                  <a:solidFill>
                    <a:schemeClr val="tx1">
                      <a:lumMod val="85000"/>
                      <a:lumOff val="15000"/>
                    </a:schemeClr>
                  </a:solidFill>
                  <a:latin typeface="+mn-lt"/>
                  <a:ea typeface="+mn-ea"/>
                  <a:cs typeface="+mn-ea"/>
                  <a:sym typeface="+mn-lt"/>
                </a:rPr>
                <a:t>前庭功能查体</a:t>
              </a:r>
            </a:p>
          </p:txBody>
        </p:sp>
      </p:grpSp>
      <p:grpSp>
        <p:nvGrpSpPr>
          <p:cNvPr id="20" name="组合 19"/>
          <p:cNvGrpSpPr/>
          <p:nvPr/>
        </p:nvGrpSpPr>
        <p:grpSpPr>
          <a:xfrm>
            <a:off x="2457067" y="4683008"/>
            <a:ext cx="4472053" cy="1133726"/>
            <a:chOff x="5000417" y="-628368"/>
            <a:chExt cx="4472053" cy="1133726"/>
          </a:xfrm>
        </p:grpSpPr>
        <p:sp>
          <p:nvSpPr>
            <p:cNvPr id="21" name="TextBox 53"/>
            <p:cNvSpPr txBox="1"/>
            <p:nvPr/>
          </p:nvSpPr>
          <p:spPr>
            <a:xfrm>
              <a:off x="5000417" y="-293643"/>
              <a:ext cx="4472053" cy="799001"/>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zh-CN" dirty="0">
                  <a:solidFill>
                    <a:schemeClr val="tx1"/>
                  </a:solidFill>
                  <a:latin typeface="+mn-lt"/>
                  <a:ea typeface="+mn-ea"/>
                  <a:cs typeface="+mn-ea"/>
                </a:rPr>
                <a:t>以</a:t>
              </a:r>
              <a:r>
                <a:rPr lang="en-US" altLang="zh-CN" dirty="0">
                  <a:solidFill>
                    <a:schemeClr val="tx1"/>
                  </a:solidFill>
                  <a:latin typeface="+mn-lt"/>
                  <a:ea typeface="+mn-ea"/>
                  <a:cs typeface="+mn-ea"/>
                </a:rPr>
                <a:t>PPPD</a:t>
              </a:r>
              <a:r>
                <a:rPr lang="zh-CN" altLang="zh-CN" dirty="0">
                  <a:solidFill>
                    <a:schemeClr val="tx1"/>
                  </a:solidFill>
                  <a:latin typeface="+mn-lt"/>
                  <a:ea typeface="+mn-ea"/>
                  <a:cs typeface="+mn-ea"/>
                </a:rPr>
                <a:t>为唯一诊断的患者，</a:t>
              </a:r>
              <a:r>
                <a:rPr lang="zh-CN" altLang="zh-CN" b="1" dirty="0">
                  <a:solidFill>
                    <a:schemeClr val="tx1"/>
                  </a:solidFill>
                  <a:latin typeface="+mn-lt"/>
                  <a:ea typeface="+mn-ea"/>
                  <a:cs typeface="+mn-ea"/>
                </a:rPr>
                <a:t>通常常规的平衡功能检查正常，但可由于过度谨慎而表现出</a:t>
              </a:r>
              <a:r>
                <a:rPr lang="en-US" altLang="zh-CN" b="1" dirty="0">
                  <a:solidFill>
                    <a:schemeClr val="tx1"/>
                  </a:solidFill>
                  <a:latin typeface="+mn-lt"/>
                  <a:ea typeface="+mn-ea"/>
                  <a:cs typeface="+mn-ea"/>
                </a:rPr>
                <a:t>“</a:t>
              </a:r>
              <a:r>
                <a:rPr lang="zh-CN" altLang="zh-CN" b="1" dirty="0">
                  <a:solidFill>
                    <a:schemeClr val="tx1"/>
                  </a:solidFill>
                  <a:latin typeface="+mn-lt"/>
                  <a:ea typeface="+mn-ea"/>
                  <a:cs typeface="+mn-ea"/>
                </a:rPr>
                <a:t>异常</a:t>
              </a:r>
              <a:r>
                <a:rPr lang="en-US" altLang="zh-CN" b="1" dirty="0">
                  <a:solidFill>
                    <a:schemeClr val="tx1"/>
                  </a:solidFill>
                  <a:latin typeface="+mn-lt"/>
                  <a:ea typeface="+mn-ea"/>
                  <a:cs typeface="+mn-ea"/>
                </a:rPr>
                <a:t>”</a:t>
              </a:r>
              <a:r>
                <a:rPr lang="zh-CN" altLang="zh-CN" dirty="0">
                  <a:solidFill>
                    <a:schemeClr val="tx1"/>
                  </a:solidFill>
                  <a:latin typeface="+mn-lt"/>
                  <a:ea typeface="+mn-ea"/>
                  <a:cs typeface="+mn-ea"/>
                </a:rPr>
                <a:t>。常用的平衡功能检查有静态姿势平衡检查，动态姿势平衡检查</a:t>
              </a:r>
              <a:endParaRPr lang="en-US" altLang="zh-CN" dirty="0">
                <a:solidFill>
                  <a:schemeClr val="tx1"/>
                </a:solidFill>
                <a:latin typeface="+mn-lt"/>
                <a:ea typeface="+mn-ea"/>
                <a:cs typeface="+mn-ea"/>
                <a:sym typeface="+mn-lt"/>
              </a:endParaRPr>
            </a:p>
          </p:txBody>
        </p:sp>
        <p:sp>
          <p:nvSpPr>
            <p:cNvPr id="22" name="TextBox 42"/>
            <p:cNvSpPr txBox="1"/>
            <p:nvPr/>
          </p:nvSpPr>
          <p:spPr>
            <a:xfrm>
              <a:off x="5025818" y="-628368"/>
              <a:ext cx="1640128"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sz="1800" dirty="0">
                  <a:solidFill>
                    <a:schemeClr val="tx1">
                      <a:lumMod val="85000"/>
                      <a:lumOff val="15000"/>
                    </a:schemeClr>
                  </a:solidFill>
                  <a:latin typeface="+mn-lt"/>
                  <a:ea typeface="+mn-ea"/>
                  <a:cs typeface="+mn-ea"/>
                  <a:sym typeface="+mn-lt"/>
                </a:rPr>
                <a:t>3. </a:t>
              </a:r>
              <a:r>
                <a:rPr lang="zh-CN" altLang="en-US" sz="1800" dirty="0">
                  <a:solidFill>
                    <a:schemeClr val="tx1">
                      <a:lumMod val="85000"/>
                      <a:lumOff val="15000"/>
                    </a:schemeClr>
                  </a:solidFill>
                  <a:latin typeface="+mn-lt"/>
                  <a:ea typeface="+mn-ea"/>
                  <a:cs typeface="+mn-ea"/>
                  <a:sym typeface="+mn-lt"/>
                </a:rPr>
                <a:t>平衡功能查体</a:t>
              </a:r>
            </a:p>
          </p:txBody>
        </p:sp>
      </p:grpSp>
      <p:sp>
        <p:nvSpPr>
          <p:cNvPr id="64" name="椭圆 63"/>
          <p:cNvSpPr/>
          <p:nvPr/>
        </p:nvSpPr>
        <p:spPr>
          <a:xfrm>
            <a:off x="7700211" y="1917833"/>
            <a:ext cx="3320716" cy="334959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a:off x="8008219" y="2947737"/>
            <a:ext cx="2868329" cy="1331352"/>
            <a:chOff x="1914525" y="1638300"/>
            <a:chExt cx="8361997" cy="3579779"/>
          </a:xfrm>
        </p:grpSpPr>
        <p:grpSp>
          <p:nvGrpSpPr>
            <p:cNvPr id="24" name="图形 2"/>
            <p:cNvGrpSpPr/>
            <p:nvPr/>
          </p:nvGrpSpPr>
          <p:grpSpPr>
            <a:xfrm>
              <a:off x="3438810" y="2990170"/>
              <a:ext cx="5217604" cy="2227909"/>
              <a:chOff x="3438810" y="2990170"/>
              <a:chExt cx="5217604" cy="2227909"/>
            </a:xfrm>
          </p:grpSpPr>
          <p:sp>
            <p:nvSpPr>
              <p:cNvPr id="62" name="任意多边形: 形状 61"/>
              <p:cNvSpPr/>
              <p:nvPr/>
            </p:nvSpPr>
            <p:spPr>
              <a:xfrm>
                <a:off x="3439191" y="2990170"/>
                <a:ext cx="5217223" cy="2227909"/>
              </a:xfrm>
              <a:custGeom>
                <a:avLst/>
                <a:gdLst>
                  <a:gd name="connsiteX0" fmla="*/ 0 w 5217223"/>
                  <a:gd name="connsiteY0" fmla="*/ 1434573 h 2227909"/>
                  <a:gd name="connsiteX1" fmla="*/ 855345 w 5217223"/>
                  <a:gd name="connsiteY1" fmla="*/ 1434573 h 2227909"/>
                  <a:gd name="connsiteX2" fmla="*/ 484441 w 5217223"/>
                  <a:gd name="connsiteY2" fmla="*/ 763251 h 2227909"/>
                  <a:gd name="connsiteX3" fmla="*/ 894302 w 5217223"/>
                  <a:gd name="connsiteY3" fmla="*/ 371773 h 2227909"/>
                  <a:gd name="connsiteX4" fmla="*/ 1223296 w 5217223"/>
                  <a:gd name="connsiteY4" fmla="*/ 529888 h 2227909"/>
                  <a:gd name="connsiteX5" fmla="*/ 1552194 w 5217223"/>
                  <a:gd name="connsiteY5" fmla="*/ 371773 h 2227909"/>
                  <a:gd name="connsiteX6" fmla="*/ 1962150 w 5217223"/>
                  <a:gd name="connsiteY6" fmla="*/ 763251 h 2227909"/>
                  <a:gd name="connsiteX7" fmla="*/ 1591247 w 5217223"/>
                  <a:gd name="connsiteY7" fmla="*/ 1434573 h 2227909"/>
                  <a:gd name="connsiteX8" fmla="*/ 2504408 w 5217223"/>
                  <a:gd name="connsiteY8" fmla="*/ 1434573 h 2227909"/>
                  <a:gd name="connsiteX9" fmla="*/ 2560034 w 5217223"/>
                  <a:gd name="connsiteY9" fmla="*/ 1456766 h 2227909"/>
                  <a:gd name="connsiteX10" fmla="*/ 2629472 w 5217223"/>
                  <a:gd name="connsiteY10" fmla="*/ 1522393 h 2227909"/>
                  <a:gd name="connsiteX11" fmla="*/ 2767203 w 5217223"/>
                  <a:gd name="connsiteY11" fmla="*/ 1235405 h 2227909"/>
                  <a:gd name="connsiteX12" fmla="*/ 2845499 w 5217223"/>
                  <a:gd name="connsiteY12" fmla="*/ 1189685 h 2227909"/>
                  <a:gd name="connsiteX13" fmla="*/ 2917222 w 5217223"/>
                  <a:gd name="connsiteY13" fmla="*/ 1245502 h 2227909"/>
                  <a:gd name="connsiteX14" fmla="*/ 3055144 w 5217223"/>
                  <a:gd name="connsiteY14" fmla="*/ 1670126 h 2227909"/>
                  <a:gd name="connsiteX15" fmla="*/ 3346323 w 5217223"/>
                  <a:gd name="connsiteY15" fmla="*/ 66497 h 2227909"/>
                  <a:gd name="connsiteX16" fmla="*/ 3429667 w 5217223"/>
                  <a:gd name="connsiteY16" fmla="*/ 108 h 2227909"/>
                  <a:gd name="connsiteX17" fmla="*/ 3506629 w 5217223"/>
                  <a:gd name="connsiteY17" fmla="*/ 73546 h 2227909"/>
                  <a:gd name="connsiteX18" fmla="*/ 3666268 w 5217223"/>
                  <a:gd name="connsiteY18" fmla="*/ 1805286 h 2227909"/>
                  <a:gd name="connsiteX19" fmla="*/ 3892868 w 5217223"/>
                  <a:gd name="connsiteY19" fmla="*/ 1240358 h 2227909"/>
                  <a:gd name="connsiteX20" fmla="*/ 3969639 w 5217223"/>
                  <a:gd name="connsiteY20" fmla="*/ 1189590 h 2227909"/>
                  <a:gd name="connsiteX21" fmla="*/ 4044125 w 5217223"/>
                  <a:gd name="connsiteY21" fmla="*/ 1242930 h 2227909"/>
                  <a:gd name="connsiteX22" fmla="*/ 4146899 w 5217223"/>
                  <a:gd name="connsiteY22" fmla="*/ 1526584 h 2227909"/>
                  <a:gd name="connsiteX23" fmla="*/ 4230148 w 5217223"/>
                  <a:gd name="connsiteY23" fmla="*/ 1454480 h 2227909"/>
                  <a:gd name="connsiteX24" fmla="*/ 4283202 w 5217223"/>
                  <a:gd name="connsiteY24" fmla="*/ 1434668 h 2227909"/>
                  <a:gd name="connsiteX25" fmla="*/ 5217224 w 5217223"/>
                  <a:gd name="connsiteY25" fmla="*/ 1434668 h 2227909"/>
                  <a:gd name="connsiteX26" fmla="*/ 5213985 w 5217223"/>
                  <a:gd name="connsiteY26" fmla="*/ 1470958 h 2227909"/>
                  <a:gd name="connsiteX27" fmla="*/ 5203888 w 5217223"/>
                  <a:gd name="connsiteY27" fmla="*/ 1567447 h 2227909"/>
                  <a:gd name="connsiteX28" fmla="*/ 5200174 w 5217223"/>
                  <a:gd name="connsiteY28" fmla="*/ 1596593 h 2227909"/>
                  <a:gd name="connsiteX29" fmla="*/ 4313492 w 5217223"/>
                  <a:gd name="connsiteY29" fmla="*/ 1596593 h 2227909"/>
                  <a:gd name="connsiteX30" fmla="*/ 4164044 w 5217223"/>
                  <a:gd name="connsiteY30" fmla="*/ 1726038 h 2227909"/>
                  <a:gd name="connsiteX31" fmla="*/ 4090607 w 5217223"/>
                  <a:gd name="connsiteY31" fmla="*/ 1743183 h 2227909"/>
                  <a:gd name="connsiteX32" fmla="*/ 4034885 w 5217223"/>
                  <a:gd name="connsiteY32" fmla="*/ 1692414 h 2227909"/>
                  <a:gd name="connsiteX33" fmla="*/ 3964305 w 5217223"/>
                  <a:gd name="connsiteY33" fmla="*/ 1497533 h 2227909"/>
                  <a:gd name="connsiteX34" fmla="*/ 3691795 w 5217223"/>
                  <a:gd name="connsiteY34" fmla="*/ 2177047 h 2227909"/>
                  <a:gd name="connsiteX35" fmla="*/ 3616643 w 5217223"/>
                  <a:gd name="connsiteY35" fmla="*/ 2227910 h 2227909"/>
                  <a:gd name="connsiteX36" fmla="*/ 3604927 w 5217223"/>
                  <a:gd name="connsiteY36" fmla="*/ 2227053 h 2227909"/>
                  <a:gd name="connsiteX37" fmla="*/ 3535966 w 5217223"/>
                  <a:gd name="connsiteY37" fmla="*/ 2154377 h 2227909"/>
                  <a:gd name="connsiteX38" fmla="*/ 3399854 w 5217223"/>
                  <a:gd name="connsiteY38" fmla="*/ 678478 h 2227909"/>
                  <a:gd name="connsiteX39" fmla="*/ 3157157 w 5217223"/>
                  <a:gd name="connsiteY39" fmla="*/ 2015122 h 2227909"/>
                  <a:gd name="connsiteX40" fmla="*/ 3082957 w 5217223"/>
                  <a:gd name="connsiteY40" fmla="*/ 2081416 h 2227909"/>
                  <a:gd name="connsiteX41" fmla="*/ 3000566 w 5217223"/>
                  <a:gd name="connsiteY41" fmla="*/ 2025599 h 2227909"/>
                  <a:gd name="connsiteX42" fmla="*/ 2825877 w 5217223"/>
                  <a:gd name="connsiteY42" fmla="*/ 1487818 h 2227909"/>
                  <a:gd name="connsiteX43" fmla="*/ 2727674 w 5217223"/>
                  <a:gd name="connsiteY43" fmla="*/ 1692510 h 2227909"/>
                  <a:gd name="connsiteX44" fmla="*/ 2669381 w 5217223"/>
                  <a:gd name="connsiteY44" fmla="*/ 1737087 h 2227909"/>
                  <a:gd name="connsiteX45" fmla="*/ 2598991 w 5217223"/>
                  <a:gd name="connsiteY45" fmla="*/ 1716322 h 2227909"/>
                  <a:gd name="connsiteX46" fmla="*/ 2472404 w 5217223"/>
                  <a:gd name="connsiteY46" fmla="*/ 1596498 h 2227909"/>
                  <a:gd name="connsiteX47" fmla="*/ 1351693 w 5217223"/>
                  <a:gd name="connsiteY47" fmla="*/ 1596498 h 2227909"/>
                  <a:gd name="connsiteX48" fmla="*/ 1337120 w 5217223"/>
                  <a:gd name="connsiteY48" fmla="*/ 1595069 h 2227909"/>
                  <a:gd name="connsiteX49" fmla="*/ 1334167 w 5217223"/>
                  <a:gd name="connsiteY49" fmla="*/ 1594497 h 2227909"/>
                  <a:gd name="connsiteX50" fmla="*/ 1321213 w 5217223"/>
                  <a:gd name="connsiteY50" fmla="*/ 1590497 h 2227909"/>
                  <a:gd name="connsiteX51" fmla="*/ 1318355 w 5217223"/>
                  <a:gd name="connsiteY51" fmla="*/ 1589164 h 2227909"/>
                  <a:gd name="connsiteX52" fmla="*/ 1307782 w 5217223"/>
                  <a:gd name="connsiteY52" fmla="*/ 1583449 h 2227909"/>
                  <a:gd name="connsiteX53" fmla="*/ 1306163 w 5217223"/>
                  <a:gd name="connsiteY53" fmla="*/ 1582401 h 2227909"/>
                  <a:gd name="connsiteX54" fmla="*/ 1295305 w 5217223"/>
                  <a:gd name="connsiteY54" fmla="*/ 1573543 h 2227909"/>
                  <a:gd name="connsiteX55" fmla="*/ 1293400 w 5217223"/>
                  <a:gd name="connsiteY55" fmla="*/ 1571543 h 2227909"/>
                  <a:gd name="connsiteX56" fmla="*/ 1285780 w 5217223"/>
                  <a:gd name="connsiteY56" fmla="*/ 1562303 h 2227909"/>
                  <a:gd name="connsiteX57" fmla="*/ 1285208 w 5217223"/>
                  <a:gd name="connsiteY57" fmla="*/ 1561446 h 2227909"/>
                  <a:gd name="connsiteX58" fmla="*/ 1283398 w 5217223"/>
                  <a:gd name="connsiteY58" fmla="*/ 1558779 h 2227909"/>
                  <a:gd name="connsiteX59" fmla="*/ 1280636 w 5217223"/>
                  <a:gd name="connsiteY59" fmla="*/ 1553731 h 2227909"/>
                  <a:gd name="connsiteX60" fmla="*/ 1276731 w 5217223"/>
                  <a:gd name="connsiteY60" fmla="*/ 1545634 h 2227909"/>
                  <a:gd name="connsiteX61" fmla="*/ 1274445 w 5217223"/>
                  <a:gd name="connsiteY61" fmla="*/ 1538872 h 2227909"/>
                  <a:gd name="connsiteX62" fmla="*/ 1274064 w 5217223"/>
                  <a:gd name="connsiteY62" fmla="*/ 1537443 h 2227909"/>
                  <a:gd name="connsiteX63" fmla="*/ 1272254 w 5217223"/>
                  <a:gd name="connsiteY63" fmla="*/ 1530489 h 2227909"/>
                  <a:gd name="connsiteX64" fmla="*/ 1271206 w 5217223"/>
                  <a:gd name="connsiteY64" fmla="*/ 1521536 h 2227909"/>
                  <a:gd name="connsiteX65" fmla="*/ 1270730 w 5217223"/>
                  <a:gd name="connsiteY65" fmla="*/ 1515535 h 2227909"/>
                  <a:gd name="connsiteX66" fmla="*/ 1270730 w 5217223"/>
                  <a:gd name="connsiteY66" fmla="*/ 1512202 h 2227909"/>
                  <a:gd name="connsiteX67" fmla="*/ 1271588 w 5217223"/>
                  <a:gd name="connsiteY67" fmla="*/ 1505344 h 2227909"/>
                  <a:gd name="connsiteX68" fmla="*/ 1272540 w 5217223"/>
                  <a:gd name="connsiteY68" fmla="*/ 1498771 h 2227909"/>
                  <a:gd name="connsiteX69" fmla="*/ 1274540 w 5217223"/>
                  <a:gd name="connsiteY69" fmla="*/ 1491818 h 2227909"/>
                  <a:gd name="connsiteX70" fmla="*/ 1274921 w 5217223"/>
                  <a:gd name="connsiteY70" fmla="*/ 1490675 h 2227909"/>
                  <a:gd name="connsiteX71" fmla="*/ 1277398 w 5217223"/>
                  <a:gd name="connsiteY71" fmla="*/ 1483627 h 2227909"/>
                  <a:gd name="connsiteX72" fmla="*/ 1280350 w 5217223"/>
                  <a:gd name="connsiteY72" fmla="*/ 1477816 h 2227909"/>
                  <a:gd name="connsiteX73" fmla="*/ 1280922 w 5217223"/>
                  <a:gd name="connsiteY73" fmla="*/ 1476864 h 2227909"/>
                  <a:gd name="connsiteX74" fmla="*/ 1284827 w 5217223"/>
                  <a:gd name="connsiteY74" fmla="*/ 1470101 h 2227909"/>
                  <a:gd name="connsiteX75" fmla="*/ 1288923 w 5217223"/>
                  <a:gd name="connsiteY75" fmla="*/ 1464958 h 2227909"/>
                  <a:gd name="connsiteX76" fmla="*/ 1289685 w 5217223"/>
                  <a:gd name="connsiteY76" fmla="*/ 1464005 h 2227909"/>
                  <a:gd name="connsiteX77" fmla="*/ 1294924 w 5217223"/>
                  <a:gd name="connsiteY77" fmla="*/ 1458100 h 2227909"/>
                  <a:gd name="connsiteX78" fmla="*/ 1299400 w 5217223"/>
                  <a:gd name="connsiteY78" fmla="*/ 1454194 h 2227909"/>
                  <a:gd name="connsiteX79" fmla="*/ 1305211 w 5217223"/>
                  <a:gd name="connsiteY79" fmla="*/ 1449527 h 2227909"/>
                  <a:gd name="connsiteX80" fmla="*/ 1307592 w 5217223"/>
                  <a:gd name="connsiteY80" fmla="*/ 1447813 h 2227909"/>
                  <a:gd name="connsiteX81" fmla="*/ 1800606 w 5217223"/>
                  <a:gd name="connsiteY81" fmla="*/ 763346 h 2227909"/>
                  <a:gd name="connsiteX82" fmla="*/ 1552575 w 5217223"/>
                  <a:gd name="connsiteY82" fmla="*/ 533794 h 2227909"/>
                  <a:gd name="connsiteX83" fmla="*/ 1304639 w 5217223"/>
                  <a:gd name="connsiteY83" fmla="*/ 763346 h 2227909"/>
                  <a:gd name="connsiteX84" fmla="*/ 1223677 w 5217223"/>
                  <a:gd name="connsiteY84" fmla="*/ 844309 h 2227909"/>
                  <a:gd name="connsiteX85" fmla="*/ 1142714 w 5217223"/>
                  <a:gd name="connsiteY85" fmla="*/ 763346 h 2227909"/>
                  <a:gd name="connsiteX86" fmla="*/ 894683 w 5217223"/>
                  <a:gd name="connsiteY86" fmla="*/ 533794 h 2227909"/>
                  <a:gd name="connsiteX87" fmla="*/ 646747 w 5217223"/>
                  <a:gd name="connsiteY87" fmla="*/ 763346 h 2227909"/>
                  <a:gd name="connsiteX88" fmla="*/ 1139190 w 5217223"/>
                  <a:gd name="connsiteY88" fmla="*/ 1447432 h 2227909"/>
                  <a:gd name="connsiteX89" fmla="*/ 1142048 w 5217223"/>
                  <a:gd name="connsiteY89" fmla="*/ 1449432 h 2227909"/>
                  <a:gd name="connsiteX90" fmla="*/ 1147667 w 5217223"/>
                  <a:gd name="connsiteY90" fmla="*/ 1454004 h 2227909"/>
                  <a:gd name="connsiteX91" fmla="*/ 1152334 w 5217223"/>
                  <a:gd name="connsiteY91" fmla="*/ 1458004 h 2227909"/>
                  <a:gd name="connsiteX92" fmla="*/ 1157573 w 5217223"/>
                  <a:gd name="connsiteY92" fmla="*/ 1464005 h 2227909"/>
                  <a:gd name="connsiteX93" fmla="*/ 1158145 w 5217223"/>
                  <a:gd name="connsiteY93" fmla="*/ 1464767 h 2227909"/>
                  <a:gd name="connsiteX94" fmla="*/ 1162336 w 5217223"/>
                  <a:gd name="connsiteY94" fmla="*/ 1470101 h 2227909"/>
                  <a:gd name="connsiteX95" fmla="*/ 1166241 w 5217223"/>
                  <a:gd name="connsiteY95" fmla="*/ 1476864 h 2227909"/>
                  <a:gd name="connsiteX96" fmla="*/ 1166717 w 5217223"/>
                  <a:gd name="connsiteY96" fmla="*/ 1477816 h 2227909"/>
                  <a:gd name="connsiteX97" fmla="*/ 1169765 w 5217223"/>
                  <a:gd name="connsiteY97" fmla="*/ 1483722 h 2227909"/>
                  <a:gd name="connsiteX98" fmla="*/ 1172147 w 5217223"/>
                  <a:gd name="connsiteY98" fmla="*/ 1490675 h 2227909"/>
                  <a:gd name="connsiteX99" fmla="*/ 1172528 w 5217223"/>
                  <a:gd name="connsiteY99" fmla="*/ 1491818 h 2227909"/>
                  <a:gd name="connsiteX100" fmla="*/ 1174528 w 5217223"/>
                  <a:gd name="connsiteY100" fmla="*/ 1498771 h 2227909"/>
                  <a:gd name="connsiteX101" fmla="*/ 1175385 w 5217223"/>
                  <a:gd name="connsiteY101" fmla="*/ 1504963 h 2227909"/>
                  <a:gd name="connsiteX102" fmla="*/ 1176147 w 5217223"/>
                  <a:gd name="connsiteY102" fmla="*/ 1512011 h 2227909"/>
                  <a:gd name="connsiteX103" fmla="*/ 1176338 w 5217223"/>
                  <a:gd name="connsiteY103" fmla="*/ 1515726 h 2227909"/>
                  <a:gd name="connsiteX104" fmla="*/ 1175861 w 5217223"/>
                  <a:gd name="connsiteY104" fmla="*/ 1521822 h 2227909"/>
                  <a:gd name="connsiteX105" fmla="*/ 1174814 w 5217223"/>
                  <a:gd name="connsiteY105" fmla="*/ 1530776 h 2227909"/>
                  <a:gd name="connsiteX106" fmla="*/ 1173004 w 5217223"/>
                  <a:gd name="connsiteY106" fmla="*/ 1537824 h 2227909"/>
                  <a:gd name="connsiteX107" fmla="*/ 1172623 w 5217223"/>
                  <a:gd name="connsiteY107" fmla="*/ 1539062 h 2227909"/>
                  <a:gd name="connsiteX108" fmla="*/ 1170337 w 5217223"/>
                  <a:gd name="connsiteY108" fmla="*/ 1545920 h 2227909"/>
                  <a:gd name="connsiteX109" fmla="*/ 1166336 w 5217223"/>
                  <a:gd name="connsiteY109" fmla="*/ 1554016 h 2227909"/>
                  <a:gd name="connsiteX110" fmla="*/ 1163383 w 5217223"/>
                  <a:gd name="connsiteY110" fmla="*/ 1559446 h 2227909"/>
                  <a:gd name="connsiteX111" fmla="*/ 1161383 w 5217223"/>
                  <a:gd name="connsiteY111" fmla="*/ 1562303 h 2227909"/>
                  <a:gd name="connsiteX112" fmla="*/ 1157192 w 5217223"/>
                  <a:gd name="connsiteY112" fmla="*/ 1567542 h 2227909"/>
                  <a:gd name="connsiteX113" fmla="*/ 1152811 w 5217223"/>
                  <a:gd name="connsiteY113" fmla="*/ 1572685 h 2227909"/>
                  <a:gd name="connsiteX114" fmla="*/ 1147477 w 5217223"/>
                  <a:gd name="connsiteY114" fmla="*/ 1577448 h 2227909"/>
                  <a:gd name="connsiteX115" fmla="*/ 1146620 w 5217223"/>
                  <a:gd name="connsiteY115" fmla="*/ 1578210 h 2227909"/>
                  <a:gd name="connsiteX116" fmla="*/ 1140905 w 5217223"/>
                  <a:gd name="connsiteY116" fmla="*/ 1582782 h 2227909"/>
                  <a:gd name="connsiteX117" fmla="*/ 1135189 w 5217223"/>
                  <a:gd name="connsiteY117" fmla="*/ 1586116 h 2227909"/>
                  <a:gd name="connsiteX118" fmla="*/ 1134332 w 5217223"/>
                  <a:gd name="connsiteY118" fmla="*/ 1586592 h 2227909"/>
                  <a:gd name="connsiteX119" fmla="*/ 1127189 w 5217223"/>
                  <a:gd name="connsiteY119" fmla="*/ 1590307 h 2227909"/>
                  <a:gd name="connsiteX120" fmla="*/ 1121092 w 5217223"/>
                  <a:gd name="connsiteY120" fmla="*/ 1592402 h 2227909"/>
                  <a:gd name="connsiteX121" fmla="*/ 1112234 w 5217223"/>
                  <a:gd name="connsiteY121" fmla="*/ 1594974 h 2227909"/>
                  <a:gd name="connsiteX122" fmla="*/ 1106329 w 5217223"/>
                  <a:gd name="connsiteY122" fmla="*/ 1595831 h 2227909"/>
                  <a:gd name="connsiteX123" fmla="*/ 1098995 w 5217223"/>
                  <a:gd name="connsiteY123" fmla="*/ 1596593 h 2227909"/>
                  <a:gd name="connsiteX124" fmla="*/ 1095470 w 5217223"/>
                  <a:gd name="connsiteY124" fmla="*/ 1596593 h 2227909"/>
                  <a:gd name="connsiteX125" fmla="*/ 286 w 5217223"/>
                  <a:gd name="connsiteY125" fmla="*/ 1596688 h 2227909"/>
                  <a:gd name="connsiteX126" fmla="*/ 286 w 5217223"/>
                  <a:gd name="connsiteY126" fmla="*/ 1434763 h 222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5217223" h="2227909">
                    <a:moveTo>
                      <a:pt x="0" y="1434573"/>
                    </a:moveTo>
                    <a:lnTo>
                      <a:pt x="855345" y="1434573"/>
                    </a:lnTo>
                    <a:cubicBezTo>
                      <a:pt x="692372" y="1290841"/>
                      <a:pt x="484441" y="1051001"/>
                      <a:pt x="484441" y="763251"/>
                    </a:cubicBezTo>
                    <a:cubicBezTo>
                      <a:pt x="484441" y="547414"/>
                      <a:pt x="668274" y="371773"/>
                      <a:pt x="894302" y="371773"/>
                    </a:cubicBezTo>
                    <a:cubicBezTo>
                      <a:pt x="1024604" y="371773"/>
                      <a:pt x="1146429" y="431305"/>
                      <a:pt x="1223296" y="529888"/>
                    </a:cubicBezTo>
                    <a:cubicBezTo>
                      <a:pt x="1300163" y="431305"/>
                      <a:pt x="1421987" y="371773"/>
                      <a:pt x="1552194" y="371773"/>
                    </a:cubicBezTo>
                    <a:cubicBezTo>
                      <a:pt x="1778222" y="371773"/>
                      <a:pt x="1962150" y="547414"/>
                      <a:pt x="1962150" y="763251"/>
                    </a:cubicBezTo>
                    <a:cubicBezTo>
                      <a:pt x="1962150" y="1051001"/>
                      <a:pt x="1754219" y="1290841"/>
                      <a:pt x="1591247" y="1434573"/>
                    </a:cubicBezTo>
                    <a:lnTo>
                      <a:pt x="2504408" y="1434573"/>
                    </a:lnTo>
                    <a:cubicBezTo>
                      <a:pt x="2525173" y="1434573"/>
                      <a:pt x="2544985" y="1442479"/>
                      <a:pt x="2560034" y="1456766"/>
                    </a:cubicBezTo>
                    <a:lnTo>
                      <a:pt x="2629472" y="1522393"/>
                    </a:lnTo>
                    <a:lnTo>
                      <a:pt x="2767203" y="1235405"/>
                    </a:lnTo>
                    <a:cubicBezTo>
                      <a:pt x="2781586" y="1205497"/>
                      <a:pt x="2812161" y="1187494"/>
                      <a:pt x="2845499" y="1189685"/>
                    </a:cubicBezTo>
                    <a:cubicBezTo>
                      <a:pt x="2878836" y="1191876"/>
                      <a:pt x="2906935" y="1213783"/>
                      <a:pt x="2917222" y="1245502"/>
                    </a:cubicBezTo>
                    <a:lnTo>
                      <a:pt x="3055144" y="1670126"/>
                    </a:lnTo>
                    <a:lnTo>
                      <a:pt x="3346323" y="66497"/>
                    </a:lnTo>
                    <a:cubicBezTo>
                      <a:pt x="3353562" y="26683"/>
                      <a:pt x="3389090" y="-1988"/>
                      <a:pt x="3429667" y="108"/>
                    </a:cubicBezTo>
                    <a:cubicBezTo>
                      <a:pt x="3469767" y="1822"/>
                      <a:pt x="3502914" y="33445"/>
                      <a:pt x="3506629" y="73546"/>
                    </a:cubicBezTo>
                    <a:lnTo>
                      <a:pt x="3666268" y="1805286"/>
                    </a:lnTo>
                    <a:lnTo>
                      <a:pt x="3892868" y="1240358"/>
                    </a:lnTo>
                    <a:cubicBezTo>
                      <a:pt x="3905631" y="1208640"/>
                      <a:pt x="3935635" y="1188542"/>
                      <a:pt x="3969639" y="1189590"/>
                    </a:cubicBezTo>
                    <a:cubicBezTo>
                      <a:pt x="4002691" y="1190161"/>
                      <a:pt x="4032790" y="1211593"/>
                      <a:pt x="4044125" y="1242930"/>
                    </a:cubicBezTo>
                    <a:lnTo>
                      <a:pt x="4146899" y="1526584"/>
                    </a:lnTo>
                    <a:lnTo>
                      <a:pt x="4230148" y="1454480"/>
                    </a:lnTo>
                    <a:cubicBezTo>
                      <a:pt x="4244911" y="1441717"/>
                      <a:pt x="4263676" y="1434668"/>
                      <a:pt x="4283202" y="1434668"/>
                    </a:cubicBezTo>
                    <a:lnTo>
                      <a:pt x="5217224" y="1434668"/>
                    </a:lnTo>
                    <a:lnTo>
                      <a:pt x="5213985" y="1470958"/>
                    </a:lnTo>
                    <a:cubicBezTo>
                      <a:pt x="5211414" y="1499914"/>
                      <a:pt x="5208175" y="1534014"/>
                      <a:pt x="5203888" y="1567447"/>
                    </a:cubicBezTo>
                    <a:lnTo>
                      <a:pt x="5200174" y="1596593"/>
                    </a:lnTo>
                    <a:lnTo>
                      <a:pt x="4313492" y="1596593"/>
                    </a:lnTo>
                    <a:lnTo>
                      <a:pt x="4164044" y="1726038"/>
                    </a:lnTo>
                    <a:cubicBezTo>
                      <a:pt x="4143851" y="1743469"/>
                      <a:pt x="4116419" y="1749851"/>
                      <a:pt x="4090607" y="1743183"/>
                    </a:cubicBezTo>
                    <a:cubicBezTo>
                      <a:pt x="4064794" y="1736420"/>
                      <a:pt x="4043934" y="1717465"/>
                      <a:pt x="4034885" y="1692414"/>
                    </a:cubicBezTo>
                    <a:lnTo>
                      <a:pt x="3964305" y="1497533"/>
                    </a:lnTo>
                    <a:lnTo>
                      <a:pt x="3691795" y="2177047"/>
                    </a:lnTo>
                    <a:cubicBezTo>
                      <a:pt x="3679412" y="2207908"/>
                      <a:pt x="3649885" y="2227910"/>
                      <a:pt x="3616643" y="2227910"/>
                    </a:cubicBezTo>
                    <a:cubicBezTo>
                      <a:pt x="3612737" y="2227910"/>
                      <a:pt x="3608832" y="2227624"/>
                      <a:pt x="3604927" y="2227053"/>
                    </a:cubicBezTo>
                    <a:cubicBezTo>
                      <a:pt x="3567779" y="2221624"/>
                      <a:pt x="3539395" y="2191715"/>
                      <a:pt x="3535966" y="2154377"/>
                    </a:cubicBezTo>
                    <a:lnTo>
                      <a:pt x="3399854" y="678478"/>
                    </a:lnTo>
                    <a:lnTo>
                      <a:pt x="3157157" y="2015122"/>
                    </a:lnTo>
                    <a:cubicBezTo>
                      <a:pt x="3150489" y="2051697"/>
                      <a:pt x="3120009" y="2078939"/>
                      <a:pt x="3082957" y="2081416"/>
                    </a:cubicBezTo>
                    <a:cubicBezTo>
                      <a:pt x="3045809" y="2084083"/>
                      <a:pt x="3011996" y="2061127"/>
                      <a:pt x="3000566" y="2025599"/>
                    </a:cubicBezTo>
                    <a:lnTo>
                      <a:pt x="2825877" y="1487818"/>
                    </a:lnTo>
                    <a:lnTo>
                      <a:pt x="2727674" y="1692510"/>
                    </a:lnTo>
                    <a:cubicBezTo>
                      <a:pt x="2716530" y="1715751"/>
                      <a:pt x="2694718" y="1732420"/>
                      <a:pt x="2669381" y="1737087"/>
                    </a:cubicBezTo>
                    <a:cubicBezTo>
                      <a:pt x="2644045" y="1741754"/>
                      <a:pt x="2617756" y="1733944"/>
                      <a:pt x="2598991" y="1716322"/>
                    </a:cubicBezTo>
                    <a:lnTo>
                      <a:pt x="2472404" y="1596498"/>
                    </a:lnTo>
                    <a:lnTo>
                      <a:pt x="1351693" y="1596498"/>
                    </a:lnTo>
                    <a:cubicBezTo>
                      <a:pt x="1347025" y="1596498"/>
                      <a:pt x="1342263" y="1596022"/>
                      <a:pt x="1337120" y="1595069"/>
                    </a:cubicBezTo>
                    <a:cubicBezTo>
                      <a:pt x="1336167" y="1594879"/>
                      <a:pt x="1335119" y="1594688"/>
                      <a:pt x="1334167" y="1594497"/>
                    </a:cubicBezTo>
                    <a:cubicBezTo>
                      <a:pt x="1329690" y="1593450"/>
                      <a:pt x="1325308" y="1592116"/>
                      <a:pt x="1321213" y="1590497"/>
                    </a:cubicBezTo>
                    <a:cubicBezTo>
                      <a:pt x="1319974" y="1589926"/>
                      <a:pt x="1319117" y="1589640"/>
                      <a:pt x="1318355" y="1589164"/>
                    </a:cubicBezTo>
                    <a:cubicBezTo>
                      <a:pt x="1314831" y="1587639"/>
                      <a:pt x="1311212" y="1585639"/>
                      <a:pt x="1307782" y="1583449"/>
                    </a:cubicBezTo>
                    <a:cubicBezTo>
                      <a:pt x="1307592" y="1583449"/>
                      <a:pt x="1306830" y="1582877"/>
                      <a:pt x="1306163" y="1582401"/>
                    </a:cubicBezTo>
                    <a:cubicBezTo>
                      <a:pt x="1302258" y="1579734"/>
                      <a:pt x="1298734" y="1576781"/>
                      <a:pt x="1295305" y="1573543"/>
                    </a:cubicBezTo>
                    <a:cubicBezTo>
                      <a:pt x="1294638" y="1572876"/>
                      <a:pt x="1293971" y="1572209"/>
                      <a:pt x="1293400" y="1571543"/>
                    </a:cubicBezTo>
                    <a:cubicBezTo>
                      <a:pt x="1290638" y="1568589"/>
                      <a:pt x="1288066" y="1565542"/>
                      <a:pt x="1285780" y="1562303"/>
                    </a:cubicBezTo>
                    <a:cubicBezTo>
                      <a:pt x="1285589" y="1562113"/>
                      <a:pt x="1285399" y="1561827"/>
                      <a:pt x="1285208" y="1561446"/>
                    </a:cubicBezTo>
                    <a:lnTo>
                      <a:pt x="1283398" y="1558779"/>
                    </a:lnTo>
                    <a:cubicBezTo>
                      <a:pt x="1282541" y="1557445"/>
                      <a:pt x="1281589" y="1555636"/>
                      <a:pt x="1280636" y="1553731"/>
                    </a:cubicBezTo>
                    <a:cubicBezTo>
                      <a:pt x="1279112" y="1550873"/>
                      <a:pt x="1277779" y="1548397"/>
                      <a:pt x="1276731" y="1545634"/>
                    </a:cubicBezTo>
                    <a:cubicBezTo>
                      <a:pt x="1275874" y="1543444"/>
                      <a:pt x="1275112" y="1541158"/>
                      <a:pt x="1274445" y="1538872"/>
                    </a:cubicBezTo>
                    <a:lnTo>
                      <a:pt x="1274064" y="1537443"/>
                    </a:lnTo>
                    <a:cubicBezTo>
                      <a:pt x="1273397" y="1535157"/>
                      <a:pt x="1272731" y="1532871"/>
                      <a:pt x="1272254" y="1530489"/>
                    </a:cubicBezTo>
                    <a:cubicBezTo>
                      <a:pt x="1271683" y="1527537"/>
                      <a:pt x="1271397" y="1524489"/>
                      <a:pt x="1271206" y="1521536"/>
                    </a:cubicBezTo>
                    <a:cubicBezTo>
                      <a:pt x="1270921" y="1519441"/>
                      <a:pt x="1270730" y="1517536"/>
                      <a:pt x="1270730" y="1515535"/>
                    </a:cubicBezTo>
                    <a:lnTo>
                      <a:pt x="1270730" y="1512202"/>
                    </a:lnTo>
                    <a:cubicBezTo>
                      <a:pt x="1271016" y="1510011"/>
                      <a:pt x="1271302" y="1507630"/>
                      <a:pt x="1271588" y="1505344"/>
                    </a:cubicBezTo>
                    <a:cubicBezTo>
                      <a:pt x="1271873" y="1502772"/>
                      <a:pt x="1272064" y="1500772"/>
                      <a:pt x="1272540" y="1498771"/>
                    </a:cubicBezTo>
                    <a:cubicBezTo>
                      <a:pt x="1273016" y="1496390"/>
                      <a:pt x="1273778" y="1494104"/>
                      <a:pt x="1274540" y="1491818"/>
                    </a:cubicBezTo>
                    <a:lnTo>
                      <a:pt x="1274921" y="1490675"/>
                    </a:lnTo>
                    <a:cubicBezTo>
                      <a:pt x="1275588" y="1488294"/>
                      <a:pt x="1276445" y="1485913"/>
                      <a:pt x="1277398" y="1483627"/>
                    </a:cubicBezTo>
                    <a:cubicBezTo>
                      <a:pt x="1278160" y="1481722"/>
                      <a:pt x="1279303" y="1479721"/>
                      <a:pt x="1280350" y="1477816"/>
                    </a:cubicBezTo>
                    <a:lnTo>
                      <a:pt x="1280922" y="1476864"/>
                    </a:lnTo>
                    <a:cubicBezTo>
                      <a:pt x="1282065" y="1474578"/>
                      <a:pt x="1283398" y="1472292"/>
                      <a:pt x="1284827" y="1470101"/>
                    </a:cubicBezTo>
                    <a:cubicBezTo>
                      <a:pt x="1286065" y="1468291"/>
                      <a:pt x="1287399" y="1466577"/>
                      <a:pt x="1288923" y="1464958"/>
                    </a:cubicBezTo>
                    <a:lnTo>
                      <a:pt x="1289685" y="1464005"/>
                    </a:lnTo>
                    <a:cubicBezTo>
                      <a:pt x="1291304" y="1461910"/>
                      <a:pt x="1293019" y="1459909"/>
                      <a:pt x="1294924" y="1458100"/>
                    </a:cubicBezTo>
                    <a:cubicBezTo>
                      <a:pt x="1296257" y="1456766"/>
                      <a:pt x="1297781" y="1455433"/>
                      <a:pt x="1299400" y="1454194"/>
                    </a:cubicBezTo>
                    <a:cubicBezTo>
                      <a:pt x="1301020" y="1452861"/>
                      <a:pt x="1302830" y="1451242"/>
                      <a:pt x="1305211" y="1449527"/>
                    </a:cubicBezTo>
                    <a:lnTo>
                      <a:pt x="1307592" y="1447813"/>
                    </a:lnTo>
                    <a:cubicBezTo>
                      <a:pt x="1390364" y="1394758"/>
                      <a:pt x="1800606" y="1113961"/>
                      <a:pt x="1800606" y="763346"/>
                    </a:cubicBezTo>
                    <a:cubicBezTo>
                      <a:pt x="1800606" y="636759"/>
                      <a:pt x="1689354" y="533794"/>
                      <a:pt x="1552575" y="533794"/>
                    </a:cubicBezTo>
                    <a:cubicBezTo>
                      <a:pt x="1415796" y="533794"/>
                      <a:pt x="1304639" y="636759"/>
                      <a:pt x="1304639" y="763346"/>
                    </a:cubicBezTo>
                    <a:cubicBezTo>
                      <a:pt x="1304639" y="808018"/>
                      <a:pt x="1268349" y="844309"/>
                      <a:pt x="1223677" y="844309"/>
                    </a:cubicBezTo>
                    <a:cubicBezTo>
                      <a:pt x="1179005" y="844309"/>
                      <a:pt x="1142714" y="808018"/>
                      <a:pt x="1142714" y="763346"/>
                    </a:cubicBezTo>
                    <a:cubicBezTo>
                      <a:pt x="1142714" y="636759"/>
                      <a:pt x="1031462" y="533794"/>
                      <a:pt x="894683" y="533794"/>
                    </a:cubicBezTo>
                    <a:cubicBezTo>
                      <a:pt x="757904" y="533794"/>
                      <a:pt x="646747" y="636759"/>
                      <a:pt x="646747" y="763346"/>
                    </a:cubicBezTo>
                    <a:cubicBezTo>
                      <a:pt x="646747" y="1113961"/>
                      <a:pt x="1056989" y="1394758"/>
                      <a:pt x="1139190" y="1447432"/>
                    </a:cubicBezTo>
                    <a:lnTo>
                      <a:pt x="1142048" y="1449432"/>
                    </a:lnTo>
                    <a:cubicBezTo>
                      <a:pt x="1144333" y="1451051"/>
                      <a:pt x="1146239" y="1452670"/>
                      <a:pt x="1147667" y="1454004"/>
                    </a:cubicBezTo>
                    <a:cubicBezTo>
                      <a:pt x="1149382" y="1455337"/>
                      <a:pt x="1150906" y="1456671"/>
                      <a:pt x="1152334" y="1458004"/>
                    </a:cubicBezTo>
                    <a:cubicBezTo>
                      <a:pt x="1154239" y="1459909"/>
                      <a:pt x="1155954" y="1461910"/>
                      <a:pt x="1157573" y="1464005"/>
                    </a:cubicBezTo>
                    <a:lnTo>
                      <a:pt x="1158145" y="1464767"/>
                    </a:lnTo>
                    <a:cubicBezTo>
                      <a:pt x="1159764" y="1466577"/>
                      <a:pt x="1161193" y="1468291"/>
                      <a:pt x="1162336" y="1470101"/>
                    </a:cubicBezTo>
                    <a:cubicBezTo>
                      <a:pt x="1163764" y="1472292"/>
                      <a:pt x="1165098" y="1474483"/>
                      <a:pt x="1166241" y="1476864"/>
                    </a:cubicBezTo>
                    <a:lnTo>
                      <a:pt x="1166717" y="1477816"/>
                    </a:lnTo>
                    <a:cubicBezTo>
                      <a:pt x="1167860" y="1479721"/>
                      <a:pt x="1168908" y="1481722"/>
                      <a:pt x="1169765" y="1483722"/>
                    </a:cubicBezTo>
                    <a:cubicBezTo>
                      <a:pt x="1170718" y="1485913"/>
                      <a:pt x="1171480" y="1488294"/>
                      <a:pt x="1172147" y="1490675"/>
                    </a:cubicBezTo>
                    <a:lnTo>
                      <a:pt x="1172528" y="1491818"/>
                    </a:lnTo>
                    <a:cubicBezTo>
                      <a:pt x="1173289" y="1494104"/>
                      <a:pt x="1174051" y="1496390"/>
                      <a:pt x="1174528" y="1498771"/>
                    </a:cubicBezTo>
                    <a:cubicBezTo>
                      <a:pt x="1175004" y="1500867"/>
                      <a:pt x="1175195" y="1502867"/>
                      <a:pt x="1175385" y="1504963"/>
                    </a:cubicBezTo>
                    <a:cubicBezTo>
                      <a:pt x="1175766" y="1507439"/>
                      <a:pt x="1175956" y="1509725"/>
                      <a:pt x="1176147" y="1512011"/>
                    </a:cubicBezTo>
                    <a:lnTo>
                      <a:pt x="1176338" y="1515726"/>
                    </a:lnTo>
                    <a:cubicBezTo>
                      <a:pt x="1176338" y="1517821"/>
                      <a:pt x="1176147" y="1519822"/>
                      <a:pt x="1175861" y="1521822"/>
                    </a:cubicBezTo>
                    <a:cubicBezTo>
                      <a:pt x="1175671" y="1525060"/>
                      <a:pt x="1175385" y="1527918"/>
                      <a:pt x="1174814" y="1530776"/>
                    </a:cubicBezTo>
                    <a:cubicBezTo>
                      <a:pt x="1174337" y="1533252"/>
                      <a:pt x="1173671" y="1535538"/>
                      <a:pt x="1173004" y="1537824"/>
                    </a:cubicBezTo>
                    <a:lnTo>
                      <a:pt x="1172623" y="1539062"/>
                    </a:lnTo>
                    <a:cubicBezTo>
                      <a:pt x="1171956" y="1541348"/>
                      <a:pt x="1171289" y="1543634"/>
                      <a:pt x="1170337" y="1545920"/>
                    </a:cubicBezTo>
                    <a:cubicBezTo>
                      <a:pt x="1169194" y="1548778"/>
                      <a:pt x="1167765" y="1551445"/>
                      <a:pt x="1166336" y="1554016"/>
                    </a:cubicBezTo>
                    <a:cubicBezTo>
                      <a:pt x="1165384" y="1555921"/>
                      <a:pt x="1164526" y="1557731"/>
                      <a:pt x="1163383" y="1559446"/>
                    </a:cubicBezTo>
                    <a:lnTo>
                      <a:pt x="1161383" y="1562303"/>
                    </a:lnTo>
                    <a:cubicBezTo>
                      <a:pt x="1160050" y="1564113"/>
                      <a:pt x="1158621" y="1565827"/>
                      <a:pt x="1157192" y="1567542"/>
                    </a:cubicBezTo>
                    <a:cubicBezTo>
                      <a:pt x="1155573" y="1569542"/>
                      <a:pt x="1154239" y="1571161"/>
                      <a:pt x="1152811" y="1572685"/>
                    </a:cubicBezTo>
                    <a:cubicBezTo>
                      <a:pt x="1151191" y="1574305"/>
                      <a:pt x="1149382" y="1575924"/>
                      <a:pt x="1147477" y="1577448"/>
                    </a:cubicBezTo>
                    <a:lnTo>
                      <a:pt x="1146620" y="1578210"/>
                    </a:lnTo>
                    <a:cubicBezTo>
                      <a:pt x="1144810" y="1579829"/>
                      <a:pt x="1142905" y="1581353"/>
                      <a:pt x="1140905" y="1582782"/>
                    </a:cubicBezTo>
                    <a:cubicBezTo>
                      <a:pt x="1138999" y="1584115"/>
                      <a:pt x="1137095" y="1585163"/>
                      <a:pt x="1135189" y="1586116"/>
                    </a:cubicBezTo>
                    <a:lnTo>
                      <a:pt x="1134332" y="1586592"/>
                    </a:lnTo>
                    <a:cubicBezTo>
                      <a:pt x="1132046" y="1587926"/>
                      <a:pt x="1129665" y="1589259"/>
                      <a:pt x="1127189" y="1590307"/>
                    </a:cubicBezTo>
                    <a:cubicBezTo>
                      <a:pt x="1125474" y="1591069"/>
                      <a:pt x="1123283" y="1591735"/>
                      <a:pt x="1121092" y="1592402"/>
                    </a:cubicBezTo>
                    <a:cubicBezTo>
                      <a:pt x="1117568" y="1593545"/>
                      <a:pt x="1114997" y="1594402"/>
                      <a:pt x="1112234" y="1594974"/>
                    </a:cubicBezTo>
                    <a:cubicBezTo>
                      <a:pt x="1110424" y="1595355"/>
                      <a:pt x="1108329" y="1595641"/>
                      <a:pt x="1106329" y="1595831"/>
                    </a:cubicBezTo>
                    <a:cubicBezTo>
                      <a:pt x="1104614" y="1596117"/>
                      <a:pt x="1102042" y="1596498"/>
                      <a:pt x="1098995" y="1596593"/>
                    </a:cubicBezTo>
                    <a:lnTo>
                      <a:pt x="1095470" y="1596593"/>
                    </a:lnTo>
                    <a:cubicBezTo>
                      <a:pt x="1095470" y="1596593"/>
                      <a:pt x="286" y="1596688"/>
                      <a:pt x="286" y="1596688"/>
                    </a:cubicBezTo>
                    <a:lnTo>
                      <a:pt x="286" y="1434763"/>
                    </a:lnTo>
                    <a:close/>
                  </a:path>
                </a:pathLst>
              </a:custGeom>
              <a:solidFill>
                <a:srgbClr val="FFFFFF"/>
              </a:solidFill>
              <a:ln w="0" cap="flat">
                <a:noFill/>
                <a:prstDash val="solid"/>
                <a:miter/>
              </a:ln>
            </p:spPr>
            <p:txBody>
              <a:bodyPr rtlCol="0" anchor="ctr"/>
              <a:lstStyle/>
              <a:p>
                <a:endParaRPr lang="zh-CN" altLang="en-US">
                  <a:cs typeface="+mn-ea"/>
                  <a:sym typeface="+mn-lt"/>
                </a:endParaRPr>
              </a:p>
            </p:txBody>
          </p:sp>
          <p:sp>
            <p:nvSpPr>
              <p:cNvPr id="63" name="任意多边形: 形状 62"/>
              <p:cNvSpPr/>
              <p:nvPr/>
            </p:nvSpPr>
            <p:spPr>
              <a:xfrm>
                <a:off x="3438810" y="3023465"/>
                <a:ext cx="5214556" cy="2161277"/>
              </a:xfrm>
              <a:custGeom>
                <a:avLst/>
                <a:gdLst>
                  <a:gd name="connsiteX0" fmla="*/ 381 w 5214556"/>
                  <a:gd name="connsiteY0" fmla="*/ 1529866 h 2161277"/>
                  <a:gd name="connsiteX1" fmla="*/ 1095565 w 5214556"/>
                  <a:gd name="connsiteY1" fmla="*/ 1529866 h 2161277"/>
                  <a:gd name="connsiteX2" fmla="*/ 1096042 w 5214556"/>
                  <a:gd name="connsiteY2" fmla="*/ 1529866 h 2161277"/>
                  <a:gd name="connsiteX3" fmla="*/ 1102233 w 5214556"/>
                  <a:gd name="connsiteY3" fmla="*/ 1529199 h 2161277"/>
                  <a:gd name="connsiteX4" fmla="*/ 1105376 w 5214556"/>
                  <a:gd name="connsiteY4" fmla="*/ 1528818 h 2161277"/>
                  <a:gd name="connsiteX5" fmla="*/ 1110520 w 5214556"/>
                  <a:gd name="connsiteY5" fmla="*/ 1527199 h 2161277"/>
                  <a:gd name="connsiteX6" fmla="*/ 1114235 w 5214556"/>
                  <a:gd name="connsiteY6" fmla="*/ 1526056 h 2161277"/>
                  <a:gd name="connsiteX7" fmla="*/ 1118806 w 5214556"/>
                  <a:gd name="connsiteY7" fmla="*/ 1523579 h 2161277"/>
                  <a:gd name="connsiteX8" fmla="*/ 1122236 w 5214556"/>
                  <a:gd name="connsiteY8" fmla="*/ 1521674 h 2161277"/>
                  <a:gd name="connsiteX9" fmla="*/ 1125855 w 5214556"/>
                  <a:gd name="connsiteY9" fmla="*/ 1518721 h 2161277"/>
                  <a:gd name="connsiteX10" fmla="*/ 1129379 w 5214556"/>
                  <a:gd name="connsiteY10" fmla="*/ 1515768 h 2161277"/>
                  <a:gd name="connsiteX11" fmla="*/ 1131665 w 5214556"/>
                  <a:gd name="connsiteY11" fmla="*/ 1513006 h 2161277"/>
                  <a:gd name="connsiteX12" fmla="*/ 1135285 w 5214556"/>
                  <a:gd name="connsiteY12" fmla="*/ 1508434 h 2161277"/>
                  <a:gd name="connsiteX13" fmla="*/ 1135571 w 5214556"/>
                  <a:gd name="connsiteY13" fmla="*/ 1508053 h 2161277"/>
                  <a:gd name="connsiteX14" fmla="*/ 1136999 w 5214556"/>
                  <a:gd name="connsiteY14" fmla="*/ 1505196 h 2161277"/>
                  <a:gd name="connsiteX15" fmla="*/ 1139571 w 5214556"/>
                  <a:gd name="connsiteY15" fmla="*/ 1500148 h 2161277"/>
                  <a:gd name="connsiteX16" fmla="*/ 1140905 w 5214556"/>
                  <a:gd name="connsiteY16" fmla="*/ 1495671 h 2161277"/>
                  <a:gd name="connsiteX17" fmla="*/ 1142143 w 5214556"/>
                  <a:gd name="connsiteY17" fmla="*/ 1491194 h 2161277"/>
                  <a:gd name="connsiteX18" fmla="*/ 1142714 w 5214556"/>
                  <a:gd name="connsiteY18" fmla="*/ 1485479 h 2161277"/>
                  <a:gd name="connsiteX19" fmla="*/ 1143000 w 5214556"/>
                  <a:gd name="connsiteY19" fmla="*/ 1482336 h 2161277"/>
                  <a:gd name="connsiteX20" fmla="*/ 1143000 w 5214556"/>
                  <a:gd name="connsiteY20" fmla="*/ 1481859 h 2161277"/>
                  <a:gd name="connsiteX21" fmla="*/ 1142429 w 5214556"/>
                  <a:gd name="connsiteY21" fmla="*/ 1476049 h 2161277"/>
                  <a:gd name="connsiteX22" fmla="*/ 1141952 w 5214556"/>
                  <a:gd name="connsiteY22" fmla="*/ 1472430 h 2161277"/>
                  <a:gd name="connsiteX23" fmla="*/ 1140619 w 5214556"/>
                  <a:gd name="connsiteY23" fmla="*/ 1468048 h 2161277"/>
                  <a:gd name="connsiteX24" fmla="*/ 1139190 w 5214556"/>
                  <a:gd name="connsiteY24" fmla="*/ 1463667 h 2161277"/>
                  <a:gd name="connsiteX25" fmla="*/ 1137190 w 5214556"/>
                  <a:gd name="connsiteY25" fmla="*/ 1460047 h 2161277"/>
                  <a:gd name="connsiteX26" fmla="*/ 1134809 w 5214556"/>
                  <a:gd name="connsiteY26" fmla="*/ 1455666 h 2161277"/>
                  <a:gd name="connsiteX27" fmla="*/ 1132237 w 5214556"/>
                  <a:gd name="connsiteY27" fmla="*/ 1452523 h 2161277"/>
                  <a:gd name="connsiteX28" fmla="*/ 1128903 w 5214556"/>
                  <a:gd name="connsiteY28" fmla="*/ 1448617 h 2161277"/>
                  <a:gd name="connsiteX29" fmla="*/ 1126331 w 5214556"/>
                  <a:gd name="connsiteY29" fmla="*/ 1446522 h 2161277"/>
                  <a:gd name="connsiteX30" fmla="*/ 1121569 w 5214556"/>
                  <a:gd name="connsiteY30" fmla="*/ 1442712 h 2161277"/>
                  <a:gd name="connsiteX31" fmla="*/ 1121188 w 5214556"/>
                  <a:gd name="connsiteY31" fmla="*/ 1442426 h 2161277"/>
                  <a:gd name="connsiteX32" fmla="*/ 613410 w 5214556"/>
                  <a:gd name="connsiteY32" fmla="*/ 730242 h 2161277"/>
                  <a:gd name="connsiteX33" fmla="*/ 894683 w 5214556"/>
                  <a:gd name="connsiteY33" fmla="*/ 467352 h 2161277"/>
                  <a:gd name="connsiteX34" fmla="*/ 1176052 w 5214556"/>
                  <a:gd name="connsiteY34" fmla="*/ 730242 h 2161277"/>
                  <a:gd name="connsiteX35" fmla="*/ 1223677 w 5214556"/>
                  <a:gd name="connsiteY35" fmla="*/ 777867 h 2161277"/>
                  <a:gd name="connsiteX36" fmla="*/ 1271302 w 5214556"/>
                  <a:gd name="connsiteY36" fmla="*/ 730242 h 2161277"/>
                  <a:gd name="connsiteX37" fmla="*/ 1552575 w 5214556"/>
                  <a:gd name="connsiteY37" fmla="*/ 467352 h 2161277"/>
                  <a:gd name="connsiteX38" fmla="*/ 1833944 w 5214556"/>
                  <a:gd name="connsiteY38" fmla="*/ 730242 h 2161277"/>
                  <a:gd name="connsiteX39" fmla="*/ 1326166 w 5214556"/>
                  <a:gd name="connsiteY39" fmla="*/ 1442426 h 2161277"/>
                  <a:gd name="connsiteX40" fmla="*/ 1325785 w 5214556"/>
                  <a:gd name="connsiteY40" fmla="*/ 1442712 h 2161277"/>
                  <a:gd name="connsiteX41" fmla="*/ 1321022 w 5214556"/>
                  <a:gd name="connsiteY41" fmla="*/ 1446522 h 2161277"/>
                  <a:gd name="connsiteX42" fmla="*/ 1318451 w 5214556"/>
                  <a:gd name="connsiteY42" fmla="*/ 1448617 h 2161277"/>
                  <a:gd name="connsiteX43" fmla="*/ 1315117 w 5214556"/>
                  <a:gd name="connsiteY43" fmla="*/ 1452523 h 2161277"/>
                  <a:gd name="connsiteX44" fmla="*/ 1312545 w 5214556"/>
                  <a:gd name="connsiteY44" fmla="*/ 1455666 h 2161277"/>
                  <a:gd name="connsiteX45" fmla="*/ 1310164 w 5214556"/>
                  <a:gd name="connsiteY45" fmla="*/ 1460047 h 2161277"/>
                  <a:gd name="connsiteX46" fmla="*/ 1308164 w 5214556"/>
                  <a:gd name="connsiteY46" fmla="*/ 1463667 h 2161277"/>
                  <a:gd name="connsiteX47" fmla="*/ 1306735 w 5214556"/>
                  <a:gd name="connsiteY47" fmla="*/ 1468048 h 2161277"/>
                  <a:gd name="connsiteX48" fmla="*/ 1305401 w 5214556"/>
                  <a:gd name="connsiteY48" fmla="*/ 1472430 h 2161277"/>
                  <a:gd name="connsiteX49" fmla="*/ 1304925 w 5214556"/>
                  <a:gd name="connsiteY49" fmla="*/ 1476049 h 2161277"/>
                  <a:gd name="connsiteX50" fmla="*/ 1304354 w 5214556"/>
                  <a:gd name="connsiteY50" fmla="*/ 1481859 h 2161277"/>
                  <a:gd name="connsiteX51" fmla="*/ 1304354 w 5214556"/>
                  <a:gd name="connsiteY51" fmla="*/ 1482336 h 2161277"/>
                  <a:gd name="connsiteX52" fmla="*/ 1304639 w 5214556"/>
                  <a:gd name="connsiteY52" fmla="*/ 1485479 h 2161277"/>
                  <a:gd name="connsiteX53" fmla="*/ 1305211 w 5214556"/>
                  <a:gd name="connsiteY53" fmla="*/ 1491194 h 2161277"/>
                  <a:gd name="connsiteX54" fmla="*/ 1306449 w 5214556"/>
                  <a:gd name="connsiteY54" fmla="*/ 1495671 h 2161277"/>
                  <a:gd name="connsiteX55" fmla="*/ 1307782 w 5214556"/>
                  <a:gd name="connsiteY55" fmla="*/ 1500148 h 2161277"/>
                  <a:gd name="connsiteX56" fmla="*/ 1310354 w 5214556"/>
                  <a:gd name="connsiteY56" fmla="*/ 1505196 h 2161277"/>
                  <a:gd name="connsiteX57" fmla="*/ 1311783 w 5214556"/>
                  <a:gd name="connsiteY57" fmla="*/ 1508053 h 2161277"/>
                  <a:gd name="connsiteX58" fmla="*/ 1312164 w 5214556"/>
                  <a:gd name="connsiteY58" fmla="*/ 1508529 h 2161277"/>
                  <a:gd name="connsiteX59" fmla="*/ 1313117 w 5214556"/>
                  <a:gd name="connsiteY59" fmla="*/ 1509863 h 2161277"/>
                  <a:gd name="connsiteX60" fmla="*/ 1317498 w 5214556"/>
                  <a:gd name="connsiteY60" fmla="*/ 1515197 h 2161277"/>
                  <a:gd name="connsiteX61" fmla="*/ 1318736 w 5214556"/>
                  <a:gd name="connsiteY61" fmla="*/ 1516435 h 2161277"/>
                  <a:gd name="connsiteX62" fmla="*/ 1325023 w 5214556"/>
                  <a:gd name="connsiteY62" fmla="*/ 1521579 h 2161277"/>
                  <a:gd name="connsiteX63" fmla="*/ 1326071 w 5214556"/>
                  <a:gd name="connsiteY63" fmla="*/ 1522245 h 2161277"/>
                  <a:gd name="connsiteX64" fmla="*/ 1332357 w 5214556"/>
                  <a:gd name="connsiteY64" fmla="*/ 1525675 h 2161277"/>
                  <a:gd name="connsiteX65" fmla="*/ 1333881 w 5214556"/>
                  <a:gd name="connsiteY65" fmla="*/ 1526341 h 2161277"/>
                  <a:gd name="connsiteX66" fmla="*/ 1341501 w 5214556"/>
                  <a:gd name="connsiteY66" fmla="*/ 1528723 h 2161277"/>
                  <a:gd name="connsiteX67" fmla="*/ 1343311 w 5214556"/>
                  <a:gd name="connsiteY67" fmla="*/ 1529008 h 2161277"/>
                  <a:gd name="connsiteX68" fmla="*/ 1351883 w 5214556"/>
                  <a:gd name="connsiteY68" fmla="*/ 1529866 h 2161277"/>
                  <a:gd name="connsiteX69" fmla="*/ 1351979 w 5214556"/>
                  <a:gd name="connsiteY69" fmla="*/ 1529866 h 2161277"/>
                  <a:gd name="connsiteX70" fmla="*/ 2485835 w 5214556"/>
                  <a:gd name="connsiteY70" fmla="*/ 1529866 h 2161277"/>
                  <a:gd name="connsiteX71" fmla="*/ 2622042 w 5214556"/>
                  <a:gd name="connsiteY71" fmla="*/ 1658739 h 2161277"/>
                  <a:gd name="connsiteX72" fmla="*/ 2663381 w 5214556"/>
                  <a:gd name="connsiteY72" fmla="*/ 1670931 h 2161277"/>
                  <a:gd name="connsiteX73" fmla="*/ 2697671 w 5214556"/>
                  <a:gd name="connsiteY73" fmla="*/ 1644737 h 2161277"/>
                  <a:gd name="connsiteX74" fmla="*/ 2831973 w 5214556"/>
                  <a:gd name="connsiteY74" fmla="*/ 1364988 h 2161277"/>
                  <a:gd name="connsiteX75" fmla="*/ 3032379 w 5214556"/>
                  <a:gd name="connsiteY75" fmla="*/ 1982017 h 2161277"/>
                  <a:gd name="connsiteX76" fmla="*/ 3080861 w 5214556"/>
                  <a:gd name="connsiteY76" fmla="*/ 2014783 h 2161277"/>
                  <a:gd name="connsiteX77" fmla="*/ 3124486 w 5214556"/>
                  <a:gd name="connsiteY77" fmla="*/ 1975826 h 2161277"/>
                  <a:gd name="connsiteX78" fmla="*/ 3410807 w 5214556"/>
                  <a:gd name="connsiteY78" fmla="*/ 399153 h 2161277"/>
                  <a:gd name="connsiteX79" fmla="*/ 3569303 w 5214556"/>
                  <a:gd name="connsiteY79" fmla="*/ 2118034 h 2161277"/>
                  <a:gd name="connsiteX80" fmla="*/ 3609880 w 5214556"/>
                  <a:gd name="connsiteY80" fmla="*/ 2160802 h 2161277"/>
                  <a:gd name="connsiteX81" fmla="*/ 3616738 w 5214556"/>
                  <a:gd name="connsiteY81" fmla="*/ 2161278 h 2161277"/>
                  <a:gd name="connsiteX82" fmla="*/ 3660934 w 5214556"/>
                  <a:gd name="connsiteY82" fmla="*/ 2131369 h 2161277"/>
                  <a:gd name="connsiteX83" fmla="*/ 3966019 w 5214556"/>
                  <a:gd name="connsiteY83" fmla="*/ 1370798 h 2161277"/>
                  <a:gd name="connsiteX84" fmla="*/ 4066413 w 5214556"/>
                  <a:gd name="connsiteY84" fmla="*/ 1647785 h 2161277"/>
                  <a:gd name="connsiteX85" fmla="*/ 4099179 w 5214556"/>
                  <a:gd name="connsiteY85" fmla="*/ 1677693 h 2161277"/>
                  <a:gd name="connsiteX86" fmla="*/ 4142327 w 5214556"/>
                  <a:gd name="connsiteY86" fmla="*/ 1667597 h 2161277"/>
                  <a:gd name="connsiteX87" fmla="*/ 4301110 w 5214556"/>
                  <a:gd name="connsiteY87" fmla="*/ 1529961 h 2161277"/>
                  <a:gd name="connsiteX88" fmla="*/ 5204556 w 5214556"/>
                  <a:gd name="connsiteY88" fmla="*/ 1529961 h 2161277"/>
                  <a:gd name="connsiteX89" fmla="*/ 5214557 w 5214556"/>
                  <a:gd name="connsiteY89" fmla="*/ 1434711 h 2161277"/>
                  <a:gd name="connsiteX90" fmla="*/ 4283297 w 5214556"/>
                  <a:gd name="connsiteY90" fmla="*/ 1434711 h 2161277"/>
                  <a:gd name="connsiteX91" fmla="*/ 4252151 w 5214556"/>
                  <a:gd name="connsiteY91" fmla="*/ 1446331 h 2161277"/>
                  <a:gd name="connsiteX92" fmla="*/ 4132326 w 5214556"/>
                  <a:gd name="connsiteY92" fmla="*/ 1550154 h 2161277"/>
                  <a:gd name="connsiteX93" fmla="*/ 4013073 w 5214556"/>
                  <a:gd name="connsiteY93" fmla="*/ 1220970 h 2161277"/>
                  <a:gd name="connsiteX94" fmla="*/ 3969067 w 5214556"/>
                  <a:gd name="connsiteY94" fmla="*/ 1189537 h 2161277"/>
                  <a:gd name="connsiteX95" fmla="*/ 3924014 w 5214556"/>
                  <a:gd name="connsiteY95" fmla="*/ 1219446 h 2161277"/>
                  <a:gd name="connsiteX96" fmla="*/ 3645980 w 5214556"/>
                  <a:gd name="connsiteY96" fmla="*/ 1912675 h 2161277"/>
                  <a:gd name="connsiteX97" fmla="*/ 3473577 w 5214556"/>
                  <a:gd name="connsiteY97" fmla="*/ 43299 h 2161277"/>
                  <a:gd name="connsiteX98" fmla="*/ 3428238 w 5214556"/>
                  <a:gd name="connsiteY98" fmla="*/ 55 h 2161277"/>
                  <a:gd name="connsiteX99" fmla="*/ 3379280 w 5214556"/>
                  <a:gd name="connsiteY99" fmla="*/ 39108 h 2161277"/>
                  <a:gd name="connsiteX100" fmla="*/ 3064478 w 5214556"/>
                  <a:gd name="connsiteY100" fmla="*/ 1772848 h 2161277"/>
                  <a:gd name="connsiteX101" fmla="*/ 2885694 w 5214556"/>
                  <a:gd name="connsiteY101" fmla="*/ 1222399 h 2161277"/>
                  <a:gd name="connsiteX102" fmla="*/ 2843594 w 5214556"/>
                  <a:gd name="connsiteY102" fmla="*/ 1189633 h 2161277"/>
                  <a:gd name="connsiteX103" fmla="*/ 2797493 w 5214556"/>
                  <a:gd name="connsiteY103" fmla="*/ 1216588 h 2161277"/>
                  <a:gd name="connsiteX104" fmla="*/ 2639949 w 5214556"/>
                  <a:gd name="connsiteY104" fmla="*/ 1544725 h 2161277"/>
                  <a:gd name="connsiteX105" fmla="*/ 2537365 w 5214556"/>
                  <a:gd name="connsiteY105" fmla="*/ 1447665 h 2161277"/>
                  <a:gd name="connsiteX106" fmla="*/ 2504599 w 5214556"/>
                  <a:gd name="connsiteY106" fmla="*/ 1434616 h 2161277"/>
                  <a:gd name="connsiteX107" fmla="*/ 1499426 w 5214556"/>
                  <a:gd name="connsiteY107" fmla="*/ 1434616 h 2161277"/>
                  <a:gd name="connsiteX108" fmla="*/ 1928908 w 5214556"/>
                  <a:gd name="connsiteY108" fmla="*/ 729956 h 2161277"/>
                  <a:gd name="connsiteX109" fmla="*/ 1552289 w 5214556"/>
                  <a:gd name="connsiteY109" fmla="*/ 371816 h 2161277"/>
                  <a:gd name="connsiteX110" fmla="*/ 1223391 w 5214556"/>
                  <a:gd name="connsiteY110" fmla="*/ 555744 h 2161277"/>
                  <a:gd name="connsiteX111" fmla="*/ 894397 w 5214556"/>
                  <a:gd name="connsiteY111" fmla="*/ 371816 h 2161277"/>
                  <a:gd name="connsiteX112" fmla="*/ 517874 w 5214556"/>
                  <a:gd name="connsiteY112" fmla="*/ 729956 h 2161277"/>
                  <a:gd name="connsiteX113" fmla="*/ 947356 w 5214556"/>
                  <a:gd name="connsiteY113" fmla="*/ 1434616 h 2161277"/>
                  <a:gd name="connsiteX114" fmla="*/ 0 w 5214556"/>
                  <a:gd name="connsiteY114" fmla="*/ 1434616 h 2161277"/>
                  <a:gd name="connsiteX115" fmla="*/ 0 w 5214556"/>
                  <a:gd name="connsiteY115" fmla="*/ 1529866 h 216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214556" h="2161277">
                    <a:moveTo>
                      <a:pt x="381" y="1529866"/>
                    </a:moveTo>
                    <a:lnTo>
                      <a:pt x="1095565" y="1529866"/>
                    </a:lnTo>
                    <a:cubicBezTo>
                      <a:pt x="1095565" y="1529866"/>
                      <a:pt x="1095851" y="1529866"/>
                      <a:pt x="1096042" y="1529866"/>
                    </a:cubicBezTo>
                    <a:cubicBezTo>
                      <a:pt x="1098137" y="1529866"/>
                      <a:pt x="1100233" y="1529580"/>
                      <a:pt x="1102233" y="1529199"/>
                    </a:cubicBezTo>
                    <a:cubicBezTo>
                      <a:pt x="1103281" y="1529008"/>
                      <a:pt x="1104424" y="1529008"/>
                      <a:pt x="1105376" y="1528818"/>
                    </a:cubicBezTo>
                    <a:cubicBezTo>
                      <a:pt x="1107091" y="1528437"/>
                      <a:pt x="1108805" y="1527770"/>
                      <a:pt x="1110520" y="1527199"/>
                    </a:cubicBezTo>
                    <a:cubicBezTo>
                      <a:pt x="1111758" y="1526817"/>
                      <a:pt x="1112996" y="1526532"/>
                      <a:pt x="1114235" y="1526056"/>
                    </a:cubicBezTo>
                    <a:cubicBezTo>
                      <a:pt x="1115854" y="1525389"/>
                      <a:pt x="1117282" y="1524436"/>
                      <a:pt x="1118806" y="1523579"/>
                    </a:cubicBezTo>
                    <a:cubicBezTo>
                      <a:pt x="1119949" y="1522912"/>
                      <a:pt x="1121188" y="1522436"/>
                      <a:pt x="1122236" y="1521674"/>
                    </a:cubicBezTo>
                    <a:cubicBezTo>
                      <a:pt x="1123474" y="1520817"/>
                      <a:pt x="1124617" y="1519674"/>
                      <a:pt x="1125855" y="1518721"/>
                    </a:cubicBezTo>
                    <a:cubicBezTo>
                      <a:pt x="1126998" y="1517769"/>
                      <a:pt x="1128331" y="1516816"/>
                      <a:pt x="1129379" y="1515768"/>
                    </a:cubicBezTo>
                    <a:cubicBezTo>
                      <a:pt x="1130237" y="1514911"/>
                      <a:pt x="1130903" y="1513863"/>
                      <a:pt x="1131665" y="1513006"/>
                    </a:cubicBezTo>
                    <a:cubicBezTo>
                      <a:pt x="1132904" y="1511482"/>
                      <a:pt x="1134237" y="1510053"/>
                      <a:pt x="1135285" y="1508434"/>
                    </a:cubicBezTo>
                    <a:cubicBezTo>
                      <a:pt x="1135285" y="1508244"/>
                      <a:pt x="1135475" y="1508149"/>
                      <a:pt x="1135571" y="1508053"/>
                    </a:cubicBezTo>
                    <a:cubicBezTo>
                      <a:pt x="1136142" y="1507101"/>
                      <a:pt x="1136523" y="1506148"/>
                      <a:pt x="1136999" y="1505196"/>
                    </a:cubicBezTo>
                    <a:cubicBezTo>
                      <a:pt x="1137952" y="1503481"/>
                      <a:pt x="1138904" y="1501862"/>
                      <a:pt x="1139571" y="1500148"/>
                    </a:cubicBezTo>
                    <a:cubicBezTo>
                      <a:pt x="1140143" y="1498719"/>
                      <a:pt x="1140523" y="1497195"/>
                      <a:pt x="1140905" y="1495671"/>
                    </a:cubicBezTo>
                    <a:cubicBezTo>
                      <a:pt x="1141381" y="1494147"/>
                      <a:pt x="1141857" y="1492718"/>
                      <a:pt x="1142143" y="1491194"/>
                    </a:cubicBezTo>
                    <a:cubicBezTo>
                      <a:pt x="1142524" y="1489289"/>
                      <a:pt x="1142619" y="1487384"/>
                      <a:pt x="1142714" y="1485479"/>
                    </a:cubicBezTo>
                    <a:cubicBezTo>
                      <a:pt x="1142714" y="1484431"/>
                      <a:pt x="1143000" y="1483384"/>
                      <a:pt x="1143000" y="1482336"/>
                    </a:cubicBezTo>
                    <a:cubicBezTo>
                      <a:pt x="1143000" y="1482145"/>
                      <a:pt x="1143000" y="1481955"/>
                      <a:pt x="1143000" y="1481859"/>
                    </a:cubicBezTo>
                    <a:cubicBezTo>
                      <a:pt x="1143000" y="1479859"/>
                      <a:pt x="1142714" y="1477954"/>
                      <a:pt x="1142429" y="1476049"/>
                    </a:cubicBezTo>
                    <a:cubicBezTo>
                      <a:pt x="1142238" y="1474811"/>
                      <a:pt x="1142238" y="1473668"/>
                      <a:pt x="1141952" y="1472430"/>
                    </a:cubicBezTo>
                    <a:cubicBezTo>
                      <a:pt x="1141667" y="1470906"/>
                      <a:pt x="1141095" y="1469477"/>
                      <a:pt x="1140619" y="1468048"/>
                    </a:cubicBezTo>
                    <a:cubicBezTo>
                      <a:pt x="1140143" y="1466524"/>
                      <a:pt x="1139762" y="1465000"/>
                      <a:pt x="1139190" y="1463667"/>
                    </a:cubicBezTo>
                    <a:cubicBezTo>
                      <a:pt x="1138619" y="1462428"/>
                      <a:pt x="1137856" y="1461285"/>
                      <a:pt x="1137190" y="1460047"/>
                    </a:cubicBezTo>
                    <a:cubicBezTo>
                      <a:pt x="1136428" y="1458523"/>
                      <a:pt x="1135666" y="1456999"/>
                      <a:pt x="1134809" y="1455666"/>
                    </a:cubicBezTo>
                    <a:cubicBezTo>
                      <a:pt x="1134047" y="1454523"/>
                      <a:pt x="1133094" y="1453570"/>
                      <a:pt x="1132237" y="1452523"/>
                    </a:cubicBezTo>
                    <a:cubicBezTo>
                      <a:pt x="1131189" y="1451189"/>
                      <a:pt x="1130141" y="1449760"/>
                      <a:pt x="1128903" y="1448617"/>
                    </a:cubicBezTo>
                    <a:cubicBezTo>
                      <a:pt x="1128141" y="1447855"/>
                      <a:pt x="1127189" y="1447188"/>
                      <a:pt x="1126331" y="1446522"/>
                    </a:cubicBezTo>
                    <a:cubicBezTo>
                      <a:pt x="1124807" y="1445188"/>
                      <a:pt x="1123283" y="1443855"/>
                      <a:pt x="1121569" y="1442712"/>
                    </a:cubicBezTo>
                    <a:cubicBezTo>
                      <a:pt x="1121473" y="1442712"/>
                      <a:pt x="1121283" y="1442521"/>
                      <a:pt x="1121188" y="1442426"/>
                    </a:cubicBezTo>
                    <a:cubicBezTo>
                      <a:pt x="1036415" y="1388038"/>
                      <a:pt x="613410" y="1098288"/>
                      <a:pt x="613410" y="730242"/>
                    </a:cubicBezTo>
                    <a:cubicBezTo>
                      <a:pt x="613410" y="585271"/>
                      <a:pt x="739616" y="467352"/>
                      <a:pt x="894683" y="467352"/>
                    </a:cubicBezTo>
                    <a:cubicBezTo>
                      <a:pt x="1049750" y="467352"/>
                      <a:pt x="1176052" y="585271"/>
                      <a:pt x="1176052" y="730242"/>
                    </a:cubicBezTo>
                    <a:cubicBezTo>
                      <a:pt x="1176052" y="756531"/>
                      <a:pt x="1197388" y="777867"/>
                      <a:pt x="1223677" y="777867"/>
                    </a:cubicBezTo>
                    <a:cubicBezTo>
                      <a:pt x="1249966" y="777867"/>
                      <a:pt x="1271302" y="756531"/>
                      <a:pt x="1271302" y="730242"/>
                    </a:cubicBezTo>
                    <a:cubicBezTo>
                      <a:pt x="1271302" y="585271"/>
                      <a:pt x="1397508" y="467352"/>
                      <a:pt x="1552575" y="467352"/>
                    </a:cubicBezTo>
                    <a:cubicBezTo>
                      <a:pt x="1707642" y="467352"/>
                      <a:pt x="1833944" y="585271"/>
                      <a:pt x="1833944" y="730242"/>
                    </a:cubicBezTo>
                    <a:cubicBezTo>
                      <a:pt x="1833944" y="1098192"/>
                      <a:pt x="1410938" y="1388038"/>
                      <a:pt x="1326166" y="1442426"/>
                    </a:cubicBezTo>
                    <a:cubicBezTo>
                      <a:pt x="1326071" y="1442426"/>
                      <a:pt x="1325880" y="1442617"/>
                      <a:pt x="1325785" y="1442712"/>
                    </a:cubicBezTo>
                    <a:cubicBezTo>
                      <a:pt x="1324070" y="1443855"/>
                      <a:pt x="1322546" y="1445188"/>
                      <a:pt x="1321022" y="1446522"/>
                    </a:cubicBezTo>
                    <a:cubicBezTo>
                      <a:pt x="1320165" y="1447284"/>
                      <a:pt x="1319213" y="1447855"/>
                      <a:pt x="1318451" y="1448617"/>
                    </a:cubicBezTo>
                    <a:cubicBezTo>
                      <a:pt x="1317212" y="1449856"/>
                      <a:pt x="1316260" y="1451189"/>
                      <a:pt x="1315117" y="1452523"/>
                    </a:cubicBezTo>
                    <a:cubicBezTo>
                      <a:pt x="1314260" y="1453570"/>
                      <a:pt x="1313307" y="1454523"/>
                      <a:pt x="1312545" y="1455666"/>
                    </a:cubicBezTo>
                    <a:cubicBezTo>
                      <a:pt x="1311593" y="1457094"/>
                      <a:pt x="1310926" y="1458618"/>
                      <a:pt x="1310164" y="1460047"/>
                    </a:cubicBezTo>
                    <a:cubicBezTo>
                      <a:pt x="1309497" y="1461285"/>
                      <a:pt x="1308735" y="1462428"/>
                      <a:pt x="1308164" y="1463667"/>
                    </a:cubicBezTo>
                    <a:cubicBezTo>
                      <a:pt x="1307592" y="1465095"/>
                      <a:pt x="1307211" y="1466619"/>
                      <a:pt x="1306735" y="1468048"/>
                    </a:cubicBezTo>
                    <a:cubicBezTo>
                      <a:pt x="1306259" y="1469477"/>
                      <a:pt x="1305687" y="1470906"/>
                      <a:pt x="1305401" y="1472430"/>
                    </a:cubicBezTo>
                    <a:cubicBezTo>
                      <a:pt x="1305115" y="1473573"/>
                      <a:pt x="1305115" y="1474811"/>
                      <a:pt x="1304925" y="1476049"/>
                    </a:cubicBezTo>
                    <a:cubicBezTo>
                      <a:pt x="1304639" y="1477954"/>
                      <a:pt x="1304354" y="1479954"/>
                      <a:pt x="1304354" y="1481859"/>
                    </a:cubicBezTo>
                    <a:cubicBezTo>
                      <a:pt x="1304354" y="1482050"/>
                      <a:pt x="1304354" y="1482241"/>
                      <a:pt x="1304354" y="1482336"/>
                    </a:cubicBezTo>
                    <a:cubicBezTo>
                      <a:pt x="1304354" y="1483384"/>
                      <a:pt x="1304639" y="1484431"/>
                      <a:pt x="1304639" y="1485479"/>
                    </a:cubicBezTo>
                    <a:cubicBezTo>
                      <a:pt x="1304735" y="1487384"/>
                      <a:pt x="1304830" y="1489289"/>
                      <a:pt x="1305211" y="1491194"/>
                    </a:cubicBezTo>
                    <a:cubicBezTo>
                      <a:pt x="1305497" y="1492718"/>
                      <a:pt x="1305973" y="1494147"/>
                      <a:pt x="1306449" y="1495671"/>
                    </a:cubicBezTo>
                    <a:cubicBezTo>
                      <a:pt x="1306925" y="1497195"/>
                      <a:pt x="1307211" y="1498624"/>
                      <a:pt x="1307782" y="1500148"/>
                    </a:cubicBezTo>
                    <a:cubicBezTo>
                      <a:pt x="1308545" y="1501957"/>
                      <a:pt x="1309402" y="1503576"/>
                      <a:pt x="1310354" y="1505196"/>
                    </a:cubicBezTo>
                    <a:cubicBezTo>
                      <a:pt x="1310831" y="1506148"/>
                      <a:pt x="1311212" y="1507101"/>
                      <a:pt x="1311783" y="1508053"/>
                    </a:cubicBezTo>
                    <a:cubicBezTo>
                      <a:pt x="1311878" y="1508244"/>
                      <a:pt x="1312069" y="1508434"/>
                      <a:pt x="1312164" y="1508529"/>
                    </a:cubicBezTo>
                    <a:cubicBezTo>
                      <a:pt x="1312450" y="1509006"/>
                      <a:pt x="1312831" y="1509387"/>
                      <a:pt x="1313117" y="1509863"/>
                    </a:cubicBezTo>
                    <a:cubicBezTo>
                      <a:pt x="1314450" y="1511768"/>
                      <a:pt x="1315974" y="1513578"/>
                      <a:pt x="1317498" y="1515197"/>
                    </a:cubicBezTo>
                    <a:cubicBezTo>
                      <a:pt x="1317879" y="1515578"/>
                      <a:pt x="1318260" y="1516054"/>
                      <a:pt x="1318736" y="1516435"/>
                    </a:cubicBezTo>
                    <a:cubicBezTo>
                      <a:pt x="1320737" y="1518340"/>
                      <a:pt x="1322737" y="1520055"/>
                      <a:pt x="1325023" y="1521579"/>
                    </a:cubicBezTo>
                    <a:cubicBezTo>
                      <a:pt x="1325404" y="1521769"/>
                      <a:pt x="1325689" y="1521960"/>
                      <a:pt x="1326071" y="1522245"/>
                    </a:cubicBezTo>
                    <a:cubicBezTo>
                      <a:pt x="1328071" y="1523579"/>
                      <a:pt x="1330262" y="1524722"/>
                      <a:pt x="1332357" y="1525675"/>
                    </a:cubicBezTo>
                    <a:cubicBezTo>
                      <a:pt x="1332833" y="1525865"/>
                      <a:pt x="1333405" y="1526151"/>
                      <a:pt x="1333881" y="1526341"/>
                    </a:cubicBezTo>
                    <a:cubicBezTo>
                      <a:pt x="1336357" y="1527389"/>
                      <a:pt x="1338929" y="1528151"/>
                      <a:pt x="1341501" y="1528723"/>
                    </a:cubicBezTo>
                    <a:cubicBezTo>
                      <a:pt x="1342073" y="1528818"/>
                      <a:pt x="1342644" y="1528913"/>
                      <a:pt x="1343311" y="1529008"/>
                    </a:cubicBezTo>
                    <a:cubicBezTo>
                      <a:pt x="1346168" y="1529484"/>
                      <a:pt x="1349026" y="1529866"/>
                      <a:pt x="1351883" y="1529866"/>
                    </a:cubicBezTo>
                    <a:cubicBezTo>
                      <a:pt x="1351883" y="1529866"/>
                      <a:pt x="1351883" y="1529866"/>
                      <a:pt x="1351979" y="1529866"/>
                    </a:cubicBezTo>
                    <a:lnTo>
                      <a:pt x="2485835" y="1529866"/>
                    </a:lnTo>
                    <a:lnTo>
                      <a:pt x="2622042" y="1658739"/>
                    </a:lnTo>
                    <a:cubicBezTo>
                      <a:pt x="2633091" y="1669216"/>
                      <a:pt x="2648426" y="1673693"/>
                      <a:pt x="2663381" y="1670931"/>
                    </a:cubicBezTo>
                    <a:cubicBezTo>
                      <a:pt x="2678335" y="1668168"/>
                      <a:pt x="2691098" y="1658453"/>
                      <a:pt x="2697671" y="1644737"/>
                    </a:cubicBezTo>
                    <a:lnTo>
                      <a:pt x="2831973" y="1364988"/>
                    </a:lnTo>
                    <a:lnTo>
                      <a:pt x="3032379" y="1982017"/>
                    </a:lnTo>
                    <a:cubicBezTo>
                      <a:pt x="3039142" y="2002782"/>
                      <a:pt x="3059049" y="2016402"/>
                      <a:pt x="3080861" y="2014783"/>
                    </a:cubicBezTo>
                    <a:cubicBezTo>
                      <a:pt x="3102674" y="2013354"/>
                      <a:pt x="3120581" y="1997257"/>
                      <a:pt x="3124486" y="1975826"/>
                    </a:cubicBezTo>
                    <a:lnTo>
                      <a:pt x="3410807" y="399153"/>
                    </a:lnTo>
                    <a:lnTo>
                      <a:pt x="3569303" y="2118034"/>
                    </a:lnTo>
                    <a:cubicBezTo>
                      <a:pt x="3571303" y="2139942"/>
                      <a:pt x="3588067" y="2157658"/>
                      <a:pt x="3609880" y="2160802"/>
                    </a:cubicBezTo>
                    <a:cubicBezTo>
                      <a:pt x="3612166" y="2161183"/>
                      <a:pt x="3614452" y="2161278"/>
                      <a:pt x="3616738" y="2161278"/>
                    </a:cubicBezTo>
                    <a:cubicBezTo>
                      <a:pt x="3635978" y="2161278"/>
                      <a:pt x="3653599" y="2149657"/>
                      <a:pt x="3660934" y="2131369"/>
                    </a:cubicBezTo>
                    <a:lnTo>
                      <a:pt x="3966019" y="1370798"/>
                    </a:lnTo>
                    <a:lnTo>
                      <a:pt x="4066413" y="1647785"/>
                    </a:lnTo>
                    <a:cubicBezTo>
                      <a:pt x="4071747" y="1662549"/>
                      <a:pt x="4084034" y="1673693"/>
                      <a:pt x="4099179" y="1677693"/>
                    </a:cubicBezTo>
                    <a:cubicBezTo>
                      <a:pt x="4114324" y="1681599"/>
                      <a:pt x="4130516" y="1677884"/>
                      <a:pt x="4142327" y="1667597"/>
                    </a:cubicBezTo>
                    <a:lnTo>
                      <a:pt x="4301110" y="1529961"/>
                    </a:lnTo>
                    <a:lnTo>
                      <a:pt x="5204556" y="1529961"/>
                    </a:lnTo>
                    <a:cubicBezTo>
                      <a:pt x="5208651" y="1497766"/>
                      <a:pt x="5211795" y="1465286"/>
                      <a:pt x="5214557" y="1434711"/>
                    </a:cubicBezTo>
                    <a:lnTo>
                      <a:pt x="4283297" y="1434711"/>
                    </a:lnTo>
                    <a:cubicBezTo>
                      <a:pt x="4271868" y="1434711"/>
                      <a:pt x="4260723" y="1438807"/>
                      <a:pt x="4252151" y="1446331"/>
                    </a:cubicBezTo>
                    <a:lnTo>
                      <a:pt x="4132326" y="1550154"/>
                    </a:lnTo>
                    <a:lnTo>
                      <a:pt x="4013073" y="1220970"/>
                    </a:lnTo>
                    <a:cubicBezTo>
                      <a:pt x="4006311" y="1202396"/>
                      <a:pt x="3988880" y="1189918"/>
                      <a:pt x="3969067" y="1189537"/>
                    </a:cubicBezTo>
                    <a:cubicBezTo>
                      <a:pt x="3948874" y="1189061"/>
                      <a:pt x="3931444" y="1201062"/>
                      <a:pt x="3924014" y="1219446"/>
                    </a:cubicBezTo>
                    <a:lnTo>
                      <a:pt x="3645980" y="1912675"/>
                    </a:lnTo>
                    <a:lnTo>
                      <a:pt x="3473577" y="43299"/>
                    </a:lnTo>
                    <a:cubicBezTo>
                      <a:pt x="3471386" y="19581"/>
                      <a:pt x="3452051" y="1103"/>
                      <a:pt x="3428238" y="55"/>
                    </a:cubicBezTo>
                    <a:cubicBezTo>
                      <a:pt x="3404616" y="-1088"/>
                      <a:pt x="3383566" y="15676"/>
                      <a:pt x="3379280" y="39108"/>
                    </a:cubicBezTo>
                    <a:lnTo>
                      <a:pt x="3064478" y="1772848"/>
                    </a:lnTo>
                    <a:lnTo>
                      <a:pt x="2885694" y="1222399"/>
                    </a:lnTo>
                    <a:cubicBezTo>
                      <a:pt x="2879693" y="1203920"/>
                      <a:pt x="2863024" y="1190871"/>
                      <a:pt x="2843594" y="1189633"/>
                    </a:cubicBezTo>
                    <a:cubicBezTo>
                      <a:pt x="2823972" y="1188394"/>
                      <a:pt x="2805874" y="1198967"/>
                      <a:pt x="2797493" y="1216588"/>
                    </a:cubicBezTo>
                    <a:lnTo>
                      <a:pt x="2639949" y="1544725"/>
                    </a:lnTo>
                    <a:lnTo>
                      <a:pt x="2537365" y="1447665"/>
                    </a:lnTo>
                    <a:cubicBezTo>
                      <a:pt x="2528507" y="1439283"/>
                      <a:pt x="2516791" y="1434616"/>
                      <a:pt x="2504599" y="1434616"/>
                    </a:cubicBezTo>
                    <a:lnTo>
                      <a:pt x="1499426" y="1434616"/>
                    </a:lnTo>
                    <a:cubicBezTo>
                      <a:pt x="1667447" y="1302027"/>
                      <a:pt x="1928908" y="1044948"/>
                      <a:pt x="1928908" y="729956"/>
                    </a:cubicBezTo>
                    <a:cubicBezTo>
                      <a:pt x="1928908" y="532503"/>
                      <a:pt x="1759934" y="371816"/>
                      <a:pt x="1552289" y="371816"/>
                    </a:cubicBezTo>
                    <a:cubicBezTo>
                      <a:pt x="1411129" y="371816"/>
                      <a:pt x="1287780" y="446111"/>
                      <a:pt x="1223391" y="555744"/>
                    </a:cubicBezTo>
                    <a:cubicBezTo>
                      <a:pt x="1158907" y="446111"/>
                      <a:pt x="1035653" y="371816"/>
                      <a:pt x="894397" y="371816"/>
                    </a:cubicBezTo>
                    <a:cubicBezTo>
                      <a:pt x="686753" y="371816"/>
                      <a:pt x="517874" y="532503"/>
                      <a:pt x="517874" y="729956"/>
                    </a:cubicBezTo>
                    <a:cubicBezTo>
                      <a:pt x="517874" y="1044948"/>
                      <a:pt x="779336" y="1301932"/>
                      <a:pt x="947356" y="1434616"/>
                    </a:cubicBezTo>
                    <a:lnTo>
                      <a:pt x="0" y="1434616"/>
                    </a:lnTo>
                    <a:lnTo>
                      <a:pt x="0" y="1529866"/>
                    </a:lnTo>
                    <a:close/>
                  </a:path>
                </a:pathLst>
              </a:custGeom>
              <a:solidFill>
                <a:srgbClr val="E03C2F"/>
              </a:solidFill>
              <a:ln w="0" cap="flat">
                <a:noFill/>
                <a:prstDash val="solid"/>
                <a:miter/>
              </a:ln>
            </p:spPr>
            <p:txBody>
              <a:bodyPr rtlCol="0" anchor="ctr"/>
              <a:lstStyle/>
              <a:p>
                <a:endParaRPr lang="zh-CN" altLang="en-US">
                  <a:cs typeface="+mn-ea"/>
                  <a:sym typeface="+mn-lt"/>
                </a:endParaRPr>
              </a:p>
            </p:txBody>
          </p:sp>
        </p:grpSp>
        <p:grpSp>
          <p:nvGrpSpPr>
            <p:cNvPr id="25" name="图形 2"/>
            <p:cNvGrpSpPr/>
            <p:nvPr/>
          </p:nvGrpSpPr>
          <p:grpSpPr>
            <a:xfrm>
              <a:off x="8352301" y="2488222"/>
              <a:ext cx="1924221" cy="2572233"/>
              <a:chOff x="8352301" y="2488222"/>
              <a:chExt cx="1924221" cy="2572233"/>
            </a:xfrm>
            <a:solidFill>
              <a:srgbClr val="0E3757"/>
            </a:solidFill>
          </p:grpSpPr>
          <p:sp>
            <p:nvSpPr>
              <p:cNvPr id="46" name="任意多边形: 形状 45"/>
              <p:cNvSpPr/>
              <p:nvPr/>
            </p:nvSpPr>
            <p:spPr>
              <a:xfrm>
                <a:off x="8947785" y="4706207"/>
                <a:ext cx="228504" cy="229838"/>
              </a:xfrm>
              <a:custGeom>
                <a:avLst/>
                <a:gdLst>
                  <a:gd name="connsiteX0" fmla="*/ 225076 w 228504"/>
                  <a:gd name="connsiteY0" fmla="*/ 229838 h 229838"/>
                  <a:gd name="connsiteX1" fmla="*/ 225361 w 228504"/>
                  <a:gd name="connsiteY1" fmla="*/ 228790 h 229838"/>
                  <a:gd name="connsiteX2" fmla="*/ 225647 w 228504"/>
                  <a:gd name="connsiteY2" fmla="*/ 227838 h 229838"/>
                  <a:gd name="connsiteX3" fmla="*/ 226790 w 228504"/>
                  <a:gd name="connsiteY3" fmla="*/ 224314 h 229838"/>
                  <a:gd name="connsiteX4" fmla="*/ 228219 w 228504"/>
                  <a:gd name="connsiteY4" fmla="*/ 218313 h 229838"/>
                  <a:gd name="connsiteX5" fmla="*/ 228409 w 228504"/>
                  <a:gd name="connsiteY5" fmla="*/ 216884 h 229838"/>
                  <a:gd name="connsiteX6" fmla="*/ 228409 w 228504"/>
                  <a:gd name="connsiteY6" fmla="*/ 216122 h 229838"/>
                  <a:gd name="connsiteX7" fmla="*/ 228505 w 228504"/>
                  <a:gd name="connsiteY7" fmla="*/ 215360 h 229838"/>
                  <a:gd name="connsiteX8" fmla="*/ 228505 w 228504"/>
                  <a:gd name="connsiteY8" fmla="*/ 214979 h 229838"/>
                  <a:gd name="connsiteX9" fmla="*/ 228505 w 228504"/>
                  <a:gd name="connsiteY9" fmla="*/ 214598 h 229838"/>
                  <a:gd name="connsiteX10" fmla="*/ 228505 w 228504"/>
                  <a:gd name="connsiteY10" fmla="*/ 213741 h 229838"/>
                  <a:gd name="connsiteX11" fmla="*/ 228505 w 228504"/>
                  <a:gd name="connsiteY11" fmla="*/ 212027 h 229838"/>
                  <a:gd name="connsiteX12" fmla="*/ 228505 w 228504"/>
                  <a:gd name="connsiteY12" fmla="*/ 211646 h 229838"/>
                  <a:gd name="connsiteX13" fmla="*/ 228505 w 228504"/>
                  <a:gd name="connsiteY13" fmla="*/ 211264 h 229838"/>
                  <a:gd name="connsiteX14" fmla="*/ 228505 w 228504"/>
                  <a:gd name="connsiteY14" fmla="*/ 210503 h 229838"/>
                  <a:gd name="connsiteX15" fmla="*/ 228505 w 228504"/>
                  <a:gd name="connsiteY15" fmla="*/ 209836 h 229838"/>
                  <a:gd name="connsiteX16" fmla="*/ 228409 w 228504"/>
                  <a:gd name="connsiteY16" fmla="*/ 209169 h 229838"/>
                  <a:gd name="connsiteX17" fmla="*/ 228409 w 228504"/>
                  <a:gd name="connsiteY17" fmla="*/ 208502 h 229838"/>
                  <a:gd name="connsiteX18" fmla="*/ 228219 w 228504"/>
                  <a:gd name="connsiteY18" fmla="*/ 207931 h 229838"/>
                  <a:gd name="connsiteX19" fmla="*/ 228219 w 228504"/>
                  <a:gd name="connsiteY19" fmla="*/ 207645 h 229838"/>
                  <a:gd name="connsiteX20" fmla="*/ 228123 w 228504"/>
                  <a:gd name="connsiteY20" fmla="*/ 207359 h 229838"/>
                  <a:gd name="connsiteX21" fmla="*/ 228029 w 228504"/>
                  <a:gd name="connsiteY21" fmla="*/ 206883 h 229838"/>
                  <a:gd name="connsiteX22" fmla="*/ 227362 w 228504"/>
                  <a:gd name="connsiteY22" fmla="*/ 205264 h 229838"/>
                  <a:gd name="connsiteX23" fmla="*/ 226504 w 228504"/>
                  <a:gd name="connsiteY23" fmla="*/ 204121 h 229838"/>
                  <a:gd name="connsiteX24" fmla="*/ 225171 w 228504"/>
                  <a:gd name="connsiteY24" fmla="*/ 202787 h 229838"/>
                  <a:gd name="connsiteX25" fmla="*/ 223075 w 228504"/>
                  <a:gd name="connsiteY25" fmla="*/ 201073 h 229838"/>
                  <a:gd name="connsiteX26" fmla="*/ 220313 w 228504"/>
                  <a:gd name="connsiteY26" fmla="*/ 198977 h 229838"/>
                  <a:gd name="connsiteX27" fmla="*/ 217265 w 228504"/>
                  <a:gd name="connsiteY27" fmla="*/ 196501 h 229838"/>
                  <a:gd name="connsiteX28" fmla="*/ 214217 w 228504"/>
                  <a:gd name="connsiteY28" fmla="*/ 193738 h 229838"/>
                  <a:gd name="connsiteX29" fmla="*/ 212693 w 228504"/>
                  <a:gd name="connsiteY29" fmla="*/ 192310 h 229838"/>
                  <a:gd name="connsiteX30" fmla="*/ 211931 w 228504"/>
                  <a:gd name="connsiteY30" fmla="*/ 191548 h 229838"/>
                  <a:gd name="connsiteX31" fmla="*/ 211169 w 228504"/>
                  <a:gd name="connsiteY31" fmla="*/ 190690 h 229838"/>
                  <a:gd name="connsiteX32" fmla="*/ 209645 w 228504"/>
                  <a:gd name="connsiteY32" fmla="*/ 188881 h 229838"/>
                  <a:gd name="connsiteX33" fmla="*/ 208979 w 228504"/>
                  <a:gd name="connsiteY33" fmla="*/ 187928 h 229838"/>
                  <a:gd name="connsiteX34" fmla="*/ 208312 w 228504"/>
                  <a:gd name="connsiteY34" fmla="*/ 187071 h 229838"/>
                  <a:gd name="connsiteX35" fmla="*/ 207740 w 228504"/>
                  <a:gd name="connsiteY35" fmla="*/ 186214 h 229838"/>
                  <a:gd name="connsiteX36" fmla="*/ 207169 w 228504"/>
                  <a:gd name="connsiteY36" fmla="*/ 185261 h 229838"/>
                  <a:gd name="connsiteX37" fmla="*/ 206026 w 228504"/>
                  <a:gd name="connsiteY37" fmla="*/ 183356 h 229838"/>
                  <a:gd name="connsiteX38" fmla="*/ 202501 w 228504"/>
                  <a:gd name="connsiteY38" fmla="*/ 174593 h 229838"/>
                  <a:gd name="connsiteX39" fmla="*/ 201644 w 228504"/>
                  <a:gd name="connsiteY39" fmla="*/ 165449 h 229838"/>
                  <a:gd name="connsiteX40" fmla="*/ 202406 w 228504"/>
                  <a:gd name="connsiteY40" fmla="*/ 158591 h 229838"/>
                  <a:gd name="connsiteX41" fmla="*/ 203072 w 228504"/>
                  <a:gd name="connsiteY41" fmla="*/ 154019 h 229838"/>
                  <a:gd name="connsiteX42" fmla="*/ 203263 w 228504"/>
                  <a:gd name="connsiteY42" fmla="*/ 150876 h 229838"/>
                  <a:gd name="connsiteX43" fmla="*/ 203263 w 228504"/>
                  <a:gd name="connsiteY43" fmla="*/ 148590 h 229838"/>
                  <a:gd name="connsiteX44" fmla="*/ 202882 w 228504"/>
                  <a:gd name="connsiteY44" fmla="*/ 146018 h 229838"/>
                  <a:gd name="connsiteX45" fmla="*/ 187547 w 228504"/>
                  <a:gd name="connsiteY45" fmla="*/ 139446 h 229838"/>
                  <a:gd name="connsiteX46" fmla="*/ 185071 w 228504"/>
                  <a:gd name="connsiteY46" fmla="*/ 138208 h 229838"/>
                  <a:gd name="connsiteX47" fmla="*/ 182594 w 228504"/>
                  <a:gd name="connsiteY47" fmla="*/ 136874 h 229838"/>
                  <a:gd name="connsiteX48" fmla="*/ 180118 w 228504"/>
                  <a:gd name="connsiteY48" fmla="*/ 135541 h 229838"/>
                  <a:gd name="connsiteX49" fmla="*/ 178879 w 228504"/>
                  <a:gd name="connsiteY49" fmla="*/ 134874 h 229838"/>
                  <a:gd name="connsiteX50" fmla="*/ 177641 w 228504"/>
                  <a:gd name="connsiteY50" fmla="*/ 134112 h 229838"/>
                  <a:gd name="connsiteX51" fmla="*/ 172783 w 228504"/>
                  <a:gd name="connsiteY51" fmla="*/ 131159 h 229838"/>
                  <a:gd name="connsiteX52" fmla="*/ 168116 w 228504"/>
                  <a:gd name="connsiteY52" fmla="*/ 127921 h 229838"/>
                  <a:gd name="connsiteX53" fmla="*/ 163353 w 228504"/>
                  <a:gd name="connsiteY53" fmla="*/ 124396 h 229838"/>
                  <a:gd name="connsiteX54" fmla="*/ 160972 w 228504"/>
                  <a:gd name="connsiteY54" fmla="*/ 122396 h 229838"/>
                  <a:gd name="connsiteX55" fmla="*/ 158591 w 228504"/>
                  <a:gd name="connsiteY55" fmla="*/ 120301 h 229838"/>
                  <a:gd name="connsiteX56" fmla="*/ 150114 w 228504"/>
                  <a:gd name="connsiteY56" fmla="*/ 110776 h 229838"/>
                  <a:gd name="connsiteX57" fmla="*/ 146495 w 228504"/>
                  <a:gd name="connsiteY57" fmla="*/ 105537 h 229838"/>
                  <a:gd name="connsiteX58" fmla="*/ 144875 w 228504"/>
                  <a:gd name="connsiteY58" fmla="*/ 102775 h 229838"/>
                  <a:gd name="connsiteX59" fmla="*/ 144113 w 228504"/>
                  <a:gd name="connsiteY59" fmla="*/ 101346 h 229838"/>
                  <a:gd name="connsiteX60" fmla="*/ 143351 w 228504"/>
                  <a:gd name="connsiteY60" fmla="*/ 99917 h 229838"/>
                  <a:gd name="connsiteX61" fmla="*/ 141922 w 228504"/>
                  <a:gd name="connsiteY61" fmla="*/ 97060 h 229838"/>
                  <a:gd name="connsiteX62" fmla="*/ 140589 w 228504"/>
                  <a:gd name="connsiteY62" fmla="*/ 94202 h 229838"/>
                  <a:gd name="connsiteX63" fmla="*/ 139351 w 228504"/>
                  <a:gd name="connsiteY63" fmla="*/ 91250 h 229838"/>
                  <a:gd name="connsiteX64" fmla="*/ 138207 w 228504"/>
                  <a:gd name="connsiteY64" fmla="*/ 88297 h 229838"/>
                  <a:gd name="connsiteX65" fmla="*/ 134588 w 228504"/>
                  <a:gd name="connsiteY65" fmla="*/ 76486 h 229838"/>
                  <a:gd name="connsiteX66" fmla="*/ 131826 w 228504"/>
                  <a:gd name="connsiteY66" fmla="*/ 64865 h 229838"/>
                  <a:gd name="connsiteX67" fmla="*/ 126682 w 228504"/>
                  <a:gd name="connsiteY67" fmla="*/ 43148 h 229838"/>
                  <a:gd name="connsiteX68" fmla="*/ 118586 w 228504"/>
                  <a:gd name="connsiteY68" fmla="*/ 26956 h 229838"/>
                  <a:gd name="connsiteX69" fmla="*/ 112300 w 228504"/>
                  <a:gd name="connsiteY69" fmla="*/ 21717 h 229838"/>
                  <a:gd name="connsiteX70" fmla="*/ 108395 w 228504"/>
                  <a:gd name="connsiteY70" fmla="*/ 19526 h 229838"/>
                  <a:gd name="connsiteX71" fmla="*/ 103917 w 228504"/>
                  <a:gd name="connsiteY71" fmla="*/ 17621 h 229838"/>
                  <a:gd name="connsiteX72" fmla="*/ 82962 w 228504"/>
                  <a:gd name="connsiteY72" fmla="*/ 12478 h 229838"/>
                  <a:gd name="connsiteX73" fmla="*/ 59245 w 228504"/>
                  <a:gd name="connsiteY73" fmla="*/ 9620 h 229838"/>
                  <a:gd name="connsiteX74" fmla="*/ 34004 w 228504"/>
                  <a:gd name="connsiteY74" fmla="*/ 6858 h 229838"/>
                  <a:gd name="connsiteX75" fmla="*/ 7525 w 228504"/>
                  <a:gd name="connsiteY75" fmla="*/ 2096 h 229838"/>
                  <a:gd name="connsiteX76" fmla="*/ 0 w 228504"/>
                  <a:gd name="connsiteY76" fmla="*/ 0 h 229838"/>
                  <a:gd name="connsiteX77" fmla="*/ 224599 w 228504"/>
                  <a:gd name="connsiteY77" fmla="*/ 229838 h 229838"/>
                  <a:gd name="connsiteX78" fmla="*/ 224790 w 228504"/>
                  <a:gd name="connsiteY78" fmla="*/ 229267 h 229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28504" h="229838">
                    <a:moveTo>
                      <a:pt x="225076" y="229838"/>
                    </a:moveTo>
                    <a:lnTo>
                      <a:pt x="225361" y="228790"/>
                    </a:lnTo>
                    <a:lnTo>
                      <a:pt x="225647" y="227838"/>
                    </a:lnTo>
                    <a:cubicBezTo>
                      <a:pt x="226028" y="226600"/>
                      <a:pt x="226409" y="225457"/>
                      <a:pt x="226790" y="224314"/>
                    </a:cubicBezTo>
                    <a:cubicBezTo>
                      <a:pt x="227457" y="222123"/>
                      <a:pt x="227933" y="220218"/>
                      <a:pt x="228219" y="218313"/>
                    </a:cubicBezTo>
                    <a:cubicBezTo>
                      <a:pt x="228219" y="217837"/>
                      <a:pt x="228314" y="217361"/>
                      <a:pt x="228409" y="216884"/>
                    </a:cubicBezTo>
                    <a:lnTo>
                      <a:pt x="228409" y="216122"/>
                    </a:lnTo>
                    <a:cubicBezTo>
                      <a:pt x="228409" y="216122"/>
                      <a:pt x="228505" y="215360"/>
                      <a:pt x="228505" y="215360"/>
                    </a:cubicBezTo>
                    <a:lnTo>
                      <a:pt x="228505" y="214979"/>
                    </a:lnTo>
                    <a:cubicBezTo>
                      <a:pt x="228505" y="214979"/>
                      <a:pt x="228505" y="214694"/>
                      <a:pt x="228505" y="214598"/>
                    </a:cubicBezTo>
                    <a:lnTo>
                      <a:pt x="228505" y="213741"/>
                    </a:lnTo>
                    <a:cubicBezTo>
                      <a:pt x="228505" y="213741"/>
                      <a:pt x="228505" y="212027"/>
                      <a:pt x="228505" y="212027"/>
                    </a:cubicBezTo>
                    <a:cubicBezTo>
                      <a:pt x="228505" y="211836"/>
                      <a:pt x="228505" y="211741"/>
                      <a:pt x="228505" y="211646"/>
                    </a:cubicBezTo>
                    <a:lnTo>
                      <a:pt x="228505" y="211264"/>
                    </a:lnTo>
                    <a:cubicBezTo>
                      <a:pt x="228505" y="211264"/>
                      <a:pt x="228505" y="210503"/>
                      <a:pt x="228505" y="210503"/>
                    </a:cubicBezTo>
                    <a:lnTo>
                      <a:pt x="228505" y="209836"/>
                    </a:lnTo>
                    <a:cubicBezTo>
                      <a:pt x="228505" y="209836"/>
                      <a:pt x="228505" y="209360"/>
                      <a:pt x="228409" y="209169"/>
                    </a:cubicBezTo>
                    <a:lnTo>
                      <a:pt x="228409" y="208502"/>
                    </a:lnTo>
                    <a:cubicBezTo>
                      <a:pt x="228409" y="208502"/>
                      <a:pt x="228219" y="207931"/>
                      <a:pt x="228219" y="207931"/>
                    </a:cubicBezTo>
                    <a:lnTo>
                      <a:pt x="228219" y="207645"/>
                    </a:lnTo>
                    <a:cubicBezTo>
                      <a:pt x="228219" y="207645"/>
                      <a:pt x="228123" y="207359"/>
                      <a:pt x="228123" y="207359"/>
                    </a:cubicBezTo>
                    <a:cubicBezTo>
                      <a:pt x="228123" y="207169"/>
                      <a:pt x="228123" y="206978"/>
                      <a:pt x="228029" y="206883"/>
                    </a:cubicBezTo>
                    <a:cubicBezTo>
                      <a:pt x="227838" y="206216"/>
                      <a:pt x="227647" y="205740"/>
                      <a:pt x="227362" y="205264"/>
                    </a:cubicBezTo>
                    <a:cubicBezTo>
                      <a:pt x="227076" y="204788"/>
                      <a:pt x="226885" y="204502"/>
                      <a:pt x="226504" y="204121"/>
                    </a:cubicBezTo>
                    <a:cubicBezTo>
                      <a:pt x="226123" y="203740"/>
                      <a:pt x="225742" y="203263"/>
                      <a:pt x="225171" y="202787"/>
                    </a:cubicBezTo>
                    <a:cubicBezTo>
                      <a:pt x="224599" y="202311"/>
                      <a:pt x="223838" y="201644"/>
                      <a:pt x="223075" y="201073"/>
                    </a:cubicBezTo>
                    <a:cubicBezTo>
                      <a:pt x="222122" y="200406"/>
                      <a:pt x="221266" y="199644"/>
                      <a:pt x="220313" y="198977"/>
                    </a:cubicBezTo>
                    <a:cubicBezTo>
                      <a:pt x="219360" y="198215"/>
                      <a:pt x="218313" y="197358"/>
                      <a:pt x="217265" y="196501"/>
                    </a:cubicBezTo>
                    <a:cubicBezTo>
                      <a:pt x="216217" y="195644"/>
                      <a:pt x="215265" y="194691"/>
                      <a:pt x="214217" y="193738"/>
                    </a:cubicBezTo>
                    <a:cubicBezTo>
                      <a:pt x="213741" y="193262"/>
                      <a:pt x="213264" y="192786"/>
                      <a:pt x="212693" y="192310"/>
                    </a:cubicBezTo>
                    <a:cubicBezTo>
                      <a:pt x="212407" y="192024"/>
                      <a:pt x="212217" y="191834"/>
                      <a:pt x="211931" y="191548"/>
                    </a:cubicBezTo>
                    <a:cubicBezTo>
                      <a:pt x="211645" y="191262"/>
                      <a:pt x="211455" y="190976"/>
                      <a:pt x="211169" y="190690"/>
                    </a:cubicBezTo>
                    <a:cubicBezTo>
                      <a:pt x="210598" y="190119"/>
                      <a:pt x="210121" y="189547"/>
                      <a:pt x="209645" y="188881"/>
                    </a:cubicBezTo>
                    <a:cubicBezTo>
                      <a:pt x="209455" y="188595"/>
                      <a:pt x="209169" y="188309"/>
                      <a:pt x="208979" y="187928"/>
                    </a:cubicBezTo>
                    <a:cubicBezTo>
                      <a:pt x="208788" y="187643"/>
                      <a:pt x="208597" y="187357"/>
                      <a:pt x="208312" y="187071"/>
                    </a:cubicBezTo>
                    <a:cubicBezTo>
                      <a:pt x="208121" y="186785"/>
                      <a:pt x="207930" y="186500"/>
                      <a:pt x="207740" y="186214"/>
                    </a:cubicBezTo>
                    <a:cubicBezTo>
                      <a:pt x="207550" y="185928"/>
                      <a:pt x="207359" y="185642"/>
                      <a:pt x="207169" y="185261"/>
                    </a:cubicBezTo>
                    <a:cubicBezTo>
                      <a:pt x="206787" y="184595"/>
                      <a:pt x="206407" y="184023"/>
                      <a:pt x="206026" y="183356"/>
                    </a:cubicBezTo>
                    <a:cubicBezTo>
                      <a:pt x="204501" y="180785"/>
                      <a:pt x="203263" y="177737"/>
                      <a:pt x="202501" y="174593"/>
                    </a:cubicBezTo>
                    <a:cubicBezTo>
                      <a:pt x="201739" y="171450"/>
                      <a:pt x="201549" y="168212"/>
                      <a:pt x="201644" y="165449"/>
                    </a:cubicBezTo>
                    <a:cubicBezTo>
                      <a:pt x="201739" y="162687"/>
                      <a:pt x="202120" y="160401"/>
                      <a:pt x="202406" y="158591"/>
                    </a:cubicBezTo>
                    <a:cubicBezTo>
                      <a:pt x="202692" y="156686"/>
                      <a:pt x="202882" y="155258"/>
                      <a:pt x="203072" y="154019"/>
                    </a:cubicBezTo>
                    <a:cubicBezTo>
                      <a:pt x="203168" y="152781"/>
                      <a:pt x="203263" y="151829"/>
                      <a:pt x="203263" y="150876"/>
                    </a:cubicBezTo>
                    <a:cubicBezTo>
                      <a:pt x="203263" y="150019"/>
                      <a:pt x="203263" y="149257"/>
                      <a:pt x="203263" y="148590"/>
                    </a:cubicBezTo>
                    <a:cubicBezTo>
                      <a:pt x="203263" y="147542"/>
                      <a:pt x="202978" y="146685"/>
                      <a:pt x="202882" y="146018"/>
                    </a:cubicBezTo>
                    <a:cubicBezTo>
                      <a:pt x="197834" y="144113"/>
                      <a:pt x="192691" y="141922"/>
                      <a:pt x="187547" y="139446"/>
                    </a:cubicBezTo>
                    <a:cubicBezTo>
                      <a:pt x="186690" y="139065"/>
                      <a:pt x="185928" y="138684"/>
                      <a:pt x="185071" y="138208"/>
                    </a:cubicBezTo>
                    <a:cubicBezTo>
                      <a:pt x="184213" y="137731"/>
                      <a:pt x="183451" y="137351"/>
                      <a:pt x="182594" y="136874"/>
                    </a:cubicBezTo>
                    <a:cubicBezTo>
                      <a:pt x="181737" y="136398"/>
                      <a:pt x="180975" y="136017"/>
                      <a:pt x="180118" y="135541"/>
                    </a:cubicBezTo>
                    <a:lnTo>
                      <a:pt x="178879" y="134874"/>
                    </a:lnTo>
                    <a:lnTo>
                      <a:pt x="177641" y="134112"/>
                    </a:lnTo>
                    <a:cubicBezTo>
                      <a:pt x="176022" y="133160"/>
                      <a:pt x="174403" y="132112"/>
                      <a:pt x="172783" y="131159"/>
                    </a:cubicBezTo>
                    <a:cubicBezTo>
                      <a:pt x="171259" y="130112"/>
                      <a:pt x="169735" y="129064"/>
                      <a:pt x="168116" y="127921"/>
                    </a:cubicBezTo>
                    <a:cubicBezTo>
                      <a:pt x="166592" y="126873"/>
                      <a:pt x="164972" y="125635"/>
                      <a:pt x="163353" y="124396"/>
                    </a:cubicBezTo>
                    <a:cubicBezTo>
                      <a:pt x="162591" y="123825"/>
                      <a:pt x="161734" y="123063"/>
                      <a:pt x="160972" y="122396"/>
                    </a:cubicBezTo>
                    <a:cubicBezTo>
                      <a:pt x="160210" y="121729"/>
                      <a:pt x="159353" y="121063"/>
                      <a:pt x="158591" y="120301"/>
                    </a:cubicBezTo>
                    <a:cubicBezTo>
                      <a:pt x="155543" y="117348"/>
                      <a:pt x="152590" y="114300"/>
                      <a:pt x="150114" y="110776"/>
                    </a:cubicBezTo>
                    <a:cubicBezTo>
                      <a:pt x="148780" y="109061"/>
                      <a:pt x="147638" y="107252"/>
                      <a:pt x="146495" y="105537"/>
                    </a:cubicBezTo>
                    <a:cubicBezTo>
                      <a:pt x="145922" y="104680"/>
                      <a:pt x="145446" y="103727"/>
                      <a:pt x="144875" y="102775"/>
                    </a:cubicBezTo>
                    <a:lnTo>
                      <a:pt x="144113" y="101346"/>
                    </a:lnTo>
                    <a:lnTo>
                      <a:pt x="143351" y="99917"/>
                    </a:lnTo>
                    <a:cubicBezTo>
                      <a:pt x="142875" y="98965"/>
                      <a:pt x="142398" y="98012"/>
                      <a:pt x="141922" y="97060"/>
                    </a:cubicBezTo>
                    <a:cubicBezTo>
                      <a:pt x="141446" y="96107"/>
                      <a:pt x="141065" y="95155"/>
                      <a:pt x="140589" y="94202"/>
                    </a:cubicBezTo>
                    <a:cubicBezTo>
                      <a:pt x="140112" y="93250"/>
                      <a:pt x="139732" y="92297"/>
                      <a:pt x="139351" y="91250"/>
                    </a:cubicBezTo>
                    <a:cubicBezTo>
                      <a:pt x="138969" y="90297"/>
                      <a:pt x="138589" y="89345"/>
                      <a:pt x="138207" y="88297"/>
                    </a:cubicBezTo>
                    <a:cubicBezTo>
                      <a:pt x="136779" y="84392"/>
                      <a:pt x="135636" y="80391"/>
                      <a:pt x="134588" y="76486"/>
                    </a:cubicBezTo>
                    <a:cubicBezTo>
                      <a:pt x="133540" y="72580"/>
                      <a:pt x="132683" y="68675"/>
                      <a:pt x="131826" y="64865"/>
                    </a:cubicBezTo>
                    <a:cubicBezTo>
                      <a:pt x="130207" y="57245"/>
                      <a:pt x="128682" y="49816"/>
                      <a:pt x="126682" y="43148"/>
                    </a:cubicBezTo>
                    <a:cubicBezTo>
                      <a:pt x="124777" y="36481"/>
                      <a:pt x="122110" y="30861"/>
                      <a:pt x="118586" y="26956"/>
                    </a:cubicBezTo>
                    <a:cubicBezTo>
                      <a:pt x="116871" y="24955"/>
                      <a:pt x="114966" y="23431"/>
                      <a:pt x="112300" y="21717"/>
                    </a:cubicBezTo>
                    <a:cubicBezTo>
                      <a:pt x="111061" y="20955"/>
                      <a:pt x="109728" y="20193"/>
                      <a:pt x="108395" y="19526"/>
                    </a:cubicBezTo>
                    <a:cubicBezTo>
                      <a:pt x="106966" y="18860"/>
                      <a:pt x="105537" y="18193"/>
                      <a:pt x="103917" y="17621"/>
                    </a:cubicBezTo>
                    <a:cubicBezTo>
                      <a:pt x="97726" y="15240"/>
                      <a:pt x="90488" y="13716"/>
                      <a:pt x="82962" y="12478"/>
                    </a:cubicBezTo>
                    <a:cubicBezTo>
                      <a:pt x="75438" y="11239"/>
                      <a:pt x="67437" y="10478"/>
                      <a:pt x="59245" y="9620"/>
                    </a:cubicBezTo>
                    <a:cubicBezTo>
                      <a:pt x="51054" y="8763"/>
                      <a:pt x="42672" y="8001"/>
                      <a:pt x="34004" y="6858"/>
                    </a:cubicBezTo>
                    <a:cubicBezTo>
                      <a:pt x="25432" y="5715"/>
                      <a:pt x="16573" y="4286"/>
                      <a:pt x="7525" y="2096"/>
                    </a:cubicBezTo>
                    <a:cubicBezTo>
                      <a:pt x="5048" y="1429"/>
                      <a:pt x="2571" y="762"/>
                      <a:pt x="0" y="0"/>
                    </a:cubicBezTo>
                    <a:cubicBezTo>
                      <a:pt x="58864" y="89535"/>
                      <a:pt x="131826" y="170307"/>
                      <a:pt x="224599" y="229838"/>
                    </a:cubicBezTo>
                    <a:cubicBezTo>
                      <a:pt x="224599" y="229648"/>
                      <a:pt x="224694" y="229457"/>
                      <a:pt x="224790" y="229267"/>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grpSp>
            <p:nvGrpSpPr>
              <p:cNvPr id="47" name="图形 2"/>
              <p:cNvGrpSpPr/>
              <p:nvPr/>
            </p:nvGrpSpPr>
            <p:grpSpPr>
              <a:xfrm>
                <a:off x="8352301" y="2488222"/>
                <a:ext cx="1924221" cy="2572233"/>
                <a:chOff x="8352301" y="2488222"/>
                <a:chExt cx="1924221" cy="2572233"/>
              </a:xfrm>
              <a:solidFill>
                <a:srgbClr val="0E3757"/>
              </a:solidFill>
            </p:grpSpPr>
            <p:sp>
              <p:nvSpPr>
                <p:cNvPr id="48" name="任意多边形: 形状 47"/>
                <p:cNvSpPr/>
                <p:nvPr/>
              </p:nvSpPr>
              <p:spPr>
                <a:xfrm>
                  <a:off x="8751189" y="4229004"/>
                  <a:ext cx="117443" cy="225552"/>
                </a:xfrm>
                <a:custGeom>
                  <a:avLst/>
                  <a:gdLst>
                    <a:gd name="connsiteX0" fmla="*/ 69247 w 117443"/>
                    <a:gd name="connsiteY0" fmla="*/ 223361 h 225552"/>
                    <a:gd name="connsiteX1" fmla="*/ 70580 w 117443"/>
                    <a:gd name="connsiteY1" fmla="*/ 219646 h 225552"/>
                    <a:gd name="connsiteX2" fmla="*/ 71914 w 117443"/>
                    <a:gd name="connsiteY2" fmla="*/ 216027 h 225552"/>
                    <a:gd name="connsiteX3" fmla="*/ 81248 w 117443"/>
                    <a:gd name="connsiteY3" fmla="*/ 162973 h 225552"/>
                    <a:gd name="connsiteX4" fmla="*/ 81534 w 117443"/>
                    <a:gd name="connsiteY4" fmla="*/ 161258 h 225552"/>
                    <a:gd name="connsiteX5" fmla="*/ 82105 w 117443"/>
                    <a:gd name="connsiteY5" fmla="*/ 157829 h 225552"/>
                    <a:gd name="connsiteX6" fmla="*/ 82772 w 117443"/>
                    <a:gd name="connsiteY6" fmla="*/ 154496 h 225552"/>
                    <a:gd name="connsiteX7" fmla="*/ 83153 w 117443"/>
                    <a:gd name="connsiteY7" fmla="*/ 152876 h 225552"/>
                    <a:gd name="connsiteX8" fmla="*/ 83534 w 117443"/>
                    <a:gd name="connsiteY8" fmla="*/ 151257 h 225552"/>
                    <a:gd name="connsiteX9" fmla="*/ 84391 w 117443"/>
                    <a:gd name="connsiteY9" fmla="*/ 148019 h 225552"/>
                    <a:gd name="connsiteX10" fmla="*/ 85344 w 117443"/>
                    <a:gd name="connsiteY10" fmla="*/ 144875 h 225552"/>
                    <a:gd name="connsiteX11" fmla="*/ 86296 w 117443"/>
                    <a:gd name="connsiteY11" fmla="*/ 141827 h 225552"/>
                    <a:gd name="connsiteX12" fmla="*/ 87344 w 117443"/>
                    <a:gd name="connsiteY12" fmla="*/ 138875 h 225552"/>
                    <a:gd name="connsiteX13" fmla="*/ 89630 w 117443"/>
                    <a:gd name="connsiteY13" fmla="*/ 133064 h 225552"/>
                    <a:gd name="connsiteX14" fmla="*/ 92107 w 117443"/>
                    <a:gd name="connsiteY14" fmla="*/ 127445 h 225552"/>
                    <a:gd name="connsiteX15" fmla="*/ 94774 w 117443"/>
                    <a:gd name="connsiteY15" fmla="*/ 122015 h 225552"/>
                    <a:gd name="connsiteX16" fmla="*/ 97536 w 117443"/>
                    <a:gd name="connsiteY16" fmla="*/ 116872 h 225552"/>
                    <a:gd name="connsiteX17" fmla="*/ 108395 w 117443"/>
                    <a:gd name="connsiteY17" fmla="*/ 98584 h 225552"/>
                    <a:gd name="connsiteX18" fmla="*/ 112681 w 117443"/>
                    <a:gd name="connsiteY18" fmla="*/ 91154 h 225552"/>
                    <a:gd name="connsiteX19" fmla="*/ 115538 w 117443"/>
                    <a:gd name="connsiteY19" fmla="*/ 84963 h 225552"/>
                    <a:gd name="connsiteX20" fmla="*/ 117443 w 117443"/>
                    <a:gd name="connsiteY20" fmla="*/ 74390 h 225552"/>
                    <a:gd name="connsiteX21" fmla="*/ 117443 w 117443"/>
                    <a:gd name="connsiteY21" fmla="*/ 71533 h 225552"/>
                    <a:gd name="connsiteX22" fmla="*/ 117157 w 117443"/>
                    <a:gd name="connsiteY22" fmla="*/ 68485 h 225552"/>
                    <a:gd name="connsiteX23" fmla="*/ 116014 w 117443"/>
                    <a:gd name="connsiteY23" fmla="*/ 62008 h 225552"/>
                    <a:gd name="connsiteX24" fmla="*/ 115252 w 117443"/>
                    <a:gd name="connsiteY24" fmla="*/ 58674 h 225552"/>
                    <a:gd name="connsiteX25" fmla="*/ 114109 w 117443"/>
                    <a:gd name="connsiteY25" fmla="*/ 54578 h 225552"/>
                    <a:gd name="connsiteX26" fmla="*/ 113633 w 117443"/>
                    <a:gd name="connsiteY26" fmla="*/ 52769 h 225552"/>
                    <a:gd name="connsiteX27" fmla="*/ 113442 w 117443"/>
                    <a:gd name="connsiteY27" fmla="*/ 51816 h 225552"/>
                    <a:gd name="connsiteX28" fmla="*/ 113252 w 117443"/>
                    <a:gd name="connsiteY28" fmla="*/ 50959 h 225552"/>
                    <a:gd name="connsiteX29" fmla="*/ 112395 w 117443"/>
                    <a:gd name="connsiteY29" fmla="*/ 48196 h 225552"/>
                    <a:gd name="connsiteX30" fmla="*/ 107728 w 117443"/>
                    <a:gd name="connsiteY30" fmla="*/ 38291 h 225552"/>
                    <a:gd name="connsiteX31" fmla="*/ 76771 w 117443"/>
                    <a:gd name="connsiteY31" fmla="*/ 9906 h 225552"/>
                    <a:gd name="connsiteX32" fmla="*/ 60770 w 117443"/>
                    <a:gd name="connsiteY32" fmla="*/ 286 h 225552"/>
                    <a:gd name="connsiteX33" fmla="*/ 60198 w 117443"/>
                    <a:gd name="connsiteY33" fmla="*/ 0 h 225552"/>
                    <a:gd name="connsiteX34" fmla="*/ 0 w 117443"/>
                    <a:gd name="connsiteY34" fmla="*/ 36862 h 225552"/>
                    <a:gd name="connsiteX35" fmla="*/ 68675 w 117443"/>
                    <a:gd name="connsiteY35" fmla="*/ 225552 h 225552"/>
                    <a:gd name="connsiteX36" fmla="*/ 69437 w 117443"/>
                    <a:gd name="connsiteY36" fmla="*/ 223361 h 225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7443" h="225552">
                      <a:moveTo>
                        <a:pt x="69247" y="223361"/>
                      </a:moveTo>
                      <a:cubicBezTo>
                        <a:pt x="69723" y="222123"/>
                        <a:pt x="70104" y="220885"/>
                        <a:pt x="70580" y="219646"/>
                      </a:cubicBezTo>
                      <a:cubicBezTo>
                        <a:pt x="71056" y="218408"/>
                        <a:pt x="71438" y="217265"/>
                        <a:pt x="71914" y="216027"/>
                      </a:cubicBezTo>
                      <a:cubicBezTo>
                        <a:pt x="76009" y="204502"/>
                        <a:pt x="81248" y="162973"/>
                        <a:pt x="81248" y="162973"/>
                      </a:cubicBezTo>
                      <a:lnTo>
                        <a:pt x="81534" y="161258"/>
                      </a:lnTo>
                      <a:cubicBezTo>
                        <a:pt x="81725" y="160115"/>
                        <a:pt x="81915" y="158972"/>
                        <a:pt x="82105" y="157829"/>
                      </a:cubicBezTo>
                      <a:cubicBezTo>
                        <a:pt x="82296" y="156686"/>
                        <a:pt x="82582" y="155638"/>
                        <a:pt x="82772" y="154496"/>
                      </a:cubicBezTo>
                      <a:lnTo>
                        <a:pt x="83153" y="152876"/>
                      </a:lnTo>
                      <a:lnTo>
                        <a:pt x="83534" y="151257"/>
                      </a:lnTo>
                      <a:cubicBezTo>
                        <a:pt x="83820" y="150209"/>
                        <a:pt x="84106" y="149066"/>
                        <a:pt x="84391" y="148019"/>
                      </a:cubicBezTo>
                      <a:cubicBezTo>
                        <a:pt x="84677" y="146971"/>
                        <a:pt x="85058" y="145923"/>
                        <a:pt x="85344" y="144875"/>
                      </a:cubicBezTo>
                      <a:cubicBezTo>
                        <a:pt x="85630" y="143828"/>
                        <a:pt x="86010" y="142780"/>
                        <a:pt x="86296" y="141827"/>
                      </a:cubicBezTo>
                      <a:cubicBezTo>
                        <a:pt x="86677" y="140875"/>
                        <a:pt x="86963" y="139827"/>
                        <a:pt x="87344" y="138875"/>
                      </a:cubicBezTo>
                      <a:cubicBezTo>
                        <a:pt x="88011" y="136874"/>
                        <a:pt x="88868" y="134969"/>
                        <a:pt x="89630" y="133064"/>
                      </a:cubicBezTo>
                      <a:cubicBezTo>
                        <a:pt x="90392" y="131159"/>
                        <a:pt x="91250" y="129254"/>
                        <a:pt x="92107" y="127445"/>
                      </a:cubicBezTo>
                      <a:cubicBezTo>
                        <a:pt x="92964" y="125540"/>
                        <a:pt x="93821" y="123825"/>
                        <a:pt x="94774" y="122015"/>
                      </a:cubicBezTo>
                      <a:cubicBezTo>
                        <a:pt x="95631" y="120301"/>
                        <a:pt x="96584" y="118586"/>
                        <a:pt x="97536" y="116872"/>
                      </a:cubicBezTo>
                      <a:cubicBezTo>
                        <a:pt x="101251" y="110109"/>
                        <a:pt x="105156" y="103918"/>
                        <a:pt x="108395" y="98584"/>
                      </a:cubicBezTo>
                      <a:cubicBezTo>
                        <a:pt x="110014" y="95917"/>
                        <a:pt x="111443" y="93440"/>
                        <a:pt x="112681" y="91154"/>
                      </a:cubicBezTo>
                      <a:cubicBezTo>
                        <a:pt x="113919" y="88868"/>
                        <a:pt x="114776" y="86868"/>
                        <a:pt x="115538" y="84963"/>
                      </a:cubicBezTo>
                      <a:cubicBezTo>
                        <a:pt x="116872" y="81248"/>
                        <a:pt x="117443" y="78200"/>
                        <a:pt x="117443" y="74390"/>
                      </a:cubicBezTo>
                      <a:cubicBezTo>
                        <a:pt x="117443" y="73438"/>
                        <a:pt x="117443" y="72485"/>
                        <a:pt x="117443" y="71533"/>
                      </a:cubicBezTo>
                      <a:cubicBezTo>
                        <a:pt x="117348" y="70485"/>
                        <a:pt x="117348" y="69533"/>
                        <a:pt x="117157" y="68485"/>
                      </a:cubicBezTo>
                      <a:cubicBezTo>
                        <a:pt x="116967" y="66389"/>
                        <a:pt x="116491" y="64199"/>
                        <a:pt x="116014" y="62008"/>
                      </a:cubicBezTo>
                      <a:cubicBezTo>
                        <a:pt x="115728" y="60865"/>
                        <a:pt x="115443" y="59722"/>
                        <a:pt x="115252" y="58674"/>
                      </a:cubicBezTo>
                      <a:cubicBezTo>
                        <a:pt x="114871" y="57341"/>
                        <a:pt x="114491" y="55912"/>
                        <a:pt x="114109" y="54578"/>
                      </a:cubicBezTo>
                      <a:cubicBezTo>
                        <a:pt x="113919" y="54007"/>
                        <a:pt x="113824" y="53340"/>
                        <a:pt x="113633" y="52769"/>
                      </a:cubicBezTo>
                      <a:lnTo>
                        <a:pt x="113442" y="51816"/>
                      </a:lnTo>
                      <a:cubicBezTo>
                        <a:pt x="113442" y="51816"/>
                        <a:pt x="113252" y="51149"/>
                        <a:pt x="113252" y="50959"/>
                      </a:cubicBezTo>
                      <a:cubicBezTo>
                        <a:pt x="112966" y="50006"/>
                        <a:pt x="112681" y="49054"/>
                        <a:pt x="112395" y="48196"/>
                      </a:cubicBezTo>
                      <a:cubicBezTo>
                        <a:pt x="111157" y="44577"/>
                        <a:pt x="109633" y="41338"/>
                        <a:pt x="107728" y="38291"/>
                      </a:cubicBezTo>
                      <a:cubicBezTo>
                        <a:pt x="100393" y="26194"/>
                        <a:pt x="88011" y="17145"/>
                        <a:pt x="76771" y="9906"/>
                      </a:cubicBezTo>
                      <a:cubicBezTo>
                        <a:pt x="71151" y="6287"/>
                        <a:pt x="65627" y="3143"/>
                        <a:pt x="60770" y="286"/>
                      </a:cubicBezTo>
                      <a:cubicBezTo>
                        <a:pt x="60579" y="191"/>
                        <a:pt x="60388" y="95"/>
                        <a:pt x="60198" y="0"/>
                      </a:cubicBezTo>
                      <a:cubicBezTo>
                        <a:pt x="39624" y="15621"/>
                        <a:pt x="19241" y="28670"/>
                        <a:pt x="0" y="36862"/>
                      </a:cubicBezTo>
                      <a:cubicBezTo>
                        <a:pt x="20002" y="95726"/>
                        <a:pt x="42196" y="160020"/>
                        <a:pt x="68675" y="225552"/>
                      </a:cubicBezTo>
                      <a:cubicBezTo>
                        <a:pt x="68961" y="224790"/>
                        <a:pt x="69152" y="224123"/>
                        <a:pt x="69437" y="223361"/>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49" name="任意多边形: 形状 48"/>
                <p:cNvSpPr/>
                <p:nvPr/>
              </p:nvSpPr>
              <p:spPr>
                <a:xfrm>
                  <a:off x="8837771" y="4465129"/>
                  <a:ext cx="85445" cy="146970"/>
                </a:xfrm>
                <a:custGeom>
                  <a:avLst/>
                  <a:gdLst>
                    <a:gd name="connsiteX0" fmla="*/ 83820 w 85445"/>
                    <a:gd name="connsiteY0" fmla="*/ 69723 h 146970"/>
                    <a:gd name="connsiteX1" fmla="*/ 75534 w 85445"/>
                    <a:gd name="connsiteY1" fmla="*/ 53912 h 146970"/>
                    <a:gd name="connsiteX2" fmla="*/ 61436 w 85445"/>
                    <a:gd name="connsiteY2" fmla="*/ 38576 h 146970"/>
                    <a:gd name="connsiteX3" fmla="*/ 44005 w 85445"/>
                    <a:gd name="connsiteY3" fmla="*/ 23241 h 146970"/>
                    <a:gd name="connsiteX4" fmla="*/ 25432 w 85445"/>
                    <a:gd name="connsiteY4" fmla="*/ 6287 h 146970"/>
                    <a:gd name="connsiteX5" fmla="*/ 19527 w 85445"/>
                    <a:gd name="connsiteY5" fmla="*/ 0 h 146970"/>
                    <a:gd name="connsiteX6" fmla="*/ 9620 w 85445"/>
                    <a:gd name="connsiteY6" fmla="*/ 16764 h 146970"/>
                    <a:gd name="connsiteX7" fmla="*/ 6382 w 85445"/>
                    <a:gd name="connsiteY7" fmla="*/ 22003 h 146970"/>
                    <a:gd name="connsiteX8" fmla="*/ 4763 w 85445"/>
                    <a:gd name="connsiteY8" fmla="*/ 24574 h 146970"/>
                    <a:gd name="connsiteX9" fmla="*/ 3239 w 85445"/>
                    <a:gd name="connsiteY9" fmla="*/ 27146 h 146970"/>
                    <a:gd name="connsiteX10" fmla="*/ 1715 w 85445"/>
                    <a:gd name="connsiteY10" fmla="*/ 29718 h 146970"/>
                    <a:gd name="connsiteX11" fmla="*/ 286 w 85445"/>
                    <a:gd name="connsiteY11" fmla="*/ 32290 h 146970"/>
                    <a:gd name="connsiteX12" fmla="*/ 0 w 85445"/>
                    <a:gd name="connsiteY12" fmla="*/ 32861 h 146970"/>
                    <a:gd name="connsiteX13" fmla="*/ 54483 w 85445"/>
                    <a:gd name="connsiteY13" fmla="*/ 146971 h 146970"/>
                    <a:gd name="connsiteX14" fmla="*/ 59722 w 85445"/>
                    <a:gd name="connsiteY14" fmla="*/ 136112 h 146970"/>
                    <a:gd name="connsiteX15" fmla="*/ 67056 w 85445"/>
                    <a:gd name="connsiteY15" fmla="*/ 124206 h 146970"/>
                    <a:gd name="connsiteX16" fmla="*/ 79629 w 85445"/>
                    <a:gd name="connsiteY16" fmla="*/ 104204 h 146970"/>
                    <a:gd name="connsiteX17" fmla="*/ 83439 w 85445"/>
                    <a:gd name="connsiteY17" fmla="*/ 95440 h 146970"/>
                    <a:gd name="connsiteX18" fmla="*/ 84011 w 85445"/>
                    <a:gd name="connsiteY18" fmla="*/ 93345 h 146970"/>
                    <a:gd name="connsiteX19" fmla="*/ 84487 w 85445"/>
                    <a:gd name="connsiteY19" fmla="*/ 91440 h 146970"/>
                    <a:gd name="connsiteX20" fmla="*/ 84868 w 85445"/>
                    <a:gd name="connsiteY20" fmla="*/ 89249 h 146970"/>
                    <a:gd name="connsiteX21" fmla="*/ 85154 w 85445"/>
                    <a:gd name="connsiteY21" fmla="*/ 86963 h 146970"/>
                    <a:gd name="connsiteX22" fmla="*/ 83725 w 85445"/>
                    <a:gd name="connsiteY22" fmla="*/ 69628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445" h="146970">
                      <a:moveTo>
                        <a:pt x="83820" y="69723"/>
                      </a:moveTo>
                      <a:cubicBezTo>
                        <a:pt x="82201" y="64294"/>
                        <a:pt x="79439" y="59150"/>
                        <a:pt x="75534" y="53912"/>
                      </a:cubicBezTo>
                      <a:cubicBezTo>
                        <a:pt x="71628" y="48768"/>
                        <a:pt x="66770" y="43624"/>
                        <a:pt x="61436" y="38576"/>
                      </a:cubicBezTo>
                      <a:cubicBezTo>
                        <a:pt x="56007" y="33528"/>
                        <a:pt x="50102" y="28480"/>
                        <a:pt x="44005" y="23241"/>
                      </a:cubicBezTo>
                      <a:cubicBezTo>
                        <a:pt x="37910" y="18002"/>
                        <a:pt x="31623" y="12478"/>
                        <a:pt x="25432" y="6287"/>
                      </a:cubicBezTo>
                      <a:cubicBezTo>
                        <a:pt x="23432" y="4286"/>
                        <a:pt x="21431" y="2191"/>
                        <a:pt x="19527" y="0"/>
                      </a:cubicBezTo>
                      <a:cubicBezTo>
                        <a:pt x="16383" y="5810"/>
                        <a:pt x="13049" y="11430"/>
                        <a:pt x="9620" y="16764"/>
                      </a:cubicBezTo>
                      <a:cubicBezTo>
                        <a:pt x="8573" y="18479"/>
                        <a:pt x="7525" y="20193"/>
                        <a:pt x="6382" y="22003"/>
                      </a:cubicBezTo>
                      <a:cubicBezTo>
                        <a:pt x="5811" y="22860"/>
                        <a:pt x="5334" y="23717"/>
                        <a:pt x="4763" y="24574"/>
                      </a:cubicBezTo>
                      <a:cubicBezTo>
                        <a:pt x="4286" y="25432"/>
                        <a:pt x="3715" y="26289"/>
                        <a:pt x="3239" y="27146"/>
                      </a:cubicBezTo>
                      <a:cubicBezTo>
                        <a:pt x="2667" y="28004"/>
                        <a:pt x="2191" y="28861"/>
                        <a:pt x="1715" y="29718"/>
                      </a:cubicBezTo>
                      <a:cubicBezTo>
                        <a:pt x="1238" y="30575"/>
                        <a:pt x="667" y="31432"/>
                        <a:pt x="286" y="32290"/>
                      </a:cubicBezTo>
                      <a:lnTo>
                        <a:pt x="0" y="32861"/>
                      </a:lnTo>
                      <a:cubicBezTo>
                        <a:pt x="16479" y="71056"/>
                        <a:pt x="34480" y="109347"/>
                        <a:pt x="54483" y="146971"/>
                      </a:cubicBezTo>
                      <a:cubicBezTo>
                        <a:pt x="56102" y="143065"/>
                        <a:pt x="57817" y="139446"/>
                        <a:pt x="59722" y="136112"/>
                      </a:cubicBezTo>
                      <a:cubicBezTo>
                        <a:pt x="62103" y="131826"/>
                        <a:pt x="64580" y="127921"/>
                        <a:pt x="67056" y="124206"/>
                      </a:cubicBezTo>
                      <a:cubicBezTo>
                        <a:pt x="71914" y="116872"/>
                        <a:pt x="76391" y="110299"/>
                        <a:pt x="79629" y="104204"/>
                      </a:cubicBezTo>
                      <a:cubicBezTo>
                        <a:pt x="81249" y="101155"/>
                        <a:pt x="82487" y="98203"/>
                        <a:pt x="83439" y="95440"/>
                      </a:cubicBezTo>
                      <a:cubicBezTo>
                        <a:pt x="83630" y="94774"/>
                        <a:pt x="83820" y="94107"/>
                        <a:pt x="84011" y="93345"/>
                      </a:cubicBezTo>
                      <a:cubicBezTo>
                        <a:pt x="84201" y="92678"/>
                        <a:pt x="84297" y="92107"/>
                        <a:pt x="84487" y="91440"/>
                      </a:cubicBezTo>
                      <a:cubicBezTo>
                        <a:pt x="84582" y="90773"/>
                        <a:pt x="84677" y="89916"/>
                        <a:pt x="84868" y="89249"/>
                      </a:cubicBezTo>
                      <a:cubicBezTo>
                        <a:pt x="85059" y="88487"/>
                        <a:pt x="85059" y="87725"/>
                        <a:pt x="85154" y="86963"/>
                      </a:cubicBezTo>
                      <a:cubicBezTo>
                        <a:pt x="85820" y="80772"/>
                        <a:pt x="85344" y="75057"/>
                        <a:pt x="83725" y="69628"/>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0" name="任意多边形: 形状 49"/>
                <p:cNvSpPr/>
                <p:nvPr/>
              </p:nvSpPr>
              <p:spPr>
                <a:xfrm>
                  <a:off x="8352392" y="3855720"/>
                  <a:ext cx="239824" cy="217977"/>
                </a:xfrm>
                <a:custGeom>
                  <a:avLst/>
                  <a:gdLst>
                    <a:gd name="connsiteX0" fmla="*/ 9224 w 239824"/>
                    <a:gd name="connsiteY0" fmla="*/ 102108 h 217977"/>
                    <a:gd name="connsiteX1" fmla="*/ 10081 w 239824"/>
                    <a:gd name="connsiteY1" fmla="*/ 182594 h 217977"/>
                    <a:gd name="connsiteX2" fmla="*/ 56373 w 239824"/>
                    <a:gd name="connsiteY2" fmla="*/ 215837 h 217977"/>
                    <a:gd name="connsiteX3" fmla="*/ 214678 w 239824"/>
                    <a:gd name="connsiteY3" fmla="*/ 168402 h 217977"/>
                    <a:gd name="connsiteX4" fmla="*/ 222584 w 239824"/>
                    <a:gd name="connsiteY4" fmla="*/ 95631 h 217977"/>
                    <a:gd name="connsiteX5" fmla="*/ 239824 w 239824"/>
                    <a:gd name="connsiteY5" fmla="*/ 0 h 217977"/>
                    <a:gd name="connsiteX6" fmla="*/ 9224 w 239824"/>
                    <a:gd name="connsiteY6" fmla="*/ 102013 h 217977"/>
                    <a:gd name="connsiteX7" fmla="*/ 78947 w 239824"/>
                    <a:gd name="connsiteY7" fmla="*/ 204406 h 217977"/>
                    <a:gd name="connsiteX8" fmla="*/ 62373 w 239824"/>
                    <a:gd name="connsiteY8" fmla="*/ 149447 h 217977"/>
                    <a:gd name="connsiteX9" fmla="*/ 23226 w 239824"/>
                    <a:gd name="connsiteY9" fmla="*/ 106108 h 217977"/>
                    <a:gd name="connsiteX10" fmla="*/ 70184 w 239824"/>
                    <a:gd name="connsiteY10" fmla="*/ 144589 h 217977"/>
                    <a:gd name="connsiteX11" fmla="*/ 79042 w 239824"/>
                    <a:gd name="connsiteY11" fmla="*/ 204406 h 21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24" h="217977">
                      <a:moveTo>
                        <a:pt x="9224" y="102108"/>
                      </a:moveTo>
                      <a:cubicBezTo>
                        <a:pt x="-2016" y="119158"/>
                        <a:pt x="-4397" y="156305"/>
                        <a:pt x="10081" y="182594"/>
                      </a:cubicBezTo>
                      <a:cubicBezTo>
                        <a:pt x="20082" y="200787"/>
                        <a:pt x="43133" y="211741"/>
                        <a:pt x="56373" y="215837"/>
                      </a:cubicBezTo>
                      <a:cubicBezTo>
                        <a:pt x="88377" y="225933"/>
                        <a:pt x="155147" y="198692"/>
                        <a:pt x="214678" y="168402"/>
                      </a:cubicBezTo>
                      <a:cubicBezTo>
                        <a:pt x="216583" y="146113"/>
                        <a:pt x="219155" y="121920"/>
                        <a:pt x="222584" y="95631"/>
                      </a:cubicBezTo>
                      <a:cubicBezTo>
                        <a:pt x="227347" y="59341"/>
                        <a:pt x="233252" y="27718"/>
                        <a:pt x="239824" y="0"/>
                      </a:cubicBezTo>
                      <a:cubicBezTo>
                        <a:pt x="170292" y="18859"/>
                        <a:pt x="37227" y="59626"/>
                        <a:pt x="9224" y="102013"/>
                      </a:cubicBezTo>
                      <a:close/>
                      <a:moveTo>
                        <a:pt x="78947" y="204406"/>
                      </a:moveTo>
                      <a:cubicBezTo>
                        <a:pt x="78947" y="204406"/>
                        <a:pt x="73613" y="170497"/>
                        <a:pt x="62373" y="149447"/>
                      </a:cubicBezTo>
                      <a:cubicBezTo>
                        <a:pt x="52468" y="130969"/>
                        <a:pt x="23226" y="106108"/>
                        <a:pt x="23226" y="106108"/>
                      </a:cubicBezTo>
                      <a:cubicBezTo>
                        <a:pt x="23226" y="106108"/>
                        <a:pt x="58468" y="123730"/>
                        <a:pt x="70184" y="144589"/>
                      </a:cubicBezTo>
                      <a:cubicBezTo>
                        <a:pt x="81995" y="165735"/>
                        <a:pt x="79042" y="204406"/>
                        <a:pt x="79042" y="204406"/>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1" name="任意多边形: 形状 50"/>
                <p:cNvSpPr/>
                <p:nvPr/>
              </p:nvSpPr>
              <p:spPr>
                <a:xfrm>
                  <a:off x="9970198" y="3512086"/>
                  <a:ext cx="209820" cy="186851"/>
                </a:xfrm>
                <a:custGeom>
                  <a:avLst/>
                  <a:gdLst>
                    <a:gd name="connsiteX0" fmla="*/ 204407 w 209820"/>
                    <a:gd name="connsiteY0" fmla="*/ 53883 h 186851"/>
                    <a:gd name="connsiteX1" fmla="*/ 166688 w 209820"/>
                    <a:gd name="connsiteY1" fmla="*/ 5305 h 186851"/>
                    <a:gd name="connsiteX2" fmla="*/ 0 w 209820"/>
                    <a:gd name="connsiteY2" fmla="*/ 42072 h 186851"/>
                    <a:gd name="connsiteX3" fmla="*/ 24289 w 209820"/>
                    <a:gd name="connsiteY3" fmla="*/ 186851 h 186851"/>
                    <a:gd name="connsiteX4" fmla="*/ 202311 w 209820"/>
                    <a:gd name="connsiteY4" fmla="*/ 123034 h 186851"/>
                    <a:gd name="connsiteX5" fmla="*/ 204407 w 209820"/>
                    <a:gd name="connsiteY5" fmla="*/ 53787 h 186851"/>
                    <a:gd name="connsiteX6" fmla="*/ 134779 w 209820"/>
                    <a:gd name="connsiteY6" fmla="*/ 74933 h 186851"/>
                    <a:gd name="connsiteX7" fmla="*/ 137256 w 209820"/>
                    <a:gd name="connsiteY7" fmla="*/ 14544 h 186851"/>
                    <a:gd name="connsiteX8" fmla="*/ 143351 w 209820"/>
                    <a:gd name="connsiteY8" fmla="*/ 71599 h 186851"/>
                    <a:gd name="connsiteX9" fmla="*/ 173736 w 209820"/>
                    <a:gd name="connsiteY9" fmla="*/ 121415 h 186851"/>
                    <a:gd name="connsiteX10" fmla="*/ 134779 w 209820"/>
                    <a:gd name="connsiteY10" fmla="*/ 74838 h 18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820" h="186851">
                      <a:moveTo>
                        <a:pt x="204407" y="53883"/>
                      </a:moveTo>
                      <a:cubicBezTo>
                        <a:pt x="196596" y="30165"/>
                        <a:pt x="179832" y="12354"/>
                        <a:pt x="166688" y="5305"/>
                      </a:cubicBezTo>
                      <a:cubicBezTo>
                        <a:pt x="134398" y="-11935"/>
                        <a:pt x="57626" y="16164"/>
                        <a:pt x="0" y="42072"/>
                      </a:cubicBezTo>
                      <a:cubicBezTo>
                        <a:pt x="17336" y="93411"/>
                        <a:pt x="26194" y="145322"/>
                        <a:pt x="24289" y="186851"/>
                      </a:cubicBezTo>
                      <a:cubicBezTo>
                        <a:pt x="86963" y="176660"/>
                        <a:pt x="179737" y="156276"/>
                        <a:pt x="202311" y="123034"/>
                      </a:cubicBezTo>
                      <a:cubicBezTo>
                        <a:pt x="211169" y="109985"/>
                        <a:pt x="212598" y="78743"/>
                        <a:pt x="204407" y="53787"/>
                      </a:cubicBezTo>
                      <a:close/>
                      <a:moveTo>
                        <a:pt x="134779" y="74933"/>
                      </a:moveTo>
                      <a:cubicBezTo>
                        <a:pt x="127159" y="51977"/>
                        <a:pt x="137256" y="14544"/>
                        <a:pt x="137256" y="14544"/>
                      </a:cubicBezTo>
                      <a:cubicBezTo>
                        <a:pt x="137256" y="14544"/>
                        <a:pt x="136207" y="48930"/>
                        <a:pt x="143351" y="71599"/>
                      </a:cubicBezTo>
                      <a:cubicBezTo>
                        <a:pt x="149638" y="91601"/>
                        <a:pt x="173736" y="121415"/>
                        <a:pt x="173736" y="121415"/>
                      </a:cubicBezTo>
                      <a:cubicBezTo>
                        <a:pt x="173736" y="121415"/>
                        <a:pt x="142399" y="97507"/>
                        <a:pt x="134779" y="74838"/>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2" name="任意多边形: 形状 51"/>
                <p:cNvSpPr/>
                <p:nvPr/>
              </p:nvSpPr>
              <p:spPr>
                <a:xfrm>
                  <a:off x="9849897" y="3225239"/>
                  <a:ext cx="218508" cy="245955"/>
                </a:xfrm>
                <a:custGeom>
                  <a:avLst/>
                  <a:gdLst>
                    <a:gd name="connsiteX0" fmla="*/ 185928 w 218508"/>
                    <a:gd name="connsiteY0" fmla="*/ 18404 h 245955"/>
                    <a:gd name="connsiteX1" fmla="*/ 123920 w 218508"/>
                    <a:gd name="connsiteY1" fmla="*/ 211 h 245955"/>
                    <a:gd name="connsiteX2" fmla="*/ 0 w 218508"/>
                    <a:gd name="connsiteY2" fmla="*/ 130322 h 245955"/>
                    <a:gd name="connsiteX3" fmla="*/ 87249 w 218508"/>
                    <a:gd name="connsiteY3" fmla="*/ 245956 h 245955"/>
                    <a:gd name="connsiteX4" fmla="*/ 218504 w 218508"/>
                    <a:gd name="connsiteY4" fmla="*/ 79173 h 245955"/>
                    <a:gd name="connsiteX5" fmla="*/ 186024 w 218508"/>
                    <a:gd name="connsiteY5" fmla="*/ 18499 h 245955"/>
                    <a:gd name="connsiteX6" fmla="*/ 137351 w 218508"/>
                    <a:gd name="connsiteY6" fmla="*/ 74506 h 245955"/>
                    <a:gd name="connsiteX7" fmla="*/ 113443 w 218508"/>
                    <a:gd name="connsiteY7" fmla="*/ 19071 h 245955"/>
                    <a:gd name="connsiteX8" fmla="*/ 143637 w 218508"/>
                    <a:gd name="connsiteY8" fmla="*/ 67934 h 245955"/>
                    <a:gd name="connsiteX9" fmla="*/ 192691 w 218508"/>
                    <a:gd name="connsiteY9" fmla="*/ 99652 h 245955"/>
                    <a:gd name="connsiteX10" fmla="*/ 137446 w 218508"/>
                    <a:gd name="connsiteY10" fmla="*/ 74506 h 2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8508" h="245955">
                      <a:moveTo>
                        <a:pt x="185928" y="18404"/>
                      </a:moveTo>
                      <a:cubicBezTo>
                        <a:pt x="166878" y="3735"/>
                        <a:pt x="138208" y="-1122"/>
                        <a:pt x="123920" y="211"/>
                      </a:cubicBezTo>
                      <a:cubicBezTo>
                        <a:pt x="85725" y="3640"/>
                        <a:pt x="33909" y="75744"/>
                        <a:pt x="0" y="130322"/>
                      </a:cubicBezTo>
                      <a:cubicBezTo>
                        <a:pt x="34576" y="158040"/>
                        <a:pt x="64294" y="199665"/>
                        <a:pt x="87249" y="245956"/>
                      </a:cubicBezTo>
                      <a:cubicBezTo>
                        <a:pt x="132683" y="205856"/>
                        <a:pt x="217741" y="124608"/>
                        <a:pt x="218504" y="79173"/>
                      </a:cubicBezTo>
                      <a:cubicBezTo>
                        <a:pt x="218790" y="62790"/>
                        <a:pt x="207645" y="35168"/>
                        <a:pt x="186024" y="18499"/>
                      </a:cubicBezTo>
                      <a:close/>
                      <a:moveTo>
                        <a:pt x="137351" y="74506"/>
                      </a:moveTo>
                      <a:cubicBezTo>
                        <a:pt x="120491" y="57171"/>
                        <a:pt x="113443" y="19071"/>
                        <a:pt x="113443" y="19071"/>
                      </a:cubicBezTo>
                      <a:cubicBezTo>
                        <a:pt x="113443" y="19071"/>
                        <a:pt x="127445" y="50503"/>
                        <a:pt x="143637" y="67934"/>
                      </a:cubicBezTo>
                      <a:cubicBezTo>
                        <a:pt x="157925" y="83269"/>
                        <a:pt x="192691" y="99652"/>
                        <a:pt x="192691" y="99652"/>
                      </a:cubicBezTo>
                      <a:cubicBezTo>
                        <a:pt x="192691" y="99652"/>
                        <a:pt x="154020" y="91746"/>
                        <a:pt x="137446" y="74506"/>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3" name="任意多边形: 形状 52"/>
                <p:cNvSpPr/>
                <p:nvPr/>
              </p:nvSpPr>
              <p:spPr>
                <a:xfrm>
                  <a:off x="9340838" y="2789554"/>
                  <a:ext cx="786743" cy="596106"/>
                </a:xfrm>
                <a:custGeom>
                  <a:avLst/>
                  <a:gdLst>
                    <a:gd name="connsiteX0" fmla="*/ 763853 w 786743"/>
                    <a:gd name="connsiteY0" fmla="*/ 97759 h 596106"/>
                    <a:gd name="connsiteX1" fmla="*/ 615644 w 786743"/>
                    <a:gd name="connsiteY1" fmla="*/ 128 h 596106"/>
                    <a:gd name="connsiteX2" fmla="*/ 421810 w 786743"/>
                    <a:gd name="connsiteY2" fmla="*/ 63755 h 596106"/>
                    <a:gd name="connsiteX3" fmla="*/ 396664 w 786743"/>
                    <a:gd name="connsiteY3" fmla="*/ 77090 h 596106"/>
                    <a:gd name="connsiteX4" fmla="*/ 167588 w 786743"/>
                    <a:gd name="connsiteY4" fmla="*/ 255112 h 596106"/>
                    <a:gd name="connsiteX5" fmla="*/ 165016 w 786743"/>
                    <a:gd name="connsiteY5" fmla="*/ 258160 h 596106"/>
                    <a:gd name="connsiteX6" fmla="*/ 159301 w 786743"/>
                    <a:gd name="connsiteY6" fmla="*/ 265018 h 596106"/>
                    <a:gd name="connsiteX7" fmla="*/ 142537 w 786743"/>
                    <a:gd name="connsiteY7" fmla="*/ 286925 h 596106"/>
                    <a:gd name="connsiteX8" fmla="*/ 129869 w 786743"/>
                    <a:gd name="connsiteY8" fmla="*/ 305309 h 596106"/>
                    <a:gd name="connsiteX9" fmla="*/ 46620 w 786743"/>
                    <a:gd name="connsiteY9" fmla="*/ 306071 h 596106"/>
                    <a:gd name="connsiteX10" fmla="*/ 24332 w 786743"/>
                    <a:gd name="connsiteY10" fmla="*/ 331026 h 596106"/>
                    <a:gd name="connsiteX11" fmla="*/ 5092 w 786743"/>
                    <a:gd name="connsiteY11" fmla="*/ 392843 h 596106"/>
                    <a:gd name="connsiteX12" fmla="*/ 614 w 786743"/>
                    <a:gd name="connsiteY12" fmla="*/ 431324 h 596106"/>
                    <a:gd name="connsiteX13" fmla="*/ 3091 w 786743"/>
                    <a:gd name="connsiteY13" fmla="*/ 566008 h 596106"/>
                    <a:gd name="connsiteX14" fmla="*/ 11949 w 786743"/>
                    <a:gd name="connsiteY14" fmla="*/ 596107 h 596106"/>
                    <a:gd name="connsiteX15" fmla="*/ 60527 w 786743"/>
                    <a:gd name="connsiteY15" fmla="*/ 568770 h 596106"/>
                    <a:gd name="connsiteX16" fmla="*/ 246836 w 786743"/>
                    <a:gd name="connsiteY16" fmla="*/ 520669 h 596106"/>
                    <a:gd name="connsiteX17" fmla="*/ 411809 w 786743"/>
                    <a:gd name="connsiteY17" fmla="*/ 519050 h 596106"/>
                    <a:gd name="connsiteX18" fmla="*/ 458863 w 786743"/>
                    <a:gd name="connsiteY18" fmla="*/ 530099 h 596106"/>
                    <a:gd name="connsiteX19" fmla="*/ 495914 w 786743"/>
                    <a:gd name="connsiteY19" fmla="*/ 389319 h 596106"/>
                    <a:gd name="connsiteX20" fmla="*/ 760233 w 786743"/>
                    <a:gd name="connsiteY20" fmla="*/ 254350 h 596106"/>
                    <a:gd name="connsiteX21" fmla="*/ 763948 w 786743"/>
                    <a:gd name="connsiteY21" fmla="*/ 97568 h 596106"/>
                    <a:gd name="connsiteX22" fmla="*/ 606023 w 786743"/>
                    <a:gd name="connsiteY22" fmla="*/ 167387 h 596106"/>
                    <a:gd name="connsiteX23" fmla="*/ 594689 w 786743"/>
                    <a:gd name="connsiteY23" fmla="*/ 34513 h 596106"/>
                    <a:gd name="connsiteX24" fmla="*/ 623835 w 786743"/>
                    <a:gd name="connsiteY24" fmla="*/ 157862 h 596106"/>
                    <a:gd name="connsiteX25" fmla="*/ 704226 w 786743"/>
                    <a:gd name="connsiteY25" fmla="*/ 258541 h 596106"/>
                    <a:gd name="connsiteX26" fmla="*/ 606119 w 786743"/>
                    <a:gd name="connsiteY26" fmla="*/ 167387 h 59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6743" h="596106">
                      <a:moveTo>
                        <a:pt x="763853" y="97759"/>
                      </a:moveTo>
                      <a:cubicBezTo>
                        <a:pt x="742708" y="57944"/>
                        <a:pt x="711275" y="6128"/>
                        <a:pt x="615644" y="128"/>
                      </a:cubicBezTo>
                      <a:cubicBezTo>
                        <a:pt x="583831" y="-1873"/>
                        <a:pt x="507440" y="19654"/>
                        <a:pt x="421810" y="63755"/>
                      </a:cubicBezTo>
                      <a:cubicBezTo>
                        <a:pt x="413524" y="68041"/>
                        <a:pt x="405142" y="72422"/>
                        <a:pt x="396664" y="77090"/>
                      </a:cubicBezTo>
                      <a:cubicBezTo>
                        <a:pt x="315511" y="121667"/>
                        <a:pt x="229405" y="183198"/>
                        <a:pt x="167588" y="255112"/>
                      </a:cubicBezTo>
                      <a:cubicBezTo>
                        <a:pt x="166731" y="256160"/>
                        <a:pt x="165874" y="257207"/>
                        <a:pt x="165016" y="258160"/>
                      </a:cubicBezTo>
                      <a:cubicBezTo>
                        <a:pt x="163111" y="260446"/>
                        <a:pt x="161111" y="262732"/>
                        <a:pt x="159301" y="265018"/>
                      </a:cubicBezTo>
                      <a:cubicBezTo>
                        <a:pt x="153396" y="272257"/>
                        <a:pt x="147871" y="279496"/>
                        <a:pt x="142537" y="286925"/>
                      </a:cubicBezTo>
                      <a:cubicBezTo>
                        <a:pt x="138156" y="293021"/>
                        <a:pt x="133964" y="299117"/>
                        <a:pt x="129869" y="305309"/>
                      </a:cubicBezTo>
                      <a:cubicBezTo>
                        <a:pt x="82911" y="319215"/>
                        <a:pt x="64337" y="306642"/>
                        <a:pt x="46620" y="306071"/>
                      </a:cubicBezTo>
                      <a:cubicBezTo>
                        <a:pt x="33190" y="314548"/>
                        <a:pt x="28237" y="324073"/>
                        <a:pt x="24332" y="331026"/>
                      </a:cubicBezTo>
                      <a:cubicBezTo>
                        <a:pt x="8520" y="358839"/>
                        <a:pt x="10330" y="360935"/>
                        <a:pt x="5092" y="392843"/>
                      </a:cubicBezTo>
                      <a:cubicBezTo>
                        <a:pt x="3472" y="402559"/>
                        <a:pt x="1663" y="421037"/>
                        <a:pt x="614" y="431324"/>
                      </a:cubicBezTo>
                      <a:cubicBezTo>
                        <a:pt x="-338" y="441897"/>
                        <a:pt x="-624" y="546672"/>
                        <a:pt x="3091" y="566008"/>
                      </a:cubicBezTo>
                      <a:cubicBezTo>
                        <a:pt x="5472" y="578581"/>
                        <a:pt x="11949" y="596107"/>
                        <a:pt x="11949" y="596107"/>
                      </a:cubicBezTo>
                      <a:cubicBezTo>
                        <a:pt x="11949" y="596107"/>
                        <a:pt x="27761" y="588487"/>
                        <a:pt x="60527" y="568770"/>
                      </a:cubicBezTo>
                      <a:cubicBezTo>
                        <a:pt x="89292" y="552197"/>
                        <a:pt x="158825" y="526765"/>
                        <a:pt x="246836" y="520669"/>
                      </a:cubicBezTo>
                      <a:cubicBezTo>
                        <a:pt x="317511" y="515811"/>
                        <a:pt x="340943" y="513620"/>
                        <a:pt x="411809" y="519050"/>
                      </a:cubicBezTo>
                      <a:cubicBezTo>
                        <a:pt x="432764" y="520669"/>
                        <a:pt x="442765" y="525622"/>
                        <a:pt x="458863" y="530099"/>
                      </a:cubicBezTo>
                      <a:cubicBezTo>
                        <a:pt x="464006" y="482283"/>
                        <a:pt x="475055" y="433515"/>
                        <a:pt x="495914" y="389319"/>
                      </a:cubicBezTo>
                      <a:cubicBezTo>
                        <a:pt x="523537" y="330550"/>
                        <a:pt x="720610" y="317120"/>
                        <a:pt x="760233" y="254350"/>
                      </a:cubicBezTo>
                      <a:cubicBezTo>
                        <a:pt x="784522" y="215869"/>
                        <a:pt x="803477" y="172149"/>
                        <a:pt x="763948" y="97568"/>
                      </a:cubicBezTo>
                      <a:close/>
                      <a:moveTo>
                        <a:pt x="606023" y="167387"/>
                      </a:moveTo>
                      <a:cubicBezTo>
                        <a:pt x="582973" y="119285"/>
                        <a:pt x="594689" y="34513"/>
                        <a:pt x="594689" y="34513"/>
                      </a:cubicBezTo>
                      <a:cubicBezTo>
                        <a:pt x="594689" y="34513"/>
                        <a:pt x="601928" y="110046"/>
                        <a:pt x="623835" y="157862"/>
                      </a:cubicBezTo>
                      <a:cubicBezTo>
                        <a:pt x="643076" y="199962"/>
                        <a:pt x="704226" y="258541"/>
                        <a:pt x="704226" y="258541"/>
                      </a:cubicBezTo>
                      <a:cubicBezTo>
                        <a:pt x="704226" y="258541"/>
                        <a:pt x="628884" y="214916"/>
                        <a:pt x="606119" y="167387"/>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4" name="任意多边形: 形状 53"/>
                <p:cNvSpPr/>
                <p:nvPr/>
              </p:nvSpPr>
              <p:spPr>
                <a:xfrm>
                  <a:off x="8604179" y="3453098"/>
                  <a:ext cx="763685" cy="795851"/>
                </a:xfrm>
                <a:custGeom>
                  <a:avLst/>
                  <a:gdLst>
                    <a:gd name="connsiteX0" fmla="*/ 746799 w 763685"/>
                    <a:gd name="connsiteY0" fmla="*/ 178784 h 795851"/>
                    <a:gd name="connsiteX1" fmla="*/ 681553 w 763685"/>
                    <a:gd name="connsiteY1" fmla="*/ 104013 h 795851"/>
                    <a:gd name="connsiteX2" fmla="*/ 476860 w 763685"/>
                    <a:gd name="connsiteY2" fmla="*/ 19145 h 795851"/>
                    <a:gd name="connsiteX3" fmla="*/ 364275 w 763685"/>
                    <a:gd name="connsiteY3" fmla="*/ 3524 h 795851"/>
                    <a:gd name="connsiteX4" fmla="*/ 287599 w 763685"/>
                    <a:gd name="connsiteY4" fmla="*/ 0 h 795851"/>
                    <a:gd name="connsiteX5" fmla="*/ 249784 w 763685"/>
                    <a:gd name="connsiteY5" fmla="*/ 6953 h 795851"/>
                    <a:gd name="connsiteX6" fmla="*/ 175299 w 763685"/>
                    <a:gd name="connsiteY6" fmla="*/ 143828 h 795851"/>
                    <a:gd name="connsiteX7" fmla="*/ 175203 w 763685"/>
                    <a:gd name="connsiteY7" fmla="*/ 144780 h 795851"/>
                    <a:gd name="connsiteX8" fmla="*/ 295599 w 763685"/>
                    <a:gd name="connsiteY8" fmla="*/ 127730 h 795851"/>
                    <a:gd name="connsiteX9" fmla="*/ 175203 w 763685"/>
                    <a:gd name="connsiteY9" fmla="*/ 167259 h 795851"/>
                    <a:gd name="connsiteX10" fmla="*/ 154249 w 763685"/>
                    <a:gd name="connsiteY10" fmla="*/ 181737 h 795851"/>
                    <a:gd name="connsiteX11" fmla="*/ 135103 w 763685"/>
                    <a:gd name="connsiteY11" fmla="*/ 198977 h 795851"/>
                    <a:gd name="connsiteX12" fmla="*/ 122149 w 763685"/>
                    <a:gd name="connsiteY12" fmla="*/ 210979 h 795851"/>
                    <a:gd name="connsiteX13" fmla="*/ 107767 w 763685"/>
                    <a:gd name="connsiteY13" fmla="*/ 226028 h 795851"/>
                    <a:gd name="connsiteX14" fmla="*/ 91479 w 763685"/>
                    <a:gd name="connsiteY14" fmla="*/ 246412 h 795851"/>
                    <a:gd name="connsiteX15" fmla="*/ 37091 w 763685"/>
                    <a:gd name="connsiteY15" fmla="*/ 364236 h 795851"/>
                    <a:gd name="connsiteX16" fmla="*/ 28709 w 763685"/>
                    <a:gd name="connsiteY16" fmla="*/ 395859 h 795851"/>
                    <a:gd name="connsiteX17" fmla="*/ 11469 w 763685"/>
                    <a:gd name="connsiteY17" fmla="*/ 491490 h 795851"/>
                    <a:gd name="connsiteX18" fmla="*/ 3563 w 763685"/>
                    <a:gd name="connsiteY18" fmla="*/ 564261 h 795851"/>
                    <a:gd name="connsiteX19" fmla="*/ 109862 w 763685"/>
                    <a:gd name="connsiteY19" fmla="*/ 786479 h 795851"/>
                    <a:gd name="connsiteX20" fmla="*/ 328556 w 763685"/>
                    <a:gd name="connsiteY20" fmla="*/ 604361 h 795851"/>
                    <a:gd name="connsiteX21" fmla="*/ 235401 w 763685"/>
                    <a:gd name="connsiteY21" fmla="*/ 572834 h 795851"/>
                    <a:gd name="connsiteX22" fmla="*/ 361417 w 763685"/>
                    <a:gd name="connsiteY22" fmla="*/ 585978 h 795851"/>
                    <a:gd name="connsiteX23" fmla="*/ 363513 w 763685"/>
                    <a:gd name="connsiteY23" fmla="*/ 585788 h 795851"/>
                    <a:gd name="connsiteX24" fmla="*/ 597637 w 763685"/>
                    <a:gd name="connsiteY24" fmla="*/ 469201 h 795851"/>
                    <a:gd name="connsiteX25" fmla="*/ 595732 w 763685"/>
                    <a:gd name="connsiteY25" fmla="*/ 469487 h 795851"/>
                    <a:gd name="connsiteX26" fmla="*/ 466573 w 763685"/>
                    <a:gd name="connsiteY26" fmla="*/ 436436 h 795851"/>
                    <a:gd name="connsiteX27" fmla="*/ 592589 w 763685"/>
                    <a:gd name="connsiteY27" fmla="*/ 449580 h 795851"/>
                    <a:gd name="connsiteX28" fmla="*/ 639262 w 763685"/>
                    <a:gd name="connsiteY28" fmla="*/ 438436 h 795851"/>
                    <a:gd name="connsiteX29" fmla="*/ 761277 w 763685"/>
                    <a:gd name="connsiteY29" fmla="*/ 269176 h 795851"/>
                    <a:gd name="connsiteX30" fmla="*/ 746608 w 763685"/>
                    <a:gd name="connsiteY30" fmla="*/ 178784 h 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63685" h="795851">
                      <a:moveTo>
                        <a:pt x="746799" y="178784"/>
                      </a:moveTo>
                      <a:cubicBezTo>
                        <a:pt x="730607" y="149447"/>
                        <a:pt x="708222" y="124778"/>
                        <a:pt x="681553" y="104013"/>
                      </a:cubicBezTo>
                      <a:cubicBezTo>
                        <a:pt x="626022" y="60674"/>
                        <a:pt x="552013" y="34480"/>
                        <a:pt x="476860" y="19145"/>
                      </a:cubicBezTo>
                      <a:cubicBezTo>
                        <a:pt x="438856" y="11430"/>
                        <a:pt x="400565" y="6477"/>
                        <a:pt x="364275" y="3524"/>
                      </a:cubicBezTo>
                      <a:cubicBezTo>
                        <a:pt x="337319" y="1333"/>
                        <a:pt x="311411" y="286"/>
                        <a:pt x="287599" y="0"/>
                      </a:cubicBezTo>
                      <a:lnTo>
                        <a:pt x="249784" y="6953"/>
                      </a:lnTo>
                      <a:cubicBezTo>
                        <a:pt x="211970" y="13907"/>
                        <a:pt x="181014" y="77915"/>
                        <a:pt x="175299" y="143828"/>
                      </a:cubicBezTo>
                      <a:cubicBezTo>
                        <a:pt x="175299" y="144113"/>
                        <a:pt x="175299" y="144399"/>
                        <a:pt x="175203" y="144780"/>
                      </a:cubicBezTo>
                      <a:cubicBezTo>
                        <a:pt x="222543" y="123920"/>
                        <a:pt x="295599" y="127730"/>
                        <a:pt x="295599" y="127730"/>
                      </a:cubicBezTo>
                      <a:cubicBezTo>
                        <a:pt x="295599" y="127730"/>
                        <a:pt x="221019" y="141446"/>
                        <a:pt x="175203" y="167259"/>
                      </a:cubicBezTo>
                      <a:cubicBezTo>
                        <a:pt x="168441" y="171069"/>
                        <a:pt x="161106" y="175736"/>
                        <a:pt x="154249" y="181737"/>
                      </a:cubicBezTo>
                      <a:cubicBezTo>
                        <a:pt x="148438" y="186880"/>
                        <a:pt x="142152" y="192691"/>
                        <a:pt x="135103" y="198977"/>
                      </a:cubicBezTo>
                      <a:cubicBezTo>
                        <a:pt x="131008" y="202692"/>
                        <a:pt x="126626" y="206597"/>
                        <a:pt x="122149" y="210979"/>
                      </a:cubicBezTo>
                      <a:cubicBezTo>
                        <a:pt x="117006" y="216122"/>
                        <a:pt x="112243" y="221266"/>
                        <a:pt x="107767" y="226028"/>
                      </a:cubicBezTo>
                      <a:cubicBezTo>
                        <a:pt x="102433" y="232124"/>
                        <a:pt x="96908" y="238792"/>
                        <a:pt x="91479" y="246412"/>
                      </a:cubicBezTo>
                      <a:cubicBezTo>
                        <a:pt x="72429" y="272701"/>
                        <a:pt x="53188" y="309372"/>
                        <a:pt x="37091" y="364236"/>
                      </a:cubicBezTo>
                      <a:cubicBezTo>
                        <a:pt x="34138" y="374142"/>
                        <a:pt x="31376" y="384715"/>
                        <a:pt x="28709" y="395859"/>
                      </a:cubicBezTo>
                      <a:cubicBezTo>
                        <a:pt x="22042" y="423577"/>
                        <a:pt x="16231" y="455200"/>
                        <a:pt x="11469" y="491490"/>
                      </a:cubicBezTo>
                      <a:cubicBezTo>
                        <a:pt x="8040" y="517779"/>
                        <a:pt x="5373" y="541972"/>
                        <a:pt x="3563" y="564261"/>
                      </a:cubicBezTo>
                      <a:cubicBezTo>
                        <a:pt x="-14630" y="781431"/>
                        <a:pt x="39282" y="816769"/>
                        <a:pt x="109862" y="786479"/>
                      </a:cubicBezTo>
                      <a:cubicBezTo>
                        <a:pt x="186633" y="753523"/>
                        <a:pt x="283122" y="643128"/>
                        <a:pt x="328556" y="604361"/>
                      </a:cubicBezTo>
                      <a:cubicBezTo>
                        <a:pt x="282645" y="597027"/>
                        <a:pt x="235401" y="572834"/>
                        <a:pt x="235401" y="572834"/>
                      </a:cubicBezTo>
                      <a:cubicBezTo>
                        <a:pt x="235401" y="572834"/>
                        <a:pt x="309125" y="590836"/>
                        <a:pt x="361417" y="585978"/>
                      </a:cubicBezTo>
                      <a:cubicBezTo>
                        <a:pt x="362084" y="585978"/>
                        <a:pt x="362846" y="585978"/>
                        <a:pt x="363513" y="585788"/>
                      </a:cubicBezTo>
                      <a:cubicBezTo>
                        <a:pt x="454000" y="564833"/>
                        <a:pt x="531915" y="514350"/>
                        <a:pt x="597637" y="469201"/>
                      </a:cubicBezTo>
                      <a:cubicBezTo>
                        <a:pt x="596970" y="469201"/>
                        <a:pt x="596399" y="469392"/>
                        <a:pt x="595732" y="469487"/>
                      </a:cubicBezTo>
                      <a:cubicBezTo>
                        <a:pt x="542678" y="475393"/>
                        <a:pt x="466573" y="436436"/>
                        <a:pt x="466573" y="436436"/>
                      </a:cubicBezTo>
                      <a:cubicBezTo>
                        <a:pt x="466573" y="436436"/>
                        <a:pt x="540297" y="454438"/>
                        <a:pt x="592589" y="449580"/>
                      </a:cubicBezTo>
                      <a:cubicBezTo>
                        <a:pt x="606400" y="448246"/>
                        <a:pt x="624212" y="446627"/>
                        <a:pt x="639262" y="438436"/>
                      </a:cubicBezTo>
                      <a:cubicBezTo>
                        <a:pt x="714319" y="397383"/>
                        <a:pt x="750799" y="326422"/>
                        <a:pt x="761277" y="269176"/>
                      </a:cubicBezTo>
                      <a:cubicBezTo>
                        <a:pt x="766992" y="238411"/>
                        <a:pt x="762706" y="207931"/>
                        <a:pt x="746608" y="178784"/>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5" name="任意多边形: 形状 54"/>
                <p:cNvSpPr/>
                <p:nvPr/>
              </p:nvSpPr>
              <p:spPr>
                <a:xfrm>
                  <a:off x="9380791" y="3344365"/>
                  <a:ext cx="579565" cy="472293"/>
                </a:xfrm>
                <a:custGeom>
                  <a:avLst/>
                  <a:gdLst>
                    <a:gd name="connsiteX0" fmla="*/ 554927 w 579565"/>
                    <a:gd name="connsiteY0" fmla="*/ 215603 h 472293"/>
                    <a:gd name="connsiteX1" fmla="*/ 528066 w 579565"/>
                    <a:gd name="connsiteY1" fmla="*/ 150738 h 472293"/>
                    <a:gd name="connsiteX2" fmla="*/ 440817 w 579565"/>
                    <a:gd name="connsiteY2" fmla="*/ 35104 h 472293"/>
                    <a:gd name="connsiteX3" fmla="*/ 399955 w 579565"/>
                    <a:gd name="connsiteY3" fmla="*/ 10339 h 472293"/>
                    <a:gd name="connsiteX4" fmla="*/ 352711 w 579565"/>
                    <a:gd name="connsiteY4" fmla="*/ 148 h 472293"/>
                    <a:gd name="connsiteX5" fmla="*/ 272891 w 579565"/>
                    <a:gd name="connsiteY5" fmla="*/ 1005 h 472293"/>
                    <a:gd name="connsiteX6" fmla="*/ 374809 w 579565"/>
                    <a:gd name="connsiteY6" fmla="*/ 78919 h 472293"/>
                    <a:gd name="connsiteX7" fmla="*/ 263176 w 579565"/>
                    <a:gd name="connsiteY7" fmla="*/ 19007 h 472293"/>
                    <a:gd name="connsiteX8" fmla="*/ 155257 w 579565"/>
                    <a:gd name="connsiteY8" fmla="*/ 11292 h 472293"/>
                    <a:gd name="connsiteX9" fmla="*/ 8763 w 579565"/>
                    <a:gd name="connsiteY9" fmla="*/ 69109 h 472293"/>
                    <a:gd name="connsiteX10" fmla="*/ 0 w 579565"/>
                    <a:gd name="connsiteY10" fmla="*/ 90635 h 472293"/>
                    <a:gd name="connsiteX11" fmla="*/ 27432 w 579565"/>
                    <a:gd name="connsiteY11" fmla="*/ 293422 h 472293"/>
                    <a:gd name="connsiteX12" fmla="*/ 93059 w 579565"/>
                    <a:gd name="connsiteY12" fmla="*/ 422200 h 472293"/>
                    <a:gd name="connsiteX13" fmla="*/ 274034 w 579565"/>
                    <a:gd name="connsiteY13" fmla="*/ 470778 h 472293"/>
                    <a:gd name="connsiteX14" fmla="*/ 195263 w 579565"/>
                    <a:gd name="connsiteY14" fmla="*/ 363908 h 472293"/>
                    <a:gd name="connsiteX15" fmla="*/ 284607 w 579565"/>
                    <a:gd name="connsiteY15" fmla="*/ 453728 h 472293"/>
                    <a:gd name="connsiteX16" fmla="*/ 320230 w 579565"/>
                    <a:gd name="connsiteY16" fmla="*/ 471635 h 472293"/>
                    <a:gd name="connsiteX17" fmla="*/ 405575 w 579565"/>
                    <a:gd name="connsiteY17" fmla="*/ 467063 h 472293"/>
                    <a:gd name="connsiteX18" fmla="*/ 534162 w 579565"/>
                    <a:gd name="connsiteY18" fmla="*/ 445060 h 472293"/>
                    <a:gd name="connsiteX19" fmla="*/ 552545 w 579565"/>
                    <a:gd name="connsiteY19" fmla="*/ 435250 h 472293"/>
                    <a:gd name="connsiteX20" fmla="*/ 578168 w 579565"/>
                    <a:gd name="connsiteY20" fmla="*/ 374956 h 472293"/>
                    <a:gd name="connsiteX21" fmla="*/ 579311 w 579565"/>
                    <a:gd name="connsiteY21" fmla="*/ 360479 h 472293"/>
                    <a:gd name="connsiteX22" fmla="*/ 555022 w 579565"/>
                    <a:gd name="connsiteY22" fmla="*/ 215698 h 47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9565" h="472293">
                      <a:moveTo>
                        <a:pt x="554927" y="215603"/>
                      </a:moveTo>
                      <a:cubicBezTo>
                        <a:pt x="547497" y="193600"/>
                        <a:pt x="538449" y="171693"/>
                        <a:pt x="528066" y="150738"/>
                      </a:cubicBezTo>
                      <a:cubicBezTo>
                        <a:pt x="505111" y="104446"/>
                        <a:pt x="475393" y="62822"/>
                        <a:pt x="440817" y="35104"/>
                      </a:cubicBezTo>
                      <a:cubicBezTo>
                        <a:pt x="427863" y="24722"/>
                        <a:pt x="414147" y="16340"/>
                        <a:pt x="399955" y="10339"/>
                      </a:cubicBezTo>
                      <a:cubicBezTo>
                        <a:pt x="384810" y="3958"/>
                        <a:pt x="369094" y="338"/>
                        <a:pt x="352711" y="148"/>
                      </a:cubicBezTo>
                      <a:cubicBezTo>
                        <a:pt x="325564" y="-233"/>
                        <a:pt x="298799" y="148"/>
                        <a:pt x="272891" y="1005"/>
                      </a:cubicBezTo>
                      <a:cubicBezTo>
                        <a:pt x="322707" y="18150"/>
                        <a:pt x="374809" y="78919"/>
                        <a:pt x="374809" y="78919"/>
                      </a:cubicBezTo>
                      <a:cubicBezTo>
                        <a:pt x="374809" y="78919"/>
                        <a:pt x="313468" y="34342"/>
                        <a:pt x="263176" y="19007"/>
                      </a:cubicBezTo>
                      <a:cubicBezTo>
                        <a:pt x="232696" y="9768"/>
                        <a:pt x="186690" y="7863"/>
                        <a:pt x="155257" y="11292"/>
                      </a:cubicBezTo>
                      <a:cubicBezTo>
                        <a:pt x="83725" y="22055"/>
                        <a:pt x="29337" y="40819"/>
                        <a:pt x="8763" y="69109"/>
                      </a:cubicBezTo>
                      <a:cubicBezTo>
                        <a:pt x="3906" y="75776"/>
                        <a:pt x="953" y="82920"/>
                        <a:pt x="0" y="90635"/>
                      </a:cubicBezTo>
                      <a:cubicBezTo>
                        <a:pt x="0" y="90635"/>
                        <a:pt x="2763" y="197887"/>
                        <a:pt x="27432" y="293422"/>
                      </a:cubicBezTo>
                      <a:cubicBezTo>
                        <a:pt x="41243" y="347048"/>
                        <a:pt x="62008" y="396959"/>
                        <a:pt x="93059" y="422200"/>
                      </a:cubicBezTo>
                      <a:cubicBezTo>
                        <a:pt x="131255" y="453252"/>
                        <a:pt x="199740" y="467349"/>
                        <a:pt x="274034" y="470778"/>
                      </a:cubicBezTo>
                      <a:cubicBezTo>
                        <a:pt x="229458" y="441631"/>
                        <a:pt x="195263" y="363908"/>
                        <a:pt x="195263" y="363908"/>
                      </a:cubicBezTo>
                      <a:cubicBezTo>
                        <a:pt x="195263" y="363908"/>
                        <a:pt x="240982" y="424391"/>
                        <a:pt x="284607" y="453728"/>
                      </a:cubicBezTo>
                      <a:cubicBezTo>
                        <a:pt x="294323" y="460205"/>
                        <a:pt x="311182" y="469540"/>
                        <a:pt x="320230" y="471635"/>
                      </a:cubicBezTo>
                      <a:cubicBezTo>
                        <a:pt x="330804" y="473921"/>
                        <a:pt x="377857" y="469730"/>
                        <a:pt x="405575" y="467063"/>
                      </a:cubicBezTo>
                      <a:cubicBezTo>
                        <a:pt x="454723" y="462301"/>
                        <a:pt x="500158" y="454395"/>
                        <a:pt x="534162" y="445060"/>
                      </a:cubicBezTo>
                      <a:cubicBezTo>
                        <a:pt x="541115" y="443155"/>
                        <a:pt x="547211" y="439822"/>
                        <a:pt x="552545" y="435250"/>
                      </a:cubicBezTo>
                      <a:cubicBezTo>
                        <a:pt x="566738" y="422962"/>
                        <a:pt x="575024" y="401722"/>
                        <a:pt x="578168" y="374956"/>
                      </a:cubicBezTo>
                      <a:cubicBezTo>
                        <a:pt x="578739" y="370289"/>
                        <a:pt x="579120" y="365431"/>
                        <a:pt x="579311" y="360479"/>
                      </a:cubicBezTo>
                      <a:cubicBezTo>
                        <a:pt x="581216" y="318854"/>
                        <a:pt x="572358" y="267038"/>
                        <a:pt x="555022" y="215698"/>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6" name="任意多边形: 形状 55"/>
                <p:cNvSpPr/>
                <p:nvPr/>
              </p:nvSpPr>
              <p:spPr>
                <a:xfrm>
                  <a:off x="8504476" y="2926286"/>
                  <a:ext cx="459024" cy="686070"/>
                </a:xfrm>
                <a:custGeom>
                  <a:avLst/>
                  <a:gdLst>
                    <a:gd name="connsiteX0" fmla="*/ 442832 w 459024"/>
                    <a:gd name="connsiteY0" fmla="*/ 348980 h 686070"/>
                    <a:gd name="connsiteX1" fmla="*/ 407399 w 459024"/>
                    <a:gd name="connsiteY1" fmla="*/ 178388 h 686070"/>
                    <a:gd name="connsiteX2" fmla="*/ 395683 w 459024"/>
                    <a:gd name="connsiteY2" fmla="*/ 153051 h 686070"/>
                    <a:gd name="connsiteX3" fmla="*/ 232425 w 459024"/>
                    <a:gd name="connsiteY3" fmla="*/ 5033 h 686070"/>
                    <a:gd name="connsiteX4" fmla="*/ 88502 w 459024"/>
                    <a:gd name="connsiteY4" fmla="*/ 30560 h 686070"/>
                    <a:gd name="connsiteX5" fmla="*/ 15 w 459024"/>
                    <a:gd name="connsiteY5" fmla="*/ 148860 h 686070"/>
                    <a:gd name="connsiteX6" fmla="*/ 48782 w 459024"/>
                    <a:gd name="connsiteY6" fmla="*/ 257255 h 686070"/>
                    <a:gd name="connsiteX7" fmla="*/ 149366 w 459024"/>
                    <a:gd name="connsiteY7" fmla="*/ 379841 h 686070"/>
                    <a:gd name="connsiteX8" fmla="*/ 182323 w 459024"/>
                    <a:gd name="connsiteY8" fmla="*/ 455279 h 686070"/>
                    <a:gd name="connsiteX9" fmla="*/ 202611 w 459024"/>
                    <a:gd name="connsiteY9" fmla="*/ 686070 h 686070"/>
                    <a:gd name="connsiteX10" fmla="*/ 242807 w 459024"/>
                    <a:gd name="connsiteY10" fmla="*/ 630920 h 686070"/>
                    <a:gd name="connsiteX11" fmla="*/ 317292 w 459024"/>
                    <a:gd name="connsiteY11" fmla="*/ 494046 h 686070"/>
                    <a:gd name="connsiteX12" fmla="*/ 355107 w 459024"/>
                    <a:gd name="connsiteY12" fmla="*/ 487093 h 686070"/>
                    <a:gd name="connsiteX13" fmla="*/ 459024 w 459024"/>
                    <a:gd name="connsiteY13" fmla="*/ 493189 h 686070"/>
                    <a:gd name="connsiteX14" fmla="*/ 442927 w 459024"/>
                    <a:gd name="connsiteY14" fmla="*/ 348885 h 686070"/>
                    <a:gd name="connsiteX15" fmla="*/ 173846 w 459024"/>
                    <a:gd name="connsiteY15" fmla="*/ 152765 h 686070"/>
                    <a:gd name="connsiteX16" fmla="*/ 45354 w 459024"/>
                    <a:gd name="connsiteY16" fmla="*/ 188198 h 686070"/>
                    <a:gd name="connsiteX17" fmla="*/ 161273 w 459024"/>
                    <a:gd name="connsiteY17" fmla="*/ 137049 h 686070"/>
                    <a:gd name="connsiteX18" fmla="*/ 245569 w 459024"/>
                    <a:gd name="connsiteY18" fmla="*/ 39608 h 686070"/>
                    <a:gd name="connsiteX19" fmla="*/ 173941 w 459024"/>
                    <a:gd name="connsiteY19" fmla="*/ 152765 h 68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024" h="686070">
                      <a:moveTo>
                        <a:pt x="442832" y="348980"/>
                      </a:moveTo>
                      <a:cubicBezTo>
                        <a:pt x="434355" y="282782"/>
                        <a:pt x="422829" y="212678"/>
                        <a:pt x="407399" y="178388"/>
                      </a:cubicBezTo>
                      <a:cubicBezTo>
                        <a:pt x="403399" y="169434"/>
                        <a:pt x="399493" y="161052"/>
                        <a:pt x="395683" y="153051"/>
                      </a:cubicBezTo>
                      <a:cubicBezTo>
                        <a:pt x="344534" y="46181"/>
                        <a:pt x="249284" y="9414"/>
                        <a:pt x="232425" y="5033"/>
                      </a:cubicBezTo>
                      <a:cubicBezTo>
                        <a:pt x="185181" y="-7255"/>
                        <a:pt x="134889" y="3604"/>
                        <a:pt x="88502" y="30560"/>
                      </a:cubicBezTo>
                      <a:cubicBezTo>
                        <a:pt x="45068" y="55801"/>
                        <a:pt x="-938" y="97520"/>
                        <a:pt x="15" y="148860"/>
                      </a:cubicBezTo>
                      <a:cubicBezTo>
                        <a:pt x="586" y="181150"/>
                        <a:pt x="9063" y="214011"/>
                        <a:pt x="48782" y="257255"/>
                      </a:cubicBezTo>
                      <a:cubicBezTo>
                        <a:pt x="82025" y="293354"/>
                        <a:pt x="121173" y="333931"/>
                        <a:pt x="149366" y="379841"/>
                      </a:cubicBezTo>
                      <a:cubicBezTo>
                        <a:pt x="163559" y="402892"/>
                        <a:pt x="174227" y="428609"/>
                        <a:pt x="182323" y="455279"/>
                      </a:cubicBezTo>
                      <a:cubicBezTo>
                        <a:pt x="207374" y="538623"/>
                        <a:pt x="206326" y="631968"/>
                        <a:pt x="202611" y="686070"/>
                      </a:cubicBezTo>
                      <a:cubicBezTo>
                        <a:pt x="224519" y="666449"/>
                        <a:pt x="240711" y="654352"/>
                        <a:pt x="242807" y="630920"/>
                      </a:cubicBezTo>
                      <a:cubicBezTo>
                        <a:pt x="248522" y="565007"/>
                        <a:pt x="283859" y="513001"/>
                        <a:pt x="317292" y="494046"/>
                      </a:cubicBezTo>
                      <a:cubicBezTo>
                        <a:pt x="331199" y="486140"/>
                        <a:pt x="355107" y="487093"/>
                        <a:pt x="355107" y="487093"/>
                      </a:cubicBezTo>
                      <a:cubicBezTo>
                        <a:pt x="355107" y="487093"/>
                        <a:pt x="422258" y="489284"/>
                        <a:pt x="459024" y="493189"/>
                      </a:cubicBezTo>
                      <a:cubicBezTo>
                        <a:pt x="456072" y="471186"/>
                        <a:pt x="450928" y="411750"/>
                        <a:pt x="442927" y="348885"/>
                      </a:cubicBezTo>
                      <a:close/>
                      <a:moveTo>
                        <a:pt x="173846" y="152765"/>
                      </a:moveTo>
                      <a:cubicBezTo>
                        <a:pt x="130793" y="184293"/>
                        <a:pt x="45354" y="188198"/>
                        <a:pt x="45354" y="188198"/>
                      </a:cubicBezTo>
                      <a:cubicBezTo>
                        <a:pt x="45354" y="188198"/>
                        <a:pt x="118220" y="167243"/>
                        <a:pt x="161273" y="137049"/>
                      </a:cubicBezTo>
                      <a:cubicBezTo>
                        <a:pt x="199087" y="110474"/>
                        <a:pt x="245569" y="39608"/>
                        <a:pt x="245569" y="39608"/>
                      </a:cubicBezTo>
                      <a:cubicBezTo>
                        <a:pt x="245569" y="39608"/>
                        <a:pt x="216518" y="121619"/>
                        <a:pt x="173941" y="152765"/>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7" name="任意多边形: 形状 56"/>
                <p:cNvSpPr/>
                <p:nvPr/>
              </p:nvSpPr>
              <p:spPr>
                <a:xfrm>
                  <a:off x="8357735" y="3255645"/>
                  <a:ext cx="306489" cy="288936"/>
                </a:xfrm>
                <a:custGeom>
                  <a:avLst/>
                  <a:gdLst>
                    <a:gd name="connsiteX0" fmla="*/ 289726 w 306489"/>
                    <a:gd name="connsiteY0" fmla="*/ 135731 h 288936"/>
                    <a:gd name="connsiteX1" fmla="*/ 207716 w 306489"/>
                    <a:gd name="connsiteY1" fmla="*/ 0 h 288936"/>
                    <a:gd name="connsiteX2" fmla="*/ 40933 w 306489"/>
                    <a:gd name="connsiteY2" fmla="*/ 63532 h 288936"/>
                    <a:gd name="connsiteX3" fmla="*/ 166 w 306489"/>
                    <a:gd name="connsiteY3" fmla="*/ 172117 h 288936"/>
                    <a:gd name="connsiteX4" fmla="*/ 35599 w 306489"/>
                    <a:gd name="connsiteY4" fmla="*/ 266033 h 288936"/>
                    <a:gd name="connsiteX5" fmla="*/ 306490 w 306489"/>
                    <a:gd name="connsiteY5" fmla="*/ 229457 h 288936"/>
                    <a:gd name="connsiteX6" fmla="*/ 289726 w 306489"/>
                    <a:gd name="connsiteY6" fmla="*/ 135826 h 288936"/>
                    <a:gd name="connsiteX7" fmla="*/ 104274 w 306489"/>
                    <a:gd name="connsiteY7" fmla="*/ 267938 h 288936"/>
                    <a:gd name="connsiteX8" fmla="*/ 107227 w 306489"/>
                    <a:gd name="connsiteY8" fmla="*/ 168783 h 288936"/>
                    <a:gd name="connsiteX9" fmla="*/ 66841 w 306489"/>
                    <a:gd name="connsiteY9" fmla="*/ 76295 h 288936"/>
                    <a:gd name="connsiteX10" fmla="*/ 122658 w 306489"/>
                    <a:gd name="connsiteY10" fmla="*/ 165163 h 288936"/>
                    <a:gd name="connsiteX11" fmla="*/ 104369 w 306489"/>
                    <a:gd name="connsiteY11" fmla="*/ 267938 h 288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489" h="288936">
                      <a:moveTo>
                        <a:pt x="289726" y="135731"/>
                      </a:moveTo>
                      <a:cubicBezTo>
                        <a:pt x="263532" y="66675"/>
                        <a:pt x="236958" y="29242"/>
                        <a:pt x="207716" y="0"/>
                      </a:cubicBezTo>
                      <a:cubicBezTo>
                        <a:pt x="112275" y="15335"/>
                        <a:pt x="69984" y="38957"/>
                        <a:pt x="40933" y="63532"/>
                      </a:cubicBezTo>
                      <a:cubicBezTo>
                        <a:pt x="6072" y="92964"/>
                        <a:pt x="-1263" y="139827"/>
                        <a:pt x="166" y="172117"/>
                      </a:cubicBezTo>
                      <a:cubicBezTo>
                        <a:pt x="1690" y="208026"/>
                        <a:pt x="5500" y="240601"/>
                        <a:pt x="35599" y="266033"/>
                      </a:cubicBezTo>
                      <a:cubicBezTo>
                        <a:pt x="92558" y="314039"/>
                        <a:pt x="181236" y="279178"/>
                        <a:pt x="306490" y="229457"/>
                      </a:cubicBezTo>
                      <a:cubicBezTo>
                        <a:pt x="302394" y="201835"/>
                        <a:pt x="304013" y="173641"/>
                        <a:pt x="289726" y="135826"/>
                      </a:cubicBezTo>
                      <a:close/>
                      <a:moveTo>
                        <a:pt x="104274" y="267938"/>
                      </a:moveTo>
                      <a:cubicBezTo>
                        <a:pt x="104274" y="267938"/>
                        <a:pt x="114085" y="209359"/>
                        <a:pt x="107227" y="168783"/>
                      </a:cubicBezTo>
                      <a:cubicBezTo>
                        <a:pt x="101226" y="133064"/>
                        <a:pt x="66841" y="76295"/>
                        <a:pt x="66841" y="76295"/>
                      </a:cubicBezTo>
                      <a:cubicBezTo>
                        <a:pt x="66841" y="76295"/>
                        <a:pt x="114942" y="124492"/>
                        <a:pt x="122658" y="165163"/>
                      </a:cubicBezTo>
                      <a:cubicBezTo>
                        <a:pt x="130373" y="206216"/>
                        <a:pt x="104369" y="267938"/>
                        <a:pt x="104369" y="267938"/>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8" name="任意多边形: 形状 57"/>
                <p:cNvSpPr/>
                <p:nvPr/>
              </p:nvSpPr>
              <p:spPr>
                <a:xfrm>
                  <a:off x="8352301" y="3594758"/>
                  <a:ext cx="311829" cy="226195"/>
                </a:xfrm>
                <a:custGeom>
                  <a:avLst/>
                  <a:gdLst>
                    <a:gd name="connsiteX0" fmla="*/ 52178 w 311829"/>
                    <a:gd name="connsiteY0" fmla="*/ 1596 h 226195"/>
                    <a:gd name="connsiteX1" fmla="*/ 7791 w 311829"/>
                    <a:gd name="connsiteY1" fmla="*/ 42934 h 226195"/>
                    <a:gd name="connsiteX2" fmla="*/ 6077 w 311829"/>
                    <a:gd name="connsiteY2" fmla="*/ 115801 h 226195"/>
                    <a:gd name="connsiteX3" fmla="*/ 248393 w 311829"/>
                    <a:gd name="connsiteY3" fmla="*/ 226195 h 226195"/>
                    <a:gd name="connsiteX4" fmla="*/ 311829 w 311829"/>
                    <a:gd name="connsiteY4" fmla="*/ 83701 h 226195"/>
                    <a:gd name="connsiteX5" fmla="*/ 52082 w 311829"/>
                    <a:gd name="connsiteY5" fmla="*/ 1596 h 226195"/>
                    <a:gd name="connsiteX6" fmla="*/ 74943 w 311829"/>
                    <a:gd name="connsiteY6" fmla="*/ 74557 h 226195"/>
                    <a:gd name="connsiteX7" fmla="*/ 36652 w 311829"/>
                    <a:gd name="connsiteY7" fmla="*/ 121230 h 226195"/>
                    <a:gd name="connsiteX8" fmla="*/ 66180 w 311829"/>
                    <a:gd name="connsiteY8" fmla="*/ 71986 h 226195"/>
                    <a:gd name="connsiteX9" fmla="*/ 71895 w 311829"/>
                    <a:gd name="connsiteY9" fmla="*/ 13883 h 226195"/>
                    <a:gd name="connsiteX10" fmla="*/ 74943 w 311829"/>
                    <a:gd name="connsiteY10" fmla="*/ 74462 h 22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829" h="226195">
                      <a:moveTo>
                        <a:pt x="52178" y="1596"/>
                      </a:moveTo>
                      <a:cubicBezTo>
                        <a:pt x="36652" y="5215"/>
                        <a:pt x="17126" y="20646"/>
                        <a:pt x="7791" y="42934"/>
                      </a:cubicBezTo>
                      <a:cubicBezTo>
                        <a:pt x="-2686" y="67795"/>
                        <a:pt x="-1924" y="100180"/>
                        <a:pt x="6077" y="115801"/>
                      </a:cubicBezTo>
                      <a:cubicBezTo>
                        <a:pt x="30937" y="164092"/>
                        <a:pt x="188576" y="212479"/>
                        <a:pt x="248393" y="226195"/>
                      </a:cubicBezTo>
                      <a:cubicBezTo>
                        <a:pt x="264395" y="165902"/>
                        <a:pt x="286398" y="119992"/>
                        <a:pt x="311829" y="83701"/>
                      </a:cubicBezTo>
                      <a:cubicBezTo>
                        <a:pt x="264680" y="55984"/>
                        <a:pt x="107709" y="-11168"/>
                        <a:pt x="52082" y="1596"/>
                      </a:cubicBezTo>
                      <a:close/>
                      <a:moveTo>
                        <a:pt x="74943" y="74557"/>
                      </a:moveTo>
                      <a:cubicBezTo>
                        <a:pt x="67227" y="97513"/>
                        <a:pt x="36652" y="121230"/>
                        <a:pt x="36652" y="121230"/>
                      </a:cubicBezTo>
                      <a:cubicBezTo>
                        <a:pt x="36652" y="121230"/>
                        <a:pt x="58179" y="94465"/>
                        <a:pt x="66180" y="71986"/>
                      </a:cubicBezTo>
                      <a:cubicBezTo>
                        <a:pt x="73228" y="52269"/>
                        <a:pt x="71895" y="13883"/>
                        <a:pt x="71895" y="13883"/>
                      </a:cubicBezTo>
                      <a:cubicBezTo>
                        <a:pt x="71895" y="13883"/>
                        <a:pt x="82563" y="51888"/>
                        <a:pt x="74943" y="74462"/>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59" name="任意多边形: 形状 58"/>
                <p:cNvSpPr/>
                <p:nvPr/>
              </p:nvSpPr>
              <p:spPr>
                <a:xfrm>
                  <a:off x="8965885" y="2488222"/>
                  <a:ext cx="772569" cy="1035456"/>
                </a:xfrm>
                <a:custGeom>
                  <a:avLst/>
                  <a:gdLst>
                    <a:gd name="connsiteX0" fmla="*/ 603978 w 772569"/>
                    <a:gd name="connsiteY0" fmla="*/ 230689 h 1035456"/>
                    <a:gd name="connsiteX1" fmla="*/ 612741 w 772569"/>
                    <a:gd name="connsiteY1" fmla="*/ 61049 h 1035456"/>
                    <a:gd name="connsiteX2" fmla="*/ 558067 w 772569"/>
                    <a:gd name="connsiteY2" fmla="*/ 33902 h 1035456"/>
                    <a:gd name="connsiteX3" fmla="*/ 491868 w 772569"/>
                    <a:gd name="connsiteY3" fmla="*/ 37236 h 1035456"/>
                    <a:gd name="connsiteX4" fmla="*/ 438719 w 772569"/>
                    <a:gd name="connsiteY4" fmla="*/ 193446 h 1035456"/>
                    <a:gd name="connsiteX5" fmla="*/ 383188 w 772569"/>
                    <a:gd name="connsiteY5" fmla="*/ 9518 h 1035456"/>
                    <a:gd name="connsiteX6" fmla="*/ 323085 w 772569"/>
                    <a:gd name="connsiteY6" fmla="*/ 2184 h 1035456"/>
                    <a:gd name="connsiteX7" fmla="*/ 261459 w 772569"/>
                    <a:gd name="connsiteY7" fmla="*/ 28473 h 1035456"/>
                    <a:gd name="connsiteX8" fmla="*/ 247838 w 772569"/>
                    <a:gd name="connsiteY8" fmla="*/ 235547 h 1035456"/>
                    <a:gd name="connsiteX9" fmla="*/ 235551 w 772569"/>
                    <a:gd name="connsiteY9" fmla="*/ 241357 h 1035456"/>
                    <a:gd name="connsiteX10" fmla="*/ 99153 w 772569"/>
                    <a:gd name="connsiteY10" fmla="*/ 114579 h 1035456"/>
                    <a:gd name="connsiteX11" fmla="*/ 41908 w 772569"/>
                    <a:gd name="connsiteY11" fmla="*/ 136868 h 1035456"/>
                    <a:gd name="connsiteX12" fmla="*/ 93 w 772569"/>
                    <a:gd name="connsiteY12" fmla="*/ 187731 h 1035456"/>
                    <a:gd name="connsiteX13" fmla="*/ 98391 w 772569"/>
                    <a:gd name="connsiteY13" fmla="*/ 349656 h 1035456"/>
                    <a:gd name="connsiteX14" fmla="*/ 93 w 772569"/>
                    <a:gd name="connsiteY14" fmla="*/ 593401 h 1035456"/>
                    <a:gd name="connsiteX15" fmla="*/ 3903 w 772569"/>
                    <a:gd name="connsiteY15" fmla="*/ 668648 h 1035456"/>
                    <a:gd name="connsiteX16" fmla="*/ 11427 w 772569"/>
                    <a:gd name="connsiteY16" fmla="*/ 755612 h 1035456"/>
                    <a:gd name="connsiteX17" fmla="*/ 26477 w 772569"/>
                    <a:gd name="connsiteY17" fmla="*/ 884295 h 1035456"/>
                    <a:gd name="connsiteX18" fmla="*/ 28287 w 772569"/>
                    <a:gd name="connsiteY18" fmla="*/ 897820 h 1035456"/>
                    <a:gd name="connsiteX19" fmla="*/ 33335 w 772569"/>
                    <a:gd name="connsiteY19" fmla="*/ 935063 h 1035456"/>
                    <a:gd name="connsiteX20" fmla="*/ 145920 w 772569"/>
                    <a:gd name="connsiteY20" fmla="*/ 950684 h 1035456"/>
                    <a:gd name="connsiteX21" fmla="*/ 350613 w 772569"/>
                    <a:gd name="connsiteY21" fmla="*/ 1035456 h 1035456"/>
                    <a:gd name="connsiteX22" fmla="*/ 344231 w 772569"/>
                    <a:gd name="connsiteY22" fmla="*/ 839241 h 1035456"/>
                    <a:gd name="connsiteX23" fmla="*/ 346422 w 772569"/>
                    <a:gd name="connsiteY23" fmla="*/ 719512 h 1035456"/>
                    <a:gd name="connsiteX24" fmla="*/ 348803 w 772569"/>
                    <a:gd name="connsiteY24" fmla="*/ 689603 h 1035456"/>
                    <a:gd name="connsiteX25" fmla="*/ 378426 w 772569"/>
                    <a:gd name="connsiteY25" fmla="*/ 607212 h 1035456"/>
                    <a:gd name="connsiteX26" fmla="*/ 451292 w 772569"/>
                    <a:gd name="connsiteY26" fmla="*/ 558730 h 1035456"/>
                    <a:gd name="connsiteX27" fmla="*/ 480820 w 772569"/>
                    <a:gd name="connsiteY27" fmla="*/ 551872 h 1035456"/>
                    <a:gd name="connsiteX28" fmla="*/ 496726 w 772569"/>
                    <a:gd name="connsiteY28" fmla="*/ 550824 h 1035456"/>
                    <a:gd name="connsiteX29" fmla="*/ 503965 w 772569"/>
                    <a:gd name="connsiteY29" fmla="*/ 541680 h 1035456"/>
                    <a:gd name="connsiteX30" fmla="*/ 509680 w 772569"/>
                    <a:gd name="connsiteY30" fmla="*/ 534822 h 1035456"/>
                    <a:gd name="connsiteX31" fmla="*/ 512252 w 772569"/>
                    <a:gd name="connsiteY31" fmla="*/ 531774 h 1035456"/>
                    <a:gd name="connsiteX32" fmla="*/ 741328 w 772569"/>
                    <a:gd name="connsiteY32" fmla="*/ 353752 h 1035456"/>
                    <a:gd name="connsiteX33" fmla="*/ 766474 w 772569"/>
                    <a:gd name="connsiteY33" fmla="*/ 340417 h 1035456"/>
                    <a:gd name="connsiteX34" fmla="*/ 772570 w 772569"/>
                    <a:gd name="connsiteY34" fmla="*/ 337274 h 1035456"/>
                    <a:gd name="connsiteX35" fmla="*/ 603597 w 772569"/>
                    <a:gd name="connsiteY35" fmla="*/ 230784 h 1035456"/>
                    <a:gd name="connsiteX36" fmla="*/ 546161 w 772569"/>
                    <a:gd name="connsiteY36" fmla="*/ 88004 h 1035456"/>
                    <a:gd name="connsiteX37" fmla="*/ 604359 w 772569"/>
                    <a:gd name="connsiteY37" fmla="*/ 82766 h 1035456"/>
                    <a:gd name="connsiteX38" fmla="*/ 545399 w 772569"/>
                    <a:gd name="connsiteY38" fmla="*/ 97148 h 1035456"/>
                    <a:gd name="connsiteX39" fmla="*/ 492345 w 772569"/>
                    <a:gd name="connsiteY39" fmla="*/ 68288 h 1035456"/>
                    <a:gd name="connsiteX40" fmla="*/ 546256 w 772569"/>
                    <a:gd name="connsiteY40" fmla="*/ 88100 h 1035456"/>
                    <a:gd name="connsiteX41" fmla="*/ 329943 w 772569"/>
                    <a:gd name="connsiteY41" fmla="*/ 57620 h 1035456"/>
                    <a:gd name="connsiteX42" fmla="*/ 382807 w 772569"/>
                    <a:gd name="connsiteY42" fmla="*/ 32759 h 1035456"/>
                    <a:gd name="connsiteX43" fmla="*/ 332325 w 772569"/>
                    <a:gd name="connsiteY43" fmla="*/ 66383 h 1035456"/>
                    <a:gd name="connsiteX44" fmla="*/ 272603 w 772569"/>
                    <a:gd name="connsiteY44" fmla="*/ 57429 h 1035456"/>
                    <a:gd name="connsiteX45" fmla="*/ 330039 w 772569"/>
                    <a:gd name="connsiteY45" fmla="*/ 57620 h 1035456"/>
                    <a:gd name="connsiteX46" fmla="*/ 80579 w 772569"/>
                    <a:gd name="connsiteY46" fmla="*/ 188493 h 1035456"/>
                    <a:gd name="connsiteX47" fmla="*/ 23429 w 772569"/>
                    <a:gd name="connsiteY47" fmla="*/ 208210 h 1035456"/>
                    <a:gd name="connsiteX48" fmla="*/ 74388 w 772569"/>
                    <a:gd name="connsiteY48" fmla="*/ 181730 h 1035456"/>
                    <a:gd name="connsiteX49" fmla="*/ 109725 w 772569"/>
                    <a:gd name="connsiteY49" fmla="*/ 135248 h 1035456"/>
                    <a:gd name="connsiteX50" fmla="*/ 80579 w 772569"/>
                    <a:gd name="connsiteY50" fmla="*/ 188493 h 1035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72569" h="1035456">
                      <a:moveTo>
                        <a:pt x="603978" y="230689"/>
                      </a:moveTo>
                      <a:cubicBezTo>
                        <a:pt x="625123" y="163252"/>
                        <a:pt x="631981" y="95243"/>
                        <a:pt x="612741" y="61049"/>
                      </a:cubicBezTo>
                      <a:cubicBezTo>
                        <a:pt x="604930" y="47142"/>
                        <a:pt x="581689" y="38951"/>
                        <a:pt x="558067" y="33902"/>
                      </a:cubicBezTo>
                      <a:cubicBezTo>
                        <a:pt x="531683" y="28283"/>
                        <a:pt x="505775" y="26473"/>
                        <a:pt x="491868" y="37236"/>
                      </a:cubicBezTo>
                      <a:cubicBezTo>
                        <a:pt x="460341" y="61906"/>
                        <a:pt x="460817" y="111341"/>
                        <a:pt x="438719" y="193446"/>
                      </a:cubicBezTo>
                      <a:cubicBezTo>
                        <a:pt x="421288" y="116675"/>
                        <a:pt x="410620" y="38093"/>
                        <a:pt x="383188" y="9518"/>
                      </a:cubicBezTo>
                      <a:cubicBezTo>
                        <a:pt x="372139" y="-2007"/>
                        <a:pt x="346993" y="-1150"/>
                        <a:pt x="323085" y="2184"/>
                      </a:cubicBezTo>
                      <a:cubicBezTo>
                        <a:pt x="296320" y="5899"/>
                        <a:pt x="270793" y="13519"/>
                        <a:pt x="261459" y="28473"/>
                      </a:cubicBezTo>
                      <a:cubicBezTo>
                        <a:pt x="238218" y="65716"/>
                        <a:pt x="271174" y="116008"/>
                        <a:pt x="247838" y="235547"/>
                      </a:cubicBezTo>
                      <a:cubicBezTo>
                        <a:pt x="243742" y="237356"/>
                        <a:pt x="239647" y="239357"/>
                        <a:pt x="235551" y="241357"/>
                      </a:cubicBezTo>
                      <a:cubicBezTo>
                        <a:pt x="206785" y="189922"/>
                        <a:pt x="164685" y="134677"/>
                        <a:pt x="99153" y="114579"/>
                      </a:cubicBezTo>
                      <a:cubicBezTo>
                        <a:pt x="83913" y="109912"/>
                        <a:pt x="61624" y="122866"/>
                        <a:pt x="41908" y="136868"/>
                      </a:cubicBezTo>
                      <a:cubicBezTo>
                        <a:pt x="19905" y="152584"/>
                        <a:pt x="759" y="170205"/>
                        <a:pt x="93" y="187731"/>
                      </a:cubicBezTo>
                      <a:cubicBezTo>
                        <a:pt x="-2003" y="248024"/>
                        <a:pt x="65625" y="273551"/>
                        <a:pt x="98391" y="349656"/>
                      </a:cubicBezTo>
                      <a:cubicBezTo>
                        <a:pt x="34668" y="424713"/>
                        <a:pt x="-2098" y="516344"/>
                        <a:pt x="93" y="593401"/>
                      </a:cubicBezTo>
                      <a:cubicBezTo>
                        <a:pt x="759" y="617213"/>
                        <a:pt x="2093" y="642455"/>
                        <a:pt x="3903" y="668648"/>
                      </a:cubicBezTo>
                      <a:cubicBezTo>
                        <a:pt x="5903" y="696938"/>
                        <a:pt x="8475" y="726179"/>
                        <a:pt x="11427" y="755612"/>
                      </a:cubicBezTo>
                      <a:cubicBezTo>
                        <a:pt x="15809" y="799236"/>
                        <a:pt x="21048" y="843051"/>
                        <a:pt x="26477" y="884295"/>
                      </a:cubicBezTo>
                      <a:cubicBezTo>
                        <a:pt x="27049" y="888866"/>
                        <a:pt x="27620" y="893343"/>
                        <a:pt x="28287" y="897820"/>
                      </a:cubicBezTo>
                      <a:cubicBezTo>
                        <a:pt x="30001" y="910488"/>
                        <a:pt x="31716" y="922966"/>
                        <a:pt x="33335" y="935063"/>
                      </a:cubicBezTo>
                      <a:cubicBezTo>
                        <a:pt x="69625" y="938015"/>
                        <a:pt x="107916" y="942873"/>
                        <a:pt x="145920" y="950684"/>
                      </a:cubicBezTo>
                      <a:cubicBezTo>
                        <a:pt x="221073" y="965924"/>
                        <a:pt x="295082" y="992213"/>
                        <a:pt x="350613" y="1035456"/>
                      </a:cubicBezTo>
                      <a:cubicBezTo>
                        <a:pt x="347660" y="989165"/>
                        <a:pt x="344422" y="919823"/>
                        <a:pt x="344231" y="839241"/>
                      </a:cubicBezTo>
                      <a:cubicBezTo>
                        <a:pt x="344231" y="801427"/>
                        <a:pt x="344802" y="761136"/>
                        <a:pt x="346422" y="719512"/>
                      </a:cubicBezTo>
                      <a:cubicBezTo>
                        <a:pt x="346803" y="709225"/>
                        <a:pt x="347660" y="699224"/>
                        <a:pt x="348803" y="689603"/>
                      </a:cubicBezTo>
                      <a:cubicBezTo>
                        <a:pt x="352804" y="657504"/>
                        <a:pt x="361757" y="629596"/>
                        <a:pt x="378426" y="607212"/>
                      </a:cubicBezTo>
                      <a:cubicBezTo>
                        <a:pt x="394618" y="585400"/>
                        <a:pt x="417954" y="568826"/>
                        <a:pt x="451292" y="558730"/>
                      </a:cubicBezTo>
                      <a:cubicBezTo>
                        <a:pt x="460341" y="555968"/>
                        <a:pt x="470151" y="553586"/>
                        <a:pt x="480820" y="551872"/>
                      </a:cubicBezTo>
                      <a:cubicBezTo>
                        <a:pt x="486154" y="550920"/>
                        <a:pt x="491488" y="550729"/>
                        <a:pt x="496726" y="550824"/>
                      </a:cubicBezTo>
                      <a:cubicBezTo>
                        <a:pt x="499108" y="547776"/>
                        <a:pt x="501489" y="544728"/>
                        <a:pt x="503965" y="541680"/>
                      </a:cubicBezTo>
                      <a:cubicBezTo>
                        <a:pt x="505870" y="539394"/>
                        <a:pt x="507775" y="537108"/>
                        <a:pt x="509680" y="534822"/>
                      </a:cubicBezTo>
                      <a:cubicBezTo>
                        <a:pt x="510538" y="533774"/>
                        <a:pt x="511395" y="532727"/>
                        <a:pt x="512252" y="531774"/>
                      </a:cubicBezTo>
                      <a:cubicBezTo>
                        <a:pt x="574069" y="459860"/>
                        <a:pt x="660175" y="398424"/>
                        <a:pt x="741328" y="353752"/>
                      </a:cubicBezTo>
                      <a:cubicBezTo>
                        <a:pt x="749710" y="349085"/>
                        <a:pt x="758092" y="344703"/>
                        <a:pt x="766474" y="340417"/>
                      </a:cubicBezTo>
                      <a:cubicBezTo>
                        <a:pt x="768474" y="339369"/>
                        <a:pt x="770475" y="338321"/>
                        <a:pt x="772570" y="337274"/>
                      </a:cubicBezTo>
                      <a:cubicBezTo>
                        <a:pt x="732660" y="294506"/>
                        <a:pt x="678749" y="255454"/>
                        <a:pt x="603597" y="230784"/>
                      </a:cubicBezTo>
                      <a:close/>
                      <a:moveTo>
                        <a:pt x="546161" y="88004"/>
                      </a:moveTo>
                      <a:cubicBezTo>
                        <a:pt x="566830" y="91243"/>
                        <a:pt x="604359" y="82766"/>
                        <a:pt x="604359" y="82766"/>
                      </a:cubicBezTo>
                      <a:cubicBezTo>
                        <a:pt x="604359" y="82766"/>
                        <a:pt x="569021" y="100387"/>
                        <a:pt x="545399" y="97148"/>
                      </a:cubicBezTo>
                      <a:cubicBezTo>
                        <a:pt x="521396" y="93910"/>
                        <a:pt x="492345" y="68288"/>
                        <a:pt x="492345" y="68288"/>
                      </a:cubicBezTo>
                      <a:cubicBezTo>
                        <a:pt x="492345" y="68288"/>
                        <a:pt x="522729" y="84385"/>
                        <a:pt x="546256" y="88100"/>
                      </a:cubicBezTo>
                      <a:close/>
                      <a:moveTo>
                        <a:pt x="329943" y="57620"/>
                      </a:moveTo>
                      <a:cubicBezTo>
                        <a:pt x="350517" y="53619"/>
                        <a:pt x="382807" y="32759"/>
                        <a:pt x="382807" y="32759"/>
                      </a:cubicBezTo>
                      <a:cubicBezTo>
                        <a:pt x="382807" y="32759"/>
                        <a:pt x="355661" y="61334"/>
                        <a:pt x="332325" y="66383"/>
                      </a:cubicBezTo>
                      <a:cubicBezTo>
                        <a:pt x="308703" y="71526"/>
                        <a:pt x="272603" y="57429"/>
                        <a:pt x="272603" y="57429"/>
                      </a:cubicBezTo>
                      <a:cubicBezTo>
                        <a:pt x="272603" y="57429"/>
                        <a:pt x="306607" y="62192"/>
                        <a:pt x="330039" y="57620"/>
                      </a:cubicBezTo>
                      <a:close/>
                      <a:moveTo>
                        <a:pt x="80579" y="188493"/>
                      </a:moveTo>
                      <a:cubicBezTo>
                        <a:pt x="62005" y="204019"/>
                        <a:pt x="23429" y="208210"/>
                        <a:pt x="23429" y="208210"/>
                      </a:cubicBezTo>
                      <a:cubicBezTo>
                        <a:pt x="23429" y="208210"/>
                        <a:pt x="55814" y="196589"/>
                        <a:pt x="74388" y="181730"/>
                      </a:cubicBezTo>
                      <a:cubicBezTo>
                        <a:pt x="90771" y="168586"/>
                        <a:pt x="109725" y="135248"/>
                        <a:pt x="109725" y="135248"/>
                      </a:cubicBezTo>
                      <a:cubicBezTo>
                        <a:pt x="109725" y="135248"/>
                        <a:pt x="98962" y="173158"/>
                        <a:pt x="80579" y="188493"/>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60" name="任意多边形: 形状 59"/>
                <p:cNvSpPr/>
                <p:nvPr/>
              </p:nvSpPr>
              <p:spPr>
                <a:xfrm>
                  <a:off x="8641783" y="4310729"/>
                  <a:ext cx="333052" cy="660641"/>
                </a:xfrm>
                <a:custGeom>
                  <a:avLst/>
                  <a:gdLst>
                    <a:gd name="connsiteX0" fmla="*/ 80831 w 333052"/>
                    <a:gd name="connsiteY0" fmla="*/ 0 h 660641"/>
                    <a:gd name="connsiteX1" fmla="*/ 42826 w 333052"/>
                    <a:gd name="connsiteY1" fmla="*/ 291560 h 660641"/>
                    <a:gd name="connsiteX2" fmla="*/ 7107 w 333052"/>
                    <a:gd name="connsiteY2" fmla="*/ 577977 h 660641"/>
                    <a:gd name="connsiteX3" fmla="*/ 111596 w 333052"/>
                    <a:gd name="connsiteY3" fmla="*/ 655891 h 660641"/>
                    <a:gd name="connsiteX4" fmla="*/ 266282 w 333052"/>
                    <a:gd name="connsiteY4" fmla="*/ 631317 h 660641"/>
                    <a:gd name="connsiteX5" fmla="*/ 333053 w 333052"/>
                    <a:gd name="connsiteY5" fmla="*/ 503111 h 660641"/>
                    <a:gd name="connsiteX6" fmla="*/ 215324 w 333052"/>
                    <a:gd name="connsiteY6" fmla="*/ 325850 h 660641"/>
                    <a:gd name="connsiteX7" fmla="*/ 80735 w 333052"/>
                    <a:gd name="connsiteY7" fmla="*/ 0 h 660641"/>
                    <a:gd name="connsiteX8" fmla="*/ 150649 w 333052"/>
                    <a:gd name="connsiteY8" fmla="*/ 521113 h 660641"/>
                    <a:gd name="connsiteX9" fmla="*/ 25586 w 333052"/>
                    <a:gd name="connsiteY9" fmla="*/ 531400 h 660641"/>
                    <a:gd name="connsiteX10" fmla="*/ 152554 w 333052"/>
                    <a:gd name="connsiteY10" fmla="*/ 501587 h 660641"/>
                    <a:gd name="connsiteX11" fmla="*/ 266092 w 333052"/>
                    <a:gd name="connsiteY11" fmla="*/ 564547 h 660641"/>
                    <a:gd name="connsiteX12" fmla="*/ 150554 w 333052"/>
                    <a:gd name="connsiteY12" fmla="*/ 521113 h 66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052" h="660641">
                      <a:moveTo>
                        <a:pt x="80831" y="0"/>
                      </a:moveTo>
                      <a:cubicBezTo>
                        <a:pt x="63304" y="34004"/>
                        <a:pt x="62543" y="170402"/>
                        <a:pt x="42826" y="291560"/>
                      </a:cubicBezTo>
                      <a:cubicBezTo>
                        <a:pt x="22728" y="415480"/>
                        <a:pt x="-15944" y="524256"/>
                        <a:pt x="7107" y="577977"/>
                      </a:cubicBezTo>
                      <a:cubicBezTo>
                        <a:pt x="20633" y="609505"/>
                        <a:pt x="61019" y="644652"/>
                        <a:pt x="111596" y="655891"/>
                      </a:cubicBezTo>
                      <a:cubicBezTo>
                        <a:pt x="168175" y="668560"/>
                        <a:pt x="236279" y="654367"/>
                        <a:pt x="266282" y="631317"/>
                      </a:cubicBezTo>
                      <a:cubicBezTo>
                        <a:pt x="294286" y="609790"/>
                        <a:pt x="316098" y="562356"/>
                        <a:pt x="333053" y="503111"/>
                      </a:cubicBezTo>
                      <a:cubicBezTo>
                        <a:pt x="292953" y="455962"/>
                        <a:pt x="251233" y="397097"/>
                        <a:pt x="215324" y="325850"/>
                      </a:cubicBezTo>
                      <a:cubicBezTo>
                        <a:pt x="159221" y="227362"/>
                        <a:pt x="100357" y="58293"/>
                        <a:pt x="80735" y="0"/>
                      </a:cubicBezTo>
                      <a:close/>
                      <a:moveTo>
                        <a:pt x="150649" y="521113"/>
                      </a:moveTo>
                      <a:cubicBezTo>
                        <a:pt x="106262" y="513779"/>
                        <a:pt x="25586" y="531400"/>
                        <a:pt x="25586" y="531400"/>
                      </a:cubicBezTo>
                      <a:cubicBezTo>
                        <a:pt x="25586" y="531400"/>
                        <a:pt x="101786" y="494252"/>
                        <a:pt x="152554" y="501587"/>
                      </a:cubicBezTo>
                      <a:cubicBezTo>
                        <a:pt x="203989" y="509111"/>
                        <a:pt x="266092" y="564547"/>
                        <a:pt x="266092" y="564547"/>
                      </a:cubicBezTo>
                      <a:cubicBezTo>
                        <a:pt x="266092" y="564547"/>
                        <a:pt x="201132" y="529399"/>
                        <a:pt x="150554" y="521113"/>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61" name="任意多边形: 形状 60"/>
                <p:cNvSpPr/>
                <p:nvPr/>
              </p:nvSpPr>
              <p:spPr>
                <a:xfrm>
                  <a:off x="8852153" y="3748849"/>
                  <a:ext cx="1424368" cy="1311606"/>
                </a:xfrm>
                <a:custGeom>
                  <a:avLst/>
                  <a:gdLst>
                    <a:gd name="connsiteX0" fmla="*/ 1116330 w 1424368"/>
                    <a:gd name="connsiteY0" fmla="*/ 69818 h 1311606"/>
                    <a:gd name="connsiteX1" fmla="*/ 1097471 w 1424368"/>
                    <a:gd name="connsiteY1" fmla="*/ 78676 h 1311606"/>
                    <a:gd name="connsiteX2" fmla="*/ 967930 w 1424368"/>
                    <a:gd name="connsiteY2" fmla="*/ 93631 h 1311606"/>
                    <a:gd name="connsiteX3" fmla="*/ 822293 w 1424368"/>
                    <a:gd name="connsiteY3" fmla="*/ 100775 h 1311606"/>
                    <a:gd name="connsiteX4" fmla="*/ 826865 w 1424368"/>
                    <a:gd name="connsiteY4" fmla="*/ 107156 h 1311606"/>
                    <a:gd name="connsiteX5" fmla="*/ 835343 w 1424368"/>
                    <a:gd name="connsiteY5" fmla="*/ 123825 h 1311606"/>
                    <a:gd name="connsiteX6" fmla="*/ 839343 w 1424368"/>
                    <a:gd name="connsiteY6" fmla="*/ 145923 h 1311606"/>
                    <a:gd name="connsiteX7" fmla="*/ 836009 w 1424368"/>
                    <a:gd name="connsiteY7" fmla="*/ 167830 h 1311606"/>
                    <a:gd name="connsiteX8" fmla="*/ 839153 w 1424368"/>
                    <a:gd name="connsiteY8" fmla="*/ 169069 h 1311606"/>
                    <a:gd name="connsiteX9" fmla="*/ 850582 w 1424368"/>
                    <a:gd name="connsiteY9" fmla="*/ 175831 h 1311606"/>
                    <a:gd name="connsiteX10" fmla="*/ 860584 w 1424368"/>
                    <a:gd name="connsiteY10" fmla="*/ 186500 h 1311606"/>
                    <a:gd name="connsiteX11" fmla="*/ 864298 w 1424368"/>
                    <a:gd name="connsiteY11" fmla="*/ 192691 h 1311606"/>
                    <a:gd name="connsiteX12" fmla="*/ 867251 w 1424368"/>
                    <a:gd name="connsiteY12" fmla="*/ 199072 h 1311606"/>
                    <a:gd name="connsiteX13" fmla="*/ 869538 w 1424368"/>
                    <a:gd name="connsiteY13" fmla="*/ 205550 h 1311606"/>
                    <a:gd name="connsiteX14" fmla="*/ 871252 w 1424368"/>
                    <a:gd name="connsiteY14" fmla="*/ 211931 h 1311606"/>
                    <a:gd name="connsiteX15" fmla="*/ 876015 w 1424368"/>
                    <a:gd name="connsiteY15" fmla="*/ 236506 h 1311606"/>
                    <a:gd name="connsiteX16" fmla="*/ 878586 w 1424368"/>
                    <a:gd name="connsiteY16" fmla="*/ 247650 h 1311606"/>
                    <a:gd name="connsiteX17" fmla="*/ 882205 w 1424368"/>
                    <a:gd name="connsiteY17" fmla="*/ 256984 h 1311606"/>
                    <a:gd name="connsiteX18" fmla="*/ 884587 w 1424368"/>
                    <a:gd name="connsiteY18" fmla="*/ 260604 h 1311606"/>
                    <a:gd name="connsiteX19" fmla="*/ 885920 w 1424368"/>
                    <a:gd name="connsiteY19" fmla="*/ 262128 h 1311606"/>
                    <a:gd name="connsiteX20" fmla="*/ 886683 w 1424368"/>
                    <a:gd name="connsiteY20" fmla="*/ 262890 h 1311606"/>
                    <a:gd name="connsiteX21" fmla="*/ 887063 w 1424368"/>
                    <a:gd name="connsiteY21" fmla="*/ 263271 h 1311606"/>
                    <a:gd name="connsiteX22" fmla="*/ 887539 w 1424368"/>
                    <a:gd name="connsiteY22" fmla="*/ 263652 h 1311606"/>
                    <a:gd name="connsiteX23" fmla="*/ 888016 w 1424368"/>
                    <a:gd name="connsiteY23" fmla="*/ 264033 h 1311606"/>
                    <a:gd name="connsiteX24" fmla="*/ 888111 w 1424368"/>
                    <a:gd name="connsiteY24" fmla="*/ 264033 h 1311606"/>
                    <a:gd name="connsiteX25" fmla="*/ 888492 w 1424368"/>
                    <a:gd name="connsiteY25" fmla="*/ 264414 h 1311606"/>
                    <a:gd name="connsiteX26" fmla="*/ 889159 w 1424368"/>
                    <a:gd name="connsiteY26" fmla="*/ 264890 h 1311606"/>
                    <a:gd name="connsiteX27" fmla="*/ 889826 w 1424368"/>
                    <a:gd name="connsiteY27" fmla="*/ 265557 h 1311606"/>
                    <a:gd name="connsiteX28" fmla="*/ 891350 w 1424368"/>
                    <a:gd name="connsiteY28" fmla="*/ 266700 h 1311606"/>
                    <a:gd name="connsiteX29" fmla="*/ 892207 w 1424368"/>
                    <a:gd name="connsiteY29" fmla="*/ 267176 h 1311606"/>
                    <a:gd name="connsiteX30" fmla="*/ 893064 w 1424368"/>
                    <a:gd name="connsiteY30" fmla="*/ 267652 h 1311606"/>
                    <a:gd name="connsiteX31" fmla="*/ 894016 w 1424368"/>
                    <a:gd name="connsiteY31" fmla="*/ 268129 h 1311606"/>
                    <a:gd name="connsiteX32" fmla="*/ 894493 w 1424368"/>
                    <a:gd name="connsiteY32" fmla="*/ 268319 h 1311606"/>
                    <a:gd name="connsiteX33" fmla="*/ 895065 w 1424368"/>
                    <a:gd name="connsiteY33" fmla="*/ 268510 h 1311606"/>
                    <a:gd name="connsiteX34" fmla="*/ 905256 w 1424368"/>
                    <a:gd name="connsiteY34" fmla="*/ 270510 h 1311606"/>
                    <a:gd name="connsiteX35" fmla="*/ 917639 w 1424368"/>
                    <a:gd name="connsiteY35" fmla="*/ 270796 h 1311606"/>
                    <a:gd name="connsiteX36" fmla="*/ 931259 w 1424368"/>
                    <a:gd name="connsiteY36" fmla="*/ 270700 h 1311606"/>
                    <a:gd name="connsiteX37" fmla="*/ 938499 w 1424368"/>
                    <a:gd name="connsiteY37" fmla="*/ 271081 h 1311606"/>
                    <a:gd name="connsiteX38" fmla="*/ 946118 w 1424368"/>
                    <a:gd name="connsiteY38" fmla="*/ 272320 h 1311606"/>
                    <a:gd name="connsiteX39" fmla="*/ 954024 w 1424368"/>
                    <a:gd name="connsiteY39" fmla="*/ 274987 h 1311606"/>
                    <a:gd name="connsiteX40" fmla="*/ 954977 w 1424368"/>
                    <a:gd name="connsiteY40" fmla="*/ 275463 h 1311606"/>
                    <a:gd name="connsiteX41" fmla="*/ 956024 w 1424368"/>
                    <a:gd name="connsiteY41" fmla="*/ 276034 h 1311606"/>
                    <a:gd name="connsiteX42" fmla="*/ 956501 w 1424368"/>
                    <a:gd name="connsiteY42" fmla="*/ 276320 h 1311606"/>
                    <a:gd name="connsiteX43" fmla="*/ 956977 w 1424368"/>
                    <a:gd name="connsiteY43" fmla="*/ 276606 h 1311606"/>
                    <a:gd name="connsiteX44" fmla="*/ 957834 w 1424368"/>
                    <a:gd name="connsiteY44" fmla="*/ 277177 h 1311606"/>
                    <a:gd name="connsiteX45" fmla="*/ 959358 w 1424368"/>
                    <a:gd name="connsiteY45" fmla="*/ 278225 h 1311606"/>
                    <a:gd name="connsiteX46" fmla="*/ 960787 w 1424368"/>
                    <a:gd name="connsiteY46" fmla="*/ 279368 h 1311606"/>
                    <a:gd name="connsiteX47" fmla="*/ 970598 w 1424368"/>
                    <a:gd name="connsiteY47" fmla="*/ 289370 h 1311606"/>
                    <a:gd name="connsiteX48" fmla="*/ 977265 w 1424368"/>
                    <a:gd name="connsiteY48" fmla="*/ 300133 h 1311606"/>
                    <a:gd name="connsiteX49" fmla="*/ 981742 w 1424368"/>
                    <a:gd name="connsiteY49" fmla="*/ 310420 h 1311606"/>
                    <a:gd name="connsiteX50" fmla="*/ 987933 w 1424368"/>
                    <a:gd name="connsiteY50" fmla="*/ 327850 h 1311606"/>
                    <a:gd name="connsiteX51" fmla="*/ 993172 w 1424368"/>
                    <a:gd name="connsiteY51" fmla="*/ 340614 h 1311606"/>
                    <a:gd name="connsiteX52" fmla="*/ 998411 w 1424368"/>
                    <a:gd name="connsiteY52" fmla="*/ 351949 h 1311606"/>
                    <a:gd name="connsiteX53" fmla="*/ 994982 w 1424368"/>
                    <a:gd name="connsiteY53" fmla="*/ 350710 h 1311606"/>
                    <a:gd name="connsiteX54" fmla="*/ 987838 w 1424368"/>
                    <a:gd name="connsiteY54" fmla="*/ 344234 h 1311606"/>
                    <a:gd name="connsiteX55" fmla="*/ 979265 w 1424368"/>
                    <a:gd name="connsiteY55" fmla="*/ 332137 h 1311606"/>
                    <a:gd name="connsiteX56" fmla="*/ 970122 w 1424368"/>
                    <a:gd name="connsiteY56" fmla="*/ 316039 h 1311606"/>
                    <a:gd name="connsiteX57" fmla="*/ 958501 w 1424368"/>
                    <a:gd name="connsiteY57" fmla="*/ 299942 h 1311606"/>
                    <a:gd name="connsiteX58" fmla="*/ 950786 w 1424368"/>
                    <a:gd name="connsiteY58" fmla="*/ 293942 h 1311606"/>
                    <a:gd name="connsiteX59" fmla="*/ 949738 w 1424368"/>
                    <a:gd name="connsiteY59" fmla="*/ 293275 h 1311606"/>
                    <a:gd name="connsiteX60" fmla="*/ 948595 w 1424368"/>
                    <a:gd name="connsiteY60" fmla="*/ 292703 h 1311606"/>
                    <a:gd name="connsiteX61" fmla="*/ 946976 w 1424368"/>
                    <a:gd name="connsiteY61" fmla="*/ 292037 h 1311606"/>
                    <a:gd name="connsiteX62" fmla="*/ 942785 w 1424368"/>
                    <a:gd name="connsiteY62" fmla="*/ 291275 h 1311606"/>
                    <a:gd name="connsiteX63" fmla="*/ 937736 w 1424368"/>
                    <a:gd name="connsiteY63" fmla="*/ 291084 h 1311606"/>
                    <a:gd name="connsiteX64" fmla="*/ 932022 w 1424368"/>
                    <a:gd name="connsiteY64" fmla="*/ 291465 h 1311606"/>
                    <a:gd name="connsiteX65" fmla="*/ 919258 w 1424368"/>
                    <a:gd name="connsiteY65" fmla="*/ 292989 h 1311606"/>
                    <a:gd name="connsiteX66" fmla="*/ 904780 w 1424368"/>
                    <a:gd name="connsiteY66" fmla="*/ 294132 h 1311606"/>
                    <a:gd name="connsiteX67" fmla="*/ 896779 w 1424368"/>
                    <a:gd name="connsiteY67" fmla="*/ 293846 h 1311606"/>
                    <a:gd name="connsiteX68" fmla="*/ 888206 w 1424368"/>
                    <a:gd name="connsiteY68" fmla="*/ 292417 h 1311606"/>
                    <a:gd name="connsiteX69" fmla="*/ 887159 w 1424368"/>
                    <a:gd name="connsiteY69" fmla="*/ 292132 h 1311606"/>
                    <a:gd name="connsiteX70" fmla="*/ 886016 w 1424368"/>
                    <a:gd name="connsiteY70" fmla="*/ 291751 h 1311606"/>
                    <a:gd name="connsiteX71" fmla="*/ 883825 w 1424368"/>
                    <a:gd name="connsiteY71" fmla="*/ 290989 h 1311606"/>
                    <a:gd name="connsiteX72" fmla="*/ 881634 w 1424368"/>
                    <a:gd name="connsiteY72" fmla="*/ 290131 h 1311606"/>
                    <a:gd name="connsiteX73" fmla="*/ 879443 w 1424368"/>
                    <a:gd name="connsiteY73" fmla="*/ 289084 h 1311606"/>
                    <a:gd name="connsiteX74" fmla="*/ 875252 w 1424368"/>
                    <a:gd name="connsiteY74" fmla="*/ 286702 h 1311606"/>
                    <a:gd name="connsiteX75" fmla="*/ 873252 w 1424368"/>
                    <a:gd name="connsiteY75" fmla="*/ 285274 h 1311606"/>
                    <a:gd name="connsiteX76" fmla="*/ 873252 w 1424368"/>
                    <a:gd name="connsiteY76" fmla="*/ 285274 h 1311606"/>
                    <a:gd name="connsiteX77" fmla="*/ 873252 w 1424368"/>
                    <a:gd name="connsiteY77" fmla="*/ 285274 h 1311606"/>
                    <a:gd name="connsiteX78" fmla="*/ 873252 w 1424368"/>
                    <a:gd name="connsiteY78" fmla="*/ 285274 h 1311606"/>
                    <a:gd name="connsiteX79" fmla="*/ 873062 w 1424368"/>
                    <a:gd name="connsiteY79" fmla="*/ 285083 h 1311606"/>
                    <a:gd name="connsiteX80" fmla="*/ 872204 w 1424368"/>
                    <a:gd name="connsiteY80" fmla="*/ 284512 h 1311606"/>
                    <a:gd name="connsiteX81" fmla="*/ 871347 w 1424368"/>
                    <a:gd name="connsiteY81" fmla="*/ 283940 h 1311606"/>
                    <a:gd name="connsiteX82" fmla="*/ 870395 w 1424368"/>
                    <a:gd name="connsiteY82" fmla="*/ 283274 h 1311606"/>
                    <a:gd name="connsiteX83" fmla="*/ 868585 w 1424368"/>
                    <a:gd name="connsiteY83" fmla="*/ 281845 h 1311606"/>
                    <a:gd name="connsiteX84" fmla="*/ 865156 w 1424368"/>
                    <a:gd name="connsiteY84" fmla="*/ 278701 h 1311606"/>
                    <a:gd name="connsiteX85" fmla="*/ 859441 w 1424368"/>
                    <a:gd name="connsiteY85" fmla="*/ 271748 h 1311606"/>
                    <a:gd name="connsiteX86" fmla="*/ 851916 w 1424368"/>
                    <a:gd name="connsiteY86" fmla="*/ 257175 h 1311606"/>
                    <a:gd name="connsiteX87" fmla="*/ 847440 w 1424368"/>
                    <a:gd name="connsiteY87" fmla="*/ 243554 h 1311606"/>
                    <a:gd name="connsiteX88" fmla="*/ 844105 w 1424368"/>
                    <a:gd name="connsiteY88" fmla="*/ 231267 h 1311606"/>
                    <a:gd name="connsiteX89" fmla="*/ 840963 w 1424368"/>
                    <a:gd name="connsiteY89" fmla="*/ 220694 h 1311606"/>
                    <a:gd name="connsiteX90" fmla="*/ 839343 w 1424368"/>
                    <a:gd name="connsiteY90" fmla="*/ 216122 h 1311606"/>
                    <a:gd name="connsiteX91" fmla="*/ 837629 w 1424368"/>
                    <a:gd name="connsiteY91" fmla="*/ 212217 h 1311606"/>
                    <a:gd name="connsiteX92" fmla="*/ 835819 w 1424368"/>
                    <a:gd name="connsiteY92" fmla="*/ 208979 h 1311606"/>
                    <a:gd name="connsiteX93" fmla="*/ 834009 w 1424368"/>
                    <a:gd name="connsiteY93" fmla="*/ 206502 h 1311606"/>
                    <a:gd name="connsiteX94" fmla="*/ 830389 w 1424368"/>
                    <a:gd name="connsiteY94" fmla="*/ 203359 h 1311606"/>
                    <a:gd name="connsiteX95" fmla="*/ 826580 w 1424368"/>
                    <a:gd name="connsiteY95" fmla="*/ 201644 h 1311606"/>
                    <a:gd name="connsiteX96" fmla="*/ 822293 w 1424368"/>
                    <a:gd name="connsiteY96" fmla="*/ 200692 h 1311606"/>
                    <a:gd name="connsiteX97" fmla="*/ 821150 w 1424368"/>
                    <a:gd name="connsiteY97" fmla="*/ 200596 h 1311606"/>
                    <a:gd name="connsiteX98" fmla="*/ 820008 w 1424368"/>
                    <a:gd name="connsiteY98" fmla="*/ 200596 h 1311606"/>
                    <a:gd name="connsiteX99" fmla="*/ 819817 w 1424368"/>
                    <a:gd name="connsiteY99" fmla="*/ 200596 h 1311606"/>
                    <a:gd name="connsiteX100" fmla="*/ 814578 w 1424368"/>
                    <a:gd name="connsiteY100" fmla="*/ 207835 h 1311606"/>
                    <a:gd name="connsiteX101" fmla="*/ 791242 w 1424368"/>
                    <a:gd name="connsiteY101" fmla="*/ 238982 h 1311606"/>
                    <a:gd name="connsiteX102" fmla="*/ 781812 w 1424368"/>
                    <a:gd name="connsiteY102" fmla="*/ 254127 h 1311606"/>
                    <a:gd name="connsiteX103" fmla="*/ 775526 w 1424368"/>
                    <a:gd name="connsiteY103" fmla="*/ 269176 h 1311606"/>
                    <a:gd name="connsiteX104" fmla="*/ 775240 w 1424368"/>
                    <a:gd name="connsiteY104" fmla="*/ 270129 h 1311606"/>
                    <a:gd name="connsiteX105" fmla="*/ 774954 w 1424368"/>
                    <a:gd name="connsiteY105" fmla="*/ 271463 h 1311606"/>
                    <a:gd name="connsiteX106" fmla="*/ 774668 w 1424368"/>
                    <a:gd name="connsiteY106" fmla="*/ 272796 h 1311606"/>
                    <a:gd name="connsiteX107" fmla="*/ 774478 w 1424368"/>
                    <a:gd name="connsiteY107" fmla="*/ 273463 h 1311606"/>
                    <a:gd name="connsiteX108" fmla="*/ 774288 w 1424368"/>
                    <a:gd name="connsiteY108" fmla="*/ 274034 h 1311606"/>
                    <a:gd name="connsiteX109" fmla="*/ 773621 w 1424368"/>
                    <a:gd name="connsiteY109" fmla="*/ 276416 h 1311606"/>
                    <a:gd name="connsiteX110" fmla="*/ 773430 w 1424368"/>
                    <a:gd name="connsiteY110" fmla="*/ 276987 h 1311606"/>
                    <a:gd name="connsiteX111" fmla="*/ 773335 w 1424368"/>
                    <a:gd name="connsiteY111" fmla="*/ 277559 h 1311606"/>
                    <a:gd name="connsiteX112" fmla="*/ 773145 w 1424368"/>
                    <a:gd name="connsiteY112" fmla="*/ 278511 h 1311606"/>
                    <a:gd name="connsiteX113" fmla="*/ 772763 w 1424368"/>
                    <a:gd name="connsiteY113" fmla="*/ 280321 h 1311606"/>
                    <a:gd name="connsiteX114" fmla="*/ 772478 w 1424368"/>
                    <a:gd name="connsiteY114" fmla="*/ 282226 h 1311606"/>
                    <a:gd name="connsiteX115" fmla="*/ 772001 w 1424368"/>
                    <a:gd name="connsiteY115" fmla="*/ 286036 h 1311606"/>
                    <a:gd name="connsiteX116" fmla="*/ 772954 w 1424368"/>
                    <a:gd name="connsiteY116" fmla="*/ 302514 h 1311606"/>
                    <a:gd name="connsiteX117" fmla="*/ 788098 w 1424368"/>
                    <a:gd name="connsiteY117" fmla="*/ 339090 h 1311606"/>
                    <a:gd name="connsiteX118" fmla="*/ 816959 w 1424368"/>
                    <a:gd name="connsiteY118" fmla="*/ 376142 h 1311606"/>
                    <a:gd name="connsiteX119" fmla="*/ 818007 w 1424368"/>
                    <a:gd name="connsiteY119" fmla="*/ 377285 h 1311606"/>
                    <a:gd name="connsiteX120" fmla="*/ 819055 w 1424368"/>
                    <a:gd name="connsiteY120" fmla="*/ 378333 h 1311606"/>
                    <a:gd name="connsiteX121" fmla="*/ 820103 w 1424368"/>
                    <a:gd name="connsiteY121" fmla="*/ 379476 h 1311606"/>
                    <a:gd name="connsiteX122" fmla="*/ 821150 w 1424368"/>
                    <a:gd name="connsiteY122" fmla="*/ 380809 h 1311606"/>
                    <a:gd name="connsiteX123" fmla="*/ 821913 w 1424368"/>
                    <a:gd name="connsiteY123" fmla="*/ 381762 h 1311606"/>
                    <a:gd name="connsiteX124" fmla="*/ 822770 w 1424368"/>
                    <a:gd name="connsiteY124" fmla="*/ 382905 h 1311606"/>
                    <a:gd name="connsiteX125" fmla="*/ 826484 w 1424368"/>
                    <a:gd name="connsiteY125" fmla="*/ 387572 h 1311606"/>
                    <a:gd name="connsiteX126" fmla="*/ 830389 w 1424368"/>
                    <a:gd name="connsiteY126" fmla="*/ 392240 h 1311606"/>
                    <a:gd name="connsiteX127" fmla="*/ 834580 w 1424368"/>
                    <a:gd name="connsiteY127" fmla="*/ 396907 h 1311606"/>
                    <a:gd name="connsiteX128" fmla="*/ 852964 w 1424368"/>
                    <a:gd name="connsiteY128" fmla="*/ 415766 h 1311606"/>
                    <a:gd name="connsiteX129" fmla="*/ 894112 w 1424368"/>
                    <a:gd name="connsiteY129" fmla="*/ 455390 h 1311606"/>
                    <a:gd name="connsiteX130" fmla="*/ 904590 w 1424368"/>
                    <a:gd name="connsiteY130" fmla="*/ 466153 h 1311606"/>
                    <a:gd name="connsiteX131" fmla="*/ 914972 w 1424368"/>
                    <a:gd name="connsiteY131" fmla="*/ 477488 h 1311606"/>
                    <a:gd name="connsiteX132" fmla="*/ 934593 w 1424368"/>
                    <a:gd name="connsiteY132" fmla="*/ 502063 h 1311606"/>
                    <a:gd name="connsiteX133" fmla="*/ 950976 w 1424368"/>
                    <a:gd name="connsiteY133" fmla="*/ 530352 h 1311606"/>
                    <a:gd name="connsiteX134" fmla="*/ 954786 w 1424368"/>
                    <a:gd name="connsiteY134" fmla="*/ 539401 h 1311606"/>
                    <a:gd name="connsiteX135" fmla="*/ 965073 w 1424368"/>
                    <a:gd name="connsiteY135" fmla="*/ 539686 h 1311606"/>
                    <a:gd name="connsiteX136" fmla="*/ 989743 w 1424368"/>
                    <a:gd name="connsiteY136" fmla="*/ 542353 h 1311606"/>
                    <a:gd name="connsiteX137" fmla="*/ 1004888 w 1424368"/>
                    <a:gd name="connsiteY137" fmla="*/ 545497 h 1311606"/>
                    <a:gd name="connsiteX138" fmla="*/ 1021556 w 1424368"/>
                    <a:gd name="connsiteY138" fmla="*/ 550545 h 1311606"/>
                    <a:gd name="connsiteX139" fmla="*/ 1039368 w 1424368"/>
                    <a:gd name="connsiteY139" fmla="*/ 558546 h 1311606"/>
                    <a:gd name="connsiteX140" fmla="*/ 1057275 w 1424368"/>
                    <a:gd name="connsiteY140" fmla="*/ 570833 h 1311606"/>
                    <a:gd name="connsiteX141" fmla="*/ 1061466 w 1424368"/>
                    <a:gd name="connsiteY141" fmla="*/ 574739 h 1311606"/>
                    <a:gd name="connsiteX142" fmla="*/ 1063467 w 1424368"/>
                    <a:gd name="connsiteY142" fmla="*/ 576834 h 1311606"/>
                    <a:gd name="connsiteX143" fmla="*/ 1065466 w 1424368"/>
                    <a:gd name="connsiteY143" fmla="*/ 579025 h 1311606"/>
                    <a:gd name="connsiteX144" fmla="*/ 1072515 w 1424368"/>
                    <a:gd name="connsiteY144" fmla="*/ 588740 h 1311606"/>
                    <a:gd name="connsiteX145" fmla="*/ 1074039 w 1424368"/>
                    <a:gd name="connsiteY145" fmla="*/ 591312 h 1311606"/>
                    <a:gd name="connsiteX146" fmla="*/ 1075468 w 1424368"/>
                    <a:gd name="connsiteY146" fmla="*/ 593979 h 1311606"/>
                    <a:gd name="connsiteX147" fmla="*/ 1075849 w 1424368"/>
                    <a:gd name="connsiteY147" fmla="*/ 594646 h 1311606"/>
                    <a:gd name="connsiteX148" fmla="*/ 1075849 w 1424368"/>
                    <a:gd name="connsiteY148" fmla="*/ 594646 h 1311606"/>
                    <a:gd name="connsiteX149" fmla="*/ 1075849 w 1424368"/>
                    <a:gd name="connsiteY149" fmla="*/ 594646 h 1311606"/>
                    <a:gd name="connsiteX150" fmla="*/ 1075849 w 1424368"/>
                    <a:gd name="connsiteY150" fmla="*/ 594455 h 1311606"/>
                    <a:gd name="connsiteX151" fmla="*/ 1075658 w 1424368"/>
                    <a:gd name="connsiteY151" fmla="*/ 594455 h 1311606"/>
                    <a:gd name="connsiteX152" fmla="*/ 1075468 w 1424368"/>
                    <a:gd name="connsiteY152" fmla="*/ 594169 h 1311606"/>
                    <a:gd name="connsiteX153" fmla="*/ 1075658 w 1424368"/>
                    <a:gd name="connsiteY153" fmla="*/ 594455 h 1311606"/>
                    <a:gd name="connsiteX154" fmla="*/ 1075944 w 1424368"/>
                    <a:gd name="connsiteY154" fmla="*/ 595027 h 1311606"/>
                    <a:gd name="connsiteX155" fmla="*/ 1077278 w 1424368"/>
                    <a:gd name="connsiteY155" fmla="*/ 597503 h 1311606"/>
                    <a:gd name="connsiteX156" fmla="*/ 1078516 w 1424368"/>
                    <a:gd name="connsiteY156" fmla="*/ 599980 h 1311606"/>
                    <a:gd name="connsiteX157" fmla="*/ 1079754 w 1424368"/>
                    <a:gd name="connsiteY157" fmla="*/ 602551 h 1311606"/>
                    <a:gd name="connsiteX158" fmla="*/ 1080897 w 1424368"/>
                    <a:gd name="connsiteY158" fmla="*/ 605218 h 1311606"/>
                    <a:gd name="connsiteX159" fmla="*/ 1081945 w 1424368"/>
                    <a:gd name="connsiteY159" fmla="*/ 607885 h 1311606"/>
                    <a:gd name="connsiteX160" fmla="*/ 1083755 w 1424368"/>
                    <a:gd name="connsiteY160" fmla="*/ 613315 h 1311606"/>
                    <a:gd name="connsiteX161" fmla="*/ 1085183 w 1424368"/>
                    <a:gd name="connsiteY161" fmla="*/ 618839 h 1311606"/>
                    <a:gd name="connsiteX162" fmla="*/ 1086993 w 1424368"/>
                    <a:gd name="connsiteY162" fmla="*/ 629888 h 1311606"/>
                    <a:gd name="connsiteX163" fmla="*/ 1088136 w 1424368"/>
                    <a:gd name="connsiteY163" fmla="*/ 648843 h 1311606"/>
                    <a:gd name="connsiteX164" fmla="*/ 1089089 w 1424368"/>
                    <a:gd name="connsiteY164" fmla="*/ 655510 h 1311606"/>
                    <a:gd name="connsiteX165" fmla="*/ 1091089 w 1424368"/>
                    <a:gd name="connsiteY165" fmla="*/ 660749 h 1311606"/>
                    <a:gd name="connsiteX166" fmla="*/ 1100138 w 1424368"/>
                    <a:gd name="connsiteY166" fmla="*/ 670941 h 1311606"/>
                    <a:gd name="connsiteX167" fmla="*/ 1103472 w 1424368"/>
                    <a:gd name="connsiteY167" fmla="*/ 673418 h 1311606"/>
                    <a:gd name="connsiteX168" fmla="*/ 1105281 w 1424368"/>
                    <a:gd name="connsiteY168" fmla="*/ 674656 h 1311606"/>
                    <a:gd name="connsiteX169" fmla="*/ 1107091 w 1424368"/>
                    <a:gd name="connsiteY169" fmla="*/ 675894 h 1311606"/>
                    <a:gd name="connsiteX170" fmla="*/ 1108996 w 1424368"/>
                    <a:gd name="connsiteY170" fmla="*/ 677132 h 1311606"/>
                    <a:gd name="connsiteX171" fmla="*/ 1109949 w 1424368"/>
                    <a:gd name="connsiteY171" fmla="*/ 677704 h 1311606"/>
                    <a:gd name="connsiteX172" fmla="*/ 1110139 w 1424368"/>
                    <a:gd name="connsiteY172" fmla="*/ 677894 h 1311606"/>
                    <a:gd name="connsiteX173" fmla="*/ 1110329 w 1424368"/>
                    <a:gd name="connsiteY173" fmla="*/ 677894 h 1311606"/>
                    <a:gd name="connsiteX174" fmla="*/ 1110615 w 1424368"/>
                    <a:gd name="connsiteY174" fmla="*/ 678180 h 1311606"/>
                    <a:gd name="connsiteX175" fmla="*/ 1111854 w 1424368"/>
                    <a:gd name="connsiteY175" fmla="*/ 678942 h 1311606"/>
                    <a:gd name="connsiteX176" fmla="*/ 1113282 w 1424368"/>
                    <a:gd name="connsiteY176" fmla="*/ 679609 h 1311606"/>
                    <a:gd name="connsiteX177" fmla="*/ 1120617 w 1424368"/>
                    <a:gd name="connsiteY177" fmla="*/ 681990 h 1311606"/>
                    <a:gd name="connsiteX178" fmla="*/ 1129951 w 1424368"/>
                    <a:gd name="connsiteY178" fmla="*/ 683990 h 1311606"/>
                    <a:gd name="connsiteX179" fmla="*/ 1140714 w 1424368"/>
                    <a:gd name="connsiteY179" fmla="*/ 686372 h 1311606"/>
                    <a:gd name="connsiteX180" fmla="*/ 1152525 w 1424368"/>
                    <a:gd name="connsiteY180" fmla="*/ 690277 h 1311606"/>
                    <a:gd name="connsiteX181" fmla="*/ 1154145 w 1424368"/>
                    <a:gd name="connsiteY181" fmla="*/ 691039 h 1311606"/>
                    <a:gd name="connsiteX182" fmla="*/ 1155859 w 1424368"/>
                    <a:gd name="connsiteY182" fmla="*/ 691896 h 1311606"/>
                    <a:gd name="connsiteX183" fmla="*/ 1159193 w 1424368"/>
                    <a:gd name="connsiteY183" fmla="*/ 693706 h 1311606"/>
                    <a:gd name="connsiteX184" fmla="*/ 1160716 w 1424368"/>
                    <a:gd name="connsiteY184" fmla="*/ 694849 h 1311606"/>
                    <a:gd name="connsiteX185" fmla="*/ 1162145 w 1424368"/>
                    <a:gd name="connsiteY185" fmla="*/ 696087 h 1311606"/>
                    <a:gd name="connsiteX186" fmla="*/ 1162908 w 1424368"/>
                    <a:gd name="connsiteY186" fmla="*/ 696754 h 1311606"/>
                    <a:gd name="connsiteX187" fmla="*/ 1163479 w 1424368"/>
                    <a:gd name="connsiteY187" fmla="*/ 697325 h 1311606"/>
                    <a:gd name="connsiteX188" fmla="*/ 1164527 w 1424368"/>
                    <a:gd name="connsiteY188" fmla="*/ 698278 h 1311606"/>
                    <a:gd name="connsiteX189" fmla="*/ 1172242 w 1424368"/>
                    <a:gd name="connsiteY189" fmla="*/ 706755 h 1311606"/>
                    <a:gd name="connsiteX190" fmla="*/ 1178147 w 1424368"/>
                    <a:gd name="connsiteY190" fmla="*/ 716185 h 1311606"/>
                    <a:gd name="connsiteX191" fmla="*/ 1181958 w 1424368"/>
                    <a:gd name="connsiteY191" fmla="*/ 723709 h 1311606"/>
                    <a:gd name="connsiteX192" fmla="*/ 1185672 w 1424368"/>
                    <a:gd name="connsiteY192" fmla="*/ 729043 h 1311606"/>
                    <a:gd name="connsiteX193" fmla="*/ 1185958 w 1424368"/>
                    <a:gd name="connsiteY193" fmla="*/ 729329 h 1311606"/>
                    <a:gd name="connsiteX194" fmla="*/ 1185958 w 1424368"/>
                    <a:gd name="connsiteY194" fmla="*/ 729329 h 1311606"/>
                    <a:gd name="connsiteX195" fmla="*/ 1186149 w 1424368"/>
                    <a:gd name="connsiteY195" fmla="*/ 729615 h 1311606"/>
                    <a:gd name="connsiteX196" fmla="*/ 1186434 w 1424368"/>
                    <a:gd name="connsiteY196" fmla="*/ 729901 h 1311606"/>
                    <a:gd name="connsiteX197" fmla="*/ 1187006 w 1424368"/>
                    <a:gd name="connsiteY197" fmla="*/ 730568 h 1311606"/>
                    <a:gd name="connsiteX198" fmla="*/ 1187482 w 1424368"/>
                    <a:gd name="connsiteY198" fmla="*/ 731139 h 1311606"/>
                    <a:gd name="connsiteX199" fmla="*/ 1188911 w 1424368"/>
                    <a:gd name="connsiteY199" fmla="*/ 732853 h 1311606"/>
                    <a:gd name="connsiteX200" fmla="*/ 1191578 w 1424368"/>
                    <a:gd name="connsiteY200" fmla="*/ 736283 h 1311606"/>
                    <a:gd name="connsiteX201" fmla="*/ 1196626 w 1424368"/>
                    <a:gd name="connsiteY201" fmla="*/ 742664 h 1311606"/>
                    <a:gd name="connsiteX202" fmla="*/ 1201293 w 1424368"/>
                    <a:gd name="connsiteY202" fmla="*/ 747998 h 1311606"/>
                    <a:gd name="connsiteX203" fmla="*/ 1206437 w 1424368"/>
                    <a:gd name="connsiteY203" fmla="*/ 752475 h 1311606"/>
                    <a:gd name="connsiteX204" fmla="*/ 1209294 w 1424368"/>
                    <a:gd name="connsiteY204" fmla="*/ 754570 h 1311606"/>
                    <a:gd name="connsiteX205" fmla="*/ 1212247 w 1424368"/>
                    <a:gd name="connsiteY205" fmla="*/ 756666 h 1311606"/>
                    <a:gd name="connsiteX206" fmla="*/ 1215295 w 1424368"/>
                    <a:gd name="connsiteY206" fmla="*/ 758666 h 1311606"/>
                    <a:gd name="connsiteX207" fmla="*/ 1218343 w 1424368"/>
                    <a:gd name="connsiteY207" fmla="*/ 760571 h 1311606"/>
                    <a:gd name="connsiteX208" fmla="*/ 1221391 w 1424368"/>
                    <a:gd name="connsiteY208" fmla="*/ 762476 h 1311606"/>
                    <a:gd name="connsiteX209" fmla="*/ 1221772 w 1424368"/>
                    <a:gd name="connsiteY209" fmla="*/ 762667 h 1311606"/>
                    <a:gd name="connsiteX210" fmla="*/ 1222057 w 1424368"/>
                    <a:gd name="connsiteY210" fmla="*/ 762857 h 1311606"/>
                    <a:gd name="connsiteX211" fmla="*/ 1222534 w 1424368"/>
                    <a:gd name="connsiteY211" fmla="*/ 763238 h 1311606"/>
                    <a:gd name="connsiteX212" fmla="*/ 1223010 w 1424368"/>
                    <a:gd name="connsiteY212" fmla="*/ 763524 h 1311606"/>
                    <a:gd name="connsiteX213" fmla="*/ 1223582 w 1424368"/>
                    <a:gd name="connsiteY213" fmla="*/ 763810 h 1311606"/>
                    <a:gd name="connsiteX214" fmla="*/ 1226534 w 1424368"/>
                    <a:gd name="connsiteY214" fmla="*/ 765048 h 1311606"/>
                    <a:gd name="connsiteX215" fmla="*/ 1229773 w 1424368"/>
                    <a:gd name="connsiteY215" fmla="*/ 766382 h 1311606"/>
                    <a:gd name="connsiteX216" fmla="*/ 1235869 w 1424368"/>
                    <a:gd name="connsiteY216" fmla="*/ 769144 h 1311606"/>
                    <a:gd name="connsiteX217" fmla="*/ 1255300 w 1424368"/>
                    <a:gd name="connsiteY217" fmla="*/ 779717 h 1311606"/>
                    <a:gd name="connsiteX218" fmla="*/ 1270064 w 1424368"/>
                    <a:gd name="connsiteY218" fmla="*/ 791909 h 1311606"/>
                    <a:gd name="connsiteX219" fmla="*/ 1251299 w 1424368"/>
                    <a:gd name="connsiteY219" fmla="*/ 786956 h 1311606"/>
                    <a:gd name="connsiteX220" fmla="*/ 1230821 w 1424368"/>
                    <a:gd name="connsiteY220" fmla="*/ 780478 h 1311606"/>
                    <a:gd name="connsiteX221" fmla="*/ 1224725 w 1424368"/>
                    <a:gd name="connsiteY221" fmla="*/ 778764 h 1311606"/>
                    <a:gd name="connsiteX222" fmla="*/ 1221486 w 1424368"/>
                    <a:gd name="connsiteY222" fmla="*/ 778002 h 1311606"/>
                    <a:gd name="connsiteX223" fmla="*/ 1217772 w 1424368"/>
                    <a:gd name="connsiteY223" fmla="*/ 777050 h 1311606"/>
                    <a:gd name="connsiteX224" fmla="*/ 1216629 w 1424368"/>
                    <a:gd name="connsiteY224" fmla="*/ 776764 h 1311606"/>
                    <a:gd name="connsiteX225" fmla="*/ 1215581 w 1424368"/>
                    <a:gd name="connsiteY225" fmla="*/ 776287 h 1311606"/>
                    <a:gd name="connsiteX226" fmla="*/ 1214533 w 1424368"/>
                    <a:gd name="connsiteY226" fmla="*/ 775811 h 1311606"/>
                    <a:gd name="connsiteX227" fmla="*/ 1213581 w 1424368"/>
                    <a:gd name="connsiteY227" fmla="*/ 775430 h 1311606"/>
                    <a:gd name="connsiteX228" fmla="*/ 1210151 w 1424368"/>
                    <a:gd name="connsiteY228" fmla="*/ 773906 h 1311606"/>
                    <a:gd name="connsiteX229" fmla="*/ 1206627 w 1424368"/>
                    <a:gd name="connsiteY229" fmla="*/ 772287 h 1311606"/>
                    <a:gd name="connsiteX230" fmla="*/ 1203007 w 1424368"/>
                    <a:gd name="connsiteY230" fmla="*/ 770573 h 1311606"/>
                    <a:gd name="connsiteX231" fmla="*/ 1199293 w 1424368"/>
                    <a:gd name="connsiteY231" fmla="*/ 768668 h 1311606"/>
                    <a:gd name="connsiteX232" fmla="*/ 1195483 w 1424368"/>
                    <a:gd name="connsiteY232" fmla="*/ 766572 h 1311606"/>
                    <a:gd name="connsiteX233" fmla="*/ 1187768 w 1424368"/>
                    <a:gd name="connsiteY233" fmla="*/ 761428 h 1311606"/>
                    <a:gd name="connsiteX234" fmla="*/ 1180719 w 1424368"/>
                    <a:gd name="connsiteY234" fmla="*/ 755237 h 1311606"/>
                    <a:gd name="connsiteX235" fmla="*/ 1174528 w 1424368"/>
                    <a:gd name="connsiteY235" fmla="*/ 749046 h 1311606"/>
                    <a:gd name="connsiteX236" fmla="*/ 1171480 w 1424368"/>
                    <a:gd name="connsiteY236" fmla="*/ 745998 h 1311606"/>
                    <a:gd name="connsiteX237" fmla="*/ 1169956 w 1424368"/>
                    <a:gd name="connsiteY237" fmla="*/ 744474 h 1311606"/>
                    <a:gd name="connsiteX238" fmla="*/ 1169670 w 1424368"/>
                    <a:gd name="connsiteY238" fmla="*/ 744284 h 1311606"/>
                    <a:gd name="connsiteX239" fmla="*/ 1169480 w 1424368"/>
                    <a:gd name="connsiteY239" fmla="*/ 744093 h 1311606"/>
                    <a:gd name="connsiteX240" fmla="*/ 1169480 w 1424368"/>
                    <a:gd name="connsiteY240" fmla="*/ 744093 h 1311606"/>
                    <a:gd name="connsiteX241" fmla="*/ 1169480 w 1424368"/>
                    <a:gd name="connsiteY241" fmla="*/ 743998 h 1311606"/>
                    <a:gd name="connsiteX242" fmla="*/ 1169384 w 1424368"/>
                    <a:gd name="connsiteY242" fmla="*/ 743998 h 1311606"/>
                    <a:gd name="connsiteX243" fmla="*/ 1168908 w 1424368"/>
                    <a:gd name="connsiteY243" fmla="*/ 743426 h 1311606"/>
                    <a:gd name="connsiteX244" fmla="*/ 1161479 w 1424368"/>
                    <a:gd name="connsiteY244" fmla="*/ 735140 h 1311606"/>
                    <a:gd name="connsiteX245" fmla="*/ 1156240 w 1424368"/>
                    <a:gd name="connsiteY245" fmla="*/ 727139 h 1311606"/>
                    <a:gd name="connsiteX246" fmla="*/ 1151668 w 1424368"/>
                    <a:gd name="connsiteY246" fmla="*/ 721424 h 1311606"/>
                    <a:gd name="connsiteX247" fmla="*/ 1146048 w 1424368"/>
                    <a:gd name="connsiteY247" fmla="*/ 716566 h 1311606"/>
                    <a:gd name="connsiteX248" fmla="*/ 1145286 w 1424368"/>
                    <a:gd name="connsiteY248" fmla="*/ 715994 h 1311606"/>
                    <a:gd name="connsiteX249" fmla="*/ 1145096 w 1424368"/>
                    <a:gd name="connsiteY249" fmla="*/ 715804 h 1311606"/>
                    <a:gd name="connsiteX250" fmla="*/ 1145001 w 1424368"/>
                    <a:gd name="connsiteY250" fmla="*/ 715804 h 1311606"/>
                    <a:gd name="connsiteX251" fmla="*/ 1144810 w 1424368"/>
                    <a:gd name="connsiteY251" fmla="*/ 715613 h 1311606"/>
                    <a:gd name="connsiteX252" fmla="*/ 1144429 w 1424368"/>
                    <a:gd name="connsiteY252" fmla="*/ 715327 h 1311606"/>
                    <a:gd name="connsiteX253" fmla="*/ 1143953 w 1424368"/>
                    <a:gd name="connsiteY253" fmla="*/ 715137 h 1311606"/>
                    <a:gd name="connsiteX254" fmla="*/ 1142905 w 1424368"/>
                    <a:gd name="connsiteY254" fmla="*/ 714756 h 1311606"/>
                    <a:gd name="connsiteX255" fmla="*/ 1142333 w 1424368"/>
                    <a:gd name="connsiteY255" fmla="*/ 714566 h 1311606"/>
                    <a:gd name="connsiteX256" fmla="*/ 1142048 w 1424368"/>
                    <a:gd name="connsiteY256" fmla="*/ 714566 h 1311606"/>
                    <a:gd name="connsiteX257" fmla="*/ 1141666 w 1424368"/>
                    <a:gd name="connsiteY257" fmla="*/ 714375 h 1311606"/>
                    <a:gd name="connsiteX258" fmla="*/ 1124903 w 1424368"/>
                    <a:gd name="connsiteY258" fmla="*/ 711613 h 1311606"/>
                    <a:gd name="connsiteX259" fmla="*/ 1113949 w 1424368"/>
                    <a:gd name="connsiteY259" fmla="*/ 710184 h 1311606"/>
                    <a:gd name="connsiteX260" fmla="*/ 1101376 w 1424368"/>
                    <a:gd name="connsiteY260" fmla="*/ 707231 h 1311606"/>
                    <a:gd name="connsiteX261" fmla="*/ 1098042 w 1424368"/>
                    <a:gd name="connsiteY261" fmla="*/ 705993 h 1311606"/>
                    <a:gd name="connsiteX262" fmla="*/ 1094708 w 1424368"/>
                    <a:gd name="connsiteY262" fmla="*/ 704469 h 1311606"/>
                    <a:gd name="connsiteX263" fmla="*/ 1093851 w 1424368"/>
                    <a:gd name="connsiteY263" fmla="*/ 704088 h 1311606"/>
                    <a:gd name="connsiteX264" fmla="*/ 1093470 w 1424368"/>
                    <a:gd name="connsiteY264" fmla="*/ 703898 h 1311606"/>
                    <a:gd name="connsiteX265" fmla="*/ 1093184 w 1424368"/>
                    <a:gd name="connsiteY265" fmla="*/ 703707 h 1311606"/>
                    <a:gd name="connsiteX266" fmla="*/ 1091946 w 1424368"/>
                    <a:gd name="connsiteY266" fmla="*/ 703040 h 1311606"/>
                    <a:gd name="connsiteX267" fmla="*/ 1089470 w 1424368"/>
                    <a:gd name="connsiteY267" fmla="*/ 701707 h 1311606"/>
                    <a:gd name="connsiteX268" fmla="*/ 1086898 w 1424368"/>
                    <a:gd name="connsiteY268" fmla="*/ 700278 h 1311606"/>
                    <a:gd name="connsiteX269" fmla="*/ 1084326 w 1424368"/>
                    <a:gd name="connsiteY269" fmla="*/ 698849 h 1311606"/>
                    <a:gd name="connsiteX270" fmla="*/ 1079278 w 1424368"/>
                    <a:gd name="connsiteY270" fmla="*/ 695611 h 1311606"/>
                    <a:gd name="connsiteX271" fmla="*/ 1069372 w 1424368"/>
                    <a:gd name="connsiteY271" fmla="*/ 687800 h 1311606"/>
                    <a:gd name="connsiteX272" fmla="*/ 1060514 w 1424368"/>
                    <a:gd name="connsiteY272" fmla="*/ 677513 h 1311606"/>
                    <a:gd name="connsiteX273" fmla="*/ 1054322 w 1424368"/>
                    <a:gd name="connsiteY273" fmla="*/ 665226 h 1311606"/>
                    <a:gd name="connsiteX274" fmla="*/ 1051274 w 1424368"/>
                    <a:gd name="connsiteY274" fmla="*/ 653225 h 1311606"/>
                    <a:gd name="connsiteX275" fmla="*/ 1049846 w 1424368"/>
                    <a:gd name="connsiteY275" fmla="*/ 643128 h 1311606"/>
                    <a:gd name="connsiteX276" fmla="*/ 1048608 w 1424368"/>
                    <a:gd name="connsiteY276" fmla="*/ 634746 h 1311606"/>
                    <a:gd name="connsiteX277" fmla="*/ 1046798 w 1424368"/>
                    <a:gd name="connsiteY277" fmla="*/ 627602 h 1311606"/>
                    <a:gd name="connsiteX278" fmla="*/ 1045655 w 1424368"/>
                    <a:gd name="connsiteY278" fmla="*/ 624364 h 1311606"/>
                    <a:gd name="connsiteX279" fmla="*/ 1044321 w 1424368"/>
                    <a:gd name="connsiteY279" fmla="*/ 621220 h 1311606"/>
                    <a:gd name="connsiteX280" fmla="*/ 1043559 w 1424368"/>
                    <a:gd name="connsiteY280" fmla="*/ 619697 h 1311606"/>
                    <a:gd name="connsiteX281" fmla="*/ 1042797 w 1424368"/>
                    <a:gd name="connsiteY281" fmla="*/ 618173 h 1311606"/>
                    <a:gd name="connsiteX282" fmla="*/ 1041940 w 1424368"/>
                    <a:gd name="connsiteY282" fmla="*/ 616649 h 1311606"/>
                    <a:gd name="connsiteX283" fmla="*/ 1041082 w 1424368"/>
                    <a:gd name="connsiteY283" fmla="*/ 615220 h 1311606"/>
                    <a:gd name="connsiteX284" fmla="*/ 1040130 w 1424368"/>
                    <a:gd name="connsiteY284" fmla="*/ 613791 h 1311606"/>
                    <a:gd name="connsiteX285" fmla="*/ 1039939 w 1424368"/>
                    <a:gd name="connsiteY285" fmla="*/ 613410 h 1311606"/>
                    <a:gd name="connsiteX286" fmla="*/ 1039939 w 1424368"/>
                    <a:gd name="connsiteY286" fmla="*/ 613219 h 1311606"/>
                    <a:gd name="connsiteX287" fmla="*/ 1039463 w 1424368"/>
                    <a:gd name="connsiteY287" fmla="*/ 612648 h 1311606"/>
                    <a:gd name="connsiteX288" fmla="*/ 1039273 w 1424368"/>
                    <a:gd name="connsiteY288" fmla="*/ 612362 h 1311606"/>
                    <a:gd name="connsiteX289" fmla="*/ 1038892 w 1424368"/>
                    <a:gd name="connsiteY289" fmla="*/ 611695 h 1311606"/>
                    <a:gd name="connsiteX290" fmla="*/ 1038701 w 1424368"/>
                    <a:gd name="connsiteY290" fmla="*/ 611410 h 1311606"/>
                    <a:gd name="connsiteX291" fmla="*/ 1038701 w 1424368"/>
                    <a:gd name="connsiteY291" fmla="*/ 611315 h 1311606"/>
                    <a:gd name="connsiteX292" fmla="*/ 1038511 w 1424368"/>
                    <a:gd name="connsiteY292" fmla="*/ 611029 h 1311606"/>
                    <a:gd name="connsiteX293" fmla="*/ 1037749 w 1424368"/>
                    <a:gd name="connsiteY293" fmla="*/ 609791 h 1311606"/>
                    <a:gd name="connsiteX294" fmla="*/ 1036891 w 1424368"/>
                    <a:gd name="connsiteY294" fmla="*/ 608648 h 1311606"/>
                    <a:gd name="connsiteX295" fmla="*/ 1033177 w 1424368"/>
                    <a:gd name="connsiteY295" fmla="*/ 604361 h 1311606"/>
                    <a:gd name="connsiteX296" fmla="*/ 1032129 w 1424368"/>
                    <a:gd name="connsiteY296" fmla="*/ 603409 h 1311606"/>
                    <a:gd name="connsiteX297" fmla="*/ 1031081 w 1424368"/>
                    <a:gd name="connsiteY297" fmla="*/ 602456 h 1311606"/>
                    <a:gd name="connsiteX298" fmla="*/ 1029938 w 1424368"/>
                    <a:gd name="connsiteY298" fmla="*/ 601504 h 1311606"/>
                    <a:gd name="connsiteX299" fmla="*/ 1028795 w 1424368"/>
                    <a:gd name="connsiteY299" fmla="*/ 600647 h 1311606"/>
                    <a:gd name="connsiteX300" fmla="*/ 1006317 w 1424368"/>
                    <a:gd name="connsiteY300" fmla="*/ 590169 h 1311606"/>
                    <a:gd name="connsiteX301" fmla="*/ 994315 w 1424368"/>
                    <a:gd name="connsiteY301" fmla="*/ 587407 h 1311606"/>
                    <a:gd name="connsiteX302" fmla="*/ 982885 w 1424368"/>
                    <a:gd name="connsiteY302" fmla="*/ 585787 h 1311606"/>
                    <a:gd name="connsiteX303" fmla="*/ 963835 w 1424368"/>
                    <a:gd name="connsiteY303" fmla="*/ 584930 h 1311606"/>
                    <a:gd name="connsiteX304" fmla="*/ 963359 w 1424368"/>
                    <a:gd name="connsiteY304" fmla="*/ 584930 h 1311606"/>
                    <a:gd name="connsiteX305" fmla="*/ 962787 w 1424368"/>
                    <a:gd name="connsiteY305" fmla="*/ 597313 h 1311606"/>
                    <a:gd name="connsiteX306" fmla="*/ 961644 w 1424368"/>
                    <a:gd name="connsiteY306" fmla="*/ 605885 h 1311606"/>
                    <a:gd name="connsiteX307" fmla="*/ 959834 w 1424368"/>
                    <a:gd name="connsiteY307" fmla="*/ 614362 h 1311606"/>
                    <a:gd name="connsiteX308" fmla="*/ 959358 w 1424368"/>
                    <a:gd name="connsiteY308" fmla="*/ 616458 h 1311606"/>
                    <a:gd name="connsiteX309" fmla="*/ 958787 w 1424368"/>
                    <a:gd name="connsiteY309" fmla="*/ 618458 h 1311606"/>
                    <a:gd name="connsiteX310" fmla="*/ 957644 w 1424368"/>
                    <a:gd name="connsiteY310" fmla="*/ 622459 h 1311606"/>
                    <a:gd name="connsiteX311" fmla="*/ 956406 w 1424368"/>
                    <a:gd name="connsiteY311" fmla="*/ 626459 h 1311606"/>
                    <a:gd name="connsiteX312" fmla="*/ 954977 w 1424368"/>
                    <a:gd name="connsiteY312" fmla="*/ 630745 h 1311606"/>
                    <a:gd name="connsiteX313" fmla="*/ 951452 w 1424368"/>
                    <a:gd name="connsiteY313" fmla="*/ 639413 h 1311606"/>
                    <a:gd name="connsiteX314" fmla="*/ 949357 w 1424368"/>
                    <a:gd name="connsiteY314" fmla="*/ 643604 h 1311606"/>
                    <a:gd name="connsiteX315" fmla="*/ 947071 w 1424368"/>
                    <a:gd name="connsiteY315" fmla="*/ 647700 h 1311606"/>
                    <a:gd name="connsiteX316" fmla="*/ 944595 w 1424368"/>
                    <a:gd name="connsiteY316" fmla="*/ 651701 h 1311606"/>
                    <a:gd name="connsiteX317" fmla="*/ 942023 w 1424368"/>
                    <a:gd name="connsiteY317" fmla="*/ 655510 h 1311606"/>
                    <a:gd name="connsiteX318" fmla="*/ 940689 w 1424368"/>
                    <a:gd name="connsiteY318" fmla="*/ 657416 h 1311606"/>
                    <a:gd name="connsiteX319" fmla="*/ 939260 w 1424368"/>
                    <a:gd name="connsiteY319" fmla="*/ 659225 h 1311606"/>
                    <a:gd name="connsiteX320" fmla="*/ 936403 w 1424368"/>
                    <a:gd name="connsiteY320" fmla="*/ 662845 h 1311606"/>
                    <a:gd name="connsiteX321" fmla="*/ 924497 w 1424368"/>
                    <a:gd name="connsiteY321" fmla="*/ 675894 h 1311606"/>
                    <a:gd name="connsiteX322" fmla="*/ 912305 w 1424368"/>
                    <a:gd name="connsiteY322" fmla="*/ 687324 h 1311606"/>
                    <a:gd name="connsiteX323" fmla="*/ 900589 w 1424368"/>
                    <a:gd name="connsiteY323" fmla="*/ 697611 h 1311606"/>
                    <a:gd name="connsiteX324" fmla="*/ 890016 w 1424368"/>
                    <a:gd name="connsiteY324" fmla="*/ 707326 h 1311606"/>
                    <a:gd name="connsiteX325" fmla="*/ 881063 w 1424368"/>
                    <a:gd name="connsiteY325" fmla="*/ 716851 h 1311606"/>
                    <a:gd name="connsiteX326" fmla="*/ 874300 w 1424368"/>
                    <a:gd name="connsiteY326" fmla="*/ 726376 h 1311606"/>
                    <a:gd name="connsiteX327" fmla="*/ 871824 w 1424368"/>
                    <a:gd name="connsiteY327" fmla="*/ 731234 h 1311606"/>
                    <a:gd name="connsiteX328" fmla="*/ 869918 w 1424368"/>
                    <a:gd name="connsiteY328" fmla="*/ 736187 h 1311606"/>
                    <a:gd name="connsiteX329" fmla="*/ 867918 w 1424368"/>
                    <a:gd name="connsiteY329" fmla="*/ 746665 h 1311606"/>
                    <a:gd name="connsiteX330" fmla="*/ 867728 w 1424368"/>
                    <a:gd name="connsiteY330" fmla="*/ 749427 h 1311606"/>
                    <a:gd name="connsiteX331" fmla="*/ 867728 w 1424368"/>
                    <a:gd name="connsiteY331" fmla="*/ 752189 h 1311606"/>
                    <a:gd name="connsiteX332" fmla="*/ 867728 w 1424368"/>
                    <a:gd name="connsiteY332" fmla="*/ 753618 h 1311606"/>
                    <a:gd name="connsiteX333" fmla="*/ 867823 w 1424368"/>
                    <a:gd name="connsiteY333" fmla="*/ 755047 h 1311606"/>
                    <a:gd name="connsiteX334" fmla="*/ 868013 w 1424368"/>
                    <a:gd name="connsiteY334" fmla="*/ 757904 h 1311606"/>
                    <a:gd name="connsiteX335" fmla="*/ 868109 w 1424368"/>
                    <a:gd name="connsiteY335" fmla="*/ 759333 h 1311606"/>
                    <a:gd name="connsiteX336" fmla="*/ 868299 w 1424368"/>
                    <a:gd name="connsiteY336" fmla="*/ 760762 h 1311606"/>
                    <a:gd name="connsiteX337" fmla="*/ 868775 w 1424368"/>
                    <a:gd name="connsiteY337" fmla="*/ 763715 h 1311606"/>
                    <a:gd name="connsiteX338" fmla="*/ 869347 w 1424368"/>
                    <a:gd name="connsiteY338" fmla="*/ 766572 h 1311606"/>
                    <a:gd name="connsiteX339" fmla="*/ 870014 w 1424368"/>
                    <a:gd name="connsiteY339" fmla="*/ 769429 h 1311606"/>
                    <a:gd name="connsiteX340" fmla="*/ 879157 w 1424368"/>
                    <a:gd name="connsiteY340" fmla="*/ 790099 h 1311606"/>
                    <a:gd name="connsiteX341" fmla="*/ 895160 w 1424368"/>
                    <a:gd name="connsiteY341" fmla="*/ 807244 h 1311606"/>
                    <a:gd name="connsiteX342" fmla="*/ 916400 w 1424368"/>
                    <a:gd name="connsiteY342" fmla="*/ 821626 h 1311606"/>
                    <a:gd name="connsiteX343" fmla="*/ 940308 w 1424368"/>
                    <a:gd name="connsiteY343" fmla="*/ 834581 h 1311606"/>
                    <a:gd name="connsiteX344" fmla="*/ 988409 w 1424368"/>
                    <a:gd name="connsiteY344" fmla="*/ 862965 h 1311606"/>
                    <a:gd name="connsiteX345" fmla="*/ 994029 w 1424368"/>
                    <a:gd name="connsiteY345" fmla="*/ 867156 h 1311606"/>
                    <a:gd name="connsiteX346" fmla="*/ 999268 w 1424368"/>
                    <a:gd name="connsiteY346" fmla="*/ 871442 h 1311606"/>
                    <a:gd name="connsiteX347" fmla="*/ 1009269 w 1424368"/>
                    <a:gd name="connsiteY347" fmla="*/ 880205 h 1311606"/>
                    <a:gd name="connsiteX348" fmla="*/ 1027366 w 1424368"/>
                    <a:gd name="connsiteY348" fmla="*/ 898969 h 1311606"/>
                    <a:gd name="connsiteX349" fmla="*/ 1041940 w 1424368"/>
                    <a:gd name="connsiteY349" fmla="*/ 919925 h 1311606"/>
                    <a:gd name="connsiteX350" fmla="*/ 1051179 w 1424368"/>
                    <a:gd name="connsiteY350" fmla="*/ 942975 h 1311606"/>
                    <a:gd name="connsiteX351" fmla="*/ 1052513 w 1424368"/>
                    <a:gd name="connsiteY351" fmla="*/ 948881 h 1311606"/>
                    <a:gd name="connsiteX352" fmla="*/ 1053370 w 1424368"/>
                    <a:gd name="connsiteY352" fmla="*/ 954786 h 1311606"/>
                    <a:gd name="connsiteX353" fmla="*/ 1053942 w 1424368"/>
                    <a:gd name="connsiteY353" fmla="*/ 966502 h 1311606"/>
                    <a:gd name="connsiteX354" fmla="*/ 1051465 w 1424368"/>
                    <a:gd name="connsiteY354" fmla="*/ 988600 h 1311606"/>
                    <a:gd name="connsiteX355" fmla="*/ 1046322 w 1424368"/>
                    <a:gd name="connsiteY355" fmla="*/ 1008507 h 1311606"/>
                    <a:gd name="connsiteX356" fmla="*/ 1040416 w 1424368"/>
                    <a:gd name="connsiteY356" fmla="*/ 1026509 h 1311606"/>
                    <a:gd name="connsiteX357" fmla="*/ 1040225 w 1424368"/>
                    <a:gd name="connsiteY357" fmla="*/ 1027081 h 1311606"/>
                    <a:gd name="connsiteX358" fmla="*/ 1041178 w 1424368"/>
                    <a:gd name="connsiteY358" fmla="*/ 1027748 h 1311606"/>
                    <a:gd name="connsiteX359" fmla="*/ 1042797 w 1424368"/>
                    <a:gd name="connsiteY359" fmla="*/ 1028891 h 1311606"/>
                    <a:gd name="connsiteX360" fmla="*/ 1044702 w 1424368"/>
                    <a:gd name="connsiteY360" fmla="*/ 1030224 h 1311606"/>
                    <a:gd name="connsiteX361" fmla="*/ 1046893 w 1424368"/>
                    <a:gd name="connsiteY361" fmla="*/ 1031748 h 1311606"/>
                    <a:gd name="connsiteX362" fmla="*/ 1049464 w 1424368"/>
                    <a:gd name="connsiteY362" fmla="*/ 1033462 h 1311606"/>
                    <a:gd name="connsiteX363" fmla="*/ 1050893 w 1424368"/>
                    <a:gd name="connsiteY363" fmla="*/ 1034415 h 1311606"/>
                    <a:gd name="connsiteX364" fmla="*/ 1052417 w 1424368"/>
                    <a:gd name="connsiteY364" fmla="*/ 1035463 h 1311606"/>
                    <a:gd name="connsiteX365" fmla="*/ 1053179 w 1424368"/>
                    <a:gd name="connsiteY365" fmla="*/ 1036034 h 1311606"/>
                    <a:gd name="connsiteX366" fmla="*/ 1053942 w 1424368"/>
                    <a:gd name="connsiteY366" fmla="*/ 1036606 h 1311606"/>
                    <a:gd name="connsiteX367" fmla="*/ 1054798 w 1424368"/>
                    <a:gd name="connsiteY367" fmla="*/ 1037177 h 1311606"/>
                    <a:gd name="connsiteX368" fmla="*/ 1055656 w 1424368"/>
                    <a:gd name="connsiteY368" fmla="*/ 1037749 h 1311606"/>
                    <a:gd name="connsiteX369" fmla="*/ 1062514 w 1424368"/>
                    <a:gd name="connsiteY369" fmla="*/ 1043845 h 1311606"/>
                    <a:gd name="connsiteX370" fmla="*/ 1063371 w 1424368"/>
                    <a:gd name="connsiteY370" fmla="*/ 1044797 h 1311606"/>
                    <a:gd name="connsiteX371" fmla="*/ 1064133 w 1424368"/>
                    <a:gd name="connsiteY371" fmla="*/ 1045750 h 1311606"/>
                    <a:gd name="connsiteX372" fmla="*/ 1065657 w 1424368"/>
                    <a:gd name="connsiteY372" fmla="*/ 1047655 h 1311606"/>
                    <a:gd name="connsiteX373" fmla="*/ 1067086 w 1424368"/>
                    <a:gd name="connsiteY373" fmla="*/ 1049655 h 1311606"/>
                    <a:gd name="connsiteX374" fmla="*/ 1067753 w 1424368"/>
                    <a:gd name="connsiteY374" fmla="*/ 1050703 h 1311606"/>
                    <a:gd name="connsiteX375" fmla="*/ 1068420 w 1424368"/>
                    <a:gd name="connsiteY375" fmla="*/ 1051751 h 1311606"/>
                    <a:gd name="connsiteX376" fmla="*/ 1069657 w 1424368"/>
                    <a:gd name="connsiteY376" fmla="*/ 1053846 h 1311606"/>
                    <a:gd name="connsiteX377" fmla="*/ 1070706 w 1424368"/>
                    <a:gd name="connsiteY377" fmla="*/ 1055942 h 1311606"/>
                    <a:gd name="connsiteX378" fmla="*/ 1071277 w 1424368"/>
                    <a:gd name="connsiteY378" fmla="*/ 1056989 h 1311606"/>
                    <a:gd name="connsiteX379" fmla="*/ 1071753 w 1424368"/>
                    <a:gd name="connsiteY379" fmla="*/ 1058037 h 1311606"/>
                    <a:gd name="connsiteX380" fmla="*/ 1072706 w 1424368"/>
                    <a:gd name="connsiteY380" fmla="*/ 1060228 h 1311606"/>
                    <a:gd name="connsiteX381" fmla="*/ 1072706 w 1424368"/>
                    <a:gd name="connsiteY381" fmla="*/ 1060514 h 1311606"/>
                    <a:gd name="connsiteX382" fmla="*/ 1072992 w 1424368"/>
                    <a:gd name="connsiteY382" fmla="*/ 1060799 h 1311606"/>
                    <a:gd name="connsiteX383" fmla="*/ 1073277 w 1424368"/>
                    <a:gd name="connsiteY383" fmla="*/ 1061466 h 1311606"/>
                    <a:gd name="connsiteX384" fmla="*/ 1073754 w 1424368"/>
                    <a:gd name="connsiteY384" fmla="*/ 1062800 h 1311606"/>
                    <a:gd name="connsiteX385" fmla="*/ 1074134 w 1424368"/>
                    <a:gd name="connsiteY385" fmla="*/ 1064133 h 1311606"/>
                    <a:gd name="connsiteX386" fmla="*/ 1074515 w 1424368"/>
                    <a:gd name="connsiteY386" fmla="*/ 1065467 h 1311606"/>
                    <a:gd name="connsiteX387" fmla="*/ 1075277 w 1424368"/>
                    <a:gd name="connsiteY387" fmla="*/ 1070229 h 1311606"/>
                    <a:gd name="connsiteX388" fmla="*/ 1075658 w 1424368"/>
                    <a:gd name="connsiteY388" fmla="*/ 1073372 h 1311606"/>
                    <a:gd name="connsiteX389" fmla="*/ 1076516 w 1424368"/>
                    <a:gd name="connsiteY389" fmla="*/ 1075753 h 1311606"/>
                    <a:gd name="connsiteX390" fmla="*/ 1076897 w 1424368"/>
                    <a:gd name="connsiteY390" fmla="*/ 1076325 h 1311606"/>
                    <a:gd name="connsiteX391" fmla="*/ 1077373 w 1424368"/>
                    <a:gd name="connsiteY391" fmla="*/ 1076992 h 1311606"/>
                    <a:gd name="connsiteX392" fmla="*/ 1077754 w 1424368"/>
                    <a:gd name="connsiteY392" fmla="*/ 1077563 h 1311606"/>
                    <a:gd name="connsiteX393" fmla="*/ 1077945 w 1424368"/>
                    <a:gd name="connsiteY393" fmla="*/ 1077849 h 1311606"/>
                    <a:gd name="connsiteX394" fmla="*/ 1078135 w 1424368"/>
                    <a:gd name="connsiteY394" fmla="*/ 1078135 h 1311606"/>
                    <a:gd name="connsiteX395" fmla="*/ 1080231 w 1424368"/>
                    <a:gd name="connsiteY395" fmla="*/ 1080040 h 1311606"/>
                    <a:gd name="connsiteX396" fmla="*/ 1085755 w 1424368"/>
                    <a:gd name="connsiteY396" fmla="*/ 1083278 h 1311606"/>
                    <a:gd name="connsiteX397" fmla="*/ 1091089 w 1424368"/>
                    <a:gd name="connsiteY397" fmla="*/ 1086612 h 1311606"/>
                    <a:gd name="connsiteX398" fmla="*/ 1094613 w 1424368"/>
                    <a:gd name="connsiteY398" fmla="*/ 1090232 h 1311606"/>
                    <a:gd name="connsiteX399" fmla="*/ 1095947 w 1424368"/>
                    <a:gd name="connsiteY399" fmla="*/ 1094518 h 1311606"/>
                    <a:gd name="connsiteX400" fmla="*/ 1092137 w 1424368"/>
                    <a:gd name="connsiteY400" fmla="*/ 1092994 h 1311606"/>
                    <a:gd name="connsiteX401" fmla="*/ 1088422 w 1424368"/>
                    <a:gd name="connsiteY401" fmla="*/ 1091470 h 1311606"/>
                    <a:gd name="connsiteX402" fmla="*/ 1083183 w 1424368"/>
                    <a:gd name="connsiteY402" fmla="*/ 1090136 h 1311606"/>
                    <a:gd name="connsiteX403" fmla="*/ 1076040 w 1424368"/>
                    <a:gd name="connsiteY403" fmla="*/ 1088041 h 1311606"/>
                    <a:gd name="connsiteX404" fmla="*/ 1071849 w 1424368"/>
                    <a:gd name="connsiteY404" fmla="*/ 1085755 h 1311606"/>
                    <a:gd name="connsiteX405" fmla="*/ 1071372 w 1424368"/>
                    <a:gd name="connsiteY405" fmla="*/ 1085374 h 1311606"/>
                    <a:gd name="connsiteX406" fmla="*/ 1070896 w 1424368"/>
                    <a:gd name="connsiteY406" fmla="*/ 1084993 h 1311606"/>
                    <a:gd name="connsiteX407" fmla="*/ 1069943 w 1424368"/>
                    <a:gd name="connsiteY407" fmla="*/ 1084231 h 1311606"/>
                    <a:gd name="connsiteX408" fmla="*/ 1069086 w 1424368"/>
                    <a:gd name="connsiteY408" fmla="*/ 1083374 h 1311606"/>
                    <a:gd name="connsiteX409" fmla="*/ 1068229 w 1424368"/>
                    <a:gd name="connsiteY409" fmla="*/ 1082421 h 1311606"/>
                    <a:gd name="connsiteX410" fmla="*/ 1068038 w 1424368"/>
                    <a:gd name="connsiteY410" fmla="*/ 1082231 h 1311606"/>
                    <a:gd name="connsiteX411" fmla="*/ 1067848 w 1424368"/>
                    <a:gd name="connsiteY411" fmla="*/ 1081945 h 1311606"/>
                    <a:gd name="connsiteX412" fmla="*/ 1067467 w 1424368"/>
                    <a:gd name="connsiteY412" fmla="*/ 1081468 h 1311606"/>
                    <a:gd name="connsiteX413" fmla="*/ 1067086 w 1424368"/>
                    <a:gd name="connsiteY413" fmla="*/ 1080897 h 1311606"/>
                    <a:gd name="connsiteX414" fmla="*/ 1066705 w 1424368"/>
                    <a:gd name="connsiteY414" fmla="*/ 1080326 h 1311606"/>
                    <a:gd name="connsiteX415" fmla="*/ 1065943 w 1424368"/>
                    <a:gd name="connsiteY415" fmla="*/ 1079087 h 1311606"/>
                    <a:gd name="connsiteX416" fmla="*/ 1065276 w 1424368"/>
                    <a:gd name="connsiteY416" fmla="*/ 1077849 h 1311606"/>
                    <a:gd name="connsiteX417" fmla="*/ 1064705 w 1424368"/>
                    <a:gd name="connsiteY417" fmla="*/ 1076516 h 1311606"/>
                    <a:gd name="connsiteX418" fmla="*/ 1064229 w 1424368"/>
                    <a:gd name="connsiteY418" fmla="*/ 1075277 h 1311606"/>
                    <a:gd name="connsiteX419" fmla="*/ 1063847 w 1424368"/>
                    <a:gd name="connsiteY419" fmla="*/ 1074039 h 1311606"/>
                    <a:gd name="connsiteX420" fmla="*/ 1063467 w 1424368"/>
                    <a:gd name="connsiteY420" fmla="*/ 1072991 h 1311606"/>
                    <a:gd name="connsiteX421" fmla="*/ 1062228 w 1424368"/>
                    <a:gd name="connsiteY421" fmla="*/ 1069658 h 1311606"/>
                    <a:gd name="connsiteX422" fmla="*/ 1061847 w 1424368"/>
                    <a:gd name="connsiteY422" fmla="*/ 1068991 h 1311606"/>
                    <a:gd name="connsiteX423" fmla="*/ 1061466 w 1424368"/>
                    <a:gd name="connsiteY423" fmla="*/ 1068324 h 1311606"/>
                    <a:gd name="connsiteX424" fmla="*/ 1061085 w 1424368"/>
                    <a:gd name="connsiteY424" fmla="*/ 1067752 h 1311606"/>
                    <a:gd name="connsiteX425" fmla="*/ 1060895 w 1424368"/>
                    <a:gd name="connsiteY425" fmla="*/ 1067467 h 1311606"/>
                    <a:gd name="connsiteX426" fmla="*/ 1060895 w 1424368"/>
                    <a:gd name="connsiteY426" fmla="*/ 1067276 h 1311606"/>
                    <a:gd name="connsiteX427" fmla="*/ 1060609 w 1424368"/>
                    <a:gd name="connsiteY427" fmla="*/ 1067086 h 1311606"/>
                    <a:gd name="connsiteX428" fmla="*/ 1059561 w 1424368"/>
                    <a:gd name="connsiteY428" fmla="*/ 1065467 h 1311606"/>
                    <a:gd name="connsiteX429" fmla="*/ 1058989 w 1424368"/>
                    <a:gd name="connsiteY429" fmla="*/ 1064704 h 1311606"/>
                    <a:gd name="connsiteX430" fmla="*/ 1058418 w 1424368"/>
                    <a:gd name="connsiteY430" fmla="*/ 1063943 h 1311606"/>
                    <a:gd name="connsiteX431" fmla="*/ 1057275 w 1424368"/>
                    <a:gd name="connsiteY431" fmla="*/ 1062418 h 1311606"/>
                    <a:gd name="connsiteX432" fmla="*/ 1056132 w 1424368"/>
                    <a:gd name="connsiteY432" fmla="*/ 1060990 h 1311606"/>
                    <a:gd name="connsiteX433" fmla="*/ 1055561 w 1424368"/>
                    <a:gd name="connsiteY433" fmla="*/ 1060323 h 1311606"/>
                    <a:gd name="connsiteX434" fmla="*/ 1054989 w 1424368"/>
                    <a:gd name="connsiteY434" fmla="*/ 1059656 h 1311606"/>
                    <a:gd name="connsiteX435" fmla="*/ 1053846 w 1424368"/>
                    <a:gd name="connsiteY435" fmla="*/ 1058418 h 1311606"/>
                    <a:gd name="connsiteX436" fmla="*/ 1052608 w 1424368"/>
                    <a:gd name="connsiteY436" fmla="*/ 1057370 h 1311606"/>
                    <a:gd name="connsiteX437" fmla="*/ 1052036 w 1424368"/>
                    <a:gd name="connsiteY437" fmla="*/ 1056894 h 1311606"/>
                    <a:gd name="connsiteX438" fmla="*/ 1051465 w 1424368"/>
                    <a:gd name="connsiteY438" fmla="*/ 1056418 h 1311606"/>
                    <a:gd name="connsiteX439" fmla="*/ 1046322 w 1424368"/>
                    <a:gd name="connsiteY439" fmla="*/ 1053084 h 1311606"/>
                    <a:gd name="connsiteX440" fmla="*/ 1045655 w 1424368"/>
                    <a:gd name="connsiteY440" fmla="*/ 1052703 h 1311606"/>
                    <a:gd name="connsiteX441" fmla="*/ 1044988 w 1424368"/>
                    <a:gd name="connsiteY441" fmla="*/ 1052322 h 1311606"/>
                    <a:gd name="connsiteX442" fmla="*/ 1044321 w 1424368"/>
                    <a:gd name="connsiteY442" fmla="*/ 1051941 h 1311606"/>
                    <a:gd name="connsiteX443" fmla="*/ 1043559 w 1424368"/>
                    <a:gd name="connsiteY443" fmla="*/ 1051560 h 1311606"/>
                    <a:gd name="connsiteX444" fmla="*/ 1042131 w 1424368"/>
                    <a:gd name="connsiteY444" fmla="*/ 1050893 h 1311606"/>
                    <a:gd name="connsiteX445" fmla="*/ 1040702 w 1424368"/>
                    <a:gd name="connsiteY445" fmla="*/ 1050227 h 1311606"/>
                    <a:gd name="connsiteX446" fmla="*/ 1037940 w 1424368"/>
                    <a:gd name="connsiteY446" fmla="*/ 1048893 h 1311606"/>
                    <a:gd name="connsiteX447" fmla="*/ 1035368 w 1424368"/>
                    <a:gd name="connsiteY447" fmla="*/ 1047655 h 1311606"/>
                    <a:gd name="connsiteX448" fmla="*/ 1034225 w 1424368"/>
                    <a:gd name="connsiteY448" fmla="*/ 1047083 h 1311606"/>
                    <a:gd name="connsiteX449" fmla="*/ 1030605 w 1424368"/>
                    <a:gd name="connsiteY449" fmla="*/ 1058990 h 1311606"/>
                    <a:gd name="connsiteX450" fmla="*/ 1024224 w 1424368"/>
                    <a:gd name="connsiteY450" fmla="*/ 1086136 h 1311606"/>
                    <a:gd name="connsiteX451" fmla="*/ 1021461 w 1424368"/>
                    <a:gd name="connsiteY451" fmla="*/ 1108329 h 1311606"/>
                    <a:gd name="connsiteX452" fmla="*/ 1020795 w 1424368"/>
                    <a:gd name="connsiteY452" fmla="*/ 1124902 h 1311606"/>
                    <a:gd name="connsiteX453" fmla="*/ 1019747 w 1424368"/>
                    <a:gd name="connsiteY453" fmla="*/ 1139095 h 1311606"/>
                    <a:gd name="connsiteX454" fmla="*/ 1014984 w 1424368"/>
                    <a:gd name="connsiteY454" fmla="*/ 1125665 h 1311606"/>
                    <a:gd name="connsiteX455" fmla="*/ 1012603 w 1424368"/>
                    <a:gd name="connsiteY455" fmla="*/ 1108710 h 1311606"/>
                    <a:gd name="connsiteX456" fmla="*/ 1012413 w 1424368"/>
                    <a:gd name="connsiteY456" fmla="*/ 1085469 h 1311606"/>
                    <a:gd name="connsiteX457" fmla="*/ 1016127 w 1424368"/>
                    <a:gd name="connsiteY457" fmla="*/ 1056608 h 1311606"/>
                    <a:gd name="connsiteX458" fmla="*/ 1023842 w 1424368"/>
                    <a:gd name="connsiteY458" fmla="*/ 1023461 h 1311606"/>
                    <a:gd name="connsiteX459" fmla="*/ 1031557 w 1424368"/>
                    <a:gd name="connsiteY459" fmla="*/ 987076 h 1311606"/>
                    <a:gd name="connsiteX460" fmla="*/ 1028795 w 1424368"/>
                    <a:gd name="connsiteY460" fmla="*/ 949738 h 1311606"/>
                    <a:gd name="connsiteX461" fmla="*/ 1020223 w 1424368"/>
                    <a:gd name="connsiteY461" fmla="*/ 931926 h 1311606"/>
                    <a:gd name="connsiteX462" fmla="*/ 1006983 w 1424368"/>
                    <a:gd name="connsiteY462" fmla="*/ 915162 h 1311606"/>
                    <a:gd name="connsiteX463" fmla="*/ 990029 w 1424368"/>
                    <a:gd name="connsiteY463" fmla="*/ 899541 h 1311606"/>
                    <a:gd name="connsiteX464" fmla="*/ 983171 w 1424368"/>
                    <a:gd name="connsiteY464" fmla="*/ 894112 h 1311606"/>
                    <a:gd name="connsiteX465" fmla="*/ 980885 w 1424368"/>
                    <a:gd name="connsiteY465" fmla="*/ 897636 h 1311606"/>
                    <a:gd name="connsiteX466" fmla="*/ 970407 w 1424368"/>
                    <a:gd name="connsiteY466" fmla="*/ 912971 h 1311606"/>
                    <a:gd name="connsiteX467" fmla="*/ 964216 w 1424368"/>
                    <a:gd name="connsiteY467" fmla="*/ 922306 h 1311606"/>
                    <a:gd name="connsiteX468" fmla="*/ 958501 w 1424368"/>
                    <a:gd name="connsiteY468" fmla="*/ 932402 h 1311606"/>
                    <a:gd name="connsiteX469" fmla="*/ 957167 w 1424368"/>
                    <a:gd name="connsiteY469" fmla="*/ 935165 h 1311606"/>
                    <a:gd name="connsiteX470" fmla="*/ 956501 w 1424368"/>
                    <a:gd name="connsiteY470" fmla="*/ 936593 h 1311606"/>
                    <a:gd name="connsiteX471" fmla="*/ 955929 w 1424368"/>
                    <a:gd name="connsiteY471" fmla="*/ 938022 h 1311606"/>
                    <a:gd name="connsiteX472" fmla="*/ 954691 w 1424368"/>
                    <a:gd name="connsiteY472" fmla="*/ 940975 h 1311606"/>
                    <a:gd name="connsiteX473" fmla="*/ 953548 w 1424368"/>
                    <a:gd name="connsiteY473" fmla="*/ 944118 h 1311606"/>
                    <a:gd name="connsiteX474" fmla="*/ 952500 w 1424368"/>
                    <a:gd name="connsiteY474" fmla="*/ 947357 h 1311606"/>
                    <a:gd name="connsiteX475" fmla="*/ 951452 w 1424368"/>
                    <a:gd name="connsiteY475" fmla="*/ 950785 h 1311606"/>
                    <a:gd name="connsiteX476" fmla="*/ 949547 w 1424368"/>
                    <a:gd name="connsiteY476" fmla="*/ 958025 h 1311606"/>
                    <a:gd name="connsiteX477" fmla="*/ 948690 w 1424368"/>
                    <a:gd name="connsiteY477" fmla="*/ 961739 h 1311606"/>
                    <a:gd name="connsiteX478" fmla="*/ 947928 w 1424368"/>
                    <a:gd name="connsiteY478" fmla="*/ 965359 h 1311606"/>
                    <a:gd name="connsiteX479" fmla="*/ 946690 w 1424368"/>
                    <a:gd name="connsiteY479" fmla="*/ 972502 h 1311606"/>
                    <a:gd name="connsiteX480" fmla="*/ 945356 w 1424368"/>
                    <a:gd name="connsiteY480" fmla="*/ 987457 h 1311606"/>
                    <a:gd name="connsiteX481" fmla="*/ 944975 w 1424368"/>
                    <a:gd name="connsiteY481" fmla="*/ 996220 h 1311606"/>
                    <a:gd name="connsiteX482" fmla="*/ 943833 w 1424368"/>
                    <a:gd name="connsiteY482" fmla="*/ 1006126 h 1311606"/>
                    <a:gd name="connsiteX483" fmla="*/ 941356 w 1424368"/>
                    <a:gd name="connsiteY483" fmla="*/ 1015460 h 1311606"/>
                    <a:gd name="connsiteX484" fmla="*/ 938022 w 1424368"/>
                    <a:gd name="connsiteY484" fmla="*/ 1022794 h 1311606"/>
                    <a:gd name="connsiteX485" fmla="*/ 931259 w 1424368"/>
                    <a:gd name="connsiteY485" fmla="*/ 1032510 h 1311606"/>
                    <a:gd name="connsiteX486" fmla="*/ 925449 w 1424368"/>
                    <a:gd name="connsiteY486" fmla="*/ 1038225 h 1311606"/>
                    <a:gd name="connsiteX487" fmla="*/ 923163 w 1424368"/>
                    <a:gd name="connsiteY487" fmla="*/ 1039940 h 1311606"/>
                    <a:gd name="connsiteX488" fmla="*/ 921258 w 1424368"/>
                    <a:gd name="connsiteY488" fmla="*/ 1040892 h 1311606"/>
                    <a:gd name="connsiteX489" fmla="*/ 918972 w 1424368"/>
                    <a:gd name="connsiteY489" fmla="*/ 1040606 h 1311606"/>
                    <a:gd name="connsiteX490" fmla="*/ 918782 w 1424368"/>
                    <a:gd name="connsiteY490" fmla="*/ 1037368 h 1311606"/>
                    <a:gd name="connsiteX491" fmla="*/ 919353 w 1424368"/>
                    <a:gd name="connsiteY491" fmla="*/ 1034701 h 1311606"/>
                    <a:gd name="connsiteX492" fmla="*/ 920305 w 1424368"/>
                    <a:gd name="connsiteY492" fmla="*/ 1031367 h 1311606"/>
                    <a:gd name="connsiteX493" fmla="*/ 923068 w 1424368"/>
                    <a:gd name="connsiteY493" fmla="*/ 1022985 h 1311606"/>
                    <a:gd name="connsiteX494" fmla="*/ 925830 w 1424368"/>
                    <a:gd name="connsiteY494" fmla="*/ 1012889 h 1311606"/>
                    <a:gd name="connsiteX495" fmla="*/ 926497 w 1424368"/>
                    <a:gd name="connsiteY495" fmla="*/ 1007745 h 1311606"/>
                    <a:gd name="connsiteX496" fmla="*/ 926497 w 1424368"/>
                    <a:gd name="connsiteY496" fmla="*/ 1002792 h 1311606"/>
                    <a:gd name="connsiteX497" fmla="*/ 925735 w 1424368"/>
                    <a:gd name="connsiteY497" fmla="*/ 997172 h 1311606"/>
                    <a:gd name="connsiteX498" fmla="*/ 924592 w 1424368"/>
                    <a:gd name="connsiteY498" fmla="*/ 989743 h 1311606"/>
                    <a:gd name="connsiteX499" fmla="*/ 922687 w 1424368"/>
                    <a:gd name="connsiteY499" fmla="*/ 970693 h 1311606"/>
                    <a:gd name="connsiteX500" fmla="*/ 922591 w 1424368"/>
                    <a:gd name="connsiteY500" fmla="*/ 960406 h 1311606"/>
                    <a:gd name="connsiteX501" fmla="*/ 922782 w 1424368"/>
                    <a:gd name="connsiteY501" fmla="*/ 955262 h 1311606"/>
                    <a:gd name="connsiteX502" fmla="*/ 923068 w 1424368"/>
                    <a:gd name="connsiteY502" fmla="*/ 950309 h 1311606"/>
                    <a:gd name="connsiteX503" fmla="*/ 923925 w 1424368"/>
                    <a:gd name="connsiteY503" fmla="*/ 940308 h 1311606"/>
                    <a:gd name="connsiteX504" fmla="*/ 924592 w 1424368"/>
                    <a:gd name="connsiteY504" fmla="*/ 935260 h 1311606"/>
                    <a:gd name="connsiteX505" fmla="*/ 925354 w 1424368"/>
                    <a:gd name="connsiteY505" fmla="*/ 930211 h 1311606"/>
                    <a:gd name="connsiteX506" fmla="*/ 926306 w 1424368"/>
                    <a:gd name="connsiteY506" fmla="*/ 925163 h 1311606"/>
                    <a:gd name="connsiteX507" fmla="*/ 927354 w 1424368"/>
                    <a:gd name="connsiteY507" fmla="*/ 920210 h 1311606"/>
                    <a:gd name="connsiteX508" fmla="*/ 927926 w 1424368"/>
                    <a:gd name="connsiteY508" fmla="*/ 917734 h 1311606"/>
                    <a:gd name="connsiteX509" fmla="*/ 928592 w 1424368"/>
                    <a:gd name="connsiteY509" fmla="*/ 915352 h 1311606"/>
                    <a:gd name="connsiteX510" fmla="*/ 929926 w 1424368"/>
                    <a:gd name="connsiteY510" fmla="*/ 910590 h 1311606"/>
                    <a:gd name="connsiteX511" fmla="*/ 936022 w 1424368"/>
                    <a:gd name="connsiteY511" fmla="*/ 893635 h 1311606"/>
                    <a:gd name="connsiteX512" fmla="*/ 941927 w 1424368"/>
                    <a:gd name="connsiteY512" fmla="*/ 880301 h 1311606"/>
                    <a:gd name="connsiteX513" fmla="*/ 946118 w 1424368"/>
                    <a:gd name="connsiteY513" fmla="*/ 871442 h 1311606"/>
                    <a:gd name="connsiteX514" fmla="*/ 924687 w 1424368"/>
                    <a:gd name="connsiteY514" fmla="*/ 861251 h 1311606"/>
                    <a:gd name="connsiteX515" fmla="*/ 898779 w 1424368"/>
                    <a:gd name="connsiteY515" fmla="*/ 848677 h 1311606"/>
                    <a:gd name="connsiteX516" fmla="*/ 872490 w 1424368"/>
                    <a:gd name="connsiteY516" fmla="*/ 832485 h 1311606"/>
                    <a:gd name="connsiteX517" fmla="*/ 849154 w 1424368"/>
                    <a:gd name="connsiteY517" fmla="*/ 809530 h 1311606"/>
                    <a:gd name="connsiteX518" fmla="*/ 834200 w 1424368"/>
                    <a:gd name="connsiteY518" fmla="*/ 779907 h 1311606"/>
                    <a:gd name="connsiteX519" fmla="*/ 833057 w 1424368"/>
                    <a:gd name="connsiteY519" fmla="*/ 776002 h 1311606"/>
                    <a:gd name="connsiteX520" fmla="*/ 832104 w 1424368"/>
                    <a:gd name="connsiteY520" fmla="*/ 772001 h 1311606"/>
                    <a:gd name="connsiteX521" fmla="*/ 831247 w 1424368"/>
                    <a:gd name="connsiteY521" fmla="*/ 768001 h 1311606"/>
                    <a:gd name="connsiteX522" fmla="*/ 830866 w 1424368"/>
                    <a:gd name="connsiteY522" fmla="*/ 766001 h 1311606"/>
                    <a:gd name="connsiteX523" fmla="*/ 830580 w 1424368"/>
                    <a:gd name="connsiteY523" fmla="*/ 763905 h 1311606"/>
                    <a:gd name="connsiteX524" fmla="*/ 830009 w 1424368"/>
                    <a:gd name="connsiteY524" fmla="*/ 759714 h 1311606"/>
                    <a:gd name="connsiteX525" fmla="*/ 829723 w 1424368"/>
                    <a:gd name="connsiteY525" fmla="*/ 757618 h 1311606"/>
                    <a:gd name="connsiteX526" fmla="*/ 829723 w 1424368"/>
                    <a:gd name="connsiteY526" fmla="*/ 755428 h 1311606"/>
                    <a:gd name="connsiteX527" fmla="*/ 829437 w 1424368"/>
                    <a:gd name="connsiteY527" fmla="*/ 751142 h 1311606"/>
                    <a:gd name="connsiteX528" fmla="*/ 829437 w 1424368"/>
                    <a:gd name="connsiteY528" fmla="*/ 746760 h 1311606"/>
                    <a:gd name="connsiteX529" fmla="*/ 832009 w 1424368"/>
                    <a:gd name="connsiteY529" fmla="*/ 728853 h 1311606"/>
                    <a:gd name="connsiteX530" fmla="*/ 834867 w 1424368"/>
                    <a:gd name="connsiteY530" fmla="*/ 719995 h 1311606"/>
                    <a:gd name="connsiteX531" fmla="*/ 838676 w 1424368"/>
                    <a:gd name="connsiteY531" fmla="*/ 711422 h 1311606"/>
                    <a:gd name="connsiteX532" fmla="*/ 848583 w 1424368"/>
                    <a:gd name="connsiteY532" fmla="*/ 695992 h 1311606"/>
                    <a:gd name="connsiteX533" fmla="*/ 860013 w 1424368"/>
                    <a:gd name="connsiteY533" fmla="*/ 682657 h 1311606"/>
                    <a:gd name="connsiteX534" fmla="*/ 871728 w 1424368"/>
                    <a:gd name="connsiteY534" fmla="*/ 671036 h 1311606"/>
                    <a:gd name="connsiteX535" fmla="*/ 882872 w 1424368"/>
                    <a:gd name="connsiteY535" fmla="*/ 660368 h 1311606"/>
                    <a:gd name="connsiteX536" fmla="*/ 892969 w 1424368"/>
                    <a:gd name="connsiteY536" fmla="*/ 650176 h 1311606"/>
                    <a:gd name="connsiteX537" fmla="*/ 901446 w 1424368"/>
                    <a:gd name="connsiteY537" fmla="*/ 640175 h 1311606"/>
                    <a:gd name="connsiteX538" fmla="*/ 903256 w 1424368"/>
                    <a:gd name="connsiteY538" fmla="*/ 637699 h 1311606"/>
                    <a:gd name="connsiteX539" fmla="*/ 904113 w 1424368"/>
                    <a:gd name="connsiteY539" fmla="*/ 636460 h 1311606"/>
                    <a:gd name="connsiteX540" fmla="*/ 904875 w 1424368"/>
                    <a:gd name="connsiteY540" fmla="*/ 635222 h 1311606"/>
                    <a:gd name="connsiteX541" fmla="*/ 906495 w 1424368"/>
                    <a:gd name="connsiteY541" fmla="*/ 632746 h 1311606"/>
                    <a:gd name="connsiteX542" fmla="*/ 907923 w 1424368"/>
                    <a:gd name="connsiteY542" fmla="*/ 630174 h 1311606"/>
                    <a:gd name="connsiteX543" fmla="*/ 909161 w 1424368"/>
                    <a:gd name="connsiteY543" fmla="*/ 627602 h 1311606"/>
                    <a:gd name="connsiteX544" fmla="*/ 910304 w 1424368"/>
                    <a:gd name="connsiteY544" fmla="*/ 625031 h 1311606"/>
                    <a:gd name="connsiteX545" fmla="*/ 912209 w 1424368"/>
                    <a:gd name="connsiteY545" fmla="*/ 619697 h 1311606"/>
                    <a:gd name="connsiteX546" fmla="*/ 913066 w 1424368"/>
                    <a:gd name="connsiteY546" fmla="*/ 616839 h 1311606"/>
                    <a:gd name="connsiteX547" fmla="*/ 913829 w 1424368"/>
                    <a:gd name="connsiteY547" fmla="*/ 613696 h 1311606"/>
                    <a:gd name="connsiteX548" fmla="*/ 914591 w 1424368"/>
                    <a:gd name="connsiteY548" fmla="*/ 610552 h 1311606"/>
                    <a:gd name="connsiteX549" fmla="*/ 914972 w 1424368"/>
                    <a:gd name="connsiteY549" fmla="*/ 609028 h 1311606"/>
                    <a:gd name="connsiteX550" fmla="*/ 915258 w 1424368"/>
                    <a:gd name="connsiteY550" fmla="*/ 607504 h 1311606"/>
                    <a:gd name="connsiteX551" fmla="*/ 916305 w 1424368"/>
                    <a:gd name="connsiteY551" fmla="*/ 601504 h 1311606"/>
                    <a:gd name="connsiteX552" fmla="*/ 916781 w 1424368"/>
                    <a:gd name="connsiteY552" fmla="*/ 595503 h 1311606"/>
                    <a:gd name="connsiteX553" fmla="*/ 914876 w 1424368"/>
                    <a:gd name="connsiteY553" fmla="*/ 572167 h 1311606"/>
                    <a:gd name="connsiteX554" fmla="*/ 906589 w 1424368"/>
                    <a:gd name="connsiteY554" fmla="*/ 549783 h 1311606"/>
                    <a:gd name="connsiteX555" fmla="*/ 893064 w 1424368"/>
                    <a:gd name="connsiteY555" fmla="*/ 528542 h 1311606"/>
                    <a:gd name="connsiteX556" fmla="*/ 875729 w 1424368"/>
                    <a:gd name="connsiteY556" fmla="*/ 508444 h 1311606"/>
                    <a:gd name="connsiteX557" fmla="*/ 866108 w 1424368"/>
                    <a:gd name="connsiteY557" fmla="*/ 498729 h 1311606"/>
                    <a:gd name="connsiteX558" fmla="*/ 856012 w 1424368"/>
                    <a:gd name="connsiteY558" fmla="*/ 489204 h 1311606"/>
                    <a:gd name="connsiteX559" fmla="*/ 831247 w 1424368"/>
                    <a:gd name="connsiteY559" fmla="*/ 466916 h 1311606"/>
                    <a:gd name="connsiteX560" fmla="*/ 830295 w 1424368"/>
                    <a:gd name="connsiteY560" fmla="*/ 467582 h 1311606"/>
                    <a:gd name="connsiteX561" fmla="*/ 823056 w 1424368"/>
                    <a:gd name="connsiteY561" fmla="*/ 472250 h 1311606"/>
                    <a:gd name="connsiteX562" fmla="*/ 812006 w 1424368"/>
                    <a:gd name="connsiteY562" fmla="*/ 478917 h 1311606"/>
                    <a:gd name="connsiteX563" fmla="*/ 798195 w 1424368"/>
                    <a:gd name="connsiteY563" fmla="*/ 486918 h 1311606"/>
                    <a:gd name="connsiteX564" fmla="*/ 783050 w 1424368"/>
                    <a:gd name="connsiteY564" fmla="*/ 496062 h 1311606"/>
                    <a:gd name="connsiteX565" fmla="*/ 769144 w 1424368"/>
                    <a:gd name="connsiteY565" fmla="*/ 506540 h 1311606"/>
                    <a:gd name="connsiteX566" fmla="*/ 763905 w 1424368"/>
                    <a:gd name="connsiteY566" fmla="*/ 512254 h 1311606"/>
                    <a:gd name="connsiteX567" fmla="*/ 760286 w 1424368"/>
                    <a:gd name="connsiteY567" fmla="*/ 518160 h 1311606"/>
                    <a:gd name="connsiteX568" fmla="*/ 758380 w 1424368"/>
                    <a:gd name="connsiteY568" fmla="*/ 524827 h 1311606"/>
                    <a:gd name="connsiteX569" fmla="*/ 758190 w 1424368"/>
                    <a:gd name="connsiteY569" fmla="*/ 526733 h 1311606"/>
                    <a:gd name="connsiteX570" fmla="*/ 758190 w 1424368"/>
                    <a:gd name="connsiteY570" fmla="*/ 528733 h 1311606"/>
                    <a:gd name="connsiteX571" fmla="*/ 758190 w 1424368"/>
                    <a:gd name="connsiteY571" fmla="*/ 529781 h 1311606"/>
                    <a:gd name="connsiteX572" fmla="*/ 758190 w 1424368"/>
                    <a:gd name="connsiteY572" fmla="*/ 530828 h 1311606"/>
                    <a:gd name="connsiteX573" fmla="*/ 758380 w 1424368"/>
                    <a:gd name="connsiteY573" fmla="*/ 532924 h 1311606"/>
                    <a:gd name="connsiteX574" fmla="*/ 758667 w 1424368"/>
                    <a:gd name="connsiteY574" fmla="*/ 535115 h 1311606"/>
                    <a:gd name="connsiteX575" fmla="*/ 758667 w 1424368"/>
                    <a:gd name="connsiteY575" fmla="*/ 536258 h 1311606"/>
                    <a:gd name="connsiteX576" fmla="*/ 759047 w 1424368"/>
                    <a:gd name="connsiteY576" fmla="*/ 537401 h 1311606"/>
                    <a:gd name="connsiteX577" fmla="*/ 759238 w 1424368"/>
                    <a:gd name="connsiteY577" fmla="*/ 538543 h 1311606"/>
                    <a:gd name="connsiteX578" fmla="*/ 759238 w 1424368"/>
                    <a:gd name="connsiteY578" fmla="*/ 538925 h 1311606"/>
                    <a:gd name="connsiteX579" fmla="*/ 759238 w 1424368"/>
                    <a:gd name="connsiteY579" fmla="*/ 539210 h 1311606"/>
                    <a:gd name="connsiteX580" fmla="*/ 759333 w 1424368"/>
                    <a:gd name="connsiteY580" fmla="*/ 539782 h 1311606"/>
                    <a:gd name="connsiteX581" fmla="*/ 759429 w 1424368"/>
                    <a:gd name="connsiteY581" fmla="*/ 540353 h 1311606"/>
                    <a:gd name="connsiteX582" fmla="*/ 760286 w 1424368"/>
                    <a:gd name="connsiteY582" fmla="*/ 542353 h 1311606"/>
                    <a:gd name="connsiteX583" fmla="*/ 762191 w 1424368"/>
                    <a:gd name="connsiteY583" fmla="*/ 544735 h 1311606"/>
                    <a:gd name="connsiteX584" fmla="*/ 765524 w 1424368"/>
                    <a:gd name="connsiteY584" fmla="*/ 547687 h 1311606"/>
                    <a:gd name="connsiteX585" fmla="*/ 766572 w 1424368"/>
                    <a:gd name="connsiteY585" fmla="*/ 548545 h 1311606"/>
                    <a:gd name="connsiteX586" fmla="*/ 768001 w 1424368"/>
                    <a:gd name="connsiteY586" fmla="*/ 549593 h 1311606"/>
                    <a:gd name="connsiteX587" fmla="*/ 771525 w 1424368"/>
                    <a:gd name="connsiteY587" fmla="*/ 552259 h 1311606"/>
                    <a:gd name="connsiteX588" fmla="*/ 781812 w 1424368"/>
                    <a:gd name="connsiteY588" fmla="*/ 565309 h 1311606"/>
                    <a:gd name="connsiteX589" fmla="*/ 783622 w 1424368"/>
                    <a:gd name="connsiteY589" fmla="*/ 573119 h 1311606"/>
                    <a:gd name="connsiteX590" fmla="*/ 783717 w 1424368"/>
                    <a:gd name="connsiteY590" fmla="*/ 577025 h 1311606"/>
                    <a:gd name="connsiteX591" fmla="*/ 783622 w 1424368"/>
                    <a:gd name="connsiteY591" fmla="*/ 578929 h 1311606"/>
                    <a:gd name="connsiteX592" fmla="*/ 783431 w 1424368"/>
                    <a:gd name="connsiteY592" fmla="*/ 580834 h 1311606"/>
                    <a:gd name="connsiteX593" fmla="*/ 778479 w 1424368"/>
                    <a:gd name="connsiteY593" fmla="*/ 594836 h 1311606"/>
                    <a:gd name="connsiteX594" fmla="*/ 777526 w 1424368"/>
                    <a:gd name="connsiteY594" fmla="*/ 596360 h 1311606"/>
                    <a:gd name="connsiteX595" fmla="*/ 776478 w 1424368"/>
                    <a:gd name="connsiteY595" fmla="*/ 597789 h 1311606"/>
                    <a:gd name="connsiteX596" fmla="*/ 774192 w 1424368"/>
                    <a:gd name="connsiteY596" fmla="*/ 600456 h 1311606"/>
                    <a:gd name="connsiteX597" fmla="*/ 771811 w 1424368"/>
                    <a:gd name="connsiteY597" fmla="*/ 602837 h 1311606"/>
                    <a:gd name="connsiteX598" fmla="*/ 770573 w 1424368"/>
                    <a:gd name="connsiteY598" fmla="*/ 603885 h 1311606"/>
                    <a:gd name="connsiteX599" fmla="*/ 769430 w 1424368"/>
                    <a:gd name="connsiteY599" fmla="*/ 604837 h 1311606"/>
                    <a:gd name="connsiteX600" fmla="*/ 760666 w 1424368"/>
                    <a:gd name="connsiteY600" fmla="*/ 610457 h 1311606"/>
                    <a:gd name="connsiteX601" fmla="*/ 746379 w 1424368"/>
                    <a:gd name="connsiteY601" fmla="*/ 617696 h 1311606"/>
                    <a:gd name="connsiteX602" fmla="*/ 736949 w 1424368"/>
                    <a:gd name="connsiteY602" fmla="*/ 623602 h 1311606"/>
                    <a:gd name="connsiteX603" fmla="*/ 731711 w 1424368"/>
                    <a:gd name="connsiteY603" fmla="*/ 628650 h 1311606"/>
                    <a:gd name="connsiteX604" fmla="*/ 730092 w 1424368"/>
                    <a:gd name="connsiteY604" fmla="*/ 630174 h 1311606"/>
                    <a:gd name="connsiteX605" fmla="*/ 728949 w 1424368"/>
                    <a:gd name="connsiteY605" fmla="*/ 630555 h 1311606"/>
                    <a:gd name="connsiteX606" fmla="*/ 728186 w 1424368"/>
                    <a:gd name="connsiteY606" fmla="*/ 629602 h 1311606"/>
                    <a:gd name="connsiteX607" fmla="*/ 727901 w 1424368"/>
                    <a:gd name="connsiteY607" fmla="*/ 627126 h 1311606"/>
                    <a:gd name="connsiteX608" fmla="*/ 730472 w 1424368"/>
                    <a:gd name="connsiteY608" fmla="*/ 618363 h 1311606"/>
                    <a:gd name="connsiteX609" fmla="*/ 739045 w 1424368"/>
                    <a:gd name="connsiteY609" fmla="*/ 607600 h 1311606"/>
                    <a:gd name="connsiteX610" fmla="*/ 751141 w 1424368"/>
                    <a:gd name="connsiteY610" fmla="*/ 596836 h 1311606"/>
                    <a:gd name="connsiteX611" fmla="*/ 756666 w 1424368"/>
                    <a:gd name="connsiteY611" fmla="*/ 591122 h 1311606"/>
                    <a:gd name="connsiteX612" fmla="*/ 757238 w 1424368"/>
                    <a:gd name="connsiteY612" fmla="*/ 590455 h 1311606"/>
                    <a:gd name="connsiteX613" fmla="*/ 757714 w 1424368"/>
                    <a:gd name="connsiteY613" fmla="*/ 589788 h 1311606"/>
                    <a:gd name="connsiteX614" fmla="*/ 758476 w 1424368"/>
                    <a:gd name="connsiteY614" fmla="*/ 588550 h 1311606"/>
                    <a:gd name="connsiteX615" fmla="*/ 759619 w 1424368"/>
                    <a:gd name="connsiteY615" fmla="*/ 585978 h 1311606"/>
                    <a:gd name="connsiteX616" fmla="*/ 760286 w 1424368"/>
                    <a:gd name="connsiteY616" fmla="*/ 580453 h 1311606"/>
                    <a:gd name="connsiteX617" fmla="*/ 758571 w 1424368"/>
                    <a:gd name="connsiteY617" fmla="*/ 575405 h 1311606"/>
                    <a:gd name="connsiteX618" fmla="*/ 754285 w 1424368"/>
                    <a:gd name="connsiteY618" fmla="*/ 572357 h 1311606"/>
                    <a:gd name="connsiteX619" fmla="*/ 753142 w 1424368"/>
                    <a:gd name="connsiteY619" fmla="*/ 571881 h 1311606"/>
                    <a:gd name="connsiteX620" fmla="*/ 752190 w 1424368"/>
                    <a:gd name="connsiteY620" fmla="*/ 571405 h 1311606"/>
                    <a:gd name="connsiteX621" fmla="*/ 750856 w 1424368"/>
                    <a:gd name="connsiteY621" fmla="*/ 570643 h 1311606"/>
                    <a:gd name="connsiteX622" fmla="*/ 744855 w 1424368"/>
                    <a:gd name="connsiteY622" fmla="*/ 566928 h 1311606"/>
                    <a:gd name="connsiteX623" fmla="*/ 738378 w 1424368"/>
                    <a:gd name="connsiteY623" fmla="*/ 561403 h 1311606"/>
                    <a:gd name="connsiteX624" fmla="*/ 732758 w 1424368"/>
                    <a:gd name="connsiteY624" fmla="*/ 553784 h 1311606"/>
                    <a:gd name="connsiteX625" fmla="*/ 731615 w 1424368"/>
                    <a:gd name="connsiteY625" fmla="*/ 551688 h 1311606"/>
                    <a:gd name="connsiteX626" fmla="*/ 730663 w 1424368"/>
                    <a:gd name="connsiteY626" fmla="*/ 549497 h 1311606"/>
                    <a:gd name="connsiteX627" fmla="*/ 729329 w 1424368"/>
                    <a:gd name="connsiteY627" fmla="*/ 545783 h 1311606"/>
                    <a:gd name="connsiteX628" fmla="*/ 728758 w 1424368"/>
                    <a:gd name="connsiteY628" fmla="*/ 544068 h 1311606"/>
                    <a:gd name="connsiteX629" fmla="*/ 728282 w 1424368"/>
                    <a:gd name="connsiteY629" fmla="*/ 542353 h 1311606"/>
                    <a:gd name="connsiteX630" fmla="*/ 727234 w 1424368"/>
                    <a:gd name="connsiteY630" fmla="*/ 538829 h 1311606"/>
                    <a:gd name="connsiteX631" fmla="*/ 726472 w 1424368"/>
                    <a:gd name="connsiteY631" fmla="*/ 535115 h 1311606"/>
                    <a:gd name="connsiteX632" fmla="*/ 726091 w 1424368"/>
                    <a:gd name="connsiteY632" fmla="*/ 533305 h 1311606"/>
                    <a:gd name="connsiteX633" fmla="*/ 725805 w 1424368"/>
                    <a:gd name="connsiteY633" fmla="*/ 531400 h 1311606"/>
                    <a:gd name="connsiteX634" fmla="*/ 725329 w 1424368"/>
                    <a:gd name="connsiteY634" fmla="*/ 527590 h 1311606"/>
                    <a:gd name="connsiteX635" fmla="*/ 725138 w 1424368"/>
                    <a:gd name="connsiteY635" fmla="*/ 523589 h 1311606"/>
                    <a:gd name="connsiteX636" fmla="*/ 727043 w 1424368"/>
                    <a:gd name="connsiteY636" fmla="*/ 507492 h 1311606"/>
                    <a:gd name="connsiteX637" fmla="*/ 733044 w 1424368"/>
                    <a:gd name="connsiteY637" fmla="*/ 492728 h 1311606"/>
                    <a:gd name="connsiteX638" fmla="*/ 741236 w 1424368"/>
                    <a:gd name="connsiteY638" fmla="*/ 480727 h 1311606"/>
                    <a:gd name="connsiteX639" fmla="*/ 758857 w 1424368"/>
                    <a:gd name="connsiteY639" fmla="*/ 463296 h 1311606"/>
                    <a:gd name="connsiteX640" fmla="*/ 774764 w 1424368"/>
                    <a:gd name="connsiteY640" fmla="*/ 450818 h 1311606"/>
                    <a:gd name="connsiteX641" fmla="*/ 787622 w 1424368"/>
                    <a:gd name="connsiteY641" fmla="*/ 441293 h 1311606"/>
                    <a:gd name="connsiteX642" fmla="*/ 796480 w 1424368"/>
                    <a:gd name="connsiteY642" fmla="*/ 434531 h 1311606"/>
                    <a:gd name="connsiteX643" fmla="*/ 792956 w 1424368"/>
                    <a:gd name="connsiteY643" fmla="*/ 431006 h 1311606"/>
                    <a:gd name="connsiteX644" fmla="*/ 787813 w 1424368"/>
                    <a:gd name="connsiteY644" fmla="*/ 425672 h 1311606"/>
                    <a:gd name="connsiteX645" fmla="*/ 782764 w 1424368"/>
                    <a:gd name="connsiteY645" fmla="*/ 420148 h 1311606"/>
                    <a:gd name="connsiteX646" fmla="*/ 777907 w 1424368"/>
                    <a:gd name="connsiteY646" fmla="*/ 414433 h 1311606"/>
                    <a:gd name="connsiteX647" fmla="*/ 776669 w 1424368"/>
                    <a:gd name="connsiteY647" fmla="*/ 413004 h 1311606"/>
                    <a:gd name="connsiteX648" fmla="*/ 776383 w 1424368"/>
                    <a:gd name="connsiteY648" fmla="*/ 412623 h 1311606"/>
                    <a:gd name="connsiteX649" fmla="*/ 776383 w 1424368"/>
                    <a:gd name="connsiteY649" fmla="*/ 412623 h 1311606"/>
                    <a:gd name="connsiteX650" fmla="*/ 776383 w 1424368"/>
                    <a:gd name="connsiteY650" fmla="*/ 412623 h 1311606"/>
                    <a:gd name="connsiteX651" fmla="*/ 776383 w 1424368"/>
                    <a:gd name="connsiteY651" fmla="*/ 412623 h 1311606"/>
                    <a:gd name="connsiteX652" fmla="*/ 776383 w 1424368"/>
                    <a:gd name="connsiteY652" fmla="*/ 412623 h 1311606"/>
                    <a:gd name="connsiteX653" fmla="*/ 776288 w 1424368"/>
                    <a:gd name="connsiteY653" fmla="*/ 412433 h 1311606"/>
                    <a:gd name="connsiteX654" fmla="*/ 774954 w 1424368"/>
                    <a:gd name="connsiteY654" fmla="*/ 411194 h 1311606"/>
                    <a:gd name="connsiteX655" fmla="*/ 738283 w 1424368"/>
                    <a:gd name="connsiteY655" fmla="*/ 367284 h 1311606"/>
                    <a:gd name="connsiteX656" fmla="*/ 730854 w 1424368"/>
                    <a:gd name="connsiteY656" fmla="*/ 355092 h 1311606"/>
                    <a:gd name="connsiteX657" fmla="*/ 724376 w 1424368"/>
                    <a:gd name="connsiteY657" fmla="*/ 342328 h 1311606"/>
                    <a:gd name="connsiteX658" fmla="*/ 714947 w 1424368"/>
                    <a:gd name="connsiteY658" fmla="*/ 314896 h 1311606"/>
                    <a:gd name="connsiteX659" fmla="*/ 712565 w 1424368"/>
                    <a:gd name="connsiteY659" fmla="*/ 299085 h 1311606"/>
                    <a:gd name="connsiteX660" fmla="*/ 711708 w 1424368"/>
                    <a:gd name="connsiteY660" fmla="*/ 299275 h 1311606"/>
                    <a:gd name="connsiteX661" fmla="*/ 677323 w 1424368"/>
                    <a:gd name="connsiteY661" fmla="*/ 304324 h 1311606"/>
                    <a:gd name="connsiteX662" fmla="*/ 646748 w 1424368"/>
                    <a:gd name="connsiteY662" fmla="*/ 314134 h 1311606"/>
                    <a:gd name="connsiteX663" fmla="*/ 645223 w 1424368"/>
                    <a:gd name="connsiteY663" fmla="*/ 315182 h 1311606"/>
                    <a:gd name="connsiteX664" fmla="*/ 644462 w 1424368"/>
                    <a:gd name="connsiteY664" fmla="*/ 315754 h 1311606"/>
                    <a:gd name="connsiteX665" fmla="*/ 644080 w 1424368"/>
                    <a:gd name="connsiteY665" fmla="*/ 316039 h 1311606"/>
                    <a:gd name="connsiteX666" fmla="*/ 643890 w 1424368"/>
                    <a:gd name="connsiteY666" fmla="*/ 316039 h 1311606"/>
                    <a:gd name="connsiteX667" fmla="*/ 643033 w 1424368"/>
                    <a:gd name="connsiteY667" fmla="*/ 316897 h 1311606"/>
                    <a:gd name="connsiteX668" fmla="*/ 642652 w 1424368"/>
                    <a:gd name="connsiteY668" fmla="*/ 317183 h 1311606"/>
                    <a:gd name="connsiteX669" fmla="*/ 642557 w 1424368"/>
                    <a:gd name="connsiteY669" fmla="*/ 317183 h 1311606"/>
                    <a:gd name="connsiteX670" fmla="*/ 642557 w 1424368"/>
                    <a:gd name="connsiteY670" fmla="*/ 317278 h 1311606"/>
                    <a:gd name="connsiteX671" fmla="*/ 642366 w 1424368"/>
                    <a:gd name="connsiteY671" fmla="*/ 317278 h 1311606"/>
                    <a:gd name="connsiteX672" fmla="*/ 641985 w 1424368"/>
                    <a:gd name="connsiteY672" fmla="*/ 317659 h 1311606"/>
                    <a:gd name="connsiteX673" fmla="*/ 641223 w 1424368"/>
                    <a:gd name="connsiteY673" fmla="*/ 318230 h 1311606"/>
                    <a:gd name="connsiteX674" fmla="*/ 640461 w 1424368"/>
                    <a:gd name="connsiteY674" fmla="*/ 318802 h 1311606"/>
                    <a:gd name="connsiteX675" fmla="*/ 639795 w 1424368"/>
                    <a:gd name="connsiteY675" fmla="*/ 319373 h 1311606"/>
                    <a:gd name="connsiteX676" fmla="*/ 634937 w 1424368"/>
                    <a:gd name="connsiteY676" fmla="*/ 324326 h 1311606"/>
                    <a:gd name="connsiteX677" fmla="*/ 634365 w 1424368"/>
                    <a:gd name="connsiteY677" fmla="*/ 324993 h 1311606"/>
                    <a:gd name="connsiteX678" fmla="*/ 633889 w 1424368"/>
                    <a:gd name="connsiteY678" fmla="*/ 325660 h 1311606"/>
                    <a:gd name="connsiteX679" fmla="*/ 632936 w 1424368"/>
                    <a:gd name="connsiteY679" fmla="*/ 327088 h 1311606"/>
                    <a:gd name="connsiteX680" fmla="*/ 631222 w 1424368"/>
                    <a:gd name="connsiteY680" fmla="*/ 330327 h 1311606"/>
                    <a:gd name="connsiteX681" fmla="*/ 628555 w 1424368"/>
                    <a:gd name="connsiteY681" fmla="*/ 337566 h 1311606"/>
                    <a:gd name="connsiteX682" fmla="*/ 625221 w 1424368"/>
                    <a:gd name="connsiteY682" fmla="*/ 354330 h 1311606"/>
                    <a:gd name="connsiteX683" fmla="*/ 621792 w 1424368"/>
                    <a:gd name="connsiteY683" fmla="*/ 371189 h 1311606"/>
                    <a:gd name="connsiteX684" fmla="*/ 616077 w 1424368"/>
                    <a:gd name="connsiteY684" fmla="*/ 385382 h 1311606"/>
                    <a:gd name="connsiteX685" fmla="*/ 614363 w 1424368"/>
                    <a:gd name="connsiteY685" fmla="*/ 388239 h 1311606"/>
                    <a:gd name="connsiteX686" fmla="*/ 612553 w 1424368"/>
                    <a:gd name="connsiteY686" fmla="*/ 390811 h 1311606"/>
                    <a:gd name="connsiteX687" fmla="*/ 608933 w 1424368"/>
                    <a:gd name="connsiteY687" fmla="*/ 394811 h 1311606"/>
                    <a:gd name="connsiteX688" fmla="*/ 607219 w 1424368"/>
                    <a:gd name="connsiteY688" fmla="*/ 396335 h 1311606"/>
                    <a:gd name="connsiteX689" fmla="*/ 605600 w 1424368"/>
                    <a:gd name="connsiteY689" fmla="*/ 397574 h 1311606"/>
                    <a:gd name="connsiteX690" fmla="*/ 604171 w 1424368"/>
                    <a:gd name="connsiteY690" fmla="*/ 398526 h 1311606"/>
                    <a:gd name="connsiteX691" fmla="*/ 602838 w 1424368"/>
                    <a:gd name="connsiteY691" fmla="*/ 399193 h 1311606"/>
                    <a:gd name="connsiteX692" fmla="*/ 599790 w 1424368"/>
                    <a:gd name="connsiteY692" fmla="*/ 399669 h 1311606"/>
                    <a:gd name="connsiteX693" fmla="*/ 599980 w 1424368"/>
                    <a:gd name="connsiteY693" fmla="*/ 396621 h 1311606"/>
                    <a:gd name="connsiteX694" fmla="*/ 600456 w 1424368"/>
                    <a:gd name="connsiteY694" fmla="*/ 395383 h 1311606"/>
                    <a:gd name="connsiteX695" fmla="*/ 601028 w 1424368"/>
                    <a:gd name="connsiteY695" fmla="*/ 393859 h 1311606"/>
                    <a:gd name="connsiteX696" fmla="*/ 601695 w 1424368"/>
                    <a:gd name="connsiteY696" fmla="*/ 392240 h 1311606"/>
                    <a:gd name="connsiteX697" fmla="*/ 602361 w 1424368"/>
                    <a:gd name="connsiteY697" fmla="*/ 390334 h 1311606"/>
                    <a:gd name="connsiteX698" fmla="*/ 603885 w 1424368"/>
                    <a:gd name="connsiteY698" fmla="*/ 386048 h 1311606"/>
                    <a:gd name="connsiteX699" fmla="*/ 604552 w 1424368"/>
                    <a:gd name="connsiteY699" fmla="*/ 383667 h 1311606"/>
                    <a:gd name="connsiteX700" fmla="*/ 605124 w 1424368"/>
                    <a:gd name="connsiteY700" fmla="*/ 381095 h 1311606"/>
                    <a:gd name="connsiteX701" fmla="*/ 606362 w 1424368"/>
                    <a:gd name="connsiteY701" fmla="*/ 368713 h 1311606"/>
                    <a:gd name="connsiteX702" fmla="*/ 605885 w 1424368"/>
                    <a:gd name="connsiteY702" fmla="*/ 353187 h 1311606"/>
                    <a:gd name="connsiteX703" fmla="*/ 605885 w 1424368"/>
                    <a:gd name="connsiteY703" fmla="*/ 333756 h 1311606"/>
                    <a:gd name="connsiteX704" fmla="*/ 607790 w 1424368"/>
                    <a:gd name="connsiteY704" fmla="*/ 322421 h 1311606"/>
                    <a:gd name="connsiteX705" fmla="*/ 609600 w 1424368"/>
                    <a:gd name="connsiteY705" fmla="*/ 316516 h 1311606"/>
                    <a:gd name="connsiteX706" fmla="*/ 610838 w 1424368"/>
                    <a:gd name="connsiteY706" fmla="*/ 313563 h 1311606"/>
                    <a:gd name="connsiteX707" fmla="*/ 611505 w 1424368"/>
                    <a:gd name="connsiteY707" fmla="*/ 312134 h 1311606"/>
                    <a:gd name="connsiteX708" fmla="*/ 612267 w 1424368"/>
                    <a:gd name="connsiteY708" fmla="*/ 310705 h 1311606"/>
                    <a:gd name="connsiteX709" fmla="*/ 619601 w 1424368"/>
                    <a:gd name="connsiteY709" fmla="*/ 299847 h 1311606"/>
                    <a:gd name="connsiteX710" fmla="*/ 620649 w 1424368"/>
                    <a:gd name="connsiteY710" fmla="*/ 298609 h 1311606"/>
                    <a:gd name="connsiteX711" fmla="*/ 621792 w 1424368"/>
                    <a:gd name="connsiteY711" fmla="*/ 297466 h 1311606"/>
                    <a:gd name="connsiteX712" fmla="*/ 622935 w 1424368"/>
                    <a:gd name="connsiteY712" fmla="*/ 296323 h 1311606"/>
                    <a:gd name="connsiteX713" fmla="*/ 623507 w 1424368"/>
                    <a:gd name="connsiteY713" fmla="*/ 295751 h 1311606"/>
                    <a:gd name="connsiteX714" fmla="*/ 623792 w 1424368"/>
                    <a:gd name="connsiteY714" fmla="*/ 295466 h 1311606"/>
                    <a:gd name="connsiteX715" fmla="*/ 623792 w 1424368"/>
                    <a:gd name="connsiteY715" fmla="*/ 295466 h 1311606"/>
                    <a:gd name="connsiteX716" fmla="*/ 623792 w 1424368"/>
                    <a:gd name="connsiteY716" fmla="*/ 295466 h 1311606"/>
                    <a:gd name="connsiteX717" fmla="*/ 623697 w 1424368"/>
                    <a:gd name="connsiteY717" fmla="*/ 295466 h 1311606"/>
                    <a:gd name="connsiteX718" fmla="*/ 623507 w 1424368"/>
                    <a:gd name="connsiteY718" fmla="*/ 295656 h 1311606"/>
                    <a:gd name="connsiteX719" fmla="*/ 623316 w 1424368"/>
                    <a:gd name="connsiteY719" fmla="*/ 295846 h 1311606"/>
                    <a:gd name="connsiteX720" fmla="*/ 623602 w 1424368"/>
                    <a:gd name="connsiteY720" fmla="*/ 295561 h 1311606"/>
                    <a:gd name="connsiteX721" fmla="*/ 624174 w 1424368"/>
                    <a:gd name="connsiteY721" fmla="*/ 294989 h 1311606"/>
                    <a:gd name="connsiteX722" fmla="*/ 625317 w 1424368"/>
                    <a:gd name="connsiteY722" fmla="*/ 293846 h 1311606"/>
                    <a:gd name="connsiteX723" fmla="*/ 627602 w 1424368"/>
                    <a:gd name="connsiteY723" fmla="*/ 291560 h 1311606"/>
                    <a:gd name="connsiteX724" fmla="*/ 629984 w 1424368"/>
                    <a:gd name="connsiteY724" fmla="*/ 289370 h 1311606"/>
                    <a:gd name="connsiteX725" fmla="*/ 632460 w 1424368"/>
                    <a:gd name="connsiteY725" fmla="*/ 287369 h 1311606"/>
                    <a:gd name="connsiteX726" fmla="*/ 635032 w 1424368"/>
                    <a:gd name="connsiteY726" fmla="*/ 285464 h 1311606"/>
                    <a:gd name="connsiteX727" fmla="*/ 636365 w 1424368"/>
                    <a:gd name="connsiteY727" fmla="*/ 284512 h 1311606"/>
                    <a:gd name="connsiteX728" fmla="*/ 637699 w 1424368"/>
                    <a:gd name="connsiteY728" fmla="*/ 283655 h 1311606"/>
                    <a:gd name="connsiteX729" fmla="*/ 648272 w 1424368"/>
                    <a:gd name="connsiteY729" fmla="*/ 277749 h 1311606"/>
                    <a:gd name="connsiteX730" fmla="*/ 658749 w 1424368"/>
                    <a:gd name="connsiteY730" fmla="*/ 273367 h 1311606"/>
                    <a:gd name="connsiteX731" fmla="*/ 668846 w 1424368"/>
                    <a:gd name="connsiteY731" fmla="*/ 270034 h 1311606"/>
                    <a:gd name="connsiteX732" fmla="*/ 686943 w 1424368"/>
                    <a:gd name="connsiteY732" fmla="*/ 264890 h 1311606"/>
                    <a:gd name="connsiteX733" fmla="*/ 701802 w 1424368"/>
                    <a:gd name="connsiteY733" fmla="*/ 260604 h 1311606"/>
                    <a:gd name="connsiteX734" fmla="*/ 712756 w 1424368"/>
                    <a:gd name="connsiteY734" fmla="*/ 256508 h 1311606"/>
                    <a:gd name="connsiteX735" fmla="*/ 717518 w 1424368"/>
                    <a:gd name="connsiteY735" fmla="*/ 254127 h 1311606"/>
                    <a:gd name="connsiteX736" fmla="*/ 726186 w 1424368"/>
                    <a:gd name="connsiteY736" fmla="*/ 232124 h 1311606"/>
                    <a:gd name="connsiteX737" fmla="*/ 738569 w 1424368"/>
                    <a:gd name="connsiteY737" fmla="*/ 210693 h 1311606"/>
                    <a:gd name="connsiteX738" fmla="*/ 761715 w 1424368"/>
                    <a:gd name="connsiteY738" fmla="*/ 177641 h 1311606"/>
                    <a:gd name="connsiteX739" fmla="*/ 766096 w 1424368"/>
                    <a:gd name="connsiteY739" fmla="*/ 170974 h 1311606"/>
                    <a:gd name="connsiteX740" fmla="*/ 769620 w 1424368"/>
                    <a:gd name="connsiteY740" fmla="*/ 164973 h 1311606"/>
                    <a:gd name="connsiteX741" fmla="*/ 772192 w 1424368"/>
                    <a:gd name="connsiteY741" fmla="*/ 159829 h 1311606"/>
                    <a:gd name="connsiteX742" fmla="*/ 773716 w 1424368"/>
                    <a:gd name="connsiteY742" fmla="*/ 155543 h 1311606"/>
                    <a:gd name="connsiteX743" fmla="*/ 774382 w 1424368"/>
                    <a:gd name="connsiteY743" fmla="*/ 152305 h 1311606"/>
                    <a:gd name="connsiteX744" fmla="*/ 774382 w 1424368"/>
                    <a:gd name="connsiteY744" fmla="*/ 149828 h 1311606"/>
                    <a:gd name="connsiteX745" fmla="*/ 773335 w 1424368"/>
                    <a:gd name="connsiteY745" fmla="*/ 145733 h 1311606"/>
                    <a:gd name="connsiteX746" fmla="*/ 766477 w 1424368"/>
                    <a:gd name="connsiteY746" fmla="*/ 136112 h 1311606"/>
                    <a:gd name="connsiteX747" fmla="*/ 756857 w 1424368"/>
                    <a:gd name="connsiteY747" fmla="*/ 128588 h 1311606"/>
                    <a:gd name="connsiteX748" fmla="*/ 749808 w 1424368"/>
                    <a:gd name="connsiteY748" fmla="*/ 122682 h 1311606"/>
                    <a:gd name="connsiteX749" fmla="*/ 724948 w 1424368"/>
                    <a:gd name="connsiteY749" fmla="*/ 93250 h 1311606"/>
                    <a:gd name="connsiteX750" fmla="*/ 579025 w 1424368"/>
                    <a:gd name="connsiteY750" fmla="*/ 38862 h 1311606"/>
                    <a:gd name="connsiteX751" fmla="*/ 550640 w 1424368"/>
                    <a:gd name="connsiteY751" fmla="*/ 0 h 1311606"/>
                    <a:gd name="connsiteX752" fmla="*/ 356711 w 1424368"/>
                    <a:gd name="connsiteY752" fmla="*/ 219837 h 1311606"/>
                    <a:gd name="connsiteX753" fmla="*/ 361950 w 1424368"/>
                    <a:gd name="connsiteY753" fmla="*/ 219361 h 1311606"/>
                    <a:gd name="connsiteX754" fmla="*/ 375190 w 1424368"/>
                    <a:gd name="connsiteY754" fmla="*/ 218980 h 1311606"/>
                    <a:gd name="connsiteX755" fmla="*/ 390620 w 1424368"/>
                    <a:gd name="connsiteY755" fmla="*/ 220694 h 1311606"/>
                    <a:gd name="connsiteX756" fmla="*/ 407480 w 1424368"/>
                    <a:gd name="connsiteY756" fmla="*/ 226885 h 1311606"/>
                    <a:gd name="connsiteX757" fmla="*/ 415195 w 1424368"/>
                    <a:gd name="connsiteY757" fmla="*/ 232696 h 1311606"/>
                    <a:gd name="connsiteX758" fmla="*/ 418338 w 1424368"/>
                    <a:gd name="connsiteY758" fmla="*/ 236315 h 1311606"/>
                    <a:gd name="connsiteX759" fmla="*/ 419671 w 1424368"/>
                    <a:gd name="connsiteY759" fmla="*/ 238220 h 1311606"/>
                    <a:gd name="connsiteX760" fmla="*/ 420910 w 1424368"/>
                    <a:gd name="connsiteY760" fmla="*/ 240221 h 1311606"/>
                    <a:gd name="connsiteX761" fmla="*/ 421957 w 1424368"/>
                    <a:gd name="connsiteY761" fmla="*/ 242316 h 1311606"/>
                    <a:gd name="connsiteX762" fmla="*/ 422815 w 1424368"/>
                    <a:gd name="connsiteY762" fmla="*/ 244412 h 1311606"/>
                    <a:gd name="connsiteX763" fmla="*/ 424053 w 1424368"/>
                    <a:gd name="connsiteY763" fmla="*/ 249079 h 1311606"/>
                    <a:gd name="connsiteX764" fmla="*/ 424434 w 1424368"/>
                    <a:gd name="connsiteY764" fmla="*/ 251460 h 1311606"/>
                    <a:gd name="connsiteX765" fmla="*/ 424625 w 1424368"/>
                    <a:gd name="connsiteY765" fmla="*/ 253841 h 1311606"/>
                    <a:gd name="connsiteX766" fmla="*/ 424625 w 1424368"/>
                    <a:gd name="connsiteY766" fmla="*/ 256222 h 1311606"/>
                    <a:gd name="connsiteX767" fmla="*/ 424434 w 1424368"/>
                    <a:gd name="connsiteY767" fmla="*/ 258604 h 1311606"/>
                    <a:gd name="connsiteX768" fmla="*/ 424053 w 1424368"/>
                    <a:gd name="connsiteY768" fmla="*/ 260890 h 1311606"/>
                    <a:gd name="connsiteX769" fmla="*/ 423577 w 1424368"/>
                    <a:gd name="connsiteY769" fmla="*/ 263080 h 1311606"/>
                    <a:gd name="connsiteX770" fmla="*/ 423006 w 1424368"/>
                    <a:gd name="connsiteY770" fmla="*/ 265271 h 1311606"/>
                    <a:gd name="connsiteX771" fmla="*/ 422339 w 1424368"/>
                    <a:gd name="connsiteY771" fmla="*/ 267367 h 1311606"/>
                    <a:gd name="connsiteX772" fmla="*/ 421577 w 1424368"/>
                    <a:gd name="connsiteY772" fmla="*/ 269367 h 1311606"/>
                    <a:gd name="connsiteX773" fmla="*/ 420720 w 1424368"/>
                    <a:gd name="connsiteY773" fmla="*/ 271272 h 1311606"/>
                    <a:gd name="connsiteX774" fmla="*/ 419862 w 1424368"/>
                    <a:gd name="connsiteY774" fmla="*/ 273177 h 1311606"/>
                    <a:gd name="connsiteX775" fmla="*/ 419005 w 1424368"/>
                    <a:gd name="connsiteY775" fmla="*/ 274987 h 1311606"/>
                    <a:gd name="connsiteX776" fmla="*/ 415480 w 1424368"/>
                    <a:gd name="connsiteY776" fmla="*/ 281464 h 1311606"/>
                    <a:gd name="connsiteX777" fmla="*/ 413861 w 1424368"/>
                    <a:gd name="connsiteY777" fmla="*/ 284321 h 1311606"/>
                    <a:gd name="connsiteX778" fmla="*/ 412528 w 1424368"/>
                    <a:gd name="connsiteY778" fmla="*/ 286702 h 1311606"/>
                    <a:gd name="connsiteX779" fmla="*/ 411861 w 1424368"/>
                    <a:gd name="connsiteY779" fmla="*/ 287655 h 1311606"/>
                    <a:gd name="connsiteX780" fmla="*/ 411480 w 1424368"/>
                    <a:gd name="connsiteY780" fmla="*/ 288417 h 1311606"/>
                    <a:gd name="connsiteX781" fmla="*/ 411099 w 1424368"/>
                    <a:gd name="connsiteY781" fmla="*/ 290036 h 1311606"/>
                    <a:gd name="connsiteX782" fmla="*/ 413099 w 1424368"/>
                    <a:gd name="connsiteY782" fmla="*/ 292799 h 1311606"/>
                    <a:gd name="connsiteX783" fmla="*/ 414052 w 1424368"/>
                    <a:gd name="connsiteY783" fmla="*/ 293275 h 1311606"/>
                    <a:gd name="connsiteX784" fmla="*/ 414624 w 1424368"/>
                    <a:gd name="connsiteY784" fmla="*/ 293465 h 1311606"/>
                    <a:gd name="connsiteX785" fmla="*/ 414719 w 1424368"/>
                    <a:gd name="connsiteY785" fmla="*/ 293465 h 1311606"/>
                    <a:gd name="connsiteX786" fmla="*/ 414909 w 1424368"/>
                    <a:gd name="connsiteY786" fmla="*/ 293560 h 1311606"/>
                    <a:gd name="connsiteX787" fmla="*/ 415385 w 1424368"/>
                    <a:gd name="connsiteY787" fmla="*/ 293560 h 1311606"/>
                    <a:gd name="connsiteX788" fmla="*/ 415862 w 1424368"/>
                    <a:gd name="connsiteY788" fmla="*/ 293846 h 1311606"/>
                    <a:gd name="connsiteX789" fmla="*/ 416338 w 1424368"/>
                    <a:gd name="connsiteY789" fmla="*/ 293846 h 1311606"/>
                    <a:gd name="connsiteX790" fmla="*/ 417386 w 1424368"/>
                    <a:gd name="connsiteY790" fmla="*/ 294037 h 1311606"/>
                    <a:gd name="connsiteX791" fmla="*/ 418529 w 1424368"/>
                    <a:gd name="connsiteY791" fmla="*/ 294132 h 1311606"/>
                    <a:gd name="connsiteX792" fmla="*/ 419767 w 1424368"/>
                    <a:gd name="connsiteY792" fmla="*/ 294132 h 1311606"/>
                    <a:gd name="connsiteX793" fmla="*/ 425672 w 1424368"/>
                    <a:gd name="connsiteY793" fmla="*/ 294132 h 1311606"/>
                    <a:gd name="connsiteX794" fmla="*/ 429006 w 1424368"/>
                    <a:gd name="connsiteY794" fmla="*/ 293846 h 1311606"/>
                    <a:gd name="connsiteX795" fmla="*/ 432531 w 1424368"/>
                    <a:gd name="connsiteY795" fmla="*/ 293370 h 1311606"/>
                    <a:gd name="connsiteX796" fmla="*/ 448437 w 1424368"/>
                    <a:gd name="connsiteY796" fmla="*/ 290989 h 1311606"/>
                    <a:gd name="connsiteX797" fmla="*/ 457391 w 1424368"/>
                    <a:gd name="connsiteY797" fmla="*/ 289941 h 1311606"/>
                    <a:gd name="connsiteX798" fmla="*/ 467201 w 1424368"/>
                    <a:gd name="connsiteY798" fmla="*/ 289655 h 1311606"/>
                    <a:gd name="connsiteX799" fmla="*/ 477679 w 1424368"/>
                    <a:gd name="connsiteY799" fmla="*/ 291179 h 1311606"/>
                    <a:gd name="connsiteX800" fmla="*/ 487204 w 1424368"/>
                    <a:gd name="connsiteY800" fmla="*/ 295275 h 1311606"/>
                    <a:gd name="connsiteX801" fmla="*/ 489204 w 1424368"/>
                    <a:gd name="connsiteY801" fmla="*/ 296609 h 1311606"/>
                    <a:gd name="connsiteX802" fmla="*/ 491014 w 1424368"/>
                    <a:gd name="connsiteY802" fmla="*/ 298133 h 1311606"/>
                    <a:gd name="connsiteX803" fmla="*/ 491490 w 1424368"/>
                    <a:gd name="connsiteY803" fmla="*/ 298513 h 1311606"/>
                    <a:gd name="connsiteX804" fmla="*/ 491871 w 1424368"/>
                    <a:gd name="connsiteY804" fmla="*/ 298895 h 1311606"/>
                    <a:gd name="connsiteX805" fmla="*/ 492633 w 1424368"/>
                    <a:gd name="connsiteY805" fmla="*/ 299656 h 1311606"/>
                    <a:gd name="connsiteX806" fmla="*/ 493490 w 1424368"/>
                    <a:gd name="connsiteY806" fmla="*/ 300514 h 1311606"/>
                    <a:gd name="connsiteX807" fmla="*/ 494252 w 1424368"/>
                    <a:gd name="connsiteY807" fmla="*/ 301371 h 1311606"/>
                    <a:gd name="connsiteX808" fmla="*/ 496729 w 1424368"/>
                    <a:gd name="connsiteY808" fmla="*/ 305086 h 1311606"/>
                    <a:gd name="connsiteX809" fmla="*/ 497205 w 1424368"/>
                    <a:gd name="connsiteY809" fmla="*/ 306038 h 1311606"/>
                    <a:gd name="connsiteX810" fmla="*/ 497586 w 1424368"/>
                    <a:gd name="connsiteY810" fmla="*/ 307086 h 1311606"/>
                    <a:gd name="connsiteX811" fmla="*/ 498253 w 1424368"/>
                    <a:gd name="connsiteY811" fmla="*/ 309086 h 1311606"/>
                    <a:gd name="connsiteX812" fmla="*/ 498634 w 1424368"/>
                    <a:gd name="connsiteY812" fmla="*/ 311182 h 1311606"/>
                    <a:gd name="connsiteX813" fmla="*/ 498634 w 1424368"/>
                    <a:gd name="connsiteY813" fmla="*/ 312230 h 1311606"/>
                    <a:gd name="connsiteX814" fmla="*/ 498824 w 1424368"/>
                    <a:gd name="connsiteY814" fmla="*/ 313182 h 1311606"/>
                    <a:gd name="connsiteX815" fmla="*/ 498824 w 1424368"/>
                    <a:gd name="connsiteY815" fmla="*/ 316706 h 1311606"/>
                    <a:gd name="connsiteX816" fmla="*/ 498348 w 1424368"/>
                    <a:gd name="connsiteY816" fmla="*/ 322707 h 1311606"/>
                    <a:gd name="connsiteX817" fmla="*/ 497967 w 1424368"/>
                    <a:gd name="connsiteY817" fmla="*/ 327470 h 1311606"/>
                    <a:gd name="connsiteX818" fmla="*/ 497967 w 1424368"/>
                    <a:gd name="connsiteY818" fmla="*/ 328422 h 1311606"/>
                    <a:gd name="connsiteX819" fmla="*/ 497967 w 1424368"/>
                    <a:gd name="connsiteY819" fmla="*/ 329279 h 1311606"/>
                    <a:gd name="connsiteX820" fmla="*/ 497967 w 1424368"/>
                    <a:gd name="connsiteY820" fmla="*/ 330041 h 1311606"/>
                    <a:gd name="connsiteX821" fmla="*/ 498157 w 1424368"/>
                    <a:gd name="connsiteY821" fmla="*/ 330803 h 1311606"/>
                    <a:gd name="connsiteX822" fmla="*/ 498443 w 1424368"/>
                    <a:gd name="connsiteY822" fmla="*/ 331565 h 1311606"/>
                    <a:gd name="connsiteX823" fmla="*/ 498443 w 1424368"/>
                    <a:gd name="connsiteY823" fmla="*/ 331946 h 1311606"/>
                    <a:gd name="connsiteX824" fmla="*/ 498729 w 1424368"/>
                    <a:gd name="connsiteY824" fmla="*/ 332327 h 1311606"/>
                    <a:gd name="connsiteX825" fmla="*/ 499110 w 1424368"/>
                    <a:gd name="connsiteY825" fmla="*/ 332994 h 1311606"/>
                    <a:gd name="connsiteX826" fmla="*/ 499586 w 1424368"/>
                    <a:gd name="connsiteY826" fmla="*/ 333756 h 1311606"/>
                    <a:gd name="connsiteX827" fmla="*/ 501968 w 1424368"/>
                    <a:gd name="connsiteY827" fmla="*/ 336328 h 1311606"/>
                    <a:gd name="connsiteX828" fmla="*/ 508921 w 1424368"/>
                    <a:gd name="connsiteY828" fmla="*/ 339757 h 1311606"/>
                    <a:gd name="connsiteX829" fmla="*/ 517493 w 1424368"/>
                    <a:gd name="connsiteY829" fmla="*/ 341471 h 1311606"/>
                    <a:gd name="connsiteX830" fmla="*/ 533495 w 1424368"/>
                    <a:gd name="connsiteY830" fmla="*/ 342424 h 1311606"/>
                    <a:gd name="connsiteX831" fmla="*/ 544354 w 1424368"/>
                    <a:gd name="connsiteY831" fmla="*/ 343186 h 1311606"/>
                    <a:gd name="connsiteX832" fmla="*/ 548164 w 1424368"/>
                    <a:gd name="connsiteY832" fmla="*/ 344615 h 1311606"/>
                    <a:gd name="connsiteX833" fmla="*/ 544259 w 1424368"/>
                    <a:gd name="connsiteY833" fmla="*/ 346519 h 1311606"/>
                    <a:gd name="connsiteX834" fmla="*/ 533305 w 1424368"/>
                    <a:gd name="connsiteY834" fmla="*/ 349091 h 1311606"/>
                    <a:gd name="connsiteX835" fmla="*/ 515588 w 1424368"/>
                    <a:gd name="connsiteY835" fmla="*/ 351473 h 1311606"/>
                    <a:gd name="connsiteX836" fmla="*/ 503968 w 1424368"/>
                    <a:gd name="connsiteY836" fmla="*/ 351092 h 1311606"/>
                    <a:gd name="connsiteX837" fmla="*/ 491109 w 1424368"/>
                    <a:gd name="connsiteY837" fmla="*/ 347186 h 1311606"/>
                    <a:gd name="connsiteX838" fmla="*/ 485394 w 1424368"/>
                    <a:gd name="connsiteY838" fmla="*/ 343186 h 1311606"/>
                    <a:gd name="connsiteX839" fmla="*/ 484156 w 1424368"/>
                    <a:gd name="connsiteY839" fmla="*/ 341948 h 1311606"/>
                    <a:gd name="connsiteX840" fmla="*/ 483013 w 1424368"/>
                    <a:gd name="connsiteY840" fmla="*/ 340614 h 1311606"/>
                    <a:gd name="connsiteX841" fmla="*/ 482441 w 1424368"/>
                    <a:gd name="connsiteY841" fmla="*/ 339947 h 1311606"/>
                    <a:gd name="connsiteX842" fmla="*/ 481965 w 1424368"/>
                    <a:gd name="connsiteY842" fmla="*/ 339185 h 1311606"/>
                    <a:gd name="connsiteX843" fmla="*/ 481013 w 1424368"/>
                    <a:gd name="connsiteY843" fmla="*/ 337661 h 1311606"/>
                    <a:gd name="connsiteX844" fmla="*/ 478727 w 1424368"/>
                    <a:gd name="connsiteY844" fmla="*/ 330899 h 1311606"/>
                    <a:gd name="connsiteX845" fmla="*/ 478060 w 1424368"/>
                    <a:gd name="connsiteY845" fmla="*/ 324707 h 1311606"/>
                    <a:gd name="connsiteX846" fmla="*/ 477584 w 1424368"/>
                    <a:gd name="connsiteY846" fmla="*/ 319468 h 1311606"/>
                    <a:gd name="connsiteX847" fmla="*/ 477203 w 1424368"/>
                    <a:gd name="connsiteY847" fmla="*/ 317278 h 1311606"/>
                    <a:gd name="connsiteX848" fmla="*/ 476917 w 1424368"/>
                    <a:gd name="connsiteY848" fmla="*/ 316516 h 1311606"/>
                    <a:gd name="connsiteX849" fmla="*/ 476631 w 1424368"/>
                    <a:gd name="connsiteY849" fmla="*/ 315849 h 1311606"/>
                    <a:gd name="connsiteX850" fmla="*/ 474726 w 1424368"/>
                    <a:gd name="connsiteY850" fmla="*/ 313468 h 1311606"/>
                    <a:gd name="connsiteX851" fmla="*/ 474155 w 1424368"/>
                    <a:gd name="connsiteY851" fmla="*/ 312992 h 1311606"/>
                    <a:gd name="connsiteX852" fmla="*/ 473773 w 1424368"/>
                    <a:gd name="connsiteY852" fmla="*/ 312706 h 1311606"/>
                    <a:gd name="connsiteX853" fmla="*/ 473583 w 1424368"/>
                    <a:gd name="connsiteY853" fmla="*/ 312515 h 1311606"/>
                    <a:gd name="connsiteX854" fmla="*/ 473393 w 1424368"/>
                    <a:gd name="connsiteY854" fmla="*/ 312515 h 1311606"/>
                    <a:gd name="connsiteX855" fmla="*/ 472630 w 1424368"/>
                    <a:gd name="connsiteY855" fmla="*/ 311944 h 1311606"/>
                    <a:gd name="connsiteX856" fmla="*/ 471869 w 1424368"/>
                    <a:gd name="connsiteY856" fmla="*/ 311563 h 1311606"/>
                    <a:gd name="connsiteX857" fmla="*/ 468439 w 1424368"/>
                    <a:gd name="connsiteY857" fmla="*/ 310705 h 1311606"/>
                    <a:gd name="connsiteX858" fmla="*/ 463963 w 1424368"/>
                    <a:gd name="connsiteY858" fmla="*/ 310705 h 1311606"/>
                    <a:gd name="connsiteX859" fmla="*/ 458153 w 1424368"/>
                    <a:gd name="connsiteY859" fmla="*/ 311467 h 1311606"/>
                    <a:gd name="connsiteX860" fmla="*/ 451390 w 1424368"/>
                    <a:gd name="connsiteY860" fmla="*/ 312896 h 1311606"/>
                    <a:gd name="connsiteX861" fmla="*/ 435579 w 1424368"/>
                    <a:gd name="connsiteY861" fmla="*/ 316706 h 1311606"/>
                    <a:gd name="connsiteX862" fmla="*/ 431102 w 1424368"/>
                    <a:gd name="connsiteY862" fmla="*/ 317659 h 1311606"/>
                    <a:gd name="connsiteX863" fmla="*/ 426434 w 1424368"/>
                    <a:gd name="connsiteY863" fmla="*/ 318516 h 1311606"/>
                    <a:gd name="connsiteX864" fmla="*/ 416243 w 1424368"/>
                    <a:gd name="connsiteY864" fmla="*/ 319564 h 1311606"/>
                    <a:gd name="connsiteX865" fmla="*/ 413481 w 1424368"/>
                    <a:gd name="connsiteY865" fmla="*/ 319564 h 1311606"/>
                    <a:gd name="connsiteX866" fmla="*/ 410718 w 1424368"/>
                    <a:gd name="connsiteY866" fmla="*/ 319564 h 1311606"/>
                    <a:gd name="connsiteX867" fmla="*/ 407861 w 1424368"/>
                    <a:gd name="connsiteY867" fmla="*/ 319278 h 1311606"/>
                    <a:gd name="connsiteX868" fmla="*/ 406432 w 1424368"/>
                    <a:gd name="connsiteY868" fmla="*/ 319183 h 1311606"/>
                    <a:gd name="connsiteX869" fmla="*/ 405003 w 1424368"/>
                    <a:gd name="connsiteY869" fmla="*/ 318992 h 1311606"/>
                    <a:gd name="connsiteX870" fmla="*/ 403574 w 1424368"/>
                    <a:gd name="connsiteY870" fmla="*/ 318802 h 1311606"/>
                    <a:gd name="connsiteX871" fmla="*/ 402813 w 1424368"/>
                    <a:gd name="connsiteY871" fmla="*/ 318802 h 1311606"/>
                    <a:gd name="connsiteX872" fmla="*/ 402050 w 1424368"/>
                    <a:gd name="connsiteY872" fmla="*/ 318516 h 1311606"/>
                    <a:gd name="connsiteX873" fmla="*/ 398907 w 1424368"/>
                    <a:gd name="connsiteY873" fmla="*/ 317754 h 1311606"/>
                    <a:gd name="connsiteX874" fmla="*/ 395859 w 1424368"/>
                    <a:gd name="connsiteY874" fmla="*/ 316801 h 1311606"/>
                    <a:gd name="connsiteX875" fmla="*/ 392906 w 1424368"/>
                    <a:gd name="connsiteY875" fmla="*/ 315754 h 1311606"/>
                    <a:gd name="connsiteX876" fmla="*/ 382714 w 1424368"/>
                    <a:gd name="connsiteY876" fmla="*/ 309753 h 1311606"/>
                    <a:gd name="connsiteX877" fmla="*/ 376524 w 1424368"/>
                    <a:gd name="connsiteY877" fmla="*/ 300895 h 1311606"/>
                    <a:gd name="connsiteX878" fmla="*/ 375571 w 1424368"/>
                    <a:gd name="connsiteY878" fmla="*/ 290322 h 1311606"/>
                    <a:gd name="connsiteX879" fmla="*/ 376047 w 1424368"/>
                    <a:gd name="connsiteY879" fmla="*/ 287560 h 1311606"/>
                    <a:gd name="connsiteX880" fmla="*/ 376809 w 1424368"/>
                    <a:gd name="connsiteY880" fmla="*/ 284797 h 1311606"/>
                    <a:gd name="connsiteX881" fmla="*/ 377762 w 1424368"/>
                    <a:gd name="connsiteY881" fmla="*/ 282035 h 1311606"/>
                    <a:gd name="connsiteX882" fmla="*/ 378714 w 1424368"/>
                    <a:gd name="connsiteY882" fmla="*/ 279654 h 1311606"/>
                    <a:gd name="connsiteX883" fmla="*/ 379190 w 1424368"/>
                    <a:gd name="connsiteY883" fmla="*/ 278511 h 1311606"/>
                    <a:gd name="connsiteX884" fmla="*/ 379572 w 1424368"/>
                    <a:gd name="connsiteY884" fmla="*/ 277654 h 1311606"/>
                    <a:gd name="connsiteX885" fmla="*/ 380333 w 1424368"/>
                    <a:gd name="connsiteY885" fmla="*/ 275939 h 1311606"/>
                    <a:gd name="connsiteX886" fmla="*/ 381762 w 1424368"/>
                    <a:gd name="connsiteY886" fmla="*/ 272796 h 1311606"/>
                    <a:gd name="connsiteX887" fmla="*/ 384048 w 1424368"/>
                    <a:gd name="connsiteY887" fmla="*/ 267367 h 1311606"/>
                    <a:gd name="connsiteX888" fmla="*/ 384524 w 1424368"/>
                    <a:gd name="connsiteY888" fmla="*/ 266224 h 1311606"/>
                    <a:gd name="connsiteX889" fmla="*/ 384906 w 1424368"/>
                    <a:gd name="connsiteY889" fmla="*/ 265081 h 1311606"/>
                    <a:gd name="connsiteX890" fmla="*/ 385191 w 1424368"/>
                    <a:gd name="connsiteY890" fmla="*/ 264033 h 1311606"/>
                    <a:gd name="connsiteX891" fmla="*/ 385382 w 1424368"/>
                    <a:gd name="connsiteY891" fmla="*/ 263080 h 1311606"/>
                    <a:gd name="connsiteX892" fmla="*/ 385572 w 1424368"/>
                    <a:gd name="connsiteY892" fmla="*/ 262223 h 1311606"/>
                    <a:gd name="connsiteX893" fmla="*/ 385667 w 1424368"/>
                    <a:gd name="connsiteY893" fmla="*/ 261461 h 1311606"/>
                    <a:gd name="connsiteX894" fmla="*/ 385667 w 1424368"/>
                    <a:gd name="connsiteY894" fmla="*/ 260699 h 1311606"/>
                    <a:gd name="connsiteX895" fmla="*/ 385667 w 1424368"/>
                    <a:gd name="connsiteY895" fmla="*/ 260033 h 1311606"/>
                    <a:gd name="connsiteX896" fmla="*/ 385286 w 1424368"/>
                    <a:gd name="connsiteY896" fmla="*/ 258127 h 1311606"/>
                    <a:gd name="connsiteX897" fmla="*/ 384906 w 1424368"/>
                    <a:gd name="connsiteY897" fmla="*/ 257461 h 1311606"/>
                    <a:gd name="connsiteX898" fmla="*/ 384620 w 1424368"/>
                    <a:gd name="connsiteY898" fmla="*/ 257080 h 1311606"/>
                    <a:gd name="connsiteX899" fmla="*/ 384334 w 1424368"/>
                    <a:gd name="connsiteY899" fmla="*/ 256699 h 1311606"/>
                    <a:gd name="connsiteX900" fmla="*/ 384048 w 1424368"/>
                    <a:gd name="connsiteY900" fmla="*/ 256413 h 1311606"/>
                    <a:gd name="connsiteX901" fmla="*/ 383763 w 1424368"/>
                    <a:gd name="connsiteY901" fmla="*/ 256127 h 1311606"/>
                    <a:gd name="connsiteX902" fmla="*/ 383191 w 1424368"/>
                    <a:gd name="connsiteY902" fmla="*/ 255651 h 1311606"/>
                    <a:gd name="connsiteX903" fmla="*/ 381667 w 1424368"/>
                    <a:gd name="connsiteY903" fmla="*/ 254889 h 1311606"/>
                    <a:gd name="connsiteX904" fmla="*/ 376619 w 1424368"/>
                    <a:gd name="connsiteY904" fmla="*/ 253746 h 1311606"/>
                    <a:gd name="connsiteX905" fmla="*/ 369570 w 1424368"/>
                    <a:gd name="connsiteY905" fmla="*/ 253555 h 1311606"/>
                    <a:gd name="connsiteX906" fmla="*/ 362045 w 1424368"/>
                    <a:gd name="connsiteY906" fmla="*/ 254317 h 1311606"/>
                    <a:gd name="connsiteX907" fmla="*/ 355092 w 1424368"/>
                    <a:gd name="connsiteY907" fmla="*/ 255651 h 1311606"/>
                    <a:gd name="connsiteX908" fmla="*/ 349091 w 1424368"/>
                    <a:gd name="connsiteY908" fmla="*/ 257175 h 1311606"/>
                    <a:gd name="connsiteX909" fmla="*/ 344234 w 1424368"/>
                    <a:gd name="connsiteY909" fmla="*/ 258699 h 1311606"/>
                    <a:gd name="connsiteX910" fmla="*/ 354425 w 1424368"/>
                    <a:gd name="connsiteY910" fmla="*/ 281940 h 1311606"/>
                    <a:gd name="connsiteX911" fmla="*/ 358140 w 1424368"/>
                    <a:gd name="connsiteY911" fmla="*/ 298895 h 1311606"/>
                    <a:gd name="connsiteX912" fmla="*/ 358616 w 1424368"/>
                    <a:gd name="connsiteY912" fmla="*/ 303467 h 1311606"/>
                    <a:gd name="connsiteX913" fmla="*/ 358902 w 1424368"/>
                    <a:gd name="connsiteY913" fmla="*/ 308610 h 1311606"/>
                    <a:gd name="connsiteX914" fmla="*/ 358902 w 1424368"/>
                    <a:gd name="connsiteY914" fmla="*/ 313849 h 1311606"/>
                    <a:gd name="connsiteX915" fmla="*/ 358521 w 1424368"/>
                    <a:gd name="connsiteY915" fmla="*/ 318992 h 1311606"/>
                    <a:gd name="connsiteX916" fmla="*/ 354616 w 1424368"/>
                    <a:gd name="connsiteY916" fmla="*/ 338137 h 1311606"/>
                    <a:gd name="connsiteX917" fmla="*/ 348710 w 1424368"/>
                    <a:gd name="connsiteY917" fmla="*/ 354044 h 1311606"/>
                    <a:gd name="connsiteX918" fmla="*/ 342805 w 1424368"/>
                    <a:gd name="connsiteY918" fmla="*/ 367379 h 1311606"/>
                    <a:gd name="connsiteX919" fmla="*/ 338328 w 1424368"/>
                    <a:gd name="connsiteY919" fmla="*/ 378524 h 1311606"/>
                    <a:gd name="connsiteX920" fmla="*/ 337566 w 1424368"/>
                    <a:gd name="connsiteY920" fmla="*/ 380905 h 1311606"/>
                    <a:gd name="connsiteX921" fmla="*/ 336995 w 1424368"/>
                    <a:gd name="connsiteY921" fmla="*/ 383095 h 1311606"/>
                    <a:gd name="connsiteX922" fmla="*/ 336328 w 1424368"/>
                    <a:gd name="connsiteY922" fmla="*/ 387096 h 1311606"/>
                    <a:gd name="connsiteX923" fmla="*/ 336328 w 1424368"/>
                    <a:gd name="connsiteY923" fmla="*/ 388049 h 1311606"/>
                    <a:gd name="connsiteX924" fmla="*/ 336328 w 1424368"/>
                    <a:gd name="connsiteY924" fmla="*/ 388906 h 1311606"/>
                    <a:gd name="connsiteX925" fmla="*/ 336328 w 1424368"/>
                    <a:gd name="connsiteY925" fmla="*/ 389382 h 1311606"/>
                    <a:gd name="connsiteX926" fmla="*/ 336328 w 1424368"/>
                    <a:gd name="connsiteY926" fmla="*/ 389573 h 1311606"/>
                    <a:gd name="connsiteX927" fmla="*/ 336328 w 1424368"/>
                    <a:gd name="connsiteY927" fmla="*/ 389668 h 1311606"/>
                    <a:gd name="connsiteX928" fmla="*/ 336328 w 1424368"/>
                    <a:gd name="connsiteY928" fmla="*/ 389668 h 1311606"/>
                    <a:gd name="connsiteX929" fmla="*/ 336328 w 1424368"/>
                    <a:gd name="connsiteY929" fmla="*/ 389668 h 1311606"/>
                    <a:gd name="connsiteX930" fmla="*/ 336328 w 1424368"/>
                    <a:gd name="connsiteY930" fmla="*/ 389668 h 1311606"/>
                    <a:gd name="connsiteX931" fmla="*/ 336328 w 1424368"/>
                    <a:gd name="connsiteY931" fmla="*/ 389858 h 1311606"/>
                    <a:gd name="connsiteX932" fmla="*/ 336328 w 1424368"/>
                    <a:gd name="connsiteY932" fmla="*/ 390144 h 1311606"/>
                    <a:gd name="connsiteX933" fmla="*/ 336614 w 1424368"/>
                    <a:gd name="connsiteY933" fmla="*/ 391382 h 1311606"/>
                    <a:gd name="connsiteX934" fmla="*/ 337090 w 1424368"/>
                    <a:gd name="connsiteY934" fmla="*/ 393668 h 1311606"/>
                    <a:gd name="connsiteX935" fmla="*/ 338424 w 1424368"/>
                    <a:gd name="connsiteY935" fmla="*/ 397859 h 1311606"/>
                    <a:gd name="connsiteX936" fmla="*/ 340233 w 1424368"/>
                    <a:gd name="connsiteY936" fmla="*/ 401574 h 1311606"/>
                    <a:gd name="connsiteX937" fmla="*/ 346043 w 1424368"/>
                    <a:gd name="connsiteY937" fmla="*/ 408527 h 1311606"/>
                    <a:gd name="connsiteX938" fmla="*/ 367665 w 1424368"/>
                    <a:gd name="connsiteY938" fmla="*/ 420815 h 1311606"/>
                    <a:gd name="connsiteX939" fmla="*/ 397383 w 1424368"/>
                    <a:gd name="connsiteY939" fmla="*/ 431864 h 1311606"/>
                    <a:gd name="connsiteX940" fmla="*/ 413957 w 1424368"/>
                    <a:gd name="connsiteY940" fmla="*/ 439102 h 1311606"/>
                    <a:gd name="connsiteX941" fmla="*/ 422529 w 1424368"/>
                    <a:gd name="connsiteY941" fmla="*/ 443770 h 1311606"/>
                    <a:gd name="connsiteX942" fmla="*/ 431197 w 1424368"/>
                    <a:gd name="connsiteY942" fmla="*/ 449580 h 1311606"/>
                    <a:gd name="connsiteX943" fmla="*/ 439674 w 1424368"/>
                    <a:gd name="connsiteY943" fmla="*/ 456819 h 1311606"/>
                    <a:gd name="connsiteX944" fmla="*/ 447485 w 1424368"/>
                    <a:gd name="connsiteY944" fmla="*/ 465677 h 1311606"/>
                    <a:gd name="connsiteX945" fmla="*/ 454247 w 1424368"/>
                    <a:gd name="connsiteY945" fmla="*/ 476059 h 1311606"/>
                    <a:gd name="connsiteX946" fmla="*/ 459391 w 1424368"/>
                    <a:gd name="connsiteY946" fmla="*/ 487490 h 1311606"/>
                    <a:gd name="connsiteX947" fmla="*/ 462058 w 1424368"/>
                    <a:gd name="connsiteY947" fmla="*/ 496157 h 1311606"/>
                    <a:gd name="connsiteX948" fmla="*/ 462439 w 1424368"/>
                    <a:gd name="connsiteY948" fmla="*/ 496252 h 1311606"/>
                    <a:gd name="connsiteX949" fmla="*/ 467487 w 1424368"/>
                    <a:gd name="connsiteY949" fmla="*/ 497872 h 1311606"/>
                    <a:gd name="connsiteX950" fmla="*/ 475393 w 1424368"/>
                    <a:gd name="connsiteY950" fmla="*/ 500825 h 1311606"/>
                    <a:gd name="connsiteX951" fmla="*/ 485585 w 1424368"/>
                    <a:gd name="connsiteY951" fmla="*/ 505777 h 1311606"/>
                    <a:gd name="connsiteX952" fmla="*/ 497014 w 1424368"/>
                    <a:gd name="connsiteY952" fmla="*/ 514159 h 1311606"/>
                    <a:gd name="connsiteX953" fmla="*/ 498443 w 1424368"/>
                    <a:gd name="connsiteY953" fmla="*/ 515588 h 1311606"/>
                    <a:gd name="connsiteX954" fmla="*/ 499110 w 1424368"/>
                    <a:gd name="connsiteY954" fmla="*/ 516350 h 1311606"/>
                    <a:gd name="connsiteX955" fmla="*/ 499301 w 1424368"/>
                    <a:gd name="connsiteY955" fmla="*/ 516541 h 1311606"/>
                    <a:gd name="connsiteX956" fmla="*/ 499301 w 1424368"/>
                    <a:gd name="connsiteY956" fmla="*/ 516541 h 1311606"/>
                    <a:gd name="connsiteX957" fmla="*/ 499301 w 1424368"/>
                    <a:gd name="connsiteY957" fmla="*/ 516541 h 1311606"/>
                    <a:gd name="connsiteX958" fmla="*/ 499301 w 1424368"/>
                    <a:gd name="connsiteY958" fmla="*/ 516541 h 1311606"/>
                    <a:gd name="connsiteX959" fmla="*/ 499206 w 1424368"/>
                    <a:gd name="connsiteY959" fmla="*/ 516350 h 1311606"/>
                    <a:gd name="connsiteX960" fmla="*/ 499015 w 1424368"/>
                    <a:gd name="connsiteY960" fmla="*/ 516350 h 1311606"/>
                    <a:gd name="connsiteX961" fmla="*/ 499015 w 1424368"/>
                    <a:gd name="connsiteY961" fmla="*/ 516255 h 1311606"/>
                    <a:gd name="connsiteX962" fmla="*/ 499206 w 1424368"/>
                    <a:gd name="connsiteY962" fmla="*/ 516445 h 1311606"/>
                    <a:gd name="connsiteX963" fmla="*/ 500825 w 1424368"/>
                    <a:gd name="connsiteY963" fmla="*/ 518065 h 1311606"/>
                    <a:gd name="connsiteX964" fmla="*/ 502348 w 1424368"/>
                    <a:gd name="connsiteY964" fmla="*/ 519779 h 1311606"/>
                    <a:gd name="connsiteX965" fmla="*/ 507016 w 1424368"/>
                    <a:gd name="connsiteY965" fmla="*/ 527209 h 1311606"/>
                    <a:gd name="connsiteX966" fmla="*/ 512255 w 1424368"/>
                    <a:gd name="connsiteY966" fmla="*/ 541306 h 1311606"/>
                    <a:gd name="connsiteX967" fmla="*/ 514350 w 1424368"/>
                    <a:gd name="connsiteY967" fmla="*/ 546830 h 1311606"/>
                    <a:gd name="connsiteX968" fmla="*/ 515493 w 1424368"/>
                    <a:gd name="connsiteY968" fmla="*/ 548926 h 1311606"/>
                    <a:gd name="connsiteX969" fmla="*/ 516636 w 1424368"/>
                    <a:gd name="connsiteY969" fmla="*/ 550450 h 1311606"/>
                    <a:gd name="connsiteX970" fmla="*/ 518065 w 1424368"/>
                    <a:gd name="connsiteY970" fmla="*/ 551688 h 1311606"/>
                    <a:gd name="connsiteX971" fmla="*/ 520065 w 1424368"/>
                    <a:gd name="connsiteY971" fmla="*/ 552831 h 1311606"/>
                    <a:gd name="connsiteX972" fmla="*/ 522637 w 1424368"/>
                    <a:gd name="connsiteY972" fmla="*/ 553784 h 1311606"/>
                    <a:gd name="connsiteX973" fmla="*/ 525589 w 1424368"/>
                    <a:gd name="connsiteY973" fmla="*/ 554641 h 1311606"/>
                    <a:gd name="connsiteX974" fmla="*/ 528733 w 1424368"/>
                    <a:gd name="connsiteY974" fmla="*/ 555308 h 1311606"/>
                    <a:gd name="connsiteX975" fmla="*/ 532066 w 1424368"/>
                    <a:gd name="connsiteY975" fmla="*/ 555974 h 1311606"/>
                    <a:gd name="connsiteX976" fmla="*/ 539210 w 1424368"/>
                    <a:gd name="connsiteY976" fmla="*/ 557403 h 1311606"/>
                    <a:gd name="connsiteX977" fmla="*/ 542925 w 1424368"/>
                    <a:gd name="connsiteY977" fmla="*/ 558451 h 1311606"/>
                    <a:gd name="connsiteX978" fmla="*/ 546831 w 1424368"/>
                    <a:gd name="connsiteY978" fmla="*/ 559975 h 1311606"/>
                    <a:gd name="connsiteX979" fmla="*/ 547688 w 1424368"/>
                    <a:gd name="connsiteY979" fmla="*/ 560451 h 1311606"/>
                    <a:gd name="connsiteX980" fmla="*/ 547878 w 1424368"/>
                    <a:gd name="connsiteY980" fmla="*/ 560451 h 1311606"/>
                    <a:gd name="connsiteX981" fmla="*/ 547974 w 1424368"/>
                    <a:gd name="connsiteY981" fmla="*/ 560642 h 1311606"/>
                    <a:gd name="connsiteX982" fmla="*/ 547974 w 1424368"/>
                    <a:gd name="connsiteY982" fmla="*/ 560642 h 1311606"/>
                    <a:gd name="connsiteX983" fmla="*/ 547974 w 1424368"/>
                    <a:gd name="connsiteY983" fmla="*/ 560642 h 1311606"/>
                    <a:gd name="connsiteX984" fmla="*/ 547974 w 1424368"/>
                    <a:gd name="connsiteY984" fmla="*/ 560642 h 1311606"/>
                    <a:gd name="connsiteX985" fmla="*/ 548164 w 1424368"/>
                    <a:gd name="connsiteY985" fmla="*/ 560737 h 1311606"/>
                    <a:gd name="connsiteX986" fmla="*/ 549783 w 1424368"/>
                    <a:gd name="connsiteY986" fmla="*/ 561594 h 1311606"/>
                    <a:gd name="connsiteX987" fmla="*/ 550545 w 1424368"/>
                    <a:gd name="connsiteY987" fmla="*/ 562070 h 1311606"/>
                    <a:gd name="connsiteX988" fmla="*/ 551307 w 1424368"/>
                    <a:gd name="connsiteY988" fmla="*/ 562547 h 1311606"/>
                    <a:gd name="connsiteX989" fmla="*/ 552831 w 1424368"/>
                    <a:gd name="connsiteY989" fmla="*/ 563499 h 1311606"/>
                    <a:gd name="connsiteX990" fmla="*/ 554260 w 1424368"/>
                    <a:gd name="connsiteY990" fmla="*/ 564451 h 1311606"/>
                    <a:gd name="connsiteX991" fmla="*/ 555593 w 1424368"/>
                    <a:gd name="connsiteY991" fmla="*/ 565499 h 1311606"/>
                    <a:gd name="connsiteX992" fmla="*/ 558165 w 1424368"/>
                    <a:gd name="connsiteY992" fmla="*/ 567595 h 1311606"/>
                    <a:gd name="connsiteX993" fmla="*/ 559308 w 1424368"/>
                    <a:gd name="connsiteY993" fmla="*/ 568643 h 1311606"/>
                    <a:gd name="connsiteX994" fmla="*/ 560451 w 1424368"/>
                    <a:gd name="connsiteY994" fmla="*/ 569690 h 1311606"/>
                    <a:gd name="connsiteX995" fmla="*/ 562451 w 1424368"/>
                    <a:gd name="connsiteY995" fmla="*/ 571786 h 1311606"/>
                    <a:gd name="connsiteX996" fmla="*/ 568833 w 1424368"/>
                    <a:gd name="connsiteY996" fmla="*/ 579310 h 1311606"/>
                    <a:gd name="connsiteX997" fmla="*/ 571405 w 1424368"/>
                    <a:gd name="connsiteY997" fmla="*/ 582263 h 1311606"/>
                    <a:gd name="connsiteX998" fmla="*/ 573691 w 1424368"/>
                    <a:gd name="connsiteY998" fmla="*/ 584644 h 1311606"/>
                    <a:gd name="connsiteX999" fmla="*/ 574739 w 1424368"/>
                    <a:gd name="connsiteY999" fmla="*/ 585692 h 1311606"/>
                    <a:gd name="connsiteX1000" fmla="*/ 575691 w 1424368"/>
                    <a:gd name="connsiteY1000" fmla="*/ 586550 h 1311606"/>
                    <a:gd name="connsiteX1001" fmla="*/ 576453 w 1424368"/>
                    <a:gd name="connsiteY1001" fmla="*/ 587311 h 1311606"/>
                    <a:gd name="connsiteX1002" fmla="*/ 577120 w 1424368"/>
                    <a:gd name="connsiteY1002" fmla="*/ 587978 h 1311606"/>
                    <a:gd name="connsiteX1003" fmla="*/ 578168 w 1424368"/>
                    <a:gd name="connsiteY1003" fmla="*/ 589693 h 1311606"/>
                    <a:gd name="connsiteX1004" fmla="*/ 576167 w 1424368"/>
                    <a:gd name="connsiteY1004" fmla="*/ 589883 h 1311606"/>
                    <a:gd name="connsiteX1005" fmla="*/ 575120 w 1424368"/>
                    <a:gd name="connsiteY1005" fmla="*/ 589693 h 1311606"/>
                    <a:gd name="connsiteX1006" fmla="*/ 573977 w 1424368"/>
                    <a:gd name="connsiteY1006" fmla="*/ 589312 h 1311606"/>
                    <a:gd name="connsiteX1007" fmla="*/ 572643 w 1424368"/>
                    <a:gd name="connsiteY1007" fmla="*/ 588835 h 1311606"/>
                    <a:gd name="connsiteX1008" fmla="*/ 571215 w 1424368"/>
                    <a:gd name="connsiteY1008" fmla="*/ 588169 h 1311606"/>
                    <a:gd name="connsiteX1009" fmla="*/ 567976 w 1424368"/>
                    <a:gd name="connsiteY1009" fmla="*/ 586454 h 1311606"/>
                    <a:gd name="connsiteX1010" fmla="*/ 564356 w 1424368"/>
                    <a:gd name="connsiteY1010" fmla="*/ 584073 h 1311606"/>
                    <a:gd name="connsiteX1011" fmla="*/ 556451 w 1424368"/>
                    <a:gd name="connsiteY1011" fmla="*/ 578168 h 1311606"/>
                    <a:gd name="connsiteX1012" fmla="*/ 547402 w 1424368"/>
                    <a:gd name="connsiteY1012" fmla="*/ 572834 h 1311606"/>
                    <a:gd name="connsiteX1013" fmla="*/ 546164 w 1424368"/>
                    <a:gd name="connsiteY1013" fmla="*/ 572357 h 1311606"/>
                    <a:gd name="connsiteX1014" fmla="*/ 545497 w 1424368"/>
                    <a:gd name="connsiteY1014" fmla="*/ 572072 h 1311606"/>
                    <a:gd name="connsiteX1015" fmla="*/ 544830 w 1424368"/>
                    <a:gd name="connsiteY1015" fmla="*/ 571881 h 1311606"/>
                    <a:gd name="connsiteX1016" fmla="*/ 543497 w 1424368"/>
                    <a:gd name="connsiteY1016" fmla="*/ 571405 h 1311606"/>
                    <a:gd name="connsiteX1017" fmla="*/ 543306 w 1424368"/>
                    <a:gd name="connsiteY1017" fmla="*/ 571405 h 1311606"/>
                    <a:gd name="connsiteX1018" fmla="*/ 542925 w 1424368"/>
                    <a:gd name="connsiteY1018" fmla="*/ 571214 h 1311606"/>
                    <a:gd name="connsiteX1019" fmla="*/ 542830 w 1424368"/>
                    <a:gd name="connsiteY1019" fmla="*/ 571214 h 1311606"/>
                    <a:gd name="connsiteX1020" fmla="*/ 542830 w 1424368"/>
                    <a:gd name="connsiteY1020" fmla="*/ 571214 h 1311606"/>
                    <a:gd name="connsiteX1021" fmla="*/ 542830 w 1424368"/>
                    <a:gd name="connsiteY1021" fmla="*/ 571214 h 1311606"/>
                    <a:gd name="connsiteX1022" fmla="*/ 542640 w 1424368"/>
                    <a:gd name="connsiteY1022" fmla="*/ 571214 h 1311606"/>
                    <a:gd name="connsiteX1023" fmla="*/ 542068 w 1424368"/>
                    <a:gd name="connsiteY1023" fmla="*/ 571024 h 1311606"/>
                    <a:gd name="connsiteX1024" fmla="*/ 539687 w 1424368"/>
                    <a:gd name="connsiteY1024" fmla="*/ 570548 h 1311606"/>
                    <a:gd name="connsiteX1025" fmla="*/ 536924 w 1424368"/>
                    <a:gd name="connsiteY1025" fmla="*/ 570262 h 1311606"/>
                    <a:gd name="connsiteX1026" fmla="*/ 530447 w 1424368"/>
                    <a:gd name="connsiteY1026" fmla="*/ 569976 h 1311606"/>
                    <a:gd name="connsiteX1027" fmla="*/ 526828 w 1424368"/>
                    <a:gd name="connsiteY1027" fmla="*/ 569785 h 1311606"/>
                    <a:gd name="connsiteX1028" fmla="*/ 523018 w 1424368"/>
                    <a:gd name="connsiteY1028" fmla="*/ 569500 h 1311606"/>
                    <a:gd name="connsiteX1029" fmla="*/ 518922 w 1424368"/>
                    <a:gd name="connsiteY1029" fmla="*/ 568928 h 1311606"/>
                    <a:gd name="connsiteX1030" fmla="*/ 514636 w 1424368"/>
                    <a:gd name="connsiteY1030" fmla="*/ 567881 h 1311606"/>
                    <a:gd name="connsiteX1031" fmla="*/ 510064 w 1424368"/>
                    <a:gd name="connsiteY1031" fmla="*/ 566166 h 1311606"/>
                    <a:gd name="connsiteX1032" fmla="*/ 505492 w 1424368"/>
                    <a:gd name="connsiteY1032" fmla="*/ 563404 h 1311606"/>
                    <a:gd name="connsiteX1033" fmla="*/ 498824 w 1424368"/>
                    <a:gd name="connsiteY1033" fmla="*/ 555879 h 1311606"/>
                    <a:gd name="connsiteX1034" fmla="*/ 494824 w 1424368"/>
                    <a:gd name="connsiteY1034" fmla="*/ 548545 h 1311606"/>
                    <a:gd name="connsiteX1035" fmla="*/ 491871 w 1424368"/>
                    <a:gd name="connsiteY1035" fmla="*/ 542163 h 1311606"/>
                    <a:gd name="connsiteX1036" fmla="*/ 489109 w 1424368"/>
                    <a:gd name="connsiteY1036" fmla="*/ 537115 h 1311606"/>
                    <a:gd name="connsiteX1037" fmla="*/ 486346 w 1424368"/>
                    <a:gd name="connsiteY1037" fmla="*/ 533686 h 1311606"/>
                    <a:gd name="connsiteX1038" fmla="*/ 485680 w 1424368"/>
                    <a:gd name="connsiteY1038" fmla="*/ 533114 h 1311606"/>
                    <a:gd name="connsiteX1039" fmla="*/ 485013 w 1424368"/>
                    <a:gd name="connsiteY1039" fmla="*/ 532543 h 1311606"/>
                    <a:gd name="connsiteX1040" fmla="*/ 485013 w 1424368"/>
                    <a:gd name="connsiteY1040" fmla="*/ 532543 h 1311606"/>
                    <a:gd name="connsiteX1041" fmla="*/ 485013 w 1424368"/>
                    <a:gd name="connsiteY1041" fmla="*/ 532448 h 1311606"/>
                    <a:gd name="connsiteX1042" fmla="*/ 484823 w 1424368"/>
                    <a:gd name="connsiteY1042" fmla="*/ 532257 h 1311606"/>
                    <a:gd name="connsiteX1043" fmla="*/ 484537 w 1424368"/>
                    <a:gd name="connsiteY1043" fmla="*/ 531971 h 1311606"/>
                    <a:gd name="connsiteX1044" fmla="*/ 484441 w 1424368"/>
                    <a:gd name="connsiteY1044" fmla="*/ 531971 h 1311606"/>
                    <a:gd name="connsiteX1045" fmla="*/ 484441 w 1424368"/>
                    <a:gd name="connsiteY1045" fmla="*/ 531781 h 1311606"/>
                    <a:gd name="connsiteX1046" fmla="*/ 484441 w 1424368"/>
                    <a:gd name="connsiteY1046" fmla="*/ 531781 h 1311606"/>
                    <a:gd name="connsiteX1047" fmla="*/ 484347 w 1424368"/>
                    <a:gd name="connsiteY1047" fmla="*/ 531685 h 1311606"/>
                    <a:gd name="connsiteX1048" fmla="*/ 483870 w 1424368"/>
                    <a:gd name="connsiteY1048" fmla="*/ 531304 h 1311606"/>
                    <a:gd name="connsiteX1049" fmla="*/ 483013 w 1424368"/>
                    <a:gd name="connsiteY1049" fmla="*/ 530638 h 1311606"/>
                    <a:gd name="connsiteX1050" fmla="*/ 475202 w 1424368"/>
                    <a:gd name="connsiteY1050" fmla="*/ 526161 h 1311606"/>
                    <a:gd name="connsiteX1051" fmla="*/ 465773 w 1424368"/>
                    <a:gd name="connsiteY1051" fmla="*/ 522827 h 1311606"/>
                    <a:gd name="connsiteX1052" fmla="*/ 465773 w 1424368"/>
                    <a:gd name="connsiteY1052" fmla="*/ 523970 h 1311606"/>
                    <a:gd name="connsiteX1053" fmla="*/ 465201 w 1424368"/>
                    <a:gd name="connsiteY1053" fmla="*/ 535876 h 1311606"/>
                    <a:gd name="connsiteX1054" fmla="*/ 463391 w 1424368"/>
                    <a:gd name="connsiteY1054" fmla="*/ 547783 h 1311606"/>
                    <a:gd name="connsiteX1055" fmla="*/ 460248 w 1424368"/>
                    <a:gd name="connsiteY1055" fmla="*/ 559403 h 1311606"/>
                    <a:gd name="connsiteX1056" fmla="*/ 450628 w 1424368"/>
                    <a:gd name="connsiteY1056" fmla="*/ 580263 h 1311606"/>
                    <a:gd name="connsiteX1057" fmla="*/ 438912 w 1424368"/>
                    <a:gd name="connsiteY1057" fmla="*/ 597027 h 1311606"/>
                    <a:gd name="connsiteX1058" fmla="*/ 428340 w 1424368"/>
                    <a:gd name="connsiteY1058" fmla="*/ 610552 h 1311606"/>
                    <a:gd name="connsiteX1059" fmla="*/ 422529 w 1424368"/>
                    <a:gd name="connsiteY1059" fmla="*/ 620935 h 1311606"/>
                    <a:gd name="connsiteX1060" fmla="*/ 421863 w 1424368"/>
                    <a:gd name="connsiteY1060" fmla="*/ 624935 h 1311606"/>
                    <a:gd name="connsiteX1061" fmla="*/ 422339 w 1424368"/>
                    <a:gd name="connsiteY1061" fmla="*/ 629793 h 1311606"/>
                    <a:gd name="connsiteX1062" fmla="*/ 427291 w 1424368"/>
                    <a:gd name="connsiteY1062" fmla="*/ 642176 h 1311606"/>
                    <a:gd name="connsiteX1063" fmla="*/ 435579 w 1424368"/>
                    <a:gd name="connsiteY1063" fmla="*/ 655129 h 1311606"/>
                    <a:gd name="connsiteX1064" fmla="*/ 440341 w 1424368"/>
                    <a:gd name="connsiteY1064" fmla="*/ 661416 h 1311606"/>
                    <a:gd name="connsiteX1065" fmla="*/ 442817 w 1424368"/>
                    <a:gd name="connsiteY1065" fmla="*/ 664464 h 1311606"/>
                    <a:gd name="connsiteX1066" fmla="*/ 444055 w 1424368"/>
                    <a:gd name="connsiteY1066" fmla="*/ 665988 h 1311606"/>
                    <a:gd name="connsiteX1067" fmla="*/ 445389 w 1424368"/>
                    <a:gd name="connsiteY1067" fmla="*/ 667607 h 1311606"/>
                    <a:gd name="connsiteX1068" fmla="*/ 447961 w 1424368"/>
                    <a:gd name="connsiteY1068" fmla="*/ 670655 h 1311606"/>
                    <a:gd name="connsiteX1069" fmla="*/ 450056 w 1424368"/>
                    <a:gd name="connsiteY1069" fmla="*/ 673036 h 1311606"/>
                    <a:gd name="connsiteX1070" fmla="*/ 451104 w 1424368"/>
                    <a:gd name="connsiteY1070" fmla="*/ 674179 h 1311606"/>
                    <a:gd name="connsiteX1071" fmla="*/ 452342 w 1424368"/>
                    <a:gd name="connsiteY1071" fmla="*/ 675323 h 1311606"/>
                    <a:gd name="connsiteX1072" fmla="*/ 454914 w 1424368"/>
                    <a:gd name="connsiteY1072" fmla="*/ 677609 h 1311606"/>
                    <a:gd name="connsiteX1073" fmla="*/ 467392 w 1424368"/>
                    <a:gd name="connsiteY1073" fmla="*/ 687705 h 1311606"/>
                    <a:gd name="connsiteX1074" fmla="*/ 469106 w 1424368"/>
                    <a:gd name="connsiteY1074" fmla="*/ 689229 h 1311606"/>
                    <a:gd name="connsiteX1075" fmla="*/ 470821 w 1424368"/>
                    <a:gd name="connsiteY1075" fmla="*/ 690848 h 1311606"/>
                    <a:gd name="connsiteX1076" fmla="*/ 472535 w 1424368"/>
                    <a:gd name="connsiteY1076" fmla="*/ 692658 h 1311606"/>
                    <a:gd name="connsiteX1077" fmla="*/ 474155 w 1424368"/>
                    <a:gd name="connsiteY1077" fmla="*/ 694563 h 1311606"/>
                    <a:gd name="connsiteX1078" fmla="*/ 475869 w 1424368"/>
                    <a:gd name="connsiteY1078" fmla="*/ 696754 h 1311606"/>
                    <a:gd name="connsiteX1079" fmla="*/ 477488 w 1424368"/>
                    <a:gd name="connsiteY1079" fmla="*/ 699135 h 1311606"/>
                    <a:gd name="connsiteX1080" fmla="*/ 479013 w 1424368"/>
                    <a:gd name="connsiteY1080" fmla="*/ 701516 h 1311606"/>
                    <a:gd name="connsiteX1081" fmla="*/ 480346 w 1424368"/>
                    <a:gd name="connsiteY1081" fmla="*/ 704088 h 1311606"/>
                    <a:gd name="connsiteX1082" fmla="*/ 481584 w 1424368"/>
                    <a:gd name="connsiteY1082" fmla="*/ 706660 h 1311606"/>
                    <a:gd name="connsiteX1083" fmla="*/ 482632 w 1424368"/>
                    <a:gd name="connsiteY1083" fmla="*/ 709327 h 1311606"/>
                    <a:gd name="connsiteX1084" fmla="*/ 484347 w 1424368"/>
                    <a:gd name="connsiteY1084" fmla="*/ 714756 h 1311606"/>
                    <a:gd name="connsiteX1085" fmla="*/ 484727 w 1424368"/>
                    <a:gd name="connsiteY1085" fmla="*/ 716090 h 1311606"/>
                    <a:gd name="connsiteX1086" fmla="*/ 484918 w 1424368"/>
                    <a:gd name="connsiteY1086" fmla="*/ 717518 h 1311606"/>
                    <a:gd name="connsiteX1087" fmla="*/ 485108 w 1424368"/>
                    <a:gd name="connsiteY1087" fmla="*/ 720376 h 1311606"/>
                    <a:gd name="connsiteX1088" fmla="*/ 485108 w 1424368"/>
                    <a:gd name="connsiteY1088" fmla="*/ 723233 h 1311606"/>
                    <a:gd name="connsiteX1089" fmla="*/ 484918 w 1424368"/>
                    <a:gd name="connsiteY1089" fmla="*/ 726091 h 1311606"/>
                    <a:gd name="connsiteX1090" fmla="*/ 482632 w 1424368"/>
                    <a:gd name="connsiteY1090" fmla="*/ 737044 h 1311606"/>
                    <a:gd name="connsiteX1091" fmla="*/ 482251 w 1424368"/>
                    <a:gd name="connsiteY1091" fmla="*/ 738378 h 1311606"/>
                    <a:gd name="connsiteX1092" fmla="*/ 481870 w 1424368"/>
                    <a:gd name="connsiteY1092" fmla="*/ 739616 h 1311606"/>
                    <a:gd name="connsiteX1093" fmla="*/ 481108 w 1424368"/>
                    <a:gd name="connsiteY1093" fmla="*/ 741712 h 1311606"/>
                    <a:gd name="connsiteX1094" fmla="*/ 479489 w 1424368"/>
                    <a:gd name="connsiteY1094" fmla="*/ 745712 h 1311606"/>
                    <a:gd name="connsiteX1095" fmla="*/ 476345 w 1424368"/>
                    <a:gd name="connsiteY1095" fmla="*/ 752856 h 1311606"/>
                    <a:gd name="connsiteX1096" fmla="*/ 474916 w 1424368"/>
                    <a:gd name="connsiteY1096" fmla="*/ 755904 h 1311606"/>
                    <a:gd name="connsiteX1097" fmla="*/ 473964 w 1424368"/>
                    <a:gd name="connsiteY1097" fmla="*/ 758000 h 1311606"/>
                    <a:gd name="connsiteX1098" fmla="*/ 472345 w 1424368"/>
                    <a:gd name="connsiteY1098" fmla="*/ 762381 h 1311606"/>
                    <a:gd name="connsiteX1099" fmla="*/ 471678 w 1424368"/>
                    <a:gd name="connsiteY1099" fmla="*/ 767048 h 1311606"/>
                    <a:gd name="connsiteX1100" fmla="*/ 471678 w 1424368"/>
                    <a:gd name="connsiteY1100" fmla="*/ 767620 h 1311606"/>
                    <a:gd name="connsiteX1101" fmla="*/ 471774 w 1424368"/>
                    <a:gd name="connsiteY1101" fmla="*/ 768191 h 1311606"/>
                    <a:gd name="connsiteX1102" fmla="*/ 472154 w 1424368"/>
                    <a:gd name="connsiteY1102" fmla="*/ 769239 h 1311606"/>
                    <a:gd name="connsiteX1103" fmla="*/ 473012 w 1424368"/>
                    <a:gd name="connsiteY1103" fmla="*/ 771334 h 1311606"/>
                    <a:gd name="connsiteX1104" fmla="*/ 475298 w 1424368"/>
                    <a:gd name="connsiteY1104" fmla="*/ 775144 h 1311606"/>
                    <a:gd name="connsiteX1105" fmla="*/ 478060 w 1424368"/>
                    <a:gd name="connsiteY1105" fmla="*/ 778478 h 1311606"/>
                    <a:gd name="connsiteX1106" fmla="*/ 479774 w 1424368"/>
                    <a:gd name="connsiteY1106" fmla="*/ 780193 h 1311606"/>
                    <a:gd name="connsiteX1107" fmla="*/ 481775 w 1424368"/>
                    <a:gd name="connsiteY1107" fmla="*/ 782002 h 1311606"/>
                    <a:gd name="connsiteX1108" fmla="*/ 490347 w 1424368"/>
                    <a:gd name="connsiteY1108" fmla="*/ 788194 h 1311606"/>
                    <a:gd name="connsiteX1109" fmla="*/ 499206 w 1424368"/>
                    <a:gd name="connsiteY1109" fmla="*/ 793242 h 1311606"/>
                    <a:gd name="connsiteX1110" fmla="*/ 516255 w 1424368"/>
                    <a:gd name="connsiteY1110" fmla="*/ 801052 h 1311606"/>
                    <a:gd name="connsiteX1111" fmla="*/ 531305 w 1424368"/>
                    <a:gd name="connsiteY1111" fmla="*/ 806768 h 1311606"/>
                    <a:gd name="connsiteX1112" fmla="*/ 552641 w 1424368"/>
                    <a:gd name="connsiteY1112" fmla="*/ 814768 h 1311606"/>
                    <a:gd name="connsiteX1113" fmla="*/ 559975 w 1424368"/>
                    <a:gd name="connsiteY1113" fmla="*/ 819150 h 1311606"/>
                    <a:gd name="connsiteX1114" fmla="*/ 551783 w 1424368"/>
                    <a:gd name="connsiteY1114" fmla="*/ 819722 h 1311606"/>
                    <a:gd name="connsiteX1115" fmla="*/ 529304 w 1424368"/>
                    <a:gd name="connsiteY1115" fmla="*/ 816769 h 1311606"/>
                    <a:gd name="connsiteX1116" fmla="*/ 513302 w 1424368"/>
                    <a:gd name="connsiteY1116" fmla="*/ 813340 h 1311606"/>
                    <a:gd name="connsiteX1117" fmla="*/ 494538 w 1424368"/>
                    <a:gd name="connsiteY1117" fmla="*/ 807625 h 1311606"/>
                    <a:gd name="connsiteX1118" fmla="*/ 484251 w 1424368"/>
                    <a:gd name="connsiteY1118" fmla="*/ 803243 h 1311606"/>
                    <a:gd name="connsiteX1119" fmla="*/ 473488 w 1424368"/>
                    <a:gd name="connsiteY1119" fmla="*/ 797052 h 1311606"/>
                    <a:gd name="connsiteX1120" fmla="*/ 470726 w 1424368"/>
                    <a:gd name="connsiteY1120" fmla="*/ 795052 h 1311606"/>
                    <a:gd name="connsiteX1121" fmla="*/ 467773 w 1424368"/>
                    <a:gd name="connsiteY1121" fmla="*/ 792670 h 1311606"/>
                    <a:gd name="connsiteX1122" fmla="*/ 464725 w 1424368"/>
                    <a:gd name="connsiteY1122" fmla="*/ 789813 h 1311606"/>
                    <a:gd name="connsiteX1123" fmla="*/ 463296 w 1424368"/>
                    <a:gd name="connsiteY1123" fmla="*/ 788289 h 1311606"/>
                    <a:gd name="connsiteX1124" fmla="*/ 461867 w 1424368"/>
                    <a:gd name="connsiteY1124" fmla="*/ 786670 h 1311606"/>
                    <a:gd name="connsiteX1125" fmla="*/ 460534 w 1424368"/>
                    <a:gd name="connsiteY1125" fmla="*/ 784955 h 1311606"/>
                    <a:gd name="connsiteX1126" fmla="*/ 459200 w 1424368"/>
                    <a:gd name="connsiteY1126" fmla="*/ 783241 h 1311606"/>
                    <a:gd name="connsiteX1127" fmla="*/ 457962 w 1424368"/>
                    <a:gd name="connsiteY1127" fmla="*/ 781431 h 1311606"/>
                    <a:gd name="connsiteX1128" fmla="*/ 457391 w 1424368"/>
                    <a:gd name="connsiteY1128" fmla="*/ 780478 h 1311606"/>
                    <a:gd name="connsiteX1129" fmla="*/ 456819 w 1424368"/>
                    <a:gd name="connsiteY1129" fmla="*/ 779526 h 1311606"/>
                    <a:gd name="connsiteX1130" fmla="*/ 454819 w 1424368"/>
                    <a:gd name="connsiteY1130" fmla="*/ 775430 h 1311606"/>
                    <a:gd name="connsiteX1131" fmla="*/ 453962 w 1424368"/>
                    <a:gd name="connsiteY1131" fmla="*/ 773335 h 1311606"/>
                    <a:gd name="connsiteX1132" fmla="*/ 453676 w 1424368"/>
                    <a:gd name="connsiteY1132" fmla="*/ 772192 h 1311606"/>
                    <a:gd name="connsiteX1133" fmla="*/ 453485 w 1424368"/>
                    <a:gd name="connsiteY1133" fmla="*/ 771049 h 1311606"/>
                    <a:gd name="connsiteX1134" fmla="*/ 455772 w 1424368"/>
                    <a:gd name="connsiteY1134" fmla="*/ 751713 h 1311606"/>
                    <a:gd name="connsiteX1135" fmla="*/ 457391 w 1424368"/>
                    <a:gd name="connsiteY1135" fmla="*/ 746855 h 1311606"/>
                    <a:gd name="connsiteX1136" fmla="*/ 458820 w 1424368"/>
                    <a:gd name="connsiteY1136" fmla="*/ 743045 h 1311606"/>
                    <a:gd name="connsiteX1137" fmla="*/ 461296 w 1424368"/>
                    <a:gd name="connsiteY1137" fmla="*/ 736092 h 1311606"/>
                    <a:gd name="connsiteX1138" fmla="*/ 462344 w 1424368"/>
                    <a:gd name="connsiteY1138" fmla="*/ 732853 h 1311606"/>
                    <a:gd name="connsiteX1139" fmla="*/ 462820 w 1424368"/>
                    <a:gd name="connsiteY1139" fmla="*/ 731234 h 1311606"/>
                    <a:gd name="connsiteX1140" fmla="*/ 463010 w 1424368"/>
                    <a:gd name="connsiteY1140" fmla="*/ 730568 h 1311606"/>
                    <a:gd name="connsiteX1141" fmla="*/ 463105 w 1424368"/>
                    <a:gd name="connsiteY1141" fmla="*/ 729996 h 1311606"/>
                    <a:gd name="connsiteX1142" fmla="*/ 463772 w 1424368"/>
                    <a:gd name="connsiteY1142" fmla="*/ 725329 h 1311606"/>
                    <a:gd name="connsiteX1143" fmla="*/ 463772 w 1424368"/>
                    <a:gd name="connsiteY1143" fmla="*/ 722948 h 1311606"/>
                    <a:gd name="connsiteX1144" fmla="*/ 463582 w 1424368"/>
                    <a:gd name="connsiteY1144" fmla="*/ 721804 h 1311606"/>
                    <a:gd name="connsiteX1145" fmla="*/ 463487 w 1424368"/>
                    <a:gd name="connsiteY1145" fmla="*/ 721233 h 1311606"/>
                    <a:gd name="connsiteX1146" fmla="*/ 463296 w 1424368"/>
                    <a:gd name="connsiteY1146" fmla="*/ 720661 h 1311606"/>
                    <a:gd name="connsiteX1147" fmla="*/ 462344 w 1424368"/>
                    <a:gd name="connsiteY1147" fmla="*/ 718566 h 1311606"/>
                    <a:gd name="connsiteX1148" fmla="*/ 461201 w 1424368"/>
                    <a:gd name="connsiteY1148" fmla="*/ 716566 h 1311606"/>
                    <a:gd name="connsiteX1149" fmla="*/ 460629 w 1424368"/>
                    <a:gd name="connsiteY1149" fmla="*/ 715613 h 1311606"/>
                    <a:gd name="connsiteX1150" fmla="*/ 459963 w 1424368"/>
                    <a:gd name="connsiteY1150" fmla="*/ 714756 h 1311606"/>
                    <a:gd name="connsiteX1151" fmla="*/ 459296 w 1424368"/>
                    <a:gd name="connsiteY1151" fmla="*/ 713994 h 1311606"/>
                    <a:gd name="connsiteX1152" fmla="*/ 458914 w 1424368"/>
                    <a:gd name="connsiteY1152" fmla="*/ 713613 h 1311606"/>
                    <a:gd name="connsiteX1153" fmla="*/ 458438 w 1424368"/>
                    <a:gd name="connsiteY1153" fmla="*/ 713137 h 1311606"/>
                    <a:gd name="connsiteX1154" fmla="*/ 457391 w 1424368"/>
                    <a:gd name="connsiteY1154" fmla="*/ 712184 h 1311606"/>
                    <a:gd name="connsiteX1155" fmla="*/ 456343 w 1424368"/>
                    <a:gd name="connsiteY1155" fmla="*/ 711232 h 1311606"/>
                    <a:gd name="connsiteX1156" fmla="*/ 455200 w 1424368"/>
                    <a:gd name="connsiteY1156" fmla="*/ 710279 h 1311606"/>
                    <a:gd name="connsiteX1157" fmla="*/ 453962 w 1424368"/>
                    <a:gd name="connsiteY1157" fmla="*/ 709327 h 1311606"/>
                    <a:gd name="connsiteX1158" fmla="*/ 441579 w 1424368"/>
                    <a:gd name="connsiteY1158" fmla="*/ 700754 h 1311606"/>
                    <a:gd name="connsiteX1159" fmla="*/ 437960 w 1424368"/>
                    <a:gd name="connsiteY1159" fmla="*/ 698087 h 1311606"/>
                    <a:gd name="connsiteX1160" fmla="*/ 436150 w 1424368"/>
                    <a:gd name="connsiteY1160" fmla="*/ 696659 h 1311606"/>
                    <a:gd name="connsiteX1161" fmla="*/ 434340 w 1424368"/>
                    <a:gd name="connsiteY1161" fmla="*/ 695039 h 1311606"/>
                    <a:gd name="connsiteX1162" fmla="*/ 430816 w 1424368"/>
                    <a:gd name="connsiteY1162" fmla="*/ 691610 h 1311606"/>
                    <a:gd name="connsiteX1163" fmla="*/ 427863 w 1424368"/>
                    <a:gd name="connsiteY1163" fmla="*/ 688562 h 1311606"/>
                    <a:gd name="connsiteX1164" fmla="*/ 426434 w 1424368"/>
                    <a:gd name="connsiteY1164" fmla="*/ 687038 h 1311606"/>
                    <a:gd name="connsiteX1165" fmla="*/ 424910 w 1424368"/>
                    <a:gd name="connsiteY1165" fmla="*/ 685419 h 1311606"/>
                    <a:gd name="connsiteX1166" fmla="*/ 421957 w 1424368"/>
                    <a:gd name="connsiteY1166" fmla="*/ 682181 h 1311606"/>
                    <a:gd name="connsiteX1167" fmla="*/ 416147 w 1424368"/>
                    <a:gd name="connsiteY1167" fmla="*/ 675513 h 1311606"/>
                    <a:gd name="connsiteX1168" fmla="*/ 414624 w 1424368"/>
                    <a:gd name="connsiteY1168" fmla="*/ 675703 h 1311606"/>
                    <a:gd name="connsiteX1169" fmla="*/ 409575 w 1424368"/>
                    <a:gd name="connsiteY1169" fmla="*/ 676656 h 1311606"/>
                    <a:gd name="connsiteX1170" fmla="*/ 403289 w 1424368"/>
                    <a:gd name="connsiteY1170" fmla="*/ 678370 h 1311606"/>
                    <a:gd name="connsiteX1171" fmla="*/ 402431 w 1424368"/>
                    <a:gd name="connsiteY1171" fmla="*/ 678656 h 1311606"/>
                    <a:gd name="connsiteX1172" fmla="*/ 401670 w 1424368"/>
                    <a:gd name="connsiteY1172" fmla="*/ 678942 h 1311606"/>
                    <a:gd name="connsiteX1173" fmla="*/ 400908 w 1424368"/>
                    <a:gd name="connsiteY1173" fmla="*/ 679228 h 1311606"/>
                    <a:gd name="connsiteX1174" fmla="*/ 400145 w 1424368"/>
                    <a:gd name="connsiteY1174" fmla="*/ 679609 h 1311606"/>
                    <a:gd name="connsiteX1175" fmla="*/ 398716 w 1424368"/>
                    <a:gd name="connsiteY1175" fmla="*/ 680276 h 1311606"/>
                    <a:gd name="connsiteX1176" fmla="*/ 398050 w 1424368"/>
                    <a:gd name="connsiteY1176" fmla="*/ 680657 h 1311606"/>
                    <a:gd name="connsiteX1177" fmla="*/ 397764 w 1424368"/>
                    <a:gd name="connsiteY1177" fmla="*/ 680847 h 1311606"/>
                    <a:gd name="connsiteX1178" fmla="*/ 397573 w 1424368"/>
                    <a:gd name="connsiteY1178" fmla="*/ 680847 h 1311606"/>
                    <a:gd name="connsiteX1179" fmla="*/ 397479 w 1424368"/>
                    <a:gd name="connsiteY1179" fmla="*/ 681037 h 1311606"/>
                    <a:gd name="connsiteX1180" fmla="*/ 397288 w 1424368"/>
                    <a:gd name="connsiteY1180" fmla="*/ 681037 h 1311606"/>
                    <a:gd name="connsiteX1181" fmla="*/ 397193 w 1424368"/>
                    <a:gd name="connsiteY1181" fmla="*/ 681228 h 1311606"/>
                    <a:gd name="connsiteX1182" fmla="*/ 397002 w 1424368"/>
                    <a:gd name="connsiteY1182" fmla="*/ 681228 h 1311606"/>
                    <a:gd name="connsiteX1183" fmla="*/ 396812 w 1424368"/>
                    <a:gd name="connsiteY1183" fmla="*/ 681418 h 1311606"/>
                    <a:gd name="connsiteX1184" fmla="*/ 396812 w 1424368"/>
                    <a:gd name="connsiteY1184" fmla="*/ 681418 h 1311606"/>
                    <a:gd name="connsiteX1185" fmla="*/ 396812 w 1424368"/>
                    <a:gd name="connsiteY1185" fmla="*/ 681418 h 1311606"/>
                    <a:gd name="connsiteX1186" fmla="*/ 396812 w 1424368"/>
                    <a:gd name="connsiteY1186" fmla="*/ 681418 h 1311606"/>
                    <a:gd name="connsiteX1187" fmla="*/ 396812 w 1424368"/>
                    <a:gd name="connsiteY1187" fmla="*/ 681609 h 1311606"/>
                    <a:gd name="connsiteX1188" fmla="*/ 395478 w 1424368"/>
                    <a:gd name="connsiteY1188" fmla="*/ 683800 h 1311606"/>
                    <a:gd name="connsiteX1189" fmla="*/ 394907 w 1424368"/>
                    <a:gd name="connsiteY1189" fmla="*/ 685324 h 1311606"/>
                    <a:gd name="connsiteX1190" fmla="*/ 394907 w 1424368"/>
                    <a:gd name="connsiteY1190" fmla="*/ 686752 h 1311606"/>
                    <a:gd name="connsiteX1191" fmla="*/ 395192 w 1424368"/>
                    <a:gd name="connsiteY1191" fmla="*/ 688943 h 1311606"/>
                    <a:gd name="connsiteX1192" fmla="*/ 395764 w 1424368"/>
                    <a:gd name="connsiteY1192" fmla="*/ 691896 h 1311606"/>
                    <a:gd name="connsiteX1193" fmla="*/ 396526 w 1424368"/>
                    <a:gd name="connsiteY1193" fmla="*/ 695516 h 1311606"/>
                    <a:gd name="connsiteX1194" fmla="*/ 397764 w 1424368"/>
                    <a:gd name="connsiteY1194" fmla="*/ 704659 h 1311606"/>
                    <a:gd name="connsiteX1195" fmla="*/ 397764 w 1424368"/>
                    <a:gd name="connsiteY1195" fmla="*/ 707231 h 1311606"/>
                    <a:gd name="connsiteX1196" fmla="*/ 397764 w 1424368"/>
                    <a:gd name="connsiteY1196" fmla="*/ 708565 h 1311606"/>
                    <a:gd name="connsiteX1197" fmla="*/ 397764 w 1424368"/>
                    <a:gd name="connsiteY1197" fmla="*/ 709232 h 1311606"/>
                    <a:gd name="connsiteX1198" fmla="*/ 397764 w 1424368"/>
                    <a:gd name="connsiteY1198" fmla="*/ 709803 h 1311606"/>
                    <a:gd name="connsiteX1199" fmla="*/ 397573 w 1424368"/>
                    <a:gd name="connsiteY1199" fmla="*/ 711041 h 1311606"/>
                    <a:gd name="connsiteX1200" fmla="*/ 397573 w 1424368"/>
                    <a:gd name="connsiteY1200" fmla="*/ 711994 h 1311606"/>
                    <a:gd name="connsiteX1201" fmla="*/ 397288 w 1424368"/>
                    <a:gd name="connsiteY1201" fmla="*/ 712946 h 1311606"/>
                    <a:gd name="connsiteX1202" fmla="*/ 397097 w 1424368"/>
                    <a:gd name="connsiteY1202" fmla="*/ 713994 h 1311606"/>
                    <a:gd name="connsiteX1203" fmla="*/ 396240 w 1424368"/>
                    <a:gd name="connsiteY1203" fmla="*/ 718376 h 1311606"/>
                    <a:gd name="connsiteX1204" fmla="*/ 394811 w 1424368"/>
                    <a:gd name="connsiteY1204" fmla="*/ 722852 h 1311606"/>
                    <a:gd name="connsiteX1205" fmla="*/ 392621 w 1424368"/>
                    <a:gd name="connsiteY1205" fmla="*/ 727234 h 1311606"/>
                    <a:gd name="connsiteX1206" fmla="*/ 389858 w 1424368"/>
                    <a:gd name="connsiteY1206" fmla="*/ 730949 h 1311606"/>
                    <a:gd name="connsiteX1207" fmla="*/ 384715 w 1424368"/>
                    <a:gd name="connsiteY1207" fmla="*/ 735425 h 1311606"/>
                    <a:gd name="connsiteX1208" fmla="*/ 381095 w 1424368"/>
                    <a:gd name="connsiteY1208" fmla="*/ 738378 h 1311606"/>
                    <a:gd name="connsiteX1209" fmla="*/ 378238 w 1424368"/>
                    <a:gd name="connsiteY1209" fmla="*/ 741617 h 1311606"/>
                    <a:gd name="connsiteX1210" fmla="*/ 377666 w 1424368"/>
                    <a:gd name="connsiteY1210" fmla="*/ 742474 h 1311606"/>
                    <a:gd name="connsiteX1211" fmla="*/ 377095 w 1424368"/>
                    <a:gd name="connsiteY1211" fmla="*/ 743331 h 1311606"/>
                    <a:gd name="connsiteX1212" fmla="*/ 376809 w 1424368"/>
                    <a:gd name="connsiteY1212" fmla="*/ 743807 h 1311606"/>
                    <a:gd name="connsiteX1213" fmla="*/ 376524 w 1424368"/>
                    <a:gd name="connsiteY1213" fmla="*/ 744284 h 1311606"/>
                    <a:gd name="connsiteX1214" fmla="*/ 376047 w 1424368"/>
                    <a:gd name="connsiteY1214" fmla="*/ 745141 h 1311606"/>
                    <a:gd name="connsiteX1215" fmla="*/ 374618 w 1424368"/>
                    <a:gd name="connsiteY1215" fmla="*/ 748760 h 1311606"/>
                    <a:gd name="connsiteX1216" fmla="*/ 374142 w 1424368"/>
                    <a:gd name="connsiteY1216" fmla="*/ 750665 h 1311606"/>
                    <a:gd name="connsiteX1217" fmla="*/ 373952 w 1424368"/>
                    <a:gd name="connsiteY1217" fmla="*/ 751713 h 1311606"/>
                    <a:gd name="connsiteX1218" fmla="*/ 373761 w 1424368"/>
                    <a:gd name="connsiteY1218" fmla="*/ 752761 h 1311606"/>
                    <a:gd name="connsiteX1219" fmla="*/ 373475 w 1424368"/>
                    <a:gd name="connsiteY1219" fmla="*/ 754951 h 1311606"/>
                    <a:gd name="connsiteX1220" fmla="*/ 373189 w 1424368"/>
                    <a:gd name="connsiteY1220" fmla="*/ 757142 h 1311606"/>
                    <a:gd name="connsiteX1221" fmla="*/ 372904 w 1424368"/>
                    <a:gd name="connsiteY1221" fmla="*/ 759238 h 1311606"/>
                    <a:gd name="connsiteX1222" fmla="*/ 372523 w 1424368"/>
                    <a:gd name="connsiteY1222" fmla="*/ 761238 h 1311606"/>
                    <a:gd name="connsiteX1223" fmla="*/ 372046 w 1424368"/>
                    <a:gd name="connsiteY1223" fmla="*/ 763143 h 1311606"/>
                    <a:gd name="connsiteX1224" fmla="*/ 371570 w 1424368"/>
                    <a:gd name="connsiteY1224" fmla="*/ 764858 h 1311606"/>
                    <a:gd name="connsiteX1225" fmla="*/ 370999 w 1424368"/>
                    <a:gd name="connsiteY1225" fmla="*/ 766286 h 1311606"/>
                    <a:gd name="connsiteX1226" fmla="*/ 370427 w 1424368"/>
                    <a:gd name="connsiteY1226" fmla="*/ 767525 h 1311606"/>
                    <a:gd name="connsiteX1227" fmla="*/ 369856 w 1424368"/>
                    <a:gd name="connsiteY1227" fmla="*/ 768572 h 1311606"/>
                    <a:gd name="connsiteX1228" fmla="*/ 369284 w 1424368"/>
                    <a:gd name="connsiteY1228" fmla="*/ 769334 h 1311606"/>
                    <a:gd name="connsiteX1229" fmla="*/ 367760 w 1424368"/>
                    <a:gd name="connsiteY1229" fmla="*/ 770382 h 1311606"/>
                    <a:gd name="connsiteX1230" fmla="*/ 367189 w 1424368"/>
                    <a:gd name="connsiteY1230" fmla="*/ 768382 h 1311606"/>
                    <a:gd name="connsiteX1231" fmla="*/ 367189 w 1424368"/>
                    <a:gd name="connsiteY1231" fmla="*/ 767429 h 1311606"/>
                    <a:gd name="connsiteX1232" fmla="*/ 367189 w 1424368"/>
                    <a:gd name="connsiteY1232" fmla="*/ 766382 h 1311606"/>
                    <a:gd name="connsiteX1233" fmla="*/ 367189 w 1424368"/>
                    <a:gd name="connsiteY1233" fmla="*/ 765143 h 1311606"/>
                    <a:gd name="connsiteX1234" fmla="*/ 367189 w 1424368"/>
                    <a:gd name="connsiteY1234" fmla="*/ 763810 h 1311606"/>
                    <a:gd name="connsiteX1235" fmla="*/ 366522 w 1424368"/>
                    <a:gd name="connsiteY1235" fmla="*/ 757142 h 1311606"/>
                    <a:gd name="connsiteX1236" fmla="*/ 366236 w 1424368"/>
                    <a:gd name="connsiteY1236" fmla="*/ 755047 h 1311606"/>
                    <a:gd name="connsiteX1237" fmla="*/ 365951 w 1424368"/>
                    <a:gd name="connsiteY1237" fmla="*/ 752666 h 1311606"/>
                    <a:gd name="connsiteX1238" fmla="*/ 365951 w 1424368"/>
                    <a:gd name="connsiteY1238" fmla="*/ 751332 h 1311606"/>
                    <a:gd name="connsiteX1239" fmla="*/ 365951 w 1424368"/>
                    <a:gd name="connsiteY1239" fmla="*/ 749903 h 1311606"/>
                    <a:gd name="connsiteX1240" fmla="*/ 365951 w 1424368"/>
                    <a:gd name="connsiteY1240" fmla="*/ 746855 h 1311606"/>
                    <a:gd name="connsiteX1241" fmla="*/ 366046 w 1424368"/>
                    <a:gd name="connsiteY1241" fmla="*/ 745236 h 1311606"/>
                    <a:gd name="connsiteX1242" fmla="*/ 366236 w 1424368"/>
                    <a:gd name="connsiteY1242" fmla="*/ 743617 h 1311606"/>
                    <a:gd name="connsiteX1243" fmla="*/ 366332 w 1424368"/>
                    <a:gd name="connsiteY1243" fmla="*/ 742759 h 1311606"/>
                    <a:gd name="connsiteX1244" fmla="*/ 366522 w 1424368"/>
                    <a:gd name="connsiteY1244" fmla="*/ 741902 h 1311606"/>
                    <a:gd name="connsiteX1245" fmla="*/ 366903 w 1424368"/>
                    <a:gd name="connsiteY1245" fmla="*/ 740188 h 1311606"/>
                    <a:gd name="connsiteX1246" fmla="*/ 367379 w 1424368"/>
                    <a:gd name="connsiteY1246" fmla="*/ 738568 h 1311606"/>
                    <a:gd name="connsiteX1247" fmla="*/ 367665 w 1424368"/>
                    <a:gd name="connsiteY1247" fmla="*/ 737711 h 1311606"/>
                    <a:gd name="connsiteX1248" fmla="*/ 367951 w 1424368"/>
                    <a:gd name="connsiteY1248" fmla="*/ 736854 h 1311606"/>
                    <a:gd name="connsiteX1249" fmla="*/ 368522 w 1424368"/>
                    <a:gd name="connsiteY1249" fmla="*/ 735235 h 1311606"/>
                    <a:gd name="connsiteX1250" fmla="*/ 369189 w 1424368"/>
                    <a:gd name="connsiteY1250" fmla="*/ 733616 h 1311606"/>
                    <a:gd name="connsiteX1251" fmla="*/ 372618 w 1424368"/>
                    <a:gd name="connsiteY1251" fmla="*/ 727519 h 1311606"/>
                    <a:gd name="connsiteX1252" fmla="*/ 376809 w 1424368"/>
                    <a:gd name="connsiteY1252" fmla="*/ 722281 h 1311606"/>
                    <a:gd name="connsiteX1253" fmla="*/ 379762 w 1424368"/>
                    <a:gd name="connsiteY1253" fmla="*/ 718376 h 1311606"/>
                    <a:gd name="connsiteX1254" fmla="*/ 380810 w 1424368"/>
                    <a:gd name="connsiteY1254" fmla="*/ 715423 h 1311606"/>
                    <a:gd name="connsiteX1255" fmla="*/ 381095 w 1424368"/>
                    <a:gd name="connsiteY1255" fmla="*/ 713518 h 1311606"/>
                    <a:gd name="connsiteX1256" fmla="*/ 381191 w 1424368"/>
                    <a:gd name="connsiteY1256" fmla="*/ 711136 h 1311606"/>
                    <a:gd name="connsiteX1257" fmla="*/ 381191 w 1424368"/>
                    <a:gd name="connsiteY1257" fmla="*/ 710470 h 1311606"/>
                    <a:gd name="connsiteX1258" fmla="*/ 381191 w 1424368"/>
                    <a:gd name="connsiteY1258" fmla="*/ 709708 h 1311606"/>
                    <a:gd name="connsiteX1259" fmla="*/ 381191 w 1424368"/>
                    <a:gd name="connsiteY1259" fmla="*/ 708946 h 1311606"/>
                    <a:gd name="connsiteX1260" fmla="*/ 381191 w 1424368"/>
                    <a:gd name="connsiteY1260" fmla="*/ 708469 h 1311606"/>
                    <a:gd name="connsiteX1261" fmla="*/ 381191 w 1424368"/>
                    <a:gd name="connsiteY1261" fmla="*/ 708184 h 1311606"/>
                    <a:gd name="connsiteX1262" fmla="*/ 381191 w 1424368"/>
                    <a:gd name="connsiteY1262" fmla="*/ 707993 h 1311606"/>
                    <a:gd name="connsiteX1263" fmla="*/ 381191 w 1424368"/>
                    <a:gd name="connsiteY1263" fmla="*/ 707612 h 1311606"/>
                    <a:gd name="connsiteX1264" fmla="*/ 381000 w 1424368"/>
                    <a:gd name="connsiteY1264" fmla="*/ 706755 h 1311606"/>
                    <a:gd name="connsiteX1265" fmla="*/ 379666 w 1424368"/>
                    <a:gd name="connsiteY1265" fmla="*/ 702469 h 1311606"/>
                    <a:gd name="connsiteX1266" fmla="*/ 378619 w 1424368"/>
                    <a:gd name="connsiteY1266" fmla="*/ 699611 h 1311606"/>
                    <a:gd name="connsiteX1267" fmla="*/ 377380 w 1424368"/>
                    <a:gd name="connsiteY1267" fmla="*/ 696087 h 1311606"/>
                    <a:gd name="connsiteX1268" fmla="*/ 376238 w 1424368"/>
                    <a:gd name="connsiteY1268" fmla="*/ 691801 h 1311606"/>
                    <a:gd name="connsiteX1269" fmla="*/ 375476 w 1424368"/>
                    <a:gd name="connsiteY1269" fmla="*/ 686657 h 1311606"/>
                    <a:gd name="connsiteX1270" fmla="*/ 375476 w 1424368"/>
                    <a:gd name="connsiteY1270" fmla="*/ 680942 h 1311606"/>
                    <a:gd name="connsiteX1271" fmla="*/ 376333 w 1424368"/>
                    <a:gd name="connsiteY1271" fmla="*/ 675418 h 1311606"/>
                    <a:gd name="connsiteX1272" fmla="*/ 379666 w 1424368"/>
                    <a:gd name="connsiteY1272" fmla="*/ 666369 h 1311606"/>
                    <a:gd name="connsiteX1273" fmla="*/ 379952 w 1424368"/>
                    <a:gd name="connsiteY1273" fmla="*/ 665798 h 1311606"/>
                    <a:gd name="connsiteX1274" fmla="*/ 380143 w 1424368"/>
                    <a:gd name="connsiteY1274" fmla="*/ 665512 h 1311606"/>
                    <a:gd name="connsiteX1275" fmla="*/ 380333 w 1424368"/>
                    <a:gd name="connsiteY1275" fmla="*/ 665226 h 1311606"/>
                    <a:gd name="connsiteX1276" fmla="*/ 381000 w 1424368"/>
                    <a:gd name="connsiteY1276" fmla="*/ 664083 h 1311606"/>
                    <a:gd name="connsiteX1277" fmla="*/ 381667 w 1424368"/>
                    <a:gd name="connsiteY1277" fmla="*/ 662940 h 1311606"/>
                    <a:gd name="connsiteX1278" fmla="*/ 382429 w 1424368"/>
                    <a:gd name="connsiteY1278" fmla="*/ 661987 h 1311606"/>
                    <a:gd name="connsiteX1279" fmla="*/ 383286 w 1424368"/>
                    <a:gd name="connsiteY1279" fmla="*/ 661035 h 1311606"/>
                    <a:gd name="connsiteX1280" fmla="*/ 384143 w 1424368"/>
                    <a:gd name="connsiteY1280" fmla="*/ 660083 h 1311606"/>
                    <a:gd name="connsiteX1281" fmla="*/ 385001 w 1424368"/>
                    <a:gd name="connsiteY1281" fmla="*/ 659225 h 1311606"/>
                    <a:gd name="connsiteX1282" fmla="*/ 385763 w 1424368"/>
                    <a:gd name="connsiteY1282" fmla="*/ 658463 h 1311606"/>
                    <a:gd name="connsiteX1283" fmla="*/ 386144 w 1424368"/>
                    <a:gd name="connsiteY1283" fmla="*/ 658082 h 1311606"/>
                    <a:gd name="connsiteX1284" fmla="*/ 386525 w 1424368"/>
                    <a:gd name="connsiteY1284" fmla="*/ 657797 h 1311606"/>
                    <a:gd name="connsiteX1285" fmla="*/ 387191 w 1424368"/>
                    <a:gd name="connsiteY1285" fmla="*/ 657225 h 1311606"/>
                    <a:gd name="connsiteX1286" fmla="*/ 388525 w 1424368"/>
                    <a:gd name="connsiteY1286" fmla="*/ 656082 h 1311606"/>
                    <a:gd name="connsiteX1287" fmla="*/ 391096 w 1424368"/>
                    <a:gd name="connsiteY1287" fmla="*/ 654177 h 1311606"/>
                    <a:gd name="connsiteX1288" fmla="*/ 392335 w 1424368"/>
                    <a:gd name="connsiteY1288" fmla="*/ 653320 h 1311606"/>
                    <a:gd name="connsiteX1289" fmla="*/ 393573 w 1424368"/>
                    <a:gd name="connsiteY1289" fmla="*/ 652558 h 1311606"/>
                    <a:gd name="connsiteX1290" fmla="*/ 394716 w 1424368"/>
                    <a:gd name="connsiteY1290" fmla="*/ 651891 h 1311606"/>
                    <a:gd name="connsiteX1291" fmla="*/ 395859 w 1424368"/>
                    <a:gd name="connsiteY1291" fmla="*/ 651319 h 1311606"/>
                    <a:gd name="connsiteX1292" fmla="*/ 399669 w 1424368"/>
                    <a:gd name="connsiteY1292" fmla="*/ 649415 h 1311606"/>
                    <a:gd name="connsiteX1293" fmla="*/ 395764 w 1424368"/>
                    <a:gd name="connsiteY1293" fmla="*/ 639223 h 1311606"/>
                    <a:gd name="connsiteX1294" fmla="*/ 393478 w 1424368"/>
                    <a:gd name="connsiteY1294" fmla="*/ 625697 h 1311606"/>
                    <a:gd name="connsiteX1295" fmla="*/ 394811 w 1424368"/>
                    <a:gd name="connsiteY1295" fmla="*/ 611124 h 1311606"/>
                    <a:gd name="connsiteX1296" fmla="*/ 399288 w 1424368"/>
                    <a:gd name="connsiteY1296" fmla="*/ 598551 h 1311606"/>
                    <a:gd name="connsiteX1297" fmla="*/ 404813 w 1424368"/>
                    <a:gd name="connsiteY1297" fmla="*/ 588645 h 1311606"/>
                    <a:gd name="connsiteX1298" fmla="*/ 415576 w 1424368"/>
                    <a:gd name="connsiteY1298" fmla="*/ 573119 h 1311606"/>
                    <a:gd name="connsiteX1299" fmla="*/ 424053 w 1424368"/>
                    <a:gd name="connsiteY1299" fmla="*/ 559499 h 1311606"/>
                    <a:gd name="connsiteX1300" fmla="*/ 431673 w 1424368"/>
                    <a:gd name="connsiteY1300" fmla="*/ 531876 h 1311606"/>
                    <a:gd name="connsiteX1301" fmla="*/ 431673 w 1424368"/>
                    <a:gd name="connsiteY1301" fmla="*/ 524351 h 1311606"/>
                    <a:gd name="connsiteX1302" fmla="*/ 431388 w 1424368"/>
                    <a:gd name="connsiteY1302" fmla="*/ 520541 h 1311606"/>
                    <a:gd name="connsiteX1303" fmla="*/ 431197 w 1424368"/>
                    <a:gd name="connsiteY1303" fmla="*/ 518827 h 1311606"/>
                    <a:gd name="connsiteX1304" fmla="*/ 431006 w 1424368"/>
                    <a:gd name="connsiteY1304" fmla="*/ 517112 h 1311606"/>
                    <a:gd name="connsiteX1305" fmla="*/ 430721 w 1424368"/>
                    <a:gd name="connsiteY1305" fmla="*/ 515588 h 1311606"/>
                    <a:gd name="connsiteX1306" fmla="*/ 430435 w 1424368"/>
                    <a:gd name="connsiteY1306" fmla="*/ 513969 h 1311606"/>
                    <a:gd name="connsiteX1307" fmla="*/ 429578 w 1424368"/>
                    <a:gd name="connsiteY1307" fmla="*/ 510635 h 1311606"/>
                    <a:gd name="connsiteX1308" fmla="*/ 427387 w 1424368"/>
                    <a:gd name="connsiteY1308" fmla="*/ 504444 h 1311606"/>
                    <a:gd name="connsiteX1309" fmla="*/ 424625 w 1424368"/>
                    <a:gd name="connsiteY1309" fmla="*/ 499015 h 1311606"/>
                    <a:gd name="connsiteX1310" fmla="*/ 421196 w 1424368"/>
                    <a:gd name="connsiteY1310" fmla="*/ 494348 h 1311606"/>
                    <a:gd name="connsiteX1311" fmla="*/ 417005 w 1424368"/>
                    <a:gd name="connsiteY1311" fmla="*/ 490157 h 1311606"/>
                    <a:gd name="connsiteX1312" fmla="*/ 412052 w 1424368"/>
                    <a:gd name="connsiteY1312" fmla="*/ 486442 h 1311606"/>
                    <a:gd name="connsiteX1313" fmla="*/ 386429 w 1424368"/>
                    <a:gd name="connsiteY1313" fmla="*/ 475107 h 1311606"/>
                    <a:gd name="connsiteX1314" fmla="*/ 377000 w 1424368"/>
                    <a:gd name="connsiteY1314" fmla="*/ 472154 h 1311606"/>
                    <a:gd name="connsiteX1315" fmla="*/ 376809 w 1424368"/>
                    <a:gd name="connsiteY1315" fmla="*/ 472154 h 1311606"/>
                    <a:gd name="connsiteX1316" fmla="*/ 373571 w 1424368"/>
                    <a:gd name="connsiteY1316" fmla="*/ 473488 h 1311606"/>
                    <a:gd name="connsiteX1317" fmla="*/ 362617 w 1424368"/>
                    <a:gd name="connsiteY1317" fmla="*/ 478345 h 1311606"/>
                    <a:gd name="connsiteX1318" fmla="*/ 360998 w 1424368"/>
                    <a:gd name="connsiteY1318" fmla="*/ 479203 h 1311606"/>
                    <a:gd name="connsiteX1319" fmla="*/ 359379 w 1424368"/>
                    <a:gd name="connsiteY1319" fmla="*/ 480060 h 1311606"/>
                    <a:gd name="connsiteX1320" fmla="*/ 358521 w 1424368"/>
                    <a:gd name="connsiteY1320" fmla="*/ 480536 h 1311606"/>
                    <a:gd name="connsiteX1321" fmla="*/ 357664 w 1424368"/>
                    <a:gd name="connsiteY1321" fmla="*/ 481012 h 1311606"/>
                    <a:gd name="connsiteX1322" fmla="*/ 355949 w 1424368"/>
                    <a:gd name="connsiteY1322" fmla="*/ 481965 h 1311606"/>
                    <a:gd name="connsiteX1323" fmla="*/ 349282 w 1424368"/>
                    <a:gd name="connsiteY1323" fmla="*/ 486442 h 1311606"/>
                    <a:gd name="connsiteX1324" fmla="*/ 343186 w 1424368"/>
                    <a:gd name="connsiteY1324" fmla="*/ 491966 h 1311606"/>
                    <a:gd name="connsiteX1325" fmla="*/ 341852 w 1424368"/>
                    <a:gd name="connsiteY1325" fmla="*/ 493490 h 1311606"/>
                    <a:gd name="connsiteX1326" fmla="*/ 340614 w 1424368"/>
                    <a:gd name="connsiteY1326" fmla="*/ 494919 h 1311606"/>
                    <a:gd name="connsiteX1327" fmla="*/ 340138 w 1424368"/>
                    <a:gd name="connsiteY1327" fmla="*/ 495491 h 1311606"/>
                    <a:gd name="connsiteX1328" fmla="*/ 339947 w 1424368"/>
                    <a:gd name="connsiteY1328" fmla="*/ 495776 h 1311606"/>
                    <a:gd name="connsiteX1329" fmla="*/ 339757 w 1424368"/>
                    <a:gd name="connsiteY1329" fmla="*/ 496062 h 1311606"/>
                    <a:gd name="connsiteX1330" fmla="*/ 338995 w 1424368"/>
                    <a:gd name="connsiteY1330" fmla="*/ 497586 h 1311606"/>
                    <a:gd name="connsiteX1331" fmla="*/ 336804 w 1424368"/>
                    <a:gd name="connsiteY1331" fmla="*/ 505016 h 1311606"/>
                    <a:gd name="connsiteX1332" fmla="*/ 336138 w 1424368"/>
                    <a:gd name="connsiteY1332" fmla="*/ 514159 h 1311606"/>
                    <a:gd name="connsiteX1333" fmla="*/ 335566 w 1424368"/>
                    <a:gd name="connsiteY1333" fmla="*/ 523970 h 1311606"/>
                    <a:gd name="connsiteX1334" fmla="*/ 333756 w 1424368"/>
                    <a:gd name="connsiteY1334" fmla="*/ 533400 h 1311606"/>
                    <a:gd name="connsiteX1335" fmla="*/ 329946 w 1424368"/>
                    <a:gd name="connsiteY1335" fmla="*/ 541210 h 1311606"/>
                    <a:gd name="connsiteX1336" fmla="*/ 328803 w 1424368"/>
                    <a:gd name="connsiteY1336" fmla="*/ 542734 h 1311606"/>
                    <a:gd name="connsiteX1337" fmla="*/ 328232 w 1424368"/>
                    <a:gd name="connsiteY1337" fmla="*/ 543401 h 1311606"/>
                    <a:gd name="connsiteX1338" fmla="*/ 327660 w 1424368"/>
                    <a:gd name="connsiteY1338" fmla="*/ 543973 h 1311606"/>
                    <a:gd name="connsiteX1339" fmla="*/ 326517 w 1424368"/>
                    <a:gd name="connsiteY1339" fmla="*/ 545116 h 1311606"/>
                    <a:gd name="connsiteX1340" fmla="*/ 325374 w 1424368"/>
                    <a:gd name="connsiteY1340" fmla="*/ 545973 h 1311606"/>
                    <a:gd name="connsiteX1341" fmla="*/ 323279 w 1424368"/>
                    <a:gd name="connsiteY1341" fmla="*/ 547307 h 1311606"/>
                    <a:gd name="connsiteX1342" fmla="*/ 321564 w 1424368"/>
                    <a:gd name="connsiteY1342" fmla="*/ 547973 h 1311606"/>
                    <a:gd name="connsiteX1343" fmla="*/ 319564 w 1424368"/>
                    <a:gd name="connsiteY1343" fmla="*/ 547973 h 1311606"/>
                    <a:gd name="connsiteX1344" fmla="*/ 319564 w 1424368"/>
                    <a:gd name="connsiteY1344" fmla="*/ 546164 h 1311606"/>
                    <a:gd name="connsiteX1345" fmla="*/ 320040 w 1424368"/>
                    <a:gd name="connsiteY1345" fmla="*/ 544640 h 1311606"/>
                    <a:gd name="connsiteX1346" fmla="*/ 320707 w 1424368"/>
                    <a:gd name="connsiteY1346" fmla="*/ 542830 h 1311606"/>
                    <a:gd name="connsiteX1347" fmla="*/ 321088 w 1424368"/>
                    <a:gd name="connsiteY1347" fmla="*/ 541782 h 1311606"/>
                    <a:gd name="connsiteX1348" fmla="*/ 321469 w 1424368"/>
                    <a:gd name="connsiteY1348" fmla="*/ 540639 h 1311606"/>
                    <a:gd name="connsiteX1349" fmla="*/ 321659 w 1424368"/>
                    <a:gd name="connsiteY1349" fmla="*/ 540068 h 1311606"/>
                    <a:gd name="connsiteX1350" fmla="*/ 321755 w 1424368"/>
                    <a:gd name="connsiteY1350" fmla="*/ 539401 h 1311606"/>
                    <a:gd name="connsiteX1351" fmla="*/ 322040 w 1424368"/>
                    <a:gd name="connsiteY1351" fmla="*/ 538162 h 1311606"/>
                    <a:gd name="connsiteX1352" fmla="*/ 322326 w 1424368"/>
                    <a:gd name="connsiteY1352" fmla="*/ 532257 h 1311606"/>
                    <a:gd name="connsiteX1353" fmla="*/ 321183 w 1424368"/>
                    <a:gd name="connsiteY1353" fmla="*/ 525113 h 1311606"/>
                    <a:gd name="connsiteX1354" fmla="*/ 318992 w 1424368"/>
                    <a:gd name="connsiteY1354" fmla="*/ 516350 h 1311606"/>
                    <a:gd name="connsiteX1355" fmla="*/ 316992 w 1424368"/>
                    <a:gd name="connsiteY1355" fmla="*/ 505682 h 1311606"/>
                    <a:gd name="connsiteX1356" fmla="*/ 317468 w 1424368"/>
                    <a:gd name="connsiteY1356" fmla="*/ 492728 h 1311606"/>
                    <a:gd name="connsiteX1357" fmla="*/ 318326 w 1424368"/>
                    <a:gd name="connsiteY1357" fmla="*/ 489204 h 1311606"/>
                    <a:gd name="connsiteX1358" fmla="*/ 318611 w 1424368"/>
                    <a:gd name="connsiteY1358" fmla="*/ 488251 h 1311606"/>
                    <a:gd name="connsiteX1359" fmla="*/ 318992 w 1424368"/>
                    <a:gd name="connsiteY1359" fmla="*/ 487299 h 1311606"/>
                    <a:gd name="connsiteX1360" fmla="*/ 319754 w 1424368"/>
                    <a:gd name="connsiteY1360" fmla="*/ 485489 h 1311606"/>
                    <a:gd name="connsiteX1361" fmla="*/ 321279 w 1424368"/>
                    <a:gd name="connsiteY1361" fmla="*/ 482346 h 1311606"/>
                    <a:gd name="connsiteX1362" fmla="*/ 322898 w 1424368"/>
                    <a:gd name="connsiteY1362" fmla="*/ 479489 h 1311606"/>
                    <a:gd name="connsiteX1363" fmla="*/ 330422 w 1424368"/>
                    <a:gd name="connsiteY1363" fmla="*/ 469297 h 1311606"/>
                    <a:gd name="connsiteX1364" fmla="*/ 338709 w 1424368"/>
                    <a:gd name="connsiteY1364" fmla="*/ 461105 h 1311606"/>
                    <a:gd name="connsiteX1365" fmla="*/ 340709 w 1424368"/>
                    <a:gd name="connsiteY1365" fmla="*/ 459391 h 1311606"/>
                    <a:gd name="connsiteX1366" fmla="*/ 339280 w 1424368"/>
                    <a:gd name="connsiteY1366" fmla="*/ 458724 h 1311606"/>
                    <a:gd name="connsiteX1367" fmla="*/ 335089 w 1424368"/>
                    <a:gd name="connsiteY1367" fmla="*/ 456533 h 1311606"/>
                    <a:gd name="connsiteX1368" fmla="*/ 330804 w 1424368"/>
                    <a:gd name="connsiteY1368" fmla="*/ 454057 h 1311606"/>
                    <a:gd name="connsiteX1369" fmla="*/ 322326 w 1424368"/>
                    <a:gd name="connsiteY1369" fmla="*/ 448151 h 1311606"/>
                    <a:gd name="connsiteX1370" fmla="*/ 314135 w 1424368"/>
                    <a:gd name="connsiteY1370" fmla="*/ 440626 h 1311606"/>
                    <a:gd name="connsiteX1371" fmla="*/ 306800 w 1424368"/>
                    <a:gd name="connsiteY1371" fmla="*/ 431387 h 1311606"/>
                    <a:gd name="connsiteX1372" fmla="*/ 300895 w 1424368"/>
                    <a:gd name="connsiteY1372" fmla="*/ 420719 h 1311606"/>
                    <a:gd name="connsiteX1373" fmla="*/ 296704 w 1424368"/>
                    <a:gd name="connsiteY1373" fmla="*/ 409480 h 1311606"/>
                    <a:gd name="connsiteX1374" fmla="*/ 295180 w 1424368"/>
                    <a:gd name="connsiteY1374" fmla="*/ 403765 h 1311606"/>
                    <a:gd name="connsiteX1375" fmla="*/ 294608 w 1424368"/>
                    <a:gd name="connsiteY1375" fmla="*/ 401002 h 1311606"/>
                    <a:gd name="connsiteX1376" fmla="*/ 294323 w 1424368"/>
                    <a:gd name="connsiteY1376" fmla="*/ 399383 h 1311606"/>
                    <a:gd name="connsiteX1377" fmla="*/ 293941 w 1424368"/>
                    <a:gd name="connsiteY1377" fmla="*/ 397478 h 1311606"/>
                    <a:gd name="connsiteX1378" fmla="*/ 293656 w 1424368"/>
                    <a:gd name="connsiteY1378" fmla="*/ 395478 h 1311606"/>
                    <a:gd name="connsiteX1379" fmla="*/ 293465 w 1424368"/>
                    <a:gd name="connsiteY1379" fmla="*/ 393383 h 1311606"/>
                    <a:gd name="connsiteX1380" fmla="*/ 293465 w 1424368"/>
                    <a:gd name="connsiteY1380" fmla="*/ 391668 h 1311606"/>
                    <a:gd name="connsiteX1381" fmla="*/ 293275 w 1424368"/>
                    <a:gd name="connsiteY1381" fmla="*/ 390049 h 1311606"/>
                    <a:gd name="connsiteX1382" fmla="*/ 293275 w 1424368"/>
                    <a:gd name="connsiteY1382" fmla="*/ 386810 h 1311606"/>
                    <a:gd name="connsiteX1383" fmla="*/ 293275 w 1424368"/>
                    <a:gd name="connsiteY1383" fmla="*/ 383667 h 1311606"/>
                    <a:gd name="connsiteX1384" fmla="*/ 294608 w 1424368"/>
                    <a:gd name="connsiteY1384" fmla="*/ 371761 h 1311606"/>
                    <a:gd name="connsiteX1385" fmla="*/ 295751 w 1424368"/>
                    <a:gd name="connsiteY1385" fmla="*/ 366332 h 1311606"/>
                    <a:gd name="connsiteX1386" fmla="*/ 297085 w 1424368"/>
                    <a:gd name="connsiteY1386" fmla="*/ 361283 h 1311606"/>
                    <a:gd name="connsiteX1387" fmla="*/ 302990 w 1424368"/>
                    <a:gd name="connsiteY1387" fmla="*/ 344138 h 1311606"/>
                    <a:gd name="connsiteX1388" fmla="*/ 308324 w 1424368"/>
                    <a:gd name="connsiteY1388" fmla="*/ 330899 h 1311606"/>
                    <a:gd name="connsiteX1389" fmla="*/ 311754 w 1424368"/>
                    <a:gd name="connsiteY1389" fmla="*/ 320612 h 1311606"/>
                    <a:gd name="connsiteX1390" fmla="*/ 312897 w 1424368"/>
                    <a:gd name="connsiteY1390" fmla="*/ 313372 h 1311606"/>
                    <a:gd name="connsiteX1391" fmla="*/ 312897 w 1424368"/>
                    <a:gd name="connsiteY1391" fmla="*/ 311944 h 1311606"/>
                    <a:gd name="connsiteX1392" fmla="*/ 312897 w 1424368"/>
                    <a:gd name="connsiteY1392" fmla="*/ 310705 h 1311606"/>
                    <a:gd name="connsiteX1393" fmla="*/ 312706 w 1424368"/>
                    <a:gd name="connsiteY1393" fmla="*/ 309467 h 1311606"/>
                    <a:gd name="connsiteX1394" fmla="*/ 312420 w 1424368"/>
                    <a:gd name="connsiteY1394" fmla="*/ 307753 h 1311606"/>
                    <a:gd name="connsiteX1395" fmla="*/ 310705 w 1424368"/>
                    <a:gd name="connsiteY1395" fmla="*/ 301180 h 1311606"/>
                    <a:gd name="connsiteX1396" fmla="*/ 304419 w 1424368"/>
                    <a:gd name="connsiteY1396" fmla="*/ 288988 h 1311606"/>
                    <a:gd name="connsiteX1397" fmla="*/ 296323 w 1424368"/>
                    <a:gd name="connsiteY1397" fmla="*/ 278987 h 1311606"/>
                    <a:gd name="connsiteX1398" fmla="*/ 288417 w 1424368"/>
                    <a:gd name="connsiteY1398" fmla="*/ 271558 h 1311606"/>
                    <a:gd name="connsiteX1399" fmla="*/ 281940 w 1424368"/>
                    <a:gd name="connsiteY1399" fmla="*/ 266509 h 1311606"/>
                    <a:gd name="connsiteX1400" fmla="*/ 277749 w 1424368"/>
                    <a:gd name="connsiteY1400" fmla="*/ 263652 h 1311606"/>
                    <a:gd name="connsiteX1401" fmla="*/ 277463 w 1424368"/>
                    <a:gd name="connsiteY1401" fmla="*/ 263462 h 1311606"/>
                    <a:gd name="connsiteX1402" fmla="*/ 137541 w 1424368"/>
                    <a:gd name="connsiteY1402" fmla="*/ 321469 h 1311606"/>
                    <a:gd name="connsiteX1403" fmla="*/ 0 w 1424368"/>
                    <a:gd name="connsiteY1403" fmla="*/ 446723 h 1311606"/>
                    <a:gd name="connsiteX1404" fmla="*/ 3334 w 1424368"/>
                    <a:gd name="connsiteY1404" fmla="*/ 449009 h 1311606"/>
                    <a:gd name="connsiteX1405" fmla="*/ 14002 w 1424368"/>
                    <a:gd name="connsiteY1405" fmla="*/ 456628 h 1311606"/>
                    <a:gd name="connsiteX1406" fmla="*/ 25527 w 1424368"/>
                    <a:gd name="connsiteY1406" fmla="*/ 466249 h 1311606"/>
                    <a:gd name="connsiteX1407" fmla="*/ 37433 w 1424368"/>
                    <a:gd name="connsiteY1407" fmla="*/ 478631 h 1311606"/>
                    <a:gd name="connsiteX1408" fmla="*/ 48483 w 1424368"/>
                    <a:gd name="connsiteY1408" fmla="*/ 494538 h 1311606"/>
                    <a:gd name="connsiteX1409" fmla="*/ 56769 w 1424368"/>
                    <a:gd name="connsiteY1409" fmla="*/ 513778 h 1311606"/>
                    <a:gd name="connsiteX1410" fmla="*/ 58198 w 1424368"/>
                    <a:gd name="connsiteY1410" fmla="*/ 519017 h 1311606"/>
                    <a:gd name="connsiteX1411" fmla="*/ 58484 w 1424368"/>
                    <a:gd name="connsiteY1411" fmla="*/ 520256 h 1311606"/>
                    <a:gd name="connsiteX1412" fmla="*/ 58770 w 1424368"/>
                    <a:gd name="connsiteY1412" fmla="*/ 521399 h 1311606"/>
                    <a:gd name="connsiteX1413" fmla="*/ 59246 w 1424368"/>
                    <a:gd name="connsiteY1413" fmla="*/ 523684 h 1311606"/>
                    <a:gd name="connsiteX1414" fmla="*/ 60198 w 1424368"/>
                    <a:gd name="connsiteY1414" fmla="*/ 527876 h 1311606"/>
                    <a:gd name="connsiteX1415" fmla="*/ 61246 w 1424368"/>
                    <a:gd name="connsiteY1415" fmla="*/ 532924 h 1311606"/>
                    <a:gd name="connsiteX1416" fmla="*/ 62770 w 1424368"/>
                    <a:gd name="connsiteY1416" fmla="*/ 543877 h 1311606"/>
                    <a:gd name="connsiteX1417" fmla="*/ 63151 w 1424368"/>
                    <a:gd name="connsiteY1417" fmla="*/ 549783 h 1311606"/>
                    <a:gd name="connsiteX1418" fmla="*/ 63151 w 1424368"/>
                    <a:gd name="connsiteY1418" fmla="*/ 555974 h 1311606"/>
                    <a:gd name="connsiteX1419" fmla="*/ 62389 w 1424368"/>
                    <a:gd name="connsiteY1419" fmla="*/ 563975 h 1311606"/>
                    <a:gd name="connsiteX1420" fmla="*/ 72104 w 1424368"/>
                    <a:gd name="connsiteY1420" fmla="*/ 566737 h 1311606"/>
                    <a:gd name="connsiteX1421" fmla="*/ 87249 w 1424368"/>
                    <a:gd name="connsiteY1421" fmla="*/ 570548 h 1311606"/>
                    <a:gd name="connsiteX1422" fmla="*/ 106204 w 1424368"/>
                    <a:gd name="connsiteY1422" fmla="*/ 575405 h 1311606"/>
                    <a:gd name="connsiteX1423" fmla="*/ 111538 w 1424368"/>
                    <a:gd name="connsiteY1423" fmla="*/ 577025 h 1311606"/>
                    <a:gd name="connsiteX1424" fmla="*/ 114300 w 1424368"/>
                    <a:gd name="connsiteY1424" fmla="*/ 577977 h 1311606"/>
                    <a:gd name="connsiteX1425" fmla="*/ 117063 w 1424368"/>
                    <a:gd name="connsiteY1425" fmla="*/ 579025 h 1311606"/>
                    <a:gd name="connsiteX1426" fmla="*/ 119920 w 1424368"/>
                    <a:gd name="connsiteY1426" fmla="*/ 580168 h 1311606"/>
                    <a:gd name="connsiteX1427" fmla="*/ 122777 w 1424368"/>
                    <a:gd name="connsiteY1427" fmla="*/ 581406 h 1311606"/>
                    <a:gd name="connsiteX1428" fmla="*/ 125730 w 1424368"/>
                    <a:gd name="connsiteY1428" fmla="*/ 582740 h 1311606"/>
                    <a:gd name="connsiteX1429" fmla="*/ 128683 w 1424368"/>
                    <a:gd name="connsiteY1429" fmla="*/ 584264 h 1311606"/>
                    <a:gd name="connsiteX1430" fmla="*/ 140208 w 1424368"/>
                    <a:gd name="connsiteY1430" fmla="*/ 592169 h 1311606"/>
                    <a:gd name="connsiteX1431" fmla="*/ 145447 w 1424368"/>
                    <a:gd name="connsiteY1431" fmla="*/ 597218 h 1311606"/>
                    <a:gd name="connsiteX1432" fmla="*/ 147828 w 1424368"/>
                    <a:gd name="connsiteY1432" fmla="*/ 599980 h 1311606"/>
                    <a:gd name="connsiteX1433" fmla="*/ 148971 w 1424368"/>
                    <a:gd name="connsiteY1433" fmla="*/ 601409 h 1311606"/>
                    <a:gd name="connsiteX1434" fmla="*/ 150019 w 1424368"/>
                    <a:gd name="connsiteY1434" fmla="*/ 602837 h 1311606"/>
                    <a:gd name="connsiteX1435" fmla="*/ 156877 w 1424368"/>
                    <a:gd name="connsiteY1435" fmla="*/ 615315 h 1311606"/>
                    <a:gd name="connsiteX1436" fmla="*/ 157544 w 1424368"/>
                    <a:gd name="connsiteY1436" fmla="*/ 616934 h 1311606"/>
                    <a:gd name="connsiteX1437" fmla="*/ 158115 w 1424368"/>
                    <a:gd name="connsiteY1437" fmla="*/ 618553 h 1311606"/>
                    <a:gd name="connsiteX1438" fmla="*/ 159258 w 1424368"/>
                    <a:gd name="connsiteY1438" fmla="*/ 621792 h 1311606"/>
                    <a:gd name="connsiteX1439" fmla="*/ 160211 w 1424368"/>
                    <a:gd name="connsiteY1439" fmla="*/ 625031 h 1311606"/>
                    <a:gd name="connsiteX1440" fmla="*/ 161068 w 1424368"/>
                    <a:gd name="connsiteY1440" fmla="*/ 628269 h 1311606"/>
                    <a:gd name="connsiteX1441" fmla="*/ 162401 w 1424368"/>
                    <a:gd name="connsiteY1441" fmla="*/ 634556 h 1311606"/>
                    <a:gd name="connsiteX1442" fmla="*/ 162878 w 1424368"/>
                    <a:gd name="connsiteY1442" fmla="*/ 637603 h 1311606"/>
                    <a:gd name="connsiteX1443" fmla="*/ 163354 w 1424368"/>
                    <a:gd name="connsiteY1443" fmla="*/ 640366 h 1311606"/>
                    <a:gd name="connsiteX1444" fmla="*/ 165164 w 1424368"/>
                    <a:gd name="connsiteY1444" fmla="*/ 652272 h 1311606"/>
                    <a:gd name="connsiteX1445" fmla="*/ 165831 w 1424368"/>
                    <a:gd name="connsiteY1445" fmla="*/ 656939 h 1311606"/>
                    <a:gd name="connsiteX1446" fmla="*/ 166021 w 1424368"/>
                    <a:gd name="connsiteY1446" fmla="*/ 658177 h 1311606"/>
                    <a:gd name="connsiteX1447" fmla="*/ 166497 w 1424368"/>
                    <a:gd name="connsiteY1447" fmla="*/ 659320 h 1311606"/>
                    <a:gd name="connsiteX1448" fmla="*/ 167259 w 1424368"/>
                    <a:gd name="connsiteY1448" fmla="*/ 660368 h 1311606"/>
                    <a:gd name="connsiteX1449" fmla="*/ 167735 w 1424368"/>
                    <a:gd name="connsiteY1449" fmla="*/ 660844 h 1311606"/>
                    <a:gd name="connsiteX1450" fmla="*/ 168307 w 1424368"/>
                    <a:gd name="connsiteY1450" fmla="*/ 661321 h 1311606"/>
                    <a:gd name="connsiteX1451" fmla="*/ 168593 w 1424368"/>
                    <a:gd name="connsiteY1451" fmla="*/ 661607 h 1311606"/>
                    <a:gd name="connsiteX1452" fmla="*/ 169069 w 1424368"/>
                    <a:gd name="connsiteY1452" fmla="*/ 661987 h 1311606"/>
                    <a:gd name="connsiteX1453" fmla="*/ 170022 w 1424368"/>
                    <a:gd name="connsiteY1453" fmla="*/ 662654 h 1311606"/>
                    <a:gd name="connsiteX1454" fmla="*/ 172117 w 1424368"/>
                    <a:gd name="connsiteY1454" fmla="*/ 664083 h 1311606"/>
                    <a:gd name="connsiteX1455" fmla="*/ 180975 w 1424368"/>
                    <a:gd name="connsiteY1455" fmla="*/ 669893 h 1311606"/>
                    <a:gd name="connsiteX1456" fmla="*/ 183166 w 1424368"/>
                    <a:gd name="connsiteY1456" fmla="*/ 671322 h 1311606"/>
                    <a:gd name="connsiteX1457" fmla="*/ 183356 w 1424368"/>
                    <a:gd name="connsiteY1457" fmla="*/ 671417 h 1311606"/>
                    <a:gd name="connsiteX1458" fmla="*/ 183452 w 1424368"/>
                    <a:gd name="connsiteY1458" fmla="*/ 671417 h 1311606"/>
                    <a:gd name="connsiteX1459" fmla="*/ 183547 w 1424368"/>
                    <a:gd name="connsiteY1459" fmla="*/ 671608 h 1311606"/>
                    <a:gd name="connsiteX1460" fmla="*/ 183642 w 1424368"/>
                    <a:gd name="connsiteY1460" fmla="*/ 671608 h 1311606"/>
                    <a:gd name="connsiteX1461" fmla="*/ 183832 w 1424368"/>
                    <a:gd name="connsiteY1461" fmla="*/ 671798 h 1311606"/>
                    <a:gd name="connsiteX1462" fmla="*/ 185071 w 1424368"/>
                    <a:gd name="connsiteY1462" fmla="*/ 672560 h 1311606"/>
                    <a:gd name="connsiteX1463" fmla="*/ 187547 w 1424368"/>
                    <a:gd name="connsiteY1463" fmla="*/ 674084 h 1311606"/>
                    <a:gd name="connsiteX1464" fmla="*/ 189929 w 1424368"/>
                    <a:gd name="connsiteY1464" fmla="*/ 675703 h 1311606"/>
                    <a:gd name="connsiteX1465" fmla="*/ 204597 w 1424368"/>
                    <a:gd name="connsiteY1465" fmla="*/ 690086 h 1311606"/>
                    <a:gd name="connsiteX1466" fmla="*/ 214313 w 1424368"/>
                    <a:gd name="connsiteY1466" fmla="*/ 703040 h 1311606"/>
                    <a:gd name="connsiteX1467" fmla="*/ 221647 w 1424368"/>
                    <a:gd name="connsiteY1467" fmla="*/ 712470 h 1311606"/>
                    <a:gd name="connsiteX1468" fmla="*/ 226886 w 1424368"/>
                    <a:gd name="connsiteY1468" fmla="*/ 718185 h 1311606"/>
                    <a:gd name="connsiteX1469" fmla="*/ 228315 w 1424368"/>
                    <a:gd name="connsiteY1469" fmla="*/ 719804 h 1311606"/>
                    <a:gd name="connsiteX1470" fmla="*/ 228600 w 1424368"/>
                    <a:gd name="connsiteY1470" fmla="*/ 720757 h 1311606"/>
                    <a:gd name="connsiteX1471" fmla="*/ 227648 w 1424368"/>
                    <a:gd name="connsiteY1471" fmla="*/ 721043 h 1311606"/>
                    <a:gd name="connsiteX1472" fmla="*/ 225457 w 1424368"/>
                    <a:gd name="connsiteY1472" fmla="*/ 720566 h 1311606"/>
                    <a:gd name="connsiteX1473" fmla="*/ 217932 w 1424368"/>
                    <a:gd name="connsiteY1473" fmla="*/ 716851 h 1311606"/>
                    <a:gd name="connsiteX1474" fmla="*/ 207836 w 1424368"/>
                    <a:gd name="connsiteY1474" fmla="*/ 708946 h 1311606"/>
                    <a:gd name="connsiteX1475" fmla="*/ 196120 w 1424368"/>
                    <a:gd name="connsiteY1475" fmla="*/ 698183 h 1311606"/>
                    <a:gd name="connsiteX1476" fmla="*/ 182118 w 1424368"/>
                    <a:gd name="connsiteY1476" fmla="*/ 688086 h 1311606"/>
                    <a:gd name="connsiteX1477" fmla="*/ 180118 w 1424368"/>
                    <a:gd name="connsiteY1477" fmla="*/ 687134 h 1311606"/>
                    <a:gd name="connsiteX1478" fmla="*/ 178118 w 1424368"/>
                    <a:gd name="connsiteY1478" fmla="*/ 686276 h 1311606"/>
                    <a:gd name="connsiteX1479" fmla="*/ 177070 w 1424368"/>
                    <a:gd name="connsiteY1479" fmla="*/ 685895 h 1311606"/>
                    <a:gd name="connsiteX1480" fmla="*/ 176975 w 1424368"/>
                    <a:gd name="connsiteY1480" fmla="*/ 685895 h 1311606"/>
                    <a:gd name="connsiteX1481" fmla="*/ 176784 w 1424368"/>
                    <a:gd name="connsiteY1481" fmla="*/ 685800 h 1311606"/>
                    <a:gd name="connsiteX1482" fmla="*/ 176308 w 1424368"/>
                    <a:gd name="connsiteY1482" fmla="*/ 685609 h 1311606"/>
                    <a:gd name="connsiteX1483" fmla="*/ 175832 w 1424368"/>
                    <a:gd name="connsiteY1483" fmla="*/ 685419 h 1311606"/>
                    <a:gd name="connsiteX1484" fmla="*/ 175451 w 1424368"/>
                    <a:gd name="connsiteY1484" fmla="*/ 685228 h 1311606"/>
                    <a:gd name="connsiteX1485" fmla="*/ 173070 w 1424368"/>
                    <a:gd name="connsiteY1485" fmla="*/ 684085 h 1311606"/>
                    <a:gd name="connsiteX1486" fmla="*/ 163259 w 1424368"/>
                    <a:gd name="connsiteY1486" fmla="*/ 679228 h 1311606"/>
                    <a:gd name="connsiteX1487" fmla="*/ 160591 w 1424368"/>
                    <a:gd name="connsiteY1487" fmla="*/ 677799 h 1311606"/>
                    <a:gd name="connsiteX1488" fmla="*/ 159163 w 1424368"/>
                    <a:gd name="connsiteY1488" fmla="*/ 677037 h 1311606"/>
                    <a:gd name="connsiteX1489" fmla="*/ 158401 w 1424368"/>
                    <a:gd name="connsiteY1489" fmla="*/ 676656 h 1311606"/>
                    <a:gd name="connsiteX1490" fmla="*/ 157544 w 1424368"/>
                    <a:gd name="connsiteY1490" fmla="*/ 676180 h 1311606"/>
                    <a:gd name="connsiteX1491" fmla="*/ 155829 w 1424368"/>
                    <a:gd name="connsiteY1491" fmla="*/ 675037 h 1311606"/>
                    <a:gd name="connsiteX1492" fmla="*/ 154114 w 1424368"/>
                    <a:gd name="connsiteY1492" fmla="*/ 673703 h 1311606"/>
                    <a:gd name="connsiteX1493" fmla="*/ 151066 w 1424368"/>
                    <a:gd name="connsiteY1493" fmla="*/ 670560 h 1311606"/>
                    <a:gd name="connsiteX1494" fmla="*/ 148685 w 1424368"/>
                    <a:gd name="connsiteY1494" fmla="*/ 666845 h 1311606"/>
                    <a:gd name="connsiteX1495" fmla="*/ 147066 w 1424368"/>
                    <a:gd name="connsiteY1495" fmla="*/ 662654 h 1311606"/>
                    <a:gd name="connsiteX1496" fmla="*/ 146781 w 1424368"/>
                    <a:gd name="connsiteY1496" fmla="*/ 661607 h 1311606"/>
                    <a:gd name="connsiteX1497" fmla="*/ 146495 w 1424368"/>
                    <a:gd name="connsiteY1497" fmla="*/ 660654 h 1311606"/>
                    <a:gd name="connsiteX1498" fmla="*/ 146114 w 1424368"/>
                    <a:gd name="connsiteY1498" fmla="*/ 659035 h 1311606"/>
                    <a:gd name="connsiteX1499" fmla="*/ 145352 w 1424368"/>
                    <a:gd name="connsiteY1499" fmla="*/ 656082 h 1311606"/>
                    <a:gd name="connsiteX1500" fmla="*/ 142494 w 1424368"/>
                    <a:gd name="connsiteY1500" fmla="*/ 645224 h 1311606"/>
                    <a:gd name="connsiteX1501" fmla="*/ 141637 w 1424368"/>
                    <a:gd name="connsiteY1501" fmla="*/ 642366 h 1311606"/>
                    <a:gd name="connsiteX1502" fmla="*/ 140875 w 1424368"/>
                    <a:gd name="connsiteY1502" fmla="*/ 639699 h 1311606"/>
                    <a:gd name="connsiteX1503" fmla="*/ 140494 w 1424368"/>
                    <a:gd name="connsiteY1503" fmla="*/ 638366 h 1311606"/>
                    <a:gd name="connsiteX1504" fmla="*/ 140113 w 1424368"/>
                    <a:gd name="connsiteY1504" fmla="*/ 637127 h 1311606"/>
                    <a:gd name="connsiteX1505" fmla="*/ 139255 w 1424368"/>
                    <a:gd name="connsiteY1505" fmla="*/ 634651 h 1311606"/>
                    <a:gd name="connsiteX1506" fmla="*/ 138399 w 1424368"/>
                    <a:gd name="connsiteY1506" fmla="*/ 632269 h 1311606"/>
                    <a:gd name="connsiteX1507" fmla="*/ 137446 w 1424368"/>
                    <a:gd name="connsiteY1507" fmla="*/ 629984 h 1311606"/>
                    <a:gd name="connsiteX1508" fmla="*/ 136398 w 1424368"/>
                    <a:gd name="connsiteY1508" fmla="*/ 627793 h 1311606"/>
                    <a:gd name="connsiteX1509" fmla="*/ 135922 w 1424368"/>
                    <a:gd name="connsiteY1509" fmla="*/ 626745 h 1311606"/>
                    <a:gd name="connsiteX1510" fmla="*/ 135350 w 1424368"/>
                    <a:gd name="connsiteY1510" fmla="*/ 625697 h 1311606"/>
                    <a:gd name="connsiteX1511" fmla="*/ 130302 w 1424368"/>
                    <a:gd name="connsiteY1511" fmla="*/ 618363 h 1311606"/>
                    <a:gd name="connsiteX1512" fmla="*/ 129635 w 1424368"/>
                    <a:gd name="connsiteY1512" fmla="*/ 617601 h 1311606"/>
                    <a:gd name="connsiteX1513" fmla="*/ 128874 w 1424368"/>
                    <a:gd name="connsiteY1513" fmla="*/ 616839 h 1311606"/>
                    <a:gd name="connsiteX1514" fmla="*/ 127349 w 1424368"/>
                    <a:gd name="connsiteY1514" fmla="*/ 615410 h 1311606"/>
                    <a:gd name="connsiteX1515" fmla="*/ 124111 w 1424368"/>
                    <a:gd name="connsiteY1515" fmla="*/ 612934 h 1311606"/>
                    <a:gd name="connsiteX1516" fmla="*/ 123254 w 1424368"/>
                    <a:gd name="connsiteY1516" fmla="*/ 612362 h 1311606"/>
                    <a:gd name="connsiteX1517" fmla="*/ 122397 w 1424368"/>
                    <a:gd name="connsiteY1517" fmla="*/ 611791 h 1311606"/>
                    <a:gd name="connsiteX1518" fmla="*/ 121539 w 1424368"/>
                    <a:gd name="connsiteY1518" fmla="*/ 611219 h 1311606"/>
                    <a:gd name="connsiteX1519" fmla="*/ 121063 w 1424368"/>
                    <a:gd name="connsiteY1519" fmla="*/ 610934 h 1311606"/>
                    <a:gd name="connsiteX1520" fmla="*/ 120587 w 1424368"/>
                    <a:gd name="connsiteY1520" fmla="*/ 610648 h 1311606"/>
                    <a:gd name="connsiteX1521" fmla="*/ 118777 w 1424368"/>
                    <a:gd name="connsiteY1521" fmla="*/ 609695 h 1311606"/>
                    <a:gd name="connsiteX1522" fmla="*/ 116872 w 1424368"/>
                    <a:gd name="connsiteY1522" fmla="*/ 608838 h 1311606"/>
                    <a:gd name="connsiteX1523" fmla="*/ 99536 w 1424368"/>
                    <a:gd name="connsiteY1523" fmla="*/ 603980 h 1311606"/>
                    <a:gd name="connsiteX1524" fmla="*/ 81534 w 1424368"/>
                    <a:gd name="connsiteY1524" fmla="*/ 601027 h 1311606"/>
                    <a:gd name="connsiteX1525" fmla="*/ 65437 w 1424368"/>
                    <a:gd name="connsiteY1525" fmla="*/ 598360 h 1311606"/>
                    <a:gd name="connsiteX1526" fmla="*/ 52674 w 1424368"/>
                    <a:gd name="connsiteY1526" fmla="*/ 595789 h 1311606"/>
                    <a:gd name="connsiteX1527" fmla="*/ 50959 w 1424368"/>
                    <a:gd name="connsiteY1527" fmla="*/ 595408 h 1311606"/>
                    <a:gd name="connsiteX1528" fmla="*/ 46387 w 1424368"/>
                    <a:gd name="connsiteY1528" fmla="*/ 602742 h 1311606"/>
                    <a:gd name="connsiteX1529" fmla="*/ 36100 w 1424368"/>
                    <a:gd name="connsiteY1529" fmla="*/ 618934 h 1311606"/>
                    <a:gd name="connsiteX1530" fmla="*/ 33909 w 1424368"/>
                    <a:gd name="connsiteY1530" fmla="*/ 622840 h 1311606"/>
                    <a:gd name="connsiteX1531" fmla="*/ 31909 w 1424368"/>
                    <a:gd name="connsiteY1531" fmla="*/ 626745 h 1311606"/>
                    <a:gd name="connsiteX1532" fmla="*/ 30004 w 1424368"/>
                    <a:gd name="connsiteY1532" fmla="*/ 630650 h 1311606"/>
                    <a:gd name="connsiteX1533" fmla="*/ 28290 w 1424368"/>
                    <a:gd name="connsiteY1533" fmla="*/ 634651 h 1311606"/>
                    <a:gd name="connsiteX1534" fmla="*/ 27527 w 1424368"/>
                    <a:gd name="connsiteY1534" fmla="*/ 636651 h 1311606"/>
                    <a:gd name="connsiteX1535" fmla="*/ 26861 w 1424368"/>
                    <a:gd name="connsiteY1535" fmla="*/ 638651 h 1311606"/>
                    <a:gd name="connsiteX1536" fmla="*/ 26194 w 1424368"/>
                    <a:gd name="connsiteY1536" fmla="*/ 640651 h 1311606"/>
                    <a:gd name="connsiteX1537" fmla="*/ 25622 w 1424368"/>
                    <a:gd name="connsiteY1537" fmla="*/ 642652 h 1311606"/>
                    <a:gd name="connsiteX1538" fmla="*/ 25337 w 1424368"/>
                    <a:gd name="connsiteY1538" fmla="*/ 643604 h 1311606"/>
                    <a:gd name="connsiteX1539" fmla="*/ 25146 w 1424368"/>
                    <a:gd name="connsiteY1539" fmla="*/ 644557 h 1311606"/>
                    <a:gd name="connsiteX1540" fmla="*/ 24670 w 1424368"/>
                    <a:gd name="connsiteY1540" fmla="*/ 646557 h 1311606"/>
                    <a:gd name="connsiteX1541" fmla="*/ 24289 w 1424368"/>
                    <a:gd name="connsiteY1541" fmla="*/ 648462 h 1311606"/>
                    <a:gd name="connsiteX1542" fmla="*/ 24099 w 1424368"/>
                    <a:gd name="connsiteY1542" fmla="*/ 649415 h 1311606"/>
                    <a:gd name="connsiteX1543" fmla="*/ 24099 w 1424368"/>
                    <a:gd name="connsiteY1543" fmla="*/ 650367 h 1311606"/>
                    <a:gd name="connsiteX1544" fmla="*/ 24289 w 1424368"/>
                    <a:gd name="connsiteY1544" fmla="*/ 665035 h 1311606"/>
                    <a:gd name="connsiteX1545" fmla="*/ 30099 w 1424368"/>
                    <a:gd name="connsiteY1545" fmla="*/ 679323 h 1311606"/>
                    <a:gd name="connsiteX1546" fmla="*/ 41815 w 1424368"/>
                    <a:gd name="connsiteY1546" fmla="*/ 694182 h 1311606"/>
                    <a:gd name="connsiteX1547" fmla="*/ 57721 w 1424368"/>
                    <a:gd name="connsiteY1547" fmla="*/ 709612 h 1311606"/>
                    <a:gd name="connsiteX1548" fmla="*/ 75819 w 1424368"/>
                    <a:gd name="connsiteY1548" fmla="*/ 726662 h 1311606"/>
                    <a:gd name="connsiteX1549" fmla="*/ 93916 w 1424368"/>
                    <a:gd name="connsiteY1549" fmla="*/ 747808 h 1311606"/>
                    <a:gd name="connsiteX1550" fmla="*/ 101632 w 1424368"/>
                    <a:gd name="connsiteY1550" fmla="*/ 761048 h 1311606"/>
                    <a:gd name="connsiteX1551" fmla="*/ 107156 w 1424368"/>
                    <a:gd name="connsiteY1551" fmla="*/ 776097 h 1311606"/>
                    <a:gd name="connsiteX1552" fmla="*/ 109633 w 1424368"/>
                    <a:gd name="connsiteY1552" fmla="*/ 792290 h 1311606"/>
                    <a:gd name="connsiteX1553" fmla="*/ 109252 w 1424368"/>
                    <a:gd name="connsiteY1553" fmla="*/ 804862 h 1311606"/>
                    <a:gd name="connsiteX1554" fmla="*/ 114681 w 1424368"/>
                    <a:gd name="connsiteY1554" fmla="*/ 804862 h 1311606"/>
                    <a:gd name="connsiteX1555" fmla="*/ 122015 w 1424368"/>
                    <a:gd name="connsiteY1555" fmla="*/ 805434 h 1311606"/>
                    <a:gd name="connsiteX1556" fmla="*/ 124111 w 1424368"/>
                    <a:gd name="connsiteY1556" fmla="*/ 805720 h 1311606"/>
                    <a:gd name="connsiteX1557" fmla="*/ 125159 w 1424368"/>
                    <a:gd name="connsiteY1557" fmla="*/ 805910 h 1311606"/>
                    <a:gd name="connsiteX1558" fmla="*/ 126302 w 1424368"/>
                    <a:gd name="connsiteY1558" fmla="*/ 806101 h 1311606"/>
                    <a:gd name="connsiteX1559" fmla="*/ 127445 w 1424368"/>
                    <a:gd name="connsiteY1559" fmla="*/ 806386 h 1311606"/>
                    <a:gd name="connsiteX1560" fmla="*/ 128016 w 1424368"/>
                    <a:gd name="connsiteY1560" fmla="*/ 806577 h 1311606"/>
                    <a:gd name="connsiteX1561" fmla="*/ 128588 w 1424368"/>
                    <a:gd name="connsiteY1561" fmla="*/ 806768 h 1311606"/>
                    <a:gd name="connsiteX1562" fmla="*/ 129826 w 1424368"/>
                    <a:gd name="connsiteY1562" fmla="*/ 807149 h 1311606"/>
                    <a:gd name="connsiteX1563" fmla="*/ 130397 w 1424368"/>
                    <a:gd name="connsiteY1563" fmla="*/ 807339 h 1311606"/>
                    <a:gd name="connsiteX1564" fmla="*/ 130969 w 1424368"/>
                    <a:gd name="connsiteY1564" fmla="*/ 807625 h 1311606"/>
                    <a:gd name="connsiteX1565" fmla="*/ 133541 w 1424368"/>
                    <a:gd name="connsiteY1565" fmla="*/ 808863 h 1311606"/>
                    <a:gd name="connsiteX1566" fmla="*/ 134970 w 1424368"/>
                    <a:gd name="connsiteY1566" fmla="*/ 809625 h 1311606"/>
                    <a:gd name="connsiteX1567" fmla="*/ 136398 w 1424368"/>
                    <a:gd name="connsiteY1567" fmla="*/ 810577 h 1311606"/>
                    <a:gd name="connsiteX1568" fmla="*/ 140875 w 1424368"/>
                    <a:gd name="connsiteY1568" fmla="*/ 815626 h 1311606"/>
                    <a:gd name="connsiteX1569" fmla="*/ 141256 w 1424368"/>
                    <a:gd name="connsiteY1569" fmla="*/ 816388 h 1311606"/>
                    <a:gd name="connsiteX1570" fmla="*/ 141637 w 1424368"/>
                    <a:gd name="connsiteY1570" fmla="*/ 817150 h 1311606"/>
                    <a:gd name="connsiteX1571" fmla="*/ 142018 w 1424368"/>
                    <a:gd name="connsiteY1571" fmla="*/ 817912 h 1311606"/>
                    <a:gd name="connsiteX1572" fmla="*/ 142208 w 1424368"/>
                    <a:gd name="connsiteY1572" fmla="*/ 818293 h 1311606"/>
                    <a:gd name="connsiteX1573" fmla="*/ 142208 w 1424368"/>
                    <a:gd name="connsiteY1573" fmla="*/ 818483 h 1311606"/>
                    <a:gd name="connsiteX1574" fmla="*/ 142304 w 1424368"/>
                    <a:gd name="connsiteY1574" fmla="*/ 818674 h 1311606"/>
                    <a:gd name="connsiteX1575" fmla="*/ 142780 w 1424368"/>
                    <a:gd name="connsiteY1575" fmla="*/ 819817 h 1311606"/>
                    <a:gd name="connsiteX1576" fmla="*/ 143161 w 1424368"/>
                    <a:gd name="connsiteY1576" fmla="*/ 820865 h 1311606"/>
                    <a:gd name="connsiteX1577" fmla="*/ 144209 w 1424368"/>
                    <a:gd name="connsiteY1577" fmla="*/ 824103 h 1311606"/>
                    <a:gd name="connsiteX1578" fmla="*/ 145447 w 1424368"/>
                    <a:gd name="connsiteY1578" fmla="*/ 826770 h 1311606"/>
                    <a:gd name="connsiteX1579" fmla="*/ 145828 w 1424368"/>
                    <a:gd name="connsiteY1579" fmla="*/ 827437 h 1311606"/>
                    <a:gd name="connsiteX1580" fmla="*/ 146209 w 1424368"/>
                    <a:gd name="connsiteY1580" fmla="*/ 828008 h 1311606"/>
                    <a:gd name="connsiteX1581" fmla="*/ 146590 w 1424368"/>
                    <a:gd name="connsiteY1581" fmla="*/ 828580 h 1311606"/>
                    <a:gd name="connsiteX1582" fmla="*/ 146971 w 1424368"/>
                    <a:gd name="connsiteY1582" fmla="*/ 829151 h 1311606"/>
                    <a:gd name="connsiteX1583" fmla="*/ 151066 w 1424368"/>
                    <a:gd name="connsiteY1583" fmla="*/ 832961 h 1311606"/>
                    <a:gd name="connsiteX1584" fmla="*/ 156877 w 1424368"/>
                    <a:gd name="connsiteY1584" fmla="*/ 835819 h 1311606"/>
                    <a:gd name="connsiteX1585" fmla="*/ 158496 w 1424368"/>
                    <a:gd name="connsiteY1585" fmla="*/ 836390 h 1311606"/>
                    <a:gd name="connsiteX1586" fmla="*/ 160211 w 1424368"/>
                    <a:gd name="connsiteY1586" fmla="*/ 836962 h 1311606"/>
                    <a:gd name="connsiteX1587" fmla="*/ 161925 w 1424368"/>
                    <a:gd name="connsiteY1587" fmla="*/ 837533 h 1311606"/>
                    <a:gd name="connsiteX1588" fmla="*/ 163735 w 1424368"/>
                    <a:gd name="connsiteY1588" fmla="*/ 838105 h 1311606"/>
                    <a:gd name="connsiteX1589" fmla="*/ 164211 w 1424368"/>
                    <a:gd name="connsiteY1589" fmla="*/ 838105 h 1311606"/>
                    <a:gd name="connsiteX1590" fmla="*/ 164592 w 1424368"/>
                    <a:gd name="connsiteY1590" fmla="*/ 838391 h 1311606"/>
                    <a:gd name="connsiteX1591" fmla="*/ 165259 w 1424368"/>
                    <a:gd name="connsiteY1591" fmla="*/ 838581 h 1311606"/>
                    <a:gd name="connsiteX1592" fmla="*/ 165926 w 1424368"/>
                    <a:gd name="connsiteY1592" fmla="*/ 838772 h 1311606"/>
                    <a:gd name="connsiteX1593" fmla="*/ 166592 w 1424368"/>
                    <a:gd name="connsiteY1593" fmla="*/ 838962 h 1311606"/>
                    <a:gd name="connsiteX1594" fmla="*/ 169736 w 1424368"/>
                    <a:gd name="connsiteY1594" fmla="*/ 839534 h 1311606"/>
                    <a:gd name="connsiteX1595" fmla="*/ 176213 w 1424368"/>
                    <a:gd name="connsiteY1595" fmla="*/ 840676 h 1311606"/>
                    <a:gd name="connsiteX1596" fmla="*/ 182499 w 1424368"/>
                    <a:gd name="connsiteY1596" fmla="*/ 843248 h 1311606"/>
                    <a:gd name="connsiteX1597" fmla="*/ 182118 w 1424368"/>
                    <a:gd name="connsiteY1597" fmla="*/ 843058 h 1311606"/>
                    <a:gd name="connsiteX1598" fmla="*/ 182975 w 1424368"/>
                    <a:gd name="connsiteY1598" fmla="*/ 843629 h 1311606"/>
                    <a:gd name="connsiteX1599" fmla="*/ 183738 w 1424368"/>
                    <a:gd name="connsiteY1599" fmla="*/ 844201 h 1311606"/>
                    <a:gd name="connsiteX1600" fmla="*/ 184309 w 1424368"/>
                    <a:gd name="connsiteY1600" fmla="*/ 844868 h 1311606"/>
                    <a:gd name="connsiteX1601" fmla="*/ 184785 w 1424368"/>
                    <a:gd name="connsiteY1601" fmla="*/ 845534 h 1311606"/>
                    <a:gd name="connsiteX1602" fmla="*/ 185928 w 1424368"/>
                    <a:gd name="connsiteY1602" fmla="*/ 847725 h 1311606"/>
                    <a:gd name="connsiteX1603" fmla="*/ 186595 w 1424368"/>
                    <a:gd name="connsiteY1603" fmla="*/ 849249 h 1311606"/>
                    <a:gd name="connsiteX1604" fmla="*/ 187166 w 1424368"/>
                    <a:gd name="connsiteY1604" fmla="*/ 850392 h 1311606"/>
                    <a:gd name="connsiteX1605" fmla="*/ 187452 w 1424368"/>
                    <a:gd name="connsiteY1605" fmla="*/ 850868 h 1311606"/>
                    <a:gd name="connsiteX1606" fmla="*/ 187738 w 1424368"/>
                    <a:gd name="connsiteY1606" fmla="*/ 851249 h 1311606"/>
                    <a:gd name="connsiteX1607" fmla="*/ 188309 w 1424368"/>
                    <a:gd name="connsiteY1607" fmla="*/ 851916 h 1311606"/>
                    <a:gd name="connsiteX1608" fmla="*/ 188690 w 1424368"/>
                    <a:gd name="connsiteY1608" fmla="*/ 852868 h 1311606"/>
                    <a:gd name="connsiteX1609" fmla="*/ 187738 w 1424368"/>
                    <a:gd name="connsiteY1609" fmla="*/ 853345 h 1311606"/>
                    <a:gd name="connsiteX1610" fmla="*/ 186690 w 1424368"/>
                    <a:gd name="connsiteY1610" fmla="*/ 853250 h 1311606"/>
                    <a:gd name="connsiteX1611" fmla="*/ 186024 w 1424368"/>
                    <a:gd name="connsiteY1611" fmla="*/ 853059 h 1311606"/>
                    <a:gd name="connsiteX1612" fmla="*/ 185261 w 1424368"/>
                    <a:gd name="connsiteY1612" fmla="*/ 852678 h 1311606"/>
                    <a:gd name="connsiteX1613" fmla="*/ 183738 w 1424368"/>
                    <a:gd name="connsiteY1613" fmla="*/ 851630 h 1311606"/>
                    <a:gd name="connsiteX1614" fmla="*/ 182309 w 1424368"/>
                    <a:gd name="connsiteY1614" fmla="*/ 850201 h 1311606"/>
                    <a:gd name="connsiteX1615" fmla="*/ 180975 w 1424368"/>
                    <a:gd name="connsiteY1615" fmla="*/ 848963 h 1311606"/>
                    <a:gd name="connsiteX1616" fmla="*/ 180690 w 1424368"/>
                    <a:gd name="connsiteY1616" fmla="*/ 848773 h 1311606"/>
                    <a:gd name="connsiteX1617" fmla="*/ 180404 w 1424368"/>
                    <a:gd name="connsiteY1617" fmla="*/ 848773 h 1311606"/>
                    <a:gd name="connsiteX1618" fmla="*/ 180213 w 1424368"/>
                    <a:gd name="connsiteY1618" fmla="*/ 848582 h 1311606"/>
                    <a:gd name="connsiteX1619" fmla="*/ 180023 w 1424368"/>
                    <a:gd name="connsiteY1619" fmla="*/ 848582 h 1311606"/>
                    <a:gd name="connsiteX1620" fmla="*/ 179641 w 1424368"/>
                    <a:gd name="connsiteY1620" fmla="*/ 848392 h 1311606"/>
                    <a:gd name="connsiteX1621" fmla="*/ 175451 w 1424368"/>
                    <a:gd name="connsiteY1621" fmla="*/ 848011 h 1311606"/>
                    <a:gd name="connsiteX1622" fmla="*/ 169450 w 1424368"/>
                    <a:gd name="connsiteY1622" fmla="*/ 848392 h 1311606"/>
                    <a:gd name="connsiteX1623" fmla="*/ 165735 w 1424368"/>
                    <a:gd name="connsiteY1623" fmla="*/ 848487 h 1311606"/>
                    <a:gd name="connsiteX1624" fmla="*/ 164688 w 1424368"/>
                    <a:gd name="connsiteY1624" fmla="*/ 848487 h 1311606"/>
                    <a:gd name="connsiteX1625" fmla="*/ 163639 w 1424368"/>
                    <a:gd name="connsiteY1625" fmla="*/ 848487 h 1311606"/>
                    <a:gd name="connsiteX1626" fmla="*/ 162592 w 1424368"/>
                    <a:gd name="connsiteY1626" fmla="*/ 848392 h 1311606"/>
                    <a:gd name="connsiteX1627" fmla="*/ 162116 w 1424368"/>
                    <a:gd name="connsiteY1627" fmla="*/ 848392 h 1311606"/>
                    <a:gd name="connsiteX1628" fmla="*/ 161735 w 1424368"/>
                    <a:gd name="connsiteY1628" fmla="*/ 848392 h 1311606"/>
                    <a:gd name="connsiteX1629" fmla="*/ 159925 w 1424368"/>
                    <a:gd name="connsiteY1629" fmla="*/ 848201 h 1311606"/>
                    <a:gd name="connsiteX1630" fmla="*/ 158020 w 1424368"/>
                    <a:gd name="connsiteY1630" fmla="*/ 848011 h 1311606"/>
                    <a:gd name="connsiteX1631" fmla="*/ 156020 w 1424368"/>
                    <a:gd name="connsiteY1631" fmla="*/ 847725 h 1311606"/>
                    <a:gd name="connsiteX1632" fmla="*/ 154020 w 1424368"/>
                    <a:gd name="connsiteY1632" fmla="*/ 847344 h 1311606"/>
                    <a:gd name="connsiteX1633" fmla="*/ 145256 w 1424368"/>
                    <a:gd name="connsiteY1633" fmla="*/ 844772 h 1311606"/>
                    <a:gd name="connsiteX1634" fmla="*/ 136684 w 1424368"/>
                    <a:gd name="connsiteY1634" fmla="*/ 839057 h 1311606"/>
                    <a:gd name="connsiteX1635" fmla="*/ 135731 w 1424368"/>
                    <a:gd name="connsiteY1635" fmla="*/ 838105 h 1311606"/>
                    <a:gd name="connsiteX1636" fmla="*/ 134874 w 1424368"/>
                    <a:gd name="connsiteY1636" fmla="*/ 837152 h 1311606"/>
                    <a:gd name="connsiteX1637" fmla="*/ 134017 w 1424368"/>
                    <a:gd name="connsiteY1637" fmla="*/ 836200 h 1311606"/>
                    <a:gd name="connsiteX1638" fmla="*/ 133255 w 1424368"/>
                    <a:gd name="connsiteY1638" fmla="*/ 835247 h 1311606"/>
                    <a:gd name="connsiteX1639" fmla="*/ 132493 w 1424368"/>
                    <a:gd name="connsiteY1639" fmla="*/ 834295 h 1311606"/>
                    <a:gd name="connsiteX1640" fmla="*/ 131826 w 1424368"/>
                    <a:gd name="connsiteY1640" fmla="*/ 833247 h 1311606"/>
                    <a:gd name="connsiteX1641" fmla="*/ 130493 w 1424368"/>
                    <a:gd name="connsiteY1641" fmla="*/ 831056 h 1311606"/>
                    <a:gd name="connsiteX1642" fmla="*/ 128492 w 1424368"/>
                    <a:gd name="connsiteY1642" fmla="*/ 827056 h 1311606"/>
                    <a:gd name="connsiteX1643" fmla="*/ 128111 w 1424368"/>
                    <a:gd name="connsiteY1643" fmla="*/ 826294 h 1311606"/>
                    <a:gd name="connsiteX1644" fmla="*/ 127826 w 1424368"/>
                    <a:gd name="connsiteY1644" fmla="*/ 825722 h 1311606"/>
                    <a:gd name="connsiteX1645" fmla="*/ 127445 w 1424368"/>
                    <a:gd name="connsiteY1645" fmla="*/ 825246 h 1311606"/>
                    <a:gd name="connsiteX1646" fmla="*/ 126682 w 1424368"/>
                    <a:gd name="connsiteY1646" fmla="*/ 824865 h 1311606"/>
                    <a:gd name="connsiteX1647" fmla="*/ 126492 w 1424368"/>
                    <a:gd name="connsiteY1647" fmla="*/ 824865 h 1311606"/>
                    <a:gd name="connsiteX1648" fmla="*/ 126206 w 1424368"/>
                    <a:gd name="connsiteY1648" fmla="*/ 824865 h 1311606"/>
                    <a:gd name="connsiteX1649" fmla="*/ 125445 w 1424368"/>
                    <a:gd name="connsiteY1649" fmla="*/ 824675 h 1311606"/>
                    <a:gd name="connsiteX1650" fmla="*/ 125254 w 1424368"/>
                    <a:gd name="connsiteY1650" fmla="*/ 824675 h 1311606"/>
                    <a:gd name="connsiteX1651" fmla="*/ 124968 w 1424368"/>
                    <a:gd name="connsiteY1651" fmla="*/ 824579 h 1311606"/>
                    <a:gd name="connsiteX1652" fmla="*/ 124492 w 1424368"/>
                    <a:gd name="connsiteY1652" fmla="*/ 824579 h 1311606"/>
                    <a:gd name="connsiteX1653" fmla="*/ 124206 w 1424368"/>
                    <a:gd name="connsiteY1653" fmla="*/ 824579 h 1311606"/>
                    <a:gd name="connsiteX1654" fmla="*/ 123920 w 1424368"/>
                    <a:gd name="connsiteY1654" fmla="*/ 824579 h 1311606"/>
                    <a:gd name="connsiteX1655" fmla="*/ 123349 w 1424368"/>
                    <a:gd name="connsiteY1655" fmla="*/ 824579 h 1311606"/>
                    <a:gd name="connsiteX1656" fmla="*/ 122777 w 1424368"/>
                    <a:gd name="connsiteY1656" fmla="*/ 824579 h 1311606"/>
                    <a:gd name="connsiteX1657" fmla="*/ 122111 w 1424368"/>
                    <a:gd name="connsiteY1657" fmla="*/ 824579 h 1311606"/>
                    <a:gd name="connsiteX1658" fmla="*/ 120777 w 1424368"/>
                    <a:gd name="connsiteY1658" fmla="*/ 824579 h 1311606"/>
                    <a:gd name="connsiteX1659" fmla="*/ 115443 w 1424368"/>
                    <a:gd name="connsiteY1659" fmla="*/ 824865 h 1311606"/>
                    <a:gd name="connsiteX1660" fmla="*/ 110300 w 1424368"/>
                    <a:gd name="connsiteY1660" fmla="*/ 825436 h 1311606"/>
                    <a:gd name="connsiteX1661" fmla="*/ 104680 w 1424368"/>
                    <a:gd name="connsiteY1661" fmla="*/ 826103 h 1311606"/>
                    <a:gd name="connsiteX1662" fmla="*/ 98584 w 1424368"/>
                    <a:gd name="connsiteY1662" fmla="*/ 838772 h 1311606"/>
                    <a:gd name="connsiteX1663" fmla="*/ 83534 w 1424368"/>
                    <a:gd name="connsiteY1663" fmla="*/ 861155 h 1311606"/>
                    <a:gd name="connsiteX1664" fmla="*/ 72866 w 1424368"/>
                    <a:gd name="connsiteY1664" fmla="*/ 879253 h 1311606"/>
                    <a:gd name="connsiteX1665" fmla="*/ 71057 w 1424368"/>
                    <a:gd name="connsiteY1665" fmla="*/ 894969 h 1311606"/>
                    <a:gd name="connsiteX1666" fmla="*/ 71533 w 1424368"/>
                    <a:gd name="connsiteY1666" fmla="*/ 897065 h 1311606"/>
                    <a:gd name="connsiteX1667" fmla="*/ 72104 w 1424368"/>
                    <a:gd name="connsiteY1667" fmla="*/ 899160 h 1311606"/>
                    <a:gd name="connsiteX1668" fmla="*/ 72866 w 1424368"/>
                    <a:gd name="connsiteY1668" fmla="*/ 901351 h 1311606"/>
                    <a:gd name="connsiteX1669" fmla="*/ 73057 w 1424368"/>
                    <a:gd name="connsiteY1669" fmla="*/ 901732 h 1311606"/>
                    <a:gd name="connsiteX1670" fmla="*/ 73057 w 1424368"/>
                    <a:gd name="connsiteY1670" fmla="*/ 902018 h 1311606"/>
                    <a:gd name="connsiteX1671" fmla="*/ 73343 w 1424368"/>
                    <a:gd name="connsiteY1671" fmla="*/ 902494 h 1311606"/>
                    <a:gd name="connsiteX1672" fmla="*/ 73343 w 1424368"/>
                    <a:gd name="connsiteY1672" fmla="*/ 902494 h 1311606"/>
                    <a:gd name="connsiteX1673" fmla="*/ 73438 w 1424368"/>
                    <a:gd name="connsiteY1673" fmla="*/ 902875 h 1311606"/>
                    <a:gd name="connsiteX1674" fmla="*/ 73723 w 1424368"/>
                    <a:gd name="connsiteY1674" fmla="*/ 903446 h 1311606"/>
                    <a:gd name="connsiteX1675" fmla="*/ 74295 w 1424368"/>
                    <a:gd name="connsiteY1675" fmla="*/ 904494 h 1311606"/>
                    <a:gd name="connsiteX1676" fmla="*/ 74866 w 1424368"/>
                    <a:gd name="connsiteY1676" fmla="*/ 905542 h 1311606"/>
                    <a:gd name="connsiteX1677" fmla="*/ 75533 w 1424368"/>
                    <a:gd name="connsiteY1677" fmla="*/ 906494 h 1311606"/>
                    <a:gd name="connsiteX1678" fmla="*/ 76200 w 1424368"/>
                    <a:gd name="connsiteY1678" fmla="*/ 907447 h 1311606"/>
                    <a:gd name="connsiteX1679" fmla="*/ 76867 w 1424368"/>
                    <a:gd name="connsiteY1679" fmla="*/ 908399 h 1311606"/>
                    <a:gd name="connsiteX1680" fmla="*/ 78296 w 1424368"/>
                    <a:gd name="connsiteY1680" fmla="*/ 910304 h 1311606"/>
                    <a:gd name="connsiteX1681" fmla="*/ 93059 w 1424368"/>
                    <a:gd name="connsiteY1681" fmla="*/ 922687 h 1311606"/>
                    <a:gd name="connsiteX1682" fmla="*/ 112966 w 1424368"/>
                    <a:gd name="connsiteY1682" fmla="*/ 930878 h 1311606"/>
                    <a:gd name="connsiteX1683" fmla="*/ 135827 w 1424368"/>
                    <a:gd name="connsiteY1683" fmla="*/ 935926 h 1311606"/>
                    <a:gd name="connsiteX1684" fmla="*/ 160115 w 1424368"/>
                    <a:gd name="connsiteY1684" fmla="*/ 939546 h 1311606"/>
                    <a:gd name="connsiteX1685" fmla="*/ 185357 w 1424368"/>
                    <a:gd name="connsiteY1685" fmla="*/ 943642 h 1311606"/>
                    <a:gd name="connsiteX1686" fmla="*/ 198311 w 1424368"/>
                    <a:gd name="connsiteY1686" fmla="*/ 946690 h 1311606"/>
                    <a:gd name="connsiteX1687" fmla="*/ 211455 w 1424368"/>
                    <a:gd name="connsiteY1687" fmla="*/ 951262 h 1311606"/>
                    <a:gd name="connsiteX1688" fmla="*/ 218027 w 1424368"/>
                    <a:gd name="connsiteY1688" fmla="*/ 954405 h 1311606"/>
                    <a:gd name="connsiteX1689" fmla="*/ 224409 w 1424368"/>
                    <a:gd name="connsiteY1689" fmla="*/ 958310 h 1311606"/>
                    <a:gd name="connsiteX1690" fmla="*/ 227457 w 1424368"/>
                    <a:gd name="connsiteY1690" fmla="*/ 960501 h 1311606"/>
                    <a:gd name="connsiteX1691" fmla="*/ 230505 w 1424368"/>
                    <a:gd name="connsiteY1691" fmla="*/ 963073 h 1311606"/>
                    <a:gd name="connsiteX1692" fmla="*/ 231934 w 1424368"/>
                    <a:gd name="connsiteY1692" fmla="*/ 964406 h 1311606"/>
                    <a:gd name="connsiteX1693" fmla="*/ 233363 w 1424368"/>
                    <a:gd name="connsiteY1693" fmla="*/ 965835 h 1311606"/>
                    <a:gd name="connsiteX1694" fmla="*/ 236030 w 1424368"/>
                    <a:gd name="connsiteY1694" fmla="*/ 968883 h 1311606"/>
                    <a:gd name="connsiteX1695" fmla="*/ 243840 w 1424368"/>
                    <a:gd name="connsiteY1695" fmla="*/ 982027 h 1311606"/>
                    <a:gd name="connsiteX1696" fmla="*/ 248126 w 1424368"/>
                    <a:gd name="connsiteY1696" fmla="*/ 995077 h 1311606"/>
                    <a:gd name="connsiteX1697" fmla="*/ 252603 w 1424368"/>
                    <a:gd name="connsiteY1697" fmla="*/ 1018794 h 1311606"/>
                    <a:gd name="connsiteX1698" fmla="*/ 253746 w 1424368"/>
                    <a:gd name="connsiteY1698" fmla="*/ 1024985 h 1311606"/>
                    <a:gd name="connsiteX1699" fmla="*/ 260128 w 1424368"/>
                    <a:gd name="connsiteY1699" fmla="*/ 1022699 h 1311606"/>
                    <a:gd name="connsiteX1700" fmla="*/ 270986 w 1424368"/>
                    <a:gd name="connsiteY1700" fmla="*/ 1018508 h 1311606"/>
                    <a:gd name="connsiteX1701" fmla="*/ 278225 w 1424368"/>
                    <a:gd name="connsiteY1701" fmla="*/ 1016032 h 1311606"/>
                    <a:gd name="connsiteX1702" fmla="*/ 287370 w 1424368"/>
                    <a:gd name="connsiteY1702" fmla="*/ 1013651 h 1311606"/>
                    <a:gd name="connsiteX1703" fmla="*/ 290036 w 1424368"/>
                    <a:gd name="connsiteY1703" fmla="*/ 1013174 h 1311606"/>
                    <a:gd name="connsiteX1704" fmla="*/ 291465 w 1424368"/>
                    <a:gd name="connsiteY1704" fmla="*/ 1012984 h 1311606"/>
                    <a:gd name="connsiteX1705" fmla="*/ 292894 w 1424368"/>
                    <a:gd name="connsiteY1705" fmla="*/ 1012793 h 1311606"/>
                    <a:gd name="connsiteX1706" fmla="*/ 296037 w 1424368"/>
                    <a:gd name="connsiteY1706" fmla="*/ 1012603 h 1311606"/>
                    <a:gd name="connsiteX1707" fmla="*/ 297752 w 1424368"/>
                    <a:gd name="connsiteY1707" fmla="*/ 1012603 h 1311606"/>
                    <a:gd name="connsiteX1708" fmla="*/ 299466 w 1424368"/>
                    <a:gd name="connsiteY1708" fmla="*/ 1012603 h 1311606"/>
                    <a:gd name="connsiteX1709" fmla="*/ 301180 w 1424368"/>
                    <a:gd name="connsiteY1709" fmla="*/ 1012698 h 1311606"/>
                    <a:gd name="connsiteX1710" fmla="*/ 302895 w 1424368"/>
                    <a:gd name="connsiteY1710" fmla="*/ 1012889 h 1311606"/>
                    <a:gd name="connsiteX1711" fmla="*/ 306229 w 1424368"/>
                    <a:gd name="connsiteY1711" fmla="*/ 1013555 h 1311606"/>
                    <a:gd name="connsiteX1712" fmla="*/ 312325 w 1424368"/>
                    <a:gd name="connsiteY1712" fmla="*/ 1015746 h 1311606"/>
                    <a:gd name="connsiteX1713" fmla="*/ 314896 w 1424368"/>
                    <a:gd name="connsiteY1713" fmla="*/ 1017175 h 1311606"/>
                    <a:gd name="connsiteX1714" fmla="*/ 316039 w 1424368"/>
                    <a:gd name="connsiteY1714" fmla="*/ 1017937 h 1311606"/>
                    <a:gd name="connsiteX1715" fmla="*/ 317088 w 1424368"/>
                    <a:gd name="connsiteY1715" fmla="*/ 1018699 h 1311606"/>
                    <a:gd name="connsiteX1716" fmla="*/ 320326 w 1424368"/>
                    <a:gd name="connsiteY1716" fmla="*/ 1021842 h 1311606"/>
                    <a:gd name="connsiteX1717" fmla="*/ 322707 w 1424368"/>
                    <a:gd name="connsiteY1717" fmla="*/ 1024890 h 1311606"/>
                    <a:gd name="connsiteX1718" fmla="*/ 324517 w 1424368"/>
                    <a:gd name="connsiteY1718" fmla="*/ 1027652 h 1311606"/>
                    <a:gd name="connsiteX1719" fmla="*/ 327565 w 1424368"/>
                    <a:gd name="connsiteY1719" fmla="*/ 1032319 h 1311606"/>
                    <a:gd name="connsiteX1720" fmla="*/ 330232 w 1424368"/>
                    <a:gd name="connsiteY1720" fmla="*/ 1035177 h 1311606"/>
                    <a:gd name="connsiteX1721" fmla="*/ 330804 w 1424368"/>
                    <a:gd name="connsiteY1721" fmla="*/ 1035558 h 1311606"/>
                    <a:gd name="connsiteX1722" fmla="*/ 332041 w 1424368"/>
                    <a:gd name="connsiteY1722" fmla="*/ 1036415 h 1311606"/>
                    <a:gd name="connsiteX1723" fmla="*/ 332708 w 1424368"/>
                    <a:gd name="connsiteY1723" fmla="*/ 1036892 h 1311606"/>
                    <a:gd name="connsiteX1724" fmla="*/ 333375 w 1424368"/>
                    <a:gd name="connsiteY1724" fmla="*/ 1037273 h 1311606"/>
                    <a:gd name="connsiteX1725" fmla="*/ 334042 w 1424368"/>
                    <a:gd name="connsiteY1725" fmla="*/ 1037653 h 1311606"/>
                    <a:gd name="connsiteX1726" fmla="*/ 334709 w 1424368"/>
                    <a:gd name="connsiteY1726" fmla="*/ 1038034 h 1311606"/>
                    <a:gd name="connsiteX1727" fmla="*/ 336138 w 1424368"/>
                    <a:gd name="connsiteY1727" fmla="*/ 1038701 h 1311606"/>
                    <a:gd name="connsiteX1728" fmla="*/ 342805 w 1424368"/>
                    <a:gd name="connsiteY1728" fmla="*/ 1040701 h 1311606"/>
                    <a:gd name="connsiteX1729" fmla="*/ 350711 w 1424368"/>
                    <a:gd name="connsiteY1729" fmla="*/ 1041559 h 1311606"/>
                    <a:gd name="connsiteX1730" fmla="*/ 359473 w 1424368"/>
                    <a:gd name="connsiteY1730" fmla="*/ 1041464 h 1311606"/>
                    <a:gd name="connsiteX1731" fmla="*/ 377762 w 1424368"/>
                    <a:gd name="connsiteY1731" fmla="*/ 1039654 h 1311606"/>
                    <a:gd name="connsiteX1732" fmla="*/ 395288 w 1424368"/>
                    <a:gd name="connsiteY1732" fmla="*/ 1037558 h 1311606"/>
                    <a:gd name="connsiteX1733" fmla="*/ 410623 w 1424368"/>
                    <a:gd name="connsiteY1733" fmla="*/ 1036510 h 1311606"/>
                    <a:gd name="connsiteX1734" fmla="*/ 422529 w 1424368"/>
                    <a:gd name="connsiteY1734" fmla="*/ 1037082 h 1311606"/>
                    <a:gd name="connsiteX1735" fmla="*/ 426720 w 1424368"/>
                    <a:gd name="connsiteY1735" fmla="*/ 1037844 h 1311606"/>
                    <a:gd name="connsiteX1736" fmla="*/ 429673 w 1424368"/>
                    <a:gd name="connsiteY1736" fmla="*/ 1038606 h 1311606"/>
                    <a:gd name="connsiteX1737" fmla="*/ 431768 w 1424368"/>
                    <a:gd name="connsiteY1737" fmla="*/ 1039940 h 1311606"/>
                    <a:gd name="connsiteX1738" fmla="*/ 421577 w 1424368"/>
                    <a:gd name="connsiteY1738" fmla="*/ 1041273 h 1311606"/>
                    <a:gd name="connsiteX1739" fmla="*/ 410623 w 1424368"/>
                    <a:gd name="connsiteY1739" fmla="*/ 1042797 h 1311606"/>
                    <a:gd name="connsiteX1740" fmla="*/ 396526 w 1424368"/>
                    <a:gd name="connsiteY1740" fmla="*/ 1045750 h 1311606"/>
                    <a:gd name="connsiteX1741" fmla="*/ 379666 w 1424368"/>
                    <a:gd name="connsiteY1741" fmla="*/ 1049845 h 1311606"/>
                    <a:gd name="connsiteX1742" fmla="*/ 359855 w 1424368"/>
                    <a:gd name="connsiteY1742" fmla="*/ 1053846 h 1311606"/>
                    <a:gd name="connsiteX1743" fmla="*/ 348615 w 1424368"/>
                    <a:gd name="connsiteY1743" fmla="*/ 1054989 h 1311606"/>
                    <a:gd name="connsiteX1744" fmla="*/ 336614 w 1424368"/>
                    <a:gd name="connsiteY1744" fmla="*/ 1054799 h 1311606"/>
                    <a:gd name="connsiteX1745" fmla="*/ 324708 w 1424368"/>
                    <a:gd name="connsiteY1745" fmla="*/ 1052512 h 1311606"/>
                    <a:gd name="connsiteX1746" fmla="*/ 321945 w 1424368"/>
                    <a:gd name="connsiteY1746" fmla="*/ 1051560 h 1311606"/>
                    <a:gd name="connsiteX1747" fmla="*/ 320612 w 1424368"/>
                    <a:gd name="connsiteY1747" fmla="*/ 1051084 h 1311606"/>
                    <a:gd name="connsiteX1748" fmla="*/ 319278 w 1424368"/>
                    <a:gd name="connsiteY1748" fmla="*/ 1050512 h 1311606"/>
                    <a:gd name="connsiteX1749" fmla="*/ 317945 w 1424368"/>
                    <a:gd name="connsiteY1749" fmla="*/ 1049941 h 1311606"/>
                    <a:gd name="connsiteX1750" fmla="*/ 316706 w 1424368"/>
                    <a:gd name="connsiteY1750" fmla="*/ 1049369 h 1311606"/>
                    <a:gd name="connsiteX1751" fmla="*/ 314325 w 1424368"/>
                    <a:gd name="connsiteY1751" fmla="*/ 1048131 h 1311606"/>
                    <a:gd name="connsiteX1752" fmla="*/ 314896 w 1424368"/>
                    <a:gd name="connsiteY1752" fmla="*/ 1048512 h 1311606"/>
                    <a:gd name="connsiteX1753" fmla="*/ 310325 w 1424368"/>
                    <a:gd name="connsiteY1753" fmla="*/ 1045654 h 1311606"/>
                    <a:gd name="connsiteX1754" fmla="*/ 306991 w 1424368"/>
                    <a:gd name="connsiteY1754" fmla="*/ 1042702 h 1311606"/>
                    <a:gd name="connsiteX1755" fmla="*/ 302229 w 1424368"/>
                    <a:gd name="connsiteY1755" fmla="*/ 1037368 h 1311606"/>
                    <a:gd name="connsiteX1756" fmla="*/ 300324 w 1424368"/>
                    <a:gd name="connsiteY1756" fmla="*/ 1035177 h 1311606"/>
                    <a:gd name="connsiteX1757" fmla="*/ 298609 w 1424368"/>
                    <a:gd name="connsiteY1757" fmla="*/ 1033462 h 1311606"/>
                    <a:gd name="connsiteX1758" fmla="*/ 297085 w 1424368"/>
                    <a:gd name="connsiteY1758" fmla="*/ 1032415 h 1311606"/>
                    <a:gd name="connsiteX1759" fmla="*/ 296799 w 1424368"/>
                    <a:gd name="connsiteY1759" fmla="*/ 1032224 h 1311606"/>
                    <a:gd name="connsiteX1760" fmla="*/ 296513 w 1424368"/>
                    <a:gd name="connsiteY1760" fmla="*/ 1032129 h 1311606"/>
                    <a:gd name="connsiteX1761" fmla="*/ 296037 w 1424368"/>
                    <a:gd name="connsiteY1761" fmla="*/ 1032034 h 1311606"/>
                    <a:gd name="connsiteX1762" fmla="*/ 295370 w 1424368"/>
                    <a:gd name="connsiteY1762" fmla="*/ 1032034 h 1311606"/>
                    <a:gd name="connsiteX1763" fmla="*/ 294799 w 1424368"/>
                    <a:gd name="connsiteY1763" fmla="*/ 1032034 h 1311606"/>
                    <a:gd name="connsiteX1764" fmla="*/ 294704 w 1424368"/>
                    <a:gd name="connsiteY1764" fmla="*/ 1032034 h 1311606"/>
                    <a:gd name="connsiteX1765" fmla="*/ 294513 w 1424368"/>
                    <a:gd name="connsiteY1765" fmla="*/ 1032034 h 1311606"/>
                    <a:gd name="connsiteX1766" fmla="*/ 293847 w 1424368"/>
                    <a:gd name="connsiteY1766" fmla="*/ 1032129 h 1311606"/>
                    <a:gd name="connsiteX1767" fmla="*/ 293465 w 1424368"/>
                    <a:gd name="connsiteY1767" fmla="*/ 1032129 h 1311606"/>
                    <a:gd name="connsiteX1768" fmla="*/ 293084 w 1424368"/>
                    <a:gd name="connsiteY1768" fmla="*/ 1032224 h 1311606"/>
                    <a:gd name="connsiteX1769" fmla="*/ 292132 w 1424368"/>
                    <a:gd name="connsiteY1769" fmla="*/ 1032510 h 1311606"/>
                    <a:gd name="connsiteX1770" fmla="*/ 287655 w 1424368"/>
                    <a:gd name="connsiteY1770" fmla="*/ 1034034 h 1311606"/>
                    <a:gd name="connsiteX1771" fmla="*/ 282702 w 1424368"/>
                    <a:gd name="connsiteY1771" fmla="*/ 1036129 h 1311606"/>
                    <a:gd name="connsiteX1772" fmla="*/ 272891 w 1424368"/>
                    <a:gd name="connsiteY1772" fmla="*/ 1040701 h 1311606"/>
                    <a:gd name="connsiteX1773" fmla="*/ 263747 w 1424368"/>
                    <a:gd name="connsiteY1773" fmla="*/ 1044607 h 1311606"/>
                    <a:gd name="connsiteX1774" fmla="*/ 259366 w 1424368"/>
                    <a:gd name="connsiteY1774" fmla="*/ 1046131 h 1311606"/>
                    <a:gd name="connsiteX1775" fmla="*/ 259366 w 1424368"/>
                    <a:gd name="connsiteY1775" fmla="*/ 1046417 h 1311606"/>
                    <a:gd name="connsiteX1776" fmla="*/ 260414 w 1424368"/>
                    <a:gd name="connsiteY1776" fmla="*/ 1048607 h 1311606"/>
                    <a:gd name="connsiteX1777" fmla="*/ 260890 w 1424368"/>
                    <a:gd name="connsiteY1777" fmla="*/ 1049655 h 1311606"/>
                    <a:gd name="connsiteX1778" fmla="*/ 261461 w 1424368"/>
                    <a:gd name="connsiteY1778" fmla="*/ 1050703 h 1311606"/>
                    <a:gd name="connsiteX1779" fmla="*/ 262509 w 1424368"/>
                    <a:gd name="connsiteY1779" fmla="*/ 1052798 h 1311606"/>
                    <a:gd name="connsiteX1780" fmla="*/ 264890 w 1424368"/>
                    <a:gd name="connsiteY1780" fmla="*/ 1056703 h 1311606"/>
                    <a:gd name="connsiteX1781" fmla="*/ 270510 w 1424368"/>
                    <a:gd name="connsiteY1781" fmla="*/ 1063657 h 1311606"/>
                    <a:gd name="connsiteX1782" fmla="*/ 272129 w 1424368"/>
                    <a:gd name="connsiteY1782" fmla="*/ 1065181 h 1311606"/>
                    <a:gd name="connsiteX1783" fmla="*/ 273844 w 1424368"/>
                    <a:gd name="connsiteY1783" fmla="*/ 1066705 h 1311606"/>
                    <a:gd name="connsiteX1784" fmla="*/ 277559 w 1424368"/>
                    <a:gd name="connsiteY1784" fmla="*/ 1069658 h 1311606"/>
                    <a:gd name="connsiteX1785" fmla="*/ 281464 w 1424368"/>
                    <a:gd name="connsiteY1785" fmla="*/ 1072706 h 1311606"/>
                    <a:gd name="connsiteX1786" fmla="*/ 285465 w 1424368"/>
                    <a:gd name="connsiteY1786" fmla="*/ 1075468 h 1311606"/>
                    <a:gd name="connsiteX1787" fmla="*/ 286417 w 1424368"/>
                    <a:gd name="connsiteY1787" fmla="*/ 1076135 h 1311606"/>
                    <a:gd name="connsiteX1788" fmla="*/ 287464 w 1424368"/>
                    <a:gd name="connsiteY1788" fmla="*/ 1076801 h 1311606"/>
                    <a:gd name="connsiteX1789" fmla="*/ 289560 w 1424368"/>
                    <a:gd name="connsiteY1789" fmla="*/ 1078040 h 1311606"/>
                    <a:gd name="connsiteX1790" fmla="*/ 291560 w 1424368"/>
                    <a:gd name="connsiteY1790" fmla="*/ 1079278 h 1311606"/>
                    <a:gd name="connsiteX1791" fmla="*/ 293656 w 1424368"/>
                    <a:gd name="connsiteY1791" fmla="*/ 1080421 h 1311606"/>
                    <a:gd name="connsiteX1792" fmla="*/ 328422 w 1424368"/>
                    <a:gd name="connsiteY1792" fmla="*/ 1094994 h 1311606"/>
                    <a:gd name="connsiteX1793" fmla="*/ 362998 w 1424368"/>
                    <a:gd name="connsiteY1793" fmla="*/ 1104043 h 1311606"/>
                    <a:gd name="connsiteX1794" fmla="*/ 395097 w 1424368"/>
                    <a:gd name="connsiteY1794" fmla="*/ 1110710 h 1311606"/>
                    <a:gd name="connsiteX1795" fmla="*/ 423577 w 1424368"/>
                    <a:gd name="connsiteY1795" fmla="*/ 1116616 h 1311606"/>
                    <a:gd name="connsiteX1796" fmla="*/ 447675 w 1424368"/>
                    <a:gd name="connsiteY1796" fmla="*/ 1122617 h 1311606"/>
                    <a:gd name="connsiteX1797" fmla="*/ 466820 w 1424368"/>
                    <a:gd name="connsiteY1797" fmla="*/ 1128808 h 1311606"/>
                    <a:gd name="connsiteX1798" fmla="*/ 480536 w 1424368"/>
                    <a:gd name="connsiteY1798" fmla="*/ 1134618 h 1311606"/>
                    <a:gd name="connsiteX1799" fmla="*/ 485299 w 1424368"/>
                    <a:gd name="connsiteY1799" fmla="*/ 1137094 h 1311606"/>
                    <a:gd name="connsiteX1800" fmla="*/ 488632 w 1424368"/>
                    <a:gd name="connsiteY1800" fmla="*/ 1139095 h 1311606"/>
                    <a:gd name="connsiteX1801" fmla="*/ 491014 w 1424368"/>
                    <a:gd name="connsiteY1801" fmla="*/ 1141381 h 1311606"/>
                    <a:gd name="connsiteX1802" fmla="*/ 487680 w 1424368"/>
                    <a:gd name="connsiteY1802" fmla="*/ 1141095 h 1311606"/>
                    <a:gd name="connsiteX1803" fmla="*/ 483965 w 1424368"/>
                    <a:gd name="connsiteY1803" fmla="*/ 1140047 h 1311606"/>
                    <a:gd name="connsiteX1804" fmla="*/ 478917 w 1424368"/>
                    <a:gd name="connsiteY1804" fmla="*/ 1138618 h 1311606"/>
                    <a:gd name="connsiteX1805" fmla="*/ 464915 w 1424368"/>
                    <a:gd name="connsiteY1805" fmla="*/ 1134999 h 1311606"/>
                    <a:gd name="connsiteX1806" fmla="*/ 445675 w 1424368"/>
                    <a:gd name="connsiteY1806" fmla="*/ 1131094 h 1311606"/>
                    <a:gd name="connsiteX1807" fmla="*/ 421577 w 1424368"/>
                    <a:gd name="connsiteY1807" fmla="*/ 1127284 h 1311606"/>
                    <a:gd name="connsiteX1808" fmla="*/ 392906 w 1424368"/>
                    <a:gd name="connsiteY1808" fmla="*/ 1123569 h 1311606"/>
                    <a:gd name="connsiteX1809" fmla="*/ 360045 w 1424368"/>
                    <a:gd name="connsiteY1809" fmla="*/ 1118997 h 1311606"/>
                    <a:gd name="connsiteX1810" fmla="*/ 326231 w 1424368"/>
                    <a:gd name="connsiteY1810" fmla="*/ 1112425 h 1311606"/>
                    <a:gd name="connsiteX1811" fmla="*/ 325374 w 1424368"/>
                    <a:gd name="connsiteY1811" fmla="*/ 1116902 h 1311606"/>
                    <a:gd name="connsiteX1812" fmla="*/ 324136 w 1424368"/>
                    <a:gd name="connsiteY1812" fmla="*/ 1121854 h 1311606"/>
                    <a:gd name="connsiteX1813" fmla="*/ 323279 w 1424368"/>
                    <a:gd name="connsiteY1813" fmla="*/ 1125569 h 1311606"/>
                    <a:gd name="connsiteX1814" fmla="*/ 323088 w 1424368"/>
                    <a:gd name="connsiteY1814" fmla="*/ 1128046 h 1311606"/>
                    <a:gd name="connsiteX1815" fmla="*/ 323850 w 1424368"/>
                    <a:gd name="connsiteY1815" fmla="*/ 1130999 h 1311606"/>
                    <a:gd name="connsiteX1816" fmla="*/ 324231 w 1424368"/>
                    <a:gd name="connsiteY1816" fmla="*/ 1131951 h 1311606"/>
                    <a:gd name="connsiteX1817" fmla="*/ 324421 w 1424368"/>
                    <a:gd name="connsiteY1817" fmla="*/ 1132427 h 1311606"/>
                    <a:gd name="connsiteX1818" fmla="*/ 324708 w 1424368"/>
                    <a:gd name="connsiteY1818" fmla="*/ 1132903 h 1311606"/>
                    <a:gd name="connsiteX1819" fmla="*/ 324993 w 1424368"/>
                    <a:gd name="connsiteY1819" fmla="*/ 1133380 h 1311606"/>
                    <a:gd name="connsiteX1820" fmla="*/ 325279 w 1424368"/>
                    <a:gd name="connsiteY1820" fmla="*/ 1133856 h 1311606"/>
                    <a:gd name="connsiteX1821" fmla="*/ 325850 w 1424368"/>
                    <a:gd name="connsiteY1821" fmla="*/ 1134713 h 1311606"/>
                    <a:gd name="connsiteX1822" fmla="*/ 326136 w 1424368"/>
                    <a:gd name="connsiteY1822" fmla="*/ 1135190 h 1311606"/>
                    <a:gd name="connsiteX1823" fmla="*/ 326517 w 1424368"/>
                    <a:gd name="connsiteY1823" fmla="*/ 1135666 h 1311606"/>
                    <a:gd name="connsiteX1824" fmla="*/ 327374 w 1424368"/>
                    <a:gd name="connsiteY1824" fmla="*/ 1136714 h 1311606"/>
                    <a:gd name="connsiteX1825" fmla="*/ 329279 w 1424368"/>
                    <a:gd name="connsiteY1825" fmla="*/ 1138809 h 1311606"/>
                    <a:gd name="connsiteX1826" fmla="*/ 331470 w 1424368"/>
                    <a:gd name="connsiteY1826" fmla="*/ 1141095 h 1311606"/>
                    <a:gd name="connsiteX1827" fmla="*/ 334137 w 1424368"/>
                    <a:gd name="connsiteY1827" fmla="*/ 1143667 h 1311606"/>
                    <a:gd name="connsiteX1828" fmla="*/ 337185 w 1424368"/>
                    <a:gd name="connsiteY1828" fmla="*/ 1147001 h 1311606"/>
                    <a:gd name="connsiteX1829" fmla="*/ 340329 w 1424368"/>
                    <a:gd name="connsiteY1829" fmla="*/ 1151382 h 1311606"/>
                    <a:gd name="connsiteX1830" fmla="*/ 342805 w 1424368"/>
                    <a:gd name="connsiteY1830" fmla="*/ 1156716 h 1311606"/>
                    <a:gd name="connsiteX1831" fmla="*/ 344043 w 1424368"/>
                    <a:gd name="connsiteY1831" fmla="*/ 1162241 h 1311606"/>
                    <a:gd name="connsiteX1832" fmla="*/ 344138 w 1424368"/>
                    <a:gd name="connsiteY1832" fmla="*/ 1163574 h 1311606"/>
                    <a:gd name="connsiteX1833" fmla="*/ 344138 w 1424368"/>
                    <a:gd name="connsiteY1833" fmla="*/ 1164241 h 1311606"/>
                    <a:gd name="connsiteX1834" fmla="*/ 344138 w 1424368"/>
                    <a:gd name="connsiteY1834" fmla="*/ 1164908 h 1311606"/>
                    <a:gd name="connsiteX1835" fmla="*/ 344138 w 1424368"/>
                    <a:gd name="connsiteY1835" fmla="*/ 1166146 h 1311606"/>
                    <a:gd name="connsiteX1836" fmla="*/ 344138 w 1424368"/>
                    <a:gd name="connsiteY1836" fmla="*/ 1167384 h 1311606"/>
                    <a:gd name="connsiteX1837" fmla="*/ 344043 w 1424368"/>
                    <a:gd name="connsiteY1837" fmla="*/ 1168622 h 1311606"/>
                    <a:gd name="connsiteX1838" fmla="*/ 344043 w 1424368"/>
                    <a:gd name="connsiteY1838" fmla="*/ 1169765 h 1311606"/>
                    <a:gd name="connsiteX1839" fmla="*/ 343853 w 1424368"/>
                    <a:gd name="connsiteY1839" fmla="*/ 1170908 h 1311606"/>
                    <a:gd name="connsiteX1840" fmla="*/ 343853 w 1424368"/>
                    <a:gd name="connsiteY1840" fmla="*/ 1171480 h 1311606"/>
                    <a:gd name="connsiteX1841" fmla="*/ 343662 w 1424368"/>
                    <a:gd name="connsiteY1841" fmla="*/ 1172051 h 1311606"/>
                    <a:gd name="connsiteX1842" fmla="*/ 343376 w 1424368"/>
                    <a:gd name="connsiteY1842" fmla="*/ 1174052 h 1311606"/>
                    <a:gd name="connsiteX1843" fmla="*/ 343186 w 1424368"/>
                    <a:gd name="connsiteY1843" fmla="*/ 1175099 h 1311606"/>
                    <a:gd name="connsiteX1844" fmla="*/ 343186 w 1424368"/>
                    <a:gd name="connsiteY1844" fmla="*/ 1175576 h 1311606"/>
                    <a:gd name="connsiteX1845" fmla="*/ 343186 w 1424368"/>
                    <a:gd name="connsiteY1845" fmla="*/ 1176147 h 1311606"/>
                    <a:gd name="connsiteX1846" fmla="*/ 342900 w 1424368"/>
                    <a:gd name="connsiteY1846" fmla="*/ 1177290 h 1311606"/>
                    <a:gd name="connsiteX1847" fmla="*/ 342615 w 1424368"/>
                    <a:gd name="connsiteY1847" fmla="*/ 1178433 h 1311606"/>
                    <a:gd name="connsiteX1848" fmla="*/ 342043 w 1424368"/>
                    <a:gd name="connsiteY1848" fmla="*/ 1180624 h 1311606"/>
                    <a:gd name="connsiteX1849" fmla="*/ 338900 w 1424368"/>
                    <a:gd name="connsiteY1849" fmla="*/ 1188625 h 1311606"/>
                    <a:gd name="connsiteX1850" fmla="*/ 337281 w 1424368"/>
                    <a:gd name="connsiteY1850" fmla="*/ 1191863 h 1311606"/>
                    <a:gd name="connsiteX1851" fmla="*/ 336899 w 1424368"/>
                    <a:gd name="connsiteY1851" fmla="*/ 1192530 h 1311606"/>
                    <a:gd name="connsiteX1852" fmla="*/ 336614 w 1424368"/>
                    <a:gd name="connsiteY1852" fmla="*/ 1193197 h 1311606"/>
                    <a:gd name="connsiteX1853" fmla="*/ 336138 w 1424368"/>
                    <a:gd name="connsiteY1853" fmla="*/ 1194244 h 1311606"/>
                    <a:gd name="connsiteX1854" fmla="*/ 335661 w 1424368"/>
                    <a:gd name="connsiteY1854" fmla="*/ 1197388 h 1311606"/>
                    <a:gd name="connsiteX1855" fmla="*/ 593598 w 1424368"/>
                    <a:gd name="connsiteY1855" fmla="*/ 1285113 h 1311606"/>
                    <a:gd name="connsiteX1856" fmla="*/ 1078516 w 1424368"/>
                    <a:gd name="connsiteY1856" fmla="*/ 1305782 h 1311606"/>
                    <a:gd name="connsiteX1857" fmla="*/ 1424369 w 1424368"/>
                    <a:gd name="connsiteY1857" fmla="*/ 972788 h 1311606"/>
                    <a:gd name="connsiteX1858" fmla="*/ 1117568 w 1424368"/>
                    <a:gd name="connsiteY1858" fmla="*/ 70675 h 1311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Lst>
                  <a:rect l="l" t="t" r="r" b="b"/>
                  <a:pathLst>
                    <a:path w="1424368" h="1311606">
                      <a:moveTo>
                        <a:pt x="1116330" y="69818"/>
                      </a:moveTo>
                      <a:cubicBezTo>
                        <a:pt x="1110806" y="74104"/>
                        <a:pt x="1104519" y="77152"/>
                        <a:pt x="1097471" y="78676"/>
                      </a:cubicBezTo>
                      <a:cubicBezTo>
                        <a:pt x="1062990" y="86106"/>
                        <a:pt x="1017270" y="91535"/>
                        <a:pt x="967930" y="93631"/>
                      </a:cubicBezTo>
                      <a:cubicBezTo>
                        <a:pt x="924878" y="99155"/>
                        <a:pt x="873729" y="102013"/>
                        <a:pt x="822293" y="100775"/>
                      </a:cubicBezTo>
                      <a:cubicBezTo>
                        <a:pt x="823817" y="102679"/>
                        <a:pt x="825342" y="104870"/>
                        <a:pt x="826865" y="107156"/>
                      </a:cubicBezTo>
                      <a:cubicBezTo>
                        <a:pt x="830009" y="111824"/>
                        <a:pt x="833057" y="117348"/>
                        <a:pt x="835343" y="123825"/>
                      </a:cubicBezTo>
                      <a:cubicBezTo>
                        <a:pt x="837724" y="130302"/>
                        <a:pt x="839343" y="137922"/>
                        <a:pt x="839343" y="145923"/>
                      </a:cubicBezTo>
                      <a:cubicBezTo>
                        <a:pt x="839438" y="153352"/>
                        <a:pt x="838200" y="160877"/>
                        <a:pt x="836009" y="167830"/>
                      </a:cubicBezTo>
                      <a:cubicBezTo>
                        <a:pt x="837057" y="168212"/>
                        <a:pt x="838105" y="168592"/>
                        <a:pt x="839153" y="169069"/>
                      </a:cubicBezTo>
                      <a:cubicBezTo>
                        <a:pt x="842867" y="170688"/>
                        <a:pt x="846868" y="172879"/>
                        <a:pt x="850582" y="175831"/>
                      </a:cubicBezTo>
                      <a:cubicBezTo>
                        <a:pt x="854297" y="178784"/>
                        <a:pt x="857726" y="182499"/>
                        <a:pt x="860584" y="186500"/>
                      </a:cubicBezTo>
                      <a:cubicBezTo>
                        <a:pt x="861917" y="188500"/>
                        <a:pt x="863251" y="190595"/>
                        <a:pt x="864298" y="192691"/>
                      </a:cubicBezTo>
                      <a:cubicBezTo>
                        <a:pt x="865347" y="194786"/>
                        <a:pt x="866394" y="196977"/>
                        <a:pt x="867251" y="199072"/>
                      </a:cubicBezTo>
                      <a:cubicBezTo>
                        <a:pt x="868109" y="201263"/>
                        <a:pt x="868871" y="203359"/>
                        <a:pt x="869538" y="205550"/>
                      </a:cubicBezTo>
                      <a:cubicBezTo>
                        <a:pt x="870204" y="207740"/>
                        <a:pt x="870776" y="209836"/>
                        <a:pt x="871252" y="211931"/>
                      </a:cubicBezTo>
                      <a:cubicBezTo>
                        <a:pt x="873347" y="220409"/>
                        <a:pt x="874490" y="228695"/>
                        <a:pt x="876015" y="236506"/>
                      </a:cubicBezTo>
                      <a:cubicBezTo>
                        <a:pt x="876776" y="240411"/>
                        <a:pt x="877538" y="244126"/>
                        <a:pt x="878586" y="247650"/>
                      </a:cubicBezTo>
                      <a:cubicBezTo>
                        <a:pt x="879634" y="251079"/>
                        <a:pt x="880777" y="254317"/>
                        <a:pt x="882205" y="256984"/>
                      </a:cubicBezTo>
                      <a:cubicBezTo>
                        <a:pt x="882968" y="258318"/>
                        <a:pt x="883730" y="259556"/>
                        <a:pt x="884587" y="260604"/>
                      </a:cubicBezTo>
                      <a:cubicBezTo>
                        <a:pt x="885063" y="261175"/>
                        <a:pt x="885444" y="261652"/>
                        <a:pt x="885920" y="262128"/>
                      </a:cubicBezTo>
                      <a:cubicBezTo>
                        <a:pt x="886111" y="262414"/>
                        <a:pt x="886397" y="262604"/>
                        <a:pt x="886683" y="262890"/>
                      </a:cubicBezTo>
                      <a:lnTo>
                        <a:pt x="887063" y="263271"/>
                      </a:lnTo>
                      <a:lnTo>
                        <a:pt x="887539" y="263652"/>
                      </a:lnTo>
                      <a:lnTo>
                        <a:pt x="888016" y="264033"/>
                      </a:lnTo>
                      <a:lnTo>
                        <a:pt x="888111" y="264033"/>
                      </a:lnTo>
                      <a:cubicBezTo>
                        <a:pt x="888111" y="264033"/>
                        <a:pt x="888492" y="264414"/>
                        <a:pt x="888492" y="264414"/>
                      </a:cubicBezTo>
                      <a:lnTo>
                        <a:pt x="889159" y="264890"/>
                      </a:lnTo>
                      <a:cubicBezTo>
                        <a:pt x="889159" y="264890"/>
                        <a:pt x="889635" y="265271"/>
                        <a:pt x="889826" y="265557"/>
                      </a:cubicBezTo>
                      <a:cubicBezTo>
                        <a:pt x="890302" y="265938"/>
                        <a:pt x="890778" y="266319"/>
                        <a:pt x="891350" y="266700"/>
                      </a:cubicBezTo>
                      <a:cubicBezTo>
                        <a:pt x="891635" y="266891"/>
                        <a:pt x="891921" y="267081"/>
                        <a:pt x="892207" y="267176"/>
                      </a:cubicBezTo>
                      <a:cubicBezTo>
                        <a:pt x="892493" y="267367"/>
                        <a:pt x="892779" y="267462"/>
                        <a:pt x="893064" y="267652"/>
                      </a:cubicBezTo>
                      <a:cubicBezTo>
                        <a:pt x="893350" y="267843"/>
                        <a:pt x="893731" y="267938"/>
                        <a:pt x="894016" y="268129"/>
                      </a:cubicBezTo>
                      <a:lnTo>
                        <a:pt x="894493" y="268319"/>
                      </a:lnTo>
                      <a:lnTo>
                        <a:pt x="895065" y="268510"/>
                      </a:lnTo>
                      <a:cubicBezTo>
                        <a:pt x="897827" y="269558"/>
                        <a:pt x="901351" y="270224"/>
                        <a:pt x="905256" y="270510"/>
                      </a:cubicBezTo>
                      <a:cubicBezTo>
                        <a:pt x="909066" y="270796"/>
                        <a:pt x="913257" y="270891"/>
                        <a:pt x="917639" y="270796"/>
                      </a:cubicBezTo>
                      <a:cubicBezTo>
                        <a:pt x="921925" y="270796"/>
                        <a:pt x="926497" y="270605"/>
                        <a:pt x="931259" y="270700"/>
                      </a:cubicBezTo>
                      <a:cubicBezTo>
                        <a:pt x="933641" y="270700"/>
                        <a:pt x="936022" y="270891"/>
                        <a:pt x="938499" y="271081"/>
                      </a:cubicBezTo>
                      <a:cubicBezTo>
                        <a:pt x="940975" y="271367"/>
                        <a:pt x="943547" y="271653"/>
                        <a:pt x="946118" y="272320"/>
                      </a:cubicBezTo>
                      <a:cubicBezTo>
                        <a:pt x="948690" y="272891"/>
                        <a:pt x="951357" y="273749"/>
                        <a:pt x="954024" y="274987"/>
                      </a:cubicBezTo>
                      <a:cubicBezTo>
                        <a:pt x="954310" y="275177"/>
                        <a:pt x="954691" y="275272"/>
                        <a:pt x="954977" y="275463"/>
                      </a:cubicBezTo>
                      <a:lnTo>
                        <a:pt x="956024" y="276034"/>
                      </a:lnTo>
                      <a:lnTo>
                        <a:pt x="956501" y="276320"/>
                      </a:lnTo>
                      <a:cubicBezTo>
                        <a:pt x="956501" y="276320"/>
                        <a:pt x="956786" y="276511"/>
                        <a:pt x="956977" y="276606"/>
                      </a:cubicBezTo>
                      <a:lnTo>
                        <a:pt x="957834" y="277177"/>
                      </a:lnTo>
                      <a:cubicBezTo>
                        <a:pt x="958310" y="277559"/>
                        <a:pt x="958882" y="277844"/>
                        <a:pt x="959358" y="278225"/>
                      </a:cubicBezTo>
                      <a:cubicBezTo>
                        <a:pt x="959834" y="278606"/>
                        <a:pt x="960311" y="278987"/>
                        <a:pt x="960787" y="279368"/>
                      </a:cubicBezTo>
                      <a:cubicBezTo>
                        <a:pt x="964597" y="282321"/>
                        <a:pt x="967930" y="285750"/>
                        <a:pt x="970598" y="289370"/>
                      </a:cubicBezTo>
                      <a:cubicBezTo>
                        <a:pt x="973264" y="292894"/>
                        <a:pt x="975456" y="296609"/>
                        <a:pt x="977265" y="300133"/>
                      </a:cubicBezTo>
                      <a:cubicBezTo>
                        <a:pt x="979075" y="303657"/>
                        <a:pt x="980504" y="307086"/>
                        <a:pt x="981742" y="310420"/>
                      </a:cubicBezTo>
                      <a:cubicBezTo>
                        <a:pt x="984218" y="316992"/>
                        <a:pt x="986124" y="322802"/>
                        <a:pt x="987933" y="327850"/>
                      </a:cubicBezTo>
                      <a:cubicBezTo>
                        <a:pt x="989743" y="332899"/>
                        <a:pt x="991458" y="337185"/>
                        <a:pt x="993172" y="340614"/>
                      </a:cubicBezTo>
                      <a:cubicBezTo>
                        <a:pt x="996410" y="347472"/>
                        <a:pt x="999173" y="351092"/>
                        <a:pt x="998411" y="351949"/>
                      </a:cubicBezTo>
                      <a:cubicBezTo>
                        <a:pt x="998030" y="352330"/>
                        <a:pt x="996887" y="351949"/>
                        <a:pt x="994982" y="350710"/>
                      </a:cubicBezTo>
                      <a:cubicBezTo>
                        <a:pt x="993077" y="349472"/>
                        <a:pt x="990600" y="347377"/>
                        <a:pt x="987838" y="344234"/>
                      </a:cubicBezTo>
                      <a:cubicBezTo>
                        <a:pt x="985076" y="341090"/>
                        <a:pt x="982218" y="336994"/>
                        <a:pt x="979265" y="332137"/>
                      </a:cubicBezTo>
                      <a:cubicBezTo>
                        <a:pt x="976313" y="327279"/>
                        <a:pt x="973455" y="321659"/>
                        <a:pt x="970122" y="316039"/>
                      </a:cubicBezTo>
                      <a:cubicBezTo>
                        <a:pt x="966883" y="310325"/>
                        <a:pt x="963168" y="304609"/>
                        <a:pt x="958501" y="299942"/>
                      </a:cubicBezTo>
                      <a:cubicBezTo>
                        <a:pt x="956120" y="297656"/>
                        <a:pt x="953548" y="295561"/>
                        <a:pt x="950786" y="293942"/>
                      </a:cubicBezTo>
                      <a:cubicBezTo>
                        <a:pt x="950405" y="293751"/>
                        <a:pt x="950119" y="293465"/>
                        <a:pt x="949738" y="293275"/>
                      </a:cubicBezTo>
                      <a:lnTo>
                        <a:pt x="948595" y="292703"/>
                      </a:lnTo>
                      <a:cubicBezTo>
                        <a:pt x="947928" y="292322"/>
                        <a:pt x="947547" y="292322"/>
                        <a:pt x="946976" y="292037"/>
                      </a:cubicBezTo>
                      <a:cubicBezTo>
                        <a:pt x="945738" y="291655"/>
                        <a:pt x="944309" y="291370"/>
                        <a:pt x="942785" y="291275"/>
                      </a:cubicBezTo>
                      <a:cubicBezTo>
                        <a:pt x="941261" y="291084"/>
                        <a:pt x="939546" y="291084"/>
                        <a:pt x="937736" y="291084"/>
                      </a:cubicBezTo>
                      <a:cubicBezTo>
                        <a:pt x="935927" y="291084"/>
                        <a:pt x="934022" y="291275"/>
                        <a:pt x="932022" y="291465"/>
                      </a:cubicBezTo>
                      <a:cubicBezTo>
                        <a:pt x="928021" y="291846"/>
                        <a:pt x="923830" y="292417"/>
                        <a:pt x="919258" y="292989"/>
                      </a:cubicBezTo>
                      <a:cubicBezTo>
                        <a:pt x="914781" y="293560"/>
                        <a:pt x="909924" y="294037"/>
                        <a:pt x="904780" y="294132"/>
                      </a:cubicBezTo>
                      <a:cubicBezTo>
                        <a:pt x="902208" y="294132"/>
                        <a:pt x="899541" y="294132"/>
                        <a:pt x="896779" y="293846"/>
                      </a:cubicBezTo>
                      <a:cubicBezTo>
                        <a:pt x="894016" y="293560"/>
                        <a:pt x="891159" y="293180"/>
                        <a:pt x="888206" y="292417"/>
                      </a:cubicBezTo>
                      <a:lnTo>
                        <a:pt x="887159" y="292132"/>
                      </a:lnTo>
                      <a:cubicBezTo>
                        <a:pt x="887159" y="292132"/>
                        <a:pt x="886397" y="291941"/>
                        <a:pt x="886016" y="291751"/>
                      </a:cubicBezTo>
                      <a:cubicBezTo>
                        <a:pt x="885254" y="291560"/>
                        <a:pt x="884587" y="291275"/>
                        <a:pt x="883825" y="290989"/>
                      </a:cubicBezTo>
                      <a:lnTo>
                        <a:pt x="881634" y="290131"/>
                      </a:lnTo>
                      <a:cubicBezTo>
                        <a:pt x="880872" y="289846"/>
                        <a:pt x="880206" y="289465"/>
                        <a:pt x="879443" y="289084"/>
                      </a:cubicBezTo>
                      <a:cubicBezTo>
                        <a:pt x="878014" y="288417"/>
                        <a:pt x="876586" y="287560"/>
                        <a:pt x="875252" y="286702"/>
                      </a:cubicBezTo>
                      <a:lnTo>
                        <a:pt x="873252" y="285274"/>
                      </a:lnTo>
                      <a:cubicBezTo>
                        <a:pt x="873252" y="285274"/>
                        <a:pt x="873252" y="285274"/>
                        <a:pt x="873252" y="285274"/>
                      </a:cubicBezTo>
                      <a:lnTo>
                        <a:pt x="873252" y="285274"/>
                      </a:lnTo>
                      <a:cubicBezTo>
                        <a:pt x="873252" y="285274"/>
                        <a:pt x="873252" y="285274"/>
                        <a:pt x="873252" y="285274"/>
                      </a:cubicBezTo>
                      <a:lnTo>
                        <a:pt x="873062" y="285083"/>
                      </a:lnTo>
                      <a:lnTo>
                        <a:pt x="872204" y="284512"/>
                      </a:lnTo>
                      <a:lnTo>
                        <a:pt x="871347" y="283940"/>
                      </a:lnTo>
                      <a:lnTo>
                        <a:pt x="870395" y="283274"/>
                      </a:lnTo>
                      <a:cubicBezTo>
                        <a:pt x="869728" y="282797"/>
                        <a:pt x="869156" y="282321"/>
                        <a:pt x="868585" y="281845"/>
                      </a:cubicBezTo>
                      <a:cubicBezTo>
                        <a:pt x="867347" y="280892"/>
                        <a:pt x="866204" y="279749"/>
                        <a:pt x="865156" y="278701"/>
                      </a:cubicBezTo>
                      <a:cubicBezTo>
                        <a:pt x="862965" y="276511"/>
                        <a:pt x="861060" y="274130"/>
                        <a:pt x="859441" y="271748"/>
                      </a:cubicBezTo>
                      <a:cubicBezTo>
                        <a:pt x="856107" y="266891"/>
                        <a:pt x="853726" y="261938"/>
                        <a:pt x="851916" y="257175"/>
                      </a:cubicBezTo>
                      <a:cubicBezTo>
                        <a:pt x="850011" y="252413"/>
                        <a:pt x="848678" y="247841"/>
                        <a:pt x="847440" y="243554"/>
                      </a:cubicBezTo>
                      <a:cubicBezTo>
                        <a:pt x="846201" y="239268"/>
                        <a:pt x="845154" y="235077"/>
                        <a:pt x="844105" y="231267"/>
                      </a:cubicBezTo>
                      <a:cubicBezTo>
                        <a:pt x="843058" y="227457"/>
                        <a:pt x="842106" y="223838"/>
                        <a:pt x="840963" y="220694"/>
                      </a:cubicBezTo>
                      <a:cubicBezTo>
                        <a:pt x="840391" y="219075"/>
                        <a:pt x="839914" y="217551"/>
                        <a:pt x="839343" y="216122"/>
                      </a:cubicBezTo>
                      <a:cubicBezTo>
                        <a:pt x="838772" y="214693"/>
                        <a:pt x="838200" y="213360"/>
                        <a:pt x="837629" y="212217"/>
                      </a:cubicBezTo>
                      <a:cubicBezTo>
                        <a:pt x="837057" y="210979"/>
                        <a:pt x="836390" y="209931"/>
                        <a:pt x="835819" y="208979"/>
                      </a:cubicBezTo>
                      <a:cubicBezTo>
                        <a:pt x="835247" y="208026"/>
                        <a:pt x="834580" y="207169"/>
                        <a:pt x="834009" y="206502"/>
                      </a:cubicBezTo>
                      <a:cubicBezTo>
                        <a:pt x="832771" y="205073"/>
                        <a:pt x="831628" y="204121"/>
                        <a:pt x="830389" y="203359"/>
                      </a:cubicBezTo>
                      <a:cubicBezTo>
                        <a:pt x="829151" y="202597"/>
                        <a:pt x="827913" y="202025"/>
                        <a:pt x="826580" y="201644"/>
                      </a:cubicBezTo>
                      <a:cubicBezTo>
                        <a:pt x="825246" y="201168"/>
                        <a:pt x="823722" y="200882"/>
                        <a:pt x="822293" y="200692"/>
                      </a:cubicBezTo>
                      <a:cubicBezTo>
                        <a:pt x="821913" y="200692"/>
                        <a:pt x="821531" y="200692"/>
                        <a:pt x="821150" y="200596"/>
                      </a:cubicBezTo>
                      <a:cubicBezTo>
                        <a:pt x="820770" y="200596"/>
                        <a:pt x="820388" y="200596"/>
                        <a:pt x="820008" y="200596"/>
                      </a:cubicBezTo>
                      <a:cubicBezTo>
                        <a:pt x="819912" y="200596"/>
                        <a:pt x="819817" y="200596"/>
                        <a:pt x="819817" y="200596"/>
                      </a:cubicBezTo>
                      <a:cubicBezTo>
                        <a:pt x="818007" y="203073"/>
                        <a:pt x="816293" y="205454"/>
                        <a:pt x="814578" y="207835"/>
                      </a:cubicBezTo>
                      <a:cubicBezTo>
                        <a:pt x="806577" y="218789"/>
                        <a:pt x="798290" y="228886"/>
                        <a:pt x="791242" y="238982"/>
                      </a:cubicBezTo>
                      <a:cubicBezTo>
                        <a:pt x="787718" y="244030"/>
                        <a:pt x="784574" y="249079"/>
                        <a:pt x="781812" y="254127"/>
                      </a:cubicBezTo>
                      <a:cubicBezTo>
                        <a:pt x="779145" y="259175"/>
                        <a:pt x="776954" y="264128"/>
                        <a:pt x="775526" y="269176"/>
                      </a:cubicBezTo>
                      <a:lnTo>
                        <a:pt x="775240" y="270129"/>
                      </a:lnTo>
                      <a:lnTo>
                        <a:pt x="774954" y="271463"/>
                      </a:lnTo>
                      <a:lnTo>
                        <a:pt x="774668" y="272796"/>
                      </a:lnTo>
                      <a:lnTo>
                        <a:pt x="774478" y="273463"/>
                      </a:lnTo>
                      <a:lnTo>
                        <a:pt x="774288" y="274034"/>
                      </a:lnTo>
                      <a:cubicBezTo>
                        <a:pt x="774097" y="274796"/>
                        <a:pt x="773811" y="275558"/>
                        <a:pt x="773621" y="276416"/>
                      </a:cubicBezTo>
                      <a:lnTo>
                        <a:pt x="773430" y="276987"/>
                      </a:lnTo>
                      <a:cubicBezTo>
                        <a:pt x="773430" y="276987"/>
                        <a:pt x="773335" y="277368"/>
                        <a:pt x="773335" y="277559"/>
                      </a:cubicBezTo>
                      <a:lnTo>
                        <a:pt x="773145" y="278511"/>
                      </a:lnTo>
                      <a:lnTo>
                        <a:pt x="772763" y="280321"/>
                      </a:lnTo>
                      <a:lnTo>
                        <a:pt x="772478" y="282226"/>
                      </a:lnTo>
                      <a:cubicBezTo>
                        <a:pt x="772192" y="283464"/>
                        <a:pt x="772192" y="284797"/>
                        <a:pt x="772001" y="286036"/>
                      </a:cubicBezTo>
                      <a:cubicBezTo>
                        <a:pt x="771620" y="291179"/>
                        <a:pt x="771906" y="296704"/>
                        <a:pt x="772954" y="302514"/>
                      </a:cubicBezTo>
                      <a:cubicBezTo>
                        <a:pt x="775145" y="314039"/>
                        <a:pt x="780383" y="326612"/>
                        <a:pt x="788098" y="339090"/>
                      </a:cubicBezTo>
                      <a:cubicBezTo>
                        <a:pt x="795719" y="351568"/>
                        <a:pt x="805625" y="364045"/>
                        <a:pt x="816959" y="376142"/>
                      </a:cubicBezTo>
                      <a:lnTo>
                        <a:pt x="818007" y="377285"/>
                      </a:lnTo>
                      <a:lnTo>
                        <a:pt x="819055" y="378333"/>
                      </a:lnTo>
                      <a:cubicBezTo>
                        <a:pt x="819055" y="378333"/>
                        <a:pt x="819817" y="379095"/>
                        <a:pt x="820103" y="379476"/>
                      </a:cubicBezTo>
                      <a:lnTo>
                        <a:pt x="821150" y="380809"/>
                      </a:lnTo>
                      <a:lnTo>
                        <a:pt x="821913" y="381762"/>
                      </a:lnTo>
                      <a:lnTo>
                        <a:pt x="822770" y="382905"/>
                      </a:lnTo>
                      <a:cubicBezTo>
                        <a:pt x="824008" y="384429"/>
                        <a:pt x="825151" y="386048"/>
                        <a:pt x="826484" y="387572"/>
                      </a:cubicBezTo>
                      <a:cubicBezTo>
                        <a:pt x="827818" y="389096"/>
                        <a:pt x="829056" y="390716"/>
                        <a:pt x="830389" y="392240"/>
                      </a:cubicBezTo>
                      <a:cubicBezTo>
                        <a:pt x="831818" y="393764"/>
                        <a:pt x="833152" y="395383"/>
                        <a:pt x="834580" y="396907"/>
                      </a:cubicBezTo>
                      <a:cubicBezTo>
                        <a:pt x="840296" y="403193"/>
                        <a:pt x="846487" y="409384"/>
                        <a:pt x="852964" y="415766"/>
                      </a:cubicBezTo>
                      <a:cubicBezTo>
                        <a:pt x="865918" y="428434"/>
                        <a:pt x="880015" y="441389"/>
                        <a:pt x="894112" y="455390"/>
                      </a:cubicBezTo>
                      <a:cubicBezTo>
                        <a:pt x="897636" y="458915"/>
                        <a:pt x="901160" y="462534"/>
                        <a:pt x="904590" y="466153"/>
                      </a:cubicBezTo>
                      <a:cubicBezTo>
                        <a:pt x="908018" y="469868"/>
                        <a:pt x="911543" y="473583"/>
                        <a:pt x="914972" y="477488"/>
                      </a:cubicBezTo>
                      <a:cubicBezTo>
                        <a:pt x="921734" y="485203"/>
                        <a:pt x="928402" y="493300"/>
                        <a:pt x="934593" y="502063"/>
                      </a:cubicBezTo>
                      <a:cubicBezTo>
                        <a:pt x="940689" y="510826"/>
                        <a:pt x="946309" y="520256"/>
                        <a:pt x="950976" y="530352"/>
                      </a:cubicBezTo>
                      <a:cubicBezTo>
                        <a:pt x="952310" y="533305"/>
                        <a:pt x="953643" y="536353"/>
                        <a:pt x="954786" y="539401"/>
                      </a:cubicBezTo>
                      <a:cubicBezTo>
                        <a:pt x="957739" y="539401"/>
                        <a:pt x="961168" y="539496"/>
                        <a:pt x="965073" y="539686"/>
                      </a:cubicBezTo>
                      <a:cubicBezTo>
                        <a:pt x="971931" y="540068"/>
                        <a:pt x="980218" y="540734"/>
                        <a:pt x="989743" y="542353"/>
                      </a:cubicBezTo>
                      <a:cubicBezTo>
                        <a:pt x="994506" y="543116"/>
                        <a:pt x="999554" y="544163"/>
                        <a:pt x="1004888" y="545497"/>
                      </a:cubicBezTo>
                      <a:cubicBezTo>
                        <a:pt x="1010222" y="546830"/>
                        <a:pt x="1015842" y="548450"/>
                        <a:pt x="1021556" y="550545"/>
                      </a:cubicBezTo>
                      <a:cubicBezTo>
                        <a:pt x="1027366" y="552641"/>
                        <a:pt x="1033367" y="555212"/>
                        <a:pt x="1039368" y="558546"/>
                      </a:cubicBezTo>
                      <a:cubicBezTo>
                        <a:pt x="1045369" y="561784"/>
                        <a:pt x="1051465" y="565880"/>
                        <a:pt x="1057275" y="570833"/>
                      </a:cubicBezTo>
                      <a:cubicBezTo>
                        <a:pt x="1058704" y="572072"/>
                        <a:pt x="1060132" y="573405"/>
                        <a:pt x="1061466" y="574739"/>
                      </a:cubicBezTo>
                      <a:cubicBezTo>
                        <a:pt x="1062133" y="575405"/>
                        <a:pt x="1062800" y="576167"/>
                        <a:pt x="1063467" y="576834"/>
                      </a:cubicBezTo>
                      <a:cubicBezTo>
                        <a:pt x="1064133" y="577596"/>
                        <a:pt x="1064800" y="578263"/>
                        <a:pt x="1065466" y="579025"/>
                      </a:cubicBezTo>
                      <a:cubicBezTo>
                        <a:pt x="1068038" y="582073"/>
                        <a:pt x="1070420" y="585216"/>
                        <a:pt x="1072515" y="588740"/>
                      </a:cubicBezTo>
                      <a:cubicBezTo>
                        <a:pt x="1072992" y="589598"/>
                        <a:pt x="1073563" y="590455"/>
                        <a:pt x="1074039" y="591312"/>
                      </a:cubicBezTo>
                      <a:cubicBezTo>
                        <a:pt x="1074515" y="592169"/>
                        <a:pt x="1074991" y="593122"/>
                        <a:pt x="1075468" y="593979"/>
                      </a:cubicBezTo>
                      <a:lnTo>
                        <a:pt x="1075849" y="594646"/>
                      </a:lnTo>
                      <a:lnTo>
                        <a:pt x="1075849" y="594646"/>
                      </a:lnTo>
                      <a:cubicBezTo>
                        <a:pt x="1075849" y="594646"/>
                        <a:pt x="1075849" y="594646"/>
                        <a:pt x="1075849" y="594646"/>
                      </a:cubicBezTo>
                      <a:lnTo>
                        <a:pt x="1075849" y="594455"/>
                      </a:lnTo>
                      <a:cubicBezTo>
                        <a:pt x="1075849" y="594455"/>
                        <a:pt x="1075658" y="594455"/>
                        <a:pt x="1075658" y="594455"/>
                      </a:cubicBezTo>
                      <a:cubicBezTo>
                        <a:pt x="1075468" y="594074"/>
                        <a:pt x="1075373" y="594074"/>
                        <a:pt x="1075468" y="594169"/>
                      </a:cubicBezTo>
                      <a:lnTo>
                        <a:pt x="1075658" y="594455"/>
                      </a:lnTo>
                      <a:lnTo>
                        <a:pt x="1075944" y="595027"/>
                      </a:lnTo>
                      <a:cubicBezTo>
                        <a:pt x="1076420" y="595884"/>
                        <a:pt x="1076801" y="596646"/>
                        <a:pt x="1077278" y="597503"/>
                      </a:cubicBezTo>
                      <a:cubicBezTo>
                        <a:pt x="1077754" y="598265"/>
                        <a:pt x="1078135" y="599123"/>
                        <a:pt x="1078516" y="599980"/>
                      </a:cubicBezTo>
                      <a:cubicBezTo>
                        <a:pt x="1078897" y="600837"/>
                        <a:pt x="1079278" y="601694"/>
                        <a:pt x="1079754" y="602551"/>
                      </a:cubicBezTo>
                      <a:cubicBezTo>
                        <a:pt x="1080135" y="603409"/>
                        <a:pt x="1080516" y="604266"/>
                        <a:pt x="1080897" y="605218"/>
                      </a:cubicBezTo>
                      <a:cubicBezTo>
                        <a:pt x="1081278" y="606076"/>
                        <a:pt x="1081659" y="606933"/>
                        <a:pt x="1081945" y="607885"/>
                      </a:cubicBezTo>
                      <a:cubicBezTo>
                        <a:pt x="1082612" y="609695"/>
                        <a:pt x="1083279" y="611505"/>
                        <a:pt x="1083755" y="613315"/>
                      </a:cubicBezTo>
                      <a:cubicBezTo>
                        <a:pt x="1084326" y="615125"/>
                        <a:pt x="1084802" y="617029"/>
                        <a:pt x="1085183" y="618839"/>
                      </a:cubicBezTo>
                      <a:cubicBezTo>
                        <a:pt x="1085945" y="622554"/>
                        <a:pt x="1086612" y="626269"/>
                        <a:pt x="1086993" y="629888"/>
                      </a:cubicBezTo>
                      <a:cubicBezTo>
                        <a:pt x="1087755" y="637032"/>
                        <a:pt x="1087660" y="643700"/>
                        <a:pt x="1088136" y="648843"/>
                      </a:cubicBezTo>
                      <a:cubicBezTo>
                        <a:pt x="1088327" y="651415"/>
                        <a:pt x="1088613" y="653606"/>
                        <a:pt x="1089089" y="655510"/>
                      </a:cubicBezTo>
                      <a:cubicBezTo>
                        <a:pt x="1089565" y="657416"/>
                        <a:pt x="1090136" y="659130"/>
                        <a:pt x="1091089" y="660749"/>
                      </a:cubicBezTo>
                      <a:cubicBezTo>
                        <a:pt x="1092804" y="664083"/>
                        <a:pt x="1096042" y="667512"/>
                        <a:pt x="1100138" y="670941"/>
                      </a:cubicBezTo>
                      <a:cubicBezTo>
                        <a:pt x="1101281" y="671798"/>
                        <a:pt x="1102329" y="672656"/>
                        <a:pt x="1103472" y="673418"/>
                      </a:cubicBezTo>
                      <a:lnTo>
                        <a:pt x="1105281" y="674656"/>
                      </a:lnTo>
                      <a:cubicBezTo>
                        <a:pt x="1105853" y="675037"/>
                        <a:pt x="1106424" y="675513"/>
                        <a:pt x="1107091" y="675894"/>
                      </a:cubicBezTo>
                      <a:lnTo>
                        <a:pt x="1108996" y="677132"/>
                      </a:lnTo>
                      <a:lnTo>
                        <a:pt x="1109949" y="677704"/>
                      </a:lnTo>
                      <a:lnTo>
                        <a:pt x="1110139" y="677894"/>
                      </a:lnTo>
                      <a:lnTo>
                        <a:pt x="1110329" y="677894"/>
                      </a:lnTo>
                      <a:cubicBezTo>
                        <a:pt x="1110329" y="677894"/>
                        <a:pt x="1110615" y="678180"/>
                        <a:pt x="1110615" y="678180"/>
                      </a:cubicBezTo>
                      <a:cubicBezTo>
                        <a:pt x="1111092" y="678370"/>
                        <a:pt x="1111472" y="678656"/>
                        <a:pt x="1111854" y="678942"/>
                      </a:cubicBezTo>
                      <a:cubicBezTo>
                        <a:pt x="1112330" y="679133"/>
                        <a:pt x="1112806" y="679418"/>
                        <a:pt x="1113282" y="679609"/>
                      </a:cubicBezTo>
                      <a:cubicBezTo>
                        <a:pt x="1115283" y="680466"/>
                        <a:pt x="1117854" y="681323"/>
                        <a:pt x="1120617" y="681990"/>
                      </a:cubicBezTo>
                      <a:cubicBezTo>
                        <a:pt x="1123474" y="682657"/>
                        <a:pt x="1126617" y="683324"/>
                        <a:pt x="1129951" y="683990"/>
                      </a:cubicBezTo>
                      <a:cubicBezTo>
                        <a:pt x="1133285" y="684657"/>
                        <a:pt x="1136999" y="685419"/>
                        <a:pt x="1140714" y="686372"/>
                      </a:cubicBezTo>
                      <a:cubicBezTo>
                        <a:pt x="1144524" y="687324"/>
                        <a:pt x="1148525" y="688562"/>
                        <a:pt x="1152525" y="690277"/>
                      </a:cubicBezTo>
                      <a:lnTo>
                        <a:pt x="1154145" y="691039"/>
                      </a:lnTo>
                      <a:cubicBezTo>
                        <a:pt x="1154716" y="691325"/>
                        <a:pt x="1155288" y="691515"/>
                        <a:pt x="1155859" y="691896"/>
                      </a:cubicBezTo>
                      <a:cubicBezTo>
                        <a:pt x="1157002" y="692468"/>
                        <a:pt x="1158050" y="693134"/>
                        <a:pt x="1159193" y="693706"/>
                      </a:cubicBezTo>
                      <a:cubicBezTo>
                        <a:pt x="1159764" y="693992"/>
                        <a:pt x="1160240" y="694468"/>
                        <a:pt x="1160716" y="694849"/>
                      </a:cubicBezTo>
                      <a:lnTo>
                        <a:pt x="1162145" y="696087"/>
                      </a:lnTo>
                      <a:lnTo>
                        <a:pt x="1162908" y="696754"/>
                      </a:lnTo>
                      <a:lnTo>
                        <a:pt x="1163479" y="697325"/>
                      </a:lnTo>
                      <a:cubicBezTo>
                        <a:pt x="1163479" y="697325"/>
                        <a:pt x="1164146" y="697897"/>
                        <a:pt x="1164527" y="698278"/>
                      </a:cubicBezTo>
                      <a:cubicBezTo>
                        <a:pt x="1167289" y="700850"/>
                        <a:pt x="1169956" y="703707"/>
                        <a:pt x="1172242" y="706755"/>
                      </a:cubicBezTo>
                      <a:cubicBezTo>
                        <a:pt x="1174623" y="709803"/>
                        <a:pt x="1176624" y="713137"/>
                        <a:pt x="1178147" y="716185"/>
                      </a:cubicBezTo>
                      <a:cubicBezTo>
                        <a:pt x="1179672" y="719233"/>
                        <a:pt x="1180815" y="721709"/>
                        <a:pt x="1181958" y="723709"/>
                      </a:cubicBezTo>
                      <a:cubicBezTo>
                        <a:pt x="1183101" y="725710"/>
                        <a:pt x="1184243" y="727424"/>
                        <a:pt x="1185672" y="729043"/>
                      </a:cubicBezTo>
                      <a:lnTo>
                        <a:pt x="1185958" y="729329"/>
                      </a:lnTo>
                      <a:lnTo>
                        <a:pt x="1185958" y="729329"/>
                      </a:lnTo>
                      <a:cubicBezTo>
                        <a:pt x="1185958" y="729329"/>
                        <a:pt x="1186149" y="729615"/>
                        <a:pt x="1186149" y="729615"/>
                      </a:cubicBezTo>
                      <a:lnTo>
                        <a:pt x="1186434" y="729901"/>
                      </a:lnTo>
                      <a:lnTo>
                        <a:pt x="1187006" y="730568"/>
                      </a:lnTo>
                      <a:lnTo>
                        <a:pt x="1187482" y="731139"/>
                      </a:lnTo>
                      <a:cubicBezTo>
                        <a:pt x="1187958" y="731710"/>
                        <a:pt x="1188434" y="732282"/>
                        <a:pt x="1188911" y="732853"/>
                      </a:cubicBezTo>
                      <a:cubicBezTo>
                        <a:pt x="1189863" y="733997"/>
                        <a:pt x="1190720" y="735140"/>
                        <a:pt x="1191578" y="736283"/>
                      </a:cubicBezTo>
                      <a:cubicBezTo>
                        <a:pt x="1193292" y="738473"/>
                        <a:pt x="1195007" y="740759"/>
                        <a:pt x="1196626" y="742664"/>
                      </a:cubicBezTo>
                      <a:cubicBezTo>
                        <a:pt x="1198245" y="744665"/>
                        <a:pt x="1199769" y="746379"/>
                        <a:pt x="1201293" y="747998"/>
                      </a:cubicBezTo>
                      <a:cubicBezTo>
                        <a:pt x="1202913" y="749618"/>
                        <a:pt x="1204627" y="751046"/>
                        <a:pt x="1206437" y="752475"/>
                      </a:cubicBezTo>
                      <a:cubicBezTo>
                        <a:pt x="1207389" y="753237"/>
                        <a:pt x="1208341" y="753904"/>
                        <a:pt x="1209294" y="754570"/>
                      </a:cubicBezTo>
                      <a:cubicBezTo>
                        <a:pt x="1210342" y="755237"/>
                        <a:pt x="1211295" y="755904"/>
                        <a:pt x="1212247" y="756666"/>
                      </a:cubicBezTo>
                      <a:cubicBezTo>
                        <a:pt x="1213295" y="757333"/>
                        <a:pt x="1214247" y="758000"/>
                        <a:pt x="1215295" y="758666"/>
                      </a:cubicBezTo>
                      <a:cubicBezTo>
                        <a:pt x="1216343" y="759333"/>
                        <a:pt x="1217295" y="760000"/>
                        <a:pt x="1218343" y="760571"/>
                      </a:cubicBezTo>
                      <a:cubicBezTo>
                        <a:pt x="1219295" y="761238"/>
                        <a:pt x="1220343" y="761809"/>
                        <a:pt x="1221391" y="762476"/>
                      </a:cubicBezTo>
                      <a:lnTo>
                        <a:pt x="1221772" y="762667"/>
                      </a:lnTo>
                      <a:lnTo>
                        <a:pt x="1222057" y="762857"/>
                      </a:lnTo>
                      <a:lnTo>
                        <a:pt x="1222534" y="763238"/>
                      </a:lnTo>
                      <a:cubicBezTo>
                        <a:pt x="1222534" y="763238"/>
                        <a:pt x="1222915" y="763429"/>
                        <a:pt x="1223010" y="763524"/>
                      </a:cubicBezTo>
                      <a:lnTo>
                        <a:pt x="1223582" y="763810"/>
                      </a:lnTo>
                      <a:cubicBezTo>
                        <a:pt x="1224153" y="764095"/>
                        <a:pt x="1225487" y="764572"/>
                        <a:pt x="1226534" y="765048"/>
                      </a:cubicBezTo>
                      <a:cubicBezTo>
                        <a:pt x="1227677" y="765524"/>
                        <a:pt x="1228725" y="765905"/>
                        <a:pt x="1229773" y="766382"/>
                      </a:cubicBezTo>
                      <a:cubicBezTo>
                        <a:pt x="1231868" y="767334"/>
                        <a:pt x="1233869" y="768191"/>
                        <a:pt x="1235869" y="769144"/>
                      </a:cubicBezTo>
                      <a:cubicBezTo>
                        <a:pt x="1243679" y="772859"/>
                        <a:pt x="1250061" y="776478"/>
                        <a:pt x="1255300" y="779717"/>
                      </a:cubicBezTo>
                      <a:cubicBezTo>
                        <a:pt x="1265587" y="786193"/>
                        <a:pt x="1270731" y="790766"/>
                        <a:pt x="1270064" y="791909"/>
                      </a:cubicBezTo>
                      <a:cubicBezTo>
                        <a:pt x="1269302" y="793051"/>
                        <a:pt x="1262634" y="790766"/>
                        <a:pt x="1251299" y="786956"/>
                      </a:cubicBezTo>
                      <a:cubicBezTo>
                        <a:pt x="1245584" y="785051"/>
                        <a:pt x="1238822" y="782669"/>
                        <a:pt x="1230821" y="780478"/>
                      </a:cubicBezTo>
                      <a:cubicBezTo>
                        <a:pt x="1228820" y="779907"/>
                        <a:pt x="1226820" y="779335"/>
                        <a:pt x="1224725" y="778764"/>
                      </a:cubicBezTo>
                      <a:cubicBezTo>
                        <a:pt x="1223677" y="778478"/>
                        <a:pt x="1222629" y="778193"/>
                        <a:pt x="1221486" y="778002"/>
                      </a:cubicBezTo>
                      <a:cubicBezTo>
                        <a:pt x="1220343" y="777716"/>
                        <a:pt x="1219486" y="777526"/>
                        <a:pt x="1217772" y="777050"/>
                      </a:cubicBezTo>
                      <a:lnTo>
                        <a:pt x="1216629" y="776764"/>
                      </a:lnTo>
                      <a:cubicBezTo>
                        <a:pt x="1216629" y="776764"/>
                        <a:pt x="1215962" y="776478"/>
                        <a:pt x="1215581" y="776287"/>
                      </a:cubicBezTo>
                      <a:lnTo>
                        <a:pt x="1214533" y="775811"/>
                      </a:lnTo>
                      <a:lnTo>
                        <a:pt x="1213581" y="775430"/>
                      </a:lnTo>
                      <a:cubicBezTo>
                        <a:pt x="1212438" y="774954"/>
                        <a:pt x="1211295" y="774478"/>
                        <a:pt x="1210151" y="773906"/>
                      </a:cubicBezTo>
                      <a:cubicBezTo>
                        <a:pt x="1209008" y="773335"/>
                        <a:pt x="1207865" y="772859"/>
                        <a:pt x="1206627" y="772287"/>
                      </a:cubicBezTo>
                      <a:cubicBezTo>
                        <a:pt x="1205484" y="771716"/>
                        <a:pt x="1204246" y="771144"/>
                        <a:pt x="1203007" y="770573"/>
                      </a:cubicBezTo>
                      <a:cubicBezTo>
                        <a:pt x="1201770" y="770001"/>
                        <a:pt x="1200531" y="769334"/>
                        <a:pt x="1199293" y="768668"/>
                      </a:cubicBezTo>
                      <a:cubicBezTo>
                        <a:pt x="1198055" y="768001"/>
                        <a:pt x="1196817" y="767334"/>
                        <a:pt x="1195483" y="766572"/>
                      </a:cubicBezTo>
                      <a:cubicBezTo>
                        <a:pt x="1192911" y="765048"/>
                        <a:pt x="1190340" y="763334"/>
                        <a:pt x="1187768" y="761428"/>
                      </a:cubicBezTo>
                      <a:cubicBezTo>
                        <a:pt x="1185196" y="759428"/>
                        <a:pt x="1182910" y="757333"/>
                        <a:pt x="1180719" y="755237"/>
                      </a:cubicBezTo>
                      <a:cubicBezTo>
                        <a:pt x="1178529" y="753142"/>
                        <a:pt x="1176528" y="751046"/>
                        <a:pt x="1174528" y="749046"/>
                      </a:cubicBezTo>
                      <a:cubicBezTo>
                        <a:pt x="1173576" y="747998"/>
                        <a:pt x="1172528" y="747046"/>
                        <a:pt x="1171480" y="745998"/>
                      </a:cubicBezTo>
                      <a:cubicBezTo>
                        <a:pt x="1171004" y="745522"/>
                        <a:pt x="1170432" y="744950"/>
                        <a:pt x="1169956" y="744474"/>
                      </a:cubicBezTo>
                      <a:lnTo>
                        <a:pt x="1169670" y="744284"/>
                      </a:lnTo>
                      <a:lnTo>
                        <a:pt x="1169480" y="744093"/>
                      </a:lnTo>
                      <a:lnTo>
                        <a:pt x="1169480" y="744093"/>
                      </a:lnTo>
                      <a:cubicBezTo>
                        <a:pt x="1169480" y="744093"/>
                        <a:pt x="1169480" y="743998"/>
                        <a:pt x="1169480" y="743998"/>
                      </a:cubicBezTo>
                      <a:lnTo>
                        <a:pt x="1169384" y="743998"/>
                      </a:lnTo>
                      <a:cubicBezTo>
                        <a:pt x="1169384" y="743998"/>
                        <a:pt x="1168908" y="743426"/>
                        <a:pt x="1168908" y="743426"/>
                      </a:cubicBezTo>
                      <a:cubicBezTo>
                        <a:pt x="1166146" y="740950"/>
                        <a:pt x="1163574" y="738092"/>
                        <a:pt x="1161479" y="735140"/>
                      </a:cubicBezTo>
                      <a:cubicBezTo>
                        <a:pt x="1159288" y="732187"/>
                        <a:pt x="1157669" y="729329"/>
                        <a:pt x="1156240" y="727139"/>
                      </a:cubicBezTo>
                      <a:cubicBezTo>
                        <a:pt x="1154716" y="724948"/>
                        <a:pt x="1153383" y="723138"/>
                        <a:pt x="1151668" y="721424"/>
                      </a:cubicBezTo>
                      <a:cubicBezTo>
                        <a:pt x="1150048" y="719709"/>
                        <a:pt x="1148144" y="718090"/>
                        <a:pt x="1146048" y="716566"/>
                      </a:cubicBezTo>
                      <a:cubicBezTo>
                        <a:pt x="1145763" y="716375"/>
                        <a:pt x="1145477" y="716185"/>
                        <a:pt x="1145286" y="715994"/>
                      </a:cubicBezTo>
                      <a:lnTo>
                        <a:pt x="1145096" y="715804"/>
                      </a:lnTo>
                      <a:lnTo>
                        <a:pt x="1145001" y="715804"/>
                      </a:lnTo>
                      <a:cubicBezTo>
                        <a:pt x="1145001" y="715804"/>
                        <a:pt x="1144810" y="715613"/>
                        <a:pt x="1144810" y="715613"/>
                      </a:cubicBezTo>
                      <a:lnTo>
                        <a:pt x="1144429" y="715327"/>
                      </a:lnTo>
                      <a:cubicBezTo>
                        <a:pt x="1144429" y="715327"/>
                        <a:pt x="1144143" y="715137"/>
                        <a:pt x="1143953" y="715137"/>
                      </a:cubicBezTo>
                      <a:lnTo>
                        <a:pt x="1142905" y="714756"/>
                      </a:lnTo>
                      <a:cubicBezTo>
                        <a:pt x="1142905" y="714756"/>
                        <a:pt x="1142524" y="714661"/>
                        <a:pt x="1142333" y="714566"/>
                      </a:cubicBezTo>
                      <a:lnTo>
                        <a:pt x="1142048" y="714566"/>
                      </a:lnTo>
                      <a:cubicBezTo>
                        <a:pt x="1142048" y="714566"/>
                        <a:pt x="1141666" y="714375"/>
                        <a:pt x="1141666" y="714375"/>
                      </a:cubicBezTo>
                      <a:cubicBezTo>
                        <a:pt x="1137381" y="713042"/>
                        <a:pt x="1131570" y="712279"/>
                        <a:pt x="1124903" y="711613"/>
                      </a:cubicBezTo>
                      <a:cubicBezTo>
                        <a:pt x="1121473" y="711232"/>
                        <a:pt x="1117854" y="710851"/>
                        <a:pt x="1113949" y="710184"/>
                      </a:cubicBezTo>
                      <a:cubicBezTo>
                        <a:pt x="1110044" y="709517"/>
                        <a:pt x="1105758" y="708660"/>
                        <a:pt x="1101376" y="707231"/>
                      </a:cubicBezTo>
                      <a:lnTo>
                        <a:pt x="1098042" y="705993"/>
                      </a:lnTo>
                      <a:cubicBezTo>
                        <a:pt x="1096899" y="705612"/>
                        <a:pt x="1095851" y="705041"/>
                        <a:pt x="1094708" y="704469"/>
                      </a:cubicBezTo>
                      <a:lnTo>
                        <a:pt x="1093851" y="704088"/>
                      </a:lnTo>
                      <a:lnTo>
                        <a:pt x="1093470" y="703898"/>
                      </a:lnTo>
                      <a:lnTo>
                        <a:pt x="1093184" y="703707"/>
                      </a:lnTo>
                      <a:lnTo>
                        <a:pt x="1091946" y="703040"/>
                      </a:lnTo>
                      <a:lnTo>
                        <a:pt x="1089470" y="701707"/>
                      </a:lnTo>
                      <a:cubicBezTo>
                        <a:pt x="1088613" y="701326"/>
                        <a:pt x="1087755" y="700754"/>
                        <a:pt x="1086898" y="700278"/>
                      </a:cubicBezTo>
                      <a:lnTo>
                        <a:pt x="1084326" y="698849"/>
                      </a:lnTo>
                      <a:cubicBezTo>
                        <a:pt x="1082612" y="697897"/>
                        <a:pt x="1080897" y="696754"/>
                        <a:pt x="1079278" y="695611"/>
                      </a:cubicBezTo>
                      <a:cubicBezTo>
                        <a:pt x="1075944" y="693229"/>
                        <a:pt x="1072515" y="690848"/>
                        <a:pt x="1069372" y="687800"/>
                      </a:cubicBezTo>
                      <a:cubicBezTo>
                        <a:pt x="1066133" y="684848"/>
                        <a:pt x="1063085" y="681418"/>
                        <a:pt x="1060514" y="677513"/>
                      </a:cubicBezTo>
                      <a:cubicBezTo>
                        <a:pt x="1057942" y="673703"/>
                        <a:pt x="1055847" y="669417"/>
                        <a:pt x="1054322" y="665226"/>
                      </a:cubicBezTo>
                      <a:cubicBezTo>
                        <a:pt x="1052799" y="661035"/>
                        <a:pt x="1051941" y="656939"/>
                        <a:pt x="1051274" y="653225"/>
                      </a:cubicBezTo>
                      <a:cubicBezTo>
                        <a:pt x="1050607" y="649510"/>
                        <a:pt x="1050227" y="646176"/>
                        <a:pt x="1049846" y="643128"/>
                      </a:cubicBezTo>
                      <a:cubicBezTo>
                        <a:pt x="1049464" y="640080"/>
                        <a:pt x="1049084" y="637318"/>
                        <a:pt x="1048608" y="634746"/>
                      </a:cubicBezTo>
                      <a:cubicBezTo>
                        <a:pt x="1048131" y="632174"/>
                        <a:pt x="1047560" y="629888"/>
                        <a:pt x="1046798" y="627602"/>
                      </a:cubicBezTo>
                      <a:cubicBezTo>
                        <a:pt x="1046416" y="626459"/>
                        <a:pt x="1046036" y="625411"/>
                        <a:pt x="1045655" y="624364"/>
                      </a:cubicBezTo>
                      <a:cubicBezTo>
                        <a:pt x="1045273" y="623316"/>
                        <a:pt x="1044797" y="622268"/>
                        <a:pt x="1044321" y="621220"/>
                      </a:cubicBezTo>
                      <a:cubicBezTo>
                        <a:pt x="1044130" y="620744"/>
                        <a:pt x="1043845" y="620173"/>
                        <a:pt x="1043559" y="619697"/>
                      </a:cubicBezTo>
                      <a:cubicBezTo>
                        <a:pt x="1043274" y="619220"/>
                        <a:pt x="1043083" y="618649"/>
                        <a:pt x="1042797" y="618173"/>
                      </a:cubicBezTo>
                      <a:lnTo>
                        <a:pt x="1041940" y="616649"/>
                      </a:lnTo>
                      <a:cubicBezTo>
                        <a:pt x="1041654" y="616172"/>
                        <a:pt x="1041368" y="615696"/>
                        <a:pt x="1041082" y="615220"/>
                      </a:cubicBezTo>
                      <a:cubicBezTo>
                        <a:pt x="1040797" y="614743"/>
                        <a:pt x="1040416" y="614267"/>
                        <a:pt x="1040130" y="613791"/>
                      </a:cubicBezTo>
                      <a:lnTo>
                        <a:pt x="1039939" y="613410"/>
                      </a:lnTo>
                      <a:lnTo>
                        <a:pt x="1039939" y="613219"/>
                      </a:lnTo>
                      <a:cubicBezTo>
                        <a:pt x="1039939" y="613219"/>
                        <a:pt x="1039463" y="612648"/>
                        <a:pt x="1039463" y="612648"/>
                      </a:cubicBezTo>
                      <a:lnTo>
                        <a:pt x="1039273" y="612362"/>
                      </a:lnTo>
                      <a:lnTo>
                        <a:pt x="1038892" y="611695"/>
                      </a:lnTo>
                      <a:lnTo>
                        <a:pt x="1038701" y="611410"/>
                      </a:lnTo>
                      <a:cubicBezTo>
                        <a:pt x="1038701" y="611410"/>
                        <a:pt x="1038701" y="611410"/>
                        <a:pt x="1038701" y="611315"/>
                      </a:cubicBezTo>
                      <a:lnTo>
                        <a:pt x="1038511" y="611029"/>
                      </a:lnTo>
                      <a:lnTo>
                        <a:pt x="1037749" y="609791"/>
                      </a:lnTo>
                      <a:cubicBezTo>
                        <a:pt x="1037749" y="609791"/>
                        <a:pt x="1037177" y="609028"/>
                        <a:pt x="1036891" y="608648"/>
                      </a:cubicBezTo>
                      <a:cubicBezTo>
                        <a:pt x="1035844" y="607124"/>
                        <a:pt x="1034510" y="605695"/>
                        <a:pt x="1033177" y="604361"/>
                      </a:cubicBezTo>
                      <a:lnTo>
                        <a:pt x="1032129" y="603409"/>
                      </a:lnTo>
                      <a:cubicBezTo>
                        <a:pt x="1032129" y="603409"/>
                        <a:pt x="1031463" y="602742"/>
                        <a:pt x="1031081" y="602456"/>
                      </a:cubicBezTo>
                      <a:cubicBezTo>
                        <a:pt x="1030700" y="602170"/>
                        <a:pt x="1030320" y="601885"/>
                        <a:pt x="1029938" y="601504"/>
                      </a:cubicBezTo>
                      <a:cubicBezTo>
                        <a:pt x="1029558" y="601218"/>
                        <a:pt x="1029176" y="600932"/>
                        <a:pt x="1028795" y="600647"/>
                      </a:cubicBezTo>
                      <a:cubicBezTo>
                        <a:pt x="1022414" y="595884"/>
                        <a:pt x="1014413" y="592550"/>
                        <a:pt x="1006317" y="590169"/>
                      </a:cubicBezTo>
                      <a:cubicBezTo>
                        <a:pt x="1002316" y="589026"/>
                        <a:pt x="998220" y="588074"/>
                        <a:pt x="994315" y="587407"/>
                      </a:cubicBezTo>
                      <a:cubicBezTo>
                        <a:pt x="990410" y="586740"/>
                        <a:pt x="986600" y="586168"/>
                        <a:pt x="982885" y="585787"/>
                      </a:cubicBezTo>
                      <a:cubicBezTo>
                        <a:pt x="975646" y="585026"/>
                        <a:pt x="969169" y="584930"/>
                        <a:pt x="963835" y="584930"/>
                      </a:cubicBezTo>
                      <a:cubicBezTo>
                        <a:pt x="963645" y="584930"/>
                        <a:pt x="963549" y="584930"/>
                        <a:pt x="963359" y="584930"/>
                      </a:cubicBezTo>
                      <a:cubicBezTo>
                        <a:pt x="963359" y="589026"/>
                        <a:pt x="963168" y="593217"/>
                        <a:pt x="962787" y="597313"/>
                      </a:cubicBezTo>
                      <a:cubicBezTo>
                        <a:pt x="962406" y="600170"/>
                        <a:pt x="962120" y="603028"/>
                        <a:pt x="961644" y="605885"/>
                      </a:cubicBezTo>
                      <a:lnTo>
                        <a:pt x="959834" y="614362"/>
                      </a:lnTo>
                      <a:lnTo>
                        <a:pt x="959358" y="616458"/>
                      </a:lnTo>
                      <a:lnTo>
                        <a:pt x="958787" y="618458"/>
                      </a:lnTo>
                      <a:lnTo>
                        <a:pt x="957644" y="622459"/>
                      </a:lnTo>
                      <a:lnTo>
                        <a:pt x="956406" y="626459"/>
                      </a:lnTo>
                      <a:cubicBezTo>
                        <a:pt x="956024" y="627793"/>
                        <a:pt x="955453" y="629317"/>
                        <a:pt x="954977" y="630745"/>
                      </a:cubicBezTo>
                      <a:cubicBezTo>
                        <a:pt x="954024" y="633603"/>
                        <a:pt x="952691" y="636556"/>
                        <a:pt x="951452" y="639413"/>
                      </a:cubicBezTo>
                      <a:cubicBezTo>
                        <a:pt x="950786" y="640842"/>
                        <a:pt x="950023" y="642271"/>
                        <a:pt x="949357" y="643604"/>
                      </a:cubicBezTo>
                      <a:cubicBezTo>
                        <a:pt x="948595" y="645033"/>
                        <a:pt x="947928" y="646367"/>
                        <a:pt x="947071" y="647700"/>
                      </a:cubicBezTo>
                      <a:lnTo>
                        <a:pt x="944595" y="651701"/>
                      </a:lnTo>
                      <a:cubicBezTo>
                        <a:pt x="943737" y="653034"/>
                        <a:pt x="942880" y="654272"/>
                        <a:pt x="942023" y="655510"/>
                      </a:cubicBezTo>
                      <a:lnTo>
                        <a:pt x="940689" y="657416"/>
                      </a:lnTo>
                      <a:cubicBezTo>
                        <a:pt x="940213" y="658082"/>
                        <a:pt x="939737" y="658654"/>
                        <a:pt x="939260" y="659225"/>
                      </a:cubicBezTo>
                      <a:lnTo>
                        <a:pt x="936403" y="662845"/>
                      </a:lnTo>
                      <a:cubicBezTo>
                        <a:pt x="932593" y="667512"/>
                        <a:pt x="928497" y="671893"/>
                        <a:pt x="924497" y="675894"/>
                      </a:cubicBezTo>
                      <a:cubicBezTo>
                        <a:pt x="920401" y="679894"/>
                        <a:pt x="916305" y="683704"/>
                        <a:pt x="912305" y="687324"/>
                      </a:cubicBezTo>
                      <a:cubicBezTo>
                        <a:pt x="908399" y="690753"/>
                        <a:pt x="904494" y="694182"/>
                        <a:pt x="900589" y="697611"/>
                      </a:cubicBezTo>
                      <a:cubicBezTo>
                        <a:pt x="896779" y="700945"/>
                        <a:pt x="893255" y="704183"/>
                        <a:pt x="890016" y="707326"/>
                      </a:cubicBezTo>
                      <a:cubicBezTo>
                        <a:pt x="886683" y="710565"/>
                        <a:pt x="883825" y="713708"/>
                        <a:pt x="881063" y="716851"/>
                      </a:cubicBezTo>
                      <a:cubicBezTo>
                        <a:pt x="878396" y="719995"/>
                        <a:pt x="876300" y="723233"/>
                        <a:pt x="874300" y="726376"/>
                      </a:cubicBezTo>
                      <a:cubicBezTo>
                        <a:pt x="873443" y="727996"/>
                        <a:pt x="872490" y="729615"/>
                        <a:pt x="871824" y="731234"/>
                      </a:cubicBezTo>
                      <a:cubicBezTo>
                        <a:pt x="870966" y="732853"/>
                        <a:pt x="870490" y="734568"/>
                        <a:pt x="869918" y="736187"/>
                      </a:cubicBezTo>
                      <a:cubicBezTo>
                        <a:pt x="868966" y="739616"/>
                        <a:pt x="868109" y="743045"/>
                        <a:pt x="867918" y="746665"/>
                      </a:cubicBezTo>
                      <a:cubicBezTo>
                        <a:pt x="867918" y="747617"/>
                        <a:pt x="867728" y="748475"/>
                        <a:pt x="867728" y="749427"/>
                      </a:cubicBezTo>
                      <a:lnTo>
                        <a:pt x="867728" y="752189"/>
                      </a:lnTo>
                      <a:cubicBezTo>
                        <a:pt x="867728" y="752189"/>
                        <a:pt x="867728" y="753618"/>
                        <a:pt x="867728" y="753618"/>
                      </a:cubicBezTo>
                      <a:cubicBezTo>
                        <a:pt x="867728" y="754094"/>
                        <a:pt x="867728" y="754570"/>
                        <a:pt x="867823" y="755047"/>
                      </a:cubicBezTo>
                      <a:lnTo>
                        <a:pt x="868013" y="757904"/>
                      </a:lnTo>
                      <a:cubicBezTo>
                        <a:pt x="868013" y="758381"/>
                        <a:pt x="868013" y="758857"/>
                        <a:pt x="868109" y="759333"/>
                      </a:cubicBezTo>
                      <a:lnTo>
                        <a:pt x="868299" y="760762"/>
                      </a:lnTo>
                      <a:lnTo>
                        <a:pt x="868775" y="763715"/>
                      </a:lnTo>
                      <a:cubicBezTo>
                        <a:pt x="868871" y="764667"/>
                        <a:pt x="869156" y="765619"/>
                        <a:pt x="869347" y="766572"/>
                      </a:cubicBezTo>
                      <a:lnTo>
                        <a:pt x="870014" y="769429"/>
                      </a:lnTo>
                      <a:cubicBezTo>
                        <a:pt x="871919" y="776954"/>
                        <a:pt x="875062" y="783812"/>
                        <a:pt x="879157" y="790099"/>
                      </a:cubicBezTo>
                      <a:cubicBezTo>
                        <a:pt x="883444" y="796385"/>
                        <a:pt x="888682" y="802100"/>
                        <a:pt x="895160" y="807244"/>
                      </a:cubicBezTo>
                      <a:cubicBezTo>
                        <a:pt x="901446" y="812483"/>
                        <a:pt x="908685" y="817150"/>
                        <a:pt x="916400" y="821626"/>
                      </a:cubicBezTo>
                      <a:cubicBezTo>
                        <a:pt x="924020" y="826103"/>
                        <a:pt x="932116" y="830294"/>
                        <a:pt x="940308" y="834581"/>
                      </a:cubicBezTo>
                      <a:cubicBezTo>
                        <a:pt x="956691" y="843153"/>
                        <a:pt x="973360" y="852011"/>
                        <a:pt x="988409" y="862965"/>
                      </a:cubicBezTo>
                      <a:cubicBezTo>
                        <a:pt x="990315" y="864299"/>
                        <a:pt x="992124" y="865823"/>
                        <a:pt x="994029" y="867156"/>
                      </a:cubicBezTo>
                      <a:cubicBezTo>
                        <a:pt x="995839" y="868585"/>
                        <a:pt x="997554" y="870014"/>
                        <a:pt x="999268" y="871442"/>
                      </a:cubicBezTo>
                      <a:cubicBezTo>
                        <a:pt x="1002697" y="874300"/>
                        <a:pt x="1006030" y="877157"/>
                        <a:pt x="1009269" y="880205"/>
                      </a:cubicBezTo>
                      <a:cubicBezTo>
                        <a:pt x="1015746" y="886111"/>
                        <a:pt x="1021842" y="892397"/>
                        <a:pt x="1027366" y="898969"/>
                      </a:cubicBezTo>
                      <a:cubicBezTo>
                        <a:pt x="1032891" y="905542"/>
                        <a:pt x="1037749" y="912590"/>
                        <a:pt x="1041940" y="919925"/>
                      </a:cubicBezTo>
                      <a:cubicBezTo>
                        <a:pt x="1045940" y="927259"/>
                        <a:pt x="1049179" y="935069"/>
                        <a:pt x="1051179" y="942975"/>
                      </a:cubicBezTo>
                      <a:cubicBezTo>
                        <a:pt x="1051751" y="944975"/>
                        <a:pt x="1052132" y="946976"/>
                        <a:pt x="1052513" y="948881"/>
                      </a:cubicBezTo>
                      <a:cubicBezTo>
                        <a:pt x="1052799" y="950881"/>
                        <a:pt x="1053179" y="952881"/>
                        <a:pt x="1053370" y="954786"/>
                      </a:cubicBezTo>
                      <a:cubicBezTo>
                        <a:pt x="1053846" y="958786"/>
                        <a:pt x="1054037" y="962692"/>
                        <a:pt x="1053942" y="966502"/>
                      </a:cubicBezTo>
                      <a:cubicBezTo>
                        <a:pt x="1053942" y="974217"/>
                        <a:pt x="1052894" y="981647"/>
                        <a:pt x="1051465" y="988600"/>
                      </a:cubicBezTo>
                      <a:cubicBezTo>
                        <a:pt x="1050036" y="995553"/>
                        <a:pt x="1048226" y="1002220"/>
                        <a:pt x="1046322" y="1008507"/>
                      </a:cubicBezTo>
                      <a:cubicBezTo>
                        <a:pt x="1044417" y="1014793"/>
                        <a:pt x="1042416" y="1020794"/>
                        <a:pt x="1040416" y="1026509"/>
                      </a:cubicBezTo>
                      <a:cubicBezTo>
                        <a:pt x="1040416" y="1026700"/>
                        <a:pt x="1040321" y="1026890"/>
                        <a:pt x="1040225" y="1027081"/>
                      </a:cubicBezTo>
                      <a:cubicBezTo>
                        <a:pt x="1040511" y="1027271"/>
                        <a:pt x="1040797" y="1027462"/>
                        <a:pt x="1041178" y="1027748"/>
                      </a:cubicBezTo>
                      <a:cubicBezTo>
                        <a:pt x="1041654" y="1028128"/>
                        <a:pt x="1042226" y="1028414"/>
                        <a:pt x="1042797" y="1028891"/>
                      </a:cubicBezTo>
                      <a:cubicBezTo>
                        <a:pt x="1043369" y="1029272"/>
                        <a:pt x="1044035" y="1029748"/>
                        <a:pt x="1044702" y="1030224"/>
                      </a:cubicBezTo>
                      <a:cubicBezTo>
                        <a:pt x="1045369" y="1030700"/>
                        <a:pt x="1046131" y="1031176"/>
                        <a:pt x="1046893" y="1031748"/>
                      </a:cubicBezTo>
                      <a:cubicBezTo>
                        <a:pt x="1047750" y="1032319"/>
                        <a:pt x="1048512" y="1032891"/>
                        <a:pt x="1049464" y="1033462"/>
                      </a:cubicBezTo>
                      <a:cubicBezTo>
                        <a:pt x="1049941" y="1033748"/>
                        <a:pt x="1050417" y="1034034"/>
                        <a:pt x="1050893" y="1034415"/>
                      </a:cubicBezTo>
                      <a:cubicBezTo>
                        <a:pt x="1051370" y="1034701"/>
                        <a:pt x="1051846" y="1035082"/>
                        <a:pt x="1052417" y="1035463"/>
                      </a:cubicBezTo>
                      <a:cubicBezTo>
                        <a:pt x="1052703" y="1035653"/>
                        <a:pt x="1052894" y="1035844"/>
                        <a:pt x="1053179" y="1036034"/>
                      </a:cubicBezTo>
                      <a:cubicBezTo>
                        <a:pt x="1053465" y="1036225"/>
                        <a:pt x="1053751" y="1036415"/>
                        <a:pt x="1053942" y="1036606"/>
                      </a:cubicBezTo>
                      <a:cubicBezTo>
                        <a:pt x="1054227" y="1036796"/>
                        <a:pt x="1054513" y="1036987"/>
                        <a:pt x="1054798" y="1037177"/>
                      </a:cubicBezTo>
                      <a:cubicBezTo>
                        <a:pt x="1055084" y="1037368"/>
                        <a:pt x="1055370" y="1037558"/>
                        <a:pt x="1055656" y="1037749"/>
                      </a:cubicBezTo>
                      <a:cubicBezTo>
                        <a:pt x="1057942" y="1039368"/>
                        <a:pt x="1060323" y="1041464"/>
                        <a:pt x="1062514" y="1043845"/>
                      </a:cubicBezTo>
                      <a:cubicBezTo>
                        <a:pt x="1062800" y="1044131"/>
                        <a:pt x="1063085" y="1044416"/>
                        <a:pt x="1063371" y="1044797"/>
                      </a:cubicBezTo>
                      <a:cubicBezTo>
                        <a:pt x="1063657" y="1045083"/>
                        <a:pt x="1063943" y="1045369"/>
                        <a:pt x="1064133" y="1045750"/>
                      </a:cubicBezTo>
                      <a:cubicBezTo>
                        <a:pt x="1064609" y="1046417"/>
                        <a:pt x="1065181" y="1046988"/>
                        <a:pt x="1065657" y="1047655"/>
                      </a:cubicBezTo>
                      <a:cubicBezTo>
                        <a:pt x="1066133" y="1048322"/>
                        <a:pt x="1066610" y="1048988"/>
                        <a:pt x="1067086" y="1049655"/>
                      </a:cubicBezTo>
                      <a:cubicBezTo>
                        <a:pt x="1067276" y="1050036"/>
                        <a:pt x="1067562" y="1050322"/>
                        <a:pt x="1067753" y="1050703"/>
                      </a:cubicBezTo>
                      <a:cubicBezTo>
                        <a:pt x="1067943" y="1051084"/>
                        <a:pt x="1068134" y="1051369"/>
                        <a:pt x="1068420" y="1051751"/>
                      </a:cubicBezTo>
                      <a:cubicBezTo>
                        <a:pt x="1068801" y="1052417"/>
                        <a:pt x="1069277" y="1053084"/>
                        <a:pt x="1069657" y="1053846"/>
                      </a:cubicBezTo>
                      <a:cubicBezTo>
                        <a:pt x="1070039" y="1054513"/>
                        <a:pt x="1070420" y="1055275"/>
                        <a:pt x="1070706" y="1055942"/>
                      </a:cubicBezTo>
                      <a:lnTo>
                        <a:pt x="1071277" y="1056989"/>
                      </a:lnTo>
                      <a:lnTo>
                        <a:pt x="1071753" y="1058037"/>
                      </a:lnTo>
                      <a:cubicBezTo>
                        <a:pt x="1072039" y="1058799"/>
                        <a:pt x="1072420" y="1059466"/>
                        <a:pt x="1072706" y="1060228"/>
                      </a:cubicBezTo>
                      <a:lnTo>
                        <a:pt x="1072706" y="1060514"/>
                      </a:lnTo>
                      <a:cubicBezTo>
                        <a:pt x="1072706" y="1060514"/>
                        <a:pt x="1072896" y="1060704"/>
                        <a:pt x="1072992" y="1060799"/>
                      </a:cubicBezTo>
                      <a:lnTo>
                        <a:pt x="1073277" y="1061466"/>
                      </a:lnTo>
                      <a:cubicBezTo>
                        <a:pt x="1073277" y="1061466"/>
                        <a:pt x="1073658" y="1062323"/>
                        <a:pt x="1073754" y="1062800"/>
                      </a:cubicBezTo>
                      <a:lnTo>
                        <a:pt x="1074134" y="1064133"/>
                      </a:lnTo>
                      <a:cubicBezTo>
                        <a:pt x="1074134" y="1064133"/>
                        <a:pt x="1074325" y="1064990"/>
                        <a:pt x="1074515" y="1065467"/>
                      </a:cubicBezTo>
                      <a:cubicBezTo>
                        <a:pt x="1074897" y="1067181"/>
                        <a:pt x="1075182" y="1068895"/>
                        <a:pt x="1075277" y="1070229"/>
                      </a:cubicBezTo>
                      <a:cubicBezTo>
                        <a:pt x="1075468" y="1071562"/>
                        <a:pt x="1075563" y="1072610"/>
                        <a:pt x="1075658" y="1073372"/>
                      </a:cubicBezTo>
                      <a:cubicBezTo>
                        <a:pt x="1075849" y="1074134"/>
                        <a:pt x="1076135" y="1074896"/>
                        <a:pt x="1076516" y="1075753"/>
                      </a:cubicBezTo>
                      <a:cubicBezTo>
                        <a:pt x="1076611" y="1075944"/>
                        <a:pt x="1076801" y="1076135"/>
                        <a:pt x="1076897" y="1076325"/>
                      </a:cubicBezTo>
                      <a:cubicBezTo>
                        <a:pt x="1076992" y="1076516"/>
                        <a:pt x="1077183" y="1076706"/>
                        <a:pt x="1077373" y="1076992"/>
                      </a:cubicBezTo>
                      <a:cubicBezTo>
                        <a:pt x="1077563" y="1077182"/>
                        <a:pt x="1077659" y="1077468"/>
                        <a:pt x="1077754" y="1077563"/>
                      </a:cubicBezTo>
                      <a:lnTo>
                        <a:pt x="1077945" y="1077849"/>
                      </a:lnTo>
                      <a:lnTo>
                        <a:pt x="1078135" y="1078135"/>
                      </a:lnTo>
                      <a:cubicBezTo>
                        <a:pt x="1078706" y="1078802"/>
                        <a:pt x="1079373" y="1079373"/>
                        <a:pt x="1080231" y="1080040"/>
                      </a:cubicBezTo>
                      <a:cubicBezTo>
                        <a:pt x="1081850" y="1081183"/>
                        <a:pt x="1083850" y="1082231"/>
                        <a:pt x="1085755" y="1083278"/>
                      </a:cubicBezTo>
                      <a:cubicBezTo>
                        <a:pt x="1087660" y="1084326"/>
                        <a:pt x="1089565" y="1085469"/>
                        <a:pt x="1091089" y="1086612"/>
                      </a:cubicBezTo>
                      <a:cubicBezTo>
                        <a:pt x="1092613" y="1087850"/>
                        <a:pt x="1093851" y="1089089"/>
                        <a:pt x="1094613" y="1090232"/>
                      </a:cubicBezTo>
                      <a:cubicBezTo>
                        <a:pt x="1096233" y="1092518"/>
                        <a:pt x="1096423" y="1094137"/>
                        <a:pt x="1095947" y="1094518"/>
                      </a:cubicBezTo>
                      <a:cubicBezTo>
                        <a:pt x="1095470" y="1094899"/>
                        <a:pt x="1094232" y="1094042"/>
                        <a:pt x="1092137" y="1092994"/>
                      </a:cubicBezTo>
                      <a:cubicBezTo>
                        <a:pt x="1091089" y="1092518"/>
                        <a:pt x="1089851" y="1091946"/>
                        <a:pt x="1088422" y="1091470"/>
                      </a:cubicBezTo>
                      <a:cubicBezTo>
                        <a:pt x="1086898" y="1090993"/>
                        <a:pt x="1085183" y="1090612"/>
                        <a:pt x="1083183" y="1090136"/>
                      </a:cubicBezTo>
                      <a:cubicBezTo>
                        <a:pt x="1081183" y="1089660"/>
                        <a:pt x="1078706" y="1089184"/>
                        <a:pt x="1076040" y="1088041"/>
                      </a:cubicBezTo>
                      <a:cubicBezTo>
                        <a:pt x="1074706" y="1087469"/>
                        <a:pt x="1073277" y="1086802"/>
                        <a:pt x="1071849" y="1085755"/>
                      </a:cubicBezTo>
                      <a:lnTo>
                        <a:pt x="1071372" y="1085374"/>
                      </a:lnTo>
                      <a:lnTo>
                        <a:pt x="1070896" y="1084993"/>
                      </a:lnTo>
                      <a:cubicBezTo>
                        <a:pt x="1070896" y="1084993"/>
                        <a:pt x="1070229" y="1084421"/>
                        <a:pt x="1069943" y="1084231"/>
                      </a:cubicBezTo>
                      <a:cubicBezTo>
                        <a:pt x="1069657" y="1083945"/>
                        <a:pt x="1069372" y="1083659"/>
                        <a:pt x="1069086" y="1083374"/>
                      </a:cubicBezTo>
                      <a:cubicBezTo>
                        <a:pt x="1068801" y="1083088"/>
                        <a:pt x="1068514" y="1082802"/>
                        <a:pt x="1068229" y="1082421"/>
                      </a:cubicBezTo>
                      <a:lnTo>
                        <a:pt x="1068038" y="1082231"/>
                      </a:lnTo>
                      <a:lnTo>
                        <a:pt x="1067848" y="1081945"/>
                      </a:lnTo>
                      <a:lnTo>
                        <a:pt x="1067467" y="1081468"/>
                      </a:lnTo>
                      <a:lnTo>
                        <a:pt x="1067086" y="1080897"/>
                      </a:lnTo>
                      <a:lnTo>
                        <a:pt x="1066705" y="1080326"/>
                      </a:lnTo>
                      <a:cubicBezTo>
                        <a:pt x="1066705" y="1080326"/>
                        <a:pt x="1066133" y="1079564"/>
                        <a:pt x="1065943" y="1079087"/>
                      </a:cubicBezTo>
                      <a:cubicBezTo>
                        <a:pt x="1065752" y="1078706"/>
                        <a:pt x="1065466" y="1078230"/>
                        <a:pt x="1065276" y="1077849"/>
                      </a:cubicBezTo>
                      <a:cubicBezTo>
                        <a:pt x="1065086" y="1077373"/>
                        <a:pt x="1064895" y="1076992"/>
                        <a:pt x="1064705" y="1076516"/>
                      </a:cubicBezTo>
                      <a:cubicBezTo>
                        <a:pt x="1064514" y="1076135"/>
                        <a:pt x="1064323" y="1075658"/>
                        <a:pt x="1064229" y="1075277"/>
                      </a:cubicBezTo>
                      <a:cubicBezTo>
                        <a:pt x="1064133" y="1074896"/>
                        <a:pt x="1063943" y="1074420"/>
                        <a:pt x="1063847" y="1074039"/>
                      </a:cubicBezTo>
                      <a:cubicBezTo>
                        <a:pt x="1063752" y="1073658"/>
                        <a:pt x="1063657" y="1073277"/>
                        <a:pt x="1063467" y="1072991"/>
                      </a:cubicBezTo>
                      <a:cubicBezTo>
                        <a:pt x="1063085" y="1071658"/>
                        <a:pt x="1062704" y="1070610"/>
                        <a:pt x="1062228" y="1069658"/>
                      </a:cubicBezTo>
                      <a:cubicBezTo>
                        <a:pt x="1062133" y="1069467"/>
                        <a:pt x="1062038" y="1069181"/>
                        <a:pt x="1061847" y="1068991"/>
                      </a:cubicBezTo>
                      <a:lnTo>
                        <a:pt x="1061466" y="1068324"/>
                      </a:lnTo>
                      <a:cubicBezTo>
                        <a:pt x="1061466" y="1068324"/>
                        <a:pt x="1061181" y="1067943"/>
                        <a:pt x="1061085" y="1067752"/>
                      </a:cubicBezTo>
                      <a:lnTo>
                        <a:pt x="1060895" y="1067467"/>
                      </a:lnTo>
                      <a:lnTo>
                        <a:pt x="1060895" y="1067276"/>
                      </a:lnTo>
                      <a:cubicBezTo>
                        <a:pt x="1060895" y="1067276"/>
                        <a:pt x="1060609" y="1067086"/>
                        <a:pt x="1060609" y="1067086"/>
                      </a:cubicBezTo>
                      <a:lnTo>
                        <a:pt x="1059561" y="1065467"/>
                      </a:lnTo>
                      <a:lnTo>
                        <a:pt x="1058989" y="1064704"/>
                      </a:lnTo>
                      <a:lnTo>
                        <a:pt x="1058418" y="1063943"/>
                      </a:lnTo>
                      <a:cubicBezTo>
                        <a:pt x="1058037" y="1063466"/>
                        <a:pt x="1057656" y="1062895"/>
                        <a:pt x="1057275" y="1062418"/>
                      </a:cubicBezTo>
                      <a:cubicBezTo>
                        <a:pt x="1056894" y="1061942"/>
                        <a:pt x="1056513" y="1061466"/>
                        <a:pt x="1056132" y="1060990"/>
                      </a:cubicBezTo>
                      <a:lnTo>
                        <a:pt x="1055561" y="1060323"/>
                      </a:lnTo>
                      <a:cubicBezTo>
                        <a:pt x="1055561" y="1060323"/>
                        <a:pt x="1055180" y="1059942"/>
                        <a:pt x="1054989" y="1059656"/>
                      </a:cubicBezTo>
                      <a:cubicBezTo>
                        <a:pt x="1054608" y="1059275"/>
                        <a:pt x="1054227" y="1058799"/>
                        <a:pt x="1053846" y="1058418"/>
                      </a:cubicBezTo>
                      <a:cubicBezTo>
                        <a:pt x="1053465" y="1058037"/>
                        <a:pt x="1053084" y="1057656"/>
                        <a:pt x="1052608" y="1057370"/>
                      </a:cubicBezTo>
                      <a:cubicBezTo>
                        <a:pt x="1052417" y="1057180"/>
                        <a:pt x="1052227" y="1056989"/>
                        <a:pt x="1052036" y="1056894"/>
                      </a:cubicBezTo>
                      <a:cubicBezTo>
                        <a:pt x="1051846" y="1056703"/>
                        <a:pt x="1051656" y="1056608"/>
                        <a:pt x="1051465" y="1056418"/>
                      </a:cubicBezTo>
                      <a:cubicBezTo>
                        <a:pt x="1049846" y="1055179"/>
                        <a:pt x="1048131" y="1054132"/>
                        <a:pt x="1046322" y="1053084"/>
                      </a:cubicBezTo>
                      <a:cubicBezTo>
                        <a:pt x="1046131" y="1052989"/>
                        <a:pt x="1045845" y="1052798"/>
                        <a:pt x="1045655" y="1052703"/>
                      </a:cubicBezTo>
                      <a:cubicBezTo>
                        <a:pt x="1045464" y="1052608"/>
                        <a:pt x="1045179" y="1052417"/>
                        <a:pt x="1044988" y="1052322"/>
                      </a:cubicBezTo>
                      <a:cubicBezTo>
                        <a:pt x="1044797" y="1052227"/>
                        <a:pt x="1044512" y="1052036"/>
                        <a:pt x="1044321" y="1051941"/>
                      </a:cubicBezTo>
                      <a:cubicBezTo>
                        <a:pt x="1044035" y="1051846"/>
                        <a:pt x="1043845" y="1051751"/>
                        <a:pt x="1043559" y="1051560"/>
                      </a:cubicBezTo>
                      <a:cubicBezTo>
                        <a:pt x="1043083" y="1051369"/>
                        <a:pt x="1042607" y="1051084"/>
                        <a:pt x="1042131" y="1050893"/>
                      </a:cubicBezTo>
                      <a:cubicBezTo>
                        <a:pt x="1041654" y="1050703"/>
                        <a:pt x="1041178" y="1050417"/>
                        <a:pt x="1040702" y="1050227"/>
                      </a:cubicBezTo>
                      <a:cubicBezTo>
                        <a:pt x="1039749" y="1049750"/>
                        <a:pt x="1038797" y="1049369"/>
                        <a:pt x="1037940" y="1048893"/>
                      </a:cubicBezTo>
                      <a:cubicBezTo>
                        <a:pt x="1037082" y="1048512"/>
                        <a:pt x="1036225" y="1048036"/>
                        <a:pt x="1035368" y="1047655"/>
                      </a:cubicBezTo>
                      <a:cubicBezTo>
                        <a:pt x="1034987" y="1047464"/>
                        <a:pt x="1034605" y="1047274"/>
                        <a:pt x="1034225" y="1047083"/>
                      </a:cubicBezTo>
                      <a:cubicBezTo>
                        <a:pt x="1032891" y="1051179"/>
                        <a:pt x="1031653" y="1055084"/>
                        <a:pt x="1030605" y="1058990"/>
                      </a:cubicBezTo>
                      <a:cubicBezTo>
                        <a:pt x="1027748" y="1068800"/>
                        <a:pt x="1025652" y="1077944"/>
                        <a:pt x="1024224" y="1086136"/>
                      </a:cubicBezTo>
                      <a:cubicBezTo>
                        <a:pt x="1022795" y="1094423"/>
                        <a:pt x="1021938" y="1101852"/>
                        <a:pt x="1021461" y="1108329"/>
                      </a:cubicBezTo>
                      <a:cubicBezTo>
                        <a:pt x="1020985" y="1114806"/>
                        <a:pt x="1020889" y="1120426"/>
                        <a:pt x="1020795" y="1124902"/>
                      </a:cubicBezTo>
                      <a:cubicBezTo>
                        <a:pt x="1020795" y="1133951"/>
                        <a:pt x="1020795" y="1138904"/>
                        <a:pt x="1019747" y="1139095"/>
                      </a:cubicBezTo>
                      <a:cubicBezTo>
                        <a:pt x="1018890" y="1139285"/>
                        <a:pt x="1016889" y="1134713"/>
                        <a:pt x="1014984" y="1125665"/>
                      </a:cubicBezTo>
                      <a:cubicBezTo>
                        <a:pt x="1014032" y="1121093"/>
                        <a:pt x="1013174" y="1115473"/>
                        <a:pt x="1012603" y="1108710"/>
                      </a:cubicBezTo>
                      <a:cubicBezTo>
                        <a:pt x="1012031" y="1101947"/>
                        <a:pt x="1011936" y="1094137"/>
                        <a:pt x="1012413" y="1085469"/>
                      </a:cubicBezTo>
                      <a:cubicBezTo>
                        <a:pt x="1012889" y="1076706"/>
                        <a:pt x="1014127" y="1067086"/>
                        <a:pt x="1016127" y="1056608"/>
                      </a:cubicBezTo>
                      <a:cubicBezTo>
                        <a:pt x="1018127" y="1046226"/>
                        <a:pt x="1020889" y="1035082"/>
                        <a:pt x="1023842" y="1023461"/>
                      </a:cubicBezTo>
                      <a:cubicBezTo>
                        <a:pt x="1026795" y="1011841"/>
                        <a:pt x="1029938" y="999649"/>
                        <a:pt x="1031557" y="987076"/>
                      </a:cubicBezTo>
                      <a:cubicBezTo>
                        <a:pt x="1033177" y="974598"/>
                        <a:pt x="1032891" y="961930"/>
                        <a:pt x="1028795" y="949738"/>
                      </a:cubicBezTo>
                      <a:cubicBezTo>
                        <a:pt x="1026795" y="943642"/>
                        <a:pt x="1023842" y="937736"/>
                        <a:pt x="1020223" y="931926"/>
                      </a:cubicBezTo>
                      <a:cubicBezTo>
                        <a:pt x="1016508" y="926211"/>
                        <a:pt x="1012031" y="920591"/>
                        <a:pt x="1006983" y="915162"/>
                      </a:cubicBezTo>
                      <a:cubicBezTo>
                        <a:pt x="1001935" y="909733"/>
                        <a:pt x="996220" y="904589"/>
                        <a:pt x="990029" y="899541"/>
                      </a:cubicBezTo>
                      <a:cubicBezTo>
                        <a:pt x="987838" y="897731"/>
                        <a:pt x="985552" y="895922"/>
                        <a:pt x="983171" y="894112"/>
                      </a:cubicBezTo>
                      <a:cubicBezTo>
                        <a:pt x="982504" y="895064"/>
                        <a:pt x="981742" y="896207"/>
                        <a:pt x="980885" y="897636"/>
                      </a:cubicBezTo>
                      <a:cubicBezTo>
                        <a:pt x="978313" y="901541"/>
                        <a:pt x="974503" y="906970"/>
                        <a:pt x="970407" y="912971"/>
                      </a:cubicBezTo>
                      <a:cubicBezTo>
                        <a:pt x="968312" y="916019"/>
                        <a:pt x="966311" y="919067"/>
                        <a:pt x="964216" y="922306"/>
                      </a:cubicBezTo>
                      <a:cubicBezTo>
                        <a:pt x="962216" y="925544"/>
                        <a:pt x="960311" y="928783"/>
                        <a:pt x="958501" y="932402"/>
                      </a:cubicBezTo>
                      <a:cubicBezTo>
                        <a:pt x="958025" y="933259"/>
                        <a:pt x="957644" y="934212"/>
                        <a:pt x="957167" y="935165"/>
                      </a:cubicBezTo>
                      <a:cubicBezTo>
                        <a:pt x="956977" y="935641"/>
                        <a:pt x="956691" y="936117"/>
                        <a:pt x="956501" y="936593"/>
                      </a:cubicBezTo>
                      <a:cubicBezTo>
                        <a:pt x="956310" y="937069"/>
                        <a:pt x="956120" y="937546"/>
                        <a:pt x="955929" y="938022"/>
                      </a:cubicBezTo>
                      <a:cubicBezTo>
                        <a:pt x="955548" y="938975"/>
                        <a:pt x="955072" y="939927"/>
                        <a:pt x="954691" y="940975"/>
                      </a:cubicBezTo>
                      <a:cubicBezTo>
                        <a:pt x="954310" y="942023"/>
                        <a:pt x="953929" y="943070"/>
                        <a:pt x="953548" y="944118"/>
                      </a:cubicBezTo>
                      <a:cubicBezTo>
                        <a:pt x="953167" y="945166"/>
                        <a:pt x="952786" y="946309"/>
                        <a:pt x="952500" y="947357"/>
                      </a:cubicBezTo>
                      <a:cubicBezTo>
                        <a:pt x="952119" y="948500"/>
                        <a:pt x="951738" y="949547"/>
                        <a:pt x="951452" y="950785"/>
                      </a:cubicBezTo>
                      <a:cubicBezTo>
                        <a:pt x="950881" y="953167"/>
                        <a:pt x="950119" y="955453"/>
                        <a:pt x="949547" y="958025"/>
                      </a:cubicBezTo>
                      <a:lnTo>
                        <a:pt x="948690" y="961739"/>
                      </a:lnTo>
                      <a:cubicBezTo>
                        <a:pt x="948404" y="962977"/>
                        <a:pt x="948214" y="964120"/>
                        <a:pt x="947928" y="965359"/>
                      </a:cubicBezTo>
                      <a:cubicBezTo>
                        <a:pt x="947452" y="967740"/>
                        <a:pt x="947071" y="970121"/>
                        <a:pt x="946690" y="972502"/>
                      </a:cubicBezTo>
                      <a:cubicBezTo>
                        <a:pt x="946023" y="977265"/>
                        <a:pt x="945642" y="982123"/>
                        <a:pt x="945356" y="987457"/>
                      </a:cubicBezTo>
                      <a:cubicBezTo>
                        <a:pt x="945261" y="990124"/>
                        <a:pt x="945166" y="993076"/>
                        <a:pt x="944975" y="996220"/>
                      </a:cubicBezTo>
                      <a:cubicBezTo>
                        <a:pt x="944785" y="999363"/>
                        <a:pt x="944499" y="1002792"/>
                        <a:pt x="943833" y="1006126"/>
                      </a:cubicBezTo>
                      <a:cubicBezTo>
                        <a:pt x="943261" y="1009459"/>
                        <a:pt x="942404" y="1012698"/>
                        <a:pt x="941356" y="1015460"/>
                      </a:cubicBezTo>
                      <a:cubicBezTo>
                        <a:pt x="940404" y="1018318"/>
                        <a:pt x="939165" y="1020699"/>
                        <a:pt x="938022" y="1022794"/>
                      </a:cubicBezTo>
                      <a:cubicBezTo>
                        <a:pt x="935736" y="1026985"/>
                        <a:pt x="933355" y="1030034"/>
                        <a:pt x="931259" y="1032510"/>
                      </a:cubicBezTo>
                      <a:cubicBezTo>
                        <a:pt x="929069" y="1034986"/>
                        <a:pt x="927164" y="1036796"/>
                        <a:pt x="925449" y="1038225"/>
                      </a:cubicBezTo>
                      <a:cubicBezTo>
                        <a:pt x="924592" y="1038892"/>
                        <a:pt x="923830" y="1039463"/>
                        <a:pt x="923163" y="1039940"/>
                      </a:cubicBezTo>
                      <a:cubicBezTo>
                        <a:pt x="922497" y="1040416"/>
                        <a:pt x="921830" y="1040701"/>
                        <a:pt x="921258" y="1040892"/>
                      </a:cubicBezTo>
                      <a:cubicBezTo>
                        <a:pt x="920115" y="1041273"/>
                        <a:pt x="919353" y="1041273"/>
                        <a:pt x="918972" y="1040606"/>
                      </a:cubicBezTo>
                      <a:cubicBezTo>
                        <a:pt x="918591" y="1040035"/>
                        <a:pt x="918496" y="1038892"/>
                        <a:pt x="918782" y="1037368"/>
                      </a:cubicBezTo>
                      <a:cubicBezTo>
                        <a:pt x="918877" y="1036606"/>
                        <a:pt x="919067" y="1035653"/>
                        <a:pt x="919353" y="1034701"/>
                      </a:cubicBezTo>
                      <a:cubicBezTo>
                        <a:pt x="919639" y="1033653"/>
                        <a:pt x="919925" y="1032605"/>
                        <a:pt x="920305" y="1031367"/>
                      </a:cubicBezTo>
                      <a:cubicBezTo>
                        <a:pt x="921068" y="1028986"/>
                        <a:pt x="922020" y="1026128"/>
                        <a:pt x="923068" y="1022985"/>
                      </a:cubicBezTo>
                      <a:cubicBezTo>
                        <a:pt x="924020" y="1019842"/>
                        <a:pt x="925068" y="1016413"/>
                        <a:pt x="925830" y="1012889"/>
                      </a:cubicBezTo>
                      <a:cubicBezTo>
                        <a:pt x="926116" y="1011174"/>
                        <a:pt x="926402" y="1009364"/>
                        <a:pt x="926497" y="1007745"/>
                      </a:cubicBezTo>
                      <a:cubicBezTo>
                        <a:pt x="926592" y="1006031"/>
                        <a:pt x="926497" y="1004507"/>
                        <a:pt x="926497" y="1002792"/>
                      </a:cubicBezTo>
                      <a:cubicBezTo>
                        <a:pt x="926402" y="1001077"/>
                        <a:pt x="926116" y="999268"/>
                        <a:pt x="925735" y="997172"/>
                      </a:cubicBezTo>
                      <a:cubicBezTo>
                        <a:pt x="925354" y="994696"/>
                        <a:pt x="924973" y="992219"/>
                        <a:pt x="924592" y="989743"/>
                      </a:cubicBezTo>
                      <a:cubicBezTo>
                        <a:pt x="923735" y="984123"/>
                        <a:pt x="922973" y="977456"/>
                        <a:pt x="922687" y="970693"/>
                      </a:cubicBezTo>
                      <a:cubicBezTo>
                        <a:pt x="922497" y="967264"/>
                        <a:pt x="922497" y="963835"/>
                        <a:pt x="922591" y="960406"/>
                      </a:cubicBezTo>
                      <a:cubicBezTo>
                        <a:pt x="922591" y="958691"/>
                        <a:pt x="922591" y="956977"/>
                        <a:pt x="922782" y="955262"/>
                      </a:cubicBezTo>
                      <a:lnTo>
                        <a:pt x="923068" y="950309"/>
                      </a:lnTo>
                      <a:cubicBezTo>
                        <a:pt x="923163" y="946976"/>
                        <a:pt x="923640" y="943642"/>
                        <a:pt x="923925" y="940308"/>
                      </a:cubicBezTo>
                      <a:cubicBezTo>
                        <a:pt x="924116" y="938593"/>
                        <a:pt x="924401" y="936974"/>
                        <a:pt x="924592" y="935260"/>
                      </a:cubicBezTo>
                      <a:cubicBezTo>
                        <a:pt x="924878" y="933545"/>
                        <a:pt x="925068" y="931926"/>
                        <a:pt x="925354" y="930211"/>
                      </a:cubicBezTo>
                      <a:cubicBezTo>
                        <a:pt x="925639" y="928497"/>
                        <a:pt x="925925" y="926878"/>
                        <a:pt x="926306" y="925163"/>
                      </a:cubicBezTo>
                      <a:cubicBezTo>
                        <a:pt x="926592" y="923544"/>
                        <a:pt x="927068" y="921829"/>
                        <a:pt x="927354" y="920210"/>
                      </a:cubicBezTo>
                      <a:cubicBezTo>
                        <a:pt x="927545" y="919353"/>
                        <a:pt x="927735" y="918591"/>
                        <a:pt x="927926" y="917734"/>
                      </a:cubicBezTo>
                      <a:cubicBezTo>
                        <a:pt x="928116" y="916972"/>
                        <a:pt x="928402" y="916115"/>
                        <a:pt x="928592" y="915352"/>
                      </a:cubicBezTo>
                      <a:cubicBezTo>
                        <a:pt x="929069" y="913733"/>
                        <a:pt x="929450" y="912114"/>
                        <a:pt x="929926" y="910590"/>
                      </a:cubicBezTo>
                      <a:cubicBezTo>
                        <a:pt x="931831" y="904399"/>
                        <a:pt x="933926" y="898684"/>
                        <a:pt x="936022" y="893635"/>
                      </a:cubicBezTo>
                      <a:cubicBezTo>
                        <a:pt x="938117" y="888683"/>
                        <a:pt x="940118" y="884110"/>
                        <a:pt x="941927" y="880301"/>
                      </a:cubicBezTo>
                      <a:cubicBezTo>
                        <a:pt x="943451" y="877062"/>
                        <a:pt x="944880" y="874109"/>
                        <a:pt x="946118" y="871442"/>
                      </a:cubicBezTo>
                      <a:cubicBezTo>
                        <a:pt x="939260" y="868013"/>
                        <a:pt x="932116" y="864679"/>
                        <a:pt x="924687" y="861251"/>
                      </a:cubicBezTo>
                      <a:cubicBezTo>
                        <a:pt x="916305" y="857345"/>
                        <a:pt x="907638" y="853345"/>
                        <a:pt x="898779" y="848677"/>
                      </a:cubicBezTo>
                      <a:cubicBezTo>
                        <a:pt x="890016" y="844106"/>
                        <a:pt x="881063" y="838962"/>
                        <a:pt x="872490" y="832485"/>
                      </a:cubicBezTo>
                      <a:cubicBezTo>
                        <a:pt x="863918" y="826199"/>
                        <a:pt x="855822" y="818483"/>
                        <a:pt x="849154" y="809530"/>
                      </a:cubicBezTo>
                      <a:cubicBezTo>
                        <a:pt x="842582" y="800576"/>
                        <a:pt x="837438" y="790384"/>
                        <a:pt x="834200" y="779907"/>
                      </a:cubicBezTo>
                      <a:lnTo>
                        <a:pt x="833057" y="776002"/>
                      </a:lnTo>
                      <a:cubicBezTo>
                        <a:pt x="832676" y="774668"/>
                        <a:pt x="832295" y="773335"/>
                        <a:pt x="832104" y="772001"/>
                      </a:cubicBezTo>
                      <a:lnTo>
                        <a:pt x="831247" y="768001"/>
                      </a:lnTo>
                      <a:lnTo>
                        <a:pt x="830866" y="766001"/>
                      </a:lnTo>
                      <a:cubicBezTo>
                        <a:pt x="830771" y="765334"/>
                        <a:pt x="830675" y="764667"/>
                        <a:pt x="830580" y="763905"/>
                      </a:cubicBezTo>
                      <a:lnTo>
                        <a:pt x="830009" y="759714"/>
                      </a:lnTo>
                      <a:cubicBezTo>
                        <a:pt x="830009" y="759047"/>
                        <a:pt x="829818" y="758285"/>
                        <a:pt x="829723" y="757618"/>
                      </a:cubicBezTo>
                      <a:lnTo>
                        <a:pt x="829723" y="755428"/>
                      </a:lnTo>
                      <a:cubicBezTo>
                        <a:pt x="829723" y="755428"/>
                        <a:pt x="829437" y="751142"/>
                        <a:pt x="829437" y="751142"/>
                      </a:cubicBezTo>
                      <a:cubicBezTo>
                        <a:pt x="829437" y="749713"/>
                        <a:pt x="829437" y="748189"/>
                        <a:pt x="829437" y="746760"/>
                      </a:cubicBezTo>
                      <a:cubicBezTo>
                        <a:pt x="829533" y="740854"/>
                        <a:pt x="830485" y="734854"/>
                        <a:pt x="832009" y="728853"/>
                      </a:cubicBezTo>
                      <a:cubicBezTo>
                        <a:pt x="832866" y="725900"/>
                        <a:pt x="833724" y="722852"/>
                        <a:pt x="834867" y="719995"/>
                      </a:cubicBezTo>
                      <a:cubicBezTo>
                        <a:pt x="835914" y="717042"/>
                        <a:pt x="837343" y="714280"/>
                        <a:pt x="838676" y="711422"/>
                      </a:cubicBezTo>
                      <a:cubicBezTo>
                        <a:pt x="841534" y="705993"/>
                        <a:pt x="844868" y="700659"/>
                        <a:pt x="848583" y="695992"/>
                      </a:cubicBezTo>
                      <a:cubicBezTo>
                        <a:pt x="852202" y="691229"/>
                        <a:pt x="856107" y="686752"/>
                        <a:pt x="860013" y="682657"/>
                      </a:cubicBezTo>
                      <a:cubicBezTo>
                        <a:pt x="863918" y="678561"/>
                        <a:pt x="867823" y="674656"/>
                        <a:pt x="871728" y="671036"/>
                      </a:cubicBezTo>
                      <a:cubicBezTo>
                        <a:pt x="875443" y="667512"/>
                        <a:pt x="879157" y="663988"/>
                        <a:pt x="882872" y="660368"/>
                      </a:cubicBezTo>
                      <a:cubicBezTo>
                        <a:pt x="886492" y="656939"/>
                        <a:pt x="889826" y="653510"/>
                        <a:pt x="892969" y="650176"/>
                      </a:cubicBezTo>
                      <a:cubicBezTo>
                        <a:pt x="896112" y="646843"/>
                        <a:pt x="898874" y="643509"/>
                        <a:pt x="901446" y="640175"/>
                      </a:cubicBezTo>
                      <a:lnTo>
                        <a:pt x="903256" y="637699"/>
                      </a:lnTo>
                      <a:cubicBezTo>
                        <a:pt x="903256" y="637699"/>
                        <a:pt x="903827" y="636842"/>
                        <a:pt x="904113" y="636460"/>
                      </a:cubicBezTo>
                      <a:lnTo>
                        <a:pt x="904875" y="635222"/>
                      </a:lnTo>
                      <a:cubicBezTo>
                        <a:pt x="905351" y="634365"/>
                        <a:pt x="905923" y="633508"/>
                        <a:pt x="906495" y="632746"/>
                      </a:cubicBezTo>
                      <a:lnTo>
                        <a:pt x="907923" y="630174"/>
                      </a:lnTo>
                      <a:cubicBezTo>
                        <a:pt x="908399" y="629317"/>
                        <a:pt x="908781" y="628459"/>
                        <a:pt x="909161" y="627602"/>
                      </a:cubicBezTo>
                      <a:cubicBezTo>
                        <a:pt x="909542" y="626745"/>
                        <a:pt x="910019" y="625888"/>
                        <a:pt x="910304" y="625031"/>
                      </a:cubicBezTo>
                      <a:cubicBezTo>
                        <a:pt x="910971" y="623316"/>
                        <a:pt x="911733" y="621697"/>
                        <a:pt x="912209" y="619697"/>
                      </a:cubicBezTo>
                      <a:cubicBezTo>
                        <a:pt x="912495" y="618744"/>
                        <a:pt x="912781" y="617887"/>
                        <a:pt x="913066" y="616839"/>
                      </a:cubicBezTo>
                      <a:lnTo>
                        <a:pt x="913829" y="613696"/>
                      </a:lnTo>
                      <a:lnTo>
                        <a:pt x="914591" y="610552"/>
                      </a:lnTo>
                      <a:lnTo>
                        <a:pt x="914972" y="609028"/>
                      </a:lnTo>
                      <a:lnTo>
                        <a:pt x="915258" y="607504"/>
                      </a:lnTo>
                      <a:lnTo>
                        <a:pt x="916305" y="601504"/>
                      </a:lnTo>
                      <a:lnTo>
                        <a:pt x="916781" y="595503"/>
                      </a:lnTo>
                      <a:cubicBezTo>
                        <a:pt x="917163" y="587597"/>
                        <a:pt x="916591" y="579787"/>
                        <a:pt x="914876" y="572167"/>
                      </a:cubicBezTo>
                      <a:cubicBezTo>
                        <a:pt x="913257" y="564547"/>
                        <a:pt x="910304" y="557022"/>
                        <a:pt x="906589" y="549783"/>
                      </a:cubicBezTo>
                      <a:cubicBezTo>
                        <a:pt x="902875" y="542544"/>
                        <a:pt x="898303" y="535400"/>
                        <a:pt x="893064" y="528542"/>
                      </a:cubicBezTo>
                      <a:cubicBezTo>
                        <a:pt x="887825" y="521684"/>
                        <a:pt x="881920" y="514922"/>
                        <a:pt x="875729" y="508444"/>
                      </a:cubicBezTo>
                      <a:cubicBezTo>
                        <a:pt x="872680" y="505206"/>
                        <a:pt x="869347" y="501967"/>
                        <a:pt x="866108" y="498729"/>
                      </a:cubicBezTo>
                      <a:cubicBezTo>
                        <a:pt x="862775" y="495491"/>
                        <a:pt x="859441" y="492347"/>
                        <a:pt x="856012" y="489204"/>
                      </a:cubicBezTo>
                      <a:cubicBezTo>
                        <a:pt x="848011" y="481775"/>
                        <a:pt x="839629" y="474345"/>
                        <a:pt x="831247" y="466916"/>
                      </a:cubicBezTo>
                      <a:cubicBezTo>
                        <a:pt x="830961" y="467106"/>
                        <a:pt x="830675" y="467297"/>
                        <a:pt x="830295" y="467582"/>
                      </a:cubicBezTo>
                      <a:cubicBezTo>
                        <a:pt x="828580" y="468725"/>
                        <a:pt x="826198" y="470249"/>
                        <a:pt x="823056" y="472250"/>
                      </a:cubicBezTo>
                      <a:cubicBezTo>
                        <a:pt x="819912" y="474154"/>
                        <a:pt x="816197" y="476441"/>
                        <a:pt x="812006" y="478917"/>
                      </a:cubicBezTo>
                      <a:cubicBezTo>
                        <a:pt x="807911" y="481298"/>
                        <a:pt x="803243" y="483965"/>
                        <a:pt x="798195" y="486918"/>
                      </a:cubicBezTo>
                      <a:cubicBezTo>
                        <a:pt x="793242" y="489775"/>
                        <a:pt x="788098" y="492824"/>
                        <a:pt x="783050" y="496062"/>
                      </a:cubicBezTo>
                      <a:cubicBezTo>
                        <a:pt x="778002" y="499300"/>
                        <a:pt x="773239" y="502825"/>
                        <a:pt x="769144" y="506540"/>
                      </a:cubicBezTo>
                      <a:cubicBezTo>
                        <a:pt x="767144" y="508444"/>
                        <a:pt x="765334" y="510254"/>
                        <a:pt x="763905" y="512254"/>
                      </a:cubicBezTo>
                      <a:cubicBezTo>
                        <a:pt x="762476" y="514159"/>
                        <a:pt x="761238" y="516160"/>
                        <a:pt x="760286" y="518160"/>
                      </a:cubicBezTo>
                      <a:cubicBezTo>
                        <a:pt x="759333" y="520256"/>
                        <a:pt x="758762" y="522446"/>
                        <a:pt x="758380" y="524827"/>
                      </a:cubicBezTo>
                      <a:cubicBezTo>
                        <a:pt x="758380" y="525399"/>
                        <a:pt x="758190" y="526066"/>
                        <a:pt x="758190" y="526733"/>
                      </a:cubicBezTo>
                      <a:cubicBezTo>
                        <a:pt x="758190" y="527399"/>
                        <a:pt x="758190" y="528066"/>
                        <a:pt x="758190" y="528733"/>
                      </a:cubicBezTo>
                      <a:cubicBezTo>
                        <a:pt x="758190" y="529114"/>
                        <a:pt x="758190" y="529400"/>
                        <a:pt x="758190" y="529781"/>
                      </a:cubicBezTo>
                      <a:lnTo>
                        <a:pt x="758190" y="530828"/>
                      </a:lnTo>
                      <a:cubicBezTo>
                        <a:pt x="758285" y="531495"/>
                        <a:pt x="758285" y="532257"/>
                        <a:pt x="758380" y="532924"/>
                      </a:cubicBezTo>
                      <a:lnTo>
                        <a:pt x="758667" y="535115"/>
                      </a:lnTo>
                      <a:lnTo>
                        <a:pt x="758667" y="536258"/>
                      </a:lnTo>
                      <a:cubicBezTo>
                        <a:pt x="758667" y="536258"/>
                        <a:pt x="759047" y="537401"/>
                        <a:pt x="759047" y="537401"/>
                      </a:cubicBezTo>
                      <a:lnTo>
                        <a:pt x="759238" y="538543"/>
                      </a:lnTo>
                      <a:cubicBezTo>
                        <a:pt x="759238" y="538543"/>
                        <a:pt x="759238" y="538829"/>
                        <a:pt x="759238" y="538925"/>
                      </a:cubicBezTo>
                      <a:lnTo>
                        <a:pt x="759238" y="539210"/>
                      </a:lnTo>
                      <a:cubicBezTo>
                        <a:pt x="759238" y="539210"/>
                        <a:pt x="759333" y="539591"/>
                        <a:pt x="759333" y="539782"/>
                      </a:cubicBezTo>
                      <a:cubicBezTo>
                        <a:pt x="759333" y="539972"/>
                        <a:pt x="759333" y="540163"/>
                        <a:pt x="759429" y="540353"/>
                      </a:cubicBezTo>
                      <a:cubicBezTo>
                        <a:pt x="759619" y="541020"/>
                        <a:pt x="759905" y="541782"/>
                        <a:pt x="760286" y="542353"/>
                      </a:cubicBezTo>
                      <a:cubicBezTo>
                        <a:pt x="760666" y="543020"/>
                        <a:pt x="761333" y="543877"/>
                        <a:pt x="762191" y="544735"/>
                      </a:cubicBezTo>
                      <a:cubicBezTo>
                        <a:pt x="763048" y="545592"/>
                        <a:pt x="764191" y="546544"/>
                        <a:pt x="765524" y="547687"/>
                      </a:cubicBezTo>
                      <a:lnTo>
                        <a:pt x="766572" y="548545"/>
                      </a:lnTo>
                      <a:lnTo>
                        <a:pt x="768001" y="549593"/>
                      </a:lnTo>
                      <a:cubicBezTo>
                        <a:pt x="769144" y="550450"/>
                        <a:pt x="770382" y="551307"/>
                        <a:pt x="771525" y="552259"/>
                      </a:cubicBezTo>
                      <a:cubicBezTo>
                        <a:pt x="776097" y="555879"/>
                        <a:pt x="779716" y="560260"/>
                        <a:pt x="781812" y="565309"/>
                      </a:cubicBezTo>
                      <a:cubicBezTo>
                        <a:pt x="782860" y="567785"/>
                        <a:pt x="783431" y="570452"/>
                        <a:pt x="783622" y="573119"/>
                      </a:cubicBezTo>
                      <a:cubicBezTo>
                        <a:pt x="783717" y="574453"/>
                        <a:pt x="783717" y="575786"/>
                        <a:pt x="783717" y="577025"/>
                      </a:cubicBezTo>
                      <a:cubicBezTo>
                        <a:pt x="783717" y="577691"/>
                        <a:pt x="783717" y="578358"/>
                        <a:pt x="783622" y="578929"/>
                      </a:cubicBezTo>
                      <a:cubicBezTo>
                        <a:pt x="783622" y="579596"/>
                        <a:pt x="783527" y="580263"/>
                        <a:pt x="783431" y="580834"/>
                      </a:cubicBezTo>
                      <a:cubicBezTo>
                        <a:pt x="782670" y="585883"/>
                        <a:pt x="781145" y="590741"/>
                        <a:pt x="778479" y="594836"/>
                      </a:cubicBezTo>
                      <a:cubicBezTo>
                        <a:pt x="778193" y="595312"/>
                        <a:pt x="777812" y="595884"/>
                        <a:pt x="777526" y="596360"/>
                      </a:cubicBezTo>
                      <a:cubicBezTo>
                        <a:pt x="777240" y="596836"/>
                        <a:pt x="776859" y="597313"/>
                        <a:pt x="776478" y="597789"/>
                      </a:cubicBezTo>
                      <a:cubicBezTo>
                        <a:pt x="775811" y="598742"/>
                        <a:pt x="774954" y="599599"/>
                        <a:pt x="774192" y="600456"/>
                      </a:cubicBezTo>
                      <a:cubicBezTo>
                        <a:pt x="773430" y="601313"/>
                        <a:pt x="772573" y="602075"/>
                        <a:pt x="771811" y="602837"/>
                      </a:cubicBezTo>
                      <a:cubicBezTo>
                        <a:pt x="771430" y="603218"/>
                        <a:pt x="771049" y="603504"/>
                        <a:pt x="770573" y="603885"/>
                      </a:cubicBezTo>
                      <a:cubicBezTo>
                        <a:pt x="770191" y="604266"/>
                        <a:pt x="769811" y="604552"/>
                        <a:pt x="769430" y="604837"/>
                      </a:cubicBezTo>
                      <a:cubicBezTo>
                        <a:pt x="766382" y="607219"/>
                        <a:pt x="763429" y="608933"/>
                        <a:pt x="760666" y="610457"/>
                      </a:cubicBezTo>
                      <a:cubicBezTo>
                        <a:pt x="755142" y="613505"/>
                        <a:pt x="750380" y="615601"/>
                        <a:pt x="746379" y="617696"/>
                      </a:cubicBezTo>
                      <a:cubicBezTo>
                        <a:pt x="742379" y="619697"/>
                        <a:pt x="739330" y="621697"/>
                        <a:pt x="736949" y="623602"/>
                      </a:cubicBezTo>
                      <a:cubicBezTo>
                        <a:pt x="734568" y="625507"/>
                        <a:pt x="732949" y="627317"/>
                        <a:pt x="731711" y="628650"/>
                      </a:cubicBezTo>
                      <a:cubicBezTo>
                        <a:pt x="731044" y="629317"/>
                        <a:pt x="730568" y="629888"/>
                        <a:pt x="730092" y="630174"/>
                      </a:cubicBezTo>
                      <a:cubicBezTo>
                        <a:pt x="729615" y="630555"/>
                        <a:pt x="729234" y="630650"/>
                        <a:pt x="728949" y="630555"/>
                      </a:cubicBezTo>
                      <a:cubicBezTo>
                        <a:pt x="728567" y="630555"/>
                        <a:pt x="728377" y="630174"/>
                        <a:pt x="728186" y="629602"/>
                      </a:cubicBezTo>
                      <a:cubicBezTo>
                        <a:pt x="727996" y="629031"/>
                        <a:pt x="727806" y="628174"/>
                        <a:pt x="727901" y="627126"/>
                      </a:cubicBezTo>
                      <a:cubicBezTo>
                        <a:pt x="727901" y="625031"/>
                        <a:pt x="728567" y="621887"/>
                        <a:pt x="730472" y="618363"/>
                      </a:cubicBezTo>
                      <a:cubicBezTo>
                        <a:pt x="732282" y="614839"/>
                        <a:pt x="735330" y="611124"/>
                        <a:pt x="739045" y="607600"/>
                      </a:cubicBezTo>
                      <a:cubicBezTo>
                        <a:pt x="742760" y="603980"/>
                        <a:pt x="747141" y="600551"/>
                        <a:pt x="751141" y="596836"/>
                      </a:cubicBezTo>
                      <a:cubicBezTo>
                        <a:pt x="753142" y="595027"/>
                        <a:pt x="755142" y="593122"/>
                        <a:pt x="756666" y="591122"/>
                      </a:cubicBezTo>
                      <a:cubicBezTo>
                        <a:pt x="756857" y="590836"/>
                        <a:pt x="757047" y="590645"/>
                        <a:pt x="757238" y="590455"/>
                      </a:cubicBezTo>
                      <a:lnTo>
                        <a:pt x="757714" y="589788"/>
                      </a:lnTo>
                      <a:cubicBezTo>
                        <a:pt x="757714" y="589788"/>
                        <a:pt x="758190" y="588931"/>
                        <a:pt x="758476" y="588550"/>
                      </a:cubicBezTo>
                      <a:cubicBezTo>
                        <a:pt x="758952" y="587693"/>
                        <a:pt x="759333" y="586835"/>
                        <a:pt x="759619" y="585978"/>
                      </a:cubicBezTo>
                      <a:cubicBezTo>
                        <a:pt x="760286" y="584168"/>
                        <a:pt x="760381" y="582263"/>
                        <a:pt x="760286" y="580453"/>
                      </a:cubicBezTo>
                      <a:cubicBezTo>
                        <a:pt x="760190" y="578644"/>
                        <a:pt x="759619" y="576834"/>
                        <a:pt x="758571" y="575405"/>
                      </a:cubicBezTo>
                      <a:cubicBezTo>
                        <a:pt x="757428" y="573976"/>
                        <a:pt x="755809" y="573024"/>
                        <a:pt x="754285" y="572357"/>
                      </a:cubicBezTo>
                      <a:lnTo>
                        <a:pt x="753142" y="571881"/>
                      </a:lnTo>
                      <a:lnTo>
                        <a:pt x="752190" y="571405"/>
                      </a:lnTo>
                      <a:lnTo>
                        <a:pt x="750856" y="570643"/>
                      </a:lnTo>
                      <a:cubicBezTo>
                        <a:pt x="749046" y="569595"/>
                        <a:pt x="746951" y="568452"/>
                        <a:pt x="744855" y="566928"/>
                      </a:cubicBezTo>
                      <a:cubicBezTo>
                        <a:pt x="742665" y="565404"/>
                        <a:pt x="740473" y="563594"/>
                        <a:pt x="738378" y="561403"/>
                      </a:cubicBezTo>
                      <a:cubicBezTo>
                        <a:pt x="736188" y="559118"/>
                        <a:pt x="734283" y="556546"/>
                        <a:pt x="732758" y="553784"/>
                      </a:cubicBezTo>
                      <a:cubicBezTo>
                        <a:pt x="732377" y="553117"/>
                        <a:pt x="731997" y="552355"/>
                        <a:pt x="731615" y="551688"/>
                      </a:cubicBezTo>
                      <a:cubicBezTo>
                        <a:pt x="731234" y="551021"/>
                        <a:pt x="730854" y="550259"/>
                        <a:pt x="730663" y="549497"/>
                      </a:cubicBezTo>
                      <a:lnTo>
                        <a:pt x="729329" y="545783"/>
                      </a:lnTo>
                      <a:lnTo>
                        <a:pt x="728758" y="544068"/>
                      </a:lnTo>
                      <a:lnTo>
                        <a:pt x="728282" y="542353"/>
                      </a:lnTo>
                      <a:lnTo>
                        <a:pt x="727234" y="538829"/>
                      </a:lnTo>
                      <a:cubicBezTo>
                        <a:pt x="726948" y="537591"/>
                        <a:pt x="726663" y="536353"/>
                        <a:pt x="726472" y="535115"/>
                      </a:cubicBezTo>
                      <a:lnTo>
                        <a:pt x="726091" y="533305"/>
                      </a:lnTo>
                      <a:cubicBezTo>
                        <a:pt x="725996" y="532638"/>
                        <a:pt x="725900" y="532067"/>
                        <a:pt x="725805" y="531400"/>
                      </a:cubicBezTo>
                      <a:cubicBezTo>
                        <a:pt x="725614" y="530161"/>
                        <a:pt x="725424" y="528828"/>
                        <a:pt x="725329" y="527590"/>
                      </a:cubicBezTo>
                      <a:cubicBezTo>
                        <a:pt x="725329" y="526256"/>
                        <a:pt x="725234" y="524923"/>
                        <a:pt x="725138" y="523589"/>
                      </a:cubicBezTo>
                      <a:cubicBezTo>
                        <a:pt x="725138" y="518255"/>
                        <a:pt x="725614" y="512731"/>
                        <a:pt x="727043" y="507492"/>
                      </a:cubicBezTo>
                      <a:cubicBezTo>
                        <a:pt x="728472" y="502253"/>
                        <a:pt x="730568" y="497300"/>
                        <a:pt x="733044" y="492728"/>
                      </a:cubicBezTo>
                      <a:cubicBezTo>
                        <a:pt x="735521" y="488251"/>
                        <a:pt x="738378" y="484346"/>
                        <a:pt x="741236" y="480727"/>
                      </a:cubicBezTo>
                      <a:cubicBezTo>
                        <a:pt x="747141" y="473678"/>
                        <a:pt x="753237" y="468059"/>
                        <a:pt x="758857" y="463296"/>
                      </a:cubicBezTo>
                      <a:cubicBezTo>
                        <a:pt x="764572" y="458534"/>
                        <a:pt x="769906" y="454438"/>
                        <a:pt x="774764" y="450818"/>
                      </a:cubicBezTo>
                      <a:cubicBezTo>
                        <a:pt x="779526" y="447294"/>
                        <a:pt x="783813" y="444151"/>
                        <a:pt x="787622" y="441293"/>
                      </a:cubicBezTo>
                      <a:cubicBezTo>
                        <a:pt x="791147" y="438722"/>
                        <a:pt x="794099" y="436435"/>
                        <a:pt x="796480" y="434531"/>
                      </a:cubicBezTo>
                      <a:cubicBezTo>
                        <a:pt x="795338" y="433387"/>
                        <a:pt x="794099" y="432149"/>
                        <a:pt x="792956" y="431006"/>
                      </a:cubicBezTo>
                      <a:cubicBezTo>
                        <a:pt x="791242" y="429197"/>
                        <a:pt x="789527" y="427482"/>
                        <a:pt x="787813" y="425672"/>
                      </a:cubicBezTo>
                      <a:cubicBezTo>
                        <a:pt x="786099" y="423862"/>
                        <a:pt x="784479" y="421958"/>
                        <a:pt x="782764" y="420148"/>
                      </a:cubicBezTo>
                      <a:cubicBezTo>
                        <a:pt x="781050" y="418338"/>
                        <a:pt x="779526" y="416338"/>
                        <a:pt x="777907" y="414433"/>
                      </a:cubicBezTo>
                      <a:lnTo>
                        <a:pt x="776669" y="413004"/>
                      </a:lnTo>
                      <a:lnTo>
                        <a:pt x="776383" y="412623"/>
                      </a:lnTo>
                      <a:lnTo>
                        <a:pt x="776383" y="412623"/>
                      </a:lnTo>
                      <a:lnTo>
                        <a:pt x="776383" y="412623"/>
                      </a:lnTo>
                      <a:cubicBezTo>
                        <a:pt x="776383" y="412623"/>
                        <a:pt x="776383" y="412623"/>
                        <a:pt x="776383" y="412623"/>
                      </a:cubicBezTo>
                      <a:lnTo>
                        <a:pt x="776383" y="412623"/>
                      </a:lnTo>
                      <a:cubicBezTo>
                        <a:pt x="776383" y="412623"/>
                        <a:pt x="776288" y="412433"/>
                        <a:pt x="776288" y="412433"/>
                      </a:cubicBezTo>
                      <a:lnTo>
                        <a:pt x="774954" y="411194"/>
                      </a:lnTo>
                      <a:cubicBezTo>
                        <a:pt x="761333" y="397574"/>
                        <a:pt x="748855" y="383095"/>
                        <a:pt x="738283" y="367284"/>
                      </a:cubicBezTo>
                      <a:cubicBezTo>
                        <a:pt x="735616" y="363284"/>
                        <a:pt x="733140" y="359283"/>
                        <a:pt x="730854" y="355092"/>
                      </a:cubicBezTo>
                      <a:cubicBezTo>
                        <a:pt x="728567" y="350901"/>
                        <a:pt x="726281" y="346710"/>
                        <a:pt x="724376" y="342328"/>
                      </a:cubicBezTo>
                      <a:cubicBezTo>
                        <a:pt x="720376" y="333661"/>
                        <a:pt x="717138" y="324421"/>
                        <a:pt x="714947" y="314896"/>
                      </a:cubicBezTo>
                      <a:cubicBezTo>
                        <a:pt x="713804" y="309753"/>
                        <a:pt x="712947" y="304419"/>
                        <a:pt x="712565" y="299085"/>
                      </a:cubicBezTo>
                      <a:cubicBezTo>
                        <a:pt x="712280" y="299085"/>
                        <a:pt x="711994" y="299180"/>
                        <a:pt x="711708" y="299275"/>
                      </a:cubicBezTo>
                      <a:cubicBezTo>
                        <a:pt x="700754" y="301371"/>
                        <a:pt x="688848" y="302514"/>
                        <a:pt x="677323" y="304324"/>
                      </a:cubicBezTo>
                      <a:cubicBezTo>
                        <a:pt x="665798" y="306134"/>
                        <a:pt x="654844" y="308800"/>
                        <a:pt x="646748" y="314134"/>
                      </a:cubicBezTo>
                      <a:cubicBezTo>
                        <a:pt x="646272" y="314420"/>
                        <a:pt x="645700" y="314801"/>
                        <a:pt x="645223" y="315182"/>
                      </a:cubicBezTo>
                      <a:lnTo>
                        <a:pt x="644462" y="315754"/>
                      </a:lnTo>
                      <a:lnTo>
                        <a:pt x="644080" y="316039"/>
                      </a:lnTo>
                      <a:lnTo>
                        <a:pt x="643890" y="316039"/>
                      </a:lnTo>
                      <a:cubicBezTo>
                        <a:pt x="643890" y="316039"/>
                        <a:pt x="643033" y="316897"/>
                        <a:pt x="643033" y="316897"/>
                      </a:cubicBezTo>
                      <a:lnTo>
                        <a:pt x="642652" y="317183"/>
                      </a:lnTo>
                      <a:lnTo>
                        <a:pt x="642557" y="317183"/>
                      </a:lnTo>
                      <a:cubicBezTo>
                        <a:pt x="642557" y="317183"/>
                        <a:pt x="642557" y="317278"/>
                        <a:pt x="642557" y="317278"/>
                      </a:cubicBezTo>
                      <a:lnTo>
                        <a:pt x="642366" y="317278"/>
                      </a:lnTo>
                      <a:cubicBezTo>
                        <a:pt x="642366" y="317278"/>
                        <a:pt x="641985" y="317659"/>
                        <a:pt x="641985" y="317659"/>
                      </a:cubicBezTo>
                      <a:lnTo>
                        <a:pt x="641223" y="318230"/>
                      </a:lnTo>
                      <a:cubicBezTo>
                        <a:pt x="641223" y="318230"/>
                        <a:pt x="640747" y="318611"/>
                        <a:pt x="640461" y="318802"/>
                      </a:cubicBezTo>
                      <a:lnTo>
                        <a:pt x="639795" y="319373"/>
                      </a:lnTo>
                      <a:cubicBezTo>
                        <a:pt x="637890" y="320802"/>
                        <a:pt x="636365" y="322517"/>
                        <a:pt x="634937" y="324326"/>
                      </a:cubicBezTo>
                      <a:lnTo>
                        <a:pt x="634365" y="324993"/>
                      </a:lnTo>
                      <a:cubicBezTo>
                        <a:pt x="634365" y="324993"/>
                        <a:pt x="633984" y="325469"/>
                        <a:pt x="633889" y="325660"/>
                      </a:cubicBezTo>
                      <a:cubicBezTo>
                        <a:pt x="633603" y="326136"/>
                        <a:pt x="633222" y="326612"/>
                        <a:pt x="632936" y="327088"/>
                      </a:cubicBezTo>
                      <a:cubicBezTo>
                        <a:pt x="632365" y="328136"/>
                        <a:pt x="631698" y="329184"/>
                        <a:pt x="631222" y="330327"/>
                      </a:cubicBezTo>
                      <a:cubicBezTo>
                        <a:pt x="630174" y="332518"/>
                        <a:pt x="629222" y="334994"/>
                        <a:pt x="628555" y="337566"/>
                      </a:cubicBezTo>
                      <a:cubicBezTo>
                        <a:pt x="627031" y="342805"/>
                        <a:pt x="626173" y="348520"/>
                        <a:pt x="625221" y="354330"/>
                      </a:cubicBezTo>
                      <a:cubicBezTo>
                        <a:pt x="624269" y="360045"/>
                        <a:pt x="623221" y="365855"/>
                        <a:pt x="621792" y="371189"/>
                      </a:cubicBezTo>
                      <a:cubicBezTo>
                        <a:pt x="620363" y="376523"/>
                        <a:pt x="618363" y="381381"/>
                        <a:pt x="616077" y="385382"/>
                      </a:cubicBezTo>
                      <a:cubicBezTo>
                        <a:pt x="615505" y="386334"/>
                        <a:pt x="614934" y="387382"/>
                        <a:pt x="614363" y="388239"/>
                      </a:cubicBezTo>
                      <a:cubicBezTo>
                        <a:pt x="613791" y="389096"/>
                        <a:pt x="613124" y="389953"/>
                        <a:pt x="612553" y="390811"/>
                      </a:cubicBezTo>
                      <a:cubicBezTo>
                        <a:pt x="611314" y="392335"/>
                        <a:pt x="610172" y="393764"/>
                        <a:pt x="608933" y="394811"/>
                      </a:cubicBezTo>
                      <a:cubicBezTo>
                        <a:pt x="608362" y="395383"/>
                        <a:pt x="607790" y="395859"/>
                        <a:pt x="607219" y="396335"/>
                      </a:cubicBezTo>
                      <a:cubicBezTo>
                        <a:pt x="606647" y="396811"/>
                        <a:pt x="606076" y="397192"/>
                        <a:pt x="605600" y="397574"/>
                      </a:cubicBezTo>
                      <a:cubicBezTo>
                        <a:pt x="605124" y="397954"/>
                        <a:pt x="604647" y="398240"/>
                        <a:pt x="604171" y="398526"/>
                      </a:cubicBezTo>
                      <a:cubicBezTo>
                        <a:pt x="603695" y="398812"/>
                        <a:pt x="603314" y="399002"/>
                        <a:pt x="602838" y="399193"/>
                      </a:cubicBezTo>
                      <a:cubicBezTo>
                        <a:pt x="601218" y="399955"/>
                        <a:pt x="600266" y="400145"/>
                        <a:pt x="599790" y="399669"/>
                      </a:cubicBezTo>
                      <a:cubicBezTo>
                        <a:pt x="599313" y="399193"/>
                        <a:pt x="599504" y="398145"/>
                        <a:pt x="599980" y="396621"/>
                      </a:cubicBezTo>
                      <a:cubicBezTo>
                        <a:pt x="600075" y="396240"/>
                        <a:pt x="600266" y="395859"/>
                        <a:pt x="600456" y="395383"/>
                      </a:cubicBezTo>
                      <a:cubicBezTo>
                        <a:pt x="600647" y="394907"/>
                        <a:pt x="600837" y="394430"/>
                        <a:pt x="601028" y="393859"/>
                      </a:cubicBezTo>
                      <a:cubicBezTo>
                        <a:pt x="601218" y="393383"/>
                        <a:pt x="601504" y="392811"/>
                        <a:pt x="601695" y="392240"/>
                      </a:cubicBezTo>
                      <a:cubicBezTo>
                        <a:pt x="601885" y="391668"/>
                        <a:pt x="602171" y="391001"/>
                        <a:pt x="602361" y="390334"/>
                      </a:cubicBezTo>
                      <a:cubicBezTo>
                        <a:pt x="602932" y="389096"/>
                        <a:pt x="603314" y="387572"/>
                        <a:pt x="603885" y="386048"/>
                      </a:cubicBezTo>
                      <a:cubicBezTo>
                        <a:pt x="604076" y="385286"/>
                        <a:pt x="604361" y="384429"/>
                        <a:pt x="604552" y="383667"/>
                      </a:cubicBezTo>
                      <a:cubicBezTo>
                        <a:pt x="604742" y="382810"/>
                        <a:pt x="604933" y="381952"/>
                        <a:pt x="605124" y="381095"/>
                      </a:cubicBezTo>
                      <a:cubicBezTo>
                        <a:pt x="605885" y="377476"/>
                        <a:pt x="606362" y="373380"/>
                        <a:pt x="606362" y="368713"/>
                      </a:cubicBezTo>
                      <a:cubicBezTo>
                        <a:pt x="606362" y="364045"/>
                        <a:pt x="606171" y="358902"/>
                        <a:pt x="605885" y="353187"/>
                      </a:cubicBezTo>
                      <a:cubicBezTo>
                        <a:pt x="605600" y="347377"/>
                        <a:pt x="605314" y="340995"/>
                        <a:pt x="605885" y="333756"/>
                      </a:cubicBezTo>
                      <a:cubicBezTo>
                        <a:pt x="606171" y="330136"/>
                        <a:pt x="606743" y="326326"/>
                        <a:pt x="607790" y="322421"/>
                      </a:cubicBezTo>
                      <a:cubicBezTo>
                        <a:pt x="608266" y="320421"/>
                        <a:pt x="608933" y="318516"/>
                        <a:pt x="609600" y="316516"/>
                      </a:cubicBezTo>
                      <a:cubicBezTo>
                        <a:pt x="609981" y="315563"/>
                        <a:pt x="610458" y="314516"/>
                        <a:pt x="610838" y="313563"/>
                      </a:cubicBezTo>
                      <a:cubicBezTo>
                        <a:pt x="611029" y="313087"/>
                        <a:pt x="611314" y="312610"/>
                        <a:pt x="611505" y="312134"/>
                      </a:cubicBezTo>
                      <a:lnTo>
                        <a:pt x="612267" y="310705"/>
                      </a:lnTo>
                      <a:cubicBezTo>
                        <a:pt x="614267" y="306896"/>
                        <a:pt x="616744" y="303181"/>
                        <a:pt x="619601" y="299847"/>
                      </a:cubicBezTo>
                      <a:lnTo>
                        <a:pt x="620649" y="298609"/>
                      </a:lnTo>
                      <a:cubicBezTo>
                        <a:pt x="620649" y="298609"/>
                        <a:pt x="621411" y="297847"/>
                        <a:pt x="621792" y="297466"/>
                      </a:cubicBezTo>
                      <a:lnTo>
                        <a:pt x="622935" y="296323"/>
                      </a:lnTo>
                      <a:lnTo>
                        <a:pt x="623507" y="295751"/>
                      </a:lnTo>
                      <a:lnTo>
                        <a:pt x="623792" y="295466"/>
                      </a:lnTo>
                      <a:lnTo>
                        <a:pt x="623792" y="295466"/>
                      </a:lnTo>
                      <a:cubicBezTo>
                        <a:pt x="623792" y="295466"/>
                        <a:pt x="623792" y="295466"/>
                        <a:pt x="623792" y="295466"/>
                      </a:cubicBezTo>
                      <a:lnTo>
                        <a:pt x="623697" y="295466"/>
                      </a:lnTo>
                      <a:cubicBezTo>
                        <a:pt x="623697" y="295466"/>
                        <a:pt x="623507" y="295656"/>
                        <a:pt x="623507" y="295656"/>
                      </a:cubicBezTo>
                      <a:cubicBezTo>
                        <a:pt x="623411" y="295656"/>
                        <a:pt x="623221" y="295942"/>
                        <a:pt x="623316" y="295846"/>
                      </a:cubicBezTo>
                      <a:lnTo>
                        <a:pt x="623602" y="295561"/>
                      </a:lnTo>
                      <a:lnTo>
                        <a:pt x="624174" y="294989"/>
                      </a:lnTo>
                      <a:lnTo>
                        <a:pt x="625317" y="293846"/>
                      </a:lnTo>
                      <a:cubicBezTo>
                        <a:pt x="626079" y="293084"/>
                        <a:pt x="626840" y="292322"/>
                        <a:pt x="627602" y="291560"/>
                      </a:cubicBezTo>
                      <a:cubicBezTo>
                        <a:pt x="628365" y="290798"/>
                        <a:pt x="629126" y="290036"/>
                        <a:pt x="629984" y="289370"/>
                      </a:cubicBezTo>
                      <a:lnTo>
                        <a:pt x="632460" y="287369"/>
                      </a:lnTo>
                      <a:cubicBezTo>
                        <a:pt x="633317" y="286702"/>
                        <a:pt x="634175" y="286131"/>
                        <a:pt x="635032" y="285464"/>
                      </a:cubicBezTo>
                      <a:cubicBezTo>
                        <a:pt x="635413" y="285179"/>
                        <a:pt x="635889" y="284797"/>
                        <a:pt x="636365" y="284512"/>
                      </a:cubicBezTo>
                      <a:lnTo>
                        <a:pt x="637699" y="283655"/>
                      </a:lnTo>
                      <a:cubicBezTo>
                        <a:pt x="641223" y="281368"/>
                        <a:pt x="644747" y="279463"/>
                        <a:pt x="648272" y="277749"/>
                      </a:cubicBezTo>
                      <a:cubicBezTo>
                        <a:pt x="651796" y="276034"/>
                        <a:pt x="655320" y="274701"/>
                        <a:pt x="658749" y="273367"/>
                      </a:cubicBezTo>
                      <a:cubicBezTo>
                        <a:pt x="662178" y="272129"/>
                        <a:pt x="665512" y="270986"/>
                        <a:pt x="668846" y="270034"/>
                      </a:cubicBezTo>
                      <a:cubicBezTo>
                        <a:pt x="675323" y="268034"/>
                        <a:pt x="681419" y="266414"/>
                        <a:pt x="686943" y="264890"/>
                      </a:cubicBezTo>
                      <a:cubicBezTo>
                        <a:pt x="692468" y="263366"/>
                        <a:pt x="697516" y="262033"/>
                        <a:pt x="701802" y="260604"/>
                      </a:cubicBezTo>
                      <a:cubicBezTo>
                        <a:pt x="706088" y="259175"/>
                        <a:pt x="709803" y="257842"/>
                        <a:pt x="712756" y="256508"/>
                      </a:cubicBezTo>
                      <a:cubicBezTo>
                        <a:pt x="714661" y="255651"/>
                        <a:pt x="716185" y="254889"/>
                        <a:pt x="717518" y="254127"/>
                      </a:cubicBezTo>
                      <a:cubicBezTo>
                        <a:pt x="719804" y="246221"/>
                        <a:pt x="722852" y="238887"/>
                        <a:pt x="726186" y="232124"/>
                      </a:cubicBezTo>
                      <a:cubicBezTo>
                        <a:pt x="730092" y="224314"/>
                        <a:pt x="734283" y="217170"/>
                        <a:pt x="738569" y="210693"/>
                      </a:cubicBezTo>
                      <a:cubicBezTo>
                        <a:pt x="747046" y="197739"/>
                        <a:pt x="755332" y="186976"/>
                        <a:pt x="761715" y="177641"/>
                      </a:cubicBezTo>
                      <a:cubicBezTo>
                        <a:pt x="763334" y="175355"/>
                        <a:pt x="764763" y="173069"/>
                        <a:pt x="766096" y="170974"/>
                      </a:cubicBezTo>
                      <a:cubicBezTo>
                        <a:pt x="767429" y="168878"/>
                        <a:pt x="768572" y="166878"/>
                        <a:pt x="769620" y="164973"/>
                      </a:cubicBezTo>
                      <a:cubicBezTo>
                        <a:pt x="770668" y="163068"/>
                        <a:pt x="771525" y="161354"/>
                        <a:pt x="772192" y="159829"/>
                      </a:cubicBezTo>
                      <a:cubicBezTo>
                        <a:pt x="772859" y="158210"/>
                        <a:pt x="773430" y="156781"/>
                        <a:pt x="773716" y="155543"/>
                      </a:cubicBezTo>
                      <a:cubicBezTo>
                        <a:pt x="774097" y="154305"/>
                        <a:pt x="774288" y="153162"/>
                        <a:pt x="774382" y="152305"/>
                      </a:cubicBezTo>
                      <a:cubicBezTo>
                        <a:pt x="774478" y="151352"/>
                        <a:pt x="774478" y="150590"/>
                        <a:pt x="774382" y="149828"/>
                      </a:cubicBezTo>
                      <a:cubicBezTo>
                        <a:pt x="774382" y="148400"/>
                        <a:pt x="773906" y="147161"/>
                        <a:pt x="773335" y="145733"/>
                      </a:cubicBezTo>
                      <a:cubicBezTo>
                        <a:pt x="772192" y="142875"/>
                        <a:pt x="769525" y="139351"/>
                        <a:pt x="766477" y="136112"/>
                      </a:cubicBezTo>
                      <a:cubicBezTo>
                        <a:pt x="764000" y="133541"/>
                        <a:pt x="761048" y="132207"/>
                        <a:pt x="756857" y="128588"/>
                      </a:cubicBezTo>
                      <a:cubicBezTo>
                        <a:pt x="753713" y="125921"/>
                        <a:pt x="756857" y="128588"/>
                        <a:pt x="749808" y="122682"/>
                      </a:cubicBezTo>
                      <a:cubicBezTo>
                        <a:pt x="745046" y="118681"/>
                        <a:pt x="726853" y="99250"/>
                        <a:pt x="724948" y="93250"/>
                      </a:cubicBezTo>
                      <a:cubicBezTo>
                        <a:pt x="663893" y="84201"/>
                        <a:pt x="610076" y="67056"/>
                        <a:pt x="579025" y="38862"/>
                      </a:cubicBezTo>
                      <a:cubicBezTo>
                        <a:pt x="568071" y="28861"/>
                        <a:pt x="558642" y="15526"/>
                        <a:pt x="550640" y="0"/>
                      </a:cubicBezTo>
                      <a:cubicBezTo>
                        <a:pt x="536639" y="75914"/>
                        <a:pt x="462439" y="154114"/>
                        <a:pt x="356711" y="219837"/>
                      </a:cubicBezTo>
                      <a:cubicBezTo>
                        <a:pt x="358426" y="219646"/>
                        <a:pt x="360140" y="219456"/>
                        <a:pt x="361950" y="219361"/>
                      </a:cubicBezTo>
                      <a:cubicBezTo>
                        <a:pt x="366046" y="219075"/>
                        <a:pt x="370427" y="218884"/>
                        <a:pt x="375190" y="218980"/>
                      </a:cubicBezTo>
                      <a:cubicBezTo>
                        <a:pt x="379952" y="219170"/>
                        <a:pt x="385096" y="219551"/>
                        <a:pt x="390620" y="220694"/>
                      </a:cubicBezTo>
                      <a:cubicBezTo>
                        <a:pt x="396050" y="221837"/>
                        <a:pt x="401955" y="223647"/>
                        <a:pt x="407480" y="226885"/>
                      </a:cubicBezTo>
                      <a:cubicBezTo>
                        <a:pt x="410242" y="228409"/>
                        <a:pt x="412909" y="230505"/>
                        <a:pt x="415195" y="232696"/>
                      </a:cubicBezTo>
                      <a:cubicBezTo>
                        <a:pt x="416338" y="233839"/>
                        <a:pt x="417481" y="235077"/>
                        <a:pt x="418338" y="236315"/>
                      </a:cubicBezTo>
                      <a:cubicBezTo>
                        <a:pt x="418815" y="236982"/>
                        <a:pt x="419291" y="237554"/>
                        <a:pt x="419671" y="238220"/>
                      </a:cubicBezTo>
                      <a:cubicBezTo>
                        <a:pt x="420053" y="238887"/>
                        <a:pt x="420434" y="239554"/>
                        <a:pt x="420910" y="240221"/>
                      </a:cubicBezTo>
                      <a:cubicBezTo>
                        <a:pt x="421291" y="240887"/>
                        <a:pt x="421577" y="241554"/>
                        <a:pt x="421957" y="242316"/>
                      </a:cubicBezTo>
                      <a:cubicBezTo>
                        <a:pt x="422243" y="242983"/>
                        <a:pt x="422624" y="243745"/>
                        <a:pt x="422815" y="244412"/>
                      </a:cubicBezTo>
                      <a:cubicBezTo>
                        <a:pt x="423291" y="245935"/>
                        <a:pt x="423863" y="247459"/>
                        <a:pt x="424053" y="249079"/>
                      </a:cubicBezTo>
                      <a:cubicBezTo>
                        <a:pt x="424149" y="249841"/>
                        <a:pt x="424339" y="250698"/>
                        <a:pt x="424434" y="251460"/>
                      </a:cubicBezTo>
                      <a:cubicBezTo>
                        <a:pt x="424434" y="252222"/>
                        <a:pt x="424529" y="253079"/>
                        <a:pt x="424625" y="253841"/>
                      </a:cubicBezTo>
                      <a:cubicBezTo>
                        <a:pt x="424625" y="254699"/>
                        <a:pt x="424625" y="255460"/>
                        <a:pt x="424625" y="256222"/>
                      </a:cubicBezTo>
                      <a:cubicBezTo>
                        <a:pt x="424625" y="256984"/>
                        <a:pt x="424625" y="257842"/>
                        <a:pt x="424434" y="258604"/>
                      </a:cubicBezTo>
                      <a:cubicBezTo>
                        <a:pt x="424339" y="259366"/>
                        <a:pt x="424244" y="260128"/>
                        <a:pt x="424053" y="260890"/>
                      </a:cubicBezTo>
                      <a:cubicBezTo>
                        <a:pt x="423863" y="261652"/>
                        <a:pt x="423672" y="262414"/>
                        <a:pt x="423577" y="263080"/>
                      </a:cubicBezTo>
                      <a:cubicBezTo>
                        <a:pt x="423386" y="263842"/>
                        <a:pt x="423196" y="264509"/>
                        <a:pt x="423006" y="265271"/>
                      </a:cubicBezTo>
                      <a:cubicBezTo>
                        <a:pt x="422815" y="265938"/>
                        <a:pt x="422624" y="266700"/>
                        <a:pt x="422339" y="267367"/>
                      </a:cubicBezTo>
                      <a:cubicBezTo>
                        <a:pt x="422053" y="268034"/>
                        <a:pt x="421863" y="268700"/>
                        <a:pt x="421577" y="269367"/>
                      </a:cubicBezTo>
                      <a:cubicBezTo>
                        <a:pt x="421291" y="270034"/>
                        <a:pt x="421005" y="270605"/>
                        <a:pt x="420720" y="271272"/>
                      </a:cubicBezTo>
                      <a:cubicBezTo>
                        <a:pt x="420434" y="271939"/>
                        <a:pt x="420148" y="272510"/>
                        <a:pt x="419862" y="273177"/>
                      </a:cubicBezTo>
                      <a:cubicBezTo>
                        <a:pt x="419576" y="273749"/>
                        <a:pt x="419291" y="274415"/>
                        <a:pt x="419005" y="274987"/>
                      </a:cubicBezTo>
                      <a:cubicBezTo>
                        <a:pt x="417766" y="277368"/>
                        <a:pt x="416623" y="279463"/>
                        <a:pt x="415480" y="281464"/>
                      </a:cubicBezTo>
                      <a:cubicBezTo>
                        <a:pt x="414909" y="282416"/>
                        <a:pt x="414433" y="283369"/>
                        <a:pt x="413861" y="284321"/>
                      </a:cubicBezTo>
                      <a:cubicBezTo>
                        <a:pt x="413385" y="285083"/>
                        <a:pt x="413004" y="285845"/>
                        <a:pt x="412528" y="286702"/>
                      </a:cubicBezTo>
                      <a:cubicBezTo>
                        <a:pt x="412147" y="287369"/>
                        <a:pt x="412052" y="287464"/>
                        <a:pt x="411861" y="287655"/>
                      </a:cubicBezTo>
                      <a:cubicBezTo>
                        <a:pt x="411671" y="287941"/>
                        <a:pt x="411575" y="288131"/>
                        <a:pt x="411480" y="288417"/>
                      </a:cubicBezTo>
                      <a:cubicBezTo>
                        <a:pt x="411195" y="288893"/>
                        <a:pt x="411004" y="289465"/>
                        <a:pt x="411099" y="290036"/>
                      </a:cubicBezTo>
                      <a:cubicBezTo>
                        <a:pt x="411099" y="291179"/>
                        <a:pt x="411956" y="292132"/>
                        <a:pt x="413099" y="292799"/>
                      </a:cubicBezTo>
                      <a:cubicBezTo>
                        <a:pt x="413385" y="292989"/>
                        <a:pt x="413671" y="293180"/>
                        <a:pt x="414052" y="293275"/>
                      </a:cubicBezTo>
                      <a:cubicBezTo>
                        <a:pt x="414242" y="293275"/>
                        <a:pt x="414433" y="293370"/>
                        <a:pt x="414624" y="293465"/>
                      </a:cubicBezTo>
                      <a:lnTo>
                        <a:pt x="414719" y="293465"/>
                      </a:lnTo>
                      <a:cubicBezTo>
                        <a:pt x="414719" y="293465"/>
                        <a:pt x="414909" y="293560"/>
                        <a:pt x="414909" y="293560"/>
                      </a:cubicBezTo>
                      <a:lnTo>
                        <a:pt x="415385" y="293560"/>
                      </a:lnTo>
                      <a:cubicBezTo>
                        <a:pt x="415385" y="293560"/>
                        <a:pt x="415862" y="293846"/>
                        <a:pt x="415862" y="293846"/>
                      </a:cubicBezTo>
                      <a:cubicBezTo>
                        <a:pt x="416052" y="293846"/>
                        <a:pt x="416243" y="293846"/>
                        <a:pt x="416338" y="293846"/>
                      </a:cubicBezTo>
                      <a:cubicBezTo>
                        <a:pt x="416719" y="293846"/>
                        <a:pt x="417005" y="294037"/>
                        <a:pt x="417386" y="294037"/>
                      </a:cubicBezTo>
                      <a:cubicBezTo>
                        <a:pt x="417766" y="294037"/>
                        <a:pt x="418148" y="294037"/>
                        <a:pt x="418529" y="294132"/>
                      </a:cubicBezTo>
                      <a:cubicBezTo>
                        <a:pt x="418910" y="294132"/>
                        <a:pt x="419386" y="294132"/>
                        <a:pt x="419767" y="294132"/>
                      </a:cubicBezTo>
                      <a:cubicBezTo>
                        <a:pt x="421481" y="294132"/>
                        <a:pt x="423482" y="294132"/>
                        <a:pt x="425672" y="294132"/>
                      </a:cubicBezTo>
                      <a:cubicBezTo>
                        <a:pt x="426720" y="294132"/>
                        <a:pt x="427863" y="293942"/>
                        <a:pt x="429006" y="293846"/>
                      </a:cubicBezTo>
                      <a:cubicBezTo>
                        <a:pt x="430149" y="293751"/>
                        <a:pt x="431292" y="293560"/>
                        <a:pt x="432531" y="293370"/>
                      </a:cubicBezTo>
                      <a:cubicBezTo>
                        <a:pt x="437388" y="292703"/>
                        <a:pt x="442722" y="291751"/>
                        <a:pt x="448437" y="290989"/>
                      </a:cubicBezTo>
                      <a:cubicBezTo>
                        <a:pt x="451295" y="290608"/>
                        <a:pt x="454343" y="290227"/>
                        <a:pt x="457391" y="289941"/>
                      </a:cubicBezTo>
                      <a:cubicBezTo>
                        <a:pt x="460534" y="289655"/>
                        <a:pt x="463772" y="289560"/>
                        <a:pt x="467201" y="289655"/>
                      </a:cubicBezTo>
                      <a:cubicBezTo>
                        <a:pt x="470631" y="289750"/>
                        <a:pt x="474155" y="290227"/>
                        <a:pt x="477679" y="291179"/>
                      </a:cubicBezTo>
                      <a:cubicBezTo>
                        <a:pt x="481108" y="292037"/>
                        <a:pt x="484441" y="293465"/>
                        <a:pt x="487204" y="295275"/>
                      </a:cubicBezTo>
                      <a:cubicBezTo>
                        <a:pt x="487871" y="295751"/>
                        <a:pt x="488632" y="296132"/>
                        <a:pt x="489204" y="296609"/>
                      </a:cubicBezTo>
                      <a:cubicBezTo>
                        <a:pt x="489776" y="297085"/>
                        <a:pt x="490442" y="297561"/>
                        <a:pt x="491014" y="298133"/>
                      </a:cubicBezTo>
                      <a:lnTo>
                        <a:pt x="491490" y="298513"/>
                      </a:lnTo>
                      <a:lnTo>
                        <a:pt x="491871" y="298895"/>
                      </a:lnTo>
                      <a:lnTo>
                        <a:pt x="492633" y="299656"/>
                      </a:lnTo>
                      <a:lnTo>
                        <a:pt x="493490" y="300514"/>
                      </a:lnTo>
                      <a:cubicBezTo>
                        <a:pt x="493490" y="300514"/>
                        <a:pt x="494062" y="301085"/>
                        <a:pt x="494252" y="301371"/>
                      </a:cubicBezTo>
                      <a:cubicBezTo>
                        <a:pt x="495110" y="302609"/>
                        <a:pt x="496158" y="303752"/>
                        <a:pt x="496729" y="305086"/>
                      </a:cubicBezTo>
                      <a:lnTo>
                        <a:pt x="497205" y="306038"/>
                      </a:lnTo>
                      <a:cubicBezTo>
                        <a:pt x="497205" y="306038"/>
                        <a:pt x="497491" y="306705"/>
                        <a:pt x="497586" y="307086"/>
                      </a:cubicBezTo>
                      <a:cubicBezTo>
                        <a:pt x="497777" y="307753"/>
                        <a:pt x="498063" y="308420"/>
                        <a:pt x="498253" y="309086"/>
                      </a:cubicBezTo>
                      <a:cubicBezTo>
                        <a:pt x="498443" y="309753"/>
                        <a:pt x="498539" y="310420"/>
                        <a:pt x="498634" y="311182"/>
                      </a:cubicBezTo>
                      <a:lnTo>
                        <a:pt x="498634" y="312230"/>
                      </a:lnTo>
                      <a:cubicBezTo>
                        <a:pt x="498634" y="312230"/>
                        <a:pt x="498824" y="313182"/>
                        <a:pt x="498824" y="313182"/>
                      </a:cubicBezTo>
                      <a:cubicBezTo>
                        <a:pt x="498824" y="314420"/>
                        <a:pt x="498824" y="315563"/>
                        <a:pt x="498824" y="316706"/>
                      </a:cubicBezTo>
                      <a:cubicBezTo>
                        <a:pt x="498824" y="318897"/>
                        <a:pt x="498539" y="320897"/>
                        <a:pt x="498348" y="322707"/>
                      </a:cubicBezTo>
                      <a:cubicBezTo>
                        <a:pt x="498157" y="324517"/>
                        <a:pt x="497967" y="326136"/>
                        <a:pt x="497967" y="327470"/>
                      </a:cubicBezTo>
                      <a:cubicBezTo>
                        <a:pt x="497967" y="327850"/>
                        <a:pt x="497967" y="328136"/>
                        <a:pt x="497967" y="328422"/>
                      </a:cubicBezTo>
                      <a:cubicBezTo>
                        <a:pt x="497967" y="328708"/>
                        <a:pt x="497967" y="328993"/>
                        <a:pt x="497967" y="329279"/>
                      </a:cubicBezTo>
                      <a:cubicBezTo>
                        <a:pt x="497967" y="329565"/>
                        <a:pt x="497967" y="329851"/>
                        <a:pt x="497967" y="330041"/>
                      </a:cubicBezTo>
                      <a:cubicBezTo>
                        <a:pt x="497967" y="330327"/>
                        <a:pt x="498063" y="330517"/>
                        <a:pt x="498157" y="330803"/>
                      </a:cubicBezTo>
                      <a:cubicBezTo>
                        <a:pt x="498157" y="331089"/>
                        <a:pt x="498348" y="331279"/>
                        <a:pt x="498443" y="331565"/>
                      </a:cubicBezTo>
                      <a:lnTo>
                        <a:pt x="498443" y="331946"/>
                      </a:lnTo>
                      <a:cubicBezTo>
                        <a:pt x="498443" y="331946"/>
                        <a:pt x="498729" y="332327"/>
                        <a:pt x="498729" y="332327"/>
                      </a:cubicBezTo>
                      <a:cubicBezTo>
                        <a:pt x="498824" y="332518"/>
                        <a:pt x="498920" y="332803"/>
                        <a:pt x="499110" y="332994"/>
                      </a:cubicBezTo>
                      <a:cubicBezTo>
                        <a:pt x="499301" y="333280"/>
                        <a:pt x="499396" y="333470"/>
                        <a:pt x="499586" y="333756"/>
                      </a:cubicBezTo>
                      <a:cubicBezTo>
                        <a:pt x="500253" y="334709"/>
                        <a:pt x="501015" y="335566"/>
                        <a:pt x="501968" y="336328"/>
                      </a:cubicBezTo>
                      <a:cubicBezTo>
                        <a:pt x="503777" y="337852"/>
                        <a:pt x="506254" y="338995"/>
                        <a:pt x="508921" y="339757"/>
                      </a:cubicBezTo>
                      <a:cubicBezTo>
                        <a:pt x="511588" y="340614"/>
                        <a:pt x="514541" y="341090"/>
                        <a:pt x="517493" y="341471"/>
                      </a:cubicBezTo>
                      <a:cubicBezTo>
                        <a:pt x="523304" y="342138"/>
                        <a:pt x="528924" y="342328"/>
                        <a:pt x="533495" y="342424"/>
                      </a:cubicBezTo>
                      <a:cubicBezTo>
                        <a:pt x="538163" y="342614"/>
                        <a:pt x="541877" y="342805"/>
                        <a:pt x="544354" y="343186"/>
                      </a:cubicBezTo>
                      <a:cubicBezTo>
                        <a:pt x="546831" y="343567"/>
                        <a:pt x="548164" y="344043"/>
                        <a:pt x="548164" y="344615"/>
                      </a:cubicBezTo>
                      <a:cubicBezTo>
                        <a:pt x="548164" y="345186"/>
                        <a:pt x="546735" y="345758"/>
                        <a:pt x="544259" y="346519"/>
                      </a:cubicBezTo>
                      <a:cubicBezTo>
                        <a:pt x="541782" y="347282"/>
                        <a:pt x="538067" y="348139"/>
                        <a:pt x="533305" y="349091"/>
                      </a:cubicBezTo>
                      <a:cubicBezTo>
                        <a:pt x="528542" y="350044"/>
                        <a:pt x="522637" y="351092"/>
                        <a:pt x="515588" y="351473"/>
                      </a:cubicBezTo>
                      <a:cubicBezTo>
                        <a:pt x="512064" y="351663"/>
                        <a:pt x="508159" y="351663"/>
                        <a:pt x="503968" y="351092"/>
                      </a:cubicBezTo>
                      <a:cubicBezTo>
                        <a:pt x="499777" y="350520"/>
                        <a:pt x="495300" y="349472"/>
                        <a:pt x="491109" y="347186"/>
                      </a:cubicBezTo>
                      <a:cubicBezTo>
                        <a:pt x="489014" y="346043"/>
                        <a:pt x="487109" y="344710"/>
                        <a:pt x="485394" y="343186"/>
                      </a:cubicBezTo>
                      <a:cubicBezTo>
                        <a:pt x="485013" y="342805"/>
                        <a:pt x="484537" y="342328"/>
                        <a:pt x="484156" y="341948"/>
                      </a:cubicBezTo>
                      <a:cubicBezTo>
                        <a:pt x="483775" y="341567"/>
                        <a:pt x="483394" y="341090"/>
                        <a:pt x="483013" y="340614"/>
                      </a:cubicBezTo>
                      <a:cubicBezTo>
                        <a:pt x="482822" y="340424"/>
                        <a:pt x="482632" y="340138"/>
                        <a:pt x="482441" y="339947"/>
                      </a:cubicBezTo>
                      <a:lnTo>
                        <a:pt x="481965" y="339185"/>
                      </a:lnTo>
                      <a:cubicBezTo>
                        <a:pt x="481679" y="338709"/>
                        <a:pt x="481299" y="338233"/>
                        <a:pt x="481013" y="337661"/>
                      </a:cubicBezTo>
                      <a:cubicBezTo>
                        <a:pt x="479870" y="335566"/>
                        <a:pt x="479203" y="332994"/>
                        <a:pt x="478727" y="330899"/>
                      </a:cubicBezTo>
                      <a:cubicBezTo>
                        <a:pt x="478346" y="328708"/>
                        <a:pt x="478155" y="326708"/>
                        <a:pt x="478060" y="324707"/>
                      </a:cubicBezTo>
                      <a:cubicBezTo>
                        <a:pt x="477964" y="322802"/>
                        <a:pt x="477774" y="320992"/>
                        <a:pt x="477584" y="319468"/>
                      </a:cubicBezTo>
                      <a:cubicBezTo>
                        <a:pt x="477584" y="318706"/>
                        <a:pt x="477298" y="317945"/>
                        <a:pt x="477203" y="317278"/>
                      </a:cubicBezTo>
                      <a:lnTo>
                        <a:pt x="476917" y="316516"/>
                      </a:lnTo>
                      <a:cubicBezTo>
                        <a:pt x="476917" y="316516"/>
                        <a:pt x="476726" y="316039"/>
                        <a:pt x="476631" y="315849"/>
                      </a:cubicBezTo>
                      <a:cubicBezTo>
                        <a:pt x="476155" y="314896"/>
                        <a:pt x="475583" y="314134"/>
                        <a:pt x="474726" y="313468"/>
                      </a:cubicBezTo>
                      <a:cubicBezTo>
                        <a:pt x="474536" y="313277"/>
                        <a:pt x="474345" y="313182"/>
                        <a:pt x="474155" y="312992"/>
                      </a:cubicBezTo>
                      <a:lnTo>
                        <a:pt x="473773" y="312706"/>
                      </a:lnTo>
                      <a:lnTo>
                        <a:pt x="473583" y="312515"/>
                      </a:lnTo>
                      <a:lnTo>
                        <a:pt x="473393" y="312515"/>
                      </a:lnTo>
                      <a:cubicBezTo>
                        <a:pt x="473393" y="312515"/>
                        <a:pt x="472821" y="312134"/>
                        <a:pt x="472630" y="311944"/>
                      </a:cubicBezTo>
                      <a:cubicBezTo>
                        <a:pt x="472345" y="311753"/>
                        <a:pt x="472059" y="311753"/>
                        <a:pt x="471869" y="311563"/>
                      </a:cubicBezTo>
                      <a:cubicBezTo>
                        <a:pt x="470821" y="311087"/>
                        <a:pt x="469773" y="310801"/>
                        <a:pt x="468439" y="310705"/>
                      </a:cubicBezTo>
                      <a:cubicBezTo>
                        <a:pt x="467106" y="310610"/>
                        <a:pt x="465677" y="310515"/>
                        <a:pt x="463963" y="310705"/>
                      </a:cubicBezTo>
                      <a:cubicBezTo>
                        <a:pt x="462249" y="310801"/>
                        <a:pt x="460248" y="311087"/>
                        <a:pt x="458153" y="311467"/>
                      </a:cubicBezTo>
                      <a:cubicBezTo>
                        <a:pt x="456057" y="311849"/>
                        <a:pt x="453771" y="312325"/>
                        <a:pt x="451390" y="312896"/>
                      </a:cubicBezTo>
                      <a:cubicBezTo>
                        <a:pt x="446627" y="314039"/>
                        <a:pt x="441389" y="315468"/>
                        <a:pt x="435579" y="316706"/>
                      </a:cubicBezTo>
                      <a:cubicBezTo>
                        <a:pt x="434150" y="316992"/>
                        <a:pt x="432626" y="317373"/>
                        <a:pt x="431102" y="317659"/>
                      </a:cubicBezTo>
                      <a:cubicBezTo>
                        <a:pt x="429578" y="317945"/>
                        <a:pt x="428054" y="318230"/>
                        <a:pt x="426434" y="318516"/>
                      </a:cubicBezTo>
                      <a:cubicBezTo>
                        <a:pt x="423291" y="318992"/>
                        <a:pt x="419862" y="319373"/>
                        <a:pt x="416243" y="319564"/>
                      </a:cubicBezTo>
                      <a:cubicBezTo>
                        <a:pt x="415290" y="319564"/>
                        <a:pt x="414433" y="319564"/>
                        <a:pt x="413481" y="319564"/>
                      </a:cubicBezTo>
                      <a:lnTo>
                        <a:pt x="410718" y="319564"/>
                      </a:lnTo>
                      <a:cubicBezTo>
                        <a:pt x="409766" y="319564"/>
                        <a:pt x="408813" y="319373"/>
                        <a:pt x="407861" y="319278"/>
                      </a:cubicBezTo>
                      <a:cubicBezTo>
                        <a:pt x="407384" y="319278"/>
                        <a:pt x="406908" y="319278"/>
                        <a:pt x="406432" y="319183"/>
                      </a:cubicBezTo>
                      <a:lnTo>
                        <a:pt x="405003" y="318992"/>
                      </a:lnTo>
                      <a:lnTo>
                        <a:pt x="403574" y="318802"/>
                      </a:lnTo>
                      <a:lnTo>
                        <a:pt x="402813" y="318802"/>
                      </a:lnTo>
                      <a:cubicBezTo>
                        <a:pt x="402813" y="318802"/>
                        <a:pt x="402050" y="318516"/>
                        <a:pt x="402050" y="318516"/>
                      </a:cubicBezTo>
                      <a:cubicBezTo>
                        <a:pt x="401003" y="318325"/>
                        <a:pt x="399955" y="318040"/>
                        <a:pt x="398907" y="317754"/>
                      </a:cubicBezTo>
                      <a:cubicBezTo>
                        <a:pt x="397859" y="317468"/>
                        <a:pt x="396907" y="317183"/>
                        <a:pt x="395859" y="316801"/>
                      </a:cubicBezTo>
                      <a:cubicBezTo>
                        <a:pt x="394907" y="316421"/>
                        <a:pt x="393859" y="316135"/>
                        <a:pt x="392906" y="315754"/>
                      </a:cubicBezTo>
                      <a:cubicBezTo>
                        <a:pt x="389001" y="314230"/>
                        <a:pt x="385477" y="312230"/>
                        <a:pt x="382714" y="309753"/>
                      </a:cubicBezTo>
                      <a:cubicBezTo>
                        <a:pt x="379857" y="307276"/>
                        <a:pt x="377666" y="304324"/>
                        <a:pt x="376524" y="300895"/>
                      </a:cubicBezTo>
                      <a:cubicBezTo>
                        <a:pt x="375381" y="297561"/>
                        <a:pt x="375095" y="293942"/>
                        <a:pt x="375571" y="290322"/>
                      </a:cubicBezTo>
                      <a:cubicBezTo>
                        <a:pt x="375761" y="289370"/>
                        <a:pt x="375857" y="288512"/>
                        <a:pt x="376047" y="287560"/>
                      </a:cubicBezTo>
                      <a:cubicBezTo>
                        <a:pt x="376238" y="286607"/>
                        <a:pt x="376524" y="285750"/>
                        <a:pt x="376809" y="284797"/>
                      </a:cubicBezTo>
                      <a:cubicBezTo>
                        <a:pt x="377095" y="283845"/>
                        <a:pt x="377476" y="282988"/>
                        <a:pt x="377762" y="282035"/>
                      </a:cubicBezTo>
                      <a:cubicBezTo>
                        <a:pt x="378143" y="281083"/>
                        <a:pt x="378429" y="280416"/>
                        <a:pt x="378714" y="279654"/>
                      </a:cubicBezTo>
                      <a:lnTo>
                        <a:pt x="379190" y="278511"/>
                      </a:lnTo>
                      <a:lnTo>
                        <a:pt x="379572" y="277654"/>
                      </a:lnTo>
                      <a:lnTo>
                        <a:pt x="380333" y="275939"/>
                      </a:lnTo>
                      <a:cubicBezTo>
                        <a:pt x="380810" y="274892"/>
                        <a:pt x="381286" y="273844"/>
                        <a:pt x="381762" y="272796"/>
                      </a:cubicBezTo>
                      <a:cubicBezTo>
                        <a:pt x="382620" y="270796"/>
                        <a:pt x="383477" y="268986"/>
                        <a:pt x="384048" y="267367"/>
                      </a:cubicBezTo>
                      <a:cubicBezTo>
                        <a:pt x="384239" y="266986"/>
                        <a:pt x="384334" y="266605"/>
                        <a:pt x="384524" y="266224"/>
                      </a:cubicBezTo>
                      <a:cubicBezTo>
                        <a:pt x="384715" y="265843"/>
                        <a:pt x="384810" y="265462"/>
                        <a:pt x="384906" y="265081"/>
                      </a:cubicBezTo>
                      <a:lnTo>
                        <a:pt x="385191" y="264033"/>
                      </a:lnTo>
                      <a:lnTo>
                        <a:pt x="385382" y="263080"/>
                      </a:lnTo>
                      <a:cubicBezTo>
                        <a:pt x="385382" y="263080"/>
                        <a:pt x="385477" y="262509"/>
                        <a:pt x="385572" y="262223"/>
                      </a:cubicBezTo>
                      <a:cubicBezTo>
                        <a:pt x="385572" y="261938"/>
                        <a:pt x="385667" y="261652"/>
                        <a:pt x="385667" y="261461"/>
                      </a:cubicBezTo>
                      <a:cubicBezTo>
                        <a:pt x="385667" y="261175"/>
                        <a:pt x="385667" y="260985"/>
                        <a:pt x="385667" y="260699"/>
                      </a:cubicBezTo>
                      <a:cubicBezTo>
                        <a:pt x="385667" y="260509"/>
                        <a:pt x="385667" y="260318"/>
                        <a:pt x="385667" y="260033"/>
                      </a:cubicBezTo>
                      <a:cubicBezTo>
                        <a:pt x="385667" y="259271"/>
                        <a:pt x="385477" y="258604"/>
                        <a:pt x="385286" y="258127"/>
                      </a:cubicBezTo>
                      <a:cubicBezTo>
                        <a:pt x="385286" y="257842"/>
                        <a:pt x="385001" y="257651"/>
                        <a:pt x="384906" y="257461"/>
                      </a:cubicBezTo>
                      <a:cubicBezTo>
                        <a:pt x="384906" y="257366"/>
                        <a:pt x="384715" y="257175"/>
                        <a:pt x="384620" y="257080"/>
                      </a:cubicBezTo>
                      <a:cubicBezTo>
                        <a:pt x="384524" y="256984"/>
                        <a:pt x="384429" y="256794"/>
                        <a:pt x="384334" y="256699"/>
                      </a:cubicBezTo>
                      <a:cubicBezTo>
                        <a:pt x="384239" y="256604"/>
                        <a:pt x="384143" y="256508"/>
                        <a:pt x="384048" y="256413"/>
                      </a:cubicBezTo>
                      <a:cubicBezTo>
                        <a:pt x="384048" y="256318"/>
                        <a:pt x="383857" y="256222"/>
                        <a:pt x="383763" y="256127"/>
                      </a:cubicBezTo>
                      <a:cubicBezTo>
                        <a:pt x="383572" y="255937"/>
                        <a:pt x="383286" y="255842"/>
                        <a:pt x="383191" y="255651"/>
                      </a:cubicBezTo>
                      <a:cubicBezTo>
                        <a:pt x="382714" y="255365"/>
                        <a:pt x="382238" y="255079"/>
                        <a:pt x="381667" y="254889"/>
                      </a:cubicBezTo>
                      <a:cubicBezTo>
                        <a:pt x="380524" y="254413"/>
                        <a:pt x="378714" y="254032"/>
                        <a:pt x="376619" y="253746"/>
                      </a:cubicBezTo>
                      <a:cubicBezTo>
                        <a:pt x="374523" y="253460"/>
                        <a:pt x="372046" y="253460"/>
                        <a:pt x="369570" y="253555"/>
                      </a:cubicBezTo>
                      <a:cubicBezTo>
                        <a:pt x="367094" y="253651"/>
                        <a:pt x="364522" y="253937"/>
                        <a:pt x="362045" y="254317"/>
                      </a:cubicBezTo>
                      <a:cubicBezTo>
                        <a:pt x="359569" y="254699"/>
                        <a:pt x="357188" y="255175"/>
                        <a:pt x="355092" y="255651"/>
                      </a:cubicBezTo>
                      <a:cubicBezTo>
                        <a:pt x="352901" y="256127"/>
                        <a:pt x="350901" y="256699"/>
                        <a:pt x="349091" y="257175"/>
                      </a:cubicBezTo>
                      <a:cubicBezTo>
                        <a:pt x="347186" y="257746"/>
                        <a:pt x="345567" y="258223"/>
                        <a:pt x="344234" y="258699"/>
                      </a:cubicBezTo>
                      <a:cubicBezTo>
                        <a:pt x="348044" y="265271"/>
                        <a:pt x="351663" y="272891"/>
                        <a:pt x="354425" y="281940"/>
                      </a:cubicBezTo>
                      <a:cubicBezTo>
                        <a:pt x="356045" y="287179"/>
                        <a:pt x="357378" y="292799"/>
                        <a:pt x="358140" y="298895"/>
                      </a:cubicBezTo>
                      <a:cubicBezTo>
                        <a:pt x="358330" y="300418"/>
                        <a:pt x="358521" y="301942"/>
                        <a:pt x="358616" y="303467"/>
                      </a:cubicBezTo>
                      <a:cubicBezTo>
                        <a:pt x="358712" y="305086"/>
                        <a:pt x="358807" y="306896"/>
                        <a:pt x="358902" y="308610"/>
                      </a:cubicBezTo>
                      <a:cubicBezTo>
                        <a:pt x="358902" y="310325"/>
                        <a:pt x="358902" y="312134"/>
                        <a:pt x="358902" y="313849"/>
                      </a:cubicBezTo>
                      <a:cubicBezTo>
                        <a:pt x="358807" y="315563"/>
                        <a:pt x="358712" y="317373"/>
                        <a:pt x="358521" y="318992"/>
                      </a:cubicBezTo>
                      <a:cubicBezTo>
                        <a:pt x="357854" y="325850"/>
                        <a:pt x="356426" y="332327"/>
                        <a:pt x="354616" y="338137"/>
                      </a:cubicBezTo>
                      <a:cubicBezTo>
                        <a:pt x="352806" y="343948"/>
                        <a:pt x="350711" y="349282"/>
                        <a:pt x="348710" y="354044"/>
                      </a:cubicBezTo>
                      <a:cubicBezTo>
                        <a:pt x="346615" y="358807"/>
                        <a:pt x="344614" y="363284"/>
                        <a:pt x="342805" y="367379"/>
                      </a:cubicBezTo>
                      <a:cubicBezTo>
                        <a:pt x="340995" y="371475"/>
                        <a:pt x="339471" y="375190"/>
                        <a:pt x="338328" y="378524"/>
                      </a:cubicBezTo>
                      <a:cubicBezTo>
                        <a:pt x="338042" y="379381"/>
                        <a:pt x="337852" y="380143"/>
                        <a:pt x="337566" y="380905"/>
                      </a:cubicBezTo>
                      <a:cubicBezTo>
                        <a:pt x="337376" y="381667"/>
                        <a:pt x="337185" y="382429"/>
                        <a:pt x="336995" y="383095"/>
                      </a:cubicBezTo>
                      <a:cubicBezTo>
                        <a:pt x="336614" y="384524"/>
                        <a:pt x="336423" y="385858"/>
                        <a:pt x="336328" y="387096"/>
                      </a:cubicBezTo>
                      <a:cubicBezTo>
                        <a:pt x="336328" y="387382"/>
                        <a:pt x="336328" y="387667"/>
                        <a:pt x="336328" y="388049"/>
                      </a:cubicBezTo>
                      <a:cubicBezTo>
                        <a:pt x="336328" y="388334"/>
                        <a:pt x="336328" y="388620"/>
                        <a:pt x="336328" y="388906"/>
                      </a:cubicBezTo>
                      <a:cubicBezTo>
                        <a:pt x="336328" y="389001"/>
                        <a:pt x="336328" y="389192"/>
                        <a:pt x="336328" y="389382"/>
                      </a:cubicBezTo>
                      <a:lnTo>
                        <a:pt x="336328" y="389573"/>
                      </a:lnTo>
                      <a:cubicBezTo>
                        <a:pt x="336328" y="389573"/>
                        <a:pt x="336328" y="389668"/>
                        <a:pt x="336328" y="389668"/>
                      </a:cubicBezTo>
                      <a:lnTo>
                        <a:pt x="336328" y="389668"/>
                      </a:lnTo>
                      <a:cubicBezTo>
                        <a:pt x="336328" y="389668"/>
                        <a:pt x="336328" y="389668"/>
                        <a:pt x="336328" y="389668"/>
                      </a:cubicBezTo>
                      <a:lnTo>
                        <a:pt x="336328" y="389668"/>
                      </a:lnTo>
                      <a:cubicBezTo>
                        <a:pt x="336328" y="389668"/>
                        <a:pt x="336328" y="389858"/>
                        <a:pt x="336328" y="389858"/>
                      </a:cubicBezTo>
                      <a:lnTo>
                        <a:pt x="336328" y="390144"/>
                      </a:lnTo>
                      <a:cubicBezTo>
                        <a:pt x="336328" y="390144"/>
                        <a:pt x="336518" y="391001"/>
                        <a:pt x="336614" y="391382"/>
                      </a:cubicBezTo>
                      <a:cubicBezTo>
                        <a:pt x="336804" y="392144"/>
                        <a:pt x="336899" y="393001"/>
                        <a:pt x="337090" y="393668"/>
                      </a:cubicBezTo>
                      <a:cubicBezTo>
                        <a:pt x="337471" y="395192"/>
                        <a:pt x="337947" y="396526"/>
                        <a:pt x="338424" y="397859"/>
                      </a:cubicBezTo>
                      <a:cubicBezTo>
                        <a:pt x="338995" y="399098"/>
                        <a:pt x="339566" y="400336"/>
                        <a:pt x="340233" y="401574"/>
                      </a:cubicBezTo>
                      <a:cubicBezTo>
                        <a:pt x="341662" y="403955"/>
                        <a:pt x="343471" y="406241"/>
                        <a:pt x="346043" y="408527"/>
                      </a:cubicBezTo>
                      <a:cubicBezTo>
                        <a:pt x="351091" y="413099"/>
                        <a:pt x="358807" y="417195"/>
                        <a:pt x="367665" y="420815"/>
                      </a:cubicBezTo>
                      <a:cubicBezTo>
                        <a:pt x="376619" y="424434"/>
                        <a:pt x="386715" y="427768"/>
                        <a:pt x="397383" y="431864"/>
                      </a:cubicBezTo>
                      <a:cubicBezTo>
                        <a:pt x="402717" y="433959"/>
                        <a:pt x="408337" y="436245"/>
                        <a:pt x="413957" y="439102"/>
                      </a:cubicBezTo>
                      <a:cubicBezTo>
                        <a:pt x="416814" y="440531"/>
                        <a:pt x="419671" y="442055"/>
                        <a:pt x="422529" y="443770"/>
                      </a:cubicBezTo>
                      <a:cubicBezTo>
                        <a:pt x="425387" y="445484"/>
                        <a:pt x="428244" y="447389"/>
                        <a:pt x="431197" y="449580"/>
                      </a:cubicBezTo>
                      <a:cubicBezTo>
                        <a:pt x="434054" y="451771"/>
                        <a:pt x="436912" y="454152"/>
                        <a:pt x="439674" y="456819"/>
                      </a:cubicBezTo>
                      <a:cubicBezTo>
                        <a:pt x="442436" y="459486"/>
                        <a:pt x="445008" y="462439"/>
                        <a:pt x="447485" y="465677"/>
                      </a:cubicBezTo>
                      <a:cubicBezTo>
                        <a:pt x="449961" y="468916"/>
                        <a:pt x="452152" y="472440"/>
                        <a:pt x="454247" y="476059"/>
                      </a:cubicBezTo>
                      <a:cubicBezTo>
                        <a:pt x="456248" y="479774"/>
                        <a:pt x="457962" y="483584"/>
                        <a:pt x="459391" y="487490"/>
                      </a:cubicBezTo>
                      <a:cubicBezTo>
                        <a:pt x="460439" y="490347"/>
                        <a:pt x="461296" y="493204"/>
                        <a:pt x="462058" y="496157"/>
                      </a:cubicBezTo>
                      <a:cubicBezTo>
                        <a:pt x="462153" y="496157"/>
                        <a:pt x="462249" y="496157"/>
                        <a:pt x="462439" y="496252"/>
                      </a:cubicBezTo>
                      <a:cubicBezTo>
                        <a:pt x="463582" y="496634"/>
                        <a:pt x="465297" y="497110"/>
                        <a:pt x="467487" y="497872"/>
                      </a:cubicBezTo>
                      <a:cubicBezTo>
                        <a:pt x="469678" y="498634"/>
                        <a:pt x="472345" y="499586"/>
                        <a:pt x="475393" y="500825"/>
                      </a:cubicBezTo>
                      <a:cubicBezTo>
                        <a:pt x="478441" y="502063"/>
                        <a:pt x="481870" y="503682"/>
                        <a:pt x="485585" y="505777"/>
                      </a:cubicBezTo>
                      <a:cubicBezTo>
                        <a:pt x="489299" y="507873"/>
                        <a:pt x="493205" y="510635"/>
                        <a:pt x="497014" y="514159"/>
                      </a:cubicBezTo>
                      <a:cubicBezTo>
                        <a:pt x="497491" y="514541"/>
                        <a:pt x="497967" y="515112"/>
                        <a:pt x="498443" y="515588"/>
                      </a:cubicBezTo>
                      <a:cubicBezTo>
                        <a:pt x="498634" y="515874"/>
                        <a:pt x="498920" y="516065"/>
                        <a:pt x="499110" y="516350"/>
                      </a:cubicBezTo>
                      <a:lnTo>
                        <a:pt x="499301" y="516541"/>
                      </a:lnTo>
                      <a:lnTo>
                        <a:pt x="499301" y="516541"/>
                      </a:lnTo>
                      <a:cubicBezTo>
                        <a:pt x="499301" y="516541"/>
                        <a:pt x="499301" y="516541"/>
                        <a:pt x="499301" y="516541"/>
                      </a:cubicBezTo>
                      <a:lnTo>
                        <a:pt x="499301" y="516541"/>
                      </a:lnTo>
                      <a:cubicBezTo>
                        <a:pt x="499301" y="516541"/>
                        <a:pt x="499206" y="516350"/>
                        <a:pt x="499206" y="516350"/>
                      </a:cubicBezTo>
                      <a:lnTo>
                        <a:pt x="499015" y="516350"/>
                      </a:lnTo>
                      <a:cubicBezTo>
                        <a:pt x="499015" y="516350"/>
                        <a:pt x="499015" y="516255"/>
                        <a:pt x="499015" y="516255"/>
                      </a:cubicBezTo>
                      <a:lnTo>
                        <a:pt x="499206" y="516445"/>
                      </a:lnTo>
                      <a:cubicBezTo>
                        <a:pt x="499777" y="517017"/>
                        <a:pt x="500349" y="517493"/>
                        <a:pt x="500825" y="518065"/>
                      </a:cubicBezTo>
                      <a:cubicBezTo>
                        <a:pt x="501396" y="518636"/>
                        <a:pt x="501872" y="519208"/>
                        <a:pt x="502348" y="519779"/>
                      </a:cubicBezTo>
                      <a:cubicBezTo>
                        <a:pt x="504254" y="522160"/>
                        <a:pt x="505778" y="524732"/>
                        <a:pt x="507016" y="527209"/>
                      </a:cubicBezTo>
                      <a:cubicBezTo>
                        <a:pt x="509492" y="532257"/>
                        <a:pt x="510826" y="537115"/>
                        <a:pt x="512255" y="541306"/>
                      </a:cubicBezTo>
                      <a:cubicBezTo>
                        <a:pt x="512922" y="543401"/>
                        <a:pt x="513683" y="545306"/>
                        <a:pt x="514350" y="546830"/>
                      </a:cubicBezTo>
                      <a:cubicBezTo>
                        <a:pt x="514731" y="547592"/>
                        <a:pt x="515112" y="548259"/>
                        <a:pt x="515493" y="548926"/>
                      </a:cubicBezTo>
                      <a:cubicBezTo>
                        <a:pt x="515874" y="549497"/>
                        <a:pt x="516255" y="550069"/>
                        <a:pt x="516636" y="550450"/>
                      </a:cubicBezTo>
                      <a:cubicBezTo>
                        <a:pt x="517017" y="550831"/>
                        <a:pt x="517493" y="551307"/>
                        <a:pt x="518065" y="551688"/>
                      </a:cubicBezTo>
                      <a:cubicBezTo>
                        <a:pt x="518636" y="552069"/>
                        <a:pt x="519303" y="552450"/>
                        <a:pt x="520065" y="552831"/>
                      </a:cubicBezTo>
                      <a:cubicBezTo>
                        <a:pt x="520827" y="553212"/>
                        <a:pt x="521684" y="553498"/>
                        <a:pt x="522637" y="553784"/>
                      </a:cubicBezTo>
                      <a:cubicBezTo>
                        <a:pt x="523590" y="554069"/>
                        <a:pt x="524542" y="554355"/>
                        <a:pt x="525589" y="554641"/>
                      </a:cubicBezTo>
                      <a:cubicBezTo>
                        <a:pt x="526638" y="554926"/>
                        <a:pt x="527685" y="555117"/>
                        <a:pt x="528733" y="555308"/>
                      </a:cubicBezTo>
                      <a:cubicBezTo>
                        <a:pt x="529780" y="555498"/>
                        <a:pt x="530923" y="555689"/>
                        <a:pt x="532066" y="555974"/>
                      </a:cubicBezTo>
                      <a:cubicBezTo>
                        <a:pt x="534353" y="556355"/>
                        <a:pt x="536734" y="556832"/>
                        <a:pt x="539210" y="557403"/>
                      </a:cubicBezTo>
                      <a:cubicBezTo>
                        <a:pt x="540448" y="557689"/>
                        <a:pt x="541687" y="558070"/>
                        <a:pt x="542925" y="558451"/>
                      </a:cubicBezTo>
                      <a:cubicBezTo>
                        <a:pt x="544163" y="558832"/>
                        <a:pt x="545497" y="559308"/>
                        <a:pt x="546831" y="559975"/>
                      </a:cubicBezTo>
                      <a:cubicBezTo>
                        <a:pt x="547211" y="560165"/>
                        <a:pt x="547402" y="560260"/>
                        <a:pt x="547688" y="560451"/>
                      </a:cubicBezTo>
                      <a:lnTo>
                        <a:pt x="547878" y="560451"/>
                      </a:lnTo>
                      <a:cubicBezTo>
                        <a:pt x="547878" y="560451"/>
                        <a:pt x="547974" y="560642"/>
                        <a:pt x="547974" y="560642"/>
                      </a:cubicBezTo>
                      <a:lnTo>
                        <a:pt x="547974" y="560642"/>
                      </a:lnTo>
                      <a:cubicBezTo>
                        <a:pt x="547974" y="560642"/>
                        <a:pt x="547974" y="560642"/>
                        <a:pt x="547974" y="560642"/>
                      </a:cubicBezTo>
                      <a:lnTo>
                        <a:pt x="547974" y="560642"/>
                      </a:lnTo>
                      <a:cubicBezTo>
                        <a:pt x="547974" y="560642"/>
                        <a:pt x="548164" y="560737"/>
                        <a:pt x="548164" y="560737"/>
                      </a:cubicBezTo>
                      <a:cubicBezTo>
                        <a:pt x="548735" y="561023"/>
                        <a:pt x="549212" y="561308"/>
                        <a:pt x="549783" y="561594"/>
                      </a:cubicBezTo>
                      <a:cubicBezTo>
                        <a:pt x="550069" y="561784"/>
                        <a:pt x="550355" y="561880"/>
                        <a:pt x="550545" y="562070"/>
                      </a:cubicBezTo>
                      <a:cubicBezTo>
                        <a:pt x="550831" y="562261"/>
                        <a:pt x="551022" y="562356"/>
                        <a:pt x="551307" y="562547"/>
                      </a:cubicBezTo>
                      <a:cubicBezTo>
                        <a:pt x="551783" y="562832"/>
                        <a:pt x="552355" y="563213"/>
                        <a:pt x="552831" y="563499"/>
                      </a:cubicBezTo>
                      <a:cubicBezTo>
                        <a:pt x="553308" y="563785"/>
                        <a:pt x="553784" y="564166"/>
                        <a:pt x="554260" y="564451"/>
                      </a:cubicBezTo>
                      <a:cubicBezTo>
                        <a:pt x="554736" y="564833"/>
                        <a:pt x="555213" y="565118"/>
                        <a:pt x="555593" y="565499"/>
                      </a:cubicBezTo>
                      <a:cubicBezTo>
                        <a:pt x="556451" y="566166"/>
                        <a:pt x="557308" y="566928"/>
                        <a:pt x="558165" y="567595"/>
                      </a:cubicBezTo>
                      <a:cubicBezTo>
                        <a:pt x="558546" y="567976"/>
                        <a:pt x="558927" y="568357"/>
                        <a:pt x="559308" y="568643"/>
                      </a:cubicBezTo>
                      <a:cubicBezTo>
                        <a:pt x="559689" y="569024"/>
                        <a:pt x="560070" y="569309"/>
                        <a:pt x="560451" y="569690"/>
                      </a:cubicBezTo>
                      <a:cubicBezTo>
                        <a:pt x="561118" y="570452"/>
                        <a:pt x="561880" y="571119"/>
                        <a:pt x="562451" y="571786"/>
                      </a:cubicBezTo>
                      <a:cubicBezTo>
                        <a:pt x="565023" y="574548"/>
                        <a:pt x="567024" y="577215"/>
                        <a:pt x="568833" y="579310"/>
                      </a:cubicBezTo>
                      <a:cubicBezTo>
                        <a:pt x="569786" y="580453"/>
                        <a:pt x="570643" y="581406"/>
                        <a:pt x="571405" y="582263"/>
                      </a:cubicBezTo>
                      <a:cubicBezTo>
                        <a:pt x="572262" y="583120"/>
                        <a:pt x="573024" y="583978"/>
                        <a:pt x="573691" y="584644"/>
                      </a:cubicBezTo>
                      <a:cubicBezTo>
                        <a:pt x="574072" y="585026"/>
                        <a:pt x="574357" y="585311"/>
                        <a:pt x="574739" y="585692"/>
                      </a:cubicBezTo>
                      <a:cubicBezTo>
                        <a:pt x="575024" y="585978"/>
                        <a:pt x="575406" y="586264"/>
                        <a:pt x="575691" y="586550"/>
                      </a:cubicBezTo>
                      <a:cubicBezTo>
                        <a:pt x="575977" y="586835"/>
                        <a:pt x="576263" y="587121"/>
                        <a:pt x="576453" y="587311"/>
                      </a:cubicBezTo>
                      <a:cubicBezTo>
                        <a:pt x="576739" y="587502"/>
                        <a:pt x="576929" y="587788"/>
                        <a:pt x="577120" y="587978"/>
                      </a:cubicBezTo>
                      <a:cubicBezTo>
                        <a:pt x="577977" y="588835"/>
                        <a:pt x="578358" y="589407"/>
                        <a:pt x="578168" y="589693"/>
                      </a:cubicBezTo>
                      <a:cubicBezTo>
                        <a:pt x="577977" y="589978"/>
                        <a:pt x="577310" y="590074"/>
                        <a:pt x="576167" y="589883"/>
                      </a:cubicBezTo>
                      <a:cubicBezTo>
                        <a:pt x="575882" y="589883"/>
                        <a:pt x="575501" y="589788"/>
                        <a:pt x="575120" y="589693"/>
                      </a:cubicBezTo>
                      <a:cubicBezTo>
                        <a:pt x="574739" y="589598"/>
                        <a:pt x="574357" y="589502"/>
                        <a:pt x="573977" y="589312"/>
                      </a:cubicBezTo>
                      <a:cubicBezTo>
                        <a:pt x="573596" y="589217"/>
                        <a:pt x="573120" y="589026"/>
                        <a:pt x="572643" y="588835"/>
                      </a:cubicBezTo>
                      <a:cubicBezTo>
                        <a:pt x="572167" y="588645"/>
                        <a:pt x="571691" y="588454"/>
                        <a:pt x="571215" y="588169"/>
                      </a:cubicBezTo>
                      <a:cubicBezTo>
                        <a:pt x="570166" y="587693"/>
                        <a:pt x="569119" y="587121"/>
                        <a:pt x="567976" y="586454"/>
                      </a:cubicBezTo>
                      <a:cubicBezTo>
                        <a:pt x="566833" y="585787"/>
                        <a:pt x="565595" y="584930"/>
                        <a:pt x="564356" y="584073"/>
                      </a:cubicBezTo>
                      <a:cubicBezTo>
                        <a:pt x="561880" y="582359"/>
                        <a:pt x="559213" y="580168"/>
                        <a:pt x="556451" y="578168"/>
                      </a:cubicBezTo>
                      <a:cubicBezTo>
                        <a:pt x="553688" y="576167"/>
                        <a:pt x="550736" y="574167"/>
                        <a:pt x="547402" y="572834"/>
                      </a:cubicBezTo>
                      <a:cubicBezTo>
                        <a:pt x="547021" y="572643"/>
                        <a:pt x="546545" y="572452"/>
                        <a:pt x="546164" y="572357"/>
                      </a:cubicBezTo>
                      <a:cubicBezTo>
                        <a:pt x="545973" y="572357"/>
                        <a:pt x="545782" y="572167"/>
                        <a:pt x="545497" y="572072"/>
                      </a:cubicBezTo>
                      <a:cubicBezTo>
                        <a:pt x="545306" y="572072"/>
                        <a:pt x="545021" y="571976"/>
                        <a:pt x="544830" y="571881"/>
                      </a:cubicBezTo>
                      <a:cubicBezTo>
                        <a:pt x="544449" y="571691"/>
                        <a:pt x="543973" y="571595"/>
                        <a:pt x="543497" y="571405"/>
                      </a:cubicBezTo>
                      <a:lnTo>
                        <a:pt x="543306" y="571405"/>
                      </a:lnTo>
                      <a:cubicBezTo>
                        <a:pt x="543306" y="571405"/>
                        <a:pt x="542925" y="571214"/>
                        <a:pt x="542925" y="571214"/>
                      </a:cubicBezTo>
                      <a:lnTo>
                        <a:pt x="542830" y="571214"/>
                      </a:lnTo>
                      <a:cubicBezTo>
                        <a:pt x="542830" y="571214"/>
                        <a:pt x="542830" y="571214"/>
                        <a:pt x="542830" y="571214"/>
                      </a:cubicBezTo>
                      <a:lnTo>
                        <a:pt x="542830" y="571214"/>
                      </a:lnTo>
                      <a:cubicBezTo>
                        <a:pt x="542830" y="571214"/>
                        <a:pt x="542640" y="571214"/>
                        <a:pt x="542640" y="571214"/>
                      </a:cubicBezTo>
                      <a:cubicBezTo>
                        <a:pt x="542449" y="571214"/>
                        <a:pt x="542258" y="571024"/>
                        <a:pt x="542068" y="571024"/>
                      </a:cubicBezTo>
                      <a:cubicBezTo>
                        <a:pt x="541401" y="570833"/>
                        <a:pt x="540544" y="570643"/>
                        <a:pt x="539687" y="570548"/>
                      </a:cubicBezTo>
                      <a:cubicBezTo>
                        <a:pt x="538829" y="570452"/>
                        <a:pt x="537877" y="570357"/>
                        <a:pt x="536924" y="570262"/>
                      </a:cubicBezTo>
                      <a:cubicBezTo>
                        <a:pt x="534924" y="570071"/>
                        <a:pt x="532733" y="570071"/>
                        <a:pt x="530447" y="569976"/>
                      </a:cubicBezTo>
                      <a:cubicBezTo>
                        <a:pt x="529304" y="569976"/>
                        <a:pt x="528066" y="569976"/>
                        <a:pt x="526828" y="569785"/>
                      </a:cubicBezTo>
                      <a:cubicBezTo>
                        <a:pt x="525589" y="569785"/>
                        <a:pt x="524351" y="569595"/>
                        <a:pt x="523018" y="569500"/>
                      </a:cubicBezTo>
                      <a:cubicBezTo>
                        <a:pt x="521684" y="569404"/>
                        <a:pt x="520351" y="569214"/>
                        <a:pt x="518922" y="568928"/>
                      </a:cubicBezTo>
                      <a:cubicBezTo>
                        <a:pt x="517493" y="568643"/>
                        <a:pt x="516064" y="568357"/>
                        <a:pt x="514636" y="567881"/>
                      </a:cubicBezTo>
                      <a:cubicBezTo>
                        <a:pt x="513112" y="567404"/>
                        <a:pt x="511588" y="566928"/>
                        <a:pt x="510064" y="566166"/>
                      </a:cubicBezTo>
                      <a:cubicBezTo>
                        <a:pt x="508540" y="565404"/>
                        <a:pt x="507016" y="564451"/>
                        <a:pt x="505492" y="563404"/>
                      </a:cubicBezTo>
                      <a:cubicBezTo>
                        <a:pt x="502634" y="561118"/>
                        <a:pt x="500444" y="558451"/>
                        <a:pt x="498824" y="555879"/>
                      </a:cubicBezTo>
                      <a:cubicBezTo>
                        <a:pt x="497205" y="553307"/>
                        <a:pt x="495967" y="550831"/>
                        <a:pt x="494824" y="548545"/>
                      </a:cubicBezTo>
                      <a:cubicBezTo>
                        <a:pt x="493776" y="546259"/>
                        <a:pt x="492823" y="544068"/>
                        <a:pt x="491871" y="542163"/>
                      </a:cubicBezTo>
                      <a:cubicBezTo>
                        <a:pt x="490919" y="540258"/>
                        <a:pt x="490061" y="538543"/>
                        <a:pt x="489109" y="537115"/>
                      </a:cubicBezTo>
                      <a:cubicBezTo>
                        <a:pt x="488156" y="535686"/>
                        <a:pt x="487299" y="534543"/>
                        <a:pt x="486346" y="533686"/>
                      </a:cubicBezTo>
                      <a:cubicBezTo>
                        <a:pt x="486156" y="533495"/>
                        <a:pt x="485870" y="533209"/>
                        <a:pt x="485680" y="533114"/>
                      </a:cubicBezTo>
                      <a:cubicBezTo>
                        <a:pt x="485490" y="532924"/>
                        <a:pt x="485204" y="532733"/>
                        <a:pt x="485013" y="532543"/>
                      </a:cubicBezTo>
                      <a:lnTo>
                        <a:pt x="485013" y="532543"/>
                      </a:lnTo>
                      <a:cubicBezTo>
                        <a:pt x="485013" y="532543"/>
                        <a:pt x="485013" y="532448"/>
                        <a:pt x="485013" y="532448"/>
                      </a:cubicBezTo>
                      <a:lnTo>
                        <a:pt x="484823" y="532257"/>
                      </a:lnTo>
                      <a:lnTo>
                        <a:pt x="484537" y="531971"/>
                      </a:lnTo>
                      <a:lnTo>
                        <a:pt x="484441" y="531971"/>
                      </a:lnTo>
                      <a:cubicBezTo>
                        <a:pt x="484441" y="531971"/>
                        <a:pt x="484441" y="531781"/>
                        <a:pt x="484441" y="531781"/>
                      </a:cubicBezTo>
                      <a:lnTo>
                        <a:pt x="484441" y="531781"/>
                      </a:lnTo>
                      <a:cubicBezTo>
                        <a:pt x="484441" y="531781"/>
                        <a:pt x="484347" y="531685"/>
                        <a:pt x="484347" y="531685"/>
                      </a:cubicBezTo>
                      <a:lnTo>
                        <a:pt x="483870" y="531304"/>
                      </a:lnTo>
                      <a:cubicBezTo>
                        <a:pt x="483870" y="531304"/>
                        <a:pt x="483298" y="530828"/>
                        <a:pt x="483013" y="530638"/>
                      </a:cubicBezTo>
                      <a:cubicBezTo>
                        <a:pt x="480536" y="528828"/>
                        <a:pt x="477870" y="527304"/>
                        <a:pt x="475202" y="526161"/>
                      </a:cubicBezTo>
                      <a:cubicBezTo>
                        <a:pt x="471869" y="524732"/>
                        <a:pt x="468630" y="523589"/>
                        <a:pt x="465773" y="522827"/>
                      </a:cubicBezTo>
                      <a:cubicBezTo>
                        <a:pt x="465773" y="523208"/>
                        <a:pt x="465773" y="523589"/>
                        <a:pt x="465773" y="523970"/>
                      </a:cubicBezTo>
                      <a:cubicBezTo>
                        <a:pt x="465773" y="527876"/>
                        <a:pt x="465582" y="531876"/>
                        <a:pt x="465201" y="535876"/>
                      </a:cubicBezTo>
                      <a:cubicBezTo>
                        <a:pt x="464725" y="539877"/>
                        <a:pt x="464248" y="543877"/>
                        <a:pt x="463391" y="547783"/>
                      </a:cubicBezTo>
                      <a:cubicBezTo>
                        <a:pt x="462534" y="551688"/>
                        <a:pt x="461486" y="555593"/>
                        <a:pt x="460248" y="559403"/>
                      </a:cubicBezTo>
                      <a:cubicBezTo>
                        <a:pt x="457676" y="566928"/>
                        <a:pt x="454343" y="574072"/>
                        <a:pt x="450628" y="580263"/>
                      </a:cubicBezTo>
                      <a:cubicBezTo>
                        <a:pt x="446913" y="586550"/>
                        <a:pt x="442817" y="592074"/>
                        <a:pt x="438912" y="597027"/>
                      </a:cubicBezTo>
                      <a:cubicBezTo>
                        <a:pt x="435007" y="601980"/>
                        <a:pt x="431292" y="606457"/>
                        <a:pt x="428340" y="610552"/>
                      </a:cubicBezTo>
                      <a:cubicBezTo>
                        <a:pt x="425387" y="614648"/>
                        <a:pt x="423386" y="618268"/>
                        <a:pt x="422529" y="620935"/>
                      </a:cubicBezTo>
                      <a:cubicBezTo>
                        <a:pt x="422148" y="622268"/>
                        <a:pt x="421863" y="623507"/>
                        <a:pt x="421863" y="624935"/>
                      </a:cubicBezTo>
                      <a:cubicBezTo>
                        <a:pt x="421863" y="626364"/>
                        <a:pt x="421957" y="627983"/>
                        <a:pt x="422339" y="629793"/>
                      </a:cubicBezTo>
                      <a:cubicBezTo>
                        <a:pt x="423101" y="633508"/>
                        <a:pt x="425005" y="637889"/>
                        <a:pt x="427291" y="642176"/>
                      </a:cubicBezTo>
                      <a:cubicBezTo>
                        <a:pt x="429673" y="646557"/>
                        <a:pt x="432531" y="650939"/>
                        <a:pt x="435579" y="655129"/>
                      </a:cubicBezTo>
                      <a:cubicBezTo>
                        <a:pt x="437102" y="657225"/>
                        <a:pt x="438721" y="659320"/>
                        <a:pt x="440341" y="661416"/>
                      </a:cubicBezTo>
                      <a:cubicBezTo>
                        <a:pt x="441103" y="662464"/>
                        <a:pt x="441960" y="663511"/>
                        <a:pt x="442817" y="664464"/>
                      </a:cubicBezTo>
                      <a:lnTo>
                        <a:pt x="444055" y="665988"/>
                      </a:lnTo>
                      <a:lnTo>
                        <a:pt x="445389" y="667607"/>
                      </a:lnTo>
                      <a:cubicBezTo>
                        <a:pt x="446247" y="668655"/>
                        <a:pt x="447104" y="669703"/>
                        <a:pt x="447961" y="670655"/>
                      </a:cubicBezTo>
                      <a:cubicBezTo>
                        <a:pt x="448628" y="671512"/>
                        <a:pt x="449389" y="672370"/>
                        <a:pt x="450056" y="673036"/>
                      </a:cubicBezTo>
                      <a:lnTo>
                        <a:pt x="451104" y="674179"/>
                      </a:lnTo>
                      <a:lnTo>
                        <a:pt x="452342" y="675323"/>
                      </a:lnTo>
                      <a:cubicBezTo>
                        <a:pt x="453104" y="676084"/>
                        <a:pt x="454057" y="676847"/>
                        <a:pt x="454914" y="677609"/>
                      </a:cubicBezTo>
                      <a:cubicBezTo>
                        <a:pt x="458534" y="680657"/>
                        <a:pt x="462915" y="683704"/>
                        <a:pt x="467392" y="687705"/>
                      </a:cubicBezTo>
                      <a:cubicBezTo>
                        <a:pt x="467963" y="688181"/>
                        <a:pt x="468535" y="688753"/>
                        <a:pt x="469106" y="689229"/>
                      </a:cubicBezTo>
                      <a:lnTo>
                        <a:pt x="470821" y="690848"/>
                      </a:lnTo>
                      <a:cubicBezTo>
                        <a:pt x="471392" y="691420"/>
                        <a:pt x="471964" y="692086"/>
                        <a:pt x="472535" y="692658"/>
                      </a:cubicBezTo>
                      <a:cubicBezTo>
                        <a:pt x="473107" y="693325"/>
                        <a:pt x="473679" y="693801"/>
                        <a:pt x="474155" y="694563"/>
                      </a:cubicBezTo>
                      <a:lnTo>
                        <a:pt x="475869" y="696754"/>
                      </a:lnTo>
                      <a:cubicBezTo>
                        <a:pt x="476441" y="697516"/>
                        <a:pt x="477012" y="698278"/>
                        <a:pt x="477488" y="699135"/>
                      </a:cubicBezTo>
                      <a:cubicBezTo>
                        <a:pt x="477964" y="699897"/>
                        <a:pt x="478536" y="700754"/>
                        <a:pt x="479013" y="701516"/>
                      </a:cubicBezTo>
                      <a:cubicBezTo>
                        <a:pt x="479489" y="702374"/>
                        <a:pt x="479965" y="703231"/>
                        <a:pt x="480346" y="704088"/>
                      </a:cubicBezTo>
                      <a:cubicBezTo>
                        <a:pt x="480727" y="704945"/>
                        <a:pt x="481203" y="705802"/>
                        <a:pt x="481584" y="706660"/>
                      </a:cubicBezTo>
                      <a:cubicBezTo>
                        <a:pt x="481965" y="707517"/>
                        <a:pt x="482251" y="708469"/>
                        <a:pt x="482632" y="709327"/>
                      </a:cubicBezTo>
                      <a:cubicBezTo>
                        <a:pt x="483394" y="711041"/>
                        <a:pt x="483870" y="712946"/>
                        <a:pt x="484347" y="714756"/>
                      </a:cubicBezTo>
                      <a:lnTo>
                        <a:pt x="484727" y="716090"/>
                      </a:lnTo>
                      <a:cubicBezTo>
                        <a:pt x="484727" y="716090"/>
                        <a:pt x="484823" y="717042"/>
                        <a:pt x="484918" y="717518"/>
                      </a:cubicBezTo>
                      <a:cubicBezTo>
                        <a:pt x="485013" y="718471"/>
                        <a:pt x="485108" y="719423"/>
                        <a:pt x="485108" y="720376"/>
                      </a:cubicBezTo>
                      <a:cubicBezTo>
                        <a:pt x="485108" y="721328"/>
                        <a:pt x="485108" y="722281"/>
                        <a:pt x="485108" y="723233"/>
                      </a:cubicBezTo>
                      <a:cubicBezTo>
                        <a:pt x="485108" y="724186"/>
                        <a:pt x="485108" y="725138"/>
                        <a:pt x="484918" y="726091"/>
                      </a:cubicBezTo>
                      <a:cubicBezTo>
                        <a:pt x="484537" y="729901"/>
                        <a:pt x="483680" y="733520"/>
                        <a:pt x="482632" y="737044"/>
                      </a:cubicBezTo>
                      <a:cubicBezTo>
                        <a:pt x="482537" y="737521"/>
                        <a:pt x="482346" y="737902"/>
                        <a:pt x="482251" y="738378"/>
                      </a:cubicBezTo>
                      <a:lnTo>
                        <a:pt x="481870" y="739616"/>
                      </a:lnTo>
                      <a:cubicBezTo>
                        <a:pt x="481584" y="740378"/>
                        <a:pt x="481394" y="741045"/>
                        <a:pt x="481108" y="741712"/>
                      </a:cubicBezTo>
                      <a:cubicBezTo>
                        <a:pt x="480632" y="743045"/>
                        <a:pt x="480060" y="744379"/>
                        <a:pt x="479489" y="745712"/>
                      </a:cubicBezTo>
                      <a:cubicBezTo>
                        <a:pt x="478441" y="748284"/>
                        <a:pt x="477393" y="750665"/>
                        <a:pt x="476345" y="752856"/>
                      </a:cubicBezTo>
                      <a:cubicBezTo>
                        <a:pt x="475869" y="753904"/>
                        <a:pt x="475393" y="754951"/>
                        <a:pt x="474916" y="755904"/>
                      </a:cubicBezTo>
                      <a:cubicBezTo>
                        <a:pt x="474631" y="756571"/>
                        <a:pt x="474250" y="757333"/>
                        <a:pt x="473964" y="758000"/>
                      </a:cubicBezTo>
                      <a:cubicBezTo>
                        <a:pt x="473393" y="759428"/>
                        <a:pt x="472821" y="760857"/>
                        <a:pt x="472345" y="762381"/>
                      </a:cubicBezTo>
                      <a:cubicBezTo>
                        <a:pt x="471869" y="763905"/>
                        <a:pt x="471678" y="765524"/>
                        <a:pt x="471678" y="767048"/>
                      </a:cubicBezTo>
                      <a:cubicBezTo>
                        <a:pt x="471678" y="767239"/>
                        <a:pt x="471678" y="767429"/>
                        <a:pt x="471678" y="767620"/>
                      </a:cubicBezTo>
                      <a:cubicBezTo>
                        <a:pt x="471678" y="767810"/>
                        <a:pt x="471678" y="768001"/>
                        <a:pt x="471774" y="768191"/>
                      </a:cubicBezTo>
                      <a:lnTo>
                        <a:pt x="472154" y="769239"/>
                      </a:lnTo>
                      <a:cubicBezTo>
                        <a:pt x="472345" y="770001"/>
                        <a:pt x="472726" y="770668"/>
                        <a:pt x="473012" y="771334"/>
                      </a:cubicBezTo>
                      <a:cubicBezTo>
                        <a:pt x="473679" y="772668"/>
                        <a:pt x="474440" y="773906"/>
                        <a:pt x="475298" y="775144"/>
                      </a:cubicBezTo>
                      <a:cubicBezTo>
                        <a:pt x="476155" y="776287"/>
                        <a:pt x="477108" y="777431"/>
                        <a:pt x="478060" y="778478"/>
                      </a:cubicBezTo>
                      <a:cubicBezTo>
                        <a:pt x="478536" y="779050"/>
                        <a:pt x="479107" y="779526"/>
                        <a:pt x="479774" y="780193"/>
                      </a:cubicBezTo>
                      <a:cubicBezTo>
                        <a:pt x="480441" y="780859"/>
                        <a:pt x="481108" y="781336"/>
                        <a:pt x="481775" y="782002"/>
                      </a:cubicBezTo>
                      <a:cubicBezTo>
                        <a:pt x="484537" y="784289"/>
                        <a:pt x="487395" y="786384"/>
                        <a:pt x="490347" y="788194"/>
                      </a:cubicBezTo>
                      <a:cubicBezTo>
                        <a:pt x="493300" y="790003"/>
                        <a:pt x="496253" y="791718"/>
                        <a:pt x="499206" y="793242"/>
                      </a:cubicBezTo>
                      <a:cubicBezTo>
                        <a:pt x="505111" y="796290"/>
                        <a:pt x="510826" y="798862"/>
                        <a:pt x="516255" y="801052"/>
                      </a:cubicBezTo>
                      <a:cubicBezTo>
                        <a:pt x="521684" y="803243"/>
                        <a:pt x="526732" y="805148"/>
                        <a:pt x="531305" y="806768"/>
                      </a:cubicBezTo>
                      <a:cubicBezTo>
                        <a:pt x="540448" y="810101"/>
                        <a:pt x="547783" y="812673"/>
                        <a:pt x="552641" y="814768"/>
                      </a:cubicBezTo>
                      <a:cubicBezTo>
                        <a:pt x="557594" y="816864"/>
                        <a:pt x="560070" y="818388"/>
                        <a:pt x="559975" y="819150"/>
                      </a:cubicBezTo>
                      <a:cubicBezTo>
                        <a:pt x="559784" y="820007"/>
                        <a:pt x="557022" y="820102"/>
                        <a:pt x="551783" y="819722"/>
                      </a:cubicBezTo>
                      <a:cubicBezTo>
                        <a:pt x="546545" y="819341"/>
                        <a:pt x="539020" y="818483"/>
                        <a:pt x="529304" y="816769"/>
                      </a:cubicBezTo>
                      <a:cubicBezTo>
                        <a:pt x="524447" y="815911"/>
                        <a:pt x="519113" y="814864"/>
                        <a:pt x="513302" y="813340"/>
                      </a:cubicBezTo>
                      <a:cubicBezTo>
                        <a:pt x="507492" y="811911"/>
                        <a:pt x="501205" y="810101"/>
                        <a:pt x="494538" y="807625"/>
                      </a:cubicBezTo>
                      <a:cubicBezTo>
                        <a:pt x="491204" y="806386"/>
                        <a:pt x="487775" y="804958"/>
                        <a:pt x="484251" y="803243"/>
                      </a:cubicBezTo>
                      <a:cubicBezTo>
                        <a:pt x="480727" y="801529"/>
                        <a:pt x="477108" y="799528"/>
                        <a:pt x="473488" y="797052"/>
                      </a:cubicBezTo>
                      <a:cubicBezTo>
                        <a:pt x="472535" y="796385"/>
                        <a:pt x="471678" y="795814"/>
                        <a:pt x="470726" y="795052"/>
                      </a:cubicBezTo>
                      <a:cubicBezTo>
                        <a:pt x="469868" y="794385"/>
                        <a:pt x="468821" y="793623"/>
                        <a:pt x="467773" y="792670"/>
                      </a:cubicBezTo>
                      <a:cubicBezTo>
                        <a:pt x="466725" y="791718"/>
                        <a:pt x="465677" y="790861"/>
                        <a:pt x="464725" y="789813"/>
                      </a:cubicBezTo>
                      <a:cubicBezTo>
                        <a:pt x="464248" y="789337"/>
                        <a:pt x="463772" y="788765"/>
                        <a:pt x="463296" y="788289"/>
                      </a:cubicBezTo>
                      <a:cubicBezTo>
                        <a:pt x="462820" y="787813"/>
                        <a:pt x="462344" y="787241"/>
                        <a:pt x="461867" y="786670"/>
                      </a:cubicBezTo>
                      <a:cubicBezTo>
                        <a:pt x="461391" y="786098"/>
                        <a:pt x="461010" y="785527"/>
                        <a:pt x="460534" y="784955"/>
                      </a:cubicBezTo>
                      <a:cubicBezTo>
                        <a:pt x="460057" y="784384"/>
                        <a:pt x="459581" y="783812"/>
                        <a:pt x="459200" y="783241"/>
                      </a:cubicBezTo>
                      <a:cubicBezTo>
                        <a:pt x="458820" y="782669"/>
                        <a:pt x="458343" y="782002"/>
                        <a:pt x="457962" y="781431"/>
                      </a:cubicBezTo>
                      <a:lnTo>
                        <a:pt x="457391" y="780478"/>
                      </a:lnTo>
                      <a:cubicBezTo>
                        <a:pt x="457391" y="780478"/>
                        <a:pt x="457010" y="779812"/>
                        <a:pt x="456819" y="779526"/>
                      </a:cubicBezTo>
                      <a:cubicBezTo>
                        <a:pt x="456152" y="778193"/>
                        <a:pt x="455295" y="776859"/>
                        <a:pt x="454819" y="775430"/>
                      </a:cubicBezTo>
                      <a:cubicBezTo>
                        <a:pt x="454533" y="774764"/>
                        <a:pt x="454247" y="774001"/>
                        <a:pt x="453962" y="773335"/>
                      </a:cubicBezTo>
                      <a:cubicBezTo>
                        <a:pt x="453771" y="772954"/>
                        <a:pt x="453771" y="772573"/>
                        <a:pt x="453676" y="772192"/>
                      </a:cubicBezTo>
                      <a:cubicBezTo>
                        <a:pt x="453676" y="771811"/>
                        <a:pt x="453485" y="771430"/>
                        <a:pt x="453485" y="771049"/>
                      </a:cubicBezTo>
                      <a:cubicBezTo>
                        <a:pt x="452533" y="764762"/>
                        <a:pt x="453771" y="758190"/>
                        <a:pt x="455772" y="751713"/>
                      </a:cubicBezTo>
                      <a:cubicBezTo>
                        <a:pt x="456248" y="750094"/>
                        <a:pt x="456819" y="748475"/>
                        <a:pt x="457391" y="746855"/>
                      </a:cubicBezTo>
                      <a:cubicBezTo>
                        <a:pt x="457867" y="745617"/>
                        <a:pt x="458343" y="744284"/>
                        <a:pt x="458820" y="743045"/>
                      </a:cubicBezTo>
                      <a:cubicBezTo>
                        <a:pt x="459677" y="740664"/>
                        <a:pt x="460534" y="738378"/>
                        <a:pt x="461296" y="736092"/>
                      </a:cubicBezTo>
                      <a:cubicBezTo>
                        <a:pt x="461677" y="734949"/>
                        <a:pt x="462058" y="733901"/>
                        <a:pt x="462344" y="732853"/>
                      </a:cubicBezTo>
                      <a:lnTo>
                        <a:pt x="462820" y="731234"/>
                      </a:lnTo>
                      <a:lnTo>
                        <a:pt x="463010" y="730568"/>
                      </a:lnTo>
                      <a:cubicBezTo>
                        <a:pt x="463010" y="730568"/>
                        <a:pt x="463010" y="730186"/>
                        <a:pt x="463105" y="729996"/>
                      </a:cubicBezTo>
                      <a:cubicBezTo>
                        <a:pt x="463487" y="728472"/>
                        <a:pt x="463677" y="726948"/>
                        <a:pt x="463772" y="725329"/>
                      </a:cubicBezTo>
                      <a:cubicBezTo>
                        <a:pt x="463772" y="724567"/>
                        <a:pt x="463772" y="723805"/>
                        <a:pt x="463772" y="722948"/>
                      </a:cubicBezTo>
                      <a:cubicBezTo>
                        <a:pt x="463772" y="722567"/>
                        <a:pt x="463772" y="722185"/>
                        <a:pt x="463582" y="721804"/>
                      </a:cubicBezTo>
                      <a:cubicBezTo>
                        <a:pt x="463582" y="721614"/>
                        <a:pt x="463582" y="721424"/>
                        <a:pt x="463487" y="721233"/>
                      </a:cubicBezTo>
                      <a:lnTo>
                        <a:pt x="463296" y="720661"/>
                      </a:lnTo>
                      <a:cubicBezTo>
                        <a:pt x="463010" y="719900"/>
                        <a:pt x="462725" y="719233"/>
                        <a:pt x="462344" y="718566"/>
                      </a:cubicBezTo>
                      <a:cubicBezTo>
                        <a:pt x="461963" y="717899"/>
                        <a:pt x="461677" y="717233"/>
                        <a:pt x="461201" y="716566"/>
                      </a:cubicBezTo>
                      <a:cubicBezTo>
                        <a:pt x="461010" y="716280"/>
                        <a:pt x="460820" y="715899"/>
                        <a:pt x="460629" y="715613"/>
                      </a:cubicBezTo>
                      <a:lnTo>
                        <a:pt x="459963" y="714756"/>
                      </a:lnTo>
                      <a:cubicBezTo>
                        <a:pt x="459963" y="714756"/>
                        <a:pt x="459486" y="714184"/>
                        <a:pt x="459296" y="713994"/>
                      </a:cubicBezTo>
                      <a:lnTo>
                        <a:pt x="458914" y="713613"/>
                      </a:lnTo>
                      <a:lnTo>
                        <a:pt x="458438" y="713137"/>
                      </a:lnTo>
                      <a:cubicBezTo>
                        <a:pt x="458438" y="713137"/>
                        <a:pt x="457771" y="712470"/>
                        <a:pt x="457391" y="712184"/>
                      </a:cubicBezTo>
                      <a:cubicBezTo>
                        <a:pt x="457010" y="711899"/>
                        <a:pt x="456724" y="711518"/>
                        <a:pt x="456343" y="711232"/>
                      </a:cubicBezTo>
                      <a:lnTo>
                        <a:pt x="455200" y="710279"/>
                      </a:lnTo>
                      <a:cubicBezTo>
                        <a:pt x="455200" y="710279"/>
                        <a:pt x="454438" y="709612"/>
                        <a:pt x="453962" y="709327"/>
                      </a:cubicBezTo>
                      <a:cubicBezTo>
                        <a:pt x="450532" y="706755"/>
                        <a:pt x="446341" y="704183"/>
                        <a:pt x="441579" y="700754"/>
                      </a:cubicBezTo>
                      <a:cubicBezTo>
                        <a:pt x="440341" y="699897"/>
                        <a:pt x="439198" y="699040"/>
                        <a:pt x="437960" y="698087"/>
                      </a:cubicBezTo>
                      <a:lnTo>
                        <a:pt x="436150" y="696659"/>
                      </a:lnTo>
                      <a:lnTo>
                        <a:pt x="434340" y="695039"/>
                      </a:lnTo>
                      <a:cubicBezTo>
                        <a:pt x="433102" y="693992"/>
                        <a:pt x="431959" y="692753"/>
                        <a:pt x="430816" y="691610"/>
                      </a:cubicBezTo>
                      <a:cubicBezTo>
                        <a:pt x="429863" y="690562"/>
                        <a:pt x="428816" y="689610"/>
                        <a:pt x="427863" y="688562"/>
                      </a:cubicBezTo>
                      <a:lnTo>
                        <a:pt x="426434" y="687038"/>
                      </a:lnTo>
                      <a:lnTo>
                        <a:pt x="424910" y="685419"/>
                      </a:lnTo>
                      <a:cubicBezTo>
                        <a:pt x="423958" y="684371"/>
                        <a:pt x="422910" y="683324"/>
                        <a:pt x="421957" y="682181"/>
                      </a:cubicBezTo>
                      <a:cubicBezTo>
                        <a:pt x="420053" y="679990"/>
                        <a:pt x="418052" y="677799"/>
                        <a:pt x="416147" y="675513"/>
                      </a:cubicBezTo>
                      <a:cubicBezTo>
                        <a:pt x="415671" y="675513"/>
                        <a:pt x="415195" y="675608"/>
                        <a:pt x="414624" y="675703"/>
                      </a:cubicBezTo>
                      <a:cubicBezTo>
                        <a:pt x="413195" y="675894"/>
                        <a:pt x="411480" y="676275"/>
                        <a:pt x="409575" y="676656"/>
                      </a:cubicBezTo>
                      <a:cubicBezTo>
                        <a:pt x="407670" y="677132"/>
                        <a:pt x="405479" y="677704"/>
                        <a:pt x="403289" y="678370"/>
                      </a:cubicBezTo>
                      <a:cubicBezTo>
                        <a:pt x="403003" y="678466"/>
                        <a:pt x="402717" y="678561"/>
                        <a:pt x="402431" y="678656"/>
                      </a:cubicBezTo>
                      <a:cubicBezTo>
                        <a:pt x="402146" y="678751"/>
                        <a:pt x="401860" y="678847"/>
                        <a:pt x="401670" y="678942"/>
                      </a:cubicBezTo>
                      <a:cubicBezTo>
                        <a:pt x="401384" y="679037"/>
                        <a:pt x="401098" y="679133"/>
                        <a:pt x="400908" y="679228"/>
                      </a:cubicBezTo>
                      <a:cubicBezTo>
                        <a:pt x="400621" y="679323"/>
                        <a:pt x="400431" y="679418"/>
                        <a:pt x="400145" y="679609"/>
                      </a:cubicBezTo>
                      <a:cubicBezTo>
                        <a:pt x="399574" y="679799"/>
                        <a:pt x="399193" y="680085"/>
                        <a:pt x="398716" y="680276"/>
                      </a:cubicBezTo>
                      <a:cubicBezTo>
                        <a:pt x="398431" y="680371"/>
                        <a:pt x="398336" y="680466"/>
                        <a:pt x="398050" y="680657"/>
                      </a:cubicBezTo>
                      <a:lnTo>
                        <a:pt x="397764" y="680847"/>
                      </a:lnTo>
                      <a:lnTo>
                        <a:pt x="397573" y="680847"/>
                      </a:lnTo>
                      <a:cubicBezTo>
                        <a:pt x="397573" y="680847"/>
                        <a:pt x="397479" y="681037"/>
                        <a:pt x="397479" y="681037"/>
                      </a:cubicBezTo>
                      <a:lnTo>
                        <a:pt x="397288" y="681037"/>
                      </a:lnTo>
                      <a:cubicBezTo>
                        <a:pt x="397288" y="681037"/>
                        <a:pt x="397193" y="681228"/>
                        <a:pt x="397193" y="681228"/>
                      </a:cubicBezTo>
                      <a:lnTo>
                        <a:pt x="397002" y="681228"/>
                      </a:lnTo>
                      <a:cubicBezTo>
                        <a:pt x="397002" y="681228"/>
                        <a:pt x="396812" y="681418"/>
                        <a:pt x="396812" y="681418"/>
                      </a:cubicBezTo>
                      <a:lnTo>
                        <a:pt x="396812" y="681418"/>
                      </a:lnTo>
                      <a:cubicBezTo>
                        <a:pt x="396812" y="681418"/>
                        <a:pt x="396812" y="681418"/>
                        <a:pt x="396812" y="681418"/>
                      </a:cubicBezTo>
                      <a:lnTo>
                        <a:pt x="396812" y="681418"/>
                      </a:lnTo>
                      <a:cubicBezTo>
                        <a:pt x="396812" y="681418"/>
                        <a:pt x="396812" y="681609"/>
                        <a:pt x="396812" y="681609"/>
                      </a:cubicBezTo>
                      <a:cubicBezTo>
                        <a:pt x="396145" y="682466"/>
                        <a:pt x="395764" y="683228"/>
                        <a:pt x="395478" y="683800"/>
                      </a:cubicBezTo>
                      <a:cubicBezTo>
                        <a:pt x="395192" y="684371"/>
                        <a:pt x="395002" y="684657"/>
                        <a:pt x="394907" y="685324"/>
                      </a:cubicBezTo>
                      <a:cubicBezTo>
                        <a:pt x="394907" y="685705"/>
                        <a:pt x="394907" y="686181"/>
                        <a:pt x="394907" y="686752"/>
                      </a:cubicBezTo>
                      <a:cubicBezTo>
                        <a:pt x="394907" y="687324"/>
                        <a:pt x="395002" y="688086"/>
                        <a:pt x="395192" y="688943"/>
                      </a:cubicBezTo>
                      <a:cubicBezTo>
                        <a:pt x="395383" y="689801"/>
                        <a:pt x="395574" y="690753"/>
                        <a:pt x="395764" y="691896"/>
                      </a:cubicBezTo>
                      <a:cubicBezTo>
                        <a:pt x="396050" y="693039"/>
                        <a:pt x="396240" y="694182"/>
                        <a:pt x="396526" y="695516"/>
                      </a:cubicBezTo>
                      <a:cubicBezTo>
                        <a:pt x="397097" y="698087"/>
                        <a:pt x="397669" y="701231"/>
                        <a:pt x="397764" y="704659"/>
                      </a:cubicBezTo>
                      <a:cubicBezTo>
                        <a:pt x="397764" y="705517"/>
                        <a:pt x="397764" y="706374"/>
                        <a:pt x="397764" y="707231"/>
                      </a:cubicBezTo>
                      <a:lnTo>
                        <a:pt x="397764" y="708565"/>
                      </a:lnTo>
                      <a:cubicBezTo>
                        <a:pt x="397764" y="708565"/>
                        <a:pt x="397764" y="709232"/>
                        <a:pt x="397764" y="709232"/>
                      </a:cubicBezTo>
                      <a:lnTo>
                        <a:pt x="397764" y="709803"/>
                      </a:lnTo>
                      <a:cubicBezTo>
                        <a:pt x="397764" y="709803"/>
                        <a:pt x="397573" y="711041"/>
                        <a:pt x="397573" y="711041"/>
                      </a:cubicBezTo>
                      <a:lnTo>
                        <a:pt x="397573" y="711994"/>
                      </a:lnTo>
                      <a:cubicBezTo>
                        <a:pt x="397573" y="711994"/>
                        <a:pt x="397288" y="712946"/>
                        <a:pt x="397288" y="712946"/>
                      </a:cubicBezTo>
                      <a:lnTo>
                        <a:pt x="397097" y="713994"/>
                      </a:lnTo>
                      <a:cubicBezTo>
                        <a:pt x="396907" y="715423"/>
                        <a:pt x="396526" y="716851"/>
                        <a:pt x="396240" y="718376"/>
                      </a:cubicBezTo>
                      <a:cubicBezTo>
                        <a:pt x="395859" y="719900"/>
                        <a:pt x="395383" y="721328"/>
                        <a:pt x="394811" y="722852"/>
                      </a:cubicBezTo>
                      <a:cubicBezTo>
                        <a:pt x="394240" y="724376"/>
                        <a:pt x="393478" y="725900"/>
                        <a:pt x="392621" y="727234"/>
                      </a:cubicBezTo>
                      <a:cubicBezTo>
                        <a:pt x="391763" y="728662"/>
                        <a:pt x="390811" y="729901"/>
                        <a:pt x="389858" y="730949"/>
                      </a:cubicBezTo>
                      <a:cubicBezTo>
                        <a:pt x="387954" y="733044"/>
                        <a:pt x="386144" y="734377"/>
                        <a:pt x="384715" y="735425"/>
                      </a:cubicBezTo>
                      <a:cubicBezTo>
                        <a:pt x="383286" y="736473"/>
                        <a:pt x="382143" y="737426"/>
                        <a:pt x="381095" y="738378"/>
                      </a:cubicBezTo>
                      <a:cubicBezTo>
                        <a:pt x="380048" y="739331"/>
                        <a:pt x="379095" y="740378"/>
                        <a:pt x="378238" y="741617"/>
                      </a:cubicBezTo>
                      <a:cubicBezTo>
                        <a:pt x="378047" y="741902"/>
                        <a:pt x="377857" y="742188"/>
                        <a:pt x="377666" y="742474"/>
                      </a:cubicBezTo>
                      <a:cubicBezTo>
                        <a:pt x="377476" y="742759"/>
                        <a:pt x="377285" y="743045"/>
                        <a:pt x="377095" y="743331"/>
                      </a:cubicBezTo>
                      <a:cubicBezTo>
                        <a:pt x="377000" y="743522"/>
                        <a:pt x="376904" y="743617"/>
                        <a:pt x="376809" y="743807"/>
                      </a:cubicBezTo>
                      <a:lnTo>
                        <a:pt x="376524" y="744284"/>
                      </a:lnTo>
                      <a:cubicBezTo>
                        <a:pt x="376524" y="744284"/>
                        <a:pt x="376142" y="744855"/>
                        <a:pt x="376047" y="745141"/>
                      </a:cubicBezTo>
                      <a:cubicBezTo>
                        <a:pt x="375476" y="746379"/>
                        <a:pt x="374904" y="747522"/>
                        <a:pt x="374618" y="748760"/>
                      </a:cubicBezTo>
                      <a:cubicBezTo>
                        <a:pt x="374428" y="749332"/>
                        <a:pt x="374238" y="750094"/>
                        <a:pt x="374142" y="750665"/>
                      </a:cubicBezTo>
                      <a:cubicBezTo>
                        <a:pt x="374142" y="750951"/>
                        <a:pt x="374047" y="751332"/>
                        <a:pt x="373952" y="751713"/>
                      </a:cubicBezTo>
                      <a:cubicBezTo>
                        <a:pt x="373952" y="752094"/>
                        <a:pt x="373856" y="752380"/>
                        <a:pt x="373761" y="752761"/>
                      </a:cubicBezTo>
                      <a:cubicBezTo>
                        <a:pt x="373666" y="753523"/>
                        <a:pt x="373571" y="754190"/>
                        <a:pt x="373475" y="754951"/>
                      </a:cubicBezTo>
                      <a:cubicBezTo>
                        <a:pt x="373475" y="755714"/>
                        <a:pt x="373285" y="756476"/>
                        <a:pt x="373189" y="757142"/>
                      </a:cubicBezTo>
                      <a:cubicBezTo>
                        <a:pt x="373189" y="757809"/>
                        <a:pt x="372999" y="758571"/>
                        <a:pt x="372904" y="759238"/>
                      </a:cubicBezTo>
                      <a:cubicBezTo>
                        <a:pt x="372904" y="759904"/>
                        <a:pt x="372618" y="760667"/>
                        <a:pt x="372523" y="761238"/>
                      </a:cubicBezTo>
                      <a:cubicBezTo>
                        <a:pt x="372428" y="761905"/>
                        <a:pt x="372237" y="762476"/>
                        <a:pt x="372046" y="763143"/>
                      </a:cubicBezTo>
                      <a:cubicBezTo>
                        <a:pt x="371856" y="763715"/>
                        <a:pt x="371761" y="764286"/>
                        <a:pt x="371570" y="764858"/>
                      </a:cubicBezTo>
                      <a:cubicBezTo>
                        <a:pt x="371380" y="765334"/>
                        <a:pt x="371190" y="765905"/>
                        <a:pt x="370999" y="766286"/>
                      </a:cubicBezTo>
                      <a:cubicBezTo>
                        <a:pt x="370808" y="766762"/>
                        <a:pt x="370618" y="767143"/>
                        <a:pt x="370427" y="767525"/>
                      </a:cubicBezTo>
                      <a:cubicBezTo>
                        <a:pt x="370237" y="767906"/>
                        <a:pt x="370047" y="768191"/>
                        <a:pt x="369856" y="768572"/>
                      </a:cubicBezTo>
                      <a:cubicBezTo>
                        <a:pt x="369665" y="768858"/>
                        <a:pt x="369475" y="769144"/>
                        <a:pt x="369284" y="769334"/>
                      </a:cubicBezTo>
                      <a:cubicBezTo>
                        <a:pt x="368618" y="770192"/>
                        <a:pt x="368141" y="770573"/>
                        <a:pt x="367760" y="770382"/>
                      </a:cubicBezTo>
                      <a:cubicBezTo>
                        <a:pt x="367475" y="770192"/>
                        <a:pt x="367284" y="769429"/>
                        <a:pt x="367189" y="768382"/>
                      </a:cubicBezTo>
                      <a:cubicBezTo>
                        <a:pt x="367189" y="768096"/>
                        <a:pt x="367189" y="767810"/>
                        <a:pt x="367189" y="767429"/>
                      </a:cubicBezTo>
                      <a:cubicBezTo>
                        <a:pt x="367189" y="767048"/>
                        <a:pt x="367189" y="766762"/>
                        <a:pt x="367189" y="766382"/>
                      </a:cubicBezTo>
                      <a:cubicBezTo>
                        <a:pt x="367189" y="766001"/>
                        <a:pt x="367189" y="765619"/>
                        <a:pt x="367189" y="765143"/>
                      </a:cubicBezTo>
                      <a:cubicBezTo>
                        <a:pt x="367189" y="764762"/>
                        <a:pt x="367189" y="764286"/>
                        <a:pt x="367189" y="763810"/>
                      </a:cubicBezTo>
                      <a:cubicBezTo>
                        <a:pt x="367189" y="761905"/>
                        <a:pt x="366903" y="759809"/>
                        <a:pt x="366522" y="757142"/>
                      </a:cubicBezTo>
                      <a:cubicBezTo>
                        <a:pt x="366522" y="756476"/>
                        <a:pt x="366332" y="755714"/>
                        <a:pt x="366236" y="755047"/>
                      </a:cubicBezTo>
                      <a:cubicBezTo>
                        <a:pt x="366141" y="754285"/>
                        <a:pt x="366046" y="753427"/>
                        <a:pt x="365951" y="752666"/>
                      </a:cubicBezTo>
                      <a:cubicBezTo>
                        <a:pt x="365951" y="752284"/>
                        <a:pt x="365951" y="751808"/>
                        <a:pt x="365951" y="751332"/>
                      </a:cubicBezTo>
                      <a:cubicBezTo>
                        <a:pt x="365951" y="750856"/>
                        <a:pt x="365951" y="750379"/>
                        <a:pt x="365951" y="749903"/>
                      </a:cubicBezTo>
                      <a:cubicBezTo>
                        <a:pt x="365951" y="748951"/>
                        <a:pt x="365951" y="747903"/>
                        <a:pt x="365951" y="746855"/>
                      </a:cubicBezTo>
                      <a:cubicBezTo>
                        <a:pt x="365951" y="746284"/>
                        <a:pt x="365951" y="745808"/>
                        <a:pt x="366046" y="745236"/>
                      </a:cubicBezTo>
                      <a:cubicBezTo>
                        <a:pt x="366046" y="744665"/>
                        <a:pt x="366236" y="744188"/>
                        <a:pt x="366236" y="743617"/>
                      </a:cubicBezTo>
                      <a:cubicBezTo>
                        <a:pt x="366236" y="743331"/>
                        <a:pt x="366236" y="743045"/>
                        <a:pt x="366332" y="742759"/>
                      </a:cubicBezTo>
                      <a:cubicBezTo>
                        <a:pt x="366332" y="742474"/>
                        <a:pt x="366427" y="742188"/>
                        <a:pt x="366522" y="741902"/>
                      </a:cubicBezTo>
                      <a:cubicBezTo>
                        <a:pt x="366617" y="741331"/>
                        <a:pt x="366808" y="740759"/>
                        <a:pt x="366903" y="740188"/>
                      </a:cubicBezTo>
                      <a:cubicBezTo>
                        <a:pt x="367094" y="739616"/>
                        <a:pt x="367189" y="739140"/>
                        <a:pt x="367379" y="738568"/>
                      </a:cubicBezTo>
                      <a:cubicBezTo>
                        <a:pt x="367379" y="738283"/>
                        <a:pt x="367570" y="737997"/>
                        <a:pt x="367665" y="737711"/>
                      </a:cubicBezTo>
                      <a:cubicBezTo>
                        <a:pt x="367665" y="737426"/>
                        <a:pt x="367855" y="737140"/>
                        <a:pt x="367951" y="736854"/>
                      </a:cubicBezTo>
                      <a:cubicBezTo>
                        <a:pt x="368141" y="736283"/>
                        <a:pt x="368332" y="735806"/>
                        <a:pt x="368522" y="735235"/>
                      </a:cubicBezTo>
                      <a:cubicBezTo>
                        <a:pt x="368713" y="734663"/>
                        <a:pt x="368904" y="734187"/>
                        <a:pt x="369189" y="733616"/>
                      </a:cubicBezTo>
                      <a:cubicBezTo>
                        <a:pt x="370141" y="731520"/>
                        <a:pt x="371285" y="729425"/>
                        <a:pt x="372618" y="727519"/>
                      </a:cubicBezTo>
                      <a:cubicBezTo>
                        <a:pt x="373952" y="725615"/>
                        <a:pt x="375476" y="723805"/>
                        <a:pt x="376809" y="722281"/>
                      </a:cubicBezTo>
                      <a:cubicBezTo>
                        <a:pt x="378143" y="720757"/>
                        <a:pt x="379190" y="719423"/>
                        <a:pt x="379762" y="718376"/>
                      </a:cubicBezTo>
                      <a:cubicBezTo>
                        <a:pt x="380333" y="717328"/>
                        <a:pt x="380524" y="716566"/>
                        <a:pt x="380810" y="715423"/>
                      </a:cubicBezTo>
                      <a:cubicBezTo>
                        <a:pt x="380905" y="714851"/>
                        <a:pt x="381000" y="714184"/>
                        <a:pt x="381095" y="713518"/>
                      </a:cubicBezTo>
                      <a:cubicBezTo>
                        <a:pt x="381095" y="712756"/>
                        <a:pt x="381191" y="711994"/>
                        <a:pt x="381191" y="711136"/>
                      </a:cubicBezTo>
                      <a:lnTo>
                        <a:pt x="381191" y="710470"/>
                      </a:lnTo>
                      <a:cubicBezTo>
                        <a:pt x="381191" y="710470"/>
                        <a:pt x="381191" y="709708"/>
                        <a:pt x="381191" y="709708"/>
                      </a:cubicBezTo>
                      <a:lnTo>
                        <a:pt x="381191" y="708946"/>
                      </a:lnTo>
                      <a:cubicBezTo>
                        <a:pt x="381191" y="708946"/>
                        <a:pt x="381191" y="708469"/>
                        <a:pt x="381191" y="708469"/>
                      </a:cubicBezTo>
                      <a:lnTo>
                        <a:pt x="381191" y="708184"/>
                      </a:lnTo>
                      <a:cubicBezTo>
                        <a:pt x="381191" y="708184"/>
                        <a:pt x="381191" y="707993"/>
                        <a:pt x="381191" y="707993"/>
                      </a:cubicBezTo>
                      <a:lnTo>
                        <a:pt x="381191" y="707612"/>
                      </a:lnTo>
                      <a:cubicBezTo>
                        <a:pt x="381191" y="707612"/>
                        <a:pt x="381000" y="707041"/>
                        <a:pt x="381000" y="706755"/>
                      </a:cubicBezTo>
                      <a:cubicBezTo>
                        <a:pt x="380715" y="705612"/>
                        <a:pt x="380333" y="704183"/>
                        <a:pt x="379666" y="702469"/>
                      </a:cubicBezTo>
                      <a:cubicBezTo>
                        <a:pt x="379286" y="701516"/>
                        <a:pt x="379000" y="700564"/>
                        <a:pt x="378619" y="699611"/>
                      </a:cubicBezTo>
                      <a:cubicBezTo>
                        <a:pt x="378238" y="698564"/>
                        <a:pt x="377857" y="697420"/>
                        <a:pt x="377380" y="696087"/>
                      </a:cubicBezTo>
                      <a:cubicBezTo>
                        <a:pt x="377000" y="694753"/>
                        <a:pt x="376524" y="693325"/>
                        <a:pt x="376238" y="691801"/>
                      </a:cubicBezTo>
                      <a:cubicBezTo>
                        <a:pt x="375857" y="690182"/>
                        <a:pt x="375571" y="688467"/>
                        <a:pt x="375476" y="686657"/>
                      </a:cubicBezTo>
                      <a:cubicBezTo>
                        <a:pt x="375381" y="684752"/>
                        <a:pt x="375285" y="682847"/>
                        <a:pt x="375476" y="680942"/>
                      </a:cubicBezTo>
                      <a:cubicBezTo>
                        <a:pt x="375666" y="679037"/>
                        <a:pt x="375952" y="677132"/>
                        <a:pt x="376333" y="675418"/>
                      </a:cubicBezTo>
                      <a:cubicBezTo>
                        <a:pt x="377190" y="671893"/>
                        <a:pt x="378429" y="668941"/>
                        <a:pt x="379666" y="666369"/>
                      </a:cubicBezTo>
                      <a:lnTo>
                        <a:pt x="379952" y="665798"/>
                      </a:lnTo>
                      <a:lnTo>
                        <a:pt x="380143" y="665512"/>
                      </a:lnTo>
                      <a:lnTo>
                        <a:pt x="380333" y="665226"/>
                      </a:lnTo>
                      <a:cubicBezTo>
                        <a:pt x="380333" y="665226"/>
                        <a:pt x="380810" y="664464"/>
                        <a:pt x="381000" y="664083"/>
                      </a:cubicBezTo>
                      <a:cubicBezTo>
                        <a:pt x="381191" y="663702"/>
                        <a:pt x="381476" y="663321"/>
                        <a:pt x="381667" y="662940"/>
                      </a:cubicBezTo>
                      <a:cubicBezTo>
                        <a:pt x="381953" y="662559"/>
                        <a:pt x="382238" y="662273"/>
                        <a:pt x="382429" y="661987"/>
                      </a:cubicBezTo>
                      <a:cubicBezTo>
                        <a:pt x="382714" y="661702"/>
                        <a:pt x="383000" y="661321"/>
                        <a:pt x="383286" y="661035"/>
                      </a:cubicBezTo>
                      <a:cubicBezTo>
                        <a:pt x="383572" y="660749"/>
                        <a:pt x="383857" y="660368"/>
                        <a:pt x="384143" y="660083"/>
                      </a:cubicBezTo>
                      <a:cubicBezTo>
                        <a:pt x="384429" y="659797"/>
                        <a:pt x="384715" y="659511"/>
                        <a:pt x="385001" y="659225"/>
                      </a:cubicBezTo>
                      <a:cubicBezTo>
                        <a:pt x="385286" y="658940"/>
                        <a:pt x="385477" y="658749"/>
                        <a:pt x="385763" y="658463"/>
                      </a:cubicBezTo>
                      <a:cubicBezTo>
                        <a:pt x="385858" y="658368"/>
                        <a:pt x="386049" y="658177"/>
                        <a:pt x="386144" y="658082"/>
                      </a:cubicBezTo>
                      <a:lnTo>
                        <a:pt x="386525" y="657797"/>
                      </a:lnTo>
                      <a:cubicBezTo>
                        <a:pt x="386525" y="657797"/>
                        <a:pt x="387001" y="657416"/>
                        <a:pt x="387191" y="657225"/>
                      </a:cubicBezTo>
                      <a:cubicBezTo>
                        <a:pt x="387668" y="656844"/>
                        <a:pt x="388144" y="656368"/>
                        <a:pt x="388525" y="656082"/>
                      </a:cubicBezTo>
                      <a:cubicBezTo>
                        <a:pt x="389382" y="655415"/>
                        <a:pt x="390335" y="654749"/>
                        <a:pt x="391096" y="654177"/>
                      </a:cubicBezTo>
                      <a:cubicBezTo>
                        <a:pt x="391478" y="653891"/>
                        <a:pt x="391954" y="653606"/>
                        <a:pt x="392335" y="653320"/>
                      </a:cubicBezTo>
                      <a:cubicBezTo>
                        <a:pt x="392716" y="653034"/>
                        <a:pt x="393097" y="652843"/>
                        <a:pt x="393573" y="652558"/>
                      </a:cubicBezTo>
                      <a:cubicBezTo>
                        <a:pt x="393954" y="652367"/>
                        <a:pt x="394335" y="652082"/>
                        <a:pt x="394716" y="651891"/>
                      </a:cubicBezTo>
                      <a:cubicBezTo>
                        <a:pt x="395097" y="651701"/>
                        <a:pt x="395478" y="651510"/>
                        <a:pt x="395859" y="651319"/>
                      </a:cubicBezTo>
                      <a:cubicBezTo>
                        <a:pt x="397193" y="650558"/>
                        <a:pt x="398526" y="649986"/>
                        <a:pt x="399669" y="649415"/>
                      </a:cubicBezTo>
                      <a:cubicBezTo>
                        <a:pt x="398240" y="646271"/>
                        <a:pt x="396907" y="642937"/>
                        <a:pt x="395764" y="639223"/>
                      </a:cubicBezTo>
                      <a:cubicBezTo>
                        <a:pt x="394621" y="635127"/>
                        <a:pt x="393668" y="630555"/>
                        <a:pt x="393478" y="625697"/>
                      </a:cubicBezTo>
                      <a:cubicBezTo>
                        <a:pt x="393288" y="620840"/>
                        <a:pt x="393764" y="615791"/>
                        <a:pt x="394811" y="611124"/>
                      </a:cubicBezTo>
                      <a:cubicBezTo>
                        <a:pt x="395859" y="606457"/>
                        <a:pt x="397479" y="602266"/>
                        <a:pt x="399288" y="598551"/>
                      </a:cubicBezTo>
                      <a:cubicBezTo>
                        <a:pt x="401098" y="594836"/>
                        <a:pt x="403003" y="591598"/>
                        <a:pt x="404813" y="588645"/>
                      </a:cubicBezTo>
                      <a:cubicBezTo>
                        <a:pt x="408623" y="582740"/>
                        <a:pt x="412242" y="577786"/>
                        <a:pt x="415576" y="573119"/>
                      </a:cubicBezTo>
                      <a:cubicBezTo>
                        <a:pt x="418815" y="568452"/>
                        <a:pt x="421767" y="563975"/>
                        <a:pt x="424053" y="559499"/>
                      </a:cubicBezTo>
                      <a:cubicBezTo>
                        <a:pt x="428720" y="550545"/>
                        <a:pt x="431197" y="541687"/>
                        <a:pt x="431673" y="531876"/>
                      </a:cubicBezTo>
                      <a:cubicBezTo>
                        <a:pt x="431673" y="529400"/>
                        <a:pt x="431768" y="526923"/>
                        <a:pt x="431673" y="524351"/>
                      </a:cubicBezTo>
                      <a:cubicBezTo>
                        <a:pt x="431673" y="523113"/>
                        <a:pt x="431482" y="521779"/>
                        <a:pt x="431388" y="520541"/>
                      </a:cubicBezTo>
                      <a:cubicBezTo>
                        <a:pt x="431388" y="519875"/>
                        <a:pt x="431292" y="519398"/>
                        <a:pt x="431197" y="518827"/>
                      </a:cubicBezTo>
                      <a:lnTo>
                        <a:pt x="431006" y="517112"/>
                      </a:lnTo>
                      <a:lnTo>
                        <a:pt x="430721" y="515588"/>
                      </a:lnTo>
                      <a:cubicBezTo>
                        <a:pt x="430625" y="515112"/>
                        <a:pt x="430530" y="514636"/>
                        <a:pt x="430435" y="513969"/>
                      </a:cubicBezTo>
                      <a:cubicBezTo>
                        <a:pt x="430149" y="512826"/>
                        <a:pt x="429959" y="511683"/>
                        <a:pt x="429578" y="510635"/>
                      </a:cubicBezTo>
                      <a:cubicBezTo>
                        <a:pt x="429006" y="508444"/>
                        <a:pt x="428244" y="506444"/>
                        <a:pt x="427387" y="504444"/>
                      </a:cubicBezTo>
                      <a:cubicBezTo>
                        <a:pt x="426530" y="502539"/>
                        <a:pt x="425577" y="500729"/>
                        <a:pt x="424625" y="499015"/>
                      </a:cubicBezTo>
                      <a:cubicBezTo>
                        <a:pt x="423577" y="497395"/>
                        <a:pt x="422434" y="495776"/>
                        <a:pt x="421196" y="494348"/>
                      </a:cubicBezTo>
                      <a:cubicBezTo>
                        <a:pt x="419958" y="492919"/>
                        <a:pt x="418529" y="491490"/>
                        <a:pt x="417005" y="490157"/>
                      </a:cubicBezTo>
                      <a:cubicBezTo>
                        <a:pt x="415480" y="488823"/>
                        <a:pt x="413861" y="487585"/>
                        <a:pt x="412052" y="486442"/>
                      </a:cubicBezTo>
                      <a:cubicBezTo>
                        <a:pt x="405003" y="481679"/>
                        <a:pt x="396050" y="478250"/>
                        <a:pt x="386429" y="475107"/>
                      </a:cubicBezTo>
                      <a:cubicBezTo>
                        <a:pt x="383381" y="474154"/>
                        <a:pt x="380143" y="473107"/>
                        <a:pt x="377000" y="472154"/>
                      </a:cubicBezTo>
                      <a:lnTo>
                        <a:pt x="376809" y="472154"/>
                      </a:lnTo>
                      <a:cubicBezTo>
                        <a:pt x="376047" y="472535"/>
                        <a:pt x="374904" y="472916"/>
                        <a:pt x="373571" y="473488"/>
                      </a:cubicBezTo>
                      <a:cubicBezTo>
                        <a:pt x="370808" y="474631"/>
                        <a:pt x="366903" y="476155"/>
                        <a:pt x="362617" y="478345"/>
                      </a:cubicBezTo>
                      <a:cubicBezTo>
                        <a:pt x="362045" y="478631"/>
                        <a:pt x="361569" y="478917"/>
                        <a:pt x="360998" y="479203"/>
                      </a:cubicBezTo>
                      <a:cubicBezTo>
                        <a:pt x="360426" y="479489"/>
                        <a:pt x="359950" y="479774"/>
                        <a:pt x="359379" y="480060"/>
                      </a:cubicBezTo>
                      <a:cubicBezTo>
                        <a:pt x="359093" y="480250"/>
                        <a:pt x="358807" y="480346"/>
                        <a:pt x="358521" y="480536"/>
                      </a:cubicBezTo>
                      <a:cubicBezTo>
                        <a:pt x="358235" y="480727"/>
                        <a:pt x="357950" y="480822"/>
                        <a:pt x="357664" y="481012"/>
                      </a:cubicBezTo>
                      <a:cubicBezTo>
                        <a:pt x="357092" y="481298"/>
                        <a:pt x="356521" y="481679"/>
                        <a:pt x="355949" y="481965"/>
                      </a:cubicBezTo>
                      <a:cubicBezTo>
                        <a:pt x="353663" y="483299"/>
                        <a:pt x="351473" y="484823"/>
                        <a:pt x="349282" y="486442"/>
                      </a:cubicBezTo>
                      <a:cubicBezTo>
                        <a:pt x="347091" y="488156"/>
                        <a:pt x="345091" y="489966"/>
                        <a:pt x="343186" y="491966"/>
                      </a:cubicBezTo>
                      <a:cubicBezTo>
                        <a:pt x="342710" y="492442"/>
                        <a:pt x="342233" y="493014"/>
                        <a:pt x="341852" y="493490"/>
                      </a:cubicBezTo>
                      <a:cubicBezTo>
                        <a:pt x="341472" y="493967"/>
                        <a:pt x="341090" y="494443"/>
                        <a:pt x="340614" y="494919"/>
                      </a:cubicBezTo>
                      <a:cubicBezTo>
                        <a:pt x="340329" y="495205"/>
                        <a:pt x="340329" y="495300"/>
                        <a:pt x="340138" y="495491"/>
                      </a:cubicBezTo>
                      <a:lnTo>
                        <a:pt x="339947" y="495776"/>
                      </a:lnTo>
                      <a:cubicBezTo>
                        <a:pt x="339947" y="495776"/>
                        <a:pt x="339852" y="495967"/>
                        <a:pt x="339757" y="496062"/>
                      </a:cubicBezTo>
                      <a:cubicBezTo>
                        <a:pt x="339471" y="496538"/>
                        <a:pt x="339185" y="497015"/>
                        <a:pt x="338995" y="497586"/>
                      </a:cubicBezTo>
                      <a:cubicBezTo>
                        <a:pt x="337947" y="499682"/>
                        <a:pt x="337281" y="502158"/>
                        <a:pt x="336804" y="505016"/>
                      </a:cubicBezTo>
                      <a:cubicBezTo>
                        <a:pt x="336423" y="507873"/>
                        <a:pt x="336232" y="511016"/>
                        <a:pt x="336138" y="514159"/>
                      </a:cubicBezTo>
                      <a:cubicBezTo>
                        <a:pt x="336042" y="517398"/>
                        <a:pt x="335947" y="520636"/>
                        <a:pt x="335566" y="523970"/>
                      </a:cubicBezTo>
                      <a:cubicBezTo>
                        <a:pt x="335280" y="527209"/>
                        <a:pt x="334709" y="530447"/>
                        <a:pt x="333756" y="533400"/>
                      </a:cubicBezTo>
                      <a:cubicBezTo>
                        <a:pt x="332804" y="536353"/>
                        <a:pt x="331470" y="539020"/>
                        <a:pt x="329946" y="541210"/>
                      </a:cubicBezTo>
                      <a:cubicBezTo>
                        <a:pt x="329565" y="541782"/>
                        <a:pt x="329184" y="542258"/>
                        <a:pt x="328803" y="542734"/>
                      </a:cubicBezTo>
                      <a:cubicBezTo>
                        <a:pt x="328613" y="542925"/>
                        <a:pt x="328422" y="543211"/>
                        <a:pt x="328232" y="543401"/>
                      </a:cubicBezTo>
                      <a:cubicBezTo>
                        <a:pt x="328041" y="543592"/>
                        <a:pt x="327851" y="543782"/>
                        <a:pt x="327660" y="543973"/>
                      </a:cubicBezTo>
                      <a:cubicBezTo>
                        <a:pt x="327279" y="544354"/>
                        <a:pt x="326898" y="544735"/>
                        <a:pt x="326517" y="545116"/>
                      </a:cubicBezTo>
                      <a:cubicBezTo>
                        <a:pt x="326136" y="545401"/>
                        <a:pt x="325755" y="545783"/>
                        <a:pt x="325374" y="545973"/>
                      </a:cubicBezTo>
                      <a:cubicBezTo>
                        <a:pt x="324612" y="546544"/>
                        <a:pt x="323945" y="546926"/>
                        <a:pt x="323279" y="547307"/>
                      </a:cubicBezTo>
                      <a:cubicBezTo>
                        <a:pt x="322612" y="547687"/>
                        <a:pt x="322040" y="547878"/>
                        <a:pt x="321564" y="547973"/>
                      </a:cubicBezTo>
                      <a:cubicBezTo>
                        <a:pt x="320612" y="548259"/>
                        <a:pt x="319945" y="548259"/>
                        <a:pt x="319564" y="547973"/>
                      </a:cubicBezTo>
                      <a:cubicBezTo>
                        <a:pt x="319278" y="547687"/>
                        <a:pt x="319278" y="547021"/>
                        <a:pt x="319564" y="546164"/>
                      </a:cubicBezTo>
                      <a:cubicBezTo>
                        <a:pt x="319659" y="545687"/>
                        <a:pt x="319850" y="545211"/>
                        <a:pt x="320040" y="544640"/>
                      </a:cubicBezTo>
                      <a:cubicBezTo>
                        <a:pt x="320230" y="544068"/>
                        <a:pt x="320516" y="543497"/>
                        <a:pt x="320707" y="542830"/>
                      </a:cubicBezTo>
                      <a:cubicBezTo>
                        <a:pt x="320802" y="542449"/>
                        <a:pt x="320993" y="542163"/>
                        <a:pt x="321088" y="541782"/>
                      </a:cubicBezTo>
                      <a:cubicBezTo>
                        <a:pt x="321183" y="541401"/>
                        <a:pt x="321279" y="541020"/>
                        <a:pt x="321469" y="540639"/>
                      </a:cubicBezTo>
                      <a:cubicBezTo>
                        <a:pt x="321469" y="540449"/>
                        <a:pt x="321564" y="540258"/>
                        <a:pt x="321659" y="540068"/>
                      </a:cubicBezTo>
                      <a:cubicBezTo>
                        <a:pt x="321659" y="539877"/>
                        <a:pt x="321659" y="539686"/>
                        <a:pt x="321755" y="539401"/>
                      </a:cubicBezTo>
                      <a:cubicBezTo>
                        <a:pt x="321755" y="539020"/>
                        <a:pt x="321945" y="538543"/>
                        <a:pt x="322040" y="538162"/>
                      </a:cubicBezTo>
                      <a:cubicBezTo>
                        <a:pt x="322326" y="536448"/>
                        <a:pt x="322516" y="534448"/>
                        <a:pt x="322326" y="532257"/>
                      </a:cubicBezTo>
                      <a:cubicBezTo>
                        <a:pt x="322136" y="530066"/>
                        <a:pt x="321755" y="527685"/>
                        <a:pt x="321183" y="525113"/>
                      </a:cubicBezTo>
                      <a:cubicBezTo>
                        <a:pt x="320612" y="522446"/>
                        <a:pt x="319850" y="519589"/>
                        <a:pt x="318992" y="516350"/>
                      </a:cubicBezTo>
                      <a:cubicBezTo>
                        <a:pt x="318231" y="513207"/>
                        <a:pt x="317468" y="509683"/>
                        <a:pt x="316992" y="505682"/>
                      </a:cubicBezTo>
                      <a:cubicBezTo>
                        <a:pt x="316611" y="501777"/>
                        <a:pt x="316516" y="497395"/>
                        <a:pt x="317468" y="492728"/>
                      </a:cubicBezTo>
                      <a:cubicBezTo>
                        <a:pt x="317659" y="491585"/>
                        <a:pt x="318040" y="490442"/>
                        <a:pt x="318326" y="489204"/>
                      </a:cubicBezTo>
                      <a:cubicBezTo>
                        <a:pt x="318326" y="488918"/>
                        <a:pt x="318516" y="488633"/>
                        <a:pt x="318611" y="488251"/>
                      </a:cubicBezTo>
                      <a:lnTo>
                        <a:pt x="318992" y="487299"/>
                      </a:lnTo>
                      <a:cubicBezTo>
                        <a:pt x="319183" y="486727"/>
                        <a:pt x="319469" y="485966"/>
                        <a:pt x="319754" y="485489"/>
                      </a:cubicBezTo>
                      <a:cubicBezTo>
                        <a:pt x="320230" y="484442"/>
                        <a:pt x="320802" y="483394"/>
                        <a:pt x="321279" y="482346"/>
                      </a:cubicBezTo>
                      <a:cubicBezTo>
                        <a:pt x="321850" y="481393"/>
                        <a:pt x="322326" y="480441"/>
                        <a:pt x="322898" y="479489"/>
                      </a:cubicBezTo>
                      <a:cubicBezTo>
                        <a:pt x="325088" y="475774"/>
                        <a:pt x="327660" y="472345"/>
                        <a:pt x="330422" y="469297"/>
                      </a:cubicBezTo>
                      <a:cubicBezTo>
                        <a:pt x="333185" y="466249"/>
                        <a:pt x="335947" y="463486"/>
                        <a:pt x="338709" y="461105"/>
                      </a:cubicBezTo>
                      <a:cubicBezTo>
                        <a:pt x="339376" y="460534"/>
                        <a:pt x="340043" y="459962"/>
                        <a:pt x="340709" y="459391"/>
                      </a:cubicBezTo>
                      <a:cubicBezTo>
                        <a:pt x="340233" y="459200"/>
                        <a:pt x="339757" y="458915"/>
                        <a:pt x="339280" y="458724"/>
                      </a:cubicBezTo>
                      <a:cubicBezTo>
                        <a:pt x="337852" y="458057"/>
                        <a:pt x="336423" y="457295"/>
                        <a:pt x="335089" y="456533"/>
                      </a:cubicBezTo>
                      <a:cubicBezTo>
                        <a:pt x="333661" y="455676"/>
                        <a:pt x="332232" y="455009"/>
                        <a:pt x="330804" y="454057"/>
                      </a:cubicBezTo>
                      <a:cubicBezTo>
                        <a:pt x="327946" y="452342"/>
                        <a:pt x="325088" y="450342"/>
                        <a:pt x="322326" y="448151"/>
                      </a:cubicBezTo>
                      <a:cubicBezTo>
                        <a:pt x="319564" y="445960"/>
                        <a:pt x="316802" y="443389"/>
                        <a:pt x="314135" y="440626"/>
                      </a:cubicBezTo>
                      <a:cubicBezTo>
                        <a:pt x="311468" y="437864"/>
                        <a:pt x="309086" y="434721"/>
                        <a:pt x="306800" y="431387"/>
                      </a:cubicBezTo>
                      <a:cubicBezTo>
                        <a:pt x="304610" y="428053"/>
                        <a:pt x="302609" y="424434"/>
                        <a:pt x="300895" y="420719"/>
                      </a:cubicBezTo>
                      <a:cubicBezTo>
                        <a:pt x="299276" y="417004"/>
                        <a:pt x="297752" y="413194"/>
                        <a:pt x="296704" y="409480"/>
                      </a:cubicBezTo>
                      <a:cubicBezTo>
                        <a:pt x="296133" y="407575"/>
                        <a:pt x="295656" y="405670"/>
                        <a:pt x="295180" y="403765"/>
                      </a:cubicBezTo>
                      <a:cubicBezTo>
                        <a:pt x="294894" y="402812"/>
                        <a:pt x="294704" y="401860"/>
                        <a:pt x="294608" y="401002"/>
                      </a:cubicBezTo>
                      <a:lnTo>
                        <a:pt x="294323" y="399383"/>
                      </a:lnTo>
                      <a:lnTo>
                        <a:pt x="293941" y="397478"/>
                      </a:lnTo>
                      <a:cubicBezTo>
                        <a:pt x="293847" y="396907"/>
                        <a:pt x="293751" y="396145"/>
                        <a:pt x="293656" y="395478"/>
                      </a:cubicBezTo>
                      <a:lnTo>
                        <a:pt x="293465" y="393383"/>
                      </a:lnTo>
                      <a:lnTo>
                        <a:pt x="293465" y="391668"/>
                      </a:lnTo>
                      <a:cubicBezTo>
                        <a:pt x="293275" y="391097"/>
                        <a:pt x="293275" y="390620"/>
                        <a:pt x="293275" y="390049"/>
                      </a:cubicBezTo>
                      <a:cubicBezTo>
                        <a:pt x="293275" y="389001"/>
                        <a:pt x="293275" y="387953"/>
                        <a:pt x="293275" y="386810"/>
                      </a:cubicBezTo>
                      <a:cubicBezTo>
                        <a:pt x="293275" y="385762"/>
                        <a:pt x="293275" y="384715"/>
                        <a:pt x="293275" y="383667"/>
                      </a:cubicBezTo>
                      <a:cubicBezTo>
                        <a:pt x="293465" y="379476"/>
                        <a:pt x="293941" y="375475"/>
                        <a:pt x="294608" y="371761"/>
                      </a:cubicBezTo>
                      <a:cubicBezTo>
                        <a:pt x="294894" y="369856"/>
                        <a:pt x="295370" y="368141"/>
                        <a:pt x="295751" y="366332"/>
                      </a:cubicBezTo>
                      <a:cubicBezTo>
                        <a:pt x="296133" y="364617"/>
                        <a:pt x="296609" y="362902"/>
                        <a:pt x="297085" y="361283"/>
                      </a:cubicBezTo>
                      <a:cubicBezTo>
                        <a:pt x="298895" y="354711"/>
                        <a:pt x="301085" y="349186"/>
                        <a:pt x="302990" y="344138"/>
                      </a:cubicBezTo>
                      <a:cubicBezTo>
                        <a:pt x="304991" y="339185"/>
                        <a:pt x="306800" y="334804"/>
                        <a:pt x="308324" y="330899"/>
                      </a:cubicBezTo>
                      <a:cubicBezTo>
                        <a:pt x="309849" y="326993"/>
                        <a:pt x="310991" y="323564"/>
                        <a:pt x="311754" y="320612"/>
                      </a:cubicBezTo>
                      <a:cubicBezTo>
                        <a:pt x="312515" y="317659"/>
                        <a:pt x="312801" y="315277"/>
                        <a:pt x="312897" y="313372"/>
                      </a:cubicBezTo>
                      <a:cubicBezTo>
                        <a:pt x="312897" y="312896"/>
                        <a:pt x="312897" y="312420"/>
                        <a:pt x="312897" y="311944"/>
                      </a:cubicBezTo>
                      <a:cubicBezTo>
                        <a:pt x="312897" y="311467"/>
                        <a:pt x="312897" y="311087"/>
                        <a:pt x="312897" y="310705"/>
                      </a:cubicBezTo>
                      <a:cubicBezTo>
                        <a:pt x="312897" y="310325"/>
                        <a:pt x="312897" y="309943"/>
                        <a:pt x="312706" y="309467"/>
                      </a:cubicBezTo>
                      <a:cubicBezTo>
                        <a:pt x="312611" y="308896"/>
                        <a:pt x="312515" y="308324"/>
                        <a:pt x="312420" y="307753"/>
                      </a:cubicBezTo>
                      <a:cubicBezTo>
                        <a:pt x="312039" y="305562"/>
                        <a:pt x="311468" y="303371"/>
                        <a:pt x="310705" y="301180"/>
                      </a:cubicBezTo>
                      <a:cubicBezTo>
                        <a:pt x="309182" y="296894"/>
                        <a:pt x="306991" y="292799"/>
                        <a:pt x="304419" y="288988"/>
                      </a:cubicBezTo>
                      <a:cubicBezTo>
                        <a:pt x="301847" y="285274"/>
                        <a:pt x="299085" y="281845"/>
                        <a:pt x="296323" y="278987"/>
                      </a:cubicBezTo>
                      <a:cubicBezTo>
                        <a:pt x="293561" y="276034"/>
                        <a:pt x="290799" y="273558"/>
                        <a:pt x="288417" y="271558"/>
                      </a:cubicBezTo>
                      <a:cubicBezTo>
                        <a:pt x="285941" y="269462"/>
                        <a:pt x="283750" y="267843"/>
                        <a:pt x="281940" y="266509"/>
                      </a:cubicBezTo>
                      <a:cubicBezTo>
                        <a:pt x="280131" y="265176"/>
                        <a:pt x="278702" y="264224"/>
                        <a:pt x="277749" y="263652"/>
                      </a:cubicBezTo>
                      <a:lnTo>
                        <a:pt x="277463" y="263462"/>
                      </a:lnTo>
                      <a:cubicBezTo>
                        <a:pt x="233649" y="285179"/>
                        <a:pt x="186595" y="304800"/>
                        <a:pt x="137541" y="321469"/>
                      </a:cubicBezTo>
                      <a:cubicBezTo>
                        <a:pt x="118396" y="327946"/>
                        <a:pt x="62008" y="391954"/>
                        <a:pt x="0" y="446723"/>
                      </a:cubicBezTo>
                      <a:cubicBezTo>
                        <a:pt x="1143" y="447484"/>
                        <a:pt x="2191" y="448151"/>
                        <a:pt x="3334" y="449009"/>
                      </a:cubicBezTo>
                      <a:cubicBezTo>
                        <a:pt x="6668" y="451294"/>
                        <a:pt x="10287" y="453771"/>
                        <a:pt x="14002" y="456628"/>
                      </a:cubicBezTo>
                      <a:cubicBezTo>
                        <a:pt x="17716" y="459486"/>
                        <a:pt x="21622" y="462629"/>
                        <a:pt x="25527" y="466249"/>
                      </a:cubicBezTo>
                      <a:cubicBezTo>
                        <a:pt x="29528" y="469868"/>
                        <a:pt x="33528" y="473964"/>
                        <a:pt x="37433" y="478631"/>
                      </a:cubicBezTo>
                      <a:cubicBezTo>
                        <a:pt x="41339" y="483299"/>
                        <a:pt x="45148" y="488633"/>
                        <a:pt x="48483" y="494538"/>
                      </a:cubicBezTo>
                      <a:cubicBezTo>
                        <a:pt x="51816" y="500443"/>
                        <a:pt x="54673" y="506920"/>
                        <a:pt x="56769" y="513778"/>
                      </a:cubicBezTo>
                      <a:cubicBezTo>
                        <a:pt x="57341" y="515493"/>
                        <a:pt x="57721" y="517208"/>
                        <a:pt x="58198" y="519017"/>
                      </a:cubicBezTo>
                      <a:cubicBezTo>
                        <a:pt x="58293" y="519493"/>
                        <a:pt x="58388" y="519875"/>
                        <a:pt x="58484" y="520256"/>
                      </a:cubicBezTo>
                      <a:lnTo>
                        <a:pt x="58770" y="521399"/>
                      </a:lnTo>
                      <a:cubicBezTo>
                        <a:pt x="58960" y="522160"/>
                        <a:pt x="59150" y="522923"/>
                        <a:pt x="59246" y="523684"/>
                      </a:cubicBezTo>
                      <a:cubicBezTo>
                        <a:pt x="59531" y="525018"/>
                        <a:pt x="59913" y="526447"/>
                        <a:pt x="60198" y="527876"/>
                      </a:cubicBezTo>
                      <a:cubicBezTo>
                        <a:pt x="60579" y="529495"/>
                        <a:pt x="60960" y="531209"/>
                        <a:pt x="61246" y="532924"/>
                      </a:cubicBezTo>
                      <a:cubicBezTo>
                        <a:pt x="61913" y="536448"/>
                        <a:pt x="62484" y="539972"/>
                        <a:pt x="62770" y="543877"/>
                      </a:cubicBezTo>
                      <a:cubicBezTo>
                        <a:pt x="62960" y="545783"/>
                        <a:pt x="63055" y="547783"/>
                        <a:pt x="63151" y="549783"/>
                      </a:cubicBezTo>
                      <a:cubicBezTo>
                        <a:pt x="63151" y="551783"/>
                        <a:pt x="63151" y="553879"/>
                        <a:pt x="63151" y="555974"/>
                      </a:cubicBezTo>
                      <a:cubicBezTo>
                        <a:pt x="63055" y="558546"/>
                        <a:pt x="62770" y="561213"/>
                        <a:pt x="62389" y="563975"/>
                      </a:cubicBezTo>
                      <a:cubicBezTo>
                        <a:pt x="65151" y="564833"/>
                        <a:pt x="68389" y="565690"/>
                        <a:pt x="72104" y="566737"/>
                      </a:cubicBezTo>
                      <a:cubicBezTo>
                        <a:pt x="76486" y="567881"/>
                        <a:pt x="81629" y="569119"/>
                        <a:pt x="87249" y="570548"/>
                      </a:cubicBezTo>
                      <a:cubicBezTo>
                        <a:pt x="92964" y="571881"/>
                        <a:pt x="99251" y="573405"/>
                        <a:pt x="106204" y="575405"/>
                      </a:cubicBezTo>
                      <a:cubicBezTo>
                        <a:pt x="107918" y="575882"/>
                        <a:pt x="109728" y="576453"/>
                        <a:pt x="111538" y="577025"/>
                      </a:cubicBezTo>
                      <a:cubicBezTo>
                        <a:pt x="112395" y="577310"/>
                        <a:pt x="113348" y="577691"/>
                        <a:pt x="114300" y="577977"/>
                      </a:cubicBezTo>
                      <a:cubicBezTo>
                        <a:pt x="115253" y="578263"/>
                        <a:pt x="116110" y="578644"/>
                        <a:pt x="117063" y="579025"/>
                      </a:cubicBezTo>
                      <a:cubicBezTo>
                        <a:pt x="118015" y="579406"/>
                        <a:pt x="118967" y="579787"/>
                        <a:pt x="119920" y="580168"/>
                      </a:cubicBezTo>
                      <a:cubicBezTo>
                        <a:pt x="120872" y="580549"/>
                        <a:pt x="121825" y="581025"/>
                        <a:pt x="122777" y="581406"/>
                      </a:cubicBezTo>
                      <a:cubicBezTo>
                        <a:pt x="123730" y="581787"/>
                        <a:pt x="124683" y="582263"/>
                        <a:pt x="125730" y="582740"/>
                      </a:cubicBezTo>
                      <a:cubicBezTo>
                        <a:pt x="126682" y="583216"/>
                        <a:pt x="127731" y="583692"/>
                        <a:pt x="128683" y="584264"/>
                      </a:cubicBezTo>
                      <a:cubicBezTo>
                        <a:pt x="132588" y="586359"/>
                        <a:pt x="136589" y="589026"/>
                        <a:pt x="140208" y="592169"/>
                      </a:cubicBezTo>
                      <a:cubicBezTo>
                        <a:pt x="142018" y="593693"/>
                        <a:pt x="143733" y="595408"/>
                        <a:pt x="145447" y="597218"/>
                      </a:cubicBezTo>
                      <a:cubicBezTo>
                        <a:pt x="146209" y="598170"/>
                        <a:pt x="147066" y="599027"/>
                        <a:pt x="147828" y="599980"/>
                      </a:cubicBezTo>
                      <a:cubicBezTo>
                        <a:pt x="148209" y="600456"/>
                        <a:pt x="148590" y="600932"/>
                        <a:pt x="148971" y="601409"/>
                      </a:cubicBezTo>
                      <a:lnTo>
                        <a:pt x="150019" y="602837"/>
                      </a:lnTo>
                      <a:cubicBezTo>
                        <a:pt x="152781" y="606838"/>
                        <a:pt x="155163" y="611029"/>
                        <a:pt x="156877" y="615315"/>
                      </a:cubicBezTo>
                      <a:lnTo>
                        <a:pt x="157544" y="616934"/>
                      </a:lnTo>
                      <a:cubicBezTo>
                        <a:pt x="157734" y="617506"/>
                        <a:pt x="157925" y="617982"/>
                        <a:pt x="158115" y="618553"/>
                      </a:cubicBezTo>
                      <a:lnTo>
                        <a:pt x="159258" y="621792"/>
                      </a:lnTo>
                      <a:cubicBezTo>
                        <a:pt x="159639" y="622840"/>
                        <a:pt x="159925" y="623983"/>
                        <a:pt x="160211" y="625031"/>
                      </a:cubicBezTo>
                      <a:cubicBezTo>
                        <a:pt x="160497" y="626078"/>
                        <a:pt x="160877" y="627221"/>
                        <a:pt x="161068" y="628269"/>
                      </a:cubicBezTo>
                      <a:cubicBezTo>
                        <a:pt x="161544" y="630365"/>
                        <a:pt x="162116" y="632555"/>
                        <a:pt x="162401" y="634556"/>
                      </a:cubicBezTo>
                      <a:lnTo>
                        <a:pt x="162878" y="637603"/>
                      </a:lnTo>
                      <a:lnTo>
                        <a:pt x="163354" y="640366"/>
                      </a:lnTo>
                      <a:cubicBezTo>
                        <a:pt x="164021" y="644366"/>
                        <a:pt x="164688" y="648462"/>
                        <a:pt x="165164" y="652272"/>
                      </a:cubicBezTo>
                      <a:cubicBezTo>
                        <a:pt x="165354" y="653891"/>
                        <a:pt x="165545" y="655415"/>
                        <a:pt x="165831" y="656939"/>
                      </a:cubicBezTo>
                      <a:cubicBezTo>
                        <a:pt x="165831" y="657320"/>
                        <a:pt x="165926" y="657797"/>
                        <a:pt x="166021" y="658177"/>
                      </a:cubicBezTo>
                      <a:cubicBezTo>
                        <a:pt x="166116" y="658559"/>
                        <a:pt x="166307" y="658940"/>
                        <a:pt x="166497" y="659320"/>
                      </a:cubicBezTo>
                      <a:cubicBezTo>
                        <a:pt x="166688" y="659701"/>
                        <a:pt x="166974" y="659987"/>
                        <a:pt x="167259" y="660368"/>
                      </a:cubicBezTo>
                      <a:cubicBezTo>
                        <a:pt x="167354" y="660559"/>
                        <a:pt x="167545" y="660654"/>
                        <a:pt x="167735" y="660844"/>
                      </a:cubicBezTo>
                      <a:cubicBezTo>
                        <a:pt x="167926" y="661035"/>
                        <a:pt x="168021" y="661130"/>
                        <a:pt x="168307" y="661321"/>
                      </a:cubicBezTo>
                      <a:lnTo>
                        <a:pt x="168593" y="661607"/>
                      </a:lnTo>
                      <a:cubicBezTo>
                        <a:pt x="168593" y="661607"/>
                        <a:pt x="168879" y="661797"/>
                        <a:pt x="169069" y="661987"/>
                      </a:cubicBezTo>
                      <a:cubicBezTo>
                        <a:pt x="169355" y="662178"/>
                        <a:pt x="169640" y="662464"/>
                        <a:pt x="170022" y="662654"/>
                      </a:cubicBezTo>
                      <a:cubicBezTo>
                        <a:pt x="170688" y="663131"/>
                        <a:pt x="171355" y="663607"/>
                        <a:pt x="172117" y="664083"/>
                      </a:cubicBezTo>
                      <a:cubicBezTo>
                        <a:pt x="174974" y="665988"/>
                        <a:pt x="178022" y="667988"/>
                        <a:pt x="180975" y="669893"/>
                      </a:cubicBezTo>
                      <a:cubicBezTo>
                        <a:pt x="181737" y="670369"/>
                        <a:pt x="182499" y="670846"/>
                        <a:pt x="183166" y="671322"/>
                      </a:cubicBezTo>
                      <a:cubicBezTo>
                        <a:pt x="183261" y="671322"/>
                        <a:pt x="183261" y="671322"/>
                        <a:pt x="183356" y="671417"/>
                      </a:cubicBezTo>
                      <a:lnTo>
                        <a:pt x="183452" y="671417"/>
                      </a:lnTo>
                      <a:cubicBezTo>
                        <a:pt x="183452" y="671417"/>
                        <a:pt x="183547" y="671608"/>
                        <a:pt x="183547" y="671608"/>
                      </a:cubicBezTo>
                      <a:lnTo>
                        <a:pt x="183642" y="671608"/>
                      </a:lnTo>
                      <a:cubicBezTo>
                        <a:pt x="183642" y="671608"/>
                        <a:pt x="183832" y="671798"/>
                        <a:pt x="183832" y="671798"/>
                      </a:cubicBezTo>
                      <a:cubicBezTo>
                        <a:pt x="184309" y="672084"/>
                        <a:pt x="184690" y="672275"/>
                        <a:pt x="185071" y="672560"/>
                      </a:cubicBezTo>
                      <a:cubicBezTo>
                        <a:pt x="185928" y="673036"/>
                        <a:pt x="186690" y="673608"/>
                        <a:pt x="187547" y="674084"/>
                      </a:cubicBezTo>
                      <a:cubicBezTo>
                        <a:pt x="188309" y="674656"/>
                        <a:pt x="189166" y="675132"/>
                        <a:pt x="189929" y="675703"/>
                      </a:cubicBezTo>
                      <a:cubicBezTo>
                        <a:pt x="196025" y="680180"/>
                        <a:pt x="200787" y="685324"/>
                        <a:pt x="204597" y="690086"/>
                      </a:cubicBezTo>
                      <a:cubicBezTo>
                        <a:pt x="208407" y="694849"/>
                        <a:pt x="211550" y="699326"/>
                        <a:pt x="214313" y="703040"/>
                      </a:cubicBezTo>
                      <a:cubicBezTo>
                        <a:pt x="217075" y="706850"/>
                        <a:pt x="219456" y="709993"/>
                        <a:pt x="221647" y="712470"/>
                      </a:cubicBezTo>
                      <a:cubicBezTo>
                        <a:pt x="223838" y="714947"/>
                        <a:pt x="225647" y="716851"/>
                        <a:pt x="226886" y="718185"/>
                      </a:cubicBezTo>
                      <a:cubicBezTo>
                        <a:pt x="227457" y="718852"/>
                        <a:pt x="228029" y="719423"/>
                        <a:pt x="228315" y="719804"/>
                      </a:cubicBezTo>
                      <a:cubicBezTo>
                        <a:pt x="228600" y="720281"/>
                        <a:pt x="228695" y="720566"/>
                        <a:pt x="228600" y="720757"/>
                      </a:cubicBezTo>
                      <a:cubicBezTo>
                        <a:pt x="228505" y="720947"/>
                        <a:pt x="228124" y="721043"/>
                        <a:pt x="227648" y="721043"/>
                      </a:cubicBezTo>
                      <a:cubicBezTo>
                        <a:pt x="227076" y="721043"/>
                        <a:pt x="226314" y="720947"/>
                        <a:pt x="225457" y="720566"/>
                      </a:cubicBezTo>
                      <a:cubicBezTo>
                        <a:pt x="223552" y="719995"/>
                        <a:pt x="220980" y="718852"/>
                        <a:pt x="217932" y="716851"/>
                      </a:cubicBezTo>
                      <a:cubicBezTo>
                        <a:pt x="214884" y="714947"/>
                        <a:pt x="211455" y="712184"/>
                        <a:pt x="207836" y="708946"/>
                      </a:cubicBezTo>
                      <a:cubicBezTo>
                        <a:pt x="204216" y="705707"/>
                        <a:pt x="200406" y="701897"/>
                        <a:pt x="196120" y="698183"/>
                      </a:cubicBezTo>
                      <a:cubicBezTo>
                        <a:pt x="191929" y="694468"/>
                        <a:pt x="187262" y="690848"/>
                        <a:pt x="182118" y="688086"/>
                      </a:cubicBezTo>
                      <a:cubicBezTo>
                        <a:pt x="181451" y="687705"/>
                        <a:pt x="180785" y="687419"/>
                        <a:pt x="180118" y="687134"/>
                      </a:cubicBezTo>
                      <a:cubicBezTo>
                        <a:pt x="179451" y="686848"/>
                        <a:pt x="178784" y="686562"/>
                        <a:pt x="178118" y="686276"/>
                      </a:cubicBezTo>
                      <a:cubicBezTo>
                        <a:pt x="177737" y="686181"/>
                        <a:pt x="177451" y="685991"/>
                        <a:pt x="177070" y="685895"/>
                      </a:cubicBezTo>
                      <a:lnTo>
                        <a:pt x="176975" y="685895"/>
                      </a:lnTo>
                      <a:cubicBezTo>
                        <a:pt x="176975" y="685895"/>
                        <a:pt x="176784" y="685800"/>
                        <a:pt x="176784" y="685800"/>
                      </a:cubicBezTo>
                      <a:lnTo>
                        <a:pt x="176308" y="685609"/>
                      </a:lnTo>
                      <a:cubicBezTo>
                        <a:pt x="176308" y="685609"/>
                        <a:pt x="176022" y="685419"/>
                        <a:pt x="175832" y="685419"/>
                      </a:cubicBezTo>
                      <a:lnTo>
                        <a:pt x="175451" y="685228"/>
                      </a:lnTo>
                      <a:cubicBezTo>
                        <a:pt x="174689" y="684848"/>
                        <a:pt x="173927" y="684467"/>
                        <a:pt x="173070" y="684085"/>
                      </a:cubicBezTo>
                      <a:cubicBezTo>
                        <a:pt x="169926" y="682561"/>
                        <a:pt x="166688" y="681037"/>
                        <a:pt x="163259" y="679228"/>
                      </a:cubicBezTo>
                      <a:cubicBezTo>
                        <a:pt x="162401" y="678751"/>
                        <a:pt x="161544" y="678370"/>
                        <a:pt x="160591" y="677799"/>
                      </a:cubicBezTo>
                      <a:cubicBezTo>
                        <a:pt x="160115" y="677513"/>
                        <a:pt x="159639" y="677323"/>
                        <a:pt x="159163" y="677037"/>
                      </a:cubicBezTo>
                      <a:cubicBezTo>
                        <a:pt x="158877" y="676847"/>
                        <a:pt x="158687" y="676751"/>
                        <a:pt x="158401" y="676656"/>
                      </a:cubicBezTo>
                      <a:lnTo>
                        <a:pt x="157544" y="676180"/>
                      </a:lnTo>
                      <a:cubicBezTo>
                        <a:pt x="157067" y="675894"/>
                        <a:pt x="156401" y="675418"/>
                        <a:pt x="155829" y="675037"/>
                      </a:cubicBezTo>
                      <a:cubicBezTo>
                        <a:pt x="155257" y="674656"/>
                        <a:pt x="154686" y="674179"/>
                        <a:pt x="154114" y="673703"/>
                      </a:cubicBezTo>
                      <a:cubicBezTo>
                        <a:pt x="153067" y="672751"/>
                        <a:pt x="152019" y="671703"/>
                        <a:pt x="151066" y="670560"/>
                      </a:cubicBezTo>
                      <a:cubicBezTo>
                        <a:pt x="150114" y="669417"/>
                        <a:pt x="149352" y="668179"/>
                        <a:pt x="148685" y="666845"/>
                      </a:cubicBezTo>
                      <a:cubicBezTo>
                        <a:pt x="148019" y="665512"/>
                        <a:pt x="147447" y="664083"/>
                        <a:pt x="147066" y="662654"/>
                      </a:cubicBezTo>
                      <a:cubicBezTo>
                        <a:pt x="146971" y="662273"/>
                        <a:pt x="146876" y="661987"/>
                        <a:pt x="146781" y="661607"/>
                      </a:cubicBezTo>
                      <a:lnTo>
                        <a:pt x="146495" y="660654"/>
                      </a:lnTo>
                      <a:lnTo>
                        <a:pt x="146114" y="659035"/>
                      </a:lnTo>
                      <a:cubicBezTo>
                        <a:pt x="145828" y="658082"/>
                        <a:pt x="145638" y="657034"/>
                        <a:pt x="145352" y="656082"/>
                      </a:cubicBezTo>
                      <a:cubicBezTo>
                        <a:pt x="144399" y="652272"/>
                        <a:pt x="143542" y="648843"/>
                        <a:pt x="142494" y="645224"/>
                      </a:cubicBezTo>
                      <a:lnTo>
                        <a:pt x="141637" y="642366"/>
                      </a:lnTo>
                      <a:lnTo>
                        <a:pt x="140875" y="639699"/>
                      </a:lnTo>
                      <a:lnTo>
                        <a:pt x="140494" y="638366"/>
                      </a:lnTo>
                      <a:cubicBezTo>
                        <a:pt x="140494" y="638366"/>
                        <a:pt x="140208" y="637508"/>
                        <a:pt x="140113" y="637127"/>
                      </a:cubicBezTo>
                      <a:lnTo>
                        <a:pt x="139255" y="634651"/>
                      </a:lnTo>
                      <a:cubicBezTo>
                        <a:pt x="138970" y="633793"/>
                        <a:pt x="138684" y="633032"/>
                        <a:pt x="138399" y="632269"/>
                      </a:cubicBezTo>
                      <a:cubicBezTo>
                        <a:pt x="138113" y="631508"/>
                        <a:pt x="137827" y="630745"/>
                        <a:pt x="137446" y="629984"/>
                      </a:cubicBezTo>
                      <a:lnTo>
                        <a:pt x="136398" y="627793"/>
                      </a:lnTo>
                      <a:cubicBezTo>
                        <a:pt x="136398" y="627793"/>
                        <a:pt x="136113" y="627031"/>
                        <a:pt x="135922" y="626745"/>
                      </a:cubicBezTo>
                      <a:lnTo>
                        <a:pt x="135350" y="625697"/>
                      </a:lnTo>
                      <a:cubicBezTo>
                        <a:pt x="133921" y="622840"/>
                        <a:pt x="132112" y="620459"/>
                        <a:pt x="130302" y="618363"/>
                      </a:cubicBezTo>
                      <a:lnTo>
                        <a:pt x="129635" y="617601"/>
                      </a:lnTo>
                      <a:cubicBezTo>
                        <a:pt x="129635" y="617601"/>
                        <a:pt x="129159" y="617029"/>
                        <a:pt x="128874" y="616839"/>
                      </a:cubicBezTo>
                      <a:cubicBezTo>
                        <a:pt x="128397" y="616363"/>
                        <a:pt x="127826" y="615886"/>
                        <a:pt x="127349" y="615410"/>
                      </a:cubicBezTo>
                      <a:cubicBezTo>
                        <a:pt x="126302" y="614553"/>
                        <a:pt x="125254" y="613601"/>
                        <a:pt x="124111" y="612934"/>
                      </a:cubicBezTo>
                      <a:lnTo>
                        <a:pt x="123254" y="612362"/>
                      </a:lnTo>
                      <a:cubicBezTo>
                        <a:pt x="123254" y="612362"/>
                        <a:pt x="122682" y="611981"/>
                        <a:pt x="122397" y="611791"/>
                      </a:cubicBezTo>
                      <a:lnTo>
                        <a:pt x="121539" y="611219"/>
                      </a:lnTo>
                      <a:lnTo>
                        <a:pt x="121063" y="610934"/>
                      </a:lnTo>
                      <a:cubicBezTo>
                        <a:pt x="121063" y="610934"/>
                        <a:pt x="120777" y="610743"/>
                        <a:pt x="120587" y="610648"/>
                      </a:cubicBezTo>
                      <a:cubicBezTo>
                        <a:pt x="119920" y="610362"/>
                        <a:pt x="119349" y="609981"/>
                        <a:pt x="118777" y="609695"/>
                      </a:cubicBezTo>
                      <a:cubicBezTo>
                        <a:pt x="118110" y="609409"/>
                        <a:pt x="117443" y="609124"/>
                        <a:pt x="116872" y="608838"/>
                      </a:cubicBezTo>
                      <a:cubicBezTo>
                        <a:pt x="111633" y="606647"/>
                        <a:pt x="105633" y="605123"/>
                        <a:pt x="99536" y="603980"/>
                      </a:cubicBezTo>
                      <a:cubicBezTo>
                        <a:pt x="93440" y="602837"/>
                        <a:pt x="87345" y="601885"/>
                        <a:pt x="81534" y="601027"/>
                      </a:cubicBezTo>
                      <a:cubicBezTo>
                        <a:pt x="75724" y="600170"/>
                        <a:pt x="70295" y="599313"/>
                        <a:pt x="65437" y="598360"/>
                      </a:cubicBezTo>
                      <a:cubicBezTo>
                        <a:pt x="60579" y="597503"/>
                        <a:pt x="56293" y="596646"/>
                        <a:pt x="52674" y="595789"/>
                      </a:cubicBezTo>
                      <a:cubicBezTo>
                        <a:pt x="52102" y="595693"/>
                        <a:pt x="51531" y="595503"/>
                        <a:pt x="50959" y="595408"/>
                      </a:cubicBezTo>
                      <a:cubicBezTo>
                        <a:pt x="49435" y="597979"/>
                        <a:pt x="47911" y="600456"/>
                        <a:pt x="46387" y="602742"/>
                      </a:cubicBezTo>
                      <a:cubicBezTo>
                        <a:pt x="42577" y="608552"/>
                        <a:pt x="39148" y="613696"/>
                        <a:pt x="36100" y="618934"/>
                      </a:cubicBezTo>
                      <a:cubicBezTo>
                        <a:pt x="35338" y="620268"/>
                        <a:pt x="34576" y="621506"/>
                        <a:pt x="33909" y="622840"/>
                      </a:cubicBezTo>
                      <a:cubicBezTo>
                        <a:pt x="33242" y="624173"/>
                        <a:pt x="32481" y="625411"/>
                        <a:pt x="31909" y="626745"/>
                      </a:cubicBezTo>
                      <a:cubicBezTo>
                        <a:pt x="31338" y="628078"/>
                        <a:pt x="30575" y="629317"/>
                        <a:pt x="30004" y="630650"/>
                      </a:cubicBezTo>
                      <a:cubicBezTo>
                        <a:pt x="29433" y="631984"/>
                        <a:pt x="28766" y="633317"/>
                        <a:pt x="28290" y="634651"/>
                      </a:cubicBezTo>
                      <a:cubicBezTo>
                        <a:pt x="28004" y="635318"/>
                        <a:pt x="27718" y="635984"/>
                        <a:pt x="27527" y="636651"/>
                      </a:cubicBezTo>
                      <a:cubicBezTo>
                        <a:pt x="27241" y="637318"/>
                        <a:pt x="27051" y="637984"/>
                        <a:pt x="26861" y="638651"/>
                      </a:cubicBezTo>
                      <a:cubicBezTo>
                        <a:pt x="26670" y="639318"/>
                        <a:pt x="26384" y="639985"/>
                        <a:pt x="26194" y="640651"/>
                      </a:cubicBezTo>
                      <a:cubicBezTo>
                        <a:pt x="26004" y="641318"/>
                        <a:pt x="25813" y="641985"/>
                        <a:pt x="25622" y="642652"/>
                      </a:cubicBezTo>
                      <a:lnTo>
                        <a:pt x="25337" y="643604"/>
                      </a:lnTo>
                      <a:lnTo>
                        <a:pt x="25146" y="644557"/>
                      </a:lnTo>
                      <a:lnTo>
                        <a:pt x="24670" y="646557"/>
                      </a:lnTo>
                      <a:lnTo>
                        <a:pt x="24289" y="648462"/>
                      </a:lnTo>
                      <a:lnTo>
                        <a:pt x="24099" y="649415"/>
                      </a:lnTo>
                      <a:lnTo>
                        <a:pt x="24099" y="650367"/>
                      </a:lnTo>
                      <a:cubicBezTo>
                        <a:pt x="23241" y="655510"/>
                        <a:pt x="23241" y="660273"/>
                        <a:pt x="24289" y="665035"/>
                      </a:cubicBezTo>
                      <a:cubicBezTo>
                        <a:pt x="25241" y="669798"/>
                        <a:pt x="27147" y="674465"/>
                        <a:pt x="30099" y="679323"/>
                      </a:cubicBezTo>
                      <a:cubicBezTo>
                        <a:pt x="33052" y="684181"/>
                        <a:pt x="37052" y="689134"/>
                        <a:pt x="41815" y="694182"/>
                      </a:cubicBezTo>
                      <a:cubicBezTo>
                        <a:pt x="46482" y="699230"/>
                        <a:pt x="52007" y="704278"/>
                        <a:pt x="57721" y="709612"/>
                      </a:cubicBezTo>
                      <a:cubicBezTo>
                        <a:pt x="63532" y="714947"/>
                        <a:pt x="69628" y="720471"/>
                        <a:pt x="75819" y="726662"/>
                      </a:cubicBezTo>
                      <a:cubicBezTo>
                        <a:pt x="82010" y="732853"/>
                        <a:pt x="88297" y="739711"/>
                        <a:pt x="93916" y="747808"/>
                      </a:cubicBezTo>
                      <a:cubicBezTo>
                        <a:pt x="96774" y="751903"/>
                        <a:pt x="99346" y="756285"/>
                        <a:pt x="101632" y="761048"/>
                      </a:cubicBezTo>
                      <a:cubicBezTo>
                        <a:pt x="103918" y="765810"/>
                        <a:pt x="105823" y="770858"/>
                        <a:pt x="107156" y="776097"/>
                      </a:cubicBezTo>
                      <a:cubicBezTo>
                        <a:pt x="108490" y="781336"/>
                        <a:pt x="109347" y="786860"/>
                        <a:pt x="109633" y="792290"/>
                      </a:cubicBezTo>
                      <a:cubicBezTo>
                        <a:pt x="109824" y="796576"/>
                        <a:pt x="109633" y="800767"/>
                        <a:pt x="109252" y="804862"/>
                      </a:cubicBezTo>
                      <a:cubicBezTo>
                        <a:pt x="110871" y="804862"/>
                        <a:pt x="112681" y="804862"/>
                        <a:pt x="114681" y="804862"/>
                      </a:cubicBezTo>
                      <a:cubicBezTo>
                        <a:pt x="116872" y="804862"/>
                        <a:pt x="119349" y="805053"/>
                        <a:pt x="122015" y="805434"/>
                      </a:cubicBezTo>
                      <a:cubicBezTo>
                        <a:pt x="122682" y="805529"/>
                        <a:pt x="123349" y="805625"/>
                        <a:pt x="124111" y="805720"/>
                      </a:cubicBezTo>
                      <a:cubicBezTo>
                        <a:pt x="124492" y="805720"/>
                        <a:pt x="124778" y="805815"/>
                        <a:pt x="125159" y="805910"/>
                      </a:cubicBezTo>
                      <a:cubicBezTo>
                        <a:pt x="125539" y="805910"/>
                        <a:pt x="125825" y="806006"/>
                        <a:pt x="126302" y="806101"/>
                      </a:cubicBezTo>
                      <a:cubicBezTo>
                        <a:pt x="126682" y="806101"/>
                        <a:pt x="127064" y="806291"/>
                        <a:pt x="127445" y="806386"/>
                      </a:cubicBezTo>
                      <a:lnTo>
                        <a:pt x="128016" y="806577"/>
                      </a:lnTo>
                      <a:cubicBezTo>
                        <a:pt x="128016" y="806577"/>
                        <a:pt x="128397" y="806672"/>
                        <a:pt x="128588" y="806768"/>
                      </a:cubicBezTo>
                      <a:cubicBezTo>
                        <a:pt x="128969" y="806863"/>
                        <a:pt x="129445" y="807053"/>
                        <a:pt x="129826" y="807149"/>
                      </a:cubicBezTo>
                      <a:lnTo>
                        <a:pt x="130397" y="807339"/>
                      </a:lnTo>
                      <a:cubicBezTo>
                        <a:pt x="130397" y="807339"/>
                        <a:pt x="130779" y="807529"/>
                        <a:pt x="130969" y="807625"/>
                      </a:cubicBezTo>
                      <a:cubicBezTo>
                        <a:pt x="131826" y="808006"/>
                        <a:pt x="132588" y="808292"/>
                        <a:pt x="133541" y="808863"/>
                      </a:cubicBezTo>
                      <a:cubicBezTo>
                        <a:pt x="134017" y="809149"/>
                        <a:pt x="134493" y="809339"/>
                        <a:pt x="134970" y="809625"/>
                      </a:cubicBezTo>
                      <a:cubicBezTo>
                        <a:pt x="135446" y="809911"/>
                        <a:pt x="135922" y="810292"/>
                        <a:pt x="136398" y="810577"/>
                      </a:cubicBezTo>
                      <a:cubicBezTo>
                        <a:pt x="138208" y="811911"/>
                        <a:pt x="139732" y="813626"/>
                        <a:pt x="140875" y="815626"/>
                      </a:cubicBezTo>
                      <a:lnTo>
                        <a:pt x="141256" y="816388"/>
                      </a:lnTo>
                      <a:cubicBezTo>
                        <a:pt x="141256" y="816388"/>
                        <a:pt x="141541" y="816864"/>
                        <a:pt x="141637" y="817150"/>
                      </a:cubicBezTo>
                      <a:lnTo>
                        <a:pt x="142018" y="817912"/>
                      </a:lnTo>
                      <a:lnTo>
                        <a:pt x="142208" y="818293"/>
                      </a:lnTo>
                      <a:lnTo>
                        <a:pt x="142208" y="818483"/>
                      </a:lnTo>
                      <a:cubicBezTo>
                        <a:pt x="142208" y="818483"/>
                        <a:pt x="142304" y="818674"/>
                        <a:pt x="142304" y="818674"/>
                      </a:cubicBezTo>
                      <a:cubicBezTo>
                        <a:pt x="142494" y="819055"/>
                        <a:pt x="142590" y="819436"/>
                        <a:pt x="142780" y="819817"/>
                      </a:cubicBezTo>
                      <a:cubicBezTo>
                        <a:pt x="142875" y="820198"/>
                        <a:pt x="142970" y="820484"/>
                        <a:pt x="143161" y="820865"/>
                      </a:cubicBezTo>
                      <a:cubicBezTo>
                        <a:pt x="143542" y="822198"/>
                        <a:pt x="143923" y="823151"/>
                        <a:pt x="144209" y="824103"/>
                      </a:cubicBezTo>
                      <a:cubicBezTo>
                        <a:pt x="144495" y="824960"/>
                        <a:pt x="144971" y="825913"/>
                        <a:pt x="145447" y="826770"/>
                      </a:cubicBezTo>
                      <a:cubicBezTo>
                        <a:pt x="145542" y="826960"/>
                        <a:pt x="145638" y="827246"/>
                        <a:pt x="145828" y="827437"/>
                      </a:cubicBezTo>
                      <a:lnTo>
                        <a:pt x="146209" y="828008"/>
                      </a:lnTo>
                      <a:cubicBezTo>
                        <a:pt x="146209" y="828008"/>
                        <a:pt x="146399" y="828389"/>
                        <a:pt x="146590" y="828580"/>
                      </a:cubicBezTo>
                      <a:lnTo>
                        <a:pt x="146971" y="829151"/>
                      </a:lnTo>
                      <a:cubicBezTo>
                        <a:pt x="148019" y="830580"/>
                        <a:pt x="149352" y="831914"/>
                        <a:pt x="151066" y="832961"/>
                      </a:cubicBezTo>
                      <a:cubicBezTo>
                        <a:pt x="152686" y="834104"/>
                        <a:pt x="154686" y="834961"/>
                        <a:pt x="156877" y="835819"/>
                      </a:cubicBezTo>
                      <a:cubicBezTo>
                        <a:pt x="157449" y="836009"/>
                        <a:pt x="157925" y="836200"/>
                        <a:pt x="158496" y="836390"/>
                      </a:cubicBezTo>
                      <a:cubicBezTo>
                        <a:pt x="159068" y="836581"/>
                        <a:pt x="159639" y="836771"/>
                        <a:pt x="160211" y="836962"/>
                      </a:cubicBezTo>
                      <a:cubicBezTo>
                        <a:pt x="160782" y="837152"/>
                        <a:pt x="161354" y="837343"/>
                        <a:pt x="161925" y="837533"/>
                      </a:cubicBezTo>
                      <a:cubicBezTo>
                        <a:pt x="162496" y="837724"/>
                        <a:pt x="163163" y="837914"/>
                        <a:pt x="163735" y="838105"/>
                      </a:cubicBezTo>
                      <a:lnTo>
                        <a:pt x="164211" y="838105"/>
                      </a:lnTo>
                      <a:cubicBezTo>
                        <a:pt x="164211" y="838105"/>
                        <a:pt x="164497" y="838295"/>
                        <a:pt x="164592" y="838391"/>
                      </a:cubicBezTo>
                      <a:cubicBezTo>
                        <a:pt x="164782" y="838391"/>
                        <a:pt x="165068" y="838581"/>
                        <a:pt x="165259" y="838581"/>
                      </a:cubicBezTo>
                      <a:cubicBezTo>
                        <a:pt x="165449" y="838581"/>
                        <a:pt x="165735" y="838676"/>
                        <a:pt x="165926" y="838772"/>
                      </a:cubicBezTo>
                      <a:cubicBezTo>
                        <a:pt x="166116" y="838772"/>
                        <a:pt x="166402" y="838867"/>
                        <a:pt x="166592" y="838962"/>
                      </a:cubicBezTo>
                      <a:cubicBezTo>
                        <a:pt x="167545" y="839152"/>
                        <a:pt x="168593" y="839343"/>
                        <a:pt x="169736" y="839534"/>
                      </a:cubicBezTo>
                      <a:cubicBezTo>
                        <a:pt x="171831" y="839915"/>
                        <a:pt x="174117" y="840200"/>
                        <a:pt x="176213" y="840676"/>
                      </a:cubicBezTo>
                      <a:cubicBezTo>
                        <a:pt x="178404" y="841153"/>
                        <a:pt x="180594" y="841915"/>
                        <a:pt x="182499" y="843248"/>
                      </a:cubicBezTo>
                      <a:cubicBezTo>
                        <a:pt x="182404" y="843248"/>
                        <a:pt x="182213" y="843153"/>
                        <a:pt x="182118" y="843058"/>
                      </a:cubicBezTo>
                      <a:cubicBezTo>
                        <a:pt x="182404" y="843248"/>
                        <a:pt x="182689" y="843439"/>
                        <a:pt x="182975" y="843629"/>
                      </a:cubicBezTo>
                      <a:cubicBezTo>
                        <a:pt x="183261" y="843820"/>
                        <a:pt x="183452" y="844010"/>
                        <a:pt x="183738" y="844201"/>
                      </a:cubicBezTo>
                      <a:cubicBezTo>
                        <a:pt x="183928" y="844391"/>
                        <a:pt x="184118" y="844677"/>
                        <a:pt x="184309" y="844868"/>
                      </a:cubicBezTo>
                      <a:cubicBezTo>
                        <a:pt x="184499" y="845058"/>
                        <a:pt x="184595" y="845249"/>
                        <a:pt x="184785" y="845534"/>
                      </a:cubicBezTo>
                      <a:cubicBezTo>
                        <a:pt x="185357" y="846392"/>
                        <a:pt x="185642" y="847058"/>
                        <a:pt x="185928" y="847725"/>
                      </a:cubicBezTo>
                      <a:cubicBezTo>
                        <a:pt x="186119" y="848297"/>
                        <a:pt x="186404" y="848773"/>
                        <a:pt x="186595" y="849249"/>
                      </a:cubicBezTo>
                      <a:cubicBezTo>
                        <a:pt x="186785" y="849630"/>
                        <a:pt x="186976" y="850011"/>
                        <a:pt x="187166" y="850392"/>
                      </a:cubicBezTo>
                      <a:cubicBezTo>
                        <a:pt x="187262" y="850583"/>
                        <a:pt x="187357" y="850678"/>
                        <a:pt x="187452" y="850868"/>
                      </a:cubicBezTo>
                      <a:cubicBezTo>
                        <a:pt x="187547" y="850964"/>
                        <a:pt x="187643" y="851154"/>
                        <a:pt x="187738" y="851249"/>
                      </a:cubicBezTo>
                      <a:cubicBezTo>
                        <a:pt x="187929" y="851440"/>
                        <a:pt x="188119" y="851726"/>
                        <a:pt x="188309" y="851916"/>
                      </a:cubicBezTo>
                      <a:cubicBezTo>
                        <a:pt x="188595" y="852297"/>
                        <a:pt x="188786" y="852583"/>
                        <a:pt x="188690" y="852868"/>
                      </a:cubicBezTo>
                      <a:cubicBezTo>
                        <a:pt x="188690" y="853059"/>
                        <a:pt x="188309" y="853250"/>
                        <a:pt x="187738" y="853345"/>
                      </a:cubicBezTo>
                      <a:cubicBezTo>
                        <a:pt x="187452" y="853345"/>
                        <a:pt x="187071" y="853345"/>
                        <a:pt x="186690" y="853250"/>
                      </a:cubicBezTo>
                      <a:cubicBezTo>
                        <a:pt x="186500" y="853250"/>
                        <a:pt x="186309" y="853154"/>
                        <a:pt x="186024" y="853059"/>
                      </a:cubicBezTo>
                      <a:cubicBezTo>
                        <a:pt x="185738" y="853059"/>
                        <a:pt x="185547" y="852868"/>
                        <a:pt x="185261" y="852678"/>
                      </a:cubicBezTo>
                      <a:cubicBezTo>
                        <a:pt x="184785" y="852392"/>
                        <a:pt x="184214" y="852011"/>
                        <a:pt x="183738" y="851630"/>
                      </a:cubicBezTo>
                      <a:cubicBezTo>
                        <a:pt x="183261" y="851249"/>
                        <a:pt x="182785" y="850678"/>
                        <a:pt x="182309" y="850201"/>
                      </a:cubicBezTo>
                      <a:cubicBezTo>
                        <a:pt x="181833" y="849725"/>
                        <a:pt x="181451" y="849249"/>
                        <a:pt x="180975" y="848963"/>
                      </a:cubicBezTo>
                      <a:cubicBezTo>
                        <a:pt x="180880" y="848963"/>
                        <a:pt x="180785" y="848868"/>
                        <a:pt x="180690" y="848773"/>
                      </a:cubicBezTo>
                      <a:lnTo>
                        <a:pt x="180404" y="848773"/>
                      </a:lnTo>
                      <a:cubicBezTo>
                        <a:pt x="180404" y="848773"/>
                        <a:pt x="180213" y="848582"/>
                        <a:pt x="180213" y="848582"/>
                      </a:cubicBezTo>
                      <a:lnTo>
                        <a:pt x="180023" y="848582"/>
                      </a:lnTo>
                      <a:cubicBezTo>
                        <a:pt x="180023" y="848582"/>
                        <a:pt x="179641" y="848392"/>
                        <a:pt x="179641" y="848392"/>
                      </a:cubicBezTo>
                      <a:cubicBezTo>
                        <a:pt x="178594" y="848106"/>
                        <a:pt x="177165" y="848011"/>
                        <a:pt x="175451" y="848011"/>
                      </a:cubicBezTo>
                      <a:cubicBezTo>
                        <a:pt x="173736" y="848011"/>
                        <a:pt x="171736" y="848201"/>
                        <a:pt x="169450" y="848392"/>
                      </a:cubicBezTo>
                      <a:cubicBezTo>
                        <a:pt x="168307" y="848392"/>
                        <a:pt x="167069" y="848487"/>
                        <a:pt x="165735" y="848487"/>
                      </a:cubicBezTo>
                      <a:cubicBezTo>
                        <a:pt x="165354" y="848487"/>
                        <a:pt x="165068" y="848487"/>
                        <a:pt x="164688" y="848487"/>
                      </a:cubicBezTo>
                      <a:cubicBezTo>
                        <a:pt x="164306" y="848487"/>
                        <a:pt x="163925" y="848487"/>
                        <a:pt x="163639" y="848487"/>
                      </a:cubicBezTo>
                      <a:cubicBezTo>
                        <a:pt x="163259" y="848487"/>
                        <a:pt x="162973" y="848487"/>
                        <a:pt x="162592" y="848392"/>
                      </a:cubicBezTo>
                      <a:cubicBezTo>
                        <a:pt x="162401" y="848392"/>
                        <a:pt x="162306" y="848392"/>
                        <a:pt x="162116" y="848392"/>
                      </a:cubicBezTo>
                      <a:lnTo>
                        <a:pt x="161735" y="848392"/>
                      </a:lnTo>
                      <a:cubicBezTo>
                        <a:pt x="161163" y="848392"/>
                        <a:pt x="160591" y="848297"/>
                        <a:pt x="159925" y="848201"/>
                      </a:cubicBezTo>
                      <a:cubicBezTo>
                        <a:pt x="159258" y="848201"/>
                        <a:pt x="158687" y="848106"/>
                        <a:pt x="158020" y="848011"/>
                      </a:cubicBezTo>
                      <a:cubicBezTo>
                        <a:pt x="157353" y="848011"/>
                        <a:pt x="156686" y="847820"/>
                        <a:pt x="156020" y="847725"/>
                      </a:cubicBezTo>
                      <a:cubicBezTo>
                        <a:pt x="155353" y="847630"/>
                        <a:pt x="154686" y="847534"/>
                        <a:pt x="154020" y="847344"/>
                      </a:cubicBezTo>
                      <a:cubicBezTo>
                        <a:pt x="151257" y="846868"/>
                        <a:pt x="148304" y="846106"/>
                        <a:pt x="145256" y="844772"/>
                      </a:cubicBezTo>
                      <a:cubicBezTo>
                        <a:pt x="142208" y="843534"/>
                        <a:pt x="139255" y="841534"/>
                        <a:pt x="136684" y="839057"/>
                      </a:cubicBezTo>
                      <a:lnTo>
                        <a:pt x="135731" y="838105"/>
                      </a:lnTo>
                      <a:cubicBezTo>
                        <a:pt x="135731" y="838105"/>
                        <a:pt x="135160" y="837438"/>
                        <a:pt x="134874" y="837152"/>
                      </a:cubicBezTo>
                      <a:lnTo>
                        <a:pt x="134017" y="836200"/>
                      </a:lnTo>
                      <a:cubicBezTo>
                        <a:pt x="134017" y="836200"/>
                        <a:pt x="133541" y="835533"/>
                        <a:pt x="133255" y="835247"/>
                      </a:cubicBezTo>
                      <a:lnTo>
                        <a:pt x="132493" y="834295"/>
                      </a:lnTo>
                      <a:cubicBezTo>
                        <a:pt x="132493" y="834295"/>
                        <a:pt x="132016" y="833628"/>
                        <a:pt x="131826" y="833247"/>
                      </a:cubicBezTo>
                      <a:cubicBezTo>
                        <a:pt x="131350" y="832580"/>
                        <a:pt x="130969" y="831818"/>
                        <a:pt x="130493" y="831056"/>
                      </a:cubicBezTo>
                      <a:cubicBezTo>
                        <a:pt x="129730" y="829627"/>
                        <a:pt x="128969" y="828199"/>
                        <a:pt x="128492" y="827056"/>
                      </a:cubicBezTo>
                      <a:lnTo>
                        <a:pt x="128111" y="826294"/>
                      </a:lnTo>
                      <a:lnTo>
                        <a:pt x="127826" y="825722"/>
                      </a:lnTo>
                      <a:cubicBezTo>
                        <a:pt x="127826" y="825722"/>
                        <a:pt x="127540" y="825341"/>
                        <a:pt x="127445" y="825246"/>
                      </a:cubicBezTo>
                      <a:cubicBezTo>
                        <a:pt x="127254" y="825056"/>
                        <a:pt x="126968" y="824960"/>
                        <a:pt x="126682" y="824865"/>
                      </a:cubicBezTo>
                      <a:lnTo>
                        <a:pt x="126492" y="824865"/>
                      </a:lnTo>
                      <a:cubicBezTo>
                        <a:pt x="126492" y="824865"/>
                        <a:pt x="126206" y="824865"/>
                        <a:pt x="126206" y="824865"/>
                      </a:cubicBezTo>
                      <a:cubicBezTo>
                        <a:pt x="126206" y="824865"/>
                        <a:pt x="125730" y="824770"/>
                        <a:pt x="125445" y="824675"/>
                      </a:cubicBezTo>
                      <a:lnTo>
                        <a:pt x="125254" y="824675"/>
                      </a:lnTo>
                      <a:cubicBezTo>
                        <a:pt x="125254" y="824675"/>
                        <a:pt x="124968" y="824579"/>
                        <a:pt x="124968" y="824579"/>
                      </a:cubicBezTo>
                      <a:cubicBezTo>
                        <a:pt x="124778" y="824579"/>
                        <a:pt x="124587" y="824579"/>
                        <a:pt x="124492" y="824579"/>
                      </a:cubicBezTo>
                      <a:lnTo>
                        <a:pt x="124206" y="824579"/>
                      </a:lnTo>
                      <a:cubicBezTo>
                        <a:pt x="124206" y="824579"/>
                        <a:pt x="123920" y="824579"/>
                        <a:pt x="123920" y="824579"/>
                      </a:cubicBezTo>
                      <a:cubicBezTo>
                        <a:pt x="123730" y="824579"/>
                        <a:pt x="123540" y="824579"/>
                        <a:pt x="123349" y="824579"/>
                      </a:cubicBezTo>
                      <a:cubicBezTo>
                        <a:pt x="123158" y="824579"/>
                        <a:pt x="122968" y="824579"/>
                        <a:pt x="122777" y="824579"/>
                      </a:cubicBezTo>
                      <a:cubicBezTo>
                        <a:pt x="122587" y="824579"/>
                        <a:pt x="122301" y="824579"/>
                        <a:pt x="122111" y="824579"/>
                      </a:cubicBezTo>
                      <a:cubicBezTo>
                        <a:pt x="121730" y="824579"/>
                        <a:pt x="121254" y="824579"/>
                        <a:pt x="120777" y="824579"/>
                      </a:cubicBezTo>
                      <a:cubicBezTo>
                        <a:pt x="118967" y="824579"/>
                        <a:pt x="117157" y="824675"/>
                        <a:pt x="115443" y="824865"/>
                      </a:cubicBezTo>
                      <a:cubicBezTo>
                        <a:pt x="113633" y="825056"/>
                        <a:pt x="111919" y="825246"/>
                        <a:pt x="110300" y="825436"/>
                      </a:cubicBezTo>
                      <a:cubicBezTo>
                        <a:pt x="108204" y="825722"/>
                        <a:pt x="106299" y="825913"/>
                        <a:pt x="104680" y="826103"/>
                      </a:cubicBezTo>
                      <a:cubicBezTo>
                        <a:pt x="102870" y="830675"/>
                        <a:pt x="100775" y="834866"/>
                        <a:pt x="98584" y="838772"/>
                      </a:cubicBezTo>
                      <a:cubicBezTo>
                        <a:pt x="93631" y="847344"/>
                        <a:pt x="88202" y="854488"/>
                        <a:pt x="83534" y="861155"/>
                      </a:cubicBezTo>
                      <a:cubicBezTo>
                        <a:pt x="78867" y="867727"/>
                        <a:pt x="74962" y="873824"/>
                        <a:pt x="72866" y="879253"/>
                      </a:cubicBezTo>
                      <a:cubicBezTo>
                        <a:pt x="70676" y="884777"/>
                        <a:pt x="70199" y="889540"/>
                        <a:pt x="71057" y="894969"/>
                      </a:cubicBezTo>
                      <a:cubicBezTo>
                        <a:pt x="71247" y="895636"/>
                        <a:pt x="71342" y="896302"/>
                        <a:pt x="71533" y="897065"/>
                      </a:cubicBezTo>
                      <a:cubicBezTo>
                        <a:pt x="71724" y="897731"/>
                        <a:pt x="71914" y="898493"/>
                        <a:pt x="72104" y="899160"/>
                      </a:cubicBezTo>
                      <a:cubicBezTo>
                        <a:pt x="72295" y="899827"/>
                        <a:pt x="72580" y="900589"/>
                        <a:pt x="72866" y="901351"/>
                      </a:cubicBezTo>
                      <a:lnTo>
                        <a:pt x="73057" y="901732"/>
                      </a:lnTo>
                      <a:lnTo>
                        <a:pt x="73057" y="902018"/>
                      </a:lnTo>
                      <a:cubicBezTo>
                        <a:pt x="73057" y="902018"/>
                        <a:pt x="73343" y="902399"/>
                        <a:pt x="73343" y="902494"/>
                      </a:cubicBezTo>
                      <a:lnTo>
                        <a:pt x="73343" y="902494"/>
                      </a:lnTo>
                      <a:cubicBezTo>
                        <a:pt x="73343" y="902494"/>
                        <a:pt x="73438" y="902875"/>
                        <a:pt x="73438" y="902875"/>
                      </a:cubicBezTo>
                      <a:lnTo>
                        <a:pt x="73723" y="903446"/>
                      </a:lnTo>
                      <a:cubicBezTo>
                        <a:pt x="73723" y="903446"/>
                        <a:pt x="74105" y="904113"/>
                        <a:pt x="74295" y="904494"/>
                      </a:cubicBezTo>
                      <a:lnTo>
                        <a:pt x="74866" y="905542"/>
                      </a:lnTo>
                      <a:lnTo>
                        <a:pt x="75533" y="906494"/>
                      </a:lnTo>
                      <a:lnTo>
                        <a:pt x="76200" y="907447"/>
                      </a:lnTo>
                      <a:lnTo>
                        <a:pt x="76867" y="908399"/>
                      </a:lnTo>
                      <a:cubicBezTo>
                        <a:pt x="77343" y="909066"/>
                        <a:pt x="77820" y="909637"/>
                        <a:pt x="78296" y="910304"/>
                      </a:cubicBezTo>
                      <a:cubicBezTo>
                        <a:pt x="82201" y="915257"/>
                        <a:pt x="87154" y="919258"/>
                        <a:pt x="93059" y="922687"/>
                      </a:cubicBezTo>
                      <a:cubicBezTo>
                        <a:pt x="98965" y="926116"/>
                        <a:pt x="105728" y="928687"/>
                        <a:pt x="112966" y="930878"/>
                      </a:cubicBezTo>
                      <a:cubicBezTo>
                        <a:pt x="120205" y="932974"/>
                        <a:pt x="127921" y="934593"/>
                        <a:pt x="135827" y="935926"/>
                      </a:cubicBezTo>
                      <a:cubicBezTo>
                        <a:pt x="143733" y="937260"/>
                        <a:pt x="151829" y="938308"/>
                        <a:pt x="160115" y="939546"/>
                      </a:cubicBezTo>
                      <a:cubicBezTo>
                        <a:pt x="168402" y="940689"/>
                        <a:pt x="176784" y="941927"/>
                        <a:pt x="185357" y="943642"/>
                      </a:cubicBezTo>
                      <a:cubicBezTo>
                        <a:pt x="189643" y="944499"/>
                        <a:pt x="193929" y="945451"/>
                        <a:pt x="198311" y="946690"/>
                      </a:cubicBezTo>
                      <a:cubicBezTo>
                        <a:pt x="202692" y="947928"/>
                        <a:pt x="207073" y="949357"/>
                        <a:pt x="211455" y="951262"/>
                      </a:cubicBezTo>
                      <a:cubicBezTo>
                        <a:pt x="213646" y="952214"/>
                        <a:pt x="215837" y="953262"/>
                        <a:pt x="218027" y="954405"/>
                      </a:cubicBezTo>
                      <a:cubicBezTo>
                        <a:pt x="220218" y="955643"/>
                        <a:pt x="222314" y="956882"/>
                        <a:pt x="224409" y="958310"/>
                      </a:cubicBezTo>
                      <a:cubicBezTo>
                        <a:pt x="225457" y="959072"/>
                        <a:pt x="226409" y="959739"/>
                        <a:pt x="227457" y="960501"/>
                      </a:cubicBezTo>
                      <a:cubicBezTo>
                        <a:pt x="228410" y="961263"/>
                        <a:pt x="229458" y="962216"/>
                        <a:pt x="230505" y="963073"/>
                      </a:cubicBezTo>
                      <a:cubicBezTo>
                        <a:pt x="230981" y="963454"/>
                        <a:pt x="231457" y="963930"/>
                        <a:pt x="231934" y="964406"/>
                      </a:cubicBezTo>
                      <a:lnTo>
                        <a:pt x="233363" y="965835"/>
                      </a:lnTo>
                      <a:cubicBezTo>
                        <a:pt x="234315" y="966787"/>
                        <a:pt x="235172" y="967835"/>
                        <a:pt x="236030" y="968883"/>
                      </a:cubicBezTo>
                      <a:cubicBezTo>
                        <a:pt x="239363" y="973074"/>
                        <a:pt x="241935" y="977551"/>
                        <a:pt x="243840" y="982027"/>
                      </a:cubicBezTo>
                      <a:cubicBezTo>
                        <a:pt x="245745" y="986504"/>
                        <a:pt x="247079" y="990886"/>
                        <a:pt x="248126" y="995077"/>
                      </a:cubicBezTo>
                      <a:cubicBezTo>
                        <a:pt x="250222" y="1003554"/>
                        <a:pt x="251365" y="1011365"/>
                        <a:pt x="252603" y="1018794"/>
                      </a:cubicBezTo>
                      <a:cubicBezTo>
                        <a:pt x="252984" y="1020890"/>
                        <a:pt x="253365" y="1022985"/>
                        <a:pt x="253746" y="1024985"/>
                      </a:cubicBezTo>
                      <a:cubicBezTo>
                        <a:pt x="255365" y="1024509"/>
                        <a:pt x="257556" y="1023747"/>
                        <a:pt x="260128" y="1022699"/>
                      </a:cubicBezTo>
                      <a:cubicBezTo>
                        <a:pt x="263080" y="1021556"/>
                        <a:pt x="266605" y="1020127"/>
                        <a:pt x="270986" y="1018508"/>
                      </a:cubicBezTo>
                      <a:cubicBezTo>
                        <a:pt x="273177" y="1017746"/>
                        <a:pt x="275558" y="1016889"/>
                        <a:pt x="278225" y="1016032"/>
                      </a:cubicBezTo>
                      <a:cubicBezTo>
                        <a:pt x="280892" y="1015175"/>
                        <a:pt x="283940" y="1014317"/>
                        <a:pt x="287370" y="1013651"/>
                      </a:cubicBezTo>
                      <a:cubicBezTo>
                        <a:pt x="288227" y="1013460"/>
                        <a:pt x="289179" y="1013365"/>
                        <a:pt x="290036" y="1013174"/>
                      </a:cubicBezTo>
                      <a:cubicBezTo>
                        <a:pt x="290513" y="1013174"/>
                        <a:pt x="290989" y="1013079"/>
                        <a:pt x="291465" y="1012984"/>
                      </a:cubicBezTo>
                      <a:cubicBezTo>
                        <a:pt x="291941" y="1012984"/>
                        <a:pt x="292418" y="1012889"/>
                        <a:pt x="292894" y="1012793"/>
                      </a:cubicBezTo>
                      <a:cubicBezTo>
                        <a:pt x="293941" y="1012793"/>
                        <a:pt x="294894" y="1012603"/>
                        <a:pt x="296037" y="1012603"/>
                      </a:cubicBezTo>
                      <a:cubicBezTo>
                        <a:pt x="296609" y="1012603"/>
                        <a:pt x="297180" y="1012603"/>
                        <a:pt x="297752" y="1012603"/>
                      </a:cubicBezTo>
                      <a:cubicBezTo>
                        <a:pt x="298323" y="1012603"/>
                        <a:pt x="298895" y="1012603"/>
                        <a:pt x="299466" y="1012603"/>
                      </a:cubicBezTo>
                      <a:cubicBezTo>
                        <a:pt x="300038" y="1012603"/>
                        <a:pt x="300609" y="1012603"/>
                        <a:pt x="301180" y="1012698"/>
                      </a:cubicBezTo>
                      <a:cubicBezTo>
                        <a:pt x="301752" y="1012698"/>
                        <a:pt x="302323" y="1012698"/>
                        <a:pt x="302895" y="1012889"/>
                      </a:cubicBezTo>
                      <a:cubicBezTo>
                        <a:pt x="304038" y="1013079"/>
                        <a:pt x="305181" y="1013269"/>
                        <a:pt x="306229" y="1013555"/>
                      </a:cubicBezTo>
                      <a:cubicBezTo>
                        <a:pt x="308420" y="1014032"/>
                        <a:pt x="310515" y="1014793"/>
                        <a:pt x="312325" y="1015746"/>
                      </a:cubicBezTo>
                      <a:cubicBezTo>
                        <a:pt x="313277" y="1016222"/>
                        <a:pt x="314135" y="1016699"/>
                        <a:pt x="314896" y="1017175"/>
                      </a:cubicBezTo>
                      <a:cubicBezTo>
                        <a:pt x="315278" y="1017460"/>
                        <a:pt x="315659" y="1017651"/>
                        <a:pt x="316039" y="1017937"/>
                      </a:cubicBezTo>
                      <a:cubicBezTo>
                        <a:pt x="316421" y="1018223"/>
                        <a:pt x="316706" y="1018413"/>
                        <a:pt x="317088" y="1018699"/>
                      </a:cubicBezTo>
                      <a:cubicBezTo>
                        <a:pt x="318421" y="1019747"/>
                        <a:pt x="319469" y="1020794"/>
                        <a:pt x="320326" y="1021842"/>
                      </a:cubicBezTo>
                      <a:cubicBezTo>
                        <a:pt x="321279" y="1022890"/>
                        <a:pt x="322040" y="1023842"/>
                        <a:pt x="322707" y="1024890"/>
                      </a:cubicBezTo>
                      <a:cubicBezTo>
                        <a:pt x="323374" y="1025843"/>
                        <a:pt x="323945" y="1026795"/>
                        <a:pt x="324517" y="1027652"/>
                      </a:cubicBezTo>
                      <a:cubicBezTo>
                        <a:pt x="325660" y="1029462"/>
                        <a:pt x="326613" y="1030986"/>
                        <a:pt x="327565" y="1032319"/>
                      </a:cubicBezTo>
                      <a:cubicBezTo>
                        <a:pt x="328517" y="1033653"/>
                        <a:pt x="329470" y="1034606"/>
                        <a:pt x="330232" y="1035177"/>
                      </a:cubicBezTo>
                      <a:lnTo>
                        <a:pt x="330804" y="1035558"/>
                      </a:lnTo>
                      <a:cubicBezTo>
                        <a:pt x="330804" y="1035558"/>
                        <a:pt x="331661" y="1036129"/>
                        <a:pt x="332041" y="1036415"/>
                      </a:cubicBezTo>
                      <a:cubicBezTo>
                        <a:pt x="332232" y="1036606"/>
                        <a:pt x="332423" y="1036701"/>
                        <a:pt x="332708" y="1036892"/>
                      </a:cubicBezTo>
                      <a:lnTo>
                        <a:pt x="333375" y="1037273"/>
                      </a:lnTo>
                      <a:lnTo>
                        <a:pt x="334042" y="1037653"/>
                      </a:lnTo>
                      <a:cubicBezTo>
                        <a:pt x="334042" y="1037653"/>
                        <a:pt x="334518" y="1037939"/>
                        <a:pt x="334709" y="1038034"/>
                      </a:cubicBezTo>
                      <a:cubicBezTo>
                        <a:pt x="335185" y="1038225"/>
                        <a:pt x="335661" y="1038511"/>
                        <a:pt x="336138" y="1038701"/>
                      </a:cubicBezTo>
                      <a:cubicBezTo>
                        <a:pt x="338138" y="1039559"/>
                        <a:pt x="340329" y="1040225"/>
                        <a:pt x="342805" y="1040701"/>
                      </a:cubicBezTo>
                      <a:cubicBezTo>
                        <a:pt x="345281" y="1041178"/>
                        <a:pt x="347949" y="1041464"/>
                        <a:pt x="350711" y="1041559"/>
                      </a:cubicBezTo>
                      <a:cubicBezTo>
                        <a:pt x="353568" y="1041559"/>
                        <a:pt x="356521" y="1041559"/>
                        <a:pt x="359473" y="1041464"/>
                      </a:cubicBezTo>
                      <a:cubicBezTo>
                        <a:pt x="365474" y="1041083"/>
                        <a:pt x="371761" y="1040416"/>
                        <a:pt x="377762" y="1039654"/>
                      </a:cubicBezTo>
                      <a:cubicBezTo>
                        <a:pt x="383857" y="1038892"/>
                        <a:pt x="389763" y="1038130"/>
                        <a:pt x="395288" y="1037558"/>
                      </a:cubicBezTo>
                      <a:cubicBezTo>
                        <a:pt x="400812" y="1036987"/>
                        <a:pt x="406051" y="1036606"/>
                        <a:pt x="410623" y="1036510"/>
                      </a:cubicBezTo>
                      <a:cubicBezTo>
                        <a:pt x="415290" y="1036510"/>
                        <a:pt x="419291" y="1036701"/>
                        <a:pt x="422529" y="1037082"/>
                      </a:cubicBezTo>
                      <a:cubicBezTo>
                        <a:pt x="424149" y="1037273"/>
                        <a:pt x="425577" y="1037463"/>
                        <a:pt x="426720" y="1037844"/>
                      </a:cubicBezTo>
                      <a:cubicBezTo>
                        <a:pt x="427958" y="1038130"/>
                        <a:pt x="428911" y="1038320"/>
                        <a:pt x="429673" y="1038606"/>
                      </a:cubicBezTo>
                      <a:cubicBezTo>
                        <a:pt x="431197" y="1039177"/>
                        <a:pt x="431959" y="1039654"/>
                        <a:pt x="431768" y="1039940"/>
                      </a:cubicBezTo>
                      <a:cubicBezTo>
                        <a:pt x="431388" y="1040701"/>
                        <a:pt x="427673" y="1040701"/>
                        <a:pt x="421577" y="1041273"/>
                      </a:cubicBezTo>
                      <a:cubicBezTo>
                        <a:pt x="418529" y="1041559"/>
                        <a:pt x="414814" y="1042035"/>
                        <a:pt x="410623" y="1042797"/>
                      </a:cubicBezTo>
                      <a:cubicBezTo>
                        <a:pt x="406432" y="1043559"/>
                        <a:pt x="401670" y="1044511"/>
                        <a:pt x="396526" y="1045750"/>
                      </a:cubicBezTo>
                      <a:cubicBezTo>
                        <a:pt x="391383" y="1046988"/>
                        <a:pt x="385763" y="1048322"/>
                        <a:pt x="379666" y="1049845"/>
                      </a:cubicBezTo>
                      <a:cubicBezTo>
                        <a:pt x="373571" y="1051274"/>
                        <a:pt x="366999" y="1052703"/>
                        <a:pt x="359855" y="1053846"/>
                      </a:cubicBezTo>
                      <a:cubicBezTo>
                        <a:pt x="356235" y="1054418"/>
                        <a:pt x="352520" y="1054799"/>
                        <a:pt x="348615" y="1054989"/>
                      </a:cubicBezTo>
                      <a:cubicBezTo>
                        <a:pt x="344710" y="1055179"/>
                        <a:pt x="340709" y="1055179"/>
                        <a:pt x="336614" y="1054799"/>
                      </a:cubicBezTo>
                      <a:cubicBezTo>
                        <a:pt x="332518" y="1054418"/>
                        <a:pt x="328517" y="1053656"/>
                        <a:pt x="324708" y="1052512"/>
                      </a:cubicBezTo>
                      <a:lnTo>
                        <a:pt x="321945" y="1051560"/>
                      </a:lnTo>
                      <a:cubicBezTo>
                        <a:pt x="321945" y="1051560"/>
                        <a:pt x="321088" y="1051179"/>
                        <a:pt x="320612" y="1051084"/>
                      </a:cubicBezTo>
                      <a:lnTo>
                        <a:pt x="319278" y="1050512"/>
                      </a:lnTo>
                      <a:lnTo>
                        <a:pt x="317945" y="1049941"/>
                      </a:lnTo>
                      <a:cubicBezTo>
                        <a:pt x="317945" y="1049941"/>
                        <a:pt x="317088" y="1049560"/>
                        <a:pt x="316706" y="1049369"/>
                      </a:cubicBezTo>
                      <a:cubicBezTo>
                        <a:pt x="315945" y="1048988"/>
                        <a:pt x="315087" y="1048512"/>
                        <a:pt x="314325" y="1048131"/>
                      </a:cubicBezTo>
                      <a:lnTo>
                        <a:pt x="314896" y="1048512"/>
                      </a:lnTo>
                      <a:cubicBezTo>
                        <a:pt x="313087" y="1047655"/>
                        <a:pt x="311658" y="1046607"/>
                        <a:pt x="310325" y="1045654"/>
                      </a:cubicBezTo>
                      <a:cubicBezTo>
                        <a:pt x="308991" y="1044702"/>
                        <a:pt x="307943" y="1043654"/>
                        <a:pt x="306991" y="1042702"/>
                      </a:cubicBezTo>
                      <a:cubicBezTo>
                        <a:pt x="305086" y="1040797"/>
                        <a:pt x="303562" y="1038892"/>
                        <a:pt x="302229" y="1037368"/>
                      </a:cubicBezTo>
                      <a:cubicBezTo>
                        <a:pt x="301562" y="1036606"/>
                        <a:pt x="300895" y="1035844"/>
                        <a:pt x="300324" y="1035177"/>
                      </a:cubicBezTo>
                      <a:cubicBezTo>
                        <a:pt x="299752" y="1034510"/>
                        <a:pt x="299181" y="1033939"/>
                        <a:pt x="298609" y="1033462"/>
                      </a:cubicBezTo>
                      <a:cubicBezTo>
                        <a:pt x="298038" y="1032986"/>
                        <a:pt x="297561" y="1032605"/>
                        <a:pt x="297085" y="1032415"/>
                      </a:cubicBezTo>
                      <a:cubicBezTo>
                        <a:pt x="296989" y="1032415"/>
                        <a:pt x="296895" y="1032319"/>
                        <a:pt x="296799" y="1032224"/>
                      </a:cubicBezTo>
                      <a:cubicBezTo>
                        <a:pt x="296704" y="1032224"/>
                        <a:pt x="296609" y="1032129"/>
                        <a:pt x="296513" y="1032129"/>
                      </a:cubicBezTo>
                      <a:cubicBezTo>
                        <a:pt x="296323" y="1032129"/>
                        <a:pt x="296133" y="1032034"/>
                        <a:pt x="296037" y="1032034"/>
                      </a:cubicBezTo>
                      <a:cubicBezTo>
                        <a:pt x="295846" y="1032034"/>
                        <a:pt x="295561" y="1032034"/>
                        <a:pt x="295370" y="1032034"/>
                      </a:cubicBezTo>
                      <a:cubicBezTo>
                        <a:pt x="295180" y="1032034"/>
                        <a:pt x="294990" y="1032034"/>
                        <a:pt x="294799" y="1032034"/>
                      </a:cubicBezTo>
                      <a:lnTo>
                        <a:pt x="294704" y="1032034"/>
                      </a:lnTo>
                      <a:cubicBezTo>
                        <a:pt x="294704" y="1032034"/>
                        <a:pt x="294704" y="1032034"/>
                        <a:pt x="294513" y="1032034"/>
                      </a:cubicBezTo>
                      <a:cubicBezTo>
                        <a:pt x="294323" y="1032034"/>
                        <a:pt x="294037" y="1032034"/>
                        <a:pt x="293847" y="1032129"/>
                      </a:cubicBezTo>
                      <a:cubicBezTo>
                        <a:pt x="293751" y="1032129"/>
                        <a:pt x="293561" y="1032129"/>
                        <a:pt x="293465" y="1032129"/>
                      </a:cubicBezTo>
                      <a:cubicBezTo>
                        <a:pt x="293370" y="1032129"/>
                        <a:pt x="293180" y="1032129"/>
                        <a:pt x="293084" y="1032224"/>
                      </a:cubicBezTo>
                      <a:cubicBezTo>
                        <a:pt x="292798" y="1032224"/>
                        <a:pt x="292513" y="1032319"/>
                        <a:pt x="292132" y="1032510"/>
                      </a:cubicBezTo>
                      <a:cubicBezTo>
                        <a:pt x="290799" y="1032891"/>
                        <a:pt x="289274" y="1033462"/>
                        <a:pt x="287655" y="1034034"/>
                      </a:cubicBezTo>
                      <a:cubicBezTo>
                        <a:pt x="286036" y="1034701"/>
                        <a:pt x="284416" y="1035368"/>
                        <a:pt x="282702" y="1036129"/>
                      </a:cubicBezTo>
                      <a:cubicBezTo>
                        <a:pt x="279368" y="1037653"/>
                        <a:pt x="276035" y="1039273"/>
                        <a:pt x="272891" y="1040701"/>
                      </a:cubicBezTo>
                      <a:cubicBezTo>
                        <a:pt x="269748" y="1042130"/>
                        <a:pt x="266605" y="1043464"/>
                        <a:pt x="263747" y="1044607"/>
                      </a:cubicBezTo>
                      <a:cubicBezTo>
                        <a:pt x="262224" y="1045178"/>
                        <a:pt x="260795" y="1045654"/>
                        <a:pt x="259366" y="1046131"/>
                      </a:cubicBezTo>
                      <a:lnTo>
                        <a:pt x="259366" y="1046417"/>
                      </a:lnTo>
                      <a:cubicBezTo>
                        <a:pt x="259366" y="1046417"/>
                        <a:pt x="260414" y="1048607"/>
                        <a:pt x="260414" y="1048607"/>
                      </a:cubicBezTo>
                      <a:lnTo>
                        <a:pt x="260890" y="1049655"/>
                      </a:lnTo>
                      <a:lnTo>
                        <a:pt x="261461" y="1050703"/>
                      </a:lnTo>
                      <a:cubicBezTo>
                        <a:pt x="261842" y="1051369"/>
                        <a:pt x="262128" y="1052132"/>
                        <a:pt x="262509" y="1052798"/>
                      </a:cubicBezTo>
                      <a:cubicBezTo>
                        <a:pt x="263271" y="1054132"/>
                        <a:pt x="264033" y="1055465"/>
                        <a:pt x="264890" y="1056703"/>
                      </a:cubicBezTo>
                      <a:cubicBezTo>
                        <a:pt x="266510" y="1059275"/>
                        <a:pt x="268510" y="1061466"/>
                        <a:pt x="270510" y="1063657"/>
                      </a:cubicBezTo>
                      <a:lnTo>
                        <a:pt x="272129" y="1065181"/>
                      </a:lnTo>
                      <a:cubicBezTo>
                        <a:pt x="272701" y="1065657"/>
                        <a:pt x="273177" y="1066228"/>
                        <a:pt x="273844" y="1066705"/>
                      </a:cubicBezTo>
                      <a:cubicBezTo>
                        <a:pt x="275082" y="1067657"/>
                        <a:pt x="276225" y="1068705"/>
                        <a:pt x="277559" y="1069658"/>
                      </a:cubicBezTo>
                      <a:cubicBezTo>
                        <a:pt x="278892" y="1070705"/>
                        <a:pt x="280131" y="1071658"/>
                        <a:pt x="281464" y="1072706"/>
                      </a:cubicBezTo>
                      <a:cubicBezTo>
                        <a:pt x="282797" y="1073658"/>
                        <a:pt x="284131" y="1074515"/>
                        <a:pt x="285465" y="1075468"/>
                      </a:cubicBezTo>
                      <a:lnTo>
                        <a:pt x="286417" y="1076135"/>
                      </a:lnTo>
                      <a:lnTo>
                        <a:pt x="287464" y="1076801"/>
                      </a:lnTo>
                      <a:cubicBezTo>
                        <a:pt x="288131" y="1077182"/>
                        <a:pt x="288798" y="1077659"/>
                        <a:pt x="289560" y="1078040"/>
                      </a:cubicBezTo>
                      <a:cubicBezTo>
                        <a:pt x="290227" y="1078420"/>
                        <a:pt x="290894" y="1078897"/>
                        <a:pt x="291560" y="1079278"/>
                      </a:cubicBezTo>
                      <a:cubicBezTo>
                        <a:pt x="292227" y="1079659"/>
                        <a:pt x="292989" y="1080040"/>
                        <a:pt x="293656" y="1080421"/>
                      </a:cubicBezTo>
                      <a:cubicBezTo>
                        <a:pt x="304800" y="1086707"/>
                        <a:pt x="316706" y="1091184"/>
                        <a:pt x="328422" y="1094994"/>
                      </a:cubicBezTo>
                      <a:cubicBezTo>
                        <a:pt x="340233" y="1098709"/>
                        <a:pt x="351854" y="1101566"/>
                        <a:pt x="362998" y="1104043"/>
                      </a:cubicBezTo>
                      <a:cubicBezTo>
                        <a:pt x="374238" y="1106519"/>
                        <a:pt x="384906" y="1108615"/>
                        <a:pt x="395097" y="1110710"/>
                      </a:cubicBezTo>
                      <a:cubicBezTo>
                        <a:pt x="405194" y="1112710"/>
                        <a:pt x="414814" y="1114711"/>
                        <a:pt x="423577" y="1116616"/>
                      </a:cubicBezTo>
                      <a:cubicBezTo>
                        <a:pt x="432340" y="1118616"/>
                        <a:pt x="440436" y="1120616"/>
                        <a:pt x="447675" y="1122617"/>
                      </a:cubicBezTo>
                      <a:cubicBezTo>
                        <a:pt x="454914" y="1124617"/>
                        <a:pt x="461296" y="1126808"/>
                        <a:pt x="466820" y="1128808"/>
                      </a:cubicBezTo>
                      <a:cubicBezTo>
                        <a:pt x="472345" y="1130903"/>
                        <a:pt x="476917" y="1132808"/>
                        <a:pt x="480536" y="1134618"/>
                      </a:cubicBezTo>
                      <a:cubicBezTo>
                        <a:pt x="482346" y="1135475"/>
                        <a:pt x="483965" y="1136333"/>
                        <a:pt x="485299" y="1137094"/>
                      </a:cubicBezTo>
                      <a:cubicBezTo>
                        <a:pt x="486633" y="1137857"/>
                        <a:pt x="487775" y="1138523"/>
                        <a:pt x="488632" y="1139095"/>
                      </a:cubicBezTo>
                      <a:cubicBezTo>
                        <a:pt x="490347" y="1140238"/>
                        <a:pt x="491204" y="1141000"/>
                        <a:pt x="491014" y="1141381"/>
                      </a:cubicBezTo>
                      <a:cubicBezTo>
                        <a:pt x="490824" y="1141667"/>
                        <a:pt x="489776" y="1141571"/>
                        <a:pt x="487680" y="1141095"/>
                      </a:cubicBezTo>
                      <a:cubicBezTo>
                        <a:pt x="486633" y="1140809"/>
                        <a:pt x="485490" y="1140524"/>
                        <a:pt x="483965" y="1140047"/>
                      </a:cubicBezTo>
                      <a:cubicBezTo>
                        <a:pt x="482537" y="1139666"/>
                        <a:pt x="480822" y="1139190"/>
                        <a:pt x="478917" y="1138618"/>
                      </a:cubicBezTo>
                      <a:cubicBezTo>
                        <a:pt x="475107" y="1137571"/>
                        <a:pt x="470440" y="1136333"/>
                        <a:pt x="464915" y="1134999"/>
                      </a:cubicBezTo>
                      <a:cubicBezTo>
                        <a:pt x="459391" y="1133761"/>
                        <a:pt x="453009" y="1132332"/>
                        <a:pt x="445675" y="1131094"/>
                      </a:cubicBezTo>
                      <a:cubicBezTo>
                        <a:pt x="438436" y="1129760"/>
                        <a:pt x="430435" y="1128522"/>
                        <a:pt x="421577" y="1127284"/>
                      </a:cubicBezTo>
                      <a:cubicBezTo>
                        <a:pt x="412814" y="1126045"/>
                        <a:pt x="403193" y="1124902"/>
                        <a:pt x="392906" y="1123569"/>
                      </a:cubicBezTo>
                      <a:cubicBezTo>
                        <a:pt x="382620" y="1122235"/>
                        <a:pt x="371666" y="1120902"/>
                        <a:pt x="360045" y="1118997"/>
                      </a:cubicBezTo>
                      <a:cubicBezTo>
                        <a:pt x="349282" y="1117283"/>
                        <a:pt x="337947" y="1115282"/>
                        <a:pt x="326231" y="1112425"/>
                      </a:cubicBezTo>
                      <a:cubicBezTo>
                        <a:pt x="326041" y="1113853"/>
                        <a:pt x="325755" y="1115377"/>
                        <a:pt x="325374" y="1116902"/>
                      </a:cubicBezTo>
                      <a:cubicBezTo>
                        <a:pt x="324993" y="1118616"/>
                        <a:pt x="324517" y="1120331"/>
                        <a:pt x="324136" y="1121854"/>
                      </a:cubicBezTo>
                      <a:cubicBezTo>
                        <a:pt x="323755" y="1123378"/>
                        <a:pt x="323469" y="1124617"/>
                        <a:pt x="323279" y="1125569"/>
                      </a:cubicBezTo>
                      <a:cubicBezTo>
                        <a:pt x="323088" y="1126522"/>
                        <a:pt x="323088" y="1127284"/>
                        <a:pt x="323088" y="1128046"/>
                      </a:cubicBezTo>
                      <a:cubicBezTo>
                        <a:pt x="323088" y="1128808"/>
                        <a:pt x="323374" y="1129760"/>
                        <a:pt x="323850" y="1130999"/>
                      </a:cubicBezTo>
                      <a:cubicBezTo>
                        <a:pt x="323945" y="1131284"/>
                        <a:pt x="324136" y="1131570"/>
                        <a:pt x="324231" y="1131951"/>
                      </a:cubicBezTo>
                      <a:cubicBezTo>
                        <a:pt x="324231" y="1132142"/>
                        <a:pt x="324326" y="1132237"/>
                        <a:pt x="324421" y="1132427"/>
                      </a:cubicBezTo>
                      <a:lnTo>
                        <a:pt x="324708" y="1132903"/>
                      </a:lnTo>
                      <a:lnTo>
                        <a:pt x="324993" y="1133380"/>
                      </a:lnTo>
                      <a:lnTo>
                        <a:pt x="325279" y="1133856"/>
                      </a:lnTo>
                      <a:cubicBezTo>
                        <a:pt x="325279" y="1133856"/>
                        <a:pt x="325564" y="1134427"/>
                        <a:pt x="325850" y="1134713"/>
                      </a:cubicBezTo>
                      <a:lnTo>
                        <a:pt x="326136" y="1135190"/>
                      </a:lnTo>
                      <a:lnTo>
                        <a:pt x="326517" y="1135666"/>
                      </a:lnTo>
                      <a:cubicBezTo>
                        <a:pt x="326517" y="1135666"/>
                        <a:pt x="327089" y="1136333"/>
                        <a:pt x="327374" y="1136714"/>
                      </a:cubicBezTo>
                      <a:cubicBezTo>
                        <a:pt x="327946" y="1137380"/>
                        <a:pt x="328517" y="1138142"/>
                        <a:pt x="329279" y="1138809"/>
                      </a:cubicBezTo>
                      <a:cubicBezTo>
                        <a:pt x="329946" y="1139571"/>
                        <a:pt x="330708" y="1140238"/>
                        <a:pt x="331470" y="1141095"/>
                      </a:cubicBezTo>
                      <a:cubicBezTo>
                        <a:pt x="332327" y="1141952"/>
                        <a:pt x="333185" y="1142810"/>
                        <a:pt x="334137" y="1143667"/>
                      </a:cubicBezTo>
                      <a:cubicBezTo>
                        <a:pt x="335089" y="1144619"/>
                        <a:pt x="336138" y="1145667"/>
                        <a:pt x="337185" y="1147001"/>
                      </a:cubicBezTo>
                      <a:cubicBezTo>
                        <a:pt x="338233" y="1148239"/>
                        <a:pt x="339376" y="1149668"/>
                        <a:pt x="340329" y="1151382"/>
                      </a:cubicBezTo>
                      <a:cubicBezTo>
                        <a:pt x="341281" y="1153001"/>
                        <a:pt x="342233" y="1154906"/>
                        <a:pt x="342805" y="1156716"/>
                      </a:cubicBezTo>
                      <a:cubicBezTo>
                        <a:pt x="343376" y="1158621"/>
                        <a:pt x="343853" y="1160431"/>
                        <a:pt x="344043" y="1162241"/>
                      </a:cubicBezTo>
                      <a:cubicBezTo>
                        <a:pt x="344043" y="1162717"/>
                        <a:pt x="344043" y="1163098"/>
                        <a:pt x="344138" y="1163574"/>
                      </a:cubicBezTo>
                      <a:lnTo>
                        <a:pt x="344138" y="1164241"/>
                      </a:lnTo>
                      <a:cubicBezTo>
                        <a:pt x="344138" y="1164241"/>
                        <a:pt x="344138" y="1164908"/>
                        <a:pt x="344138" y="1164908"/>
                      </a:cubicBezTo>
                      <a:cubicBezTo>
                        <a:pt x="344138" y="1165289"/>
                        <a:pt x="344138" y="1165765"/>
                        <a:pt x="344138" y="1166146"/>
                      </a:cubicBezTo>
                      <a:lnTo>
                        <a:pt x="344138" y="1167384"/>
                      </a:lnTo>
                      <a:cubicBezTo>
                        <a:pt x="344138" y="1167384"/>
                        <a:pt x="344138" y="1168241"/>
                        <a:pt x="344043" y="1168622"/>
                      </a:cubicBezTo>
                      <a:lnTo>
                        <a:pt x="344043" y="1169765"/>
                      </a:lnTo>
                      <a:cubicBezTo>
                        <a:pt x="344043" y="1169765"/>
                        <a:pt x="343853" y="1170908"/>
                        <a:pt x="343853" y="1170908"/>
                      </a:cubicBezTo>
                      <a:lnTo>
                        <a:pt x="343853" y="1171480"/>
                      </a:lnTo>
                      <a:cubicBezTo>
                        <a:pt x="343853" y="1171480"/>
                        <a:pt x="343758" y="1171861"/>
                        <a:pt x="343662" y="1172051"/>
                      </a:cubicBezTo>
                      <a:lnTo>
                        <a:pt x="343376" y="1174052"/>
                      </a:lnTo>
                      <a:lnTo>
                        <a:pt x="343186" y="1175099"/>
                      </a:lnTo>
                      <a:cubicBezTo>
                        <a:pt x="343186" y="1175099"/>
                        <a:pt x="343186" y="1175385"/>
                        <a:pt x="343186" y="1175576"/>
                      </a:cubicBezTo>
                      <a:lnTo>
                        <a:pt x="343186" y="1176147"/>
                      </a:lnTo>
                      <a:cubicBezTo>
                        <a:pt x="343186" y="1176147"/>
                        <a:pt x="342900" y="1177290"/>
                        <a:pt x="342900" y="1177290"/>
                      </a:cubicBezTo>
                      <a:cubicBezTo>
                        <a:pt x="342900" y="1177671"/>
                        <a:pt x="342710" y="1178052"/>
                        <a:pt x="342615" y="1178433"/>
                      </a:cubicBezTo>
                      <a:cubicBezTo>
                        <a:pt x="342424" y="1179195"/>
                        <a:pt x="342233" y="1179862"/>
                        <a:pt x="342043" y="1180624"/>
                      </a:cubicBezTo>
                      <a:cubicBezTo>
                        <a:pt x="341186" y="1183481"/>
                        <a:pt x="340043" y="1186339"/>
                        <a:pt x="338900" y="1188625"/>
                      </a:cubicBezTo>
                      <a:cubicBezTo>
                        <a:pt x="338328" y="1189863"/>
                        <a:pt x="337757" y="1190911"/>
                        <a:pt x="337281" y="1191863"/>
                      </a:cubicBezTo>
                      <a:lnTo>
                        <a:pt x="336899" y="1192530"/>
                      </a:lnTo>
                      <a:lnTo>
                        <a:pt x="336614" y="1193197"/>
                      </a:lnTo>
                      <a:cubicBezTo>
                        <a:pt x="336614" y="1193197"/>
                        <a:pt x="336328" y="1193864"/>
                        <a:pt x="336138" y="1194244"/>
                      </a:cubicBezTo>
                      <a:cubicBezTo>
                        <a:pt x="335661" y="1195197"/>
                        <a:pt x="335471" y="1196340"/>
                        <a:pt x="335661" y="1197388"/>
                      </a:cubicBezTo>
                      <a:cubicBezTo>
                        <a:pt x="408718" y="1241584"/>
                        <a:pt x="493776" y="1272826"/>
                        <a:pt x="593598" y="1285113"/>
                      </a:cubicBezTo>
                      <a:cubicBezTo>
                        <a:pt x="593598" y="1285113"/>
                        <a:pt x="800576" y="1326547"/>
                        <a:pt x="1078516" y="1305782"/>
                      </a:cubicBezTo>
                      <a:cubicBezTo>
                        <a:pt x="1307306" y="1288733"/>
                        <a:pt x="1415606" y="1228916"/>
                        <a:pt x="1424369" y="972788"/>
                      </a:cubicBezTo>
                      <a:cubicBezTo>
                        <a:pt x="1424464" y="803148"/>
                        <a:pt x="1325213" y="320992"/>
                        <a:pt x="1117568" y="70675"/>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grpSp>
        </p:grpSp>
        <p:grpSp>
          <p:nvGrpSpPr>
            <p:cNvPr id="26" name="图形 2"/>
            <p:cNvGrpSpPr/>
            <p:nvPr/>
          </p:nvGrpSpPr>
          <p:grpSpPr>
            <a:xfrm>
              <a:off x="1914525" y="1638300"/>
              <a:ext cx="1477041" cy="3298793"/>
              <a:chOff x="1914525" y="1638300"/>
              <a:chExt cx="1477041" cy="3298793"/>
            </a:xfrm>
          </p:grpSpPr>
          <p:sp>
            <p:nvSpPr>
              <p:cNvPr id="27" name="任意多边形: 形状 26"/>
              <p:cNvSpPr/>
              <p:nvPr/>
            </p:nvSpPr>
            <p:spPr>
              <a:xfrm>
                <a:off x="1914525" y="4145184"/>
                <a:ext cx="1477041" cy="791908"/>
              </a:xfrm>
              <a:custGeom>
                <a:avLst/>
                <a:gdLst>
                  <a:gd name="connsiteX0" fmla="*/ 1345216 w 1477041"/>
                  <a:gd name="connsiteY0" fmla="*/ 0 h 791908"/>
                  <a:gd name="connsiteX1" fmla="*/ 1477042 w 1477041"/>
                  <a:gd name="connsiteY1" fmla="*/ 131826 h 791908"/>
                  <a:gd name="connsiteX2" fmla="*/ 1477042 w 1477041"/>
                  <a:gd name="connsiteY2" fmla="*/ 660082 h 791908"/>
                  <a:gd name="connsiteX3" fmla="*/ 1345216 w 1477041"/>
                  <a:gd name="connsiteY3" fmla="*/ 791908 h 791908"/>
                  <a:gd name="connsiteX4" fmla="*/ 131826 w 1477041"/>
                  <a:gd name="connsiteY4" fmla="*/ 791908 h 791908"/>
                  <a:gd name="connsiteX5" fmla="*/ 0 w 1477041"/>
                  <a:gd name="connsiteY5" fmla="*/ 660082 h 791908"/>
                  <a:gd name="connsiteX6" fmla="*/ 0 w 1477041"/>
                  <a:gd name="connsiteY6" fmla="*/ 131826 h 791908"/>
                  <a:gd name="connsiteX7" fmla="*/ 131826 w 1477041"/>
                  <a:gd name="connsiteY7" fmla="*/ 0 h 79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7041" h="791908">
                    <a:moveTo>
                      <a:pt x="1345216" y="0"/>
                    </a:moveTo>
                    <a:cubicBezTo>
                      <a:pt x="1418021" y="0"/>
                      <a:pt x="1477042" y="59021"/>
                      <a:pt x="1477042" y="131826"/>
                    </a:cubicBezTo>
                    <a:lnTo>
                      <a:pt x="1477042" y="660082"/>
                    </a:lnTo>
                    <a:cubicBezTo>
                      <a:pt x="1477042" y="732888"/>
                      <a:pt x="1418021" y="791908"/>
                      <a:pt x="1345216" y="791908"/>
                    </a:cubicBezTo>
                    <a:lnTo>
                      <a:pt x="131826" y="791908"/>
                    </a:lnTo>
                    <a:cubicBezTo>
                      <a:pt x="59020" y="791908"/>
                      <a:pt x="0" y="732888"/>
                      <a:pt x="0" y="660082"/>
                    </a:cubicBezTo>
                    <a:lnTo>
                      <a:pt x="0" y="131826"/>
                    </a:lnTo>
                    <a:cubicBezTo>
                      <a:pt x="0" y="59021"/>
                      <a:pt x="59020" y="0"/>
                      <a:pt x="131826" y="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grpSp>
            <p:nvGrpSpPr>
              <p:cNvPr id="28" name="图形 2"/>
              <p:cNvGrpSpPr/>
              <p:nvPr/>
            </p:nvGrpSpPr>
            <p:grpSpPr>
              <a:xfrm>
                <a:off x="2185796" y="1638300"/>
                <a:ext cx="934402" cy="2941605"/>
                <a:chOff x="2185796" y="1638300"/>
                <a:chExt cx="934402" cy="2941605"/>
              </a:xfrm>
            </p:grpSpPr>
            <p:sp>
              <p:nvSpPr>
                <p:cNvPr id="44" name="任意多边形: 形状 43"/>
                <p:cNvSpPr/>
                <p:nvPr/>
              </p:nvSpPr>
              <p:spPr>
                <a:xfrm>
                  <a:off x="2252472" y="1704975"/>
                  <a:ext cx="801147" cy="2808255"/>
                </a:xfrm>
                <a:custGeom>
                  <a:avLst/>
                  <a:gdLst>
                    <a:gd name="connsiteX0" fmla="*/ 732663 w 801147"/>
                    <a:gd name="connsiteY0" fmla="*/ 0 h 2808255"/>
                    <a:gd name="connsiteX1" fmla="*/ 801148 w 801147"/>
                    <a:gd name="connsiteY1" fmla="*/ 68485 h 2808255"/>
                    <a:gd name="connsiteX2" fmla="*/ 801148 w 801147"/>
                    <a:gd name="connsiteY2" fmla="*/ 2739771 h 2808255"/>
                    <a:gd name="connsiteX3" fmla="*/ 732663 w 801147"/>
                    <a:gd name="connsiteY3" fmla="*/ 2808256 h 2808255"/>
                    <a:gd name="connsiteX4" fmla="*/ 68485 w 801147"/>
                    <a:gd name="connsiteY4" fmla="*/ 2808256 h 2808255"/>
                    <a:gd name="connsiteX5" fmla="*/ 0 w 801147"/>
                    <a:gd name="connsiteY5" fmla="*/ 2739771 h 2808255"/>
                    <a:gd name="connsiteX6" fmla="*/ 0 w 801147"/>
                    <a:gd name="connsiteY6" fmla="*/ 68485 h 2808255"/>
                    <a:gd name="connsiteX7" fmla="*/ 68485 w 801147"/>
                    <a:gd name="connsiteY7" fmla="*/ 0 h 280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147" h="2808255">
                      <a:moveTo>
                        <a:pt x="732663" y="0"/>
                      </a:moveTo>
                      <a:cubicBezTo>
                        <a:pt x="770486" y="0"/>
                        <a:pt x="801148" y="30662"/>
                        <a:pt x="801148" y="68485"/>
                      </a:cubicBezTo>
                      <a:lnTo>
                        <a:pt x="801148" y="2739771"/>
                      </a:lnTo>
                      <a:cubicBezTo>
                        <a:pt x="801148" y="2777594"/>
                        <a:pt x="770486" y="2808256"/>
                        <a:pt x="732663" y="2808256"/>
                      </a:cubicBezTo>
                      <a:lnTo>
                        <a:pt x="68485" y="2808256"/>
                      </a:lnTo>
                      <a:cubicBezTo>
                        <a:pt x="30662" y="2808256"/>
                        <a:pt x="0" y="2777594"/>
                        <a:pt x="0" y="2739771"/>
                      </a:cubicBezTo>
                      <a:lnTo>
                        <a:pt x="0" y="68485"/>
                      </a:lnTo>
                      <a:cubicBezTo>
                        <a:pt x="0" y="30662"/>
                        <a:pt x="30662" y="0"/>
                        <a:pt x="68485" y="0"/>
                      </a:cubicBezTo>
                      <a:close/>
                    </a:path>
                  </a:pathLst>
                </a:custGeom>
                <a:solidFill>
                  <a:srgbClr val="FFFFFF"/>
                </a:solidFill>
                <a:ln w="0" cap="flat">
                  <a:noFill/>
                  <a:prstDash val="solid"/>
                  <a:miter/>
                </a:ln>
              </p:spPr>
              <p:txBody>
                <a:bodyPr rtlCol="0" anchor="ctr"/>
                <a:lstStyle/>
                <a:p>
                  <a:endParaRPr lang="zh-CN" altLang="en-US">
                    <a:cs typeface="+mn-ea"/>
                    <a:sym typeface="+mn-lt"/>
                  </a:endParaRPr>
                </a:p>
              </p:txBody>
            </p:sp>
            <p:sp>
              <p:nvSpPr>
                <p:cNvPr id="45" name="任意多边形: 形状 44"/>
                <p:cNvSpPr/>
                <p:nvPr/>
              </p:nvSpPr>
              <p:spPr>
                <a:xfrm>
                  <a:off x="2185796" y="1638300"/>
                  <a:ext cx="934402" cy="2941605"/>
                </a:xfrm>
                <a:custGeom>
                  <a:avLst/>
                  <a:gdLst>
                    <a:gd name="connsiteX0" fmla="*/ 866013 w 934402"/>
                    <a:gd name="connsiteY0" fmla="*/ 2941606 h 2941605"/>
                    <a:gd name="connsiteX1" fmla="*/ 68485 w 934402"/>
                    <a:gd name="connsiteY1" fmla="*/ 2941606 h 2941605"/>
                    <a:gd name="connsiteX2" fmla="*/ 0 w 934402"/>
                    <a:gd name="connsiteY2" fmla="*/ 2873121 h 2941605"/>
                    <a:gd name="connsiteX3" fmla="*/ 0 w 934402"/>
                    <a:gd name="connsiteY3" fmla="*/ 68485 h 2941605"/>
                    <a:gd name="connsiteX4" fmla="*/ 68485 w 934402"/>
                    <a:gd name="connsiteY4" fmla="*/ 0 h 2941605"/>
                    <a:gd name="connsiteX5" fmla="*/ 865918 w 934402"/>
                    <a:gd name="connsiteY5" fmla="*/ 0 h 2941605"/>
                    <a:gd name="connsiteX6" fmla="*/ 934403 w 934402"/>
                    <a:gd name="connsiteY6" fmla="*/ 68485 h 2941605"/>
                    <a:gd name="connsiteX7" fmla="*/ 934403 w 934402"/>
                    <a:gd name="connsiteY7" fmla="*/ 2873026 h 2941605"/>
                    <a:gd name="connsiteX8" fmla="*/ 865918 w 934402"/>
                    <a:gd name="connsiteY8" fmla="*/ 2941511 h 2941605"/>
                    <a:gd name="connsiteX9" fmla="*/ 201930 w 934402"/>
                    <a:gd name="connsiteY9" fmla="*/ 2808256 h 2941605"/>
                    <a:gd name="connsiteX10" fmla="*/ 732663 w 934402"/>
                    <a:gd name="connsiteY10" fmla="*/ 2808256 h 2941605"/>
                    <a:gd name="connsiteX11" fmla="*/ 801148 w 934402"/>
                    <a:gd name="connsiteY11" fmla="*/ 2739771 h 2941605"/>
                    <a:gd name="connsiteX12" fmla="*/ 801148 w 934402"/>
                    <a:gd name="connsiteY12" fmla="*/ 201835 h 2941605"/>
                    <a:gd name="connsiteX13" fmla="*/ 732663 w 934402"/>
                    <a:gd name="connsiteY13" fmla="*/ 133350 h 2941605"/>
                    <a:gd name="connsiteX14" fmla="*/ 201930 w 934402"/>
                    <a:gd name="connsiteY14" fmla="*/ 133350 h 2941605"/>
                    <a:gd name="connsiteX15" fmla="*/ 133445 w 934402"/>
                    <a:gd name="connsiteY15" fmla="*/ 201835 h 2941605"/>
                    <a:gd name="connsiteX16" fmla="*/ 133445 w 934402"/>
                    <a:gd name="connsiteY16" fmla="*/ 2739676 h 2941605"/>
                    <a:gd name="connsiteX17" fmla="*/ 201930 w 934402"/>
                    <a:gd name="connsiteY17" fmla="*/ 2808161 h 294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34402" h="2941605">
                      <a:moveTo>
                        <a:pt x="866013" y="2941606"/>
                      </a:moveTo>
                      <a:lnTo>
                        <a:pt x="68485" y="2941606"/>
                      </a:lnTo>
                      <a:cubicBezTo>
                        <a:pt x="30671" y="2941606"/>
                        <a:pt x="0" y="2910935"/>
                        <a:pt x="0" y="2873121"/>
                      </a:cubicBezTo>
                      <a:lnTo>
                        <a:pt x="0" y="68485"/>
                      </a:lnTo>
                      <a:cubicBezTo>
                        <a:pt x="0" y="30671"/>
                        <a:pt x="30671" y="0"/>
                        <a:pt x="68485" y="0"/>
                      </a:cubicBezTo>
                      <a:lnTo>
                        <a:pt x="865918" y="0"/>
                      </a:lnTo>
                      <a:cubicBezTo>
                        <a:pt x="903732" y="0"/>
                        <a:pt x="934403" y="30671"/>
                        <a:pt x="934403" y="68485"/>
                      </a:cubicBezTo>
                      <a:lnTo>
                        <a:pt x="934403" y="2873026"/>
                      </a:lnTo>
                      <a:cubicBezTo>
                        <a:pt x="934403" y="2910840"/>
                        <a:pt x="903732" y="2941511"/>
                        <a:pt x="865918" y="2941511"/>
                      </a:cubicBezTo>
                      <a:close/>
                      <a:moveTo>
                        <a:pt x="201930" y="2808256"/>
                      </a:moveTo>
                      <a:lnTo>
                        <a:pt x="732663" y="2808256"/>
                      </a:lnTo>
                      <a:cubicBezTo>
                        <a:pt x="770477" y="2808256"/>
                        <a:pt x="801148" y="2777585"/>
                        <a:pt x="801148" y="2739771"/>
                      </a:cubicBezTo>
                      <a:lnTo>
                        <a:pt x="801148" y="201835"/>
                      </a:lnTo>
                      <a:cubicBezTo>
                        <a:pt x="801148" y="164021"/>
                        <a:pt x="770477" y="133350"/>
                        <a:pt x="732663" y="133350"/>
                      </a:cubicBezTo>
                      <a:lnTo>
                        <a:pt x="201930" y="133350"/>
                      </a:lnTo>
                      <a:cubicBezTo>
                        <a:pt x="164116" y="133350"/>
                        <a:pt x="133445" y="164021"/>
                        <a:pt x="133445" y="201835"/>
                      </a:cubicBezTo>
                      <a:lnTo>
                        <a:pt x="133445" y="2739676"/>
                      </a:lnTo>
                      <a:cubicBezTo>
                        <a:pt x="133445" y="2777490"/>
                        <a:pt x="164116" y="2808161"/>
                        <a:pt x="201930" y="2808161"/>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grpSp>
          <p:grpSp>
            <p:nvGrpSpPr>
              <p:cNvPr id="29" name="图形 2"/>
              <p:cNvGrpSpPr/>
              <p:nvPr/>
            </p:nvGrpSpPr>
            <p:grpSpPr>
              <a:xfrm>
                <a:off x="2762726" y="2031968"/>
                <a:ext cx="200025" cy="2085974"/>
                <a:chOff x="2762726" y="2031968"/>
                <a:chExt cx="200025" cy="2085974"/>
              </a:xfrm>
              <a:solidFill>
                <a:srgbClr val="0E3757"/>
              </a:solidFill>
            </p:grpSpPr>
            <p:sp>
              <p:nvSpPr>
                <p:cNvPr id="35" name="任意多边形: 形状 34"/>
                <p:cNvSpPr/>
                <p:nvPr/>
              </p:nvSpPr>
              <p:spPr>
                <a:xfrm>
                  <a:off x="2762726" y="2031968"/>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36" name="任意多边形: 形状 35"/>
                <p:cNvSpPr/>
                <p:nvPr/>
              </p:nvSpPr>
              <p:spPr>
                <a:xfrm>
                  <a:off x="2762726" y="2280856"/>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37" name="任意多边形: 形状 36"/>
                <p:cNvSpPr/>
                <p:nvPr/>
              </p:nvSpPr>
              <p:spPr>
                <a:xfrm>
                  <a:off x="2762726" y="3027330"/>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38" name="任意多边形: 形状 37"/>
                <p:cNvSpPr/>
                <p:nvPr/>
              </p:nvSpPr>
              <p:spPr>
                <a:xfrm>
                  <a:off x="2762726" y="2778537"/>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39" name="任意多边形: 形状 38"/>
                <p:cNvSpPr/>
                <p:nvPr/>
              </p:nvSpPr>
              <p:spPr>
                <a:xfrm>
                  <a:off x="2762726" y="2529649"/>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40" name="任意多边形: 形状 39"/>
                <p:cNvSpPr/>
                <p:nvPr/>
              </p:nvSpPr>
              <p:spPr>
                <a:xfrm>
                  <a:off x="2762726" y="3276219"/>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41" name="任意多边形: 形状 40"/>
                <p:cNvSpPr/>
                <p:nvPr/>
              </p:nvSpPr>
              <p:spPr>
                <a:xfrm>
                  <a:off x="2762726" y="3525012"/>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42" name="任意多边形: 形状 41"/>
                <p:cNvSpPr/>
                <p:nvPr/>
              </p:nvSpPr>
              <p:spPr>
                <a:xfrm>
                  <a:off x="2762726" y="3773900"/>
                  <a:ext cx="200025" cy="95250"/>
                </a:xfrm>
                <a:custGeom>
                  <a:avLst/>
                  <a:gdLst>
                    <a:gd name="connsiteX0" fmla="*/ 155924 w 200025"/>
                    <a:gd name="connsiteY0" fmla="*/ 95250 h 95250"/>
                    <a:gd name="connsiteX1" fmla="*/ 44101 w 200025"/>
                    <a:gd name="connsiteY1" fmla="*/ 95250 h 95250"/>
                    <a:gd name="connsiteX2" fmla="*/ 0 w 200025"/>
                    <a:gd name="connsiteY2" fmla="*/ 47625 h 95250"/>
                    <a:gd name="connsiteX3" fmla="*/ 44101 w 200025"/>
                    <a:gd name="connsiteY3" fmla="*/ 0 h 95250"/>
                    <a:gd name="connsiteX4" fmla="*/ 155924 w 200025"/>
                    <a:gd name="connsiteY4" fmla="*/ 0 h 95250"/>
                    <a:gd name="connsiteX5" fmla="*/ 200025 w 200025"/>
                    <a:gd name="connsiteY5" fmla="*/ 47625 h 95250"/>
                    <a:gd name="connsiteX6" fmla="*/ 155924 w 200025"/>
                    <a:gd name="connsiteY6" fmla="*/ 9525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50">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sp>
              <p:nvSpPr>
                <p:cNvPr id="43" name="任意多边形: 形状 42"/>
                <p:cNvSpPr/>
                <p:nvPr/>
              </p:nvSpPr>
              <p:spPr>
                <a:xfrm>
                  <a:off x="2762726" y="4022693"/>
                  <a:ext cx="200025" cy="95249"/>
                </a:xfrm>
                <a:custGeom>
                  <a:avLst/>
                  <a:gdLst>
                    <a:gd name="connsiteX0" fmla="*/ 155924 w 200025"/>
                    <a:gd name="connsiteY0" fmla="*/ 95250 h 95249"/>
                    <a:gd name="connsiteX1" fmla="*/ 44101 w 200025"/>
                    <a:gd name="connsiteY1" fmla="*/ 95250 h 95249"/>
                    <a:gd name="connsiteX2" fmla="*/ 0 w 200025"/>
                    <a:gd name="connsiteY2" fmla="*/ 47625 h 95249"/>
                    <a:gd name="connsiteX3" fmla="*/ 44101 w 200025"/>
                    <a:gd name="connsiteY3" fmla="*/ 0 h 95249"/>
                    <a:gd name="connsiteX4" fmla="*/ 155924 w 200025"/>
                    <a:gd name="connsiteY4" fmla="*/ 0 h 95249"/>
                    <a:gd name="connsiteX5" fmla="*/ 200025 w 200025"/>
                    <a:gd name="connsiteY5" fmla="*/ 47625 h 95249"/>
                    <a:gd name="connsiteX6" fmla="*/ 155924 w 200025"/>
                    <a:gd name="connsiteY6" fmla="*/ 95250 h 9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95249">
                      <a:moveTo>
                        <a:pt x="155924" y="95250"/>
                      </a:moveTo>
                      <a:lnTo>
                        <a:pt x="44101" y="95250"/>
                      </a:lnTo>
                      <a:cubicBezTo>
                        <a:pt x="19717" y="95250"/>
                        <a:pt x="0" y="73914"/>
                        <a:pt x="0" y="47625"/>
                      </a:cubicBezTo>
                      <a:cubicBezTo>
                        <a:pt x="0" y="21336"/>
                        <a:pt x="19717" y="0"/>
                        <a:pt x="44101" y="0"/>
                      </a:cubicBezTo>
                      <a:lnTo>
                        <a:pt x="155924" y="0"/>
                      </a:lnTo>
                      <a:cubicBezTo>
                        <a:pt x="180308" y="0"/>
                        <a:pt x="200025" y="21336"/>
                        <a:pt x="200025" y="47625"/>
                      </a:cubicBezTo>
                      <a:cubicBezTo>
                        <a:pt x="200025" y="73914"/>
                        <a:pt x="180308" y="95250"/>
                        <a:pt x="155924" y="95250"/>
                      </a:cubicBezTo>
                      <a:close/>
                    </a:path>
                  </a:pathLst>
                </a:custGeom>
                <a:solidFill>
                  <a:srgbClr val="0E3757"/>
                </a:solidFill>
                <a:ln w="0" cap="flat">
                  <a:noFill/>
                  <a:prstDash val="solid"/>
                  <a:miter/>
                </a:ln>
              </p:spPr>
              <p:txBody>
                <a:bodyPr rtlCol="0" anchor="ctr"/>
                <a:lstStyle/>
                <a:p>
                  <a:endParaRPr lang="zh-CN" altLang="en-US">
                    <a:cs typeface="+mn-ea"/>
                    <a:sym typeface="+mn-lt"/>
                  </a:endParaRPr>
                </a:p>
              </p:txBody>
            </p:sp>
          </p:grpSp>
          <p:grpSp>
            <p:nvGrpSpPr>
              <p:cNvPr id="30" name="图形 2"/>
              <p:cNvGrpSpPr/>
              <p:nvPr/>
            </p:nvGrpSpPr>
            <p:grpSpPr>
              <a:xfrm>
                <a:off x="2166746" y="1832324"/>
                <a:ext cx="774763" cy="3040189"/>
                <a:chOff x="2166746" y="1832324"/>
                <a:chExt cx="774763" cy="3040189"/>
              </a:xfrm>
            </p:grpSpPr>
            <p:grpSp>
              <p:nvGrpSpPr>
                <p:cNvPr id="31" name="图形 2"/>
                <p:cNvGrpSpPr/>
                <p:nvPr/>
              </p:nvGrpSpPr>
              <p:grpSpPr>
                <a:xfrm>
                  <a:off x="2166746" y="1832324"/>
                  <a:ext cx="774763" cy="3040189"/>
                  <a:chOff x="2166746" y="1832324"/>
                  <a:chExt cx="774763" cy="3040189"/>
                </a:xfrm>
              </p:grpSpPr>
              <p:sp>
                <p:nvSpPr>
                  <p:cNvPr id="33" name="任意多边形: 形状 32"/>
                  <p:cNvSpPr/>
                  <p:nvPr/>
                </p:nvSpPr>
                <p:spPr>
                  <a:xfrm>
                    <a:off x="2195321" y="1860899"/>
                    <a:ext cx="717613" cy="2983039"/>
                  </a:xfrm>
                  <a:custGeom>
                    <a:avLst/>
                    <a:gdLst>
                      <a:gd name="connsiteX0" fmla="*/ 358807 w 717613"/>
                      <a:gd name="connsiteY0" fmla="*/ 2983040 h 2983039"/>
                      <a:gd name="connsiteX1" fmla="*/ 0 w 717613"/>
                      <a:gd name="connsiteY1" fmla="*/ 2624233 h 2983039"/>
                      <a:gd name="connsiteX2" fmla="*/ 204311 w 717613"/>
                      <a:gd name="connsiteY2" fmla="*/ 2300383 h 2983039"/>
                      <a:gd name="connsiteX3" fmla="*/ 204311 w 717613"/>
                      <a:gd name="connsiteY3" fmla="*/ 176593 h 2983039"/>
                      <a:gd name="connsiteX4" fmla="*/ 358807 w 717613"/>
                      <a:gd name="connsiteY4" fmla="*/ 0 h 2983039"/>
                      <a:gd name="connsiteX5" fmla="*/ 513302 w 717613"/>
                      <a:gd name="connsiteY5" fmla="*/ 176593 h 2983039"/>
                      <a:gd name="connsiteX6" fmla="*/ 513302 w 717613"/>
                      <a:gd name="connsiteY6" fmla="*/ 2300383 h 2983039"/>
                      <a:gd name="connsiteX7" fmla="*/ 717614 w 717613"/>
                      <a:gd name="connsiteY7" fmla="*/ 2624233 h 2983039"/>
                      <a:gd name="connsiteX8" fmla="*/ 358807 w 717613"/>
                      <a:gd name="connsiteY8" fmla="*/ 2983040 h 298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7613" h="2983039">
                        <a:moveTo>
                          <a:pt x="358807" y="2983040"/>
                        </a:moveTo>
                        <a:cubicBezTo>
                          <a:pt x="160973" y="2983040"/>
                          <a:pt x="0" y="2822067"/>
                          <a:pt x="0" y="2624233"/>
                        </a:cubicBezTo>
                        <a:cubicBezTo>
                          <a:pt x="0" y="2484882"/>
                          <a:pt x="79534" y="2359819"/>
                          <a:pt x="204311" y="2300383"/>
                        </a:cubicBezTo>
                        <a:lnTo>
                          <a:pt x="204311" y="176593"/>
                        </a:lnTo>
                        <a:cubicBezTo>
                          <a:pt x="204311" y="79153"/>
                          <a:pt x="273558" y="0"/>
                          <a:pt x="358807" y="0"/>
                        </a:cubicBezTo>
                        <a:cubicBezTo>
                          <a:pt x="444056" y="0"/>
                          <a:pt x="513302" y="79248"/>
                          <a:pt x="513302" y="176593"/>
                        </a:cubicBezTo>
                        <a:lnTo>
                          <a:pt x="513302" y="2300383"/>
                        </a:lnTo>
                        <a:cubicBezTo>
                          <a:pt x="638080" y="2359819"/>
                          <a:pt x="717614" y="2484882"/>
                          <a:pt x="717614" y="2624233"/>
                        </a:cubicBezTo>
                        <a:cubicBezTo>
                          <a:pt x="717614" y="2822067"/>
                          <a:pt x="556641" y="2983040"/>
                          <a:pt x="358807" y="2983040"/>
                        </a:cubicBezTo>
                        <a:close/>
                      </a:path>
                    </a:pathLst>
                  </a:custGeom>
                  <a:solidFill>
                    <a:srgbClr val="FFFFFF"/>
                  </a:solidFill>
                  <a:ln w="0" cap="flat">
                    <a:noFill/>
                    <a:prstDash val="solid"/>
                    <a:miter/>
                  </a:ln>
                </p:spPr>
                <p:txBody>
                  <a:bodyPr rtlCol="0" anchor="ctr"/>
                  <a:lstStyle/>
                  <a:p>
                    <a:endParaRPr lang="zh-CN" altLang="en-US">
                      <a:cs typeface="+mn-ea"/>
                      <a:sym typeface="+mn-lt"/>
                    </a:endParaRPr>
                  </a:p>
                </p:txBody>
              </p:sp>
              <p:sp>
                <p:nvSpPr>
                  <p:cNvPr id="34" name="任意多边形: 形状 33"/>
                  <p:cNvSpPr/>
                  <p:nvPr/>
                </p:nvSpPr>
                <p:spPr>
                  <a:xfrm>
                    <a:off x="2166746" y="1832324"/>
                    <a:ext cx="774763" cy="3040189"/>
                  </a:xfrm>
                  <a:custGeom>
                    <a:avLst/>
                    <a:gdLst>
                      <a:gd name="connsiteX0" fmla="*/ 387382 w 774763"/>
                      <a:gd name="connsiteY0" fmla="*/ 57150 h 3040189"/>
                      <a:gd name="connsiteX1" fmla="*/ 513302 w 774763"/>
                      <a:gd name="connsiteY1" fmla="*/ 205168 h 3040189"/>
                      <a:gd name="connsiteX2" fmla="*/ 513302 w 774763"/>
                      <a:gd name="connsiteY2" fmla="*/ 2347531 h 3040189"/>
                      <a:gd name="connsiteX3" fmla="*/ 717614 w 774763"/>
                      <a:gd name="connsiteY3" fmla="*/ 2652808 h 3040189"/>
                      <a:gd name="connsiteX4" fmla="*/ 387382 w 774763"/>
                      <a:gd name="connsiteY4" fmla="*/ 2983040 h 3040189"/>
                      <a:gd name="connsiteX5" fmla="*/ 57150 w 774763"/>
                      <a:gd name="connsiteY5" fmla="*/ 2652808 h 3040189"/>
                      <a:gd name="connsiteX6" fmla="*/ 261461 w 774763"/>
                      <a:gd name="connsiteY6" fmla="*/ 2347531 h 3040189"/>
                      <a:gd name="connsiteX7" fmla="*/ 261461 w 774763"/>
                      <a:gd name="connsiteY7" fmla="*/ 205168 h 3040189"/>
                      <a:gd name="connsiteX8" fmla="*/ 387382 w 774763"/>
                      <a:gd name="connsiteY8" fmla="*/ 57150 h 3040189"/>
                      <a:gd name="connsiteX9" fmla="*/ 387382 w 774763"/>
                      <a:gd name="connsiteY9" fmla="*/ 0 h 3040189"/>
                      <a:gd name="connsiteX10" fmla="*/ 204311 w 774763"/>
                      <a:gd name="connsiteY10" fmla="*/ 205168 h 3040189"/>
                      <a:gd name="connsiteX11" fmla="*/ 204311 w 774763"/>
                      <a:gd name="connsiteY11" fmla="*/ 2311337 h 3040189"/>
                      <a:gd name="connsiteX12" fmla="*/ 0 w 774763"/>
                      <a:gd name="connsiteY12" fmla="*/ 2652808 h 3040189"/>
                      <a:gd name="connsiteX13" fmla="*/ 387382 w 774763"/>
                      <a:gd name="connsiteY13" fmla="*/ 3040190 h 3040189"/>
                      <a:gd name="connsiteX14" fmla="*/ 774764 w 774763"/>
                      <a:gd name="connsiteY14" fmla="*/ 2652808 h 3040189"/>
                      <a:gd name="connsiteX15" fmla="*/ 570452 w 774763"/>
                      <a:gd name="connsiteY15" fmla="*/ 2311337 h 3040189"/>
                      <a:gd name="connsiteX16" fmla="*/ 570452 w 774763"/>
                      <a:gd name="connsiteY16" fmla="*/ 205168 h 3040189"/>
                      <a:gd name="connsiteX17" fmla="*/ 387382 w 774763"/>
                      <a:gd name="connsiteY17" fmla="*/ 0 h 3040189"/>
                      <a:gd name="connsiteX18" fmla="*/ 387382 w 774763"/>
                      <a:gd name="connsiteY18" fmla="*/ 0 h 304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74763" h="3040189">
                        <a:moveTo>
                          <a:pt x="387382" y="57150"/>
                        </a:moveTo>
                        <a:cubicBezTo>
                          <a:pt x="456914" y="57150"/>
                          <a:pt x="513302" y="123444"/>
                          <a:pt x="513302" y="205168"/>
                        </a:cubicBezTo>
                        <a:lnTo>
                          <a:pt x="513302" y="2347531"/>
                        </a:lnTo>
                        <a:cubicBezTo>
                          <a:pt x="633222" y="2397062"/>
                          <a:pt x="717614" y="2515076"/>
                          <a:pt x="717614" y="2652808"/>
                        </a:cubicBezTo>
                        <a:cubicBezTo>
                          <a:pt x="717614" y="2835212"/>
                          <a:pt x="569786" y="2983040"/>
                          <a:pt x="387382" y="2983040"/>
                        </a:cubicBezTo>
                        <a:cubicBezTo>
                          <a:pt x="204978" y="2983040"/>
                          <a:pt x="57150" y="2835212"/>
                          <a:pt x="57150" y="2652808"/>
                        </a:cubicBezTo>
                        <a:cubicBezTo>
                          <a:pt x="57150" y="2514981"/>
                          <a:pt x="141542" y="2396966"/>
                          <a:pt x="261461" y="2347531"/>
                        </a:cubicBezTo>
                        <a:lnTo>
                          <a:pt x="261461" y="205168"/>
                        </a:lnTo>
                        <a:cubicBezTo>
                          <a:pt x="261461" y="123444"/>
                          <a:pt x="317849" y="57150"/>
                          <a:pt x="387382" y="57150"/>
                        </a:cubicBezTo>
                        <a:moveTo>
                          <a:pt x="387382" y="0"/>
                        </a:moveTo>
                        <a:cubicBezTo>
                          <a:pt x="286417" y="0"/>
                          <a:pt x="204311" y="92012"/>
                          <a:pt x="204311" y="205168"/>
                        </a:cubicBezTo>
                        <a:lnTo>
                          <a:pt x="204311" y="2311337"/>
                        </a:lnTo>
                        <a:cubicBezTo>
                          <a:pt x="79057" y="2378297"/>
                          <a:pt x="0" y="2508409"/>
                          <a:pt x="0" y="2652808"/>
                        </a:cubicBezTo>
                        <a:cubicBezTo>
                          <a:pt x="0" y="2866358"/>
                          <a:pt x="173736" y="3040190"/>
                          <a:pt x="387382" y="3040190"/>
                        </a:cubicBezTo>
                        <a:cubicBezTo>
                          <a:pt x="601028" y="3040190"/>
                          <a:pt x="774764" y="2866454"/>
                          <a:pt x="774764" y="2652808"/>
                        </a:cubicBezTo>
                        <a:cubicBezTo>
                          <a:pt x="774764" y="2508504"/>
                          <a:pt x="695706" y="2378393"/>
                          <a:pt x="570452" y="2311337"/>
                        </a:cubicBezTo>
                        <a:lnTo>
                          <a:pt x="570452" y="205168"/>
                        </a:lnTo>
                        <a:cubicBezTo>
                          <a:pt x="570452" y="92012"/>
                          <a:pt x="488347" y="0"/>
                          <a:pt x="387382" y="0"/>
                        </a:cubicBezTo>
                        <a:lnTo>
                          <a:pt x="387382" y="0"/>
                        </a:lnTo>
                        <a:close/>
                      </a:path>
                    </a:pathLst>
                  </a:custGeom>
                  <a:solidFill>
                    <a:srgbClr val="0E3757"/>
                  </a:solidFill>
                  <a:ln w="0" cap="flat">
                    <a:noFill/>
                    <a:prstDash val="solid"/>
                    <a:miter/>
                  </a:ln>
                </p:spPr>
                <p:txBody>
                  <a:bodyPr rtlCol="0" anchor="ctr"/>
                  <a:lstStyle/>
                  <a:p>
                    <a:endParaRPr lang="zh-CN" altLang="en-US">
                      <a:cs typeface="+mn-ea"/>
                      <a:sym typeface="+mn-lt"/>
                    </a:endParaRPr>
                  </a:p>
                </p:txBody>
              </p:sp>
            </p:grpSp>
            <p:sp>
              <p:nvSpPr>
                <p:cNvPr id="32" name="任意多边形: 形状 31"/>
                <p:cNvSpPr/>
                <p:nvPr/>
              </p:nvSpPr>
              <p:spPr>
                <a:xfrm>
                  <a:off x="2282856" y="2471927"/>
                  <a:ext cx="542543" cy="2287619"/>
                </a:xfrm>
                <a:custGeom>
                  <a:avLst/>
                  <a:gdLst>
                    <a:gd name="connsiteX0" fmla="*/ 347472 w 542543"/>
                    <a:gd name="connsiteY0" fmla="*/ 1755934 h 2287619"/>
                    <a:gd name="connsiteX1" fmla="*/ 347472 w 542543"/>
                    <a:gd name="connsiteY1" fmla="*/ 76200 h 2287619"/>
                    <a:gd name="connsiteX2" fmla="*/ 271272 w 542543"/>
                    <a:gd name="connsiteY2" fmla="*/ 0 h 2287619"/>
                    <a:gd name="connsiteX3" fmla="*/ 195072 w 542543"/>
                    <a:gd name="connsiteY3" fmla="*/ 76200 h 2287619"/>
                    <a:gd name="connsiteX4" fmla="*/ 195072 w 542543"/>
                    <a:gd name="connsiteY4" fmla="*/ 1756029 h 2287619"/>
                    <a:gd name="connsiteX5" fmla="*/ 0 w 542543"/>
                    <a:gd name="connsiteY5" fmla="*/ 2016347 h 2287619"/>
                    <a:gd name="connsiteX6" fmla="*/ 271272 w 542543"/>
                    <a:gd name="connsiteY6" fmla="*/ 2287619 h 2287619"/>
                    <a:gd name="connsiteX7" fmla="*/ 542544 w 542543"/>
                    <a:gd name="connsiteY7" fmla="*/ 2016347 h 2287619"/>
                    <a:gd name="connsiteX8" fmla="*/ 347472 w 542543"/>
                    <a:gd name="connsiteY8" fmla="*/ 1756029 h 228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543" h="2287619">
                      <a:moveTo>
                        <a:pt x="347472" y="1755934"/>
                      </a:moveTo>
                      <a:lnTo>
                        <a:pt x="347472" y="76200"/>
                      </a:lnTo>
                      <a:cubicBezTo>
                        <a:pt x="347472" y="34100"/>
                        <a:pt x="313373" y="0"/>
                        <a:pt x="271272" y="0"/>
                      </a:cubicBezTo>
                      <a:cubicBezTo>
                        <a:pt x="229172" y="0"/>
                        <a:pt x="195072" y="34100"/>
                        <a:pt x="195072" y="76200"/>
                      </a:cubicBezTo>
                      <a:lnTo>
                        <a:pt x="195072" y="1756029"/>
                      </a:lnTo>
                      <a:cubicBezTo>
                        <a:pt x="82391" y="1788986"/>
                        <a:pt x="0" y="1892999"/>
                        <a:pt x="0" y="2016347"/>
                      </a:cubicBezTo>
                      <a:cubicBezTo>
                        <a:pt x="0" y="2166176"/>
                        <a:pt x="121444" y="2287619"/>
                        <a:pt x="271272" y="2287619"/>
                      </a:cubicBezTo>
                      <a:cubicBezTo>
                        <a:pt x="421100" y="2287619"/>
                        <a:pt x="542544" y="2166176"/>
                        <a:pt x="542544" y="2016347"/>
                      </a:cubicBezTo>
                      <a:cubicBezTo>
                        <a:pt x="542544" y="1892999"/>
                        <a:pt x="460153" y="1788986"/>
                        <a:pt x="347472" y="1756029"/>
                      </a:cubicBezTo>
                      <a:close/>
                    </a:path>
                  </a:pathLst>
                </a:custGeom>
                <a:solidFill>
                  <a:srgbClr val="E03C2F"/>
                </a:solidFill>
                <a:ln w="0" cap="flat">
                  <a:noFill/>
                  <a:prstDash val="solid"/>
                  <a:miter/>
                </a:ln>
              </p:spPr>
              <p:txBody>
                <a:bodyPr rtlCol="0" anchor="ctr"/>
                <a:lstStyle/>
                <a:p>
                  <a:endParaRPr lang="zh-CN" altLang="en-US">
                    <a:cs typeface="+mn-ea"/>
                    <a:sym typeface="+mn-lt"/>
                  </a:endParaRPr>
                </a:p>
              </p:txBody>
            </p:sp>
          </p:grpSp>
        </p:grpSp>
      </p:grpSp>
      <p:sp>
        <p:nvSpPr>
          <p:cNvPr id="2" name="圆角矩形 1"/>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的诊断流程二：体格检查</a:t>
            </a:r>
          </a:p>
        </p:txBody>
      </p:sp>
      <p:sp>
        <p:nvSpPr>
          <p:cNvPr id="9" name="圆角矩形 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5" name="圆角矩形 64"/>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感知性头晕专家共识</a:t>
            </a:r>
            <a:r>
              <a:rPr lang="en-US" altLang="zh-CN" dirty="0">
                <a:cs typeface="+mn-ea"/>
                <a:sym typeface="+mn-lt"/>
              </a:rPr>
              <a:t>[J].</a:t>
            </a:r>
            <a:r>
              <a:rPr lang="zh-CN" altLang="en-US" dirty="0">
                <a:cs typeface="+mn-ea"/>
                <a:sym typeface="+mn-lt"/>
              </a:rPr>
              <a:t>中华耳科学杂志</a:t>
            </a:r>
            <a:r>
              <a:rPr lang="en-US" altLang="zh-CN" dirty="0">
                <a:cs typeface="+mn-ea"/>
                <a:sym typeface="+mn-lt"/>
              </a:rPr>
              <a:t>, 2021(006):019.</a:t>
            </a:r>
            <a:endParaRPr lang="zh-CN" altLang="en-US" dirty="0">
              <a:cs typeface="+mn-ea"/>
              <a:sym typeface="+mn-lt"/>
            </a:endParaRPr>
          </a:p>
        </p:txBody>
      </p:sp>
      <p:sp>
        <p:nvSpPr>
          <p:cNvPr id="2" name="矩形: 一个圆顶角，剪去另一个顶角 1"/>
          <p:cNvSpPr/>
          <p:nvPr/>
        </p:nvSpPr>
        <p:spPr>
          <a:xfrm flipH="1">
            <a:off x="981724" y="2092255"/>
            <a:ext cx="2378947" cy="2997269"/>
          </a:xfrm>
          <a:prstGeom prst="snipRoundRect">
            <a:avLst>
              <a:gd name="adj1" fmla="val 0"/>
              <a:gd name="adj2" fmla="val 16667"/>
            </a:avLst>
          </a:prstGeom>
          <a:solidFill>
            <a:schemeClr val="bg1"/>
          </a:solidFill>
          <a:ln w="28575">
            <a:gradFill>
              <a:gsLst>
                <a:gs pos="45000">
                  <a:srgbClr val="008E3F"/>
                </a:gs>
                <a:gs pos="100000">
                  <a:schemeClr val="accent1">
                    <a:lumMod val="30000"/>
                    <a:lumOff val="7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一个圆顶角，剪去另一个顶角 5"/>
          <p:cNvSpPr/>
          <p:nvPr/>
        </p:nvSpPr>
        <p:spPr>
          <a:xfrm flipH="1">
            <a:off x="1195168" y="1390108"/>
            <a:ext cx="2590798" cy="4258852"/>
          </a:xfrm>
          <a:prstGeom prst="snipRoundRect">
            <a:avLst>
              <a:gd name="adj1" fmla="val 0"/>
              <a:gd name="adj2" fmla="val 16667"/>
            </a:avLst>
          </a:prstGeom>
          <a:solidFill>
            <a:schemeClr val="bg1"/>
          </a:solidFill>
          <a:ln w="28575">
            <a:gradFill>
              <a:gsLst>
                <a:gs pos="45000">
                  <a:srgbClr val="008E3F"/>
                </a:gs>
                <a:gs pos="100000">
                  <a:schemeClr val="accent1">
                    <a:lumMod val="30000"/>
                    <a:lumOff val="7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一个圆顶角，剪去另一个顶角 6"/>
          <p:cNvSpPr/>
          <p:nvPr/>
        </p:nvSpPr>
        <p:spPr>
          <a:xfrm>
            <a:off x="8836743" y="2092255"/>
            <a:ext cx="2378947" cy="2997269"/>
          </a:xfrm>
          <a:prstGeom prst="snipRoundRect">
            <a:avLst>
              <a:gd name="adj1" fmla="val 0"/>
              <a:gd name="adj2" fmla="val 16667"/>
            </a:avLst>
          </a:prstGeom>
          <a:solidFill>
            <a:schemeClr val="bg1"/>
          </a:solidFill>
          <a:ln w="28575">
            <a:gradFill>
              <a:gsLst>
                <a:gs pos="45000">
                  <a:srgbClr val="008E3F"/>
                </a:gs>
                <a:gs pos="100000">
                  <a:schemeClr val="accent1">
                    <a:lumMod val="30000"/>
                    <a:lumOff val="7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一个圆顶角，剪去另一个顶角 7"/>
          <p:cNvSpPr/>
          <p:nvPr/>
        </p:nvSpPr>
        <p:spPr>
          <a:xfrm>
            <a:off x="8416924" y="1390108"/>
            <a:ext cx="2590798" cy="4258852"/>
          </a:xfrm>
          <a:prstGeom prst="snipRoundRect">
            <a:avLst>
              <a:gd name="adj1" fmla="val 0"/>
              <a:gd name="adj2" fmla="val 16667"/>
            </a:avLst>
          </a:prstGeom>
          <a:solidFill>
            <a:schemeClr val="bg1"/>
          </a:solidFill>
          <a:ln w="28575">
            <a:gradFill>
              <a:gsLst>
                <a:gs pos="45000">
                  <a:srgbClr val="008E3F"/>
                </a:gs>
                <a:gs pos="100000">
                  <a:schemeClr val="accent1">
                    <a:lumMod val="30000"/>
                    <a:lumOff val="7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一个圆顶角，剪去另一个顶角 9"/>
          <p:cNvSpPr/>
          <p:nvPr/>
        </p:nvSpPr>
        <p:spPr>
          <a:xfrm flipH="1">
            <a:off x="3886201" y="1390108"/>
            <a:ext cx="2166255" cy="4258852"/>
          </a:xfrm>
          <a:prstGeom prst="snipRoundRect">
            <a:avLst>
              <a:gd name="adj1" fmla="val 0"/>
              <a:gd name="adj2" fmla="val 0"/>
            </a:avLst>
          </a:prstGeom>
          <a:solidFill>
            <a:schemeClr val="bg1"/>
          </a:solidFill>
          <a:ln w="28575">
            <a:gradFill>
              <a:gsLst>
                <a:gs pos="45000">
                  <a:srgbClr val="008E3F"/>
                </a:gs>
                <a:gs pos="100000">
                  <a:schemeClr val="accent1">
                    <a:lumMod val="30000"/>
                    <a:lumOff val="7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checkmark_44126"/>
          <p:cNvSpPr>
            <a:spLocks noChangeAspect="1"/>
          </p:cNvSpPr>
          <p:nvPr/>
        </p:nvSpPr>
        <p:spPr bwMode="auto">
          <a:xfrm>
            <a:off x="2185725" y="1921129"/>
            <a:ext cx="609685" cy="502292"/>
          </a:xfrm>
          <a:custGeom>
            <a:avLst/>
            <a:gdLst>
              <a:gd name="T0" fmla="*/ 5991 w 7318"/>
              <a:gd name="T1" fmla="*/ 0 h 6039"/>
              <a:gd name="T2" fmla="*/ 2606 w 7318"/>
              <a:gd name="T3" fmla="*/ 3385 h 6039"/>
              <a:gd name="T4" fmla="*/ 1327 w 7318"/>
              <a:gd name="T5" fmla="*/ 2106 h 6039"/>
              <a:gd name="T6" fmla="*/ 0 w 7318"/>
              <a:gd name="T7" fmla="*/ 3433 h 6039"/>
              <a:gd name="T8" fmla="*/ 1279 w 7318"/>
              <a:gd name="T9" fmla="*/ 4712 h 6039"/>
              <a:gd name="T10" fmla="*/ 2606 w 7318"/>
              <a:gd name="T11" fmla="*/ 6039 h 6039"/>
              <a:gd name="T12" fmla="*/ 3933 w 7318"/>
              <a:gd name="T13" fmla="*/ 4712 h 6039"/>
              <a:gd name="T14" fmla="*/ 7318 w 7318"/>
              <a:gd name="T15" fmla="*/ 1327 h 6039"/>
              <a:gd name="T16" fmla="*/ 5991 w 7318"/>
              <a:gd name="T17" fmla="*/ 0 h 6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8" h="6039">
                <a:moveTo>
                  <a:pt x="5991" y="0"/>
                </a:moveTo>
                <a:lnTo>
                  <a:pt x="2606" y="3385"/>
                </a:lnTo>
                <a:lnTo>
                  <a:pt x="1327" y="2106"/>
                </a:lnTo>
                <a:lnTo>
                  <a:pt x="0" y="3433"/>
                </a:lnTo>
                <a:lnTo>
                  <a:pt x="1279" y="4712"/>
                </a:lnTo>
                <a:lnTo>
                  <a:pt x="2606" y="6039"/>
                </a:lnTo>
                <a:lnTo>
                  <a:pt x="3933" y="4712"/>
                </a:lnTo>
                <a:lnTo>
                  <a:pt x="7318" y="1327"/>
                </a:lnTo>
                <a:lnTo>
                  <a:pt x="5991" y="0"/>
                </a:lnTo>
                <a:close/>
              </a:path>
            </a:pathLst>
          </a:custGeom>
          <a:solidFill>
            <a:srgbClr val="008E3F"/>
          </a:solidFill>
          <a:ln>
            <a:noFill/>
          </a:ln>
        </p:spPr>
      </p:sp>
      <p:sp>
        <p:nvSpPr>
          <p:cNvPr id="15" name="placeholder-filled-tool-shape-for-maps_57003"/>
          <p:cNvSpPr>
            <a:spLocks noChangeAspect="1"/>
          </p:cNvSpPr>
          <p:nvPr/>
        </p:nvSpPr>
        <p:spPr bwMode="auto">
          <a:xfrm>
            <a:off x="4767410" y="1867433"/>
            <a:ext cx="458267" cy="609685"/>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solidFill>
            <a:srgbClr val="008E3F"/>
          </a:solidFill>
          <a:ln>
            <a:noFill/>
          </a:ln>
        </p:spPr>
      </p:sp>
      <p:sp>
        <p:nvSpPr>
          <p:cNvPr id="16" name="targeting_269004"/>
          <p:cNvSpPr>
            <a:spLocks noChangeAspect="1"/>
          </p:cNvSpPr>
          <p:nvPr/>
        </p:nvSpPr>
        <p:spPr bwMode="auto">
          <a:xfrm>
            <a:off x="9407481" y="1867898"/>
            <a:ext cx="609685" cy="608754"/>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rgbClr val="008E3F"/>
          </a:solidFill>
          <a:ln>
            <a:noFill/>
          </a:ln>
        </p:spPr>
      </p:sp>
      <p:grpSp>
        <p:nvGrpSpPr>
          <p:cNvPr id="17" name="组合 16"/>
          <p:cNvGrpSpPr/>
          <p:nvPr/>
        </p:nvGrpSpPr>
        <p:grpSpPr>
          <a:xfrm>
            <a:off x="1344454" y="2607471"/>
            <a:ext cx="2292226" cy="2779305"/>
            <a:chOff x="5025818" y="-628368"/>
            <a:chExt cx="2292226" cy="2779305"/>
          </a:xfrm>
        </p:grpSpPr>
        <p:sp>
          <p:nvSpPr>
            <p:cNvPr id="18" name="TextBox 53"/>
            <p:cNvSpPr txBox="1"/>
            <p:nvPr/>
          </p:nvSpPr>
          <p:spPr>
            <a:xfrm>
              <a:off x="5025818" y="-32418"/>
              <a:ext cx="2292226" cy="218335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受检者直立，两脚并拢，双上肢下垂，闭目直立，维持</a:t>
              </a:r>
              <a:r>
                <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rPr>
                <a:t>30</a:t>
              </a: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秒，亦可两手于胸前互扣，并向两侧牵拉，观察受检者有无站立不稳或倾倒。前庭周围性病变时，躯干倾倒方向朝向前庭破坏的一侧，与眼震慢相方向一致；中枢性病变时，躯干倾倒方向与眼震慢相不一致</a:t>
              </a:r>
              <a:endPar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endParaRPr>
            </a:p>
          </p:txBody>
        </p:sp>
        <p:sp>
          <p:nvSpPr>
            <p:cNvPr id="19" name="TextBox 42"/>
            <p:cNvSpPr txBox="1"/>
            <p:nvPr/>
          </p:nvSpPr>
          <p:spPr>
            <a:xfrm>
              <a:off x="5351867" y="-628368"/>
              <a:ext cx="1640128"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经典的闭目难立试验（</a:t>
              </a:r>
              <a:r>
                <a:rPr lang="en-US" altLang="zh-CN"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Romberg test</a:t>
              </a:r>
              <a:r>
                <a:rPr lang="zh-CN" altLang="en-US"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a:t>
              </a:r>
            </a:p>
          </p:txBody>
        </p:sp>
      </p:grpSp>
      <p:grpSp>
        <p:nvGrpSpPr>
          <p:cNvPr id="27" name="组合 26"/>
          <p:cNvGrpSpPr/>
          <p:nvPr/>
        </p:nvGrpSpPr>
        <p:grpSpPr>
          <a:xfrm>
            <a:off x="4049485" y="2607471"/>
            <a:ext cx="1839685" cy="2225307"/>
            <a:chOff x="5224874" y="-628368"/>
            <a:chExt cx="1839685" cy="2225307"/>
          </a:xfrm>
        </p:grpSpPr>
        <p:sp>
          <p:nvSpPr>
            <p:cNvPr id="28" name="TextBox 53"/>
            <p:cNvSpPr txBox="1"/>
            <p:nvPr/>
          </p:nvSpPr>
          <p:spPr>
            <a:xfrm>
              <a:off x="5224874" y="-32418"/>
              <a:ext cx="1839685" cy="1629357"/>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rPr>
                <a:t>Romberg</a:t>
              </a: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试验不明确时可加做</a:t>
              </a:r>
              <a:r>
                <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rPr>
                <a:t>Tandem Romberg</a:t>
              </a: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试验，嘱患者双脚呈前后一字站立，观察其睁眼、闭眼是否倾倒。前庭病变者向患侧倾倒</a:t>
              </a:r>
              <a:endPar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endParaRPr>
            </a:p>
          </p:txBody>
        </p:sp>
        <p:sp>
          <p:nvSpPr>
            <p:cNvPr id="29" name="TextBox 42"/>
            <p:cNvSpPr txBox="1"/>
            <p:nvPr/>
          </p:nvSpPr>
          <p:spPr>
            <a:xfrm>
              <a:off x="5351867" y="-628368"/>
              <a:ext cx="1640128"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en-US" altLang="zh-CN"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Tandem Romberg</a:t>
              </a:r>
              <a:r>
                <a:rPr lang="zh-CN" altLang="en-US"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试验</a:t>
              </a:r>
            </a:p>
          </p:txBody>
        </p:sp>
      </p:grpSp>
      <p:grpSp>
        <p:nvGrpSpPr>
          <p:cNvPr id="36" name="组合 35"/>
          <p:cNvGrpSpPr/>
          <p:nvPr/>
        </p:nvGrpSpPr>
        <p:grpSpPr>
          <a:xfrm>
            <a:off x="8562115" y="2607471"/>
            <a:ext cx="2292226" cy="2779305"/>
            <a:chOff x="5025818" y="-628368"/>
            <a:chExt cx="2292226" cy="2779305"/>
          </a:xfrm>
        </p:grpSpPr>
        <p:sp>
          <p:nvSpPr>
            <p:cNvPr id="37" name="TextBox 53"/>
            <p:cNvSpPr txBox="1"/>
            <p:nvPr/>
          </p:nvSpPr>
          <p:spPr>
            <a:xfrm>
              <a:off x="5025818" y="-32418"/>
              <a:ext cx="2292226" cy="218335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受检者取中立位站立，他人用轻或中等强度的力量在其胸骨或骨盆处向后推，然后再在背部或骨盆处用力向前推，分别观察在不同的推力下受检者身体平衡有无丧失，即能否站住不倒，分“正常，良好，一般，差，不能”</a:t>
              </a:r>
              <a:r>
                <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rPr>
                <a:t>5</a:t>
              </a: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级。</a:t>
              </a:r>
              <a:r>
                <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rPr>
                <a:t>PPPD</a:t>
              </a: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为唯一诊断的患者该项检测正常或良好</a:t>
              </a:r>
              <a:endPar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endParaRPr>
            </a:p>
          </p:txBody>
        </p:sp>
        <p:sp>
          <p:nvSpPr>
            <p:cNvPr id="38" name="TextBox 42"/>
            <p:cNvSpPr txBox="1"/>
            <p:nvPr/>
          </p:nvSpPr>
          <p:spPr>
            <a:xfrm>
              <a:off x="5351867" y="-628368"/>
              <a:ext cx="1640128" cy="215444"/>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自发姿势反应</a:t>
              </a:r>
            </a:p>
          </p:txBody>
        </p:sp>
      </p:grpSp>
      <p:sp>
        <p:nvSpPr>
          <p:cNvPr id="39" name="矩形: 一个圆顶角，剪去另一个顶角 38"/>
          <p:cNvSpPr/>
          <p:nvPr/>
        </p:nvSpPr>
        <p:spPr>
          <a:xfrm flipH="1">
            <a:off x="6150431" y="1390108"/>
            <a:ext cx="2166255" cy="4258852"/>
          </a:xfrm>
          <a:prstGeom prst="snipRoundRect">
            <a:avLst>
              <a:gd name="adj1" fmla="val 0"/>
              <a:gd name="adj2" fmla="val 0"/>
            </a:avLst>
          </a:prstGeom>
          <a:solidFill>
            <a:schemeClr val="bg1"/>
          </a:solidFill>
          <a:ln w="28575">
            <a:gradFill>
              <a:gsLst>
                <a:gs pos="45000">
                  <a:srgbClr val="008E3F"/>
                </a:gs>
                <a:gs pos="100000">
                  <a:schemeClr val="accent1">
                    <a:lumMod val="30000"/>
                    <a:lumOff val="7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 name="组合 40"/>
          <p:cNvGrpSpPr/>
          <p:nvPr/>
        </p:nvGrpSpPr>
        <p:grpSpPr>
          <a:xfrm>
            <a:off x="6313715" y="2607471"/>
            <a:ext cx="1839685" cy="2779305"/>
            <a:chOff x="5224874" y="-628368"/>
            <a:chExt cx="1839685" cy="2779305"/>
          </a:xfrm>
        </p:grpSpPr>
        <p:sp>
          <p:nvSpPr>
            <p:cNvPr id="42" name="TextBox 53"/>
            <p:cNvSpPr txBox="1"/>
            <p:nvPr/>
          </p:nvSpPr>
          <p:spPr>
            <a:xfrm>
              <a:off x="5224874" y="-32418"/>
              <a:ext cx="1839685" cy="218335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dirty="0">
                  <a:solidFill>
                    <a:schemeClr val="tx1">
                      <a:lumMod val="75000"/>
                      <a:lumOff val="25000"/>
                    </a:schemeClr>
                  </a:solidFill>
                  <a:latin typeface="字魂35号-经典雅黑" panose="00000500000000000000" pitchFamily="2" charset="-122"/>
                  <a:ea typeface="字魂35号-经典雅黑" panose="00000500000000000000" pitchFamily="2" charset="-122"/>
                </a:rPr>
                <a:t>受试者单腿站立于稳定的支持面上进行睁眼闭眼测试，通过观察受试者在各平面内身体姿势和手臂位置的动态变化和完成动作质量的情况，阳性表现为，单腿支撑站立时，如果非支撑腿的骨盆以及臀褶下降，即对侧髋下沉</a:t>
              </a:r>
              <a:endParaRPr lang="en-US" altLang="zh-CN" dirty="0">
                <a:solidFill>
                  <a:schemeClr val="tx1">
                    <a:lumMod val="75000"/>
                    <a:lumOff val="25000"/>
                  </a:schemeClr>
                </a:solidFill>
                <a:latin typeface="字魂35号-经典雅黑" panose="00000500000000000000" pitchFamily="2" charset="-122"/>
                <a:ea typeface="字魂35号-经典雅黑" panose="00000500000000000000" pitchFamily="2" charset="-122"/>
              </a:endParaRPr>
            </a:p>
          </p:txBody>
        </p:sp>
        <p:sp>
          <p:nvSpPr>
            <p:cNvPr id="43" name="TextBox 42"/>
            <p:cNvSpPr txBox="1"/>
            <p:nvPr/>
          </p:nvSpPr>
          <p:spPr>
            <a:xfrm>
              <a:off x="5351867" y="-628368"/>
              <a:ext cx="1640128" cy="215444"/>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1400" dirty="0">
                  <a:solidFill>
                    <a:schemeClr val="tx1">
                      <a:lumMod val="85000"/>
                      <a:lumOff val="15000"/>
                    </a:schemeClr>
                  </a:solidFill>
                  <a:latin typeface="字魂35号-经典雅黑" panose="00000500000000000000" pitchFamily="2" charset="-122"/>
                  <a:ea typeface="字魂35号-经典雅黑" panose="00000500000000000000" pitchFamily="2" charset="-122"/>
                </a:rPr>
                <a:t>单足站立平衡测试</a:t>
              </a:r>
            </a:p>
          </p:txBody>
        </p:sp>
      </p:grpSp>
      <p:sp>
        <p:nvSpPr>
          <p:cNvPr id="44" name="任意多边形: 形状 43"/>
          <p:cNvSpPr/>
          <p:nvPr/>
        </p:nvSpPr>
        <p:spPr>
          <a:xfrm>
            <a:off x="7033318" y="1857061"/>
            <a:ext cx="541991" cy="609685"/>
          </a:xfrm>
          <a:custGeom>
            <a:avLst/>
            <a:gdLst>
              <a:gd name="T0" fmla="*/ 9984 w 10240"/>
              <a:gd name="T1" fmla="*/ 960 h 11520"/>
              <a:gd name="T2" fmla="*/ 5216 w 10240"/>
              <a:gd name="T3" fmla="*/ 0 h 11520"/>
              <a:gd name="T4" fmla="*/ 5056 w 10240"/>
              <a:gd name="T5" fmla="*/ 0 h 11520"/>
              <a:gd name="T6" fmla="*/ 5024 w 10240"/>
              <a:gd name="T7" fmla="*/ 0 h 11520"/>
              <a:gd name="T8" fmla="*/ 256 w 10240"/>
              <a:gd name="T9" fmla="*/ 960 h 11520"/>
              <a:gd name="T10" fmla="*/ 0 w 10240"/>
              <a:gd name="T11" fmla="*/ 1280 h 11520"/>
              <a:gd name="T12" fmla="*/ 0 w 10240"/>
              <a:gd name="T13" fmla="*/ 5440 h 11520"/>
              <a:gd name="T14" fmla="*/ 5056 w 10240"/>
              <a:gd name="T15" fmla="*/ 11520 h 11520"/>
              <a:gd name="T16" fmla="*/ 5184 w 10240"/>
              <a:gd name="T17" fmla="*/ 11520 h 11520"/>
              <a:gd name="T18" fmla="*/ 10240 w 10240"/>
              <a:gd name="T19" fmla="*/ 5440 h 11520"/>
              <a:gd name="T20" fmla="*/ 10240 w 10240"/>
              <a:gd name="T21" fmla="*/ 1280 h 11520"/>
              <a:gd name="T22" fmla="*/ 9984 w 10240"/>
              <a:gd name="T23" fmla="*/ 960 h 11520"/>
              <a:gd name="T24" fmla="*/ 9600 w 10240"/>
              <a:gd name="T25" fmla="*/ 5440 h 11520"/>
              <a:gd name="T26" fmla="*/ 5120 w 10240"/>
              <a:gd name="T27" fmla="*/ 10880 h 11520"/>
              <a:gd name="T28" fmla="*/ 640 w 10240"/>
              <a:gd name="T29" fmla="*/ 5440 h 11520"/>
              <a:gd name="T30" fmla="*/ 640 w 10240"/>
              <a:gd name="T31" fmla="*/ 1536 h 11520"/>
              <a:gd name="T32" fmla="*/ 5120 w 10240"/>
              <a:gd name="T33" fmla="*/ 640 h 11520"/>
              <a:gd name="T34" fmla="*/ 9600 w 10240"/>
              <a:gd name="T35" fmla="*/ 1536 h 11520"/>
              <a:gd name="T36" fmla="*/ 9600 w 10240"/>
              <a:gd name="T37" fmla="*/ 5440 h 11520"/>
              <a:gd name="T38" fmla="*/ 4800 w 10240"/>
              <a:gd name="T39" fmla="*/ 3520 h 11520"/>
              <a:gd name="T40" fmla="*/ 4800 w 10240"/>
              <a:gd name="T41" fmla="*/ 5120 h 11520"/>
              <a:gd name="T42" fmla="*/ 3200 w 10240"/>
              <a:gd name="T43" fmla="*/ 5120 h 11520"/>
              <a:gd name="T44" fmla="*/ 2880 w 10240"/>
              <a:gd name="T45" fmla="*/ 5440 h 11520"/>
              <a:gd name="T46" fmla="*/ 3200 w 10240"/>
              <a:gd name="T47" fmla="*/ 5760 h 11520"/>
              <a:gd name="T48" fmla="*/ 4800 w 10240"/>
              <a:gd name="T49" fmla="*/ 5760 h 11520"/>
              <a:gd name="T50" fmla="*/ 4800 w 10240"/>
              <a:gd name="T51" fmla="*/ 7360 h 11520"/>
              <a:gd name="T52" fmla="*/ 5120 w 10240"/>
              <a:gd name="T53" fmla="*/ 7680 h 11520"/>
              <a:gd name="T54" fmla="*/ 5440 w 10240"/>
              <a:gd name="T55" fmla="*/ 7360 h 11520"/>
              <a:gd name="T56" fmla="*/ 5440 w 10240"/>
              <a:gd name="T57" fmla="*/ 5760 h 11520"/>
              <a:gd name="T58" fmla="*/ 7040 w 10240"/>
              <a:gd name="T59" fmla="*/ 5760 h 11520"/>
              <a:gd name="T60" fmla="*/ 7360 w 10240"/>
              <a:gd name="T61" fmla="*/ 5440 h 11520"/>
              <a:gd name="T62" fmla="*/ 7040 w 10240"/>
              <a:gd name="T63" fmla="*/ 5120 h 11520"/>
              <a:gd name="T64" fmla="*/ 5440 w 10240"/>
              <a:gd name="T65" fmla="*/ 5120 h 11520"/>
              <a:gd name="T66" fmla="*/ 5440 w 10240"/>
              <a:gd name="T67" fmla="*/ 3520 h 11520"/>
              <a:gd name="T68" fmla="*/ 5120 w 10240"/>
              <a:gd name="T69" fmla="*/ 3200 h 11520"/>
              <a:gd name="T70" fmla="*/ 4800 w 10240"/>
              <a:gd name="T71" fmla="*/ 35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40" h="11520">
                <a:moveTo>
                  <a:pt x="9984" y="960"/>
                </a:moveTo>
                <a:lnTo>
                  <a:pt x="5216" y="0"/>
                </a:lnTo>
                <a:lnTo>
                  <a:pt x="5056" y="0"/>
                </a:lnTo>
                <a:lnTo>
                  <a:pt x="5024" y="0"/>
                </a:lnTo>
                <a:lnTo>
                  <a:pt x="256" y="960"/>
                </a:lnTo>
                <a:cubicBezTo>
                  <a:pt x="96" y="992"/>
                  <a:pt x="0" y="1120"/>
                  <a:pt x="0" y="1280"/>
                </a:cubicBezTo>
                <a:lnTo>
                  <a:pt x="0" y="5440"/>
                </a:lnTo>
                <a:cubicBezTo>
                  <a:pt x="0" y="8608"/>
                  <a:pt x="2528" y="10880"/>
                  <a:pt x="5056" y="11520"/>
                </a:cubicBezTo>
                <a:lnTo>
                  <a:pt x="5184" y="11520"/>
                </a:lnTo>
                <a:cubicBezTo>
                  <a:pt x="7680" y="10880"/>
                  <a:pt x="10240" y="8608"/>
                  <a:pt x="10240" y="5440"/>
                </a:cubicBezTo>
                <a:lnTo>
                  <a:pt x="10240" y="1280"/>
                </a:lnTo>
                <a:cubicBezTo>
                  <a:pt x="10240" y="1120"/>
                  <a:pt x="10144" y="992"/>
                  <a:pt x="9984" y="960"/>
                </a:cubicBezTo>
                <a:close/>
                <a:moveTo>
                  <a:pt x="9600" y="5440"/>
                </a:moveTo>
                <a:cubicBezTo>
                  <a:pt x="9600" y="8224"/>
                  <a:pt x="7360" y="10272"/>
                  <a:pt x="5120" y="10880"/>
                </a:cubicBezTo>
                <a:cubicBezTo>
                  <a:pt x="2880" y="10272"/>
                  <a:pt x="640" y="8256"/>
                  <a:pt x="640" y="5440"/>
                </a:cubicBezTo>
                <a:lnTo>
                  <a:pt x="640" y="1536"/>
                </a:lnTo>
                <a:lnTo>
                  <a:pt x="5120" y="640"/>
                </a:lnTo>
                <a:lnTo>
                  <a:pt x="9600" y="1536"/>
                </a:lnTo>
                <a:lnTo>
                  <a:pt x="9600" y="5440"/>
                </a:lnTo>
                <a:close/>
                <a:moveTo>
                  <a:pt x="4800" y="3520"/>
                </a:moveTo>
                <a:lnTo>
                  <a:pt x="4800" y="5120"/>
                </a:lnTo>
                <a:lnTo>
                  <a:pt x="3200" y="5120"/>
                </a:lnTo>
                <a:cubicBezTo>
                  <a:pt x="3040" y="5120"/>
                  <a:pt x="2880" y="5280"/>
                  <a:pt x="2880" y="5440"/>
                </a:cubicBezTo>
                <a:cubicBezTo>
                  <a:pt x="2880" y="5600"/>
                  <a:pt x="3040" y="5760"/>
                  <a:pt x="3200" y="5760"/>
                </a:cubicBezTo>
                <a:lnTo>
                  <a:pt x="4800" y="5760"/>
                </a:lnTo>
                <a:lnTo>
                  <a:pt x="4800" y="7360"/>
                </a:lnTo>
                <a:cubicBezTo>
                  <a:pt x="4800" y="7520"/>
                  <a:pt x="4960" y="7680"/>
                  <a:pt x="5120" y="7680"/>
                </a:cubicBezTo>
                <a:cubicBezTo>
                  <a:pt x="5280" y="7680"/>
                  <a:pt x="5440" y="7520"/>
                  <a:pt x="5440" y="7360"/>
                </a:cubicBezTo>
                <a:lnTo>
                  <a:pt x="5440" y="5760"/>
                </a:lnTo>
                <a:lnTo>
                  <a:pt x="7040" y="5760"/>
                </a:lnTo>
                <a:cubicBezTo>
                  <a:pt x="7200" y="5760"/>
                  <a:pt x="7360" y="5600"/>
                  <a:pt x="7360" y="5440"/>
                </a:cubicBezTo>
                <a:cubicBezTo>
                  <a:pt x="7360" y="5280"/>
                  <a:pt x="7200" y="5120"/>
                  <a:pt x="7040" y="5120"/>
                </a:cubicBezTo>
                <a:lnTo>
                  <a:pt x="5440" y="5120"/>
                </a:lnTo>
                <a:lnTo>
                  <a:pt x="5440" y="3520"/>
                </a:lnTo>
                <a:cubicBezTo>
                  <a:pt x="5440" y="3360"/>
                  <a:pt x="5280" y="3200"/>
                  <a:pt x="5120" y="3200"/>
                </a:cubicBezTo>
                <a:cubicBezTo>
                  <a:pt x="4960" y="3200"/>
                  <a:pt x="4800" y="3328"/>
                  <a:pt x="4800" y="3520"/>
                </a:cubicBezTo>
                <a:close/>
              </a:path>
            </a:pathLst>
          </a:custGeom>
          <a:solidFill>
            <a:srgbClr val="008E3F"/>
          </a:solidFill>
          <a:ln>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平衡功能检查（一）：静态姿势平衡检查</a:t>
            </a:r>
          </a:p>
        </p:txBody>
      </p:sp>
      <p:sp>
        <p:nvSpPr>
          <p:cNvPr id="11" name="圆角矩形 10"/>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
          <p:cNvSpPr/>
          <p:nvPr/>
        </p:nvSpPr>
        <p:spPr>
          <a:xfrm>
            <a:off x="3454400" y="1214120"/>
            <a:ext cx="8061960" cy="4806950"/>
          </a:xfrm>
          <a:prstGeom prst="roundRect">
            <a:avLst>
              <a:gd name="adj" fmla="val 4437"/>
            </a:avLst>
          </a:prstGeom>
          <a:solidFill>
            <a:schemeClr val="bg1"/>
          </a:solidFill>
          <a:ln>
            <a:solidFill>
              <a:schemeClr val="bg1"/>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感知性头晕专家共识</a:t>
            </a:r>
            <a:r>
              <a:rPr lang="en-US" altLang="zh-CN" dirty="0">
                <a:cs typeface="+mn-ea"/>
                <a:sym typeface="+mn-lt"/>
              </a:rPr>
              <a:t>[J].</a:t>
            </a:r>
            <a:r>
              <a:rPr lang="zh-CN" altLang="en-US" dirty="0">
                <a:cs typeface="+mn-ea"/>
                <a:sym typeface="+mn-lt"/>
              </a:rPr>
              <a:t>中华耳科学杂志</a:t>
            </a:r>
            <a:r>
              <a:rPr lang="en-US" altLang="zh-CN" dirty="0">
                <a:cs typeface="+mn-ea"/>
                <a:sym typeface="+mn-lt"/>
              </a:rPr>
              <a:t>, 2021(006):019.</a:t>
            </a:r>
            <a:endParaRPr lang="zh-CN" altLang="en-US" dirty="0">
              <a:cs typeface="+mn-ea"/>
              <a:sym typeface="+mn-lt"/>
            </a:endParaRPr>
          </a:p>
        </p:txBody>
      </p:sp>
      <p:sp>
        <p:nvSpPr>
          <p:cNvPr id="2" name="矩形: 圆角 1"/>
          <p:cNvSpPr/>
          <p:nvPr/>
        </p:nvSpPr>
        <p:spPr bwMode="auto">
          <a:xfrm>
            <a:off x="843189" y="1522911"/>
            <a:ext cx="2023806" cy="3875315"/>
          </a:xfrm>
          <a:prstGeom prst="roundRect">
            <a:avLst>
              <a:gd name="adj" fmla="val 10766"/>
            </a:avLst>
          </a:prstGeom>
          <a:solidFill>
            <a:schemeClr val="accent6">
              <a:lumMod val="20000"/>
              <a:lumOff val="80000"/>
              <a:alpha val="50000"/>
            </a:schemeClr>
          </a:solidFill>
          <a:ln>
            <a:noFill/>
          </a:ln>
          <a:effectLst>
            <a:outerShdw blurRad="254000" dist="101600" dir="5400000" algn="t" rotWithShape="0">
              <a:srgbClr val="0C5ED3">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cs typeface="+mn-ea"/>
              <a:sym typeface="+mn-lt"/>
            </a:endParaRPr>
          </a:p>
        </p:txBody>
      </p:sp>
      <p:sp>
        <p:nvSpPr>
          <p:cNvPr id="6" name="文本框 5"/>
          <p:cNvSpPr txBox="1"/>
          <p:nvPr/>
        </p:nvSpPr>
        <p:spPr>
          <a:xfrm>
            <a:off x="936171" y="4375182"/>
            <a:ext cx="1862917" cy="338554"/>
          </a:xfrm>
          <a:prstGeom prst="rect">
            <a:avLst/>
          </a:prstGeom>
          <a:noFill/>
          <a:ln>
            <a:noFill/>
          </a:ln>
          <a:effectLst/>
        </p:spPr>
        <p:txBody>
          <a:bodyPr wrap="square" rtlCol="0">
            <a:spAutoFit/>
          </a:bodyPr>
          <a:lstStyle>
            <a:defPPr>
              <a:defRPr lang="zh-CN"/>
            </a:defPPr>
            <a:lvl1pPr algn="ctr">
              <a:defRPr sz="28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600" b="1" dirty="0">
                <a:solidFill>
                  <a:schemeClr val="tx1"/>
                </a:solidFill>
                <a:latin typeface="+mn-lt"/>
                <a:ea typeface="+mn-ea"/>
                <a:cs typeface="+mn-ea"/>
                <a:sym typeface="+mn-lt"/>
              </a:rPr>
              <a:t>动态姿势平衡检查</a:t>
            </a:r>
          </a:p>
        </p:txBody>
      </p:sp>
      <p:sp>
        <p:nvSpPr>
          <p:cNvPr id="8" name="箭头: 右 7"/>
          <p:cNvSpPr/>
          <p:nvPr/>
        </p:nvSpPr>
        <p:spPr>
          <a:xfrm rot="10800000" flipH="1">
            <a:off x="3091130" y="3313192"/>
            <a:ext cx="558046" cy="367078"/>
          </a:xfrm>
          <a:prstGeom prst="rightArrow">
            <a:avLst/>
          </a:prstGeom>
          <a:gradFill>
            <a:gsLst>
              <a:gs pos="2000">
                <a:schemeClr val="bg1">
                  <a:alpha val="0"/>
                </a:schemeClr>
              </a:gs>
              <a:gs pos="86000">
                <a:srgbClr val="008E3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内容占位符 2"/>
          <p:cNvSpPr txBox="1">
            <a:spLocks noChangeArrowheads="1"/>
          </p:cNvSpPr>
          <p:nvPr/>
        </p:nvSpPr>
        <p:spPr>
          <a:xfrm>
            <a:off x="4925734" y="1464388"/>
            <a:ext cx="6104760" cy="89088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0C5ED3"/>
              </a:buClr>
              <a:buNone/>
            </a:pPr>
            <a:r>
              <a:rPr lang="en-US" altLang="zh-CN" sz="1600" b="1" dirty="0">
                <a:solidFill>
                  <a:schemeClr val="tx1">
                    <a:lumMod val="75000"/>
                    <a:lumOff val="25000"/>
                  </a:schemeClr>
                </a:solidFill>
                <a:cs typeface="+mn-ea"/>
                <a:sym typeface="+mn-lt"/>
              </a:rPr>
              <a:t>Fukuda stepping</a:t>
            </a:r>
            <a:r>
              <a:rPr lang="zh-CN" altLang="en-US" sz="1600" b="1" dirty="0">
                <a:solidFill>
                  <a:schemeClr val="tx1">
                    <a:lumMod val="75000"/>
                    <a:lumOff val="25000"/>
                  </a:schemeClr>
                </a:solidFill>
                <a:cs typeface="+mn-ea"/>
                <a:sym typeface="+mn-lt"/>
              </a:rPr>
              <a:t>试验</a:t>
            </a:r>
            <a:endParaRPr lang="en-US" altLang="zh-CN" sz="1600" b="1" dirty="0">
              <a:solidFill>
                <a:schemeClr val="tx1">
                  <a:lumMod val="75000"/>
                  <a:lumOff val="25000"/>
                </a:schemeClr>
              </a:solidFill>
              <a:cs typeface="+mn-ea"/>
              <a:sym typeface="+mn-lt"/>
            </a:endParaRPr>
          </a:p>
          <a:p>
            <a:pPr>
              <a:lnSpc>
                <a:spcPct val="120000"/>
              </a:lnSpc>
              <a:buClr>
                <a:srgbClr val="008E3F"/>
              </a:buClr>
            </a:pPr>
            <a:r>
              <a:rPr lang="zh-CN" altLang="en-US" sz="1200" dirty="0">
                <a:solidFill>
                  <a:schemeClr val="tx1">
                    <a:lumMod val="75000"/>
                    <a:lumOff val="25000"/>
                  </a:schemeClr>
                </a:solidFill>
                <a:cs typeface="+mn-ea"/>
                <a:sym typeface="+mn-lt"/>
              </a:rPr>
              <a:t>又称原地踏步试验，嘱患者闭眼，双手平举，原地踏步</a:t>
            </a:r>
            <a:r>
              <a:rPr lang="en-US" altLang="zh-CN" sz="1200" dirty="0">
                <a:solidFill>
                  <a:schemeClr val="tx1">
                    <a:lumMod val="75000"/>
                    <a:lumOff val="25000"/>
                  </a:schemeClr>
                </a:solidFill>
                <a:cs typeface="+mn-ea"/>
                <a:sym typeface="+mn-lt"/>
              </a:rPr>
              <a:t>30s</a:t>
            </a:r>
            <a:r>
              <a:rPr lang="zh-CN" altLang="en-US" sz="1200" dirty="0">
                <a:solidFill>
                  <a:schemeClr val="tx1">
                    <a:lumMod val="75000"/>
                    <a:lumOff val="25000"/>
                  </a:schemeClr>
                </a:solidFill>
                <a:cs typeface="+mn-ea"/>
                <a:sym typeface="+mn-lt"/>
              </a:rPr>
              <a:t>或</a:t>
            </a:r>
            <a:r>
              <a:rPr lang="en-US" altLang="zh-CN" sz="1200" dirty="0">
                <a:solidFill>
                  <a:schemeClr val="tx1">
                    <a:lumMod val="75000"/>
                    <a:lumOff val="25000"/>
                  </a:schemeClr>
                </a:solidFill>
                <a:cs typeface="+mn-ea"/>
                <a:sym typeface="+mn-lt"/>
              </a:rPr>
              <a:t>50</a:t>
            </a:r>
            <a:r>
              <a:rPr lang="zh-CN" altLang="en-US" sz="1200" dirty="0">
                <a:solidFill>
                  <a:schemeClr val="tx1">
                    <a:lumMod val="75000"/>
                    <a:lumOff val="25000"/>
                  </a:schemeClr>
                </a:solidFill>
                <a:cs typeface="+mn-ea"/>
                <a:sym typeface="+mn-lt"/>
              </a:rPr>
              <a:t>步，如向一侧偏移大于</a:t>
            </a:r>
            <a:r>
              <a:rPr lang="en-US" altLang="zh-CN" sz="1200" dirty="0">
                <a:solidFill>
                  <a:schemeClr val="tx1">
                    <a:lumMod val="75000"/>
                    <a:lumOff val="25000"/>
                  </a:schemeClr>
                </a:solidFill>
                <a:cs typeface="+mn-ea"/>
                <a:sym typeface="+mn-lt"/>
              </a:rPr>
              <a:t>30°</a:t>
            </a:r>
            <a:r>
              <a:rPr lang="zh-CN" altLang="en-US" sz="1200" dirty="0">
                <a:solidFill>
                  <a:schemeClr val="tx1">
                    <a:lumMod val="75000"/>
                    <a:lumOff val="25000"/>
                  </a:schemeClr>
                </a:solidFill>
                <a:cs typeface="+mn-ea"/>
                <a:sym typeface="+mn-lt"/>
              </a:rPr>
              <a:t>或离开原位置</a:t>
            </a:r>
            <a:r>
              <a:rPr lang="en-US" altLang="zh-CN" sz="1200" dirty="0">
                <a:solidFill>
                  <a:schemeClr val="tx1">
                    <a:lumMod val="75000"/>
                    <a:lumOff val="25000"/>
                  </a:schemeClr>
                </a:solidFill>
                <a:cs typeface="+mn-ea"/>
                <a:sym typeface="+mn-lt"/>
              </a:rPr>
              <a:t>50cm</a:t>
            </a:r>
            <a:r>
              <a:rPr lang="zh-CN" altLang="en-US" sz="1200" dirty="0">
                <a:solidFill>
                  <a:schemeClr val="tx1">
                    <a:lumMod val="75000"/>
                    <a:lumOff val="25000"/>
                  </a:schemeClr>
                </a:solidFill>
                <a:cs typeface="+mn-ea"/>
                <a:sym typeface="+mn-lt"/>
              </a:rPr>
              <a:t>以上为异常</a:t>
            </a:r>
          </a:p>
        </p:txBody>
      </p:sp>
      <p:sp>
        <p:nvSpPr>
          <p:cNvPr id="10" name="矩形: 圆角 9"/>
          <p:cNvSpPr/>
          <p:nvPr/>
        </p:nvSpPr>
        <p:spPr bwMode="auto">
          <a:xfrm>
            <a:off x="3952722" y="1504720"/>
            <a:ext cx="777600" cy="776453"/>
          </a:xfrm>
          <a:prstGeom prst="roundRect">
            <a:avLst>
              <a:gd name="adj" fmla="val 10766"/>
            </a:avLst>
          </a:prstGeom>
          <a:gradFill>
            <a:gsLst>
              <a:gs pos="16000">
                <a:srgbClr val="008E3F"/>
              </a:gs>
              <a:gs pos="100000">
                <a:srgbClr val="008E3F"/>
              </a:gs>
            </a:gsLst>
            <a:lin ang="5400000" scaled="0"/>
          </a:gradFill>
          <a:ln>
            <a:noFill/>
          </a:ln>
          <a:effectLst>
            <a:outerShdw blurRad="254000" dist="101600" dir="5400000" algn="t" rotWithShape="0">
              <a:srgbClr val="0C5ED3">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cs typeface="+mn-ea"/>
              <a:sym typeface="+mn-lt"/>
            </a:endParaRPr>
          </a:p>
        </p:txBody>
      </p:sp>
      <p:sp>
        <p:nvSpPr>
          <p:cNvPr id="16" name="矩形: 圆角 15"/>
          <p:cNvSpPr/>
          <p:nvPr/>
        </p:nvSpPr>
        <p:spPr bwMode="auto">
          <a:xfrm>
            <a:off x="3952723" y="3031829"/>
            <a:ext cx="777600" cy="776453"/>
          </a:xfrm>
          <a:prstGeom prst="roundRect">
            <a:avLst>
              <a:gd name="adj" fmla="val 10766"/>
            </a:avLst>
          </a:prstGeom>
          <a:gradFill>
            <a:gsLst>
              <a:gs pos="16000">
                <a:srgbClr val="008E3F"/>
              </a:gs>
              <a:gs pos="100000">
                <a:srgbClr val="008E3F"/>
              </a:gs>
            </a:gsLst>
            <a:lin ang="5400000" scaled="0"/>
          </a:gradFill>
          <a:ln>
            <a:noFill/>
          </a:ln>
          <a:effectLst>
            <a:outerShdw blurRad="254000" dist="101600" dir="5400000" algn="t" rotWithShape="0">
              <a:srgbClr val="0C5ED3">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cs typeface="+mn-ea"/>
              <a:sym typeface="+mn-lt"/>
            </a:endParaRPr>
          </a:p>
        </p:txBody>
      </p:sp>
      <p:sp>
        <p:nvSpPr>
          <p:cNvPr id="22" name="矩形: 圆角 21"/>
          <p:cNvSpPr/>
          <p:nvPr/>
        </p:nvSpPr>
        <p:spPr bwMode="auto">
          <a:xfrm>
            <a:off x="3985380" y="4558938"/>
            <a:ext cx="777600" cy="776453"/>
          </a:xfrm>
          <a:prstGeom prst="roundRect">
            <a:avLst>
              <a:gd name="adj" fmla="val 10766"/>
            </a:avLst>
          </a:prstGeom>
          <a:gradFill>
            <a:gsLst>
              <a:gs pos="16000">
                <a:srgbClr val="008E3F"/>
              </a:gs>
              <a:gs pos="100000">
                <a:srgbClr val="008E3F"/>
              </a:gs>
            </a:gsLst>
            <a:lin ang="5400000" scaled="0"/>
          </a:gradFill>
          <a:ln>
            <a:noFill/>
          </a:ln>
          <a:effectLst>
            <a:outerShdw blurRad="254000" dist="101600" dir="5400000" algn="t" rotWithShape="0">
              <a:srgbClr val="0C5ED3">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cs typeface="+mn-ea"/>
              <a:sym typeface="+mn-lt"/>
            </a:endParaRPr>
          </a:p>
        </p:txBody>
      </p:sp>
      <p:grpSp>
        <p:nvGrpSpPr>
          <p:cNvPr id="24" name="组合 2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984447" y="2768422"/>
            <a:ext cx="1791411" cy="1035947"/>
            <a:chOff x="1928813" y="1239838"/>
            <a:chExt cx="8334376" cy="4819651"/>
          </a:xfrm>
        </p:grpSpPr>
        <p:sp>
          <p:nvSpPr>
            <p:cNvPr id="25" name="iṣļiďé"/>
            <p:cNvSpPr/>
            <p:nvPr/>
          </p:nvSpPr>
          <p:spPr bwMode="auto">
            <a:xfrm>
              <a:off x="7815263" y="1897063"/>
              <a:ext cx="33338" cy="46038"/>
            </a:xfrm>
            <a:custGeom>
              <a:avLst/>
              <a:gdLst>
                <a:gd name="T0" fmla="*/ 8 w 11"/>
                <a:gd name="T1" fmla="*/ 1 h 15"/>
                <a:gd name="T2" fmla="*/ 9 w 11"/>
                <a:gd name="T3" fmla="*/ 0 h 15"/>
                <a:gd name="T4" fmla="*/ 10 w 11"/>
                <a:gd name="T5" fmla="*/ 1 h 15"/>
                <a:gd name="T6" fmla="*/ 10 w 11"/>
                <a:gd name="T7" fmla="*/ 4 h 15"/>
                <a:gd name="T8" fmla="*/ 3 w 11"/>
                <a:gd name="T9" fmla="*/ 15 h 15"/>
                <a:gd name="T10" fmla="*/ 1 w 11"/>
                <a:gd name="T11" fmla="*/ 15 h 15"/>
                <a:gd name="T12" fmla="*/ 1 w 11"/>
                <a:gd name="T13" fmla="*/ 14 h 15"/>
                <a:gd name="T14" fmla="*/ 0 w 11"/>
                <a:gd name="T15" fmla="*/ 11 h 15"/>
                <a:gd name="T16" fmla="*/ 8 w 11"/>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8" y="1"/>
                  </a:moveTo>
                  <a:cubicBezTo>
                    <a:pt x="8" y="0"/>
                    <a:pt x="9" y="0"/>
                    <a:pt x="9" y="0"/>
                  </a:cubicBezTo>
                  <a:cubicBezTo>
                    <a:pt x="10" y="1"/>
                    <a:pt x="10" y="1"/>
                    <a:pt x="10" y="1"/>
                  </a:cubicBezTo>
                  <a:cubicBezTo>
                    <a:pt x="11" y="2"/>
                    <a:pt x="11" y="3"/>
                    <a:pt x="10" y="4"/>
                  </a:cubicBezTo>
                  <a:cubicBezTo>
                    <a:pt x="3" y="15"/>
                    <a:pt x="3" y="15"/>
                    <a:pt x="3" y="15"/>
                  </a:cubicBezTo>
                  <a:cubicBezTo>
                    <a:pt x="2" y="15"/>
                    <a:pt x="2" y="15"/>
                    <a:pt x="1" y="15"/>
                  </a:cubicBezTo>
                  <a:cubicBezTo>
                    <a:pt x="1" y="14"/>
                    <a:pt x="1" y="14"/>
                    <a:pt x="1" y="14"/>
                  </a:cubicBezTo>
                  <a:cubicBezTo>
                    <a:pt x="0" y="13"/>
                    <a:pt x="0" y="12"/>
                    <a:pt x="0" y="11"/>
                  </a:cubicBezTo>
                  <a:lnTo>
                    <a:pt x="8"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iṥ1íḓè"/>
            <p:cNvSpPr/>
            <p:nvPr/>
          </p:nvSpPr>
          <p:spPr bwMode="auto">
            <a:xfrm>
              <a:off x="7743826" y="1808163"/>
              <a:ext cx="52388" cy="15875"/>
            </a:xfrm>
            <a:custGeom>
              <a:avLst/>
              <a:gdLst>
                <a:gd name="T0" fmla="*/ 1 w 17"/>
                <a:gd name="T1" fmla="*/ 1 h 5"/>
                <a:gd name="T2" fmla="*/ 14 w 17"/>
                <a:gd name="T3" fmla="*/ 0 h 5"/>
                <a:gd name="T4" fmla="*/ 15 w 17"/>
                <a:gd name="T5" fmla="*/ 0 h 5"/>
                <a:gd name="T6" fmla="*/ 16 w 17"/>
                <a:gd name="T7" fmla="*/ 2 h 5"/>
                <a:gd name="T8" fmla="*/ 16 w 17"/>
                <a:gd name="T9" fmla="*/ 4 h 5"/>
                <a:gd name="T10" fmla="*/ 2 w 17"/>
                <a:gd name="T11" fmla="*/ 5 h 5"/>
                <a:gd name="T12" fmla="*/ 2 w 17"/>
                <a:gd name="T13" fmla="*/ 5 h 5"/>
                <a:gd name="T14" fmla="*/ 0 w 17"/>
                <a:gd name="T15" fmla="*/ 3 h 5"/>
                <a:gd name="T16" fmla="*/ 1 w 17"/>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
                  <a:moveTo>
                    <a:pt x="1" y="1"/>
                  </a:moveTo>
                  <a:cubicBezTo>
                    <a:pt x="14" y="0"/>
                    <a:pt x="14" y="0"/>
                    <a:pt x="14" y="0"/>
                  </a:cubicBezTo>
                  <a:cubicBezTo>
                    <a:pt x="15" y="0"/>
                    <a:pt x="15" y="0"/>
                    <a:pt x="15" y="0"/>
                  </a:cubicBezTo>
                  <a:cubicBezTo>
                    <a:pt x="16" y="0"/>
                    <a:pt x="16" y="1"/>
                    <a:pt x="16" y="2"/>
                  </a:cubicBezTo>
                  <a:cubicBezTo>
                    <a:pt x="17" y="3"/>
                    <a:pt x="17" y="4"/>
                    <a:pt x="16" y="4"/>
                  </a:cubicBezTo>
                  <a:cubicBezTo>
                    <a:pt x="2" y="5"/>
                    <a:pt x="2" y="5"/>
                    <a:pt x="2" y="5"/>
                  </a:cubicBezTo>
                  <a:cubicBezTo>
                    <a:pt x="2" y="5"/>
                    <a:pt x="2" y="5"/>
                    <a:pt x="2" y="5"/>
                  </a:cubicBezTo>
                  <a:cubicBezTo>
                    <a:pt x="1" y="4"/>
                    <a:pt x="1" y="4"/>
                    <a:pt x="0" y="3"/>
                  </a:cubicBezTo>
                  <a:cubicBezTo>
                    <a:pt x="0" y="2"/>
                    <a:pt x="0"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iṧliḓé"/>
            <p:cNvSpPr/>
            <p:nvPr/>
          </p:nvSpPr>
          <p:spPr bwMode="auto">
            <a:xfrm>
              <a:off x="7908926" y="1960563"/>
              <a:ext cx="9525" cy="66675"/>
            </a:xfrm>
            <a:custGeom>
              <a:avLst/>
              <a:gdLst>
                <a:gd name="T0" fmla="*/ 1 w 3"/>
                <a:gd name="T1" fmla="*/ 0 h 22"/>
                <a:gd name="T2" fmla="*/ 3 w 3"/>
                <a:gd name="T3" fmla="*/ 2 h 22"/>
                <a:gd name="T4" fmla="*/ 3 w 3"/>
                <a:gd name="T5" fmla="*/ 20 h 22"/>
                <a:gd name="T6" fmla="*/ 1 w 3"/>
                <a:gd name="T7" fmla="*/ 21 h 22"/>
                <a:gd name="T8" fmla="*/ 0 w 3"/>
                <a:gd name="T9" fmla="*/ 19 h 22"/>
                <a:gd name="T10" fmla="*/ 0 w 3"/>
                <a:gd name="T11" fmla="*/ 1 h 22"/>
                <a:gd name="T12" fmla="*/ 1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1" y="0"/>
                  </a:moveTo>
                  <a:cubicBezTo>
                    <a:pt x="2" y="0"/>
                    <a:pt x="3" y="2"/>
                    <a:pt x="3" y="2"/>
                  </a:cubicBezTo>
                  <a:cubicBezTo>
                    <a:pt x="3" y="20"/>
                    <a:pt x="3" y="20"/>
                    <a:pt x="3" y="20"/>
                  </a:cubicBezTo>
                  <a:cubicBezTo>
                    <a:pt x="3" y="21"/>
                    <a:pt x="2" y="22"/>
                    <a:pt x="1" y="21"/>
                  </a:cubicBezTo>
                  <a:cubicBezTo>
                    <a:pt x="0" y="21"/>
                    <a:pt x="0" y="20"/>
                    <a:pt x="0" y="19"/>
                  </a:cubicBezTo>
                  <a:cubicBezTo>
                    <a:pt x="0" y="1"/>
                    <a:pt x="0" y="1"/>
                    <a:pt x="0" y="1"/>
                  </a:cubicBezTo>
                  <a:cubicBezTo>
                    <a:pt x="0" y="0"/>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ïṩlídê"/>
            <p:cNvSpPr/>
            <p:nvPr/>
          </p:nvSpPr>
          <p:spPr bwMode="auto">
            <a:xfrm>
              <a:off x="7720013" y="1685926"/>
              <a:ext cx="55563" cy="42863"/>
            </a:xfrm>
            <a:custGeom>
              <a:avLst/>
              <a:gdLst>
                <a:gd name="T0" fmla="*/ 1 w 18"/>
                <a:gd name="T1" fmla="*/ 1 h 14"/>
                <a:gd name="T2" fmla="*/ 17 w 18"/>
                <a:gd name="T3" fmla="*/ 10 h 14"/>
                <a:gd name="T4" fmla="*/ 18 w 18"/>
                <a:gd name="T5" fmla="*/ 12 h 14"/>
                <a:gd name="T6" fmla="*/ 17 w 18"/>
                <a:gd name="T7" fmla="*/ 13 h 14"/>
                <a:gd name="T8" fmla="*/ 1 w 18"/>
                <a:gd name="T9" fmla="*/ 4 h 14"/>
                <a:gd name="T10" fmla="*/ 0 w 18"/>
                <a:gd name="T11" fmla="*/ 2 h 14"/>
                <a:gd name="T12" fmla="*/ 1 w 18"/>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1" y="1"/>
                  </a:moveTo>
                  <a:cubicBezTo>
                    <a:pt x="17" y="10"/>
                    <a:pt x="17" y="10"/>
                    <a:pt x="17" y="10"/>
                  </a:cubicBezTo>
                  <a:cubicBezTo>
                    <a:pt x="18" y="10"/>
                    <a:pt x="18" y="11"/>
                    <a:pt x="18" y="12"/>
                  </a:cubicBezTo>
                  <a:cubicBezTo>
                    <a:pt x="18" y="13"/>
                    <a:pt x="18" y="14"/>
                    <a:pt x="17" y="13"/>
                  </a:cubicBezTo>
                  <a:cubicBezTo>
                    <a:pt x="1" y="4"/>
                    <a:pt x="1" y="4"/>
                    <a:pt x="1" y="4"/>
                  </a:cubicBezTo>
                  <a:cubicBezTo>
                    <a:pt x="1" y="4"/>
                    <a:pt x="0" y="3"/>
                    <a:pt x="0" y="2"/>
                  </a:cubicBezTo>
                  <a:cubicBezTo>
                    <a:pt x="0" y="1"/>
                    <a:pt x="1"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îS1íḋé"/>
            <p:cNvSpPr/>
            <p:nvPr/>
          </p:nvSpPr>
          <p:spPr bwMode="auto">
            <a:xfrm>
              <a:off x="7978776" y="1979613"/>
              <a:ext cx="34925" cy="73025"/>
            </a:xfrm>
            <a:custGeom>
              <a:avLst/>
              <a:gdLst>
                <a:gd name="T0" fmla="*/ 1 w 11"/>
                <a:gd name="T1" fmla="*/ 0 h 24"/>
                <a:gd name="T2" fmla="*/ 2 w 11"/>
                <a:gd name="T3" fmla="*/ 0 h 24"/>
                <a:gd name="T4" fmla="*/ 3 w 11"/>
                <a:gd name="T5" fmla="*/ 2 h 24"/>
                <a:gd name="T6" fmla="*/ 11 w 11"/>
                <a:gd name="T7" fmla="*/ 22 h 24"/>
                <a:gd name="T8" fmla="*/ 10 w 11"/>
                <a:gd name="T9" fmla="*/ 24 h 24"/>
                <a:gd name="T10" fmla="*/ 9 w 11"/>
                <a:gd name="T11" fmla="*/ 23 h 24"/>
                <a:gd name="T12" fmla="*/ 8 w 11"/>
                <a:gd name="T13" fmla="*/ 22 h 24"/>
                <a:gd name="T14" fmla="*/ 0 w 11"/>
                <a:gd name="T15" fmla="*/ 2 h 24"/>
                <a:gd name="T16" fmla="*/ 1 w 11"/>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4">
                  <a:moveTo>
                    <a:pt x="1" y="0"/>
                  </a:moveTo>
                  <a:cubicBezTo>
                    <a:pt x="2" y="0"/>
                    <a:pt x="2" y="0"/>
                    <a:pt x="2" y="0"/>
                  </a:cubicBezTo>
                  <a:cubicBezTo>
                    <a:pt x="2" y="1"/>
                    <a:pt x="3" y="1"/>
                    <a:pt x="3" y="2"/>
                  </a:cubicBezTo>
                  <a:cubicBezTo>
                    <a:pt x="11" y="22"/>
                    <a:pt x="11" y="22"/>
                    <a:pt x="11" y="22"/>
                  </a:cubicBezTo>
                  <a:cubicBezTo>
                    <a:pt x="11" y="23"/>
                    <a:pt x="11" y="24"/>
                    <a:pt x="10" y="24"/>
                  </a:cubicBezTo>
                  <a:cubicBezTo>
                    <a:pt x="9" y="23"/>
                    <a:pt x="9" y="23"/>
                    <a:pt x="9" y="23"/>
                  </a:cubicBezTo>
                  <a:cubicBezTo>
                    <a:pt x="9" y="23"/>
                    <a:pt x="8" y="23"/>
                    <a:pt x="8" y="22"/>
                  </a:cubicBezTo>
                  <a:cubicBezTo>
                    <a:pt x="0" y="2"/>
                    <a:pt x="0" y="2"/>
                    <a:pt x="0" y="2"/>
                  </a:cubicBezTo>
                  <a:cubicBezTo>
                    <a:pt x="0" y="1"/>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iš1íďê"/>
            <p:cNvSpPr/>
            <p:nvPr/>
          </p:nvSpPr>
          <p:spPr bwMode="auto">
            <a:xfrm>
              <a:off x="7820026" y="1557338"/>
              <a:ext cx="1588" cy="1588"/>
            </a:xfrm>
            <a:prstGeom prst="rect">
              <a:avLst/>
            </a:prstGeom>
            <a:solidFill>
              <a:srgbClr val="B6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îşļïḍe"/>
            <p:cNvSpPr/>
            <p:nvPr/>
          </p:nvSpPr>
          <p:spPr bwMode="auto">
            <a:xfrm>
              <a:off x="8101013" y="1905001"/>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EBEB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íšlîḑé"/>
            <p:cNvSpPr/>
            <p:nvPr/>
          </p:nvSpPr>
          <p:spPr bwMode="auto">
            <a:xfrm>
              <a:off x="7915276" y="1582738"/>
              <a:ext cx="3175"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0"/>
                    <a:pt x="1" y="1"/>
                    <a:pt x="1" y="2"/>
                  </a:cubicBezTo>
                  <a:cubicBezTo>
                    <a:pt x="1" y="1"/>
                    <a:pt x="1" y="0"/>
                    <a:pt x="0" y="0"/>
                  </a:cubicBezTo>
                  <a:close/>
                </a:path>
              </a:pathLst>
            </a:custGeom>
            <a:solidFill>
              <a:srgbClr val="A1A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íṡḻïde"/>
            <p:cNvSpPr/>
            <p:nvPr/>
          </p:nvSpPr>
          <p:spPr bwMode="auto">
            <a:xfrm>
              <a:off x="8050213" y="1878013"/>
              <a:ext cx="57150" cy="39688"/>
            </a:xfrm>
            <a:custGeom>
              <a:avLst/>
              <a:gdLst>
                <a:gd name="T0" fmla="*/ 0 w 19"/>
                <a:gd name="T1" fmla="*/ 1 h 13"/>
                <a:gd name="T2" fmla="*/ 2 w 19"/>
                <a:gd name="T3" fmla="*/ 0 h 13"/>
                <a:gd name="T4" fmla="*/ 17 w 19"/>
                <a:gd name="T5" fmla="*/ 9 h 13"/>
                <a:gd name="T6" fmla="*/ 18 w 19"/>
                <a:gd name="T7" fmla="*/ 10 h 13"/>
                <a:gd name="T8" fmla="*/ 18 w 19"/>
                <a:gd name="T9" fmla="*/ 10 h 13"/>
                <a:gd name="T10" fmla="*/ 19 w 19"/>
                <a:gd name="T11" fmla="*/ 11 h 13"/>
                <a:gd name="T12" fmla="*/ 19 w 19"/>
                <a:gd name="T13" fmla="*/ 11 h 13"/>
                <a:gd name="T14" fmla="*/ 19 w 19"/>
                <a:gd name="T15" fmla="*/ 12 h 13"/>
                <a:gd name="T16" fmla="*/ 19 w 19"/>
                <a:gd name="T17" fmla="*/ 12 h 13"/>
                <a:gd name="T18" fmla="*/ 17 w 19"/>
                <a:gd name="T19" fmla="*/ 13 h 13"/>
                <a:gd name="T20" fmla="*/ 2 w 19"/>
                <a:gd name="T21" fmla="*/ 4 h 13"/>
                <a:gd name="T22" fmla="*/ 0 w 19"/>
                <a:gd name="T2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3">
                  <a:moveTo>
                    <a:pt x="0" y="1"/>
                  </a:moveTo>
                  <a:cubicBezTo>
                    <a:pt x="0" y="0"/>
                    <a:pt x="1" y="0"/>
                    <a:pt x="2" y="0"/>
                  </a:cubicBezTo>
                  <a:cubicBezTo>
                    <a:pt x="17" y="9"/>
                    <a:pt x="17" y="9"/>
                    <a:pt x="17" y="9"/>
                  </a:cubicBezTo>
                  <a:cubicBezTo>
                    <a:pt x="18" y="10"/>
                    <a:pt x="18" y="10"/>
                    <a:pt x="18" y="10"/>
                  </a:cubicBezTo>
                  <a:cubicBezTo>
                    <a:pt x="18" y="10"/>
                    <a:pt x="18" y="10"/>
                    <a:pt x="18" y="10"/>
                  </a:cubicBezTo>
                  <a:cubicBezTo>
                    <a:pt x="18" y="10"/>
                    <a:pt x="19" y="11"/>
                    <a:pt x="19" y="11"/>
                  </a:cubicBezTo>
                  <a:cubicBezTo>
                    <a:pt x="19" y="11"/>
                    <a:pt x="19" y="11"/>
                    <a:pt x="19" y="11"/>
                  </a:cubicBezTo>
                  <a:cubicBezTo>
                    <a:pt x="19" y="12"/>
                    <a:pt x="19" y="12"/>
                    <a:pt x="19" y="12"/>
                  </a:cubicBezTo>
                  <a:cubicBezTo>
                    <a:pt x="19" y="12"/>
                    <a:pt x="19" y="12"/>
                    <a:pt x="19" y="12"/>
                  </a:cubicBezTo>
                  <a:cubicBezTo>
                    <a:pt x="19" y="13"/>
                    <a:pt x="18" y="13"/>
                    <a:pt x="17" y="13"/>
                  </a:cubicBezTo>
                  <a:cubicBezTo>
                    <a:pt x="2" y="4"/>
                    <a:pt x="2" y="4"/>
                    <a:pt x="2" y="4"/>
                  </a:cubicBezTo>
                  <a:cubicBezTo>
                    <a:pt x="1" y="3"/>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ïšļïḑê"/>
            <p:cNvSpPr/>
            <p:nvPr/>
          </p:nvSpPr>
          <p:spPr bwMode="auto">
            <a:xfrm>
              <a:off x="7908926" y="1579563"/>
              <a:ext cx="9525" cy="66675"/>
            </a:xfrm>
            <a:custGeom>
              <a:avLst/>
              <a:gdLst>
                <a:gd name="T0" fmla="*/ 2 w 3"/>
                <a:gd name="T1" fmla="*/ 22 h 22"/>
                <a:gd name="T2" fmla="*/ 0 w 3"/>
                <a:gd name="T3" fmla="*/ 19 h 22"/>
                <a:gd name="T4" fmla="*/ 0 w 3"/>
                <a:gd name="T5" fmla="*/ 1 h 22"/>
                <a:gd name="T6" fmla="*/ 2 w 3"/>
                <a:gd name="T7" fmla="*/ 0 h 22"/>
                <a:gd name="T8" fmla="*/ 2 w 3"/>
                <a:gd name="T9" fmla="*/ 1 h 22"/>
                <a:gd name="T10" fmla="*/ 3 w 3"/>
                <a:gd name="T11" fmla="*/ 3 h 22"/>
                <a:gd name="T12" fmla="*/ 3 w 3"/>
                <a:gd name="T13" fmla="*/ 21 h 22"/>
                <a:gd name="T14" fmla="*/ 2 w 3"/>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2">
                  <a:moveTo>
                    <a:pt x="2" y="22"/>
                  </a:moveTo>
                  <a:cubicBezTo>
                    <a:pt x="1" y="21"/>
                    <a:pt x="0" y="20"/>
                    <a:pt x="0" y="19"/>
                  </a:cubicBezTo>
                  <a:cubicBezTo>
                    <a:pt x="0" y="1"/>
                    <a:pt x="0" y="1"/>
                    <a:pt x="0" y="1"/>
                  </a:cubicBezTo>
                  <a:cubicBezTo>
                    <a:pt x="0" y="0"/>
                    <a:pt x="1" y="0"/>
                    <a:pt x="2" y="0"/>
                  </a:cubicBezTo>
                  <a:cubicBezTo>
                    <a:pt x="2" y="1"/>
                    <a:pt x="2" y="1"/>
                    <a:pt x="2" y="1"/>
                  </a:cubicBezTo>
                  <a:cubicBezTo>
                    <a:pt x="3" y="1"/>
                    <a:pt x="3" y="2"/>
                    <a:pt x="3" y="3"/>
                  </a:cubicBezTo>
                  <a:cubicBezTo>
                    <a:pt x="3" y="21"/>
                    <a:pt x="3" y="21"/>
                    <a:pt x="3" y="21"/>
                  </a:cubicBezTo>
                  <a:cubicBezTo>
                    <a:pt x="3" y="22"/>
                    <a:pt x="2" y="22"/>
                    <a:pt x="2"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íṧlíḋê"/>
            <p:cNvSpPr/>
            <p:nvPr/>
          </p:nvSpPr>
          <p:spPr bwMode="auto">
            <a:xfrm>
              <a:off x="8031163" y="1784351"/>
              <a:ext cx="52388" cy="14288"/>
            </a:xfrm>
            <a:custGeom>
              <a:avLst/>
              <a:gdLst>
                <a:gd name="T0" fmla="*/ 16 w 17"/>
                <a:gd name="T1" fmla="*/ 3 h 5"/>
                <a:gd name="T2" fmla="*/ 2 w 17"/>
                <a:gd name="T3" fmla="*/ 5 h 5"/>
                <a:gd name="T4" fmla="*/ 2 w 17"/>
                <a:gd name="T5" fmla="*/ 4 h 5"/>
                <a:gd name="T6" fmla="*/ 0 w 17"/>
                <a:gd name="T7" fmla="*/ 3 h 5"/>
                <a:gd name="T8" fmla="*/ 1 w 17"/>
                <a:gd name="T9" fmla="*/ 1 h 5"/>
                <a:gd name="T10" fmla="*/ 14 w 17"/>
                <a:gd name="T11" fmla="*/ 0 h 5"/>
                <a:gd name="T12" fmla="*/ 15 w 17"/>
                <a:gd name="T13" fmla="*/ 0 h 5"/>
                <a:gd name="T14" fmla="*/ 16 w 17"/>
                <a:gd name="T15" fmla="*/ 2 h 5"/>
                <a:gd name="T16" fmla="*/ 16 w 17"/>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5">
                  <a:moveTo>
                    <a:pt x="16" y="3"/>
                  </a:moveTo>
                  <a:cubicBezTo>
                    <a:pt x="2" y="5"/>
                    <a:pt x="2" y="5"/>
                    <a:pt x="2" y="5"/>
                  </a:cubicBezTo>
                  <a:cubicBezTo>
                    <a:pt x="2" y="4"/>
                    <a:pt x="2" y="4"/>
                    <a:pt x="2" y="4"/>
                  </a:cubicBezTo>
                  <a:cubicBezTo>
                    <a:pt x="1" y="4"/>
                    <a:pt x="1" y="4"/>
                    <a:pt x="0" y="3"/>
                  </a:cubicBezTo>
                  <a:cubicBezTo>
                    <a:pt x="0" y="2"/>
                    <a:pt x="0" y="1"/>
                    <a:pt x="1" y="1"/>
                  </a:cubicBezTo>
                  <a:cubicBezTo>
                    <a:pt x="14" y="0"/>
                    <a:pt x="14" y="0"/>
                    <a:pt x="14" y="0"/>
                  </a:cubicBezTo>
                  <a:cubicBezTo>
                    <a:pt x="15" y="0"/>
                    <a:pt x="15" y="0"/>
                    <a:pt x="15" y="0"/>
                  </a:cubicBezTo>
                  <a:cubicBezTo>
                    <a:pt x="16" y="0"/>
                    <a:pt x="16" y="1"/>
                    <a:pt x="16" y="2"/>
                  </a:cubicBezTo>
                  <a:cubicBezTo>
                    <a:pt x="17" y="3"/>
                    <a:pt x="17" y="3"/>
                    <a:pt x="1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iṧḷíḋê"/>
            <p:cNvSpPr/>
            <p:nvPr/>
          </p:nvSpPr>
          <p:spPr bwMode="auto">
            <a:xfrm>
              <a:off x="8169276" y="1893888"/>
              <a:ext cx="3175" cy="20638"/>
            </a:xfrm>
            <a:custGeom>
              <a:avLst/>
              <a:gdLst>
                <a:gd name="T0" fmla="*/ 1 w 1"/>
                <a:gd name="T1" fmla="*/ 7 h 7"/>
                <a:gd name="T2" fmla="*/ 0 w 1"/>
                <a:gd name="T3" fmla="*/ 0 h 7"/>
                <a:gd name="T4" fmla="*/ 1 w 1"/>
                <a:gd name="T5" fmla="*/ 3 h 7"/>
                <a:gd name="T6" fmla="*/ 1 w 1"/>
                <a:gd name="T7" fmla="*/ 7 h 7"/>
              </a:gdLst>
              <a:ahLst/>
              <a:cxnLst>
                <a:cxn ang="0">
                  <a:pos x="T0" y="T1"/>
                </a:cxn>
                <a:cxn ang="0">
                  <a:pos x="T2" y="T3"/>
                </a:cxn>
                <a:cxn ang="0">
                  <a:pos x="T4" y="T5"/>
                </a:cxn>
                <a:cxn ang="0">
                  <a:pos x="T6" y="T7"/>
                </a:cxn>
              </a:cxnLst>
              <a:rect l="0" t="0" r="r" b="b"/>
              <a:pathLst>
                <a:path w="1" h="7">
                  <a:moveTo>
                    <a:pt x="1" y="7"/>
                  </a:moveTo>
                  <a:cubicBezTo>
                    <a:pt x="1" y="5"/>
                    <a:pt x="1" y="2"/>
                    <a:pt x="0" y="0"/>
                  </a:cubicBezTo>
                  <a:cubicBezTo>
                    <a:pt x="0" y="1"/>
                    <a:pt x="1" y="2"/>
                    <a:pt x="1" y="3"/>
                  </a:cubicBezTo>
                  <a:cubicBezTo>
                    <a:pt x="1" y="4"/>
                    <a:pt x="1" y="6"/>
                    <a:pt x="1" y="7"/>
                  </a:cubicBezTo>
                  <a:close/>
                </a:path>
              </a:pathLst>
            </a:custGeom>
            <a:solidFill>
              <a:srgbClr val="A0A0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iş1íďe"/>
            <p:cNvSpPr/>
            <p:nvPr/>
          </p:nvSpPr>
          <p:spPr bwMode="auto">
            <a:xfrm>
              <a:off x="8166101" y="1874838"/>
              <a:ext cx="3175" cy="12700"/>
            </a:xfrm>
            <a:custGeom>
              <a:avLst/>
              <a:gdLst>
                <a:gd name="T0" fmla="*/ 1 w 1"/>
                <a:gd name="T1" fmla="*/ 4 h 4"/>
                <a:gd name="T2" fmla="*/ 0 w 1"/>
                <a:gd name="T3" fmla="*/ 0 h 4"/>
                <a:gd name="T4" fmla="*/ 0 w 1"/>
                <a:gd name="T5" fmla="*/ 0 h 4"/>
                <a:gd name="T6" fmla="*/ 1 w 1"/>
                <a:gd name="T7" fmla="*/ 4 h 4"/>
              </a:gdLst>
              <a:ahLst/>
              <a:cxnLst>
                <a:cxn ang="0">
                  <a:pos x="T0" y="T1"/>
                </a:cxn>
                <a:cxn ang="0">
                  <a:pos x="T2" y="T3"/>
                </a:cxn>
                <a:cxn ang="0">
                  <a:pos x="T4" y="T5"/>
                </a:cxn>
                <a:cxn ang="0">
                  <a:pos x="T6" y="T7"/>
                </a:cxn>
              </a:cxnLst>
              <a:rect l="0" t="0" r="r" b="b"/>
              <a:pathLst>
                <a:path w="1" h="4">
                  <a:moveTo>
                    <a:pt x="1" y="4"/>
                  </a:moveTo>
                  <a:cubicBezTo>
                    <a:pt x="1" y="3"/>
                    <a:pt x="0" y="1"/>
                    <a:pt x="0" y="0"/>
                  </a:cubicBezTo>
                  <a:cubicBezTo>
                    <a:pt x="0" y="0"/>
                    <a:pt x="0" y="0"/>
                    <a:pt x="0" y="0"/>
                  </a:cubicBezTo>
                  <a:cubicBezTo>
                    <a:pt x="0" y="1"/>
                    <a:pt x="1" y="3"/>
                    <a:pt x="1" y="4"/>
                  </a:cubicBezTo>
                  <a:close/>
                </a:path>
              </a:pathLst>
            </a:custGeom>
            <a:solidFill>
              <a:srgbClr val="A0A0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ísľîďê"/>
            <p:cNvSpPr/>
            <p:nvPr/>
          </p:nvSpPr>
          <p:spPr bwMode="auto">
            <a:xfrm>
              <a:off x="8159751" y="1844676"/>
              <a:ext cx="0" cy="3175"/>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ï$ḻiḑe"/>
            <p:cNvSpPr/>
            <p:nvPr/>
          </p:nvSpPr>
          <p:spPr bwMode="auto">
            <a:xfrm>
              <a:off x="8162926" y="1860551"/>
              <a:ext cx="3175" cy="14288"/>
            </a:xfrm>
            <a:custGeom>
              <a:avLst/>
              <a:gdLst>
                <a:gd name="T0" fmla="*/ 1 w 1"/>
                <a:gd name="T1" fmla="*/ 5 h 5"/>
                <a:gd name="T2" fmla="*/ 1 w 1"/>
                <a:gd name="T3" fmla="*/ 5 h 5"/>
                <a:gd name="T4" fmla="*/ 0 w 1"/>
                <a:gd name="T5" fmla="*/ 0 h 5"/>
                <a:gd name="T6" fmla="*/ 1 w 1"/>
                <a:gd name="T7" fmla="*/ 2 h 5"/>
                <a:gd name="T8" fmla="*/ 1 w 1"/>
                <a:gd name="T9" fmla="*/ 5 h 5"/>
              </a:gdLst>
              <a:ahLst/>
              <a:cxnLst>
                <a:cxn ang="0">
                  <a:pos x="T0" y="T1"/>
                </a:cxn>
                <a:cxn ang="0">
                  <a:pos x="T2" y="T3"/>
                </a:cxn>
                <a:cxn ang="0">
                  <a:pos x="T4" y="T5"/>
                </a:cxn>
                <a:cxn ang="0">
                  <a:pos x="T6" y="T7"/>
                </a:cxn>
                <a:cxn ang="0">
                  <a:pos x="T8" y="T9"/>
                </a:cxn>
              </a:cxnLst>
              <a:rect l="0" t="0" r="r" b="b"/>
              <a:pathLst>
                <a:path w="1" h="5">
                  <a:moveTo>
                    <a:pt x="1" y="5"/>
                  </a:moveTo>
                  <a:cubicBezTo>
                    <a:pt x="1" y="5"/>
                    <a:pt x="1" y="5"/>
                    <a:pt x="1" y="5"/>
                  </a:cubicBezTo>
                  <a:cubicBezTo>
                    <a:pt x="1" y="3"/>
                    <a:pt x="1" y="2"/>
                    <a:pt x="0" y="0"/>
                  </a:cubicBezTo>
                  <a:cubicBezTo>
                    <a:pt x="0" y="1"/>
                    <a:pt x="1" y="1"/>
                    <a:pt x="1" y="2"/>
                  </a:cubicBezTo>
                  <a:cubicBezTo>
                    <a:pt x="1" y="3"/>
                    <a:pt x="1" y="4"/>
                    <a:pt x="1" y="5"/>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íšľîḍé"/>
            <p:cNvSpPr/>
            <p:nvPr/>
          </p:nvSpPr>
          <p:spPr bwMode="auto">
            <a:xfrm>
              <a:off x="8156576" y="1828801"/>
              <a:ext cx="3175" cy="15875"/>
            </a:xfrm>
            <a:custGeom>
              <a:avLst/>
              <a:gdLst>
                <a:gd name="T0" fmla="*/ 1 w 1"/>
                <a:gd name="T1" fmla="*/ 5 h 5"/>
                <a:gd name="T2" fmla="*/ 1 w 1"/>
                <a:gd name="T3" fmla="*/ 5 h 5"/>
                <a:gd name="T4" fmla="*/ 0 w 1"/>
                <a:gd name="T5" fmla="*/ 0 h 5"/>
                <a:gd name="T6" fmla="*/ 0 w 1"/>
                <a:gd name="T7" fmla="*/ 2 h 5"/>
                <a:gd name="T8" fmla="*/ 1 w 1"/>
                <a:gd name="T9" fmla="*/ 5 h 5"/>
              </a:gdLst>
              <a:ahLst/>
              <a:cxnLst>
                <a:cxn ang="0">
                  <a:pos x="T0" y="T1"/>
                </a:cxn>
                <a:cxn ang="0">
                  <a:pos x="T2" y="T3"/>
                </a:cxn>
                <a:cxn ang="0">
                  <a:pos x="T4" y="T5"/>
                </a:cxn>
                <a:cxn ang="0">
                  <a:pos x="T6" y="T7"/>
                </a:cxn>
                <a:cxn ang="0">
                  <a:pos x="T8" y="T9"/>
                </a:cxn>
              </a:cxnLst>
              <a:rect l="0" t="0" r="r" b="b"/>
              <a:pathLst>
                <a:path w="1" h="5">
                  <a:moveTo>
                    <a:pt x="1" y="5"/>
                  </a:moveTo>
                  <a:cubicBezTo>
                    <a:pt x="1" y="5"/>
                    <a:pt x="1" y="5"/>
                    <a:pt x="1" y="5"/>
                  </a:cubicBezTo>
                  <a:cubicBezTo>
                    <a:pt x="0" y="3"/>
                    <a:pt x="0" y="2"/>
                    <a:pt x="0" y="0"/>
                  </a:cubicBezTo>
                  <a:cubicBezTo>
                    <a:pt x="0" y="1"/>
                    <a:pt x="0" y="1"/>
                    <a:pt x="0" y="2"/>
                  </a:cubicBezTo>
                  <a:cubicBezTo>
                    <a:pt x="0" y="3"/>
                    <a:pt x="1" y="4"/>
                    <a:pt x="1" y="5"/>
                  </a:cubicBez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ïsļíḍê"/>
            <p:cNvSpPr/>
            <p:nvPr/>
          </p:nvSpPr>
          <p:spPr bwMode="auto">
            <a:xfrm>
              <a:off x="8150226" y="18176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ïS1iḓe"/>
            <p:cNvSpPr/>
            <p:nvPr/>
          </p:nvSpPr>
          <p:spPr bwMode="auto">
            <a:xfrm>
              <a:off x="8143876" y="1798638"/>
              <a:ext cx="6350" cy="19050"/>
            </a:xfrm>
            <a:custGeom>
              <a:avLst/>
              <a:gdLst>
                <a:gd name="T0" fmla="*/ 2 w 2"/>
                <a:gd name="T1" fmla="*/ 6 h 6"/>
                <a:gd name="T2" fmla="*/ 2 w 2"/>
                <a:gd name="T3" fmla="*/ 6 h 6"/>
                <a:gd name="T4" fmla="*/ 0 w 2"/>
                <a:gd name="T5" fmla="*/ 0 h 6"/>
                <a:gd name="T6" fmla="*/ 2 w 2"/>
                <a:gd name="T7" fmla="*/ 3 h 6"/>
                <a:gd name="T8" fmla="*/ 2 w 2"/>
                <a:gd name="T9" fmla="*/ 6 h 6"/>
              </a:gdLst>
              <a:ahLst/>
              <a:cxnLst>
                <a:cxn ang="0">
                  <a:pos x="T0" y="T1"/>
                </a:cxn>
                <a:cxn ang="0">
                  <a:pos x="T2" y="T3"/>
                </a:cxn>
                <a:cxn ang="0">
                  <a:pos x="T4" y="T5"/>
                </a:cxn>
                <a:cxn ang="0">
                  <a:pos x="T6" y="T7"/>
                </a:cxn>
                <a:cxn ang="0">
                  <a:pos x="T8" y="T9"/>
                </a:cxn>
              </a:cxnLst>
              <a:rect l="0" t="0" r="r" b="b"/>
              <a:pathLst>
                <a:path w="2" h="6">
                  <a:moveTo>
                    <a:pt x="2" y="6"/>
                  </a:moveTo>
                  <a:cubicBezTo>
                    <a:pt x="2" y="6"/>
                    <a:pt x="2" y="6"/>
                    <a:pt x="2" y="6"/>
                  </a:cubicBezTo>
                  <a:cubicBezTo>
                    <a:pt x="2" y="4"/>
                    <a:pt x="1" y="2"/>
                    <a:pt x="0" y="0"/>
                  </a:cubicBezTo>
                  <a:cubicBezTo>
                    <a:pt x="1" y="1"/>
                    <a:pt x="1" y="2"/>
                    <a:pt x="2" y="3"/>
                  </a:cubicBezTo>
                  <a:cubicBezTo>
                    <a:pt x="2" y="4"/>
                    <a:pt x="2" y="5"/>
                    <a:pt x="2" y="6"/>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ïṣḻíḍè"/>
            <p:cNvSpPr/>
            <p:nvPr/>
          </p:nvSpPr>
          <p:spPr bwMode="auto">
            <a:xfrm>
              <a:off x="8134351" y="1774826"/>
              <a:ext cx="6350" cy="14288"/>
            </a:xfrm>
            <a:custGeom>
              <a:avLst/>
              <a:gdLst>
                <a:gd name="T0" fmla="*/ 2 w 2"/>
                <a:gd name="T1" fmla="*/ 3 h 5"/>
                <a:gd name="T2" fmla="*/ 2 w 2"/>
                <a:gd name="T3" fmla="*/ 5 h 5"/>
                <a:gd name="T4" fmla="*/ 0 w 2"/>
                <a:gd name="T5" fmla="*/ 0 h 5"/>
                <a:gd name="T6" fmla="*/ 0 w 2"/>
                <a:gd name="T7" fmla="*/ 0 h 5"/>
                <a:gd name="T8" fmla="*/ 2 w 2"/>
                <a:gd name="T9" fmla="*/ 3 h 5"/>
              </a:gdLst>
              <a:ahLst/>
              <a:cxnLst>
                <a:cxn ang="0">
                  <a:pos x="T0" y="T1"/>
                </a:cxn>
                <a:cxn ang="0">
                  <a:pos x="T2" y="T3"/>
                </a:cxn>
                <a:cxn ang="0">
                  <a:pos x="T4" y="T5"/>
                </a:cxn>
                <a:cxn ang="0">
                  <a:pos x="T6" y="T7"/>
                </a:cxn>
                <a:cxn ang="0">
                  <a:pos x="T8" y="T9"/>
                </a:cxn>
              </a:cxnLst>
              <a:rect l="0" t="0" r="r" b="b"/>
              <a:pathLst>
                <a:path w="2" h="5">
                  <a:moveTo>
                    <a:pt x="2" y="3"/>
                  </a:moveTo>
                  <a:cubicBezTo>
                    <a:pt x="2" y="4"/>
                    <a:pt x="2" y="4"/>
                    <a:pt x="2" y="5"/>
                  </a:cubicBezTo>
                  <a:cubicBezTo>
                    <a:pt x="2" y="3"/>
                    <a:pt x="1" y="1"/>
                    <a:pt x="0" y="0"/>
                  </a:cubicBezTo>
                  <a:cubicBezTo>
                    <a:pt x="0" y="0"/>
                    <a:pt x="0" y="0"/>
                    <a:pt x="0" y="0"/>
                  </a:cubicBezTo>
                  <a:cubicBezTo>
                    <a:pt x="1" y="1"/>
                    <a:pt x="1" y="2"/>
                    <a:pt x="2" y="3"/>
                  </a:cubicBezTo>
                  <a:close/>
                </a:path>
              </a:pathLst>
            </a:custGeom>
            <a:solidFill>
              <a:srgbClr val="B6B6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îšḷiḑê"/>
            <p:cNvSpPr/>
            <p:nvPr/>
          </p:nvSpPr>
          <p:spPr bwMode="auto">
            <a:xfrm>
              <a:off x="8126413" y="1752601"/>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0"/>
                  </a:cubicBezTo>
                  <a:cubicBezTo>
                    <a:pt x="0" y="0"/>
                    <a:pt x="0" y="0"/>
                    <a:pt x="0" y="0"/>
                  </a:cubicBezTo>
                  <a:cubicBezTo>
                    <a:pt x="1" y="1"/>
                    <a:pt x="1" y="1"/>
                    <a:pt x="1" y="1"/>
                  </a:cubicBezTo>
                  <a:close/>
                </a:path>
              </a:pathLst>
            </a:custGeom>
            <a:solidFill>
              <a:srgbClr val="B8BAB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i$lïďè"/>
            <p:cNvSpPr/>
            <p:nvPr/>
          </p:nvSpPr>
          <p:spPr bwMode="auto">
            <a:xfrm>
              <a:off x="8129588" y="1762126"/>
              <a:ext cx="4763" cy="12700"/>
            </a:xfrm>
            <a:custGeom>
              <a:avLst/>
              <a:gdLst>
                <a:gd name="T0" fmla="*/ 2 w 2"/>
                <a:gd name="T1" fmla="*/ 4 h 4"/>
                <a:gd name="T2" fmla="*/ 2 w 2"/>
                <a:gd name="T3" fmla="*/ 4 h 4"/>
                <a:gd name="T4" fmla="*/ 0 w 2"/>
                <a:gd name="T5" fmla="*/ 0 h 4"/>
                <a:gd name="T6" fmla="*/ 1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cubicBezTo>
                    <a:pt x="2" y="4"/>
                    <a:pt x="2" y="4"/>
                    <a:pt x="2" y="4"/>
                  </a:cubicBezTo>
                  <a:cubicBezTo>
                    <a:pt x="2" y="2"/>
                    <a:pt x="1" y="1"/>
                    <a:pt x="0" y="0"/>
                  </a:cubicBezTo>
                  <a:cubicBezTo>
                    <a:pt x="1" y="0"/>
                    <a:pt x="1" y="0"/>
                    <a:pt x="1" y="0"/>
                  </a:cubicBezTo>
                  <a:cubicBezTo>
                    <a:pt x="1" y="1"/>
                    <a:pt x="2" y="2"/>
                    <a:pt x="2" y="4"/>
                  </a:cubicBezTo>
                  <a:close/>
                </a:path>
              </a:pathLst>
            </a:custGeom>
            <a:solidFill>
              <a:srgbClr val="B8BAB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íṣļîḍê"/>
            <p:cNvSpPr/>
            <p:nvPr/>
          </p:nvSpPr>
          <p:spPr bwMode="auto">
            <a:xfrm>
              <a:off x="8116888" y="1735138"/>
              <a:ext cx="9525" cy="17463"/>
            </a:xfrm>
            <a:custGeom>
              <a:avLst/>
              <a:gdLst>
                <a:gd name="T0" fmla="*/ 1 w 3"/>
                <a:gd name="T1" fmla="*/ 1 h 6"/>
                <a:gd name="T2" fmla="*/ 3 w 3"/>
                <a:gd name="T3" fmla="*/ 6 h 6"/>
                <a:gd name="T4" fmla="*/ 3 w 3"/>
                <a:gd name="T5" fmla="*/ 6 h 6"/>
                <a:gd name="T6" fmla="*/ 0 w 3"/>
                <a:gd name="T7" fmla="*/ 0 h 6"/>
                <a:gd name="T8" fmla="*/ 0 w 3"/>
                <a:gd name="T9" fmla="*/ 0 h 6"/>
                <a:gd name="T10" fmla="*/ 1 w 3"/>
                <a:gd name="T11" fmla="*/ 1 h 6"/>
              </a:gdLst>
              <a:ahLst/>
              <a:cxnLst>
                <a:cxn ang="0">
                  <a:pos x="T0" y="T1"/>
                </a:cxn>
                <a:cxn ang="0">
                  <a:pos x="T2" y="T3"/>
                </a:cxn>
                <a:cxn ang="0">
                  <a:pos x="T4" y="T5"/>
                </a:cxn>
                <a:cxn ang="0">
                  <a:pos x="T6" y="T7"/>
                </a:cxn>
                <a:cxn ang="0">
                  <a:pos x="T8" y="T9"/>
                </a:cxn>
                <a:cxn ang="0">
                  <a:pos x="T10" y="T11"/>
                </a:cxn>
              </a:cxnLst>
              <a:rect l="0" t="0" r="r" b="b"/>
              <a:pathLst>
                <a:path w="3" h="6">
                  <a:moveTo>
                    <a:pt x="1" y="1"/>
                  </a:moveTo>
                  <a:cubicBezTo>
                    <a:pt x="2" y="3"/>
                    <a:pt x="3" y="5"/>
                    <a:pt x="3" y="6"/>
                  </a:cubicBezTo>
                  <a:cubicBezTo>
                    <a:pt x="3" y="6"/>
                    <a:pt x="3" y="6"/>
                    <a:pt x="3" y="6"/>
                  </a:cubicBezTo>
                  <a:cubicBezTo>
                    <a:pt x="2" y="4"/>
                    <a:pt x="1" y="2"/>
                    <a:pt x="0" y="0"/>
                  </a:cubicBezTo>
                  <a:cubicBezTo>
                    <a:pt x="0" y="0"/>
                    <a:pt x="0" y="0"/>
                    <a:pt x="0" y="0"/>
                  </a:cubicBezTo>
                  <a:cubicBezTo>
                    <a:pt x="1" y="0"/>
                    <a:pt x="1" y="1"/>
                    <a:pt x="1" y="1"/>
                  </a:cubicBezTo>
                  <a:close/>
                </a:path>
              </a:pathLst>
            </a:custGeom>
            <a:solidFill>
              <a:srgbClr val="BEBD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íSḷîḓê"/>
            <p:cNvSpPr/>
            <p:nvPr/>
          </p:nvSpPr>
          <p:spPr bwMode="auto">
            <a:xfrm>
              <a:off x="8116888" y="173196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C3C2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ïṣļïdê"/>
            <p:cNvSpPr/>
            <p:nvPr/>
          </p:nvSpPr>
          <p:spPr bwMode="auto">
            <a:xfrm>
              <a:off x="8107363" y="1712913"/>
              <a:ext cx="6350" cy="12700"/>
            </a:xfrm>
            <a:custGeom>
              <a:avLst/>
              <a:gdLst>
                <a:gd name="T0" fmla="*/ 0 w 2"/>
                <a:gd name="T1" fmla="*/ 1 h 4"/>
                <a:gd name="T2" fmla="*/ 2 w 2"/>
                <a:gd name="T3" fmla="*/ 4 h 4"/>
                <a:gd name="T4" fmla="*/ 0 w 2"/>
                <a:gd name="T5" fmla="*/ 0 h 4"/>
                <a:gd name="T6" fmla="*/ 0 w 2"/>
                <a:gd name="T7" fmla="*/ 0 h 4"/>
                <a:gd name="T8" fmla="*/ 0 w 2"/>
                <a:gd name="T9" fmla="*/ 1 h 4"/>
              </a:gdLst>
              <a:ahLst/>
              <a:cxnLst>
                <a:cxn ang="0">
                  <a:pos x="T0" y="T1"/>
                </a:cxn>
                <a:cxn ang="0">
                  <a:pos x="T2" y="T3"/>
                </a:cxn>
                <a:cxn ang="0">
                  <a:pos x="T4" y="T5"/>
                </a:cxn>
                <a:cxn ang="0">
                  <a:pos x="T6" y="T7"/>
                </a:cxn>
                <a:cxn ang="0">
                  <a:pos x="T8" y="T9"/>
                </a:cxn>
              </a:cxnLst>
              <a:rect l="0" t="0" r="r" b="b"/>
              <a:pathLst>
                <a:path w="2" h="4">
                  <a:moveTo>
                    <a:pt x="0" y="1"/>
                  </a:moveTo>
                  <a:cubicBezTo>
                    <a:pt x="1" y="2"/>
                    <a:pt x="1" y="3"/>
                    <a:pt x="2" y="4"/>
                  </a:cubicBezTo>
                  <a:cubicBezTo>
                    <a:pt x="1" y="2"/>
                    <a:pt x="1" y="1"/>
                    <a:pt x="0" y="0"/>
                  </a:cubicBezTo>
                  <a:cubicBezTo>
                    <a:pt x="0" y="0"/>
                    <a:pt x="0" y="0"/>
                    <a:pt x="0" y="0"/>
                  </a:cubicBezTo>
                  <a:lnTo>
                    <a:pt x="0" y="1"/>
                  </a:lnTo>
                  <a:close/>
                </a:path>
              </a:pathLst>
            </a:custGeom>
            <a:solidFill>
              <a:srgbClr val="C3C2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işľïdé"/>
            <p:cNvSpPr/>
            <p:nvPr/>
          </p:nvSpPr>
          <p:spPr bwMode="auto">
            <a:xfrm>
              <a:off x="8094663" y="1695451"/>
              <a:ext cx="3175" cy="1588"/>
            </a:xfrm>
            <a:prstGeom prst="rect">
              <a:avLst/>
            </a:prstGeom>
            <a:solidFill>
              <a:srgbClr val="C3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ïṣļîḍe"/>
            <p:cNvSpPr/>
            <p:nvPr/>
          </p:nvSpPr>
          <p:spPr bwMode="auto">
            <a:xfrm>
              <a:off x="8101013" y="1701801"/>
              <a:ext cx="6350" cy="11113"/>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1"/>
                    <a:pt x="0" y="0"/>
                  </a:cubicBezTo>
                  <a:cubicBezTo>
                    <a:pt x="0" y="1"/>
                    <a:pt x="1" y="3"/>
                    <a:pt x="2" y="4"/>
                  </a:cubicBezTo>
                  <a:close/>
                </a:path>
              </a:pathLst>
            </a:custGeom>
            <a:solidFill>
              <a:srgbClr val="C3C2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îşlîḓe"/>
            <p:cNvSpPr/>
            <p:nvPr/>
          </p:nvSpPr>
          <p:spPr bwMode="auto">
            <a:xfrm>
              <a:off x="8086726" y="1676401"/>
              <a:ext cx="7938" cy="19050"/>
            </a:xfrm>
            <a:custGeom>
              <a:avLst/>
              <a:gdLst>
                <a:gd name="T0" fmla="*/ 3 w 3"/>
                <a:gd name="T1" fmla="*/ 6 h 6"/>
                <a:gd name="T2" fmla="*/ 3 w 3"/>
                <a:gd name="T3" fmla="*/ 6 h 6"/>
                <a:gd name="T4" fmla="*/ 3 w 3"/>
                <a:gd name="T5" fmla="*/ 6 h 6"/>
                <a:gd name="T6" fmla="*/ 0 w 3"/>
                <a:gd name="T7" fmla="*/ 0 h 6"/>
                <a:gd name="T8" fmla="*/ 0 w 3"/>
                <a:gd name="T9" fmla="*/ 0 h 6"/>
                <a:gd name="T10" fmla="*/ 3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3" y="6"/>
                  </a:moveTo>
                  <a:cubicBezTo>
                    <a:pt x="3" y="6"/>
                    <a:pt x="3" y="6"/>
                    <a:pt x="3" y="6"/>
                  </a:cubicBezTo>
                  <a:cubicBezTo>
                    <a:pt x="3" y="6"/>
                    <a:pt x="3" y="6"/>
                    <a:pt x="3" y="6"/>
                  </a:cubicBezTo>
                  <a:cubicBezTo>
                    <a:pt x="2" y="4"/>
                    <a:pt x="1" y="2"/>
                    <a:pt x="0" y="0"/>
                  </a:cubicBezTo>
                  <a:cubicBezTo>
                    <a:pt x="0" y="0"/>
                    <a:pt x="0" y="0"/>
                    <a:pt x="0" y="0"/>
                  </a:cubicBezTo>
                  <a:cubicBezTo>
                    <a:pt x="1" y="2"/>
                    <a:pt x="2" y="4"/>
                    <a:pt x="3" y="6"/>
                  </a:cubicBezTo>
                  <a:close/>
                </a:path>
              </a:pathLst>
            </a:custGeom>
            <a:solidFill>
              <a:srgbClr val="C6C6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îṩliďè"/>
            <p:cNvSpPr/>
            <p:nvPr/>
          </p:nvSpPr>
          <p:spPr bwMode="auto">
            <a:xfrm>
              <a:off x="8080376" y="1670051"/>
              <a:ext cx="6350" cy="6350"/>
            </a:xfrm>
            <a:custGeom>
              <a:avLst/>
              <a:gdLst>
                <a:gd name="T0" fmla="*/ 2 w 2"/>
                <a:gd name="T1" fmla="*/ 2 h 2"/>
                <a:gd name="T2" fmla="*/ 2 w 2"/>
                <a:gd name="T3" fmla="*/ 2 h 2"/>
                <a:gd name="T4" fmla="*/ 0 w 2"/>
                <a:gd name="T5" fmla="*/ 0 h 2"/>
                <a:gd name="T6" fmla="*/ 1 w 2"/>
                <a:gd name="T7" fmla="*/ 1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2" y="2"/>
                    <a:pt x="2" y="2"/>
                  </a:cubicBezTo>
                  <a:cubicBezTo>
                    <a:pt x="1" y="1"/>
                    <a:pt x="1" y="0"/>
                    <a:pt x="0" y="0"/>
                  </a:cubicBezTo>
                  <a:cubicBezTo>
                    <a:pt x="1" y="0"/>
                    <a:pt x="1" y="0"/>
                    <a:pt x="1" y="1"/>
                  </a:cubicBezTo>
                  <a:lnTo>
                    <a:pt x="2" y="2"/>
                  </a:lnTo>
                  <a:close/>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îš1ïḋê"/>
            <p:cNvSpPr/>
            <p:nvPr/>
          </p:nvSpPr>
          <p:spPr bwMode="auto">
            <a:xfrm>
              <a:off x="8070851" y="1655763"/>
              <a:ext cx="6350" cy="6350"/>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2"/>
                    <a:pt x="1" y="1"/>
                    <a:pt x="0" y="0"/>
                  </a:cubicBezTo>
                  <a:cubicBezTo>
                    <a:pt x="0" y="0"/>
                    <a:pt x="0" y="0"/>
                    <a:pt x="0" y="0"/>
                  </a:cubicBezTo>
                  <a:cubicBezTo>
                    <a:pt x="1" y="1"/>
                    <a:pt x="1" y="2"/>
                    <a:pt x="2" y="2"/>
                  </a:cubicBezTo>
                  <a:close/>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íś1íḓê"/>
            <p:cNvSpPr/>
            <p:nvPr/>
          </p:nvSpPr>
          <p:spPr bwMode="auto">
            <a:xfrm>
              <a:off x="8061326" y="1643063"/>
              <a:ext cx="9525" cy="12700"/>
            </a:xfrm>
            <a:custGeom>
              <a:avLst/>
              <a:gdLst>
                <a:gd name="T0" fmla="*/ 3 w 3"/>
                <a:gd name="T1" fmla="*/ 4 h 4"/>
                <a:gd name="T2" fmla="*/ 3 w 3"/>
                <a:gd name="T3" fmla="*/ 4 h 4"/>
                <a:gd name="T4" fmla="*/ 0 w 3"/>
                <a:gd name="T5" fmla="*/ 0 h 4"/>
                <a:gd name="T6" fmla="*/ 2 w 3"/>
                <a:gd name="T7" fmla="*/ 2 h 4"/>
                <a:gd name="T8" fmla="*/ 3 w 3"/>
                <a:gd name="T9" fmla="*/ 4 h 4"/>
              </a:gdLst>
              <a:ahLst/>
              <a:cxnLst>
                <a:cxn ang="0">
                  <a:pos x="T0" y="T1"/>
                </a:cxn>
                <a:cxn ang="0">
                  <a:pos x="T2" y="T3"/>
                </a:cxn>
                <a:cxn ang="0">
                  <a:pos x="T4" y="T5"/>
                </a:cxn>
                <a:cxn ang="0">
                  <a:pos x="T6" y="T7"/>
                </a:cxn>
                <a:cxn ang="0">
                  <a:pos x="T8" y="T9"/>
                </a:cxn>
              </a:cxnLst>
              <a:rect l="0" t="0" r="r" b="b"/>
              <a:pathLst>
                <a:path w="3" h="4">
                  <a:moveTo>
                    <a:pt x="3" y="4"/>
                  </a:moveTo>
                  <a:cubicBezTo>
                    <a:pt x="3" y="4"/>
                    <a:pt x="3" y="4"/>
                    <a:pt x="3" y="4"/>
                  </a:cubicBezTo>
                  <a:cubicBezTo>
                    <a:pt x="2" y="3"/>
                    <a:pt x="1" y="1"/>
                    <a:pt x="0" y="0"/>
                  </a:cubicBezTo>
                  <a:cubicBezTo>
                    <a:pt x="1" y="1"/>
                    <a:pt x="2" y="2"/>
                    <a:pt x="2" y="2"/>
                  </a:cubicBezTo>
                  <a:cubicBezTo>
                    <a:pt x="3" y="3"/>
                    <a:pt x="3" y="4"/>
                    <a:pt x="3" y="4"/>
                  </a:cubicBez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iṩļïḓé"/>
            <p:cNvSpPr/>
            <p:nvPr/>
          </p:nvSpPr>
          <p:spPr bwMode="auto">
            <a:xfrm>
              <a:off x="8043863" y="1619251"/>
              <a:ext cx="11113" cy="14288"/>
            </a:xfrm>
            <a:custGeom>
              <a:avLst/>
              <a:gdLst>
                <a:gd name="T0" fmla="*/ 4 w 4"/>
                <a:gd name="T1" fmla="*/ 5 h 5"/>
                <a:gd name="T2" fmla="*/ 0 w 4"/>
                <a:gd name="T3" fmla="*/ 0 h 5"/>
                <a:gd name="T4" fmla="*/ 2 w 4"/>
                <a:gd name="T5" fmla="*/ 3 h 5"/>
                <a:gd name="T6" fmla="*/ 4 w 4"/>
                <a:gd name="T7" fmla="*/ 5 h 5"/>
              </a:gdLst>
              <a:ahLst/>
              <a:cxnLst>
                <a:cxn ang="0">
                  <a:pos x="T0" y="T1"/>
                </a:cxn>
                <a:cxn ang="0">
                  <a:pos x="T2" y="T3"/>
                </a:cxn>
                <a:cxn ang="0">
                  <a:pos x="T4" y="T5"/>
                </a:cxn>
                <a:cxn ang="0">
                  <a:pos x="T6" y="T7"/>
                </a:cxn>
              </a:cxnLst>
              <a:rect l="0" t="0" r="r" b="b"/>
              <a:pathLst>
                <a:path w="4" h="5">
                  <a:moveTo>
                    <a:pt x="4" y="5"/>
                  </a:moveTo>
                  <a:cubicBezTo>
                    <a:pt x="3" y="3"/>
                    <a:pt x="2" y="2"/>
                    <a:pt x="0" y="0"/>
                  </a:cubicBezTo>
                  <a:cubicBezTo>
                    <a:pt x="1" y="1"/>
                    <a:pt x="2" y="2"/>
                    <a:pt x="2" y="3"/>
                  </a:cubicBezTo>
                  <a:cubicBezTo>
                    <a:pt x="3" y="3"/>
                    <a:pt x="4" y="4"/>
                    <a:pt x="4" y="5"/>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iṧļîdê"/>
            <p:cNvSpPr/>
            <p:nvPr/>
          </p:nvSpPr>
          <p:spPr bwMode="auto">
            <a:xfrm>
              <a:off x="8015288" y="158432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îśḻíḋé"/>
            <p:cNvSpPr/>
            <p:nvPr/>
          </p:nvSpPr>
          <p:spPr bwMode="auto">
            <a:xfrm>
              <a:off x="8015288" y="1584326"/>
              <a:ext cx="19050" cy="22225"/>
            </a:xfrm>
            <a:custGeom>
              <a:avLst/>
              <a:gdLst>
                <a:gd name="T0" fmla="*/ 6 w 6"/>
                <a:gd name="T1" fmla="*/ 7 h 7"/>
                <a:gd name="T2" fmla="*/ 0 w 6"/>
                <a:gd name="T3" fmla="*/ 0 h 7"/>
                <a:gd name="T4" fmla="*/ 5 w 6"/>
                <a:gd name="T5" fmla="*/ 5 h 7"/>
                <a:gd name="T6" fmla="*/ 6 w 6"/>
                <a:gd name="T7" fmla="*/ 7 h 7"/>
              </a:gdLst>
              <a:ahLst/>
              <a:cxnLst>
                <a:cxn ang="0">
                  <a:pos x="T0" y="T1"/>
                </a:cxn>
                <a:cxn ang="0">
                  <a:pos x="T2" y="T3"/>
                </a:cxn>
                <a:cxn ang="0">
                  <a:pos x="T4" y="T5"/>
                </a:cxn>
                <a:cxn ang="0">
                  <a:pos x="T6" y="T7"/>
                </a:cxn>
              </a:cxnLst>
              <a:rect l="0" t="0" r="r" b="b"/>
              <a:pathLst>
                <a:path w="6" h="7">
                  <a:moveTo>
                    <a:pt x="6" y="7"/>
                  </a:moveTo>
                  <a:cubicBezTo>
                    <a:pt x="4" y="5"/>
                    <a:pt x="2" y="2"/>
                    <a:pt x="0" y="0"/>
                  </a:cubicBezTo>
                  <a:cubicBezTo>
                    <a:pt x="1" y="2"/>
                    <a:pt x="3" y="3"/>
                    <a:pt x="5" y="5"/>
                  </a:cubicBezTo>
                  <a:cubicBezTo>
                    <a:pt x="5" y="6"/>
                    <a:pt x="5" y="6"/>
                    <a:pt x="6" y="7"/>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îš1ïḋe"/>
            <p:cNvSpPr/>
            <p:nvPr/>
          </p:nvSpPr>
          <p:spPr bwMode="auto">
            <a:xfrm>
              <a:off x="7994651" y="1566863"/>
              <a:ext cx="20638" cy="17463"/>
            </a:xfrm>
            <a:custGeom>
              <a:avLst/>
              <a:gdLst>
                <a:gd name="T0" fmla="*/ 7 w 7"/>
                <a:gd name="T1" fmla="*/ 6 h 6"/>
                <a:gd name="T2" fmla="*/ 7 w 7"/>
                <a:gd name="T3" fmla="*/ 6 h 6"/>
                <a:gd name="T4" fmla="*/ 0 w 7"/>
                <a:gd name="T5" fmla="*/ 0 h 6"/>
                <a:gd name="T6" fmla="*/ 2 w 7"/>
                <a:gd name="T7" fmla="*/ 1 h 6"/>
                <a:gd name="T8" fmla="*/ 7 w 7"/>
                <a:gd name="T9" fmla="*/ 6 h 6"/>
              </a:gdLst>
              <a:ahLst/>
              <a:cxnLst>
                <a:cxn ang="0">
                  <a:pos x="T0" y="T1"/>
                </a:cxn>
                <a:cxn ang="0">
                  <a:pos x="T2" y="T3"/>
                </a:cxn>
                <a:cxn ang="0">
                  <a:pos x="T4" y="T5"/>
                </a:cxn>
                <a:cxn ang="0">
                  <a:pos x="T6" y="T7"/>
                </a:cxn>
                <a:cxn ang="0">
                  <a:pos x="T8" y="T9"/>
                </a:cxn>
              </a:cxnLst>
              <a:rect l="0" t="0" r="r" b="b"/>
              <a:pathLst>
                <a:path w="7" h="6">
                  <a:moveTo>
                    <a:pt x="7" y="6"/>
                  </a:moveTo>
                  <a:cubicBezTo>
                    <a:pt x="7" y="6"/>
                    <a:pt x="7" y="6"/>
                    <a:pt x="7" y="6"/>
                  </a:cubicBezTo>
                  <a:cubicBezTo>
                    <a:pt x="5" y="4"/>
                    <a:pt x="2" y="2"/>
                    <a:pt x="0" y="0"/>
                  </a:cubicBezTo>
                  <a:cubicBezTo>
                    <a:pt x="1" y="0"/>
                    <a:pt x="2" y="1"/>
                    <a:pt x="2" y="1"/>
                  </a:cubicBezTo>
                  <a:cubicBezTo>
                    <a:pt x="4" y="3"/>
                    <a:pt x="5" y="4"/>
                    <a:pt x="7" y="6"/>
                  </a:cubicBezTo>
                  <a:close/>
                </a:path>
              </a:pathLst>
            </a:custGeom>
            <a:solidFill>
              <a:srgbClr val="DADC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íšľîḋe"/>
            <p:cNvSpPr/>
            <p:nvPr/>
          </p:nvSpPr>
          <p:spPr bwMode="auto">
            <a:xfrm>
              <a:off x="7683501" y="1508126"/>
              <a:ext cx="460375" cy="630238"/>
            </a:xfrm>
            <a:custGeom>
              <a:avLst/>
              <a:gdLst>
                <a:gd name="T0" fmla="*/ 150 w 151"/>
                <a:gd name="T1" fmla="*/ 140 h 206"/>
                <a:gd name="T2" fmla="*/ 72 w 151"/>
                <a:gd name="T3" fmla="*/ 8 h 206"/>
                <a:gd name="T4" fmla="*/ 70 w 151"/>
                <a:gd name="T5" fmla="*/ 7 h 206"/>
                <a:gd name="T6" fmla="*/ 67 w 151"/>
                <a:gd name="T7" fmla="*/ 6 h 206"/>
                <a:gd name="T8" fmla="*/ 65 w 151"/>
                <a:gd name="T9" fmla="*/ 5 h 206"/>
                <a:gd name="T10" fmla="*/ 61 w 151"/>
                <a:gd name="T11" fmla="*/ 3 h 206"/>
                <a:gd name="T12" fmla="*/ 61 w 151"/>
                <a:gd name="T13" fmla="*/ 3 h 206"/>
                <a:gd name="T14" fmla="*/ 57 w 151"/>
                <a:gd name="T15" fmla="*/ 2 h 206"/>
                <a:gd name="T16" fmla="*/ 52 w 151"/>
                <a:gd name="T17" fmla="*/ 1 h 206"/>
                <a:gd name="T18" fmla="*/ 46 w 151"/>
                <a:gd name="T19" fmla="*/ 0 h 206"/>
                <a:gd name="T20" fmla="*/ 44 w 151"/>
                <a:gd name="T21" fmla="*/ 0 h 206"/>
                <a:gd name="T22" fmla="*/ 41 w 151"/>
                <a:gd name="T23" fmla="*/ 0 h 206"/>
                <a:gd name="T24" fmla="*/ 37 w 151"/>
                <a:gd name="T25" fmla="*/ 0 h 206"/>
                <a:gd name="T26" fmla="*/ 34 w 151"/>
                <a:gd name="T27" fmla="*/ 1 h 206"/>
                <a:gd name="T28" fmla="*/ 29 w 151"/>
                <a:gd name="T29" fmla="*/ 2 h 206"/>
                <a:gd name="T30" fmla="*/ 26 w 151"/>
                <a:gd name="T31" fmla="*/ 3 h 206"/>
                <a:gd name="T32" fmla="*/ 23 w 151"/>
                <a:gd name="T33" fmla="*/ 4 h 206"/>
                <a:gd name="T34" fmla="*/ 23 w 151"/>
                <a:gd name="T35" fmla="*/ 5 h 206"/>
                <a:gd name="T36" fmla="*/ 35 w 151"/>
                <a:gd name="T37" fmla="*/ 48 h 206"/>
                <a:gd name="T38" fmla="*/ 21 w 151"/>
                <a:gd name="T39" fmla="*/ 28 h 206"/>
                <a:gd name="T40" fmla="*/ 36 w 151"/>
                <a:gd name="T41" fmla="*/ 45 h 206"/>
                <a:gd name="T42" fmla="*/ 52 w 151"/>
                <a:gd name="T43" fmla="*/ 38 h 206"/>
                <a:gd name="T44" fmla="*/ 44 w 151"/>
                <a:gd name="T45" fmla="*/ 15 h 206"/>
                <a:gd name="T46" fmla="*/ 45 w 151"/>
                <a:gd name="T47" fmla="*/ 15 h 206"/>
                <a:gd name="T48" fmla="*/ 45 w 151"/>
                <a:gd name="T49" fmla="*/ 16 h 206"/>
                <a:gd name="T50" fmla="*/ 45 w 151"/>
                <a:gd name="T51" fmla="*/ 16 h 206"/>
                <a:gd name="T52" fmla="*/ 53 w 151"/>
                <a:gd name="T53" fmla="*/ 38 h 206"/>
                <a:gd name="T54" fmla="*/ 76 w 151"/>
                <a:gd name="T55" fmla="*/ 45 h 206"/>
                <a:gd name="T56" fmla="*/ 76 w 151"/>
                <a:gd name="T57" fmla="*/ 23 h 206"/>
                <a:gd name="T58" fmla="*/ 130 w 151"/>
                <a:gd name="T59" fmla="*/ 93 h 206"/>
                <a:gd name="T60" fmla="*/ 114 w 151"/>
                <a:gd name="T61" fmla="*/ 93 h 206"/>
                <a:gd name="T62" fmla="*/ 129 w 151"/>
                <a:gd name="T63" fmla="*/ 90 h 206"/>
                <a:gd name="T64" fmla="*/ 122 w 151"/>
                <a:gd name="T65" fmla="*/ 125 h 206"/>
                <a:gd name="T66" fmla="*/ 137 w 151"/>
                <a:gd name="T67" fmla="*/ 130 h 206"/>
                <a:gd name="T68" fmla="*/ 138 w 151"/>
                <a:gd name="T69" fmla="*/ 131 h 206"/>
                <a:gd name="T70" fmla="*/ 139 w 151"/>
                <a:gd name="T71" fmla="*/ 133 h 206"/>
                <a:gd name="T72" fmla="*/ 122 w 151"/>
                <a:gd name="T73" fmla="*/ 125 h 206"/>
                <a:gd name="T74" fmla="*/ 116 w 151"/>
                <a:gd name="T75" fmla="*/ 145 h 206"/>
                <a:gd name="T76" fmla="*/ 129 w 151"/>
                <a:gd name="T77" fmla="*/ 164 h 206"/>
                <a:gd name="T78" fmla="*/ 114 w 151"/>
                <a:gd name="T79" fmla="*/ 145 h 206"/>
                <a:gd name="T80" fmla="*/ 98 w 151"/>
                <a:gd name="T81" fmla="*/ 64 h 206"/>
                <a:gd name="T82" fmla="*/ 107 w 151"/>
                <a:gd name="T83" fmla="*/ 51 h 206"/>
                <a:gd name="T84" fmla="*/ 100 w 151"/>
                <a:gd name="T85" fmla="*/ 65 h 206"/>
                <a:gd name="T86" fmla="*/ 100 w 151"/>
                <a:gd name="T87" fmla="*/ 156 h 206"/>
                <a:gd name="T88" fmla="*/ 106 w 151"/>
                <a:gd name="T89" fmla="*/ 177 h 206"/>
                <a:gd name="T90" fmla="*/ 98 w 151"/>
                <a:gd name="T91" fmla="*/ 154 h 206"/>
                <a:gd name="T92" fmla="*/ 75 w 151"/>
                <a:gd name="T93" fmla="*/ 98 h 206"/>
                <a:gd name="T94" fmla="*/ 17 w 151"/>
                <a:gd name="T95" fmla="*/ 44 h 206"/>
                <a:gd name="T96" fmla="*/ 77 w 151"/>
                <a:gd name="T97" fmla="*/ 97 h 206"/>
                <a:gd name="T98" fmla="*/ 74 w 151"/>
                <a:gd name="T99" fmla="*/ 149 h 206"/>
                <a:gd name="T100" fmla="*/ 77 w 151"/>
                <a:gd name="T101" fmla="*/ 168 h 206"/>
                <a:gd name="T102" fmla="*/ 43 w 151"/>
                <a:gd name="T103" fmla="*/ 138 h 206"/>
                <a:gd name="T104" fmla="*/ 53 w 151"/>
                <a:gd name="T105" fmla="*/ 128 h 206"/>
                <a:gd name="T106" fmla="*/ 44 w 151"/>
                <a:gd name="T107" fmla="*/ 142 h 206"/>
                <a:gd name="T108" fmla="*/ 21 w 151"/>
                <a:gd name="T109" fmla="*/ 99 h 206"/>
                <a:gd name="T110" fmla="*/ 36 w 151"/>
                <a:gd name="T111" fmla="*/ 100 h 206"/>
                <a:gd name="T112" fmla="*/ 22 w 151"/>
                <a:gd name="T113" fmla="*/ 103 h 206"/>
                <a:gd name="T114" fmla="*/ 12 w 151"/>
                <a:gd name="T115" fmla="*/ 60 h 206"/>
                <a:gd name="T116" fmla="*/ 30 w 151"/>
                <a:gd name="T117" fmla="*/ 70 h 206"/>
                <a:gd name="T118" fmla="*/ 12 w 151"/>
                <a:gd name="T119" fmla="*/ 6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 h="206">
                  <a:moveTo>
                    <a:pt x="0" y="53"/>
                  </a:moveTo>
                  <a:cubicBezTo>
                    <a:pt x="0" y="101"/>
                    <a:pt x="34" y="159"/>
                    <a:pt x="75" y="182"/>
                  </a:cubicBezTo>
                  <a:cubicBezTo>
                    <a:pt x="117" y="206"/>
                    <a:pt x="150" y="187"/>
                    <a:pt x="150" y="140"/>
                  </a:cubicBezTo>
                  <a:cubicBezTo>
                    <a:pt x="151" y="92"/>
                    <a:pt x="117" y="34"/>
                    <a:pt x="76" y="10"/>
                  </a:cubicBezTo>
                  <a:cubicBezTo>
                    <a:pt x="74" y="9"/>
                    <a:pt x="73" y="9"/>
                    <a:pt x="72" y="8"/>
                  </a:cubicBezTo>
                  <a:cubicBezTo>
                    <a:pt x="72" y="8"/>
                    <a:pt x="72" y="8"/>
                    <a:pt x="72" y="8"/>
                  </a:cubicBezTo>
                  <a:cubicBezTo>
                    <a:pt x="71" y="8"/>
                    <a:pt x="71" y="8"/>
                    <a:pt x="71" y="8"/>
                  </a:cubicBezTo>
                  <a:cubicBezTo>
                    <a:pt x="71" y="8"/>
                    <a:pt x="71" y="8"/>
                    <a:pt x="71" y="8"/>
                  </a:cubicBezTo>
                  <a:cubicBezTo>
                    <a:pt x="70" y="7"/>
                    <a:pt x="70" y="7"/>
                    <a:pt x="70" y="7"/>
                  </a:cubicBezTo>
                  <a:cubicBezTo>
                    <a:pt x="70" y="7"/>
                    <a:pt x="70" y="7"/>
                    <a:pt x="70" y="7"/>
                  </a:cubicBezTo>
                  <a:cubicBezTo>
                    <a:pt x="69" y="7"/>
                    <a:pt x="68" y="6"/>
                    <a:pt x="68" y="6"/>
                  </a:cubicBezTo>
                  <a:cubicBezTo>
                    <a:pt x="67" y="6"/>
                    <a:pt x="67" y="6"/>
                    <a:pt x="67" y="6"/>
                  </a:cubicBezTo>
                  <a:cubicBezTo>
                    <a:pt x="67" y="6"/>
                    <a:pt x="66" y="5"/>
                    <a:pt x="66" y="5"/>
                  </a:cubicBezTo>
                  <a:cubicBezTo>
                    <a:pt x="66" y="5"/>
                    <a:pt x="65" y="5"/>
                    <a:pt x="65" y="5"/>
                  </a:cubicBezTo>
                  <a:cubicBezTo>
                    <a:pt x="65" y="5"/>
                    <a:pt x="65" y="5"/>
                    <a:pt x="65" y="5"/>
                  </a:cubicBezTo>
                  <a:cubicBezTo>
                    <a:pt x="64" y="4"/>
                    <a:pt x="64" y="4"/>
                    <a:pt x="64" y="4"/>
                  </a:cubicBezTo>
                  <a:cubicBezTo>
                    <a:pt x="63" y="4"/>
                    <a:pt x="63" y="4"/>
                    <a:pt x="63" y="4"/>
                  </a:cubicBezTo>
                  <a:cubicBezTo>
                    <a:pt x="63" y="4"/>
                    <a:pt x="62" y="4"/>
                    <a:pt x="61" y="3"/>
                  </a:cubicBezTo>
                  <a:cubicBezTo>
                    <a:pt x="61" y="3"/>
                    <a:pt x="61" y="3"/>
                    <a:pt x="61" y="3"/>
                  </a:cubicBezTo>
                  <a:cubicBezTo>
                    <a:pt x="61" y="3"/>
                    <a:pt x="61" y="3"/>
                    <a:pt x="61" y="3"/>
                  </a:cubicBezTo>
                  <a:cubicBezTo>
                    <a:pt x="61" y="3"/>
                    <a:pt x="61" y="3"/>
                    <a:pt x="61" y="3"/>
                  </a:cubicBezTo>
                  <a:cubicBezTo>
                    <a:pt x="60" y="3"/>
                    <a:pt x="60" y="3"/>
                    <a:pt x="60" y="3"/>
                  </a:cubicBezTo>
                  <a:cubicBezTo>
                    <a:pt x="60" y="3"/>
                    <a:pt x="60" y="3"/>
                    <a:pt x="59" y="3"/>
                  </a:cubicBezTo>
                  <a:cubicBezTo>
                    <a:pt x="59" y="2"/>
                    <a:pt x="58" y="2"/>
                    <a:pt x="57" y="2"/>
                  </a:cubicBezTo>
                  <a:cubicBezTo>
                    <a:pt x="56" y="2"/>
                    <a:pt x="56" y="2"/>
                    <a:pt x="56" y="2"/>
                  </a:cubicBezTo>
                  <a:cubicBezTo>
                    <a:pt x="55" y="1"/>
                    <a:pt x="54" y="1"/>
                    <a:pt x="53" y="1"/>
                  </a:cubicBezTo>
                  <a:cubicBezTo>
                    <a:pt x="53" y="1"/>
                    <a:pt x="52" y="1"/>
                    <a:pt x="52" y="1"/>
                  </a:cubicBezTo>
                  <a:cubicBezTo>
                    <a:pt x="51" y="1"/>
                    <a:pt x="50" y="0"/>
                    <a:pt x="50" y="0"/>
                  </a:cubicBezTo>
                  <a:cubicBezTo>
                    <a:pt x="49" y="0"/>
                    <a:pt x="49" y="0"/>
                    <a:pt x="48" y="0"/>
                  </a:cubicBezTo>
                  <a:cubicBezTo>
                    <a:pt x="48" y="0"/>
                    <a:pt x="47" y="0"/>
                    <a:pt x="46" y="0"/>
                  </a:cubicBezTo>
                  <a:cubicBezTo>
                    <a:pt x="46" y="0"/>
                    <a:pt x="45" y="0"/>
                    <a:pt x="45" y="0"/>
                  </a:cubicBezTo>
                  <a:cubicBezTo>
                    <a:pt x="45" y="0"/>
                    <a:pt x="45" y="0"/>
                    <a:pt x="45" y="0"/>
                  </a:cubicBezTo>
                  <a:cubicBezTo>
                    <a:pt x="44" y="0"/>
                    <a:pt x="44" y="0"/>
                    <a:pt x="44" y="0"/>
                  </a:cubicBezTo>
                  <a:cubicBezTo>
                    <a:pt x="44" y="0"/>
                    <a:pt x="44" y="0"/>
                    <a:pt x="44" y="0"/>
                  </a:cubicBezTo>
                  <a:cubicBezTo>
                    <a:pt x="43" y="0"/>
                    <a:pt x="43" y="0"/>
                    <a:pt x="43" y="0"/>
                  </a:cubicBezTo>
                  <a:cubicBezTo>
                    <a:pt x="43" y="0"/>
                    <a:pt x="42" y="0"/>
                    <a:pt x="41" y="0"/>
                  </a:cubicBezTo>
                  <a:cubicBezTo>
                    <a:pt x="41" y="0"/>
                    <a:pt x="40" y="0"/>
                    <a:pt x="40" y="0"/>
                  </a:cubicBezTo>
                  <a:cubicBezTo>
                    <a:pt x="39" y="0"/>
                    <a:pt x="39" y="0"/>
                    <a:pt x="38" y="0"/>
                  </a:cubicBezTo>
                  <a:cubicBezTo>
                    <a:pt x="38" y="0"/>
                    <a:pt x="37" y="0"/>
                    <a:pt x="37" y="0"/>
                  </a:cubicBezTo>
                  <a:cubicBezTo>
                    <a:pt x="36" y="0"/>
                    <a:pt x="35" y="0"/>
                    <a:pt x="34" y="0"/>
                  </a:cubicBezTo>
                  <a:cubicBezTo>
                    <a:pt x="34" y="0"/>
                    <a:pt x="34" y="0"/>
                    <a:pt x="34" y="0"/>
                  </a:cubicBezTo>
                  <a:cubicBezTo>
                    <a:pt x="34" y="1"/>
                    <a:pt x="34" y="1"/>
                    <a:pt x="34" y="1"/>
                  </a:cubicBezTo>
                  <a:cubicBezTo>
                    <a:pt x="33" y="1"/>
                    <a:pt x="33" y="1"/>
                    <a:pt x="32" y="1"/>
                  </a:cubicBezTo>
                  <a:cubicBezTo>
                    <a:pt x="32" y="1"/>
                    <a:pt x="31" y="1"/>
                    <a:pt x="31" y="1"/>
                  </a:cubicBezTo>
                  <a:cubicBezTo>
                    <a:pt x="30" y="1"/>
                    <a:pt x="30" y="2"/>
                    <a:pt x="29" y="2"/>
                  </a:cubicBezTo>
                  <a:cubicBezTo>
                    <a:pt x="29" y="2"/>
                    <a:pt x="28" y="2"/>
                    <a:pt x="28" y="2"/>
                  </a:cubicBezTo>
                  <a:cubicBezTo>
                    <a:pt x="27" y="2"/>
                    <a:pt x="27" y="3"/>
                    <a:pt x="26" y="3"/>
                  </a:cubicBezTo>
                  <a:cubicBezTo>
                    <a:pt x="26" y="3"/>
                    <a:pt x="26" y="3"/>
                    <a:pt x="26" y="3"/>
                  </a:cubicBezTo>
                  <a:cubicBezTo>
                    <a:pt x="25" y="3"/>
                    <a:pt x="25" y="3"/>
                    <a:pt x="25" y="3"/>
                  </a:cubicBezTo>
                  <a:cubicBezTo>
                    <a:pt x="25" y="4"/>
                    <a:pt x="24" y="4"/>
                    <a:pt x="24" y="4"/>
                  </a:cubicBezTo>
                  <a:cubicBezTo>
                    <a:pt x="23" y="4"/>
                    <a:pt x="23" y="4"/>
                    <a:pt x="23" y="4"/>
                  </a:cubicBezTo>
                  <a:cubicBezTo>
                    <a:pt x="23" y="4"/>
                    <a:pt x="23" y="4"/>
                    <a:pt x="23" y="4"/>
                  </a:cubicBezTo>
                  <a:cubicBezTo>
                    <a:pt x="23" y="5"/>
                    <a:pt x="23" y="5"/>
                    <a:pt x="23" y="5"/>
                  </a:cubicBezTo>
                  <a:cubicBezTo>
                    <a:pt x="23" y="5"/>
                    <a:pt x="23" y="5"/>
                    <a:pt x="23" y="5"/>
                  </a:cubicBezTo>
                  <a:cubicBezTo>
                    <a:pt x="9" y="12"/>
                    <a:pt x="0" y="29"/>
                    <a:pt x="0" y="53"/>
                  </a:cubicBezTo>
                  <a:close/>
                  <a:moveTo>
                    <a:pt x="37" y="48"/>
                  </a:moveTo>
                  <a:cubicBezTo>
                    <a:pt x="36" y="48"/>
                    <a:pt x="36" y="48"/>
                    <a:pt x="35" y="48"/>
                  </a:cubicBezTo>
                  <a:cubicBezTo>
                    <a:pt x="35" y="47"/>
                    <a:pt x="35" y="47"/>
                    <a:pt x="35" y="47"/>
                  </a:cubicBezTo>
                  <a:cubicBezTo>
                    <a:pt x="21" y="31"/>
                    <a:pt x="21" y="31"/>
                    <a:pt x="21" y="31"/>
                  </a:cubicBezTo>
                  <a:cubicBezTo>
                    <a:pt x="20" y="30"/>
                    <a:pt x="20" y="29"/>
                    <a:pt x="21" y="28"/>
                  </a:cubicBezTo>
                  <a:cubicBezTo>
                    <a:pt x="21" y="28"/>
                    <a:pt x="21" y="28"/>
                    <a:pt x="22" y="28"/>
                  </a:cubicBezTo>
                  <a:cubicBezTo>
                    <a:pt x="23" y="29"/>
                    <a:pt x="23" y="29"/>
                    <a:pt x="23" y="29"/>
                  </a:cubicBezTo>
                  <a:cubicBezTo>
                    <a:pt x="36" y="45"/>
                    <a:pt x="36" y="45"/>
                    <a:pt x="36" y="45"/>
                  </a:cubicBezTo>
                  <a:cubicBezTo>
                    <a:pt x="37" y="46"/>
                    <a:pt x="37" y="47"/>
                    <a:pt x="37" y="48"/>
                  </a:cubicBezTo>
                  <a:close/>
                  <a:moveTo>
                    <a:pt x="53" y="38"/>
                  </a:moveTo>
                  <a:cubicBezTo>
                    <a:pt x="52" y="38"/>
                    <a:pt x="52" y="38"/>
                    <a:pt x="52" y="38"/>
                  </a:cubicBezTo>
                  <a:cubicBezTo>
                    <a:pt x="52" y="38"/>
                    <a:pt x="51" y="37"/>
                    <a:pt x="51" y="37"/>
                  </a:cubicBezTo>
                  <a:cubicBezTo>
                    <a:pt x="43" y="17"/>
                    <a:pt x="43" y="17"/>
                    <a:pt x="43" y="17"/>
                  </a:cubicBezTo>
                  <a:cubicBezTo>
                    <a:pt x="43" y="16"/>
                    <a:pt x="43" y="15"/>
                    <a:pt x="44" y="15"/>
                  </a:cubicBezTo>
                  <a:cubicBezTo>
                    <a:pt x="45" y="15"/>
                    <a:pt x="45" y="15"/>
                    <a:pt x="45" y="15"/>
                  </a:cubicBezTo>
                  <a:cubicBezTo>
                    <a:pt x="45" y="15"/>
                    <a:pt x="45" y="15"/>
                    <a:pt x="45" y="15"/>
                  </a:cubicBezTo>
                  <a:cubicBezTo>
                    <a:pt x="45" y="15"/>
                    <a:pt x="45" y="15"/>
                    <a:pt x="45" y="15"/>
                  </a:cubicBezTo>
                  <a:cubicBezTo>
                    <a:pt x="45" y="15"/>
                    <a:pt x="45" y="15"/>
                    <a:pt x="45" y="15"/>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6" y="17"/>
                    <a:pt x="46" y="17"/>
                    <a:pt x="46" y="17"/>
                  </a:cubicBezTo>
                  <a:cubicBezTo>
                    <a:pt x="54" y="36"/>
                    <a:pt x="54" y="36"/>
                    <a:pt x="54" y="36"/>
                  </a:cubicBezTo>
                  <a:cubicBezTo>
                    <a:pt x="54" y="38"/>
                    <a:pt x="54" y="38"/>
                    <a:pt x="53" y="38"/>
                  </a:cubicBezTo>
                  <a:close/>
                  <a:moveTo>
                    <a:pt x="77" y="26"/>
                  </a:moveTo>
                  <a:cubicBezTo>
                    <a:pt x="77" y="44"/>
                    <a:pt x="77" y="44"/>
                    <a:pt x="77" y="44"/>
                  </a:cubicBezTo>
                  <a:cubicBezTo>
                    <a:pt x="77" y="45"/>
                    <a:pt x="76" y="45"/>
                    <a:pt x="76" y="45"/>
                  </a:cubicBezTo>
                  <a:cubicBezTo>
                    <a:pt x="75" y="44"/>
                    <a:pt x="74" y="43"/>
                    <a:pt x="74" y="42"/>
                  </a:cubicBezTo>
                  <a:cubicBezTo>
                    <a:pt x="74" y="24"/>
                    <a:pt x="74" y="24"/>
                    <a:pt x="74" y="24"/>
                  </a:cubicBezTo>
                  <a:cubicBezTo>
                    <a:pt x="74" y="23"/>
                    <a:pt x="75" y="23"/>
                    <a:pt x="76" y="23"/>
                  </a:cubicBezTo>
                  <a:cubicBezTo>
                    <a:pt x="76" y="24"/>
                    <a:pt x="76" y="24"/>
                    <a:pt x="76" y="24"/>
                  </a:cubicBezTo>
                  <a:cubicBezTo>
                    <a:pt x="77" y="24"/>
                    <a:pt x="77" y="25"/>
                    <a:pt x="77" y="26"/>
                  </a:cubicBezTo>
                  <a:close/>
                  <a:moveTo>
                    <a:pt x="130" y="93"/>
                  </a:moveTo>
                  <a:cubicBezTo>
                    <a:pt x="116" y="95"/>
                    <a:pt x="116" y="95"/>
                    <a:pt x="116" y="95"/>
                  </a:cubicBezTo>
                  <a:cubicBezTo>
                    <a:pt x="116" y="94"/>
                    <a:pt x="116" y="94"/>
                    <a:pt x="116" y="94"/>
                  </a:cubicBezTo>
                  <a:cubicBezTo>
                    <a:pt x="115" y="94"/>
                    <a:pt x="115" y="94"/>
                    <a:pt x="114" y="93"/>
                  </a:cubicBezTo>
                  <a:cubicBezTo>
                    <a:pt x="114" y="92"/>
                    <a:pt x="114" y="91"/>
                    <a:pt x="115" y="91"/>
                  </a:cubicBezTo>
                  <a:cubicBezTo>
                    <a:pt x="128" y="90"/>
                    <a:pt x="128" y="90"/>
                    <a:pt x="128" y="90"/>
                  </a:cubicBezTo>
                  <a:cubicBezTo>
                    <a:pt x="129" y="90"/>
                    <a:pt x="129" y="90"/>
                    <a:pt x="129" y="90"/>
                  </a:cubicBezTo>
                  <a:cubicBezTo>
                    <a:pt x="130" y="90"/>
                    <a:pt x="130" y="91"/>
                    <a:pt x="130" y="92"/>
                  </a:cubicBezTo>
                  <a:cubicBezTo>
                    <a:pt x="131" y="93"/>
                    <a:pt x="131" y="93"/>
                    <a:pt x="130" y="93"/>
                  </a:cubicBezTo>
                  <a:close/>
                  <a:moveTo>
                    <a:pt x="122" y="125"/>
                  </a:moveTo>
                  <a:cubicBezTo>
                    <a:pt x="121" y="124"/>
                    <a:pt x="120" y="123"/>
                    <a:pt x="120" y="122"/>
                  </a:cubicBezTo>
                  <a:cubicBezTo>
                    <a:pt x="120" y="121"/>
                    <a:pt x="121" y="121"/>
                    <a:pt x="122" y="121"/>
                  </a:cubicBezTo>
                  <a:cubicBezTo>
                    <a:pt x="137" y="130"/>
                    <a:pt x="137" y="130"/>
                    <a:pt x="137" y="130"/>
                  </a:cubicBezTo>
                  <a:cubicBezTo>
                    <a:pt x="138" y="131"/>
                    <a:pt x="138" y="131"/>
                    <a:pt x="138" y="131"/>
                  </a:cubicBezTo>
                  <a:cubicBezTo>
                    <a:pt x="138" y="131"/>
                    <a:pt x="138" y="131"/>
                    <a:pt x="138" y="131"/>
                  </a:cubicBezTo>
                  <a:cubicBezTo>
                    <a:pt x="138" y="131"/>
                    <a:pt x="138" y="131"/>
                    <a:pt x="138" y="131"/>
                  </a:cubicBezTo>
                  <a:cubicBezTo>
                    <a:pt x="138" y="131"/>
                    <a:pt x="139" y="132"/>
                    <a:pt x="139" y="132"/>
                  </a:cubicBezTo>
                  <a:cubicBezTo>
                    <a:pt x="139" y="132"/>
                    <a:pt x="139" y="132"/>
                    <a:pt x="139" y="132"/>
                  </a:cubicBezTo>
                  <a:cubicBezTo>
                    <a:pt x="139" y="133"/>
                    <a:pt x="139" y="133"/>
                    <a:pt x="139" y="133"/>
                  </a:cubicBezTo>
                  <a:cubicBezTo>
                    <a:pt x="139" y="133"/>
                    <a:pt x="139" y="133"/>
                    <a:pt x="139" y="133"/>
                  </a:cubicBezTo>
                  <a:cubicBezTo>
                    <a:pt x="139" y="134"/>
                    <a:pt x="138" y="134"/>
                    <a:pt x="137" y="134"/>
                  </a:cubicBezTo>
                  <a:lnTo>
                    <a:pt x="122" y="125"/>
                  </a:lnTo>
                  <a:close/>
                  <a:moveTo>
                    <a:pt x="114" y="145"/>
                  </a:moveTo>
                  <a:cubicBezTo>
                    <a:pt x="115" y="144"/>
                    <a:pt x="115" y="144"/>
                    <a:pt x="116" y="145"/>
                  </a:cubicBezTo>
                  <a:cubicBezTo>
                    <a:pt x="116" y="145"/>
                    <a:pt x="116" y="145"/>
                    <a:pt x="116" y="145"/>
                  </a:cubicBezTo>
                  <a:cubicBezTo>
                    <a:pt x="130" y="162"/>
                    <a:pt x="130" y="162"/>
                    <a:pt x="130" y="162"/>
                  </a:cubicBezTo>
                  <a:cubicBezTo>
                    <a:pt x="130" y="163"/>
                    <a:pt x="131" y="164"/>
                    <a:pt x="130" y="164"/>
                  </a:cubicBezTo>
                  <a:cubicBezTo>
                    <a:pt x="130" y="165"/>
                    <a:pt x="130" y="165"/>
                    <a:pt x="129" y="164"/>
                  </a:cubicBezTo>
                  <a:cubicBezTo>
                    <a:pt x="128" y="164"/>
                    <a:pt x="128" y="164"/>
                    <a:pt x="128" y="164"/>
                  </a:cubicBezTo>
                  <a:cubicBezTo>
                    <a:pt x="115" y="147"/>
                    <a:pt x="115" y="147"/>
                    <a:pt x="115" y="147"/>
                  </a:cubicBezTo>
                  <a:cubicBezTo>
                    <a:pt x="114" y="146"/>
                    <a:pt x="114" y="145"/>
                    <a:pt x="114" y="145"/>
                  </a:cubicBezTo>
                  <a:close/>
                  <a:moveTo>
                    <a:pt x="100" y="65"/>
                  </a:moveTo>
                  <a:cubicBezTo>
                    <a:pt x="100" y="65"/>
                    <a:pt x="99" y="65"/>
                    <a:pt x="99" y="65"/>
                  </a:cubicBezTo>
                  <a:cubicBezTo>
                    <a:pt x="98" y="64"/>
                    <a:pt x="98" y="64"/>
                    <a:pt x="98" y="64"/>
                  </a:cubicBezTo>
                  <a:cubicBezTo>
                    <a:pt x="97" y="64"/>
                    <a:pt x="97" y="62"/>
                    <a:pt x="98" y="62"/>
                  </a:cubicBezTo>
                  <a:cubicBezTo>
                    <a:pt x="105" y="51"/>
                    <a:pt x="105" y="51"/>
                    <a:pt x="105" y="51"/>
                  </a:cubicBezTo>
                  <a:cubicBezTo>
                    <a:pt x="106" y="51"/>
                    <a:pt x="106" y="50"/>
                    <a:pt x="107" y="51"/>
                  </a:cubicBezTo>
                  <a:cubicBezTo>
                    <a:pt x="107" y="51"/>
                    <a:pt x="107" y="51"/>
                    <a:pt x="107" y="51"/>
                  </a:cubicBezTo>
                  <a:cubicBezTo>
                    <a:pt x="108" y="52"/>
                    <a:pt x="108" y="53"/>
                    <a:pt x="108" y="54"/>
                  </a:cubicBezTo>
                  <a:lnTo>
                    <a:pt x="100" y="65"/>
                  </a:lnTo>
                  <a:close/>
                  <a:moveTo>
                    <a:pt x="98" y="154"/>
                  </a:moveTo>
                  <a:cubicBezTo>
                    <a:pt x="99" y="154"/>
                    <a:pt x="99" y="154"/>
                    <a:pt x="99" y="154"/>
                  </a:cubicBezTo>
                  <a:cubicBezTo>
                    <a:pt x="99" y="155"/>
                    <a:pt x="100" y="155"/>
                    <a:pt x="100" y="156"/>
                  </a:cubicBezTo>
                  <a:cubicBezTo>
                    <a:pt x="108" y="176"/>
                    <a:pt x="108" y="176"/>
                    <a:pt x="108" y="176"/>
                  </a:cubicBezTo>
                  <a:cubicBezTo>
                    <a:pt x="108" y="177"/>
                    <a:pt x="108" y="178"/>
                    <a:pt x="107" y="178"/>
                  </a:cubicBezTo>
                  <a:cubicBezTo>
                    <a:pt x="106" y="177"/>
                    <a:pt x="106" y="177"/>
                    <a:pt x="106" y="177"/>
                  </a:cubicBezTo>
                  <a:cubicBezTo>
                    <a:pt x="106" y="177"/>
                    <a:pt x="105" y="177"/>
                    <a:pt x="105" y="176"/>
                  </a:cubicBezTo>
                  <a:cubicBezTo>
                    <a:pt x="97" y="156"/>
                    <a:pt x="97" y="156"/>
                    <a:pt x="97" y="156"/>
                  </a:cubicBezTo>
                  <a:cubicBezTo>
                    <a:pt x="97" y="155"/>
                    <a:pt x="97" y="154"/>
                    <a:pt x="98" y="154"/>
                  </a:cubicBezTo>
                  <a:close/>
                  <a:moveTo>
                    <a:pt x="77" y="98"/>
                  </a:moveTo>
                  <a:cubicBezTo>
                    <a:pt x="76" y="98"/>
                    <a:pt x="76" y="98"/>
                    <a:pt x="76" y="98"/>
                  </a:cubicBezTo>
                  <a:cubicBezTo>
                    <a:pt x="75" y="98"/>
                    <a:pt x="75" y="98"/>
                    <a:pt x="75" y="98"/>
                  </a:cubicBezTo>
                  <a:cubicBezTo>
                    <a:pt x="75" y="98"/>
                    <a:pt x="75" y="98"/>
                    <a:pt x="75" y="98"/>
                  </a:cubicBezTo>
                  <a:cubicBezTo>
                    <a:pt x="75" y="97"/>
                    <a:pt x="75" y="97"/>
                    <a:pt x="75" y="97"/>
                  </a:cubicBezTo>
                  <a:cubicBezTo>
                    <a:pt x="17" y="44"/>
                    <a:pt x="17" y="44"/>
                    <a:pt x="17" y="44"/>
                  </a:cubicBezTo>
                  <a:cubicBezTo>
                    <a:pt x="74" y="94"/>
                    <a:pt x="74" y="94"/>
                    <a:pt x="74" y="94"/>
                  </a:cubicBezTo>
                  <a:cubicBezTo>
                    <a:pt x="87" y="49"/>
                    <a:pt x="87" y="49"/>
                    <a:pt x="87" y="49"/>
                  </a:cubicBezTo>
                  <a:cubicBezTo>
                    <a:pt x="77" y="97"/>
                    <a:pt x="77" y="97"/>
                    <a:pt x="77" y="97"/>
                  </a:cubicBezTo>
                  <a:lnTo>
                    <a:pt x="77" y="98"/>
                  </a:lnTo>
                  <a:close/>
                  <a:moveTo>
                    <a:pt x="74" y="167"/>
                  </a:moveTo>
                  <a:cubicBezTo>
                    <a:pt x="74" y="149"/>
                    <a:pt x="74" y="149"/>
                    <a:pt x="74" y="149"/>
                  </a:cubicBezTo>
                  <a:cubicBezTo>
                    <a:pt x="74" y="148"/>
                    <a:pt x="74" y="148"/>
                    <a:pt x="75" y="148"/>
                  </a:cubicBezTo>
                  <a:cubicBezTo>
                    <a:pt x="76" y="148"/>
                    <a:pt x="77" y="150"/>
                    <a:pt x="77" y="150"/>
                  </a:cubicBezTo>
                  <a:cubicBezTo>
                    <a:pt x="77" y="168"/>
                    <a:pt x="77" y="168"/>
                    <a:pt x="77" y="168"/>
                  </a:cubicBezTo>
                  <a:cubicBezTo>
                    <a:pt x="77" y="169"/>
                    <a:pt x="76" y="170"/>
                    <a:pt x="75" y="169"/>
                  </a:cubicBezTo>
                  <a:cubicBezTo>
                    <a:pt x="74" y="169"/>
                    <a:pt x="74" y="168"/>
                    <a:pt x="74" y="167"/>
                  </a:cubicBezTo>
                  <a:close/>
                  <a:moveTo>
                    <a:pt x="43" y="138"/>
                  </a:moveTo>
                  <a:cubicBezTo>
                    <a:pt x="51" y="128"/>
                    <a:pt x="51" y="128"/>
                    <a:pt x="51" y="128"/>
                  </a:cubicBezTo>
                  <a:cubicBezTo>
                    <a:pt x="51" y="127"/>
                    <a:pt x="52" y="127"/>
                    <a:pt x="52" y="127"/>
                  </a:cubicBezTo>
                  <a:cubicBezTo>
                    <a:pt x="53" y="128"/>
                    <a:pt x="53" y="128"/>
                    <a:pt x="53" y="128"/>
                  </a:cubicBezTo>
                  <a:cubicBezTo>
                    <a:pt x="54" y="129"/>
                    <a:pt x="54" y="130"/>
                    <a:pt x="53" y="131"/>
                  </a:cubicBezTo>
                  <a:cubicBezTo>
                    <a:pt x="46" y="142"/>
                    <a:pt x="46" y="142"/>
                    <a:pt x="46" y="142"/>
                  </a:cubicBezTo>
                  <a:cubicBezTo>
                    <a:pt x="45" y="142"/>
                    <a:pt x="45" y="142"/>
                    <a:pt x="44" y="142"/>
                  </a:cubicBezTo>
                  <a:cubicBezTo>
                    <a:pt x="44" y="141"/>
                    <a:pt x="44" y="141"/>
                    <a:pt x="44" y="141"/>
                  </a:cubicBezTo>
                  <a:cubicBezTo>
                    <a:pt x="43" y="140"/>
                    <a:pt x="43" y="139"/>
                    <a:pt x="43" y="138"/>
                  </a:cubicBezTo>
                  <a:close/>
                  <a:moveTo>
                    <a:pt x="21" y="99"/>
                  </a:moveTo>
                  <a:cubicBezTo>
                    <a:pt x="34" y="98"/>
                    <a:pt x="34" y="98"/>
                    <a:pt x="34" y="98"/>
                  </a:cubicBezTo>
                  <a:cubicBezTo>
                    <a:pt x="35" y="98"/>
                    <a:pt x="35" y="98"/>
                    <a:pt x="35" y="98"/>
                  </a:cubicBezTo>
                  <a:cubicBezTo>
                    <a:pt x="36" y="98"/>
                    <a:pt x="36" y="99"/>
                    <a:pt x="36" y="100"/>
                  </a:cubicBezTo>
                  <a:cubicBezTo>
                    <a:pt x="37" y="101"/>
                    <a:pt x="37" y="102"/>
                    <a:pt x="36" y="102"/>
                  </a:cubicBezTo>
                  <a:cubicBezTo>
                    <a:pt x="22" y="103"/>
                    <a:pt x="22" y="103"/>
                    <a:pt x="22" y="103"/>
                  </a:cubicBezTo>
                  <a:cubicBezTo>
                    <a:pt x="22" y="103"/>
                    <a:pt x="22" y="103"/>
                    <a:pt x="22" y="103"/>
                  </a:cubicBezTo>
                  <a:cubicBezTo>
                    <a:pt x="21" y="102"/>
                    <a:pt x="21" y="102"/>
                    <a:pt x="20" y="101"/>
                  </a:cubicBezTo>
                  <a:cubicBezTo>
                    <a:pt x="20" y="100"/>
                    <a:pt x="20" y="99"/>
                    <a:pt x="21" y="99"/>
                  </a:cubicBezTo>
                  <a:close/>
                  <a:moveTo>
                    <a:pt x="12" y="60"/>
                  </a:moveTo>
                  <a:cubicBezTo>
                    <a:pt x="12" y="59"/>
                    <a:pt x="13" y="58"/>
                    <a:pt x="13" y="59"/>
                  </a:cubicBezTo>
                  <a:cubicBezTo>
                    <a:pt x="29" y="68"/>
                    <a:pt x="29" y="68"/>
                    <a:pt x="29" y="68"/>
                  </a:cubicBezTo>
                  <a:cubicBezTo>
                    <a:pt x="30" y="68"/>
                    <a:pt x="30" y="69"/>
                    <a:pt x="30" y="70"/>
                  </a:cubicBezTo>
                  <a:cubicBezTo>
                    <a:pt x="30" y="71"/>
                    <a:pt x="30" y="72"/>
                    <a:pt x="29" y="71"/>
                  </a:cubicBezTo>
                  <a:cubicBezTo>
                    <a:pt x="13" y="62"/>
                    <a:pt x="13" y="62"/>
                    <a:pt x="13" y="62"/>
                  </a:cubicBezTo>
                  <a:cubicBezTo>
                    <a:pt x="13" y="62"/>
                    <a:pt x="12" y="61"/>
                    <a:pt x="12"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iślíḑè"/>
            <p:cNvSpPr/>
            <p:nvPr/>
          </p:nvSpPr>
          <p:spPr bwMode="auto">
            <a:xfrm>
              <a:off x="7915276" y="1501776"/>
              <a:ext cx="23813" cy="15875"/>
            </a:xfrm>
            <a:custGeom>
              <a:avLst/>
              <a:gdLst>
                <a:gd name="T0" fmla="*/ 8 w 8"/>
                <a:gd name="T1" fmla="*/ 5 h 5"/>
                <a:gd name="T2" fmla="*/ 0 w 8"/>
                <a:gd name="T3" fmla="*/ 0 h 5"/>
                <a:gd name="T4" fmla="*/ 0 w 8"/>
                <a:gd name="T5" fmla="*/ 0 h 5"/>
                <a:gd name="T6" fmla="*/ 8 w 8"/>
                <a:gd name="T7" fmla="*/ 5 h 5"/>
              </a:gdLst>
              <a:ahLst/>
              <a:cxnLst>
                <a:cxn ang="0">
                  <a:pos x="T0" y="T1"/>
                </a:cxn>
                <a:cxn ang="0">
                  <a:pos x="T2" y="T3"/>
                </a:cxn>
                <a:cxn ang="0">
                  <a:pos x="T4" y="T5"/>
                </a:cxn>
                <a:cxn ang="0">
                  <a:pos x="T6" y="T7"/>
                </a:cxn>
              </a:cxnLst>
              <a:rect l="0" t="0" r="r" b="b"/>
              <a:pathLst>
                <a:path w="8" h="5">
                  <a:moveTo>
                    <a:pt x="8" y="5"/>
                  </a:moveTo>
                  <a:cubicBezTo>
                    <a:pt x="5" y="4"/>
                    <a:pt x="3" y="2"/>
                    <a:pt x="0" y="0"/>
                  </a:cubicBezTo>
                  <a:cubicBezTo>
                    <a:pt x="0" y="0"/>
                    <a:pt x="0" y="0"/>
                    <a:pt x="0" y="0"/>
                  </a:cubicBezTo>
                  <a:cubicBezTo>
                    <a:pt x="3" y="2"/>
                    <a:pt x="5" y="4"/>
                    <a:pt x="8" y="5"/>
                  </a:cubicBezTo>
                  <a:close/>
                </a:path>
              </a:pathLst>
            </a:custGeom>
            <a:solidFill>
              <a:srgbClr val="DADC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îṥḷîďe"/>
            <p:cNvSpPr/>
            <p:nvPr/>
          </p:nvSpPr>
          <p:spPr bwMode="auto">
            <a:xfrm>
              <a:off x="7899401" y="1533526"/>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solidFill>
              <a:srgbClr val="DADC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ïsḻíḋê"/>
            <p:cNvSpPr/>
            <p:nvPr/>
          </p:nvSpPr>
          <p:spPr bwMode="auto">
            <a:xfrm>
              <a:off x="7891463" y="1527176"/>
              <a:ext cx="4763" cy="3175"/>
            </a:xfrm>
            <a:custGeom>
              <a:avLst/>
              <a:gdLst>
                <a:gd name="T0" fmla="*/ 0 w 2"/>
                <a:gd name="T1" fmla="*/ 0 h 1"/>
                <a:gd name="T2" fmla="*/ 2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1"/>
                    <a:pt x="2" y="1"/>
                  </a:cubicBezTo>
                  <a:cubicBezTo>
                    <a:pt x="2" y="1"/>
                    <a:pt x="2" y="1"/>
                    <a:pt x="2" y="1"/>
                  </a:cubicBezTo>
                  <a:cubicBezTo>
                    <a:pt x="1" y="1"/>
                    <a:pt x="0" y="0"/>
                    <a:pt x="0" y="0"/>
                  </a:cubicBezTo>
                  <a:close/>
                </a:path>
              </a:pathLst>
            </a:custGeom>
            <a:solidFill>
              <a:srgbClr val="DADCD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ïsḻíḓê"/>
            <p:cNvSpPr/>
            <p:nvPr/>
          </p:nvSpPr>
          <p:spPr bwMode="auto">
            <a:xfrm>
              <a:off x="7915276" y="1501776"/>
              <a:ext cx="1588" cy="15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4" name="ïS1íḑê"/>
            <p:cNvSpPr/>
            <p:nvPr/>
          </p:nvSpPr>
          <p:spPr bwMode="auto">
            <a:xfrm>
              <a:off x="7894638" y="1493838"/>
              <a:ext cx="1588"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íṥļîḑé"/>
            <p:cNvSpPr/>
            <p:nvPr/>
          </p:nvSpPr>
          <p:spPr bwMode="auto">
            <a:xfrm>
              <a:off x="7866063" y="1517651"/>
              <a:ext cx="3175" cy="15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6" name="íśḷîḓê"/>
            <p:cNvSpPr/>
            <p:nvPr/>
          </p:nvSpPr>
          <p:spPr bwMode="auto">
            <a:xfrm>
              <a:off x="7869238" y="1517651"/>
              <a:ext cx="6350"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1"/>
                    <a:pt x="2" y="1"/>
                    <a:pt x="2" y="1"/>
                  </a:cubicBezTo>
                  <a:cubicBezTo>
                    <a:pt x="2" y="1"/>
                    <a:pt x="1" y="1"/>
                    <a:pt x="0" y="0"/>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ïsḻïḋe"/>
            <p:cNvSpPr/>
            <p:nvPr/>
          </p:nvSpPr>
          <p:spPr bwMode="auto">
            <a:xfrm>
              <a:off x="7878763" y="1520826"/>
              <a:ext cx="3175" cy="3175"/>
            </a:xfrm>
            <a:custGeom>
              <a:avLst/>
              <a:gdLst>
                <a:gd name="T0" fmla="*/ 0 w 2"/>
                <a:gd name="T1" fmla="*/ 0 h 2"/>
                <a:gd name="T2" fmla="*/ 2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2"/>
                  </a:lnTo>
                  <a:lnTo>
                    <a:pt x="0" y="0"/>
                  </a:ln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işļíḓe"/>
            <p:cNvSpPr/>
            <p:nvPr/>
          </p:nvSpPr>
          <p:spPr bwMode="auto">
            <a:xfrm>
              <a:off x="7894638" y="1493838"/>
              <a:ext cx="1588" cy="158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iṣļíḑè"/>
            <p:cNvSpPr/>
            <p:nvPr/>
          </p:nvSpPr>
          <p:spPr bwMode="auto">
            <a:xfrm>
              <a:off x="7878763" y="1484313"/>
              <a:ext cx="9525" cy="6350"/>
            </a:xfrm>
            <a:custGeom>
              <a:avLst/>
              <a:gdLst>
                <a:gd name="T0" fmla="*/ 0 w 3"/>
                <a:gd name="T1" fmla="*/ 0 h 2"/>
                <a:gd name="T2" fmla="*/ 1 w 3"/>
                <a:gd name="T3" fmla="*/ 1 h 2"/>
                <a:gd name="T4" fmla="*/ 3 w 3"/>
                <a:gd name="T5" fmla="*/ 2 h 2"/>
                <a:gd name="T6" fmla="*/ 0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1"/>
                    <a:pt x="1" y="1"/>
                    <a:pt x="1" y="1"/>
                  </a:cubicBezTo>
                  <a:cubicBezTo>
                    <a:pt x="1" y="1"/>
                    <a:pt x="2" y="1"/>
                    <a:pt x="3" y="2"/>
                  </a:cubicBezTo>
                  <a:cubicBezTo>
                    <a:pt x="2" y="1"/>
                    <a:pt x="1" y="1"/>
                    <a:pt x="0" y="0"/>
                  </a:cubicBezTo>
                  <a:cubicBezTo>
                    <a:pt x="0" y="0"/>
                    <a:pt x="0" y="0"/>
                    <a:pt x="0" y="0"/>
                  </a:cubicBezTo>
                  <a:close/>
                </a:path>
              </a:pathLst>
            </a:custGeom>
            <a:solidFill>
              <a:srgbClr val="D6D6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iśḻïdè"/>
            <p:cNvSpPr/>
            <p:nvPr/>
          </p:nvSpPr>
          <p:spPr bwMode="auto">
            <a:xfrm>
              <a:off x="7875588" y="14843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í$ļiďê"/>
            <p:cNvSpPr/>
            <p:nvPr/>
          </p:nvSpPr>
          <p:spPr bwMode="auto">
            <a:xfrm>
              <a:off x="7815263" y="1508126"/>
              <a:ext cx="1588" cy="1588"/>
            </a:xfrm>
            <a:prstGeom prst="rect">
              <a:avLst/>
            </a:prstGeom>
            <a:solidFill>
              <a:srgbClr val="CE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iśľiḍé"/>
            <p:cNvSpPr/>
            <p:nvPr/>
          </p:nvSpPr>
          <p:spPr bwMode="auto">
            <a:xfrm>
              <a:off x="7845426" y="1474788"/>
              <a:ext cx="3175" cy="0"/>
            </a:xfrm>
            <a:custGeom>
              <a:avLst/>
              <a:gdLst>
                <a:gd name="T0" fmla="*/ 1 w 1"/>
                <a:gd name="T1" fmla="*/ 1 w 1"/>
                <a:gd name="T2" fmla="*/ 1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1" y="0"/>
                  </a:cubicBezTo>
                  <a:close/>
                </a:path>
              </a:pathLst>
            </a:custGeom>
            <a:solidFill>
              <a:srgbClr val="C3C2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išḻïdé"/>
            <p:cNvSpPr/>
            <p:nvPr/>
          </p:nvSpPr>
          <p:spPr bwMode="auto">
            <a:xfrm>
              <a:off x="7786688" y="1508126"/>
              <a:ext cx="1588" cy="3175"/>
            </a:xfrm>
            <a:prstGeom prst="rect">
              <a:avLst/>
            </a:prstGeom>
            <a:solidFill>
              <a:srgbClr val="C3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iSḷîḍê"/>
            <p:cNvSpPr/>
            <p:nvPr/>
          </p:nvSpPr>
          <p:spPr bwMode="auto">
            <a:xfrm>
              <a:off x="7842251" y="1471613"/>
              <a:ext cx="3175" cy="317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solidFill>
              <a:srgbClr val="C3C2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isḷíḑè"/>
            <p:cNvSpPr/>
            <p:nvPr/>
          </p:nvSpPr>
          <p:spPr bwMode="auto">
            <a:xfrm>
              <a:off x="7759701" y="1517651"/>
              <a:ext cx="3175" cy="1588"/>
            </a:xfrm>
            <a:prstGeom prst="rect">
              <a:avLst/>
            </a:prstGeom>
            <a:solidFill>
              <a:srgbClr val="BEB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6" name="ïsḻíḍê"/>
            <p:cNvSpPr/>
            <p:nvPr/>
          </p:nvSpPr>
          <p:spPr bwMode="auto">
            <a:xfrm>
              <a:off x="7753351" y="1520826"/>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solidFill>
              <a:srgbClr val="BEBD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îS1îḋé"/>
            <p:cNvSpPr/>
            <p:nvPr/>
          </p:nvSpPr>
          <p:spPr bwMode="auto">
            <a:xfrm>
              <a:off x="7729538" y="1417638"/>
              <a:ext cx="533400" cy="701675"/>
            </a:xfrm>
            <a:custGeom>
              <a:avLst/>
              <a:gdLst>
                <a:gd name="T0" fmla="*/ 129 w 175"/>
                <a:gd name="T1" fmla="*/ 224 h 230"/>
                <a:gd name="T2" fmla="*/ 133 w 175"/>
                <a:gd name="T3" fmla="*/ 219 h 230"/>
                <a:gd name="T4" fmla="*/ 137 w 175"/>
                <a:gd name="T5" fmla="*/ 213 h 230"/>
                <a:gd name="T6" fmla="*/ 140 w 175"/>
                <a:gd name="T7" fmla="*/ 206 h 230"/>
                <a:gd name="T8" fmla="*/ 142 w 175"/>
                <a:gd name="T9" fmla="*/ 201 h 230"/>
                <a:gd name="T10" fmla="*/ 144 w 175"/>
                <a:gd name="T11" fmla="*/ 192 h 230"/>
                <a:gd name="T12" fmla="*/ 145 w 175"/>
                <a:gd name="T13" fmla="*/ 183 h 230"/>
                <a:gd name="T14" fmla="*/ 145 w 175"/>
                <a:gd name="T15" fmla="*/ 163 h 230"/>
                <a:gd name="T16" fmla="*/ 143 w 175"/>
                <a:gd name="T17" fmla="*/ 150 h 230"/>
                <a:gd name="T18" fmla="*/ 141 w 175"/>
                <a:gd name="T19" fmla="*/ 140 h 230"/>
                <a:gd name="T20" fmla="*/ 138 w 175"/>
                <a:gd name="T21" fmla="*/ 131 h 230"/>
                <a:gd name="T22" fmla="*/ 135 w 175"/>
                <a:gd name="T23" fmla="*/ 120 h 230"/>
                <a:gd name="T24" fmla="*/ 131 w 175"/>
                <a:gd name="T25" fmla="*/ 111 h 230"/>
                <a:gd name="T26" fmla="*/ 127 w 175"/>
                <a:gd name="T27" fmla="*/ 103 h 230"/>
                <a:gd name="T28" fmla="*/ 122 w 175"/>
                <a:gd name="T29" fmla="*/ 93 h 230"/>
                <a:gd name="T30" fmla="*/ 117 w 175"/>
                <a:gd name="T31" fmla="*/ 85 h 230"/>
                <a:gd name="T32" fmla="*/ 112 w 175"/>
                <a:gd name="T33" fmla="*/ 78 h 230"/>
                <a:gd name="T34" fmla="*/ 105 w 175"/>
                <a:gd name="T35" fmla="*/ 69 h 230"/>
                <a:gd name="T36" fmla="*/ 94 w 175"/>
                <a:gd name="T37" fmla="*/ 55 h 230"/>
                <a:gd name="T38" fmla="*/ 87 w 175"/>
                <a:gd name="T39" fmla="*/ 49 h 230"/>
                <a:gd name="T40" fmla="*/ 71 w 175"/>
                <a:gd name="T41" fmla="*/ 35 h 230"/>
                <a:gd name="T42" fmla="*/ 56 w 175"/>
                <a:gd name="T43" fmla="*/ 26 h 230"/>
                <a:gd name="T44" fmla="*/ 54 w 175"/>
                <a:gd name="T45" fmla="*/ 25 h 230"/>
                <a:gd name="T46" fmla="*/ 49 w 175"/>
                <a:gd name="T47" fmla="*/ 22 h 230"/>
                <a:gd name="T48" fmla="*/ 45 w 175"/>
                <a:gd name="T49" fmla="*/ 21 h 230"/>
                <a:gd name="T50" fmla="*/ 44 w 175"/>
                <a:gd name="T51" fmla="*/ 20 h 230"/>
                <a:gd name="T52" fmla="*/ 39 w 175"/>
                <a:gd name="T53" fmla="*/ 19 h 230"/>
                <a:gd name="T54" fmla="*/ 38 w 175"/>
                <a:gd name="T55" fmla="*/ 19 h 230"/>
                <a:gd name="T56" fmla="*/ 35 w 175"/>
                <a:gd name="T57" fmla="*/ 18 h 230"/>
                <a:gd name="T58" fmla="*/ 29 w 175"/>
                <a:gd name="T59" fmla="*/ 17 h 230"/>
                <a:gd name="T60" fmla="*/ 25 w 175"/>
                <a:gd name="T61" fmla="*/ 17 h 230"/>
                <a:gd name="T62" fmla="*/ 22 w 175"/>
                <a:gd name="T63" fmla="*/ 17 h 230"/>
                <a:gd name="T64" fmla="*/ 19 w 175"/>
                <a:gd name="T65" fmla="*/ 17 h 230"/>
                <a:gd name="T66" fmla="*/ 14 w 175"/>
                <a:gd name="T67" fmla="*/ 17 h 230"/>
                <a:gd name="T68" fmla="*/ 11 w 175"/>
                <a:gd name="T69" fmla="*/ 18 h 230"/>
                <a:gd name="T70" fmla="*/ 9 w 175"/>
                <a:gd name="T71" fmla="*/ 18 h 230"/>
                <a:gd name="T72" fmla="*/ 5 w 175"/>
                <a:gd name="T73" fmla="*/ 20 h 230"/>
                <a:gd name="T74" fmla="*/ 2 w 175"/>
                <a:gd name="T75" fmla="*/ 21 h 230"/>
                <a:gd name="T76" fmla="*/ 0 w 175"/>
                <a:gd name="T77" fmla="*/ 22 h 230"/>
                <a:gd name="T78" fmla="*/ 33 w 175"/>
                <a:gd name="T79" fmla="*/ 3 h 230"/>
                <a:gd name="T80" fmla="*/ 38 w 175"/>
                <a:gd name="T81" fmla="*/ 2 h 230"/>
                <a:gd name="T82" fmla="*/ 44 w 175"/>
                <a:gd name="T83" fmla="*/ 0 h 230"/>
                <a:gd name="T84" fmla="*/ 53 w 175"/>
                <a:gd name="T85" fmla="*/ 0 h 230"/>
                <a:gd name="T86" fmla="*/ 64 w 175"/>
                <a:gd name="T87" fmla="*/ 1 h 230"/>
                <a:gd name="T88" fmla="*/ 72 w 175"/>
                <a:gd name="T89" fmla="*/ 4 h 230"/>
                <a:gd name="T90" fmla="*/ 78 w 175"/>
                <a:gd name="T91" fmla="*/ 6 h 230"/>
                <a:gd name="T92" fmla="*/ 98 w 175"/>
                <a:gd name="T93" fmla="*/ 17 h 230"/>
                <a:gd name="T94" fmla="*/ 113 w 175"/>
                <a:gd name="T95" fmla="*/ 29 h 230"/>
                <a:gd name="T96" fmla="*/ 123 w 175"/>
                <a:gd name="T97" fmla="*/ 38 h 230"/>
                <a:gd name="T98" fmla="*/ 134 w 175"/>
                <a:gd name="T99" fmla="*/ 52 h 230"/>
                <a:gd name="T100" fmla="*/ 143 w 175"/>
                <a:gd name="T101" fmla="*/ 64 h 230"/>
                <a:gd name="T102" fmla="*/ 149 w 175"/>
                <a:gd name="T103" fmla="*/ 75 h 230"/>
                <a:gd name="T104" fmla="*/ 156 w 175"/>
                <a:gd name="T105" fmla="*/ 86 h 230"/>
                <a:gd name="T106" fmla="*/ 160 w 175"/>
                <a:gd name="T107" fmla="*/ 96 h 230"/>
                <a:gd name="T108" fmla="*/ 166 w 175"/>
                <a:gd name="T109" fmla="*/ 112 h 230"/>
                <a:gd name="T110" fmla="*/ 170 w 175"/>
                <a:gd name="T111" fmla="*/ 124 h 230"/>
                <a:gd name="T112" fmla="*/ 173 w 175"/>
                <a:gd name="T113" fmla="*/ 139 h 230"/>
                <a:gd name="T114" fmla="*/ 175 w 175"/>
                <a:gd name="T115" fmla="*/ 159 h 230"/>
                <a:gd name="T116" fmla="*/ 124 w 175"/>
                <a:gd name="T117" fmla="*/ 22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5" h="230">
                  <a:moveTo>
                    <a:pt x="125" y="228"/>
                  </a:moveTo>
                  <a:cubicBezTo>
                    <a:pt x="125" y="227"/>
                    <a:pt x="126" y="227"/>
                    <a:pt x="126" y="226"/>
                  </a:cubicBezTo>
                  <a:cubicBezTo>
                    <a:pt x="127" y="226"/>
                    <a:pt x="127" y="226"/>
                    <a:pt x="127" y="226"/>
                  </a:cubicBezTo>
                  <a:cubicBezTo>
                    <a:pt x="128" y="225"/>
                    <a:pt x="128" y="225"/>
                    <a:pt x="129" y="224"/>
                  </a:cubicBezTo>
                  <a:cubicBezTo>
                    <a:pt x="130" y="223"/>
                    <a:pt x="130" y="223"/>
                    <a:pt x="130" y="223"/>
                  </a:cubicBezTo>
                  <a:cubicBezTo>
                    <a:pt x="130" y="223"/>
                    <a:pt x="131" y="222"/>
                    <a:pt x="131" y="222"/>
                  </a:cubicBezTo>
                  <a:cubicBezTo>
                    <a:pt x="131" y="221"/>
                    <a:pt x="132" y="221"/>
                    <a:pt x="132" y="221"/>
                  </a:cubicBezTo>
                  <a:cubicBezTo>
                    <a:pt x="132" y="220"/>
                    <a:pt x="133" y="220"/>
                    <a:pt x="133" y="219"/>
                  </a:cubicBezTo>
                  <a:cubicBezTo>
                    <a:pt x="134" y="219"/>
                    <a:pt x="134" y="218"/>
                    <a:pt x="134" y="218"/>
                  </a:cubicBezTo>
                  <a:cubicBezTo>
                    <a:pt x="135" y="217"/>
                    <a:pt x="135" y="217"/>
                    <a:pt x="135" y="216"/>
                  </a:cubicBezTo>
                  <a:cubicBezTo>
                    <a:pt x="136" y="216"/>
                    <a:pt x="136" y="215"/>
                    <a:pt x="136" y="215"/>
                  </a:cubicBezTo>
                  <a:cubicBezTo>
                    <a:pt x="137" y="214"/>
                    <a:pt x="137" y="214"/>
                    <a:pt x="137" y="213"/>
                  </a:cubicBezTo>
                  <a:cubicBezTo>
                    <a:pt x="138" y="213"/>
                    <a:pt x="138" y="212"/>
                    <a:pt x="138" y="212"/>
                  </a:cubicBezTo>
                  <a:cubicBezTo>
                    <a:pt x="138" y="211"/>
                    <a:pt x="139" y="210"/>
                    <a:pt x="139" y="210"/>
                  </a:cubicBezTo>
                  <a:cubicBezTo>
                    <a:pt x="139" y="209"/>
                    <a:pt x="139" y="209"/>
                    <a:pt x="140" y="208"/>
                  </a:cubicBezTo>
                  <a:cubicBezTo>
                    <a:pt x="140" y="207"/>
                    <a:pt x="140" y="207"/>
                    <a:pt x="140" y="206"/>
                  </a:cubicBezTo>
                  <a:cubicBezTo>
                    <a:pt x="141" y="206"/>
                    <a:pt x="141" y="205"/>
                    <a:pt x="141" y="204"/>
                  </a:cubicBezTo>
                  <a:cubicBezTo>
                    <a:pt x="141" y="204"/>
                    <a:pt x="142" y="203"/>
                    <a:pt x="142" y="202"/>
                  </a:cubicBezTo>
                  <a:cubicBezTo>
                    <a:pt x="142" y="202"/>
                    <a:pt x="142" y="201"/>
                    <a:pt x="142" y="201"/>
                  </a:cubicBezTo>
                  <a:cubicBezTo>
                    <a:pt x="142" y="201"/>
                    <a:pt x="142" y="201"/>
                    <a:pt x="142" y="201"/>
                  </a:cubicBezTo>
                  <a:cubicBezTo>
                    <a:pt x="143" y="200"/>
                    <a:pt x="143" y="199"/>
                    <a:pt x="143" y="198"/>
                  </a:cubicBezTo>
                  <a:cubicBezTo>
                    <a:pt x="143" y="198"/>
                    <a:pt x="143" y="197"/>
                    <a:pt x="143" y="196"/>
                  </a:cubicBezTo>
                  <a:cubicBezTo>
                    <a:pt x="144" y="196"/>
                    <a:pt x="144" y="195"/>
                    <a:pt x="144" y="194"/>
                  </a:cubicBezTo>
                  <a:cubicBezTo>
                    <a:pt x="144" y="193"/>
                    <a:pt x="144" y="193"/>
                    <a:pt x="144" y="192"/>
                  </a:cubicBezTo>
                  <a:cubicBezTo>
                    <a:pt x="144" y="191"/>
                    <a:pt x="145" y="191"/>
                    <a:pt x="145" y="190"/>
                  </a:cubicBezTo>
                  <a:cubicBezTo>
                    <a:pt x="145" y="189"/>
                    <a:pt x="145" y="188"/>
                    <a:pt x="145" y="187"/>
                  </a:cubicBezTo>
                  <a:cubicBezTo>
                    <a:pt x="145" y="187"/>
                    <a:pt x="145" y="186"/>
                    <a:pt x="145" y="185"/>
                  </a:cubicBezTo>
                  <a:cubicBezTo>
                    <a:pt x="145" y="184"/>
                    <a:pt x="145" y="183"/>
                    <a:pt x="145" y="183"/>
                  </a:cubicBezTo>
                  <a:cubicBezTo>
                    <a:pt x="146" y="182"/>
                    <a:pt x="146" y="181"/>
                    <a:pt x="146" y="180"/>
                  </a:cubicBezTo>
                  <a:cubicBezTo>
                    <a:pt x="146" y="179"/>
                    <a:pt x="146" y="177"/>
                    <a:pt x="146" y="175"/>
                  </a:cubicBezTo>
                  <a:cubicBezTo>
                    <a:pt x="146" y="172"/>
                    <a:pt x="146" y="169"/>
                    <a:pt x="145" y="166"/>
                  </a:cubicBezTo>
                  <a:cubicBezTo>
                    <a:pt x="145" y="165"/>
                    <a:pt x="145" y="164"/>
                    <a:pt x="145" y="163"/>
                  </a:cubicBezTo>
                  <a:cubicBezTo>
                    <a:pt x="145" y="162"/>
                    <a:pt x="145" y="160"/>
                    <a:pt x="145" y="159"/>
                  </a:cubicBezTo>
                  <a:cubicBezTo>
                    <a:pt x="145" y="158"/>
                    <a:pt x="144" y="157"/>
                    <a:pt x="144" y="156"/>
                  </a:cubicBezTo>
                  <a:cubicBezTo>
                    <a:pt x="144" y="155"/>
                    <a:pt x="144" y="155"/>
                    <a:pt x="144" y="154"/>
                  </a:cubicBezTo>
                  <a:cubicBezTo>
                    <a:pt x="144" y="153"/>
                    <a:pt x="143" y="151"/>
                    <a:pt x="143" y="150"/>
                  </a:cubicBezTo>
                  <a:cubicBezTo>
                    <a:pt x="143" y="149"/>
                    <a:pt x="143" y="148"/>
                    <a:pt x="143" y="147"/>
                  </a:cubicBezTo>
                  <a:cubicBezTo>
                    <a:pt x="143" y="146"/>
                    <a:pt x="142" y="146"/>
                    <a:pt x="142" y="145"/>
                  </a:cubicBezTo>
                  <a:cubicBezTo>
                    <a:pt x="142" y="144"/>
                    <a:pt x="142" y="143"/>
                    <a:pt x="141" y="141"/>
                  </a:cubicBezTo>
                  <a:cubicBezTo>
                    <a:pt x="141" y="141"/>
                    <a:pt x="141" y="140"/>
                    <a:pt x="141" y="140"/>
                  </a:cubicBezTo>
                  <a:cubicBezTo>
                    <a:pt x="141" y="139"/>
                    <a:pt x="140" y="138"/>
                    <a:pt x="140" y="137"/>
                  </a:cubicBezTo>
                  <a:cubicBezTo>
                    <a:pt x="140" y="136"/>
                    <a:pt x="140" y="136"/>
                    <a:pt x="140" y="135"/>
                  </a:cubicBezTo>
                  <a:cubicBezTo>
                    <a:pt x="139" y="134"/>
                    <a:pt x="139" y="133"/>
                    <a:pt x="138" y="131"/>
                  </a:cubicBezTo>
                  <a:cubicBezTo>
                    <a:pt x="138" y="131"/>
                    <a:pt x="138" y="131"/>
                    <a:pt x="138" y="131"/>
                  </a:cubicBezTo>
                  <a:cubicBezTo>
                    <a:pt x="138" y="130"/>
                    <a:pt x="138" y="129"/>
                    <a:pt x="138" y="128"/>
                  </a:cubicBezTo>
                  <a:cubicBezTo>
                    <a:pt x="137" y="127"/>
                    <a:pt x="137" y="126"/>
                    <a:pt x="136" y="125"/>
                  </a:cubicBezTo>
                  <a:cubicBezTo>
                    <a:pt x="136" y="124"/>
                    <a:pt x="136" y="123"/>
                    <a:pt x="135" y="122"/>
                  </a:cubicBezTo>
                  <a:cubicBezTo>
                    <a:pt x="135" y="121"/>
                    <a:pt x="135" y="121"/>
                    <a:pt x="135" y="120"/>
                  </a:cubicBezTo>
                  <a:cubicBezTo>
                    <a:pt x="134" y="119"/>
                    <a:pt x="134" y="118"/>
                    <a:pt x="133" y="117"/>
                  </a:cubicBezTo>
                  <a:cubicBezTo>
                    <a:pt x="133" y="115"/>
                    <a:pt x="132" y="114"/>
                    <a:pt x="132" y="113"/>
                  </a:cubicBezTo>
                  <a:cubicBezTo>
                    <a:pt x="131" y="113"/>
                    <a:pt x="131" y="113"/>
                    <a:pt x="131" y="113"/>
                  </a:cubicBezTo>
                  <a:cubicBezTo>
                    <a:pt x="131" y="112"/>
                    <a:pt x="131" y="112"/>
                    <a:pt x="131" y="111"/>
                  </a:cubicBezTo>
                  <a:cubicBezTo>
                    <a:pt x="131" y="111"/>
                    <a:pt x="131" y="111"/>
                    <a:pt x="130" y="110"/>
                  </a:cubicBezTo>
                  <a:cubicBezTo>
                    <a:pt x="130" y="109"/>
                    <a:pt x="129" y="107"/>
                    <a:pt x="128" y="105"/>
                  </a:cubicBezTo>
                  <a:cubicBezTo>
                    <a:pt x="128" y="105"/>
                    <a:pt x="128" y="104"/>
                    <a:pt x="127" y="104"/>
                  </a:cubicBezTo>
                  <a:cubicBezTo>
                    <a:pt x="127" y="103"/>
                    <a:pt x="127" y="103"/>
                    <a:pt x="127" y="103"/>
                  </a:cubicBezTo>
                  <a:cubicBezTo>
                    <a:pt x="127" y="102"/>
                    <a:pt x="126" y="101"/>
                    <a:pt x="126" y="101"/>
                  </a:cubicBezTo>
                  <a:cubicBezTo>
                    <a:pt x="125" y="100"/>
                    <a:pt x="125" y="99"/>
                    <a:pt x="124" y="98"/>
                  </a:cubicBezTo>
                  <a:cubicBezTo>
                    <a:pt x="124" y="97"/>
                    <a:pt x="124" y="97"/>
                    <a:pt x="124" y="97"/>
                  </a:cubicBezTo>
                  <a:cubicBezTo>
                    <a:pt x="123" y="96"/>
                    <a:pt x="122" y="94"/>
                    <a:pt x="122" y="93"/>
                  </a:cubicBezTo>
                  <a:cubicBezTo>
                    <a:pt x="121" y="92"/>
                    <a:pt x="121" y="92"/>
                    <a:pt x="121" y="91"/>
                  </a:cubicBezTo>
                  <a:cubicBezTo>
                    <a:pt x="120" y="91"/>
                    <a:pt x="120" y="91"/>
                    <a:pt x="120" y="91"/>
                  </a:cubicBezTo>
                  <a:cubicBezTo>
                    <a:pt x="120" y="91"/>
                    <a:pt x="120" y="91"/>
                    <a:pt x="120" y="91"/>
                  </a:cubicBezTo>
                  <a:cubicBezTo>
                    <a:pt x="119" y="89"/>
                    <a:pt x="118" y="87"/>
                    <a:pt x="117" y="85"/>
                  </a:cubicBezTo>
                  <a:cubicBezTo>
                    <a:pt x="116" y="84"/>
                    <a:pt x="116" y="84"/>
                    <a:pt x="116" y="84"/>
                  </a:cubicBezTo>
                  <a:cubicBezTo>
                    <a:pt x="116" y="83"/>
                    <a:pt x="116" y="83"/>
                    <a:pt x="115" y="83"/>
                  </a:cubicBezTo>
                  <a:cubicBezTo>
                    <a:pt x="115" y="82"/>
                    <a:pt x="114" y="81"/>
                    <a:pt x="114" y="80"/>
                  </a:cubicBezTo>
                  <a:cubicBezTo>
                    <a:pt x="113" y="80"/>
                    <a:pt x="113" y="79"/>
                    <a:pt x="112" y="78"/>
                  </a:cubicBezTo>
                  <a:cubicBezTo>
                    <a:pt x="112" y="78"/>
                    <a:pt x="112" y="77"/>
                    <a:pt x="111" y="76"/>
                  </a:cubicBezTo>
                  <a:cubicBezTo>
                    <a:pt x="111" y="76"/>
                    <a:pt x="110" y="75"/>
                    <a:pt x="109" y="74"/>
                  </a:cubicBezTo>
                  <a:cubicBezTo>
                    <a:pt x="109" y="73"/>
                    <a:pt x="108" y="72"/>
                    <a:pt x="107" y="71"/>
                  </a:cubicBezTo>
                  <a:cubicBezTo>
                    <a:pt x="107" y="70"/>
                    <a:pt x="106" y="69"/>
                    <a:pt x="105" y="69"/>
                  </a:cubicBezTo>
                  <a:cubicBezTo>
                    <a:pt x="105" y="68"/>
                    <a:pt x="104" y="67"/>
                    <a:pt x="103" y="66"/>
                  </a:cubicBezTo>
                  <a:cubicBezTo>
                    <a:pt x="102" y="65"/>
                    <a:pt x="101" y="63"/>
                    <a:pt x="100" y="62"/>
                  </a:cubicBezTo>
                  <a:cubicBezTo>
                    <a:pt x="99" y="61"/>
                    <a:pt x="99" y="61"/>
                    <a:pt x="99" y="60"/>
                  </a:cubicBezTo>
                  <a:cubicBezTo>
                    <a:pt x="97" y="58"/>
                    <a:pt x="95" y="57"/>
                    <a:pt x="94" y="55"/>
                  </a:cubicBezTo>
                  <a:cubicBezTo>
                    <a:pt x="94" y="55"/>
                    <a:pt x="94" y="55"/>
                    <a:pt x="94" y="55"/>
                  </a:cubicBezTo>
                  <a:cubicBezTo>
                    <a:pt x="94" y="55"/>
                    <a:pt x="94" y="55"/>
                    <a:pt x="94" y="55"/>
                  </a:cubicBezTo>
                  <a:cubicBezTo>
                    <a:pt x="92" y="53"/>
                    <a:pt x="91" y="52"/>
                    <a:pt x="89" y="50"/>
                  </a:cubicBezTo>
                  <a:cubicBezTo>
                    <a:pt x="89" y="50"/>
                    <a:pt x="88" y="49"/>
                    <a:pt x="87" y="49"/>
                  </a:cubicBezTo>
                  <a:cubicBezTo>
                    <a:pt x="86" y="48"/>
                    <a:pt x="86" y="47"/>
                    <a:pt x="85" y="46"/>
                  </a:cubicBezTo>
                  <a:cubicBezTo>
                    <a:pt x="83" y="45"/>
                    <a:pt x="81" y="43"/>
                    <a:pt x="80" y="42"/>
                  </a:cubicBezTo>
                  <a:cubicBezTo>
                    <a:pt x="79" y="41"/>
                    <a:pt x="78" y="40"/>
                    <a:pt x="77" y="39"/>
                  </a:cubicBezTo>
                  <a:cubicBezTo>
                    <a:pt x="75" y="38"/>
                    <a:pt x="73" y="37"/>
                    <a:pt x="71" y="35"/>
                  </a:cubicBezTo>
                  <a:cubicBezTo>
                    <a:pt x="71" y="35"/>
                    <a:pt x="70" y="34"/>
                    <a:pt x="69" y="33"/>
                  </a:cubicBezTo>
                  <a:cubicBezTo>
                    <a:pt x="66" y="32"/>
                    <a:pt x="64" y="30"/>
                    <a:pt x="61" y="28"/>
                  </a:cubicBezTo>
                  <a:cubicBezTo>
                    <a:pt x="61" y="28"/>
                    <a:pt x="61" y="28"/>
                    <a:pt x="61" y="28"/>
                  </a:cubicBezTo>
                  <a:cubicBezTo>
                    <a:pt x="59" y="27"/>
                    <a:pt x="58" y="27"/>
                    <a:pt x="56" y="26"/>
                  </a:cubicBezTo>
                  <a:cubicBezTo>
                    <a:pt x="56" y="26"/>
                    <a:pt x="56" y="25"/>
                    <a:pt x="55" y="25"/>
                  </a:cubicBezTo>
                  <a:cubicBezTo>
                    <a:pt x="55" y="25"/>
                    <a:pt x="54" y="25"/>
                    <a:pt x="54" y="25"/>
                  </a:cubicBezTo>
                  <a:cubicBezTo>
                    <a:pt x="54" y="25"/>
                    <a:pt x="54" y="25"/>
                    <a:pt x="54" y="25"/>
                  </a:cubicBezTo>
                  <a:cubicBezTo>
                    <a:pt x="54" y="25"/>
                    <a:pt x="54" y="25"/>
                    <a:pt x="54" y="25"/>
                  </a:cubicBezTo>
                  <a:cubicBezTo>
                    <a:pt x="53" y="24"/>
                    <a:pt x="53" y="24"/>
                    <a:pt x="52" y="24"/>
                  </a:cubicBezTo>
                  <a:cubicBezTo>
                    <a:pt x="51" y="23"/>
                    <a:pt x="50" y="23"/>
                    <a:pt x="50" y="23"/>
                  </a:cubicBezTo>
                  <a:cubicBezTo>
                    <a:pt x="49" y="22"/>
                    <a:pt x="49" y="22"/>
                    <a:pt x="49" y="22"/>
                  </a:cubicBezTo>
                  <a:cubicBezTo>
                    <a:pt x="49" y="22"/>
                    <a:pt x="49" y="22"/>
                    <a:pt x="49" y="22"/>
                  </a:cubicBezTo>
                  <a:cubicBezTo>
                    <a:pt x="48" y="22"/>
                    <a:pt x="48" y="22"/>
                    <a:pt x="48" y="22"/>
                  </a:cubicBezTo>
                  <a:cubicBezTo>
                    <a:pt x="48" y="22"/>
                    <a:pt x="48" y="22"/>
                    <a:pt x="48" y="22"/>
                  </a:cubicBezTo>
                  <a:cubicBezTo>
                    <a:pt x="48" y="22"/>
                    <a:pt x="48" y="22"/>
                    <a:pt x="48" y="22"/>
                  </a:cubicBezTo>
                  <a:cubicBezTo>
                    <a:pt x="47" y="22"/>
                    <a:pt x="46" y="21"/>
                    <a:pt x="45" y="21"/>
                  </a:cubicBezTo>
                  <a:cubicBezTo>
                    <a:pt x="45" y="21"/>
                    <a:pt x="45" y="21"/>
                    <a:pt x="45" y="21"/>
                  </a:cubicBezTo>
                  <a:cubicBezTo>
                    <a:pt x="44" y="21"/>
                    <a:pt x="44" y="21"/>
                    <a:pt x="44" y="21"/>
                  </a:cubicBezTo>
                  <a:cubicBezTo>
                    <a:pt x="44" y="20"/>
                    <a:pt x="44" y="20"/>
                    <a:pt x="44" y="20"/>
                  </a:cubicBezTo>
                  <a:cubicBezTo>
                    <a:pt x="44" y="20"/>
                    <a:pt x="44" y="20"/>
                    <a:pt x="44" y="20"/>
                  </a:cubicBezTo>
                  <a:cubicBezTo>
                    <a:pt x="43" y="20"/>
                    <a:pt x="43" y="20"/>
                    <a:pt x="43" y="20"/>
                  </a:cubicBezTo>
                  <a:cubicBezTo>
                    <a:pt x="43" y="20"/>
                    <a:pt x="42" y="20"/>
                    <a:pt x="42" y="20"/>
                  </a:cubicBezTo>
                  <a:cubicBezTo>
                    <a:pt x="41" y="20"/>
                    <a:pt x="41" y="20"/>
                    <a:pt x="41" y="20"/>
                  </a:cubicBezTo>
                  <a:cubicBezTo>
                    <a:pt x="41" y="19"/>
                    <a:pt x="40" y="19"/>
                    <a:pt x="39" y="19"/>
                  </a:cubicBezTo>
                  <a:cubicBezTo>
                    <a:pt x="39" y="19"/>
                    <a:pt x="39" y="19"/>
                    <a:pt x="39" y="19"/>
                  </a:cubicBezTo>
                  <a:cubicBezTo>
                    <a:pt x="39" y="19"/>
                    <a:pt x="39" y="19"/>
                    <a:pt x="39" y="19"/>
                  </a:cubicBezTo>
                  <a:cubicBezTo>
                    <a:pt x="39" y="19"/>
                    <a:pt x="39" y="19"/>
                    <a:pt x="39" y="19"/>
                  </a:cubicBezTo>
                  <a:cubicBezTo>
                    <a:pt x="38" y="19"/>
                    <a:pt x="38" y="19"/>
                    <a:pt x="38" y="19"/>
                  </a:cubicBezTo>
                  <a:cubicBezTo>
                    <a:pt x="37" y="18"/>
                    <a:pt x="37" y="18"/>
                    <a:pt x="37" y="18"/>
                  </a:cubicBezTo>
                  <a:cubicBezTo>
                    <a:pt x="36" y="18"/>
                    <a:pt x="36" y="18"/>
                    <a:pt x="36" y="18"/>
                  </a:cubicBezTo>
                  <a:cubicBezTo>
                    <a:pt x="35" y="18"/>
                    <a:pt x="35" y="18"/>
                    <a:pt x="35" y="18"/>
                  </a:cubicBezTo>
                  <a:cubicBezTo>
                    <a:pt x="35" y="18"/>
                    <a:pt x="35" y="18"/>
                    <a:pt x="35" y="18"/>
                  </a:cubicBezTo>
                  <a:cubicBezTo>
                    <a:pt x="34" y="18"/>
                    <a:pt x="33" y="18"/>
                    <a:pt x="32" y="17"/>
                  </a:cubicBezTo>
                  <a:cubicBezTo>
                    <a:pt x="31" y="17"/>
                    <a:pt x="31" y="17"/>
                    <a:pt x="31" y="17"/>
                  </a:cubicBezTo>
                  <a:cubicBezTo>
                    <a:pt x="31" y="17"/>
                    <a:pt x="31" y="17"/>
                    <a:pt x="31" y="17"/>
                  </a:cubicBezTo>
                  <a:cubicBezTo>
                    <a:pt x="31" y="17"/>
                    <a:pt x="30" y="17"/>
                    <a:pt x="29" y="17"/>
                  </a:cubicBezTo>
                  <a:cubicBezTo>
                    <a:pt x="29" y="17"/>
                    <a:pt x="28" y="17"/>
                    <a:pt x="27" y="17"/>
                  </a:cubicBezTo>
                  <a:cubicBezTo>
                    <a:pt x="27" y="17"/>
                    <a:pt x="26" y="17"/>
                    <a:pt x="26" y="17"/>
                  </a:cubicBezTo>
                  <a:cubicBezTo>
                    <a:pt x="25" y="17"/>
                    <a:pt x="25" y="17"/>
                    <a:pt x="25" y="17"/>
                  </a:cubicBezTo>
                  <a:cubicBezTo>
                    <a:pt x="25" y="17"/>
                    <a:pt x="25" y="17"/>
                    <a:pt x="25" y="17"/>
                  </a:cubicBezTo>
                  <a:cubicBezTo>
                    <a:pt x="24" y="17"/>
                    <a:pt x="24" y="17"/>
                    <a:pt x="24" y="17"/>
                  </a:cubicBezTo>
                  <a:cubicBezTo>
                    <a:pt x="24" y="17"/>
                    <a:pt x="24" y="17"/>
                    <a:pt x="24" y="17"/>
                  </a:cubicBezTo>
                  <a:cubicBezTo>
                    <a:pt x="24" y="17"/>
                    <a:pt x="24" y="17"/>
                    <a:pt x="24" y="17"/>
                  </a:cubicBezTo>
                  <a:cubicBezTo>
                    <a:pt x="23" y="17"/>
                    <a:pt x="22" y="17"/>
                    <a:pt x="22" y="17"/>
                  </a:cubicBezTo>
                  <a:cubicBezTo>
                    <a:pt x="21" y="17"/>
                    <a:pt x="21" y="17"/>
                    <a:pt x="20" y="17"/>
                  </a:cubicBezTo>
                  <a:cubicBezTo>
                    <a:pt x="19" y="17"/>
                    <a:pt x="19" y="17"/>
                    <a:pt x="19" y="17"/>
                  </a:cubicBezTo>
                  <a:cubicBezTo>
                    <a:pt x="19" y="17"/>
                    <a:pt x="19" y="17"/>
                    <a:pt x="19" y="17"/>
                  </a:cubicBezTo>
                  <a:cubicBezTo>
                    <a:pt x="19" y="17"/>
                    <a:pt x="19" y="17"/>
                    <a:pt x="19" y="17"/>
                  </a:cubicBezTo>
                  <a:cubicBezTo>
                    <a:pt x="18" y="17"/>
                    <a:pt x="18" y="17"/>
                    <a:pt x="18" y="17"/>
                  </a:cubicBezTo>
                  <a:cubicBezTo>
                    <a:pt x="17" y="17"/>
                    <a:pt x="17" y="17"/>
                    <a:pt x="16" y="17"/>
                  </a:cubicBezTo>
                  <a:cubicBezTo>
                    <a:pt x="16" y="17"/>
                    <a:pt x="15" y="17"/>
                    <a:pt x="15" y="17"/>
                  </a:cubicBezTo>
                  <a:cubicBezTo>
                    <a:pt x="14" y="17"/>
                    <a:pt x="14" y="17"/>
                    <a:pt x="14" y="17"/>
                  </a:cubicBezTo>
                  <a:cubicBezTo>
                    <a:pt x="14" y="17"/>
                    <a:pt x="14" y="17"/>
                    <a:pt x="14" y="17"/>
                  </a:cubicBezTo>
                  <a:cubicBezTo>
                    <a:pt x="14" y="17"/>
                    <a:pt x="14" y="17"/>
                    <a:pt x="14" y="17"/>
                  </a:cubicBezTo>
                  <a:cubicBezTo>
                    <a:pt x="13" y="17"/>
                    <a:pt x="13" y="17"/>
                    <a:pt x="13" y="17"/>
                  </a:cubicBezTo>
                  <a:cubicBezTo>
                    <a:pt x="12" y="18"/>
                    <a:pt x="12" y="18"/>
                    <a:pt x="11" y="18"/>
                  </a:cubicBezTo>
                  <a:cubicBezTo>
                    <a:pt x="11" y="18"/>
                    <a:pt x="10" y="18"/>
                    <a:pt x="10" y="18"/>
                  </a:cubicBezTo>
                  <a:cubicBezTo>
                    <a:pt x="9" y="18"/>
                    <a:pt x="9" y="18"/>
                    <a:pt x="9" y="18"/>
                  </a:cubicBezTo>
                  <a:cubicBezTo>
                    <a:pt x="9" y="18"/>
                    <a:pt x="9" y="18"/>
                    <a:pt x="9" y="18"/>
                  </a:cubicBezTo>
                  <a:cubicBezTo>
                    <a:pt x="9" y="18"/>
                    <a:pt x="9" y="18"/>
                    <a:pt x="9" y="18"/>
                  </a:cubicBezTo>
                  <a:cubicBezTo>
                    <a:pt x="9" y="19"/>
                    <a:pt x="8" y="19"/>
                    <a:pt x="8" y="19"/>
                  </a:cubicBezTo>
                  <a:cubicBezTo>
                    <a:pt x="7" y="19"/>
                    <a:pt x="7" y="19"/>
                    <a:pt x="6" y="19"/>
                  </a:cubicBezTo>
                  <a:cubicBezTo>
                    <a:pt x="5" y="20"/>
                    <a:pt x="5" y="20"/>
                    <a:pt x="5" y="20"/>
                  </a:cubicBezTo>
                  <a:cubicBezTo>
                    <a:pt x="5" y="20"/>
                    <a:pt x="5" y="20"/>
                    <a:pt x="5" y="20"/>
                  </a:cubicBezTo>
                  <a:cubicBezTo>
                    <a:pt x="4" y="20"/>
                    <a:pt x="4" y="20"/>
                    <a:pt x="4" y="20"/>
                  </a:cubicBezTo>
                  <a:cubicBezTo>
                    <a:pt x="4" y="20"/>
                    <a:pt x="4" y="20"/>
                    <a:pt x="4" y="20"/>
                  </a:cubicBezTo>
                  <a:cubicBezTo>
                    <a:pt x="3" y="21"/>
                    <a:pt x="3" y="21"/>
                    <a:pt x="3" y="21"/>
                  </a:cubicBezTo>
                  <a:cubicBezTo>
                    <a:pt x="3" y="21"/>
                    <a:pt x="2" y="21"/>
                    <a:pt x="2" y="21"/>
                  </a:cubicBezTo>
                  <a:cubicBezTo>
                    <a:pt x="1" y="22"/>
                    <a:pt x="1" y="22"/>
                    <a:pt x="1" y="22"/>
                  </a:cubicBezTo>
                  <a:cubicBezTo>
                    <a:pt x="1" y="22"/>
                    <a:pt x="1" y="22"/>
                    <a:pt x="1" y="22"/>
                  </a:cubicBezTo>
                  <a:cubicBezTo>
                    <a:pt x="1" y="22"/>
                    <a:pt x="1" y="22"/>
                    <a:pt x="1" y="22"/>
                  </a:cubicBezTo>
                  <a:cubicBezTo>
                    <a:pt x="0" y="22"/>
                    <a:pt x="0" y="22"/>
                    <a:pt x="0" y="22"/>
                  </a:cubicBezTo>
                  <a:cubicBezTo>
                    <a:pt x="29" y="6"/>
                    <a:pt x="29" y="6"/>
                    <a:pt x="29" y="6"/>
                  </a:cubicBezTo>
                  <a:cubicBezTo>
                    <a:pt x="29" y="6"/>
                    <a:pt x="29" y="6"/>
                    <a:pt x="29" y="6"/>
                  </a:cubicBezTo>
                  <a:cubicBezTo>
                    <a:pt x="30" y="5"/>
                    <a:pt x="30" y="5"/>
                    <a:pt x="30" y="5"/>
                  </a:cubicBezTo>
                  <a:cubicBezTo>
                    <a:pt x="31" y="4"/>
                    <a:pt x="32" y="4"/>
                    <a:pt x="33" y="3"/>
                  </a:cubicBezTo>
                  <a:cubicBezTo>
                    <a:pt x="33" y="3"/>
                    <a:pt x="33" y="3"/>
                    <a:pt x="33" y="3"/>
                  </a:cubicBezTo>
                  <a:cubicBezTo>
                    <a:pt x="34" y="3"/>
                    <a:pt x="34" y="3"/>
                    <a:pt x="34" y="3"/>
                  </a:cubicBezTo>
                  <a:cubicBezTo>
                    <a:pt x="35" y="3"/>
                    <a:pt x="37" y="2"/>
                    <a:pt x="38" y="2"/>
                  </a:cubicBezTo>
                  <a:cubicBezTo>
                    <a:pt x="38" y="2"/>
                    <a:pt x="38" y="2"/>
                    <a:pt x="38" y="2"/>
                  </a:cubicBezTo>
                  <a:cubicBezTo>
                    <a:pt x="38" y="2"/>
                    <a:pt x="38" y="2"/>
                    <a:pt x="38" y="2"/>
                  </a:cubicBezTo>
                  <a:cubicBezTo>
                    <a:pt x="39" y="1"/>
                    <a:pt x="41" y="1"/>
                    <a:pt x="42" y="1"/>
                  </a:cubicBezTo>
                  <a:cubicBezTo>
                    <a:pt x="43" y="1"/>
                    <a:pt x="43" y="1"/>
                    <a:pt x="43" y="1"/>
                  </a:cubicBezTo>
                  <a:cubicBezTo>
                    <a:pt x="44" y="0"/>
                    <a:pt x="44" y="0"/>
                    <a:pt x="44" y="0"/>
                  </a:cubicBezTo>
                  <a:cubicBezTo>
                    <a:pt x="45" y="0"/>
                    <a:pt x="46" y="0"/>
                    <a:pt x="47" y="0"/>
                  </a:cubicBezTo>
                  <a:cubicBezTo>
                    <a:pt x="48" y="0"/>
                    <a:pt x="48" y="0"/>
                    <a:pt x="48" y="0"/>
                  </a:cubicBezTo>
                  <a:cubicBezTo>
                    <a:pt x="48" y="0"/>
                    <a:pt x="48" y="0"/>
                    <a:pt x="48" y="0"/>
                  </a:cubicBezTo>
                  <a:cubicBezTo>
                    <a:pt x="50" y="0"/>
                    <a:pt x="52" y="0"/>
                    <a:pt x="53" y="0"/>
                  </a:cubicBezTo>
                  <a:cubicBezTo>
                    <a:pt x="54" y="0"/>
                    <a:pt x="54" y="0"/>
                    <a:pt x="54" y="0"/>
                  </a:cubicBezTo>
                  <a:cubicBezTo>
                    <a:pt x="54" y="0"/>
                    <a:pt x="54" y="0"/>
                    <a:pt x="54" y="0"/>
                  </a:cubicBezTo>
                  <a:cubicBezTo>
                    <a:pt x="56" y="0"/>
                    <a:pt x="58" y="0"/>
                    <a:pt x="60" y="1"/>
                  </a:cubicBezTo>
                  <a:cubicBezTo>
                    <a:pt x="61" y="1"/>
                    <a:pt x="63" y="1"/>
                    <a:pt x="64" y="1"/>
                  </a:cubicBezTo>
                  <a:cubicBezTo>
                    <a:pt x="64" y="1"/>
                    <a:pt x="65" y="1"/>
                    <a:pt x="65" y="2"/>
                  </a:cubicBezTo>
                  <a:cubicBezTo>
                    <a:pt x="66" y="2"/>
                    <a:pt x="67" y="2"/>
                    <a:pt x="68" y="2"/>
                  </a:cubicBezTo>
                  <a:cubicBezTo>
                    <a:pt x="68" y="2"/>
                    <a:pt x="68" y="2"/>
                    <a:pt x="68" y="2"/>
                  </a:cubicBezTo>
                  <a:cubicBezTo>
                    <a:pt x="69" y="3"/>
                    <a:pt x="71" y="3"/>
                    <a:pt x="72" y="4"/>
                  </a:cubicBezTo>
                  <a:cubicBezTo>
                    <a:pt x="73" y="4"/>
                    <a:pt x="73" y="4"/>
                    <a:pt x="73" y="4"/>
                  </a:cubicBezTo>
                  <a:cubicBezTo>
                    <a:pt x="75" y="4"/>
                    <a:pt x="76" y="5"/>
                    <a:pt x="77" y="5"/>
                  </a:cubicBezTo>
                  <a:cubicBezTo>
                    <a:pt x="78" y="6"/>
                    <a:pt x="78" y="6"/>
                    <a:pt x="78" y="6"/>
                  </a:cubicBezTo>
                  <a:cubicBezTo>
                    <a:pt x="78" y="6"/>
                    <a:pt x="78" y="6"/>
                    <a:pt x="78" y="6"/>
                  </a:cubicBezTo>
                  <a:cubicBezTo>
                    <a:pt x="80" y="7"/>
                    <a:pt x="81" y="7"/>
                    <a:pt x="83" y="8"/>
                  </a:cubicBezTo>
                  <a:cubicBezTo>
                    <a:pt x="83" y="8"/>
                    <a:pt x="84" y="8"/>
                    <a:pt x="84" y="9"/>
                  </a:cubicBezTo>
                  <a:cubicBezTo>
                    <a:pt x="86" y="10"/>
                    <a:pt x="88" y="10"/>
                    <a:pt x="89" y="12"/>
                  </a:cubicBezTo>
                  <a:cubicBezTo>
                    <a:pt x="92" y="13"/>
                    <a:pt x="95" y="15"/>
                    <a:pt x="98" y="17"/>
                  </a:cubicBezTo>
                  <a:cubicBezTo>
                    <a:pt x="98" y="17"/>
                    <a:pt x="99" y="18"/>
                    <a:pt x="100" y="19"/>
                  </a:cubicBezTo>
                  <a:cubicBezTo>
                    <a:pt x="102" y="20"/>
                    <a:pt x="104" y="21"/>
                    <a:pt x="106" y="23"/>
                  </a:cubicBezTo>
                  <a:cubicBezTo>
                    <a:pt x="107" y="23"/>
                    <a:pt x="108" y="24"/>
                    <a:pt x="108" y="25"/>
                  </a:cubicBezTo>
                  <a:cubicBezTo>
                    <a:pt x="110" y="26"/>
                    <a:pt x="112" y="28"/>
                    <a:pt x="113" y="29"/>
                  </a:cubicBezTo>
                  <a:cubicBezTo>
                    <a:pt x="114" y="30"/>
                    <a:pt x="115" y="31"/>
                    <a:pt x="116" y="32"/>
                  </a:cubicBezTo>
                  <a:cubicBezTo>
                    <a:pt x="117" y="32"/>
                    <a:pt x="117" y="33"/>
                    <a:pt x="118" y="34"/>
                  </a:cubicBezTo>
                  <a:cubicBezTo>
                    <a:pt x="119" y="35"/>
                    <a:pt x="121" y="37"/>
                    <a:pt x="123" y="38"/>
                  </a:cubicBezTo>
                  <a:cubicBezTo>
                    <a:pt x="123" y="38"/>
                    <a:pt x="123" y="38"/>
                    <a:pt x="123" y="38"/>
                  </a:cubicBezTo>
                  <a:cubicBezTo>
                    <a:pt x="124" y="40"/>
                    <a:pt x="126" y="42"/>
                    <a:pt x="127" y="44"/>
                  </a:cubicBezTo>
                  <a:cubicBezTo>
                    <a:pt x="128" y="44"/>
                    <a:pt x="128" y="45"/>
                    <a:pt x="129" y="45"/>
                  </a:cubicBezTo>
                  <a:cubicBezTo>
                    <a:pt x="130" y="47"/>
                    <a:pt x="131" y="48"/>
                    <a:pt x="132" y="49"/>
                  </a:cubicBezTo>
                  <a:cubicBezTo>
                    <a:pt x="133" y="50"/>
                    <a:pt x="133" y="51"/>
                    <a:pt x="134" y="52"/>
                  </a:cubicBezTo>
                  <a:cubicBezTo>
                    <a:pt x="135" y="53"/>
                    <a:pt x="135" y="53"/>
                    <a:pt x="136" y="54"/>
                  </a:cubicBezTo>
                  <a:cubicBezTo>
                    <a:pt x="137" y="55"/>
                    <a:pt x="137" y="56"/>
                    <a:pt x="138" y="57"/>
                  </a:cubicBezTo>
                  <a:cubicBezTo>
                    <a:pt x="139" y="58"/>
                    <a:pt x="139" y="59"/>
                    <a:pt x="140" y="60"/>
                  </a:cubicBezTo>
                  <a:cubicBezTo>
                    <a:pt x="141" y="61"/>
                    <a:pt x="142" y="62"/>
                    <a:pt x="143" y="64"/>
                  </a:cubicBezTo>
                  <a:cubicBezTo>
                    <a:pt x="143" y="64"/>
                    <a:pt x="144" y="65"/>
                    <a:pt x="144" y="66"/>
                  </a:cubicBezTo>
                  <a:cubicBezTo>
                    <a:pt x="145" y="67"/>
                    <a:pt x="145" y="67"/>
                    <a:pt x="145" y="67"/>
                  </a:cubicBezTo>
                  <a:cubicBezTo>
                    <a:pt x="146" y="69"/>
                    <a:pt x="148" y="72"/>
                    <a:pt x="149" y="74"/>
                  </a:cubicBezTo>
                  <a:cubicBezTo>
                    <a:pt x="149" y="75"/>
                    <a:pt x="149" y="75"/>
                    <a:pt x="149" y="75"/>
                  </a:cubicBezTo>
                  <a:cubicBezTo>
                    <a:pt x="150" y="75"/>
                    <a:pt x="150" y="76"/>
                    <a:pt x="150" y="76"/>
                  </a:cubicBezTo>
                  <a:cubicBezTo>
                    <a:pt x="151" y="78"/>
                    <a:pt x="152" y="80"/>
                    <a:pt x="153" y="81"/>
                  </a:cubicBezTo>
                  <a:cubicBezTo>
                    <a:pt x="154" y="82"/>
                    <a:pt x="154" y="83"/>
                    <a:pt x="155" y="84"/>
                  </a:cubicBezTo>
                  <a:cubicBezTo>
                    <a:pt x="155" y="85"/>
                    <a:pt x="155" y="86"/>
                    <a:pt x="156" y="86"/>
                  </a:cubicBezTo>
                  <a:cubicBezTo>
                    <a:pt x="156" y="87"/>
                    <a:pt x="156" y="88"/>
                    <a:pt x="157" y="89"/>
                  </a:cubicBezTo>
                  <a:cubicBezTo>
                    <a:pt x="158" y="91"/>
                    <a:pt x="159" y="93"/>
                    <a:pt x="160" y="95"/>
                  </a:cubicBezTo>
                  <a:cubicBezTo>
                    <a:pt x="160" y="96"/>
                    <a:pt x="160" y="96"/>
                    <a:pt x="160" y="96"/>
                  </a:cubicBezTo>
                  <a:cubicBezTo>
                    <a:pt x="160" y="96"/>
                    <a:pt x="160" y="96"/>
                    <a:pt x="160" y="96"/>
                  </a:cubicBezTo>
                  <a:cubicBezTo>
                    <a:pt x="161" y="99"/>
                    <a:pt x="162" y="101"/>
                    <a:pt x="163" y="104"/>
                  </a:cubicBezTo>
                  <a:cubicBezTo>
                    <a:pt x="164" y="104"/>
                    <a:pt x="164" y="105"/>
                    <a:pt x="164" y="105"/>
                  </a:cubicBezTo>
                  <a:cubicBezTo>
                    <a:pt x="164" y="106"/>
                    <a:pt x="165" y="107"/>
                    <a:pt x="165" y="108"/>
                  </a:cubicBezTo>
                  <a:cubicBezTo>
                    <a:pt x="165" y="109"/>
                    <a:pt x="166" y="110"/>
                    <a:pt x="166" y="112"/>
                  </a:cubicBezTo>
                  <a:cubicBezTo>
                    <a:pt x="167" y="113"/>
                    <a:pt x="167" y="114"/>
                    <a:pt x="167" y="115"/>
                  </a:cubicBezTo>
                  <a:cubicBezTo>
                    <a:pt x="168" y="116"/>
                    <a:pt x="168" y="117"/>
                    <a:pt x="168" y="118"/>
                  </a:cubicBezTo>
                  <a:cubicBezTo>
                    <a:pt x="169" y="119"/>
                    <a:pt x="169" y="120"/>
                    <a:pt x="169" y="120"/>
                  </a:cubicBezTo>
                  <a:cubicBezTo>
                    <a:pt x="169" y="122"/>
                    <a:pt x="170" y="123"/>
                    <a:pt x="170" y="124"/>
                  </a:cubicBezTo>
                  <a:cubicBezTo>
                    <a:pt x="170" y="126"/>
                    <a:pt x="171" y="127"/>
                    <a:pt x="171" y="129"/>
                  </a:cubicBezTo>
                  <a:cubicBezTo>
                    <a:pt x="171" y="129"/>
                    <a:pt x="171" y="130"/>
                    <a:pt x="171" y="130"/>
                  </a:cubicBezTo>
                  <a:cubicBezTo>
                    <a:pt x="172" y="133"/>
                    <a:pt x="172" y="135"/>
                    <a:pt x="173" y="137"/>
                  </a:cubicBezTo>
                  <a:cubicBezTo>
                    <a:pt x="173" y="138"/>
                    <a:pt x="173" y="138"/>
                    <a:pt x="173" y="139"/>
                  </a:cubicBezTo>
                  <a:cubicBezTo>
                    <a:pt x="173" y="140"/>
                    <a:pt x="173" y="141"/>
                    <a:pt x="173" y="142"/>
                  </a:cubicBezTo>
                  <a:cubicBezTo>
                    <a:pt x="174" y="144"/>
                    <a:pt x="174" y="145"/>
                    <a:pt x="174" y="146"/>
                  </a:cubicBezTo>
                  <a:cubicBezTo>
                    <a:pt x="174" y="147"/>
                    <a:pt x="174" y="148"/>
                    <a:pt x="174" y="149"/>
                  </a:cubicBezTo>
                  <a:cubicBezTo>
                    <a:pt x="174" y="152"/>
                    <a:pt x="175" y="156"/>
                    <a:pt x="175" y="159"/>
                  </a:cubicBezTo>
                  <a:cubicBezTo>
                    <a:pt x="174" y="186"/>
                    <a:pt x="165" y="205"/>
                    <a:pt x="150" y="213"/>
                  </a:cubicBezTo>
                  <a:cubicBezTo>
                    <a:pt x="121" y="230"/>
                    <a:pt x="121" y="230"/>
                    <a:pt x="121" y="230"/>
                  </a:cubicBezTo>
                  <a:cubicBezTo>
                    <a:pt x="122" y="230"/>
                    <a:pt x="122" y="230"/>
                    <a:pt x="122" y="230"/>
                  </a:cubicBezTo>
                  <a:cubicBezTo>
                    <a:pt x="122" y="229"/>
                    <a:pt x="123" y="229"/>
                    <a:pt x="124" y="228"/>
                  </a:cubicBezTo>
                  <a:cubicBezTo>
                    <a:pt x="124" y="228"/>
                    <a:pt x="124" y="228"/>
                    <a:pt x="125" y="228"/>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îş1iḍé"/>
            <p:cNvSpPr/>
            <p:nvPr/>
          </p:nvSpPr>
          <p:spPr bwMode="auto">
            <a:xfrm>
              <a:off x="7653338" y="1468438"/>
              <a:ext cx="520700" cy="677863"/>
            </a:xfrm>
            <a:custGeom>
              <a:avLst/>
              <a:gdLst>
                <a:gd name="T0" fmla="*/ 147 w 171"/>
                <a:gd name="T1" fmla="*/ 213 h 222"/>
                <a:gd name="T2" fmla="*/ 151 w 171"/>
                <a:gd name="T3" fmla="*/ 209 h 222"/>
                <a:gd name="T4" fmla="*/ 155 w 171"/>
                <a:gd name="T5" fmla="*/ 206 h 222"/>
                <a:gd name="T6" fmla="*/ 158 w 171"/>
                <a:gd name="T7" fmla="*/ 202 h 222"/>
                <a:gd name="T8" fmla="*/ 161 w 171"/>
                <a:gd name="T9" fmla="*/ 198 h 222"/>
                <a:gd name="T10" fmla="*/ 164 w 171"/>
                <a:gd name="T11" fmla="*/ 193 h 222"/>
                <a:gd name="T12" fmla="*/ 166 w 171"/>
                <a:gd name="T13" fmla="*/ 187 h 222"/>
                <a:gd name="T14" fmla="*/ 167 w 171"/>
                <a:gd name="T15" fmla="*/ 184 h 222"/>
                <a:gd name="T16" fmla="*/ 169 w 171"/>
                <a:gd name="T17" fmla="*/ 177 h 222"/>
                <a:gd name="T18" fmla="*/ 170 w 171"/>
                <a:gd name="T19" fmla="*/ 170 h 222"/>
                <a:gd name="T20" fmla="*/ 171 w 171"/>
                <a:gd name="T21" fmla="*/ 163 h 222"/>
                <a:gd name="T22" fmla="*/ 170 w 171"/>
                <a:gd name="T23" fmla="*/ 146 h 222"/>
                <a:gd name="T24" fmla="*/ 168 w 171"/>
                <a:gd name="T25" fmla="*/ 133 h 222"/>
                <a:gd name="T26" fmla="*/ 166 w 171"/>
                <a:gd name="T27" fmla="*/ 123 h 222"/>
                <a:gd name="T28" fmla="*/ 163 w 171"/>
                <a:gd name="T29" fmla="*/ 114 h 222"/>
                <a:gd name="T30" fmla="*/ 158 w 171"/>
                <a:gd name="T31" fmla="*/ 100 h 222"/>
                <a:gd name="T32" fmla="*/ 155 w 171"/>
                <a:gd name="T33" fmla="*/ 93 h 222"/>
                <a:gd name="T34" fmla="*/ 151 w 171"/>
                <a:gd name="T35" fmla="*/ 84 h 222"/>
                <a:gd name="T36" fmla="*/ 146 w 171"/>
                <a:gd name="T37" fmla="*/ 74 h 222"/>
                <a:gd name="T38" fmla="*/ 140 w 171"/>
                <a:gd name="T39" fmla="*/ 66 h 222"/>
                <a:gd name="T40" fmla="*/ 134 w 171"/>
                <a:gd name="T41" fmla="*/ 57 h 222"/>
                <a:gd name="T42" fmla="*/ 125 w 171"/>
                <a:gd name="T43" fmla="*/ 45 h 222"/>
                <a:gd name="T44" fmla="*/ 119 w 171"/>
                <a:gd name="T45" fmla="*/ 38 h 222"/>
                <a:gd name="T46" fmla="*/ 105 w 171"/>
                <a:gd name="T47" fmla="*/ 25 h 222"/>
                <a:gd name="T48" fmla="*/ 94 w 171"/>
                <a:gd name="T49" fmla="*/ 16 h 222"/>
                <a:gd name="T50" fmla="*/ 81 w 171"/>
                <a:gd name="T51" fmla="*/ 9 h 222"/>
                <a:gd name="T52" fmla="*/ 79 w 171"/>
                <a:gd name="T53" fmla="*/ 8 h 222"/>
                <a:gd name="T54" fmla="*/ 74 w 171"/>
                <a:gd name="T55" fmla="*/ 5 h 222"/>
                <a:gd name="T56" fmla="*/ 73 w 171"/>
                <a:gd name="T57" fmla="*/ 5 h 222"/>
                <a:gd name="T58" fmla="*/ 69 w 171"/>
                <a:gd name="T59" fmla="*/ 4 h 222"/>
                <a:gd name="T60" fmla="*/ 68 w 171"/>
                <a:gd name="T61" fmla="*/ 3 h 222"/>
                <a:gd name="T62" fmla="*/ 64 w 171"/>
                <a:gd name="T63" fmla="*/ 2 h 222"/>
                <a:gd name="T64" fmla="*/ 62 w 171"/>
                <a:gd name="T65" fmla="*/ 1 h 222"/>
                <a:gd name="T66" fmla="*/ 57 w 171"/>
                <a:gd name="T67" fmla="*/ 0 h 222"/>
                <a:gd name="T68" fmla="*/ 52 w 171"/>
                <a:gd name="T69" fmla="*/ 0 h 222"/>
                <a:gd name="T70" fmla="*/ 49 w 171"/>
                <a:gd name="T71" fmla="*/ 0 h 222"/>
                <a:gd name="T72" fmla="*/ 47 w 171"/>
                <a:gd name="T73" fmla="*/ 0 h 222"/>
                <a:gd name="T74" fmla="*/ 41 w 171"/>
                <a:gd name="T75" fmla="*/ 0 h 222"/>
                <a:gd name="T76" fmla="*/ 39 w 171"/>
                <a:gd name="T77" fmla="*/ 0 h 222"/>
                <a:gd name="T78" fmla="*/ 35 w 171"/>
                <a:gd name="T79" fmla="*/ 1 h 222"/>
                <a:gd name="T80" fmla="*/ 29 w 171"/>
                <a:gd name="T81" fmla="*/ 3 h 222"/>
                <a:gd name="T82" fmla="*/ 27 w 171"/>
                <a:gd name="T83" fmla="*/ 4 h 222"/>
                <a:gd name="T84" fmla="*/ 0 w 171"/>
                <a:gd name="T85" fmla="*/ 60 h 222"/>
                <a:gd name="T86" fmla="*/ 33 w 171"/>
                <a:gd name="T87" fmla="*/ 18 h 222"/>
                <a:gd name="T88" fmla="*/ 35 w 171"/>
                <a:gd name="T89" fmla="*/ 16 h 222"/>
                <a:gd name="T90" fmla="*/ 39 w 171"/>
                <a:gd name="T91" fmla="*/ 15 h 222"/>
                <a:gd name="T92" fmla="*/ 44 w 171"/>
                <a:gd name="T93" fmla="*/ 14 h 222"/>
                <a:gd name="T94" fmla="*/ 48 w 171"/>
                <a:gd name="T95" fmla="*/ 13 h 222"/>
                <a:gd name="T96" fmla="*/ 53 w 171"/>
                <a:gd name="T97" fmla="*/ 13 h 222"/>
                <a:gd name="T98" fmla="*/ 55 w 171"/>
                <a:gd name="T99" fmla="*/ 13 h 222"/>
                <a:gd name="T100" fmla="*/ 60 w 171"/>
                <a:gd name="T101" fmla="*/ 13 h 222"/>
                <a:gd name="T102" fmla="*/ 66 w 171"/>
                <a:gd name="T103" fmla="*/ 15 h 222"/>
                <a:gd name="T104" fmla="*/ 70 w 171"/>
                <a:gd name="T105" fmla="*/ 16 h 222"/>
                <a:gd name="T106" fmla="*/ 73 w 171"/>
                <a:gd name="T107" fmla="*/ 17 h 222"/>
                <a:gd name="T108" fmla="*/ 76 w 171"/>
                <a:gd name="T109" fmla="*/ 18 h 222"/>
                <a:gd name="T110" fmla="*/ 80 w 171"/>
                <a:gd name="T111" fmla="*/ 20 h 222"/>
                <a:gd name="T112" fmla="*/ 82 w 171"/>
                <a:gd name="T113" fmla="*/ 21 h 222"/>
                <a:gd name="T114" fmla="*/ 85 w 171"/>
                <a:gd name="T115" fmla="*/ 19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 h="222">
                  <a:moveTo>
                    <a:pt x="0" y="60"/>
                  </a:moveTo>
                  <a:cubicBezTo>
                    <a:pt x="0" y="114"/>
                    <a:pt x="38" y="180"/>
                    <a:pt x="85" y="207"/>
                  </a:cubicBezTo>
                  <a:cubicBezTo>
                    <a:pt x="109" y="221"/>
                    <a:pt x="131" y="222"/>
                    <a:pt x="147" y="213"/>
                  </a:cubicBezTo>
                  <a:cubicBezTo>
                    <a:pt x="147" y="212"/>
                    <a:pt x="148" y="212"/>
                    <a:pt x="149" y="211"/>
                  </a:cubicBezTo>
                  <a:cubicBezTo>
                    <a:pt x="149" y="211"/>
                    <a:pt x="149" y="211"/>
                    <a:pt x="150" y="211"/>
                  </a:cubicBezTo>
                  <a:cubicBezTo>
                    <a:pt x="150" y="210"/>
                    <a:pt x="151" y="210"/>
                    <a:pt x="151" y="209"/>
                  </a:cubicBezTo>
                  <a:cubicBezTo>
                    <a:pt x="152" y="209"/>
                    <a:pt x="152" y="209"/>
                    <a:pt x="152" y="209"/>
                  </a:cubicBezTo>
                  <a:cubicBezTo>
                    <a:pt x="153" y="208"/>
                    <a:pt x="153" y="208"/>
                    <a:pt x="154" y="207"/>
                  </a:cubicBezTo>
                  <a:cubicBezTo>
                    <a:pt x="155" y="206"/>
                    <a:pt x="155" y="206"/>
                    <a:pt x="155" y="206"/>
                  </a:cubicBezTo>
                  <a:cubicBezTo>
                    <a:pt x="155" y="206"/>
                    <a:pt x="156" y="205"/>
                    <a:pt x="156" y="205"/>
                  </a:cubicBezTo>
                  <a:cubicBezTo>
                    <a:pt x="156" y="204"/>
                    <a:pt x="157" y="204"/>
                    <a:pt x="157" y="204"/>
                  </a:cubicBezTo>
                  <a:cubicBezTo>
                    <a:pt x="157" y="203"/>
                    <a:pt x="158" y="203"/>
                    <a:pt x="158" y="202"/>
                  </a:cubicBezTo>
                  <a:cubicBezTo>
                    <a:pt x="159" y="202"/>
                    <a:pt x="159" y="201"/>
                    <a:pt x="159" y="201"/>
                  </a:cubicBezTo>
                  <a:cubicBezTo>
                    <a:pt x="160" y="200"/>
                    <a:pt x="160" y="200"/>
                    <a:pt x="160" y="199"/>
                  </a:cubicBezTo>
                  <a:cubicBezTo>
                    <a:pt x="161" y="199"/>
                    <a:pt x="161" y="198"/>
                    <a:pt x="161" y="198"/>
                  </a:cubicBezTo>
                  <a:cubicBezTo>
                    <a:pt x="162" y="197"/>
                    <a:pt x="162" y="197"/>
                    <a:pt x="162" y="196"/>
                  </a:cubicBezTo>
                  <a:cubicBezTo>
                    <a:pt x="163" y="196"/>
                    <a:pt x="163" y="195"/>
                    <a:pt x="163" y="195"/>
                  </a:cubicBezTo>
                  <a:cubicBezTo>
                    <a:pt x="163" y="194"/>
                    <a:pt x="164" y="193"/>
                    <a:pt x="164" y="193"/>
                  </a:cubicBezTo>
                  <a:cubicBezTo>
                    <a:pt x="164" y="192"/>
                    <a:pt x="164" y="192"/>
                    <a:pt x="165" y="191"/>
                  </a:cubicBezTo>
                  <a:cubicBezTo>
                    <a:pt x="165" y="190"/>
                    <a:pt x="165" y="190"/>
                    <a:pt x="165" y="189"/>
                  </a:cubicBezTo>
                  <a:cubicBezTo>
                    <a:pt x="166" y="189"/>
                    <a:pt x="166" y="188"/>
                    <a:pt x="166" y="187"/>
                  </a:cubicBezTo>
                  <a:cubicBezTo>
                    <a:pt x="166" y="187"/>
                    <a:pt x="167" y="186"/>
                    <a:pt x="167" y="185"/>
                  </a:cubicBezTo>
                  <a:cubicBezTo>
                    <a:pt x="167" y="185"/>
                    <a:pt x="167" y="184"/>
                    <a:pt x="167" y="184"/>
                  </a:cubicBezTo>
                  <a:cubicBezTo>
                    <a:pt x="167" y="184"/>
                    <a:pt x="167" y="184"/>
                    <a:pt x="167" y="184"/>
                  </a:cubicBezTo>
                  <a:cubicBezTo>
                    <a:pt x="168" y="183"/>
                    <a:pt x="168" y="182"/>
                    <a:pt x="168" y="181"/>
                  </a:cubicBezTo>
                  <a:cubicBezTo>
                    <a:pt x="168" y="181"/>
                    <a:pt x="168" y="180"/>
                    <a:pt x="168" y="179"/>
                  </a:cubicBezTo>
                  <a:cubicBezTo>
                    <a:pt x="169" y="179"/>
                    <a:pt x="169" y="178"/>
                    <a:pt x="169" y="177"/>
                  </a:cubicBezTo>
                  <a:cubicBezTo>
                    <a:pt x="169" y="176"/>
                    <a:pt x="169" y="176"/>
                    <a:pt x="169" y="175"/>
                  </a:cubicBezTo>
                  <a:cubicBezTo>
                    <a:pt x="169" y="174"/>
                    <a:pt x="170" y="174"/>
                    <a:pt x="170" y="173"/>
                  </a:cubicBezTo>
                  <a:cubicBezTo>
                    <a:pt x="170" y="172"/>
                    <a:pt x="170" y="171"/>
                    <a:pt x="170" y="170"/>
                  </a:cubicBezTo>
                  <a:cubicBezTo>
                    <a:pt x="170" y="170"/>
                    <a:pt x="170" y="169"/>
                    <a:pt x="170" y="168"/>
                  </a:cubicBezTo>
                  <a:cubicBezTo>
                    <a:pt x="170" y="167"/>
                    <a:pt x="170" y="166"/>
                    <a:pt x="170" y="166"/>
                  </a:cubicBezTo>
                  <a:cubicBezTo>
                    <a:pt x="171" y="165"/>
                    <a:pt x="171" y="164"/>
                    <a:pt x="171" y="163"/>
                  </a:cubicBezTo>
                  <a:cubicBezTo>
                    <a:pt x="171" y="162"/>
                    <a:pt x="171" y="160"/>
                    <a:pt x="171" y="158"/>
                  </a:cubicBezTo>
                  <a:cubicBezTo>
                    <a:pt x="171" y="155"/>
                    <a:pt x="171" y="152"/>
                    <a:pt x="170" y="149"/>
                  </a:cubicBezTo>
                  <a:cubicBezTo>
                    <a:pt x="170" y="148"/>
                    <a:pt x="170" y="147"/>
                    <a:pt x="170" y="146"/>
                  </a:cubicBezTo>
                  <a:cubicBezTo>
                    <a:pt x="170" y="144"/>
                    <a:pt x="170" y="141"/>
                    <a:pt x="169" y="139"/>
                  </a:cubicBezTo>
                  <a:cubicBezTo>
                    <a:pt x="169" y="138"/>
                    <a:pt x="169" y="138"/>
                    <a:pt x="169" y="137"/>
                  </a:cubicBezTo>
                  <a:cubicBezTo>
                    <a:pt x="169" y="136"/>
                    <a:pt x="168" y="134"/>
                    <a:pt x="168" y="133"/>
                  </a:cubicBezTo>
                  <a:cubicBezTo>
                    <a:pt x="168" y="131"/>
                    <a:pt x="168" y="130"/>
                    <a:pt x="167" y="128"/>
                  </a:cubicBezTo>
                  <a:cubicBezTo>
                    <a:pt x="167" y="127"/>
                    <a:pt x="167" y="126"/>
                    <a:pt x="166" y="124"/>
                  </a:cubicBezTo>
                  <a:cubicBezTo>
                    <a:pt x="166" y="124"/>
                    <a:pt x="166" y="123"/>
                    <a:pt x="166" y="123"/>
                  </a:cubicBezTo>
                  <a:cubicBezTo>
                    <a:pt x="165" y="121"/>
                    <a:pt x="165" y="120"/>
                    <a:pt x="165" y="118"/>
                  </a:cubicBezTo>
                  <a:cubicBezTo>
                    <a:pt x="164" y="117"/>
                    <a:pt x="164" y="116"/>
                    <a:pt x="163" y="114"/>
                  </a:cubicBezTo>
                  <a:cubicBezTo>
                    <a:pt x="163" y="114"/>
                    <a:pt x="163" y="114"/>
                    <a:pt x="163" y="114"/>
                  </a:cubicBezTo>
                  <a:cubicBezTo>
                    <a:pt x="163" y="112"/>
                    <a:pt x="162" y="110"/>
                    <a:pt x="161" y="108"/>
                  </a:cubicBezTo>
                  <a:cubicBezTo>
                    <a:pt x="161" y="107"/>
                    <a:pt x="161" y="106"/>
                    <a:pt x="160" y="105"/>
                  </a:cubicBezTo>
                  <a:cubicBezTo>
                    <a:pt x="160" y="103"/>
                    <a:pt x="159" y="101"/>
                    <a:pt x="158" y="100"/>
                  </a:cubicBezTo>
                  <a:cubicBezTo>
                    <a:pt x="158" y="98"/>
                    <a:pt x="157" y="97"/>
                    <a:pt x="156" y="96"/>
                  </a:cubicBezTo>
                  <a:cubicBezTo>
                    <a:pt x="156" y="95"/>
                    <a:pt x="156" y="95"/>
                    <a:pt x="156" y="94"/>
                  </a:cubicBezTo>
                  <a:cubicBezTo>
                    <a:pt x="156" y="94"/>
                    <a:pt x="155" y="94"/>
                    <a:pt x="155" y="93"/>
                  </a:cubicBezTo>
                  <a:cubicBezTo>
                    <a:pt x="154" y="91"/>
                    <a:pt x="153" y="89"/>
                    <a:pt x="152" y="87"/>
                  </a:cubicBezTo>
                  <a:cubicBezTo>
                    <a:pt x="152" y="86"/>
                    <a:pt x="152" y="86"/>
                    <a:pt x="152" y="86"/>
                  </a:cubicBezTo>
                  <a:cubicBezTo>
                    <a:pt x="152" y="85"/>
                    <a:pt x="151" y="84"/>
                    <a:pt x="151" y="84"/>
                  </a:cubicBezTo>
                  <a:cubicBezTo>
                    <a:pt x="150" y="82"/>
                    <a:pt x="150" y="81"/>
                    <a:pt x="149" y="80"/>
                  </a:cubicBezTo>
                  <a:cubicBezTo>
                    <a:pt x="148" y="79"/>
                    <a:pt x="147" y="77"/>
                    <a:pt x="147" y="76"/>
                  </a:cubicBezTo>
                  <a:cubicBezTo>
                    <a:pt x="146" y="75"/>
                    <a:pt x="146" y="75"/>
                    <a:pt x="146" y="74"/>
                  </a:cubicBezTo>
                  <a:cubicBezTo>
                    <a:pt x="145" y="74"/>
                    <a:pt x="145" y="74"/>
                    <a:pt x="145" y="74"/>
                  </a:cubicBezTo>
                  <a:cubicBezTo>
                    <a:pt x="144" y="72"/>
                    <a:pt x="143" y="70"/>
                    <a:pt x="142" y="68"/>
                  </a:cubicBezTo>
                  <a:cubicBezTo>
                    <a:pt x="141" y="67"/>
                    <a:pt x="141" y="66"/>
                    <a:pt x="140" y="66"/>
                  </a:cubicBezTo>
                  <a:cubicBezTo>
                    <a:pt x="140" y="65"/>
                    <a:pt x="139" y="64"/>
                    <a:pt x="139" y="63"/>
                  </a:cubicBezTo>
                  <a:cubicBezTo>
                    <a:pt x="138" y="63"/>
                    <a:pt x="138" y="62"/>
                    <a:pt x="137" y="61"/>
                  </a:cubicBezTo>
                  <a:cubicBezTo>
                    <a:pt x="136" y="60"/>
                    <a:pt x="135" y="58"/>
                    <a:pt x="134" y="57"/>
                  </a:cubicBezTo>
                  <a:cubicBezTo>
                    <a:pt x="134" y="56"/>
                    <a:pt x="133" y="55"/>
                    <a:pt x="132" y="54"/>
                  </a:cubicBezTo>
                  <a:cubicBezTo>
                    <a:pt x="131" y="52"/>
                    <a:pt x="130" y="51"/>
                    <a:pt x="128" y="49"/>
                  </a:cubicBezTo>
                  <a:cubicBezTo>
                    <a:pt x="127" y="48"/>
                    <a:pt x="126" y="46"/>
                    <a:pt x="125" y="45"/>
                  </a:cubicBezTo>
                  <a:cubicBezTo>
                    <a:pt x="123" y="43"/>
                    <a:pt x="121" y="40"/>
                    <a:pt x="119" y="38"/>
                  </a:cubicBezTo>
                  <a:cubicBezTo>
                    <a:pt x="119" y="38"/>
                    <a:pt x="119" y="38"/>
                    <a:pt x="119" y="38"/>
                  </a:cubicBezTo>
                  <a:cubicBezTo>
                    <a:pt x="119" y="38"/>
                    <a:pt x="119" y="38"/>
                    <a:pt x="119" y="38"/>
                  </a:cubicBezTo>
                  <a:cubicBezTo>
                    <a:pt x="117" y="36"/>
                    <a:pt x="114" y="34"/>
                    <a:pt x="112" y="32"/>
                  </a:cubicBezTo>
                  <a:cubicBezTo>
                    <a:pt x="111" y="31"/>
                    <a:pt x="111" y="30"/>
                    <a:pt x="110" y="29"/>
                  </a:cubicBezTo>
                  <a:cubicBezTo>
                    <a:pt x="108" y="28"/>
                    <a:pt x="106" y="26"/>
                    <a:pt x="105" y="25"/>
                  </a:cubicBezTo>
                  <a:cubicBezTo>
                    <a:pt x="104" y="24"/>
                    <a:pt x="103" y="23"/>
                    <a:pt x="102" y="22"/>
                  </a:cubicBezTo>
                  <a:cubicBezTo>
                    <a:pt x="100" y="21"/>
                    <a:pt x="98" y="20"/>
                    <a:pt x="96" y="18"/>
                  </a:cubicBezTo>
                  <a:cubicBezTo>
                    <a:pt x="96" y="18"/>
                    <a:pt x="95" y="17"/>
                    <a:pt x="94" y="16"/>
                  </a:cubicBezTo>
                  <a:cubicBezTo>
                    <a:pt x="91" y="15"/>
                    <a:pt x="89" y="13"/>
                    <a:pt x="86" y="11"/>
                  </a:cubicBezTo>
                  <a:cubicBezTo>
                    <a:pt x="86" y="11"/>
                    <a:pt x="86" y="11"/>
                    <a:pt x="86" y="11"/>
                  </a:cubicBezTo>
                  <a:cubicBezTo>
                    <a:pt x="84" y="10"/>
                    <a:pt x="83" y="10"/>
                    <a:pt x="81" y="9"/>
                  </a:cubicBezTo>
                  <a:cubicBezTo>
                    <a:pt x="81" y="9"/>
                    <a:pt x="81" y="8"/>
                    <a:pt x="80" y="8"/>
                  </a:cubicBezTo>
                  <a:cubicBezTo>
                    <a:pt x="80" y="8"/>
                    <a:pt x="79" y="8"/>
                    <a:pt x="79" y="8"/>
                  </a:cubicBezTo>
                  <a:cubicBezTo>
                    <a:pt x="79" y="8"/>
                    <a:pt x="79" y="8"/>
                    <a:pt x="79" y="8"/>
                  </a:cubicBezTo>
                  <a:cubicBezTo>
                    <a:pt x="79" y="8"/>
                    <a:pt x="79" y="8"/>
                    <a:pt x="79" y="8"/>
                  </a:cubicBezTo>
                  <a:cubicBezTo>
                    <a:pt x="78" y="7"/>
                    <a:pt x="78" y="7"/>
                    <a:pt x="77" y="7"/>
                  </a:cubicBezTo>
                  <a:cubicBezTo>
                    <a:pt x="76" y="6"/>
                    <a:pt x="75" y="6"/>
                    <a:pt x="74" y="5"/>
                  </a:cubicBezTo>
                  <a:cubicBezTo>
                    <a:pt x="73" y="5"/>
                    <a:pt x="73" y="5"/>
                    <a:pt x="73" y="5"/>
                  </a:cubicBezTo>
                  <a:cubicBezTo>
                    <a:pt x="73" y="5"/>
                    <a:pt x="73" y="5"/>
                    <a:pt x="73" y="5"/>
                  </a:cubicBezTo>
                  <a:cubicBezTo>
                    <a:pt x="73" y="5"/>
                    <a:pt x="73" y="5"/>
                    <a:pt x="73" y="5"/>
                  </a:cubicBezTo>
                  <a:cubicBezTo>
                    <a:pt x="72" y="5"/>
                    <a:pt x="71" y="4"/>
                    <a:pt x="70" y="4"/>
                  </a:cubicBezTo>
                  <a:cubicBezTo>
                    <a:pt x="70" y="4"/>
                    <a:pt x="70" y="4"/>
                    <a:pt x="70" y="4"/>
                  </a:cubicBezTo>
                  <a:cubicBezTo>
                    <a:pt x="69" y="4"/>
                    <a:pt x="69" y="4"/>
                    <a:pt x="69" y="4"/>
                  </a:cubicBezTo>
                  <a:cubicBezTo>
                    <a:pt x="69" y="3"/>
                    <a:pt x="69" y="3"/>
                    <a:pt x="69" y="3"/>
                  </a:cubicBezTo>
                  <a:cubicBezTo>
                    <a:pt x="69" y="3"/>
                    <a:pt x="69" y="3"/>
                    <a:pt x="69" y="3"/>
                  </a:cubicBezTo>
                  <a:cubicBezTo>
                    <a:pt x="68" y="3"/>
                    <a:pt x="68" y="3"/>
                    <a:pt x="68" y="3"/>
                  </a:cubicBezTo>
                  <a:cubicBezTo>
                    <a:pt x="68" y="3"/>
                    <a:pt x="67" y="3"/>
                    <a:pt x="67" y="3"/>
                  </a:cubicBezTo>
                  <a:cubicBezTo>
                    <a:pt x="66" y="3"/>
                    <a:pt x="66" y="3"/>
                    <a:pt x="66" y="3"/>
                  </a:cubicBezTo>
                  <a:cubicBezTo>
                    <a:pt x="66" y="2"/>
                    <a:pt x="65" y="2"/>
                    <a:pt x="64" y="2"/>
                  </a:cubicBezTo>
                  <a:cubicBezTo>
                    <a:pt x="64" y="2"/>
                    <a:pt x="64" y="2"/>
                    <a:pt x="64" y="2"/>
                  </a:cubicBezTo>
                  <a:cubicBezTo>
                    <a:pt x="64" y="2"/>
                    <a:pt x="63" y="2"/>
                    <a:pt x="63" y="2"/>
                  </a:cubicBezTo>
                  <a:cubicBezTo>
                    <a:pt x="62" y="1"/>
                    <a:pt x="62" y="1"/>
                    <a:pt x="62" y="1"/>
                  </a:cubicBezTo>
                  <a:cubicBezTo>
                    <a:pt x="61" y="1"/>
                    <a:pt x="61" y="1"/>
                    <a:pt x="61" y="1"/>
                  </a:cubicBezTo>
                  <a:cubicBezTo>
                    <a:pt x="60" y="1"/>
                    <a:pt x="60" y="1"/>
                    <a:pt x="60" y="1"/>
                  </a:cubicBezTo>
                  <a:cubicBezTo>
                    <a:pt x="59" y="1"/>
                    <a:pt x="58" y="1"/>
                    <a:pt x="57" y="0"/>
                  </a:cubicBezTo>
                  <a:cubicBezTo>
                    <a:pt x="56" y="0"/>
                    <a:pt x="56" y="0"/>
                    <a:pt x="56" y="0"/>
                  </a:cubicBezTo>
                  <a:cubicBezTo>
                    <a:pt x="56" y="0"/>
                    <a:pt x="55" y="0"/>
                    <a:pt x="54" y="0"/>
                  </a:cubicBezTo>
                  <a:cubicBezTo>
                    <a:pt x="54" y="0"/>
                    <a:pt x="53" y="0"/>
                    <a:pt x="52" y="0"/>
                  </a:cubicBezTo>
                  <a:cubicBezTo>
                    <a:pt x="52" y="0"/>
                    <a:pt x="51" y="0"/>
                    <a:pt x="51" y="0"/>
                  </a:cubicBezTo>
                  <a:cubicBezTo>
                    <a:pt x="50" y="0"/>
                    <a:pt x="50" y="0"/>
                    <a:pt x="50" y="0"/>
                  </a:cubicBezTo>
                  <a:cubicBezTo>
                    <a:pt x="49" y="0"/>
                    <a:pt x="49" y="0"/>
                    <a:pt x="49" y="0"/>
                  </a:cubicBezTo>
                  <a:cubicBezTo>
                    <a:pt x="49" y="0"/>
                    <a:pt x="49" y="0"/>
                    <a:pt x="49" y="0"/>
                  </a:cubicBezTo>
                  <a:cubicBezTo>
                    <a:pt x="49" y="0"/>
                    <a:pt x="49" y="0"/>
                    <a:pt x="49" y="0"/>
                  </a:cubicBezTo>
                  <a:cubicBezTo>
                    <a:pt x="48" y="0"/>
                    <a:pt x="47" y="0"/>
                    <a:pt x="47" y="0"/>
                  </a:cubicBezTo>
                  <a:cubicBezTo>
                    <a:pt x="46" y="0"/>
                    <a:pt x="46" y="0"/>
                    <a:pt x="45" y="0"/>
                  </a:cubicBezTo>
                  <a:cubicBezTo>
                    <a:pt x="44" y="0"/>
                    <a:pt x="44" y="0"/>
                    <a:pt x="43" y="0"/>
                  </a:cubicBezTo>
                  <a:cubicBezTo>
                    <a:pt x="42" y="0"/>
                    <a:pt x="42" y="0"/>
                    <a:pt x="41" y="0"/>
                  </a:cubicBezTo>
                  <a:cubicBezTo>
                    <a:pt x="41" y="0"/>
                    <a:pt x="40" y="0"/>
                    <a:pt x="40" y="0"/>
                  </a:cubicBezTo>
                  <a:cubicBezTo>
                    <a:pt x="39" y="0"/>
                    <a:pt x="39" y="0"/>
                    <a:pt x="39" y="0"/>
                  </a:cubicBezTo>
                  <a:cubicBezTo>
                    <a:pt x="39" y="0"/>
                    <a:pt x="39" y="0"/>
                    <a:pt x="39" y="0"/>
                  </a:cubicBezTo>
                  <a:cubicBezTo>
                    <a:pt x="38" y="0"/>
                    <a:pt x="38" y="0"/>
                    <a:pt x="38" y="0"/>
                  </a:cubicBezTo>
                  <a:cubicBezTo>
                    <a:pt x="37" y="1"/>
                    <a:pt x="37" y="1"/>
                    <a:pt x="36" y="1"/>
                  </a:cubicBezTo>
                  <a:cubicBezTo>
                    <a:pt x="36" y="1"/>
                    <a:pt x="35" y="1"/>
                    <a:pt x="35" y="1"/>
                  </a:cubicBezTo>
                  <a:cubicBezTo>
                    <a:pt x="34" y="1"/>
                    <a:pt x="33" y="2"/>
                    <a:pt x="33" y="2"/>
                  </a:cubicBezTo>
                  <a:cubicBezTo>
                    <a:pt x="32" y="2"/>
                    <a:pt x="32" y="2"/>
                    <a:pt x="31" y="2"/>
                  </a:cubicBezTo>
                  <a:cubicBezTo>
                    <a:pt x="31" y="3"/>
                    <a:pt x="30" y="3"/>
                    <a:pt x="29" y="3"/>
                  </a:cubicBezTo>
                  <a:cubicBezTo>
                    <a:pt x="29" y="3"/>
                    <a:pt x="29" y="3"/>
                    <a:pt x="29" y="3"/>
                  </a:cubicBezTo>
                  <a:cubicBezTo>
                    <a:pt x="28" y="4"/>
                    <a:pt x="28" y="4"/>
                    <a:pt x="28" y="4"/>
                  </a:cubicBezTo>
                  <a:cubicBezTo>
                    <a:pt x="28" y="4"/>
                    <a:pt x="27" y="4"/>
                    <a:pt x="27" y="4"/>
                  </a:cubicBezTo>
                  <a:cubicBezTo>
                    <a:pt x="26" y="5"/>
                    <a:pt x="26" y="5"/>
                    <a:pt x="26" y="5"/>
                  </a:cubicBezTo>
                  <a:cubicBezTo>
                    <a:pt x="26" y="5"/>
                    <a:pt x="26" y="5"/>
                    <a:pt x="26" y="5"/>
                  </a:cubicBezTo>
                  <a:cubicBezTo>
                    <a:pt x="10" y="14"/>
                    <a:pt x="0" y="33"/>
                    <a:pt x="0" y="60"/>
                  </a:cubicBezTo>
                  <a:close/>
                  <a:moveTo>
                    <a:pt x="10" y="66"/>
                  </a:moveTo>
                  <a:cubicBezTo>
                    <a:pt x="10" y="42"/>
                    <a:pt x="19" y="25"/>
                    <a:pt x="33" y="18"/>
                  </a:cubicBezTo>
                  <a:cubicBezTo>
                    <a:pt x="33" y="18"/>
                    <a:pt x="33" y="18"/>
                    <a:pt x="33" y="18"/>
                  </a:cubicBezTo>
                  <a:cubicBezTo>
                    <a:pt x="33" y="17"/>
                    <a:pt x="33" y="17"/>
                    <a:pt x="33" y="17"/>
                  </a:cubicBezTo>
                  <a:cubicBezTo>
                    <a:pt x="34" y="17"/>
                    <a:pt x="34" y="17"/>
                    <a:pt x="34" y="17"/>
                  </a:cubicBezTo>
                  <a:cubicBezTo>
                    <a:pt x="34" y="17"/>
                    <a:pt x="35" y="17"/>
                    <a:pt x="35" y="16"/>
                  </a:cubicBezTo>
                  <a:cubicBezTo>
                    <a:pt x="36" y="16"/>
                    <a:pt x="36" y="16"/>
                    <a:pt x="36" y="16"/>
                  </a:cubicBezTo>
                  <a:cubicBezTo>
                    <a:pt x="37" y="16"/>
                    <a:pt x="37" y="15"/>
                    <a:pt x="38" y="15"/>
                  </a:cubicBezTo>
                  <a:cubicBezTo>
                    <a:pt x="38" y="15"/>
                    <a:pt x="39" y="15"/>
                    <a:pt x="39" y="15"/>
                  </a:cubicBezTo>
                  <a:cubicBezTo>
                    <a:pt x="40" y="15"/>
                    <a:pt x="40" y="14"/>
                    <a:pt x="41" y="14"/>
                  </a:cubicBezTo>
                  <a:cubicBezTo>
                    <a:pt x="41" y="14"/>
                    <a:pt x="42" y="14"/>
                    <a:pt x="42" y="14"/>
                  </a:cubicBezTo>
                  <a:cubicBezTo>
                    <a:pt x="43" y="14"/>
                    <a:pt x="43" y="14"/>
                    <a:pt x="44" y="14"/>
                  </a:cubicBezTo>
                  <a:cubicBezTo>
                    <a:pt x="44" y="13"/>
                    <a:pt x="44" y="13"/>
                    <a:pt x="44" y="13"/>
                  </a:cubicBezTo>
                  <a:cubicBezTo>
                    <a:pt x="45" y="13"/>
                    <a:pt x="46" y="13"/>
                    <a:pt x="47" y="13"/>
                  </a:cubicBezTo>
                  <a:cubicBezTo>
                    <a:pt x="47" y="13"/>
                    <a:pt x="48" y="13"/>
                    <a:pt x="48" y="13"/>
                  </a:cubicBezTo>
                  <a:cubicBezTo>
                    <a:pt x="49" y="13"/>
                    <a:pt x="49" y="13"/>
                    <a:pt x="50" y="13"/>
                  </a:cubicBezTo>
                  <a:cubicBezTo>
                    <a:pt x="50" y="13"/>
                    <a:pt x="51" y="13"/>
                    <a:pt x="51" y="13"/>
                  </a:cubicBezTo>
                  <a:cubicBezTo>
                    <a:pt x="52" y="13"/>
                    <a:pt x="53" y="13"/>
                    <a:pt x="53" y="13"/>
                  </a:cubicBezTo>
                  <a:cubicBezTo>
                    <a:pt x="54" y="13"/>
                    <a:pt x="54" y="13"/>
                    <a:pt x="54" y="13"/>
                  </a:cubicBezTo>
                  <a:cubicBezTo>
                    <a:pt x="55" y="13"/>
                    <a:pt x="55" y="13"/>
                    <a:pt x="55" y="13"/>
                  </a:cubicBezTo>
                  <a:cubicBezTo>
                    <a:pt x="55" y="13"/>
                    <a:pt x="55" y="13"/>
                    <a:pt x="55" y="13"/>
                  </a:cubicBezTo>
                  <a:cubicBezTo>
                    <a:pt x="55" y="13"/>
                    <a:pt x="56" y="13"/>
                    <a:pt x="56" y="13"/>
                  </a:cubicBezTo>
                  <a:cubicBezTo>
                    <a:pt x="57" y="13"/>
                    <a:pt x="58" y="13"/>
                    <a:pt x="58" y="13"/>
                  </a:cubicBezTo>
                  <a:cubicBezTo>
                    <a:pt x="59" y="13"/>
                    <a:pt x="59" y="13"/>
                    <a:pt x="60" y="13"/>
                  </a:cubicBezTo>
                  <a:cubicBezTo>
                    <a:pt x="60" y="13"/>
                    <a:pt x="61" y="14"/>
                    <a:pt x="62" y="14"/>
                  </a:cubicBezTo>
                  <a:cubicBezTo>
                    <a:pt x="62" y="14"/>
                    <a:pt x="63" y="14"/>
                    <a:pt x="63" y="14"/>
                  </a:cubicBezTo>
                  <a:cubicBezTo>
                    <a:pt x="64" y="14"/>
                    <a:pt x="65" y="14"/>
                    <a:pt x="66" y="15"/>
                  </a:cubicBezTo>
                  <a:cubicBezTo>
                    <a:pt x="66" y="15"/>
                    <a:pt x="66" y="15"/>
                    <a:pt x="67" y="15"/>
                  </a:cubicBezTo>
                  <a:cubicBezTo>
                    <a:pt x="68" y="15"/>
                    <a:pt x="69" y="15"/>
                    <a:pt x="69" y="16"/>
                  </a:cubicBezTo>
                  <a:cubicBezTo>
                    <a:pt x="70" y="16"/>
                    <a:pt x="70" y="16"/>
                    <a:pt x="70" y="16"/>
                  </a:cubicBezTo>
                  <a:cubicBezTo>
                    <a:pt x="71" y="16"/>
                    <a:pt x="71" y="16"/>
                    <a:pt x="71" y="16"/>
                  </a:cubicBezTo>
                  <a:cubicBezTo>
                    <a:pt x="71" y="16"/>
                    <a:pt x="71" y="16"/>
                    <a:pt x="71" y="16"/>
                  </a:cubicBezTo>
                  <a:cubicBezTo>
                    <a:pt x="72" y="17"/>
                    <a:pt x="73" y="17"/>
                    <a:pt x="73" y="17"/>
                  </a:cubicBezTo>
                  <a:cubicBezTo>
                    <a:pt x="74" y="17"/>
                    <a:pt x="74" y="17"/>
                    <a:pt x="74" y="17"/>
                  </a:cubicBezTo>
                  <a:cubicBezTo>
                    <a:pt x="75" y="18"/>
                    <a:pt x="75" y="18"/>
                    <a:pt x="75" y="18"/>
                  </a:cubicBezTo>
                  <a:cubicBezTo>
                    <a:pt x="75" y="18"/>
                    <a:pt x="76" y="18"/>
                    <a:pt x="76" y="18"/>
                  </a:cubicBezTo>
                  <a:cubicBezTo>
                    <a:pt x="76" y="18"/>
                    <a:pt x="77" y="19"/>
                    <a:pt x="77" y="19"/>
                  </a:cubicBezTo>
                  <a:cubicBezTo>
                    <a:pt x="78" y="19"/>
                    <a:pt x="78" y="19"/>
                    <a:pt x="78" y="19"/>
                  </a:cubicBezTo>
                  <a:cubicBezTo>
                    <a:pt x="78" y="19"/>
                    <a:pt x="79" y="20"/>
                    <a:pt x="80" y="20"/>
                  </a:cubicBezTo>
                  <a:cubicBezTo>
                    <a:pt x="80" y="20"/>
                    <a:pt x="80" y="20"/>
                    <a:pt x="81" y="21"/>
                  </a:cubicBezTo>
                  <a:cubicBezTo>
                    <a:pt x="82" y="21"/>
                    <a:pt x="82" y="21"/>
                    <a:pt x="82" y="21"/>
                  </a:cubicBezTo>
                  <a:cubicBezTo>
                    <a:pt x="82" y="21"/>
                    <a:pt x="82" y="21"/>
                    <a:pt x="82" y="21"/>
                  </a:cubicBezTo>
                  <a:cubicBezTo>
                    <a:pt x="83" y="22"/>
                    <a:pt x="84" y="22"/>
                    <a:pt x="86" y="23"/>
                  </a:cubicBezTo>
                  <a:cubicBezTo>
                    <a:pt x="127" y="47"/>
                    <a:pt x="161" y="105"/>
                    <a:pt x="160" y="153"/>
                  </a:cubicBezTo>
                  <a:cubicBezTo>
                    <a:pt x="160" y="200"/>
                    <a:pt x="127" y="219"/>
                    <a:pt x="85" y="195"/>
                  </a:cubicBezTo>
                  <a:cubicBezTo>
                    <a:pt x="44" y="172"/>
                    <a:pt x="10" y="114"/>
                    <a:pt x="10" y="66"/>
                  </a:cubicBezTo>
                  <a:close/>
                </a:path>
              </a:pathLst>
            </a:custGeom>
            <a:solidFill>
              <a:srgbClr val="ACAC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î$líḓe"/>
            <p:cNvSpPr/>
            <p:nvPr/>
          </p:nvSpPr>
          <p:spPr bwMode="auto">
            <a:xfrm>
              <a:off x="7743826" y="1593851"/>
              <a:ext cx="52388" cy="61913"/>
            </a:xfrm>
            <a:custGeom>
              <a:avLst/>
              <a:gdLst>
                <a:gd name="T0" fmla="*/ 15 w 17"/>
                <a:gd name="T1" fmla="*/ 20 h 20"/>
                <a:gd name="T2" fmla="*/ 15 w 17"/>
                <a:gd name="T3" fmla="*/ 19 h 20"/>
                <a:gd name="T4" fmla="*/ 1 w 17"/>
                <a:gd name="T5" fmla="*/ 3 h 20"/>
                <a:gd name="T6" fmla="*/ 1 w 17"/>
                <a:gd name="T7" fmla="*/ 0 h 20"/>
                <a:gd name="T8" fmla="*/ 2 w 17"/>
                <a:gd name="T9" fmla="*/ 0 h 20"/>
                <a:gd name="T10" fmla="*/ 3 w 17"/>
                <a:gd name="T11" fmla="*/ 1 h 20"/>
                <a:gd name="T12" fmla="*/ 16 w 17"/>
                <a:gd name="T13" fmla="*/ 17 h 20"/>
                <a:gd name="T14" fmla="*/ 17 w 17"/>
                <a:gd name="T15" fmla="*/ 20 h 20"/>
                <a:gd name="T16" fmla="*/ 15 w 17"/>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5" y="20"/>
                  </a:moveTo>
                  <a:cubicBezTo>
                    <a:pt x="15" y="19"/>
                    <a:pt x="15" y="19"/>
                    <a:pt x="15" y="19"/>
                  </a:cubicBezTo>
                  <a:cubicBezTo>
                    <a:pt x="1" y="3"/>
                    <a:pt x="1" y="3"/>
                    <a:pt x="1" y="3"/>
                  </a:cubicBezTo>
                  <a:cubicBezTo>
                    <a:pt x="0" y="2"/>
                    <a:pt x="0" y="1"/>
                    <a:pt x="1" y="0"/>
                  </a:cubicBezTo>
                  <a:cubicBezTo>
                    <a:pt x="1" y="0"/>
                    <a:pt x="1" y="0"/>
                    <a:pt x="2" y="0"/>
                  </a:cubicBezTo>
                  <a:cubicBezTo>
                    <a:pt x="3" y="1"/>
                    <a:pt x="3" y="1"/>
                    <a:pt x="3" y="1"/>
                  </a:cubicBezTo>
                  <a:cubicBezTo>
                    <a:pt x="16" y="17"/>
                    <a:pt x="16" y="17"/>
                    <a:pt x="16" y="17"/>
                  </a:cubicBezTo>
                  <a:cubicBezTo>
                    <a:pt x="17" y="18"/>
                    <a:pt x="17" y="19"/>
                    <a:pt x="17" y="20"/>
                  </a:cubicBezTo>
                  <a:cubicBezTo>
                    <a:pt x="16" y="20"/>
                    <a:pt x="16" y="20"/>
                    <a:pt x="15" y="2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ïşḻîdê"/>
            <p:cNvSpPr/>
            <p:nvPr/>
          </p:nvSpPr>
          <p:spPr bwMode="auto">
            <a:xfrm>
              <a:off x="8031163" y="1947863"/>
              <a:ext cx="52388" cy="65088"/>
            </a:xfrm>
            <a:custGeom>
              <a:avLst/>
              <a:gdLst>
                <a:gd name="T0" fmla="*/ 2 w 17"/>
                <a:gd name="T1" fmla="*/ 1 h 21"/>
                <a:gd name="T2" fmla="*/ 2 w 17"/>
                <a:gd name="T3" fmla="*/ 1 h 21"/>
                <a:gd name="T4" fmla="*/ 16 w 17"/>
                <a:gd name="T5" fmla="*/ 18 h 21"/>
                <a:gd name="T6" fmla="*/ 16 w 17"/>
                <a:gd name="T7" fmla="*/ 20 h 21"/>
                <a:gd name="T8" fmla="*/ 15 w 17"/>
                <a:gd name="T9" fmla="*/ 20 h 21"/>
                <a:gd name="T10" fmla="*/ 14 w 17"/>
                <a:gd name="T11" fmla="*/ 20 h 21"/>
                <a:gd name="T12" fmla="*/ 1 w 17"/>
                <a:gd name="T13" fmla="*/ 3 h 21"/>
                <a:gd name="T14" fmla="*/ 0 w 17"/>
                <a:gd name="T15" fmla="*/ 1 h 21"/>
                <a:gd name="T16" fmla="*/ 2 w 17"/>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1">
                  <a:moveTo>
                    <a:pt x="2" y="1"/>
                  </a:moveTo>
                  <a:cubicBezTo>
                    <a:pt x="2" y="1"/>
                    <a:pt x="2" y="1"/>
                    <a:pt x="2" y="1"/>
                  </a:cubicBezTo>
                  <a:cubicBezTo>
                    <a:pt x="16" y="18"/>
                    <a:pt x="16" y="18"/>
                    <a:pt x="16" y="18"/>
                  </a:cubicBezTo>
                  <a:cubicBezTo>
                    <a:pt x="16" y="19"/>
                    <a:pt x="17" y="20"/>
                    <a:pt x="16" y="20"/>
                  </a:cubicBezTo>
                  <a:cubicBezTo>
                    <a:pt x="16" y="21"/>
                    <a:pt x="16" y="21"/>
                    <a:pt x="15" y="20"/>
                  </a:cubicBezTo>
                  <a:cubicBezTo>
                    <a:pt x="14" y="20"/>
                    <a:pt x="14" y="20"/>
                    <a:pt x="14" y="20"/>
                  </a:cubicBezTo>
                  <a:cubicBezTo>
                    <a:pt x="1" y="3"/>
                    <a:pt x="1" y="3"/>
                    <a:pt x="1" y="3"/>
                  </a:cubicBezTo>
                  <a:cubicBezTo>
                    <a:pt x="0" y="2"/>
                    <a:pt x="0" y="1"/>
                    <a:pt x="0" y="1"/>
                  </a:cubicBezTo>
                  <a:cubicBezTo>
                    <a:pt x="1" y="0"/>
                    <a:pt x="1"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išḷiḋè"/>
            <p:cNvSpPr/>
            <p:nvPr/>
          </p:nvSpPr>
          <p:spPr bwMode="auto">
            <a:xfrm>
              <a:off x="7815263" y="1554163"/>
              <a:ext cx="33338" cy="69850"/>
            </a:xfrm>
            <a:custGeom>
              <a:avLst/>
              <a:gdLst>
                <a:gd name="T0" fmla="*/ 10 w 11"/>
                <a:gd name="T1" fmla="*/ 23 h 23"/>
                <a:gd name="T2" fmla="*/ 9 w 11"/>
                <a:gd name="T3" fmla="*/ 23 h 23"/>
                <a:gd name="T4" fmla="*/ 8 w 11"/>
                <a:gd name="T5" fmla="*/ 22 h 23"/>
                <a:gd name="T6" fmla="*/ 0 w 11"/>
                <a:gd name="T7" fmla="*/ 2 h 23"/>
                <a:gd name="T8" fmla="*/ 1 w 11"/>
                <a:gd name="T9" fmla="*/ 0 h 23"/>
                <a:gd name="T10" fmla="*/ 2 w 11"/>
                <a:gd name="T11" fmla="*/ 0 h 23"/>
                <a:gd name="T12" fmla="*/ 2 w 11"/>
                <a:gd name="T13" fmla="*/ 0 h 23"/>
                <a:gd name="T14" fmla="*/ 2 w 11"/>
                <a:gd name="T15" fmla="*/ 0 h 23"/>
                <a:gd name="T16" fmla="*/ 2 w 11"/>
                <a:gd name="T17" fmla="*/ 0 h 23"/>
                <a:gd name="T18" fmla="*/ 2 w 11"/>
                <a:gd name="T19" fmla="*/ 1 h 23"/>
                <a:gd name="T20" fmla="*/ 2 w 11"/>
                <a:gd name="T21" fmla="*/ 1 h 23"/>
                <a:gd name="T22" fmla="*/ 2 w 11"/>
                <a:gd name="T23" fmla="*/ 1 h 23"/>
                <a:gd name="T24" fmla="*/ 3 w 11"/>
                <a:gd name="T25" fmla="*/ 2 h 23"/>
                <a:gd name="T26" fmla="*/ 11 w 11"/>
                <a:gd name="T27" fmla="*/ 21 h 23"/>
                <a:gd name="T28" fmla="*/ 10 w 11"/>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23">
                  <a:moveTo>
                    <a:pt x="10" y="23"/>
                  </a:moveTo>
                  <a:cubicBezTo>
                    <a:pt x="9" y="23"/>
                    <a:pt x="9" y="23"/>
                    <a:pt x="9" y="23"/>
                  </a:cubicBezTo>
                  <a:cubicBezTo>
                    <a:pt x="9" y="23"/>
                    <a:pt x="8" y="22"/>
                    <a:pt x="8" y="22"/>
                  </a:cubicBezTo>
                  <a:cubicBezTo>
                    <a:pt x="0" y="2"/>
                    <a:pt x="0" y="2"/>
                    <a:pt x="0" y="2"/>
                  </a:cubicBezTo>
                  <a:cubicBezTo>
                    <a:pt x="0" y="1"/>
                    <a:pt x="0" y="0"/>
                    <a:pt x="1" y="0"/>
                  </a:cubicBezTo>
                  <a:cubicBezTo>
                    <a:pt x="2" y="0"/>
                    <a:pt x="2" y="0"/>
                    <a:pt x="2"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3" y="2"/>
                    <a:pt x="3" y="2"/>
                    <a:pt x="3" y="2"/>
                  </a:cubicBezTo>
                  <a:cubicBezTo>
                    <a:pt x="11" y="21"/>
                    <a:pt x="11" y="21"/>
                    <a:pt x="11" y="21"/>
                  </a:cubicBezTo>
                  <a:cubicBezTo>
                    <a:pt x="11" y="23"/>
                    <a:pt x="11" y="23"/>
                    <a:pt x="10"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îṣľïḋe"/>
            <p:cNvSpPr/>
            <p:nvPr/>
          </p:nvSpPr>
          <p:spPr bwMode="auto">
            <a:xfrm>
              <a:off x="7820026" y="15573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îṩḷiďè"/>
            <p:cNvSpPr/>
            <p:nvPr/>
          </p:nvSpPr>
          <p:spPr bwMode="auto">
            <a:xfrm>
              <a:off x="7735888" y="1643063"/>
              <a:ext cx="212725" cy="165100"/>
            </a:xfrm>
            <a:custGeom>
              <a:avLst/>
              <a:gdLst>
                <a:gd name="T0" fmla="*/ 111 w 134"/>
                <a:gd name="T1" fmla="*/ 104 h 104"/>
                <a:gd name="T2" fmla="*/ 111 w 134"/>
                <a:gd name="T3" fmla="*/ 104 h 104"/>
                <a:gd name="T4" fmla="*/ 111 w 134"/>
                <a:gd name="T5" fmla="*/ 102 h 104"/>
                <a:gd name="T6" fmla="*/ 0 w 134"/>
                <a:gd name="T7" fmla="*/ 0 h 104"/>
                <a:gd name="T8" fmla="*/ 109 w 134"/>
                <a:gd name="T9" fmla="*/ 96 h 104"/>
                <a:gd name="T10" fmla="*/ 134 w 134"/>
                <a:gd name="T11" fmla="*/ 10 h 104"/>
                <a:gd name="T12" fmla="*/ 115 w 134"/>
                <a:gd name="T13" fmla="*/ 102 h 104"/>
                <a:gd name="T14" fmla="*/ 115 w 134"/>
                <a:gd name="T15" fmla="*/ 104 h 104"/>
                <a:gd name="T16" fmla="*/ 113 w 134"/>
                <a:gd name="T17" fmla="*/ 104 h 104"/>
                <a:gd name="T18" fmla="*/ 111 w 134"/>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04">
                  <a:moveTo>
                    <a:pt x="111" y="104"/>
                  </a:moveTo>
                  <a:lnTo>
                    <a:pt x="111" y="104"/>
                  </a:lnTo>
                  <a:lnTo>
                    <a:pt x="111" y="102"/>
                  </a:lnTo>
                  <a:lnTo>
                    <a:pt x="0" y="0"/>
                  </a:lnTo>
                  <a:lnTo>
                    <a:pt x="109" y="96"/>
                  </a:lnTo>
                  <a:lnTo>
                    <a:pt x="134" y="10"/>
                  </a:lnTo>
                  <a:lnTo>
                    <a:pt x="115" y="102"/>
                  </a:lnTo>
                  <a:lnTo>
                    <a:pt x="115" y="104"/>
                  </a:lnTo>
                  <a:lnTo>
                    <a:pt x="113" y="104"/>
                  </a:lnTo>
                  <a:lnTo>
                    <a:pt x="111" y="10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ïşḷiḓè"/>
            <p:cNvSpPr/>
            <p:nvPr/>
          </p:nvSpPr>
          <p:spPr bwMode="auto">
            <a:xfrm>
              <a:off x="7978776" y="1662113"/>
              <a:ext cx="34925" cy="44450"/>
            </a:xfrm>
            <a:custGeom>
              <a:avLst/>
              <a:gdLst>
                <a:gd name="T0" fmla="*/ 2 w 11"/>
                <a:gd name="T1" fmla="*/ 15 h 15"/>
                <a:gd name="T2" fmla="*/ 1 w 11"/>
                <a:gd name="T3" fmla="*/ 14 h 15"/>
                <a:gd name="T4" fmla="*/ 1 w 11"/>
                <a:gd name="T5" fmla="*/ 12 h 15"/>
                <a:gd name="T6" fmla="*/ 8 w 11"/>
                <a:gd name="T7" fmla="*/ 1 h 15"/>
                <a:gd name="T8" fmla="*/ 10 w 11"/>
                <a:gd name="T9" fmla="*/ 1 h 15"/>
                <a:gd name="T10" fmla="*/ 10 w 11"/>
                <a:gd name="T11" fmla="*/ 1 h 15"/>
                <a:gd name="T12" fmla="*/ 11 w 11"/>
                <a:gd name="T13" fmla="*/ 4 h 15"/>
                <a:gd name="T14" fmla="*/ 3 w 11"/>
                <a:gd name="T15" fmla="*/ 15 h 15"/>
                <a:gd name="T16" fmla="*/ 2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2" y="15"/>
                  </a:moveTo>
                  <a:cubicBezTo>
                    <a:pt x="1" y="14"/>
                    <a:pt x="1" y="14"/>
                    <a:pt x="1" y="14"/>
                  </a:cubicBezTo>
                  <a:cubicBezTo>
                    <a:pt x="0" y="14"/>
                    <a:pt x="0" y="12"/>
                    <a:pt x="1" y="12"/>
                  </a:cubicBezTo>
                  <a:cubicBezTo>
                    <a:pt x="8" y="1"/>
                    <a:pt x="8" y="1"/>
                    <a:pt x="8" y="1"/>
                  </a:cubicBezTo>
                  <a:cubicBezTo>
                    <a:pt x="9" y="1"/>
                    <a:pt x="9" y="0"/>
                    <a:pt x="10" y="1"/>
                  </a:cubicBezTo>
                  <a:cubicBezTo>
                    <a:pt x="10" y="1"/>
                    <a:pt x="10" y="1"/>
                    <a:pt x="10" y="1"/>
                  </a:cubicBezTo>
                  <a:cubicBezTo>
                    <a:pt x="11" y="2"/>
                    <a:pt x="11" y="3"/>
                    <a:pt x="11" y="4"/>
                  </a:cubicBezTo>
                  <a:cubicBezTo>
                    <a:pt x="3" y="15"/>
                    <a:pt x="3" y="15"/>
                    <a:pt x="3" y="15"/>
                  </a:cubicBezTo>
                  <a:cubicBezTo>
                    <a:pt x="3" y="15"/>
                    <a:pt x="2" y="15"/>
                    <a:pt x="2"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íṣľïḑé"/>
            <p:cNvSpPr/>
            <p:nvPr/>
          </p:nvSpPr>
          <p:spPr bwMode="auto">
            <a:xfrm>
              <a:off x="3641726" y="4089401"/>
              <a:ext cx="2325688" cy="1304925"/>
            </a:xfrm>
            <a:custGeom>
              <a:avLst/>
              <a:gdLst>
                <a:gd name="T0" fmla="*/ 381 w 762"/>
                <a:gd name="T1" fmla="*/ 0 h 427"/>
                <a:gd name="T2" fmla="*/ 300 w 762"/>
                <a:gd name="T3" fmla="*/ 20 h 427"/>
                <a:gd name="T4" fmla="*/ 44 w 762"/>
                <a:gd name="T5" fmla="*/ 167 h 427"/>
                <a:gd name="T6" fmla="*/ 44 w 762"/>
                <a:gd name="T7" fmla="*/ 261 h 427"/>
                <a:gd name="T8" fmla="*/ 300 w 762"/>
                <a:gd name="T9" fmla="*/ 408 h 427"/>
                <a:gd name="T10" fmla="*/ 381 w 762"/>
                <a:gd name="T11" fmla="*/ 427 h 427"/>
                <a:gd name="T12" fmla="*/ 462 w 762"/>
                <a:gd name="T13" fmla="*/ 408 h 427"/>
                <a:gd name="T14" fmla="*/ 717 w 762"/>
                <a:gd name="T15" fmla="*/ 261 h 427"/>
                <a:gd name="T16" fmla="*/ 717 w 762"/>
                <a:gd name="T17" fmla="*/ 167 h 427"/>
                <a:gd name="T18" fmla="*/ 462 w 762"/>
                <a:gd name="T19" fmla="*/ 20 h 427"/>
                <a:gd name="T20" fmla="*/ 381 w 762"/>
                <a:gd name="T2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2" h="427">
                  <a:moveTo>
                    <a:pt x="381" y="0"/>
                  </a:moveTo>
                  <a:cubicBezTo>
                    <a:pt x="351" y="0"/>
                    <a:pt x="322" y="7"/>
                    <a:pt x="300" y="20"/>
                  </a:cubicBezTo>
                  <a:cubicBezTo>
                    <a:pt x="44" y="167"/>
                    <a:pt x="44" y="167"/>
                    <a:pt x="44" y="167"/>
                  </a:cubicBezTo>
                  <a:cubicBezTo>
                    <a:pt x="0" y="193"/>
                    <a:pt x="0" y="235"/>
                    <a:pt x="44" y="261"/>
                  </a:cubicBezTo>
                  <a:cubicBezTo>
                    <a:pt x="300" y="408"/>
                    <a:pt x="300" y="408"/>
                    <a:pt x="300" y="408"/>
                  </a:cubicBezTo>
                  <a:cubicBezTo>
                    <a:pt x="322" y="421"/>
                    <a:pt x="351" y="427"/>
                    <a:pt x="381" y="427"/>
                  </a:cubicBezTo>
                  <a:cubicBezTo>
                    <a:pt x="410" y="427"/>
                    <a:pt x="439" y="421"/>
                    <a:pt x="462" y="408"/>
                  </a:cubicBezTo>
                  <a:cubicBezTo>
                    <a:pt x="717" y="261"/>
                    <a:pt x="717" y="261"/>
                    <a:pt x="717" y="261"/>
                  </a:cubicBezTo>
                  <a:cubicBezTo>
                    <a:pt x="762" y="235"/>
                    <a:pt x="762" y="193"/>
                    <a:pt x="717" y="167"/>
                  </a:cubicBezTo>
                  <a:cubicBezTo>
                    <a:pt x="462" y="20"/>
                    <a:pt x="462" y="20"/>
                    <a:pt x="462" y="20"/>
                  </a:cubicBezTo>
                  <a:cubicBezTo>
                    <a:pt x="439" y="7"/>
                    <a:pt x="410" y="0"/>
                    <a:pt x="381" y="0"/>
                  </a:cubicBezTo>
                </a:path>
              </a:pathLst>
            </a:custGeom>
            <a:solidFill>
              <a:srgbClr val="D3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işḻíḍè"/>
            <p:cNvSpPr/>
            <p:nvPr/>
          </p:nvSpPr>
          <p:spPr bwMode="auto">
            <a:xfrm>
              <a:off x="4756151" y="2892426"/>
              <a:ext cx="42863" cy="115888"/>
            </a:xfrm>
            <a:custGeom>
              <a:avLst/>
              <a:gdLst>
                <a:gd name="T0" fmla="*/ 27 w 27"/>
                <a:gd name="T1" fmla="*/ 73 h 73"/>
                <a:gd name="T2" fmla="*/ 27 w 27"/>
                <a:gd name="T3" fmla="*/ 0 h 73"/>
                <a:gd name="T4" fmla="*/ 0 w 27"/>
                <a:gd name="T5" fmla="*/ 15 h 73"/>
                <a:gd name="T6" fmla="*/ 0 w 27"/>
                <a:gd name="T7" fmla="*/ 60 h 73"/>
                <a:gd name="T8" fmla="*/ 27 w 27"/>
                <a:gd name="T9" fmla="*/ 73 h 73"/>
              </a:gdLst>
              <a:ahLst/>
              <a:cxnLst>
                <a:cxn ang="0">
                  <a:pos x="T0" y="T1"/>
                </a:cxn>
                <a:cxn ang="0">
                  <a:pos x="T2" y="T3"/>
                </a:cxn>
                <a:cxn ang="0">
                  <a:pos x="T4" y="T5"/>
                </a:cxn>
                <a:cxn ang="0">
                  <a:pos x="T6" y="T7"/>
                </a:cxn>
                <a:cxn ang="0">
                  <a:pos x="T8" y="T9"/>
                </a:cxn>
              </a:cxnLst>
              <a:rect l="0" t="0" r="r" b="b"/>
              <a:pathLst>
                <a:path w="27" h="73">
                  <a:moveTo>
                    <a:pt x="27" y="73"/>
                  </a:moveTo>
                  <a:lnTo>
                    <a:pt x="27" y="0"/>
                  </a:lnTo>
                  <a:lnTo>
                    <a:pt x="0" y="15"/>
                  </a:lnTo>
                  <a:lnTo>
                    <a:pt x="0" y="60"/>
                  </a:lnTo>
                  <a:lnTo>
                    <a:pt x="27" y="73"/>
                  </a:lnTo>
                  <a:close/>
                </a:path>
              </a:pathLst>
            </a:custGeom>
            <a:solidFill>
              <a:srgbClr val="7A7A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ïṣļïḍé"/>
            <p:cNvSpPr/>
            <p:nvPr/>
          </p:nvSpPr>
          <p:spPr bwMode="auto">
            <a:xfrm>
              <a:off x="4799013" y="2828926"/>
              <a:ext cx="115888" cy="179388"/>
            </a:xfrm>
            <a:custGeom>
              <a:avLst/>
              <a:gdLst>
                <a:gd name="T0" fmla="*/ 0 w 73"/>
                <a:gd name="T1" fmla="*/ 40 h 113"/>
                <a:gd name="T2" fmla="*/ 0 w 73"/>
                <a:gd name="T3" fmla="*/ 113 h 113"/>
                <a:gd name="T4" fmla="*/ 73 w 73"/>
                <a:gd name="T5" fmla="*/ 73 h 113"/>
                <a:gd name="T6" fmla="*/ 73 w 73"/>
                <a:gd name="T7" fmla="*/ 2 h 113"/>
                <a:gd name="T8" fmla="*/ 71 w 73"/>
                <a:gd name="T9" fmla="*/ 0 h 113"/>
                <a:gd name="T10" fmla="*/ 0 w 73"/>
                <a:gd name="T11" fmla="*/ 40 h 113"/>
              </a:gdLst>
              <a:ahLst/>
              <a:cxnLst>
                <a:cxn ang="0">
                  <a:pos x="T0" y="T1"/>
                </a:cxn>
                <a:cxn ang="0">
                  <a:pos x="T2" y="T3"/>
                </a:cxn>
                <a:cxn ang="0">
                  <a:pos x="T4" y="T5"/>
                </a:cxn>
                <a:cxn ang="0">
                  <a:pos x="T6" y="T7"/>
                </a:cxn>
                <a:cxn ang="0">
                  <a:pos x="T8" y="T9"/>
                </a:cxn>
                <a:cxn ang="0">
                  <a:pos x="T10" y="T11"/>
                </a:cxn>
              </a:cxnLst>
              <a:rect l="0" t="0" r="r" b="b"/>
              <a:pathLst>
                <a:path w="73" h="113">
                  <a:moveTo>
                    <a:pt x="0" y="40"/>
                  </a:moveTo>
                  <a:lnTo>
                    <a:pt x="0" y="113"/>
                  </a:lnTo>
                  <a:lnTo>
                    <a:pt x="73" y="73"/>
                  </a:lnTo>
                  <a:lnTo>
                    <a:pt x="73" y="2"/>
                  </a:lnTo>
                  <a:lnTo>
                    <a:pt x="71" y="0"/>
                  </a:lnTo>
                  <a:lnTo>
                    <a:pt x="0" y="40"/>
                  </a:lnTo>
                  <a:close/>
                </a:path>
              </a:pathLst>
            </a:custGeom>
            <a:solidFill>
              <a:srgbClr val="93929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íŝḻiḓe"/>
            <p:cNvSpPr/>
            <p:nvPr/>
          </p:nvSpPr>
          <p:spPr bwMode="auto">
            <a:xfrm>
              <a:off x="4294188" y="2363788"/>
              <a:ext cx="198438" cy="706438"/>
            </a:xfrm>
            <a:custGeom>
              <a:avLst/>
              <a:gdLst>
                <a:gd name="T0" fmla="*/ 77 w 125"/>
                <a:gd name="T1" fmla="*/ 423 h 445"/>
                <a:gd name="T2" fmla="*/ 125 w 125"/>
                <a:gd name="T3" fmla="*/ 445 h 445"/>
                <a:gd name="T4" fmla="*/ 108 w 125"/>
                <a:gd name="T5" fmla="*/ 346 h 445"/>
                <a:gd name="T6" fmla="*/ 102 w 125"/>
                <a:gd name="T7" fmla="*/ 314 h 445"/>
                <a:gd name="T8" fmla="*/ 44 w 125"/>
                <a:gd name="T9" fmla="*/ 10 h 445"/>
                <a:gd name="T10" fmla="*/ 0 w 125"/>
                <a:gd name="T11" fmla="*/ 0 h 445"/>
                <a:gd name="T12" fmla="*/ 62 w 125"/>
                <a:gd name="T13" fmla="*/ 337 h 445"/>
                <a:gd name="T14" fmla="*/ 68 w 125"/>
                <a:gd name="T15" fmla="*/ 370 h 445"/>
                <a:gd name="T16" fmla="*/ 77 w 125"/>
                <a:gd name="T17" fmla="*/ 423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445">
                  <a:moveTo>
                    <a:pt x="77" y="423"/>
                  </a:moveTo>
                  <a:lnTo>
                    <a:pt x="125" y="445"/>
                  </a:lnTo>
                  <a:lnTo>
                    <a:pt x="108" y="346"/>
                  </a:lnTo>
                  <a:lnTo>
                    <a:pt x="102" y="314"/>
                  </a:lnTo>
                  <a:lnTo>
                    <a:pt x="44" y="10"/>
                  </a:lnTo>
                  <a:lnTo>
                    <a:pt x="0" y="0"/>
                  </a:lnTo>
                  <a:lnTo>
                    <a:pt x="62" y="337"/>
                  </a:lnTo>
                  <a:lnTo>
                    <a:pt x="68" y="370"/>
                  </a:lnTo>
                  <a:lnTo>
                    <a:pt x="77" y="423"/>
                  </a:ln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íṥḻíďe"/>
            <p:cNvSpPr/>
            <p:nvPr/>
          </p:nvSpPr>
          <p:spPr bwMode="auto">
            <a:xfrm>
              <a:off x="4364038" y="2009776"/>
              <a:ext cx="796925" cy="1060450"/>
            </a:xfrm>
            <a:custGeom>
              <a:avLst/>
              <a:gdLst>
                <a:gd name="T0" fmla="*/ 58 w 502"/>
                <a:gd name="T1" fmla="*/ 537 h 668"/>
                <a:gd name="T2" fmla="*/ 64 w 502"/>
                <a:gd name="T3" fmla="*/ 569 h 668"/>
                <a:gd name="T4" fmla="*/ 81 w 502"/>
                <a:gd name="T5" fmla="*/ 668 h 668"/>
                <a:gd name="T6" fmla="*/ 143 w 502"/>
                <a:gd name="T7" fmla="*/ 631 h 668"/>
                <a:gd name="T8" fmla="*/ 166 w 502"/>
                <a:gd name="T9" fmla="*/ 618 h 668"/>
                <a:gd name="T10" fmla="*/ 247 w 502"/>
                <a:gd name="T11" fmla="*/ 571 h 668"/>
                <a:gd name="T12" fmla="*/ 274 w 502"/>
                <a:gd name="T13" fmla="*/ 556 h 668"/>
                <a:gd name="T14" fmla="*/ 345 w 502"/>
                <a:gd name="T15" fmla="*/ 516 h 668"/>
                <a:gd name="T16" fmla="*/ 347 w 502"/>
                <a:gd name="T17" fmla="*/ 514 h 668"/>
                <a:gd name="T18" fmla="*/ 366 w 502"/>
                <a:gd name="T19" fmla="*/ 502 h 668"/>
                <a:gd name="T20" fmla="*/ 402 w 502"/>
                <a:gd name="T21" fmla="*/ 483 h 668"/>
                <a:gd name="T22" fmla="*/ 502 w 502"/>
                <a:gd name="T23" fmla="*/ 423 h 668"/>
                <a:gd name="T24" fmla="*/ 412 w 502"/>
                <a:gd name="T25" fmla="*/ 0 h 668"/>
                <a:gd name="T26" fmla="*/ 0 w 502"/>
                <a:gd name="T27" fmla="*/ 233 h 668"/>
                <a:gd name="T28" fmla="*/ 58 w 502"/>
                <a:gd name="T29" fmla="*/ 537 h 668"/>
                <a:gd name="T30" fmla="*/ 454 w 502"/>
                <a:gd name="T31" fmla="*/ 406 h 668"/>
                <a:gd name="T32" fmla="*/ 362 w 502"/>
                <a:gd name="T33" fmla="*/ 460 h 668"/>
                <a:gd name="T34" fmla="*/ 327 w 502"/>
                <a:gd name="T35" fmla="*/ 479 h 668"/>
                <a:gd name="T36" fmla="*/ 114 w 502"/>
                <a:gd name="T37" fmla="*/ 602 h 668"/>
                <a:gd name="T38" fmla="*/ 104 w 502"/>
                <a:gd name="T39" fmla="*/ 546 h 668"/>
                <a:gd name="T40" fmla="*/ 99 w 502"/>
                <a:gd name="T41" fmla="*/ 514 h 668"/>
                <a:gd name="T42" fmla="*/ 49 w 502"/>
                <a:gd name="T43" fmla="*/ 252 h 668"/>
                <a:gd name="T44" fmla="*/ 381 w 502"/>
                <a:gd name="T45" fmla="*/ 65 h 668"/>
                <a:gd name="T46" fmla="*/ 454 w 502"/>
                <a:gd name="T47" fmla="*/ 406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2" h="668">
                  <a:moveTo>
                    <a:pt x="58" y="537"/>
                  </a:moveTo>
                  <a:lnTo>
                    <a:pt x="64" y="569"/>
                  </a:lnTo>
                  <a:lnTo>
                    <a:pt x="81" y="668"/>
                  </a:lnTo>
                  <a:lnTo>
                    <a:pt x="143" y="631"/>
                  </a:lnTo>
                  <a:lnTo>
                    <a:pt x="166" y="618"/>
                  </a:lnTo>
                  <a:lnTo>
                    <a:pt x="247" y="571"/>
                  </a:lnTo>
                  <a:lnTo>
                    <a:pt x="274" y="556"/>
                  </a:lnTo>
                  <a:lnTo>
                    <a:pt x="345" y="516"/>
                  </a:lnTo>
                  <a:lnTo>
                    <a:pt x="347" y="514"/>
                  </a:lnTo>
                  <a:lnTo>
                    <a:pt x="366" y="502"/>
                  </a:lnTo>
                  <a:lnTo>
                    <a:pt x="402" y="483"/>
                  </a:lnTo>
                  <a:lnTo>
                    <a:pt x="502" y="423"/>
                  </a:lnTo>
                  <a:lnTo>
                    <a:pt x="412" y="0"/>
                  </a:lnTo>
                  <a:lnTo>
                    <a:pt x="0" y="233"/>
                  </a:lnTo>
                  <a:lnTo>
                    <a:pt x="58" y="537"/>
                  </a:lnTo>
                  <a:close/>
                  <a:moveTo>
                    <a:pt x="454" y="406"/>
                  </a:moveTo>
                  <a:lnTo>
                    <a:pt x="362" y="460"/>
                  </a:lnTo>
                  <a:lnTo>
                    <a:pt x="327" y="479"/>
                  </a:lnTo>
                  <a:lnTo>
                    <a:pt x="114" y="602"/>
                  </a:lnTo>
                  <a:lnTo>
                    <a:pt x="104" y="546"/>
                  </a:lnTo>
                  <a:lnTo>
                    <a:pt x="99" y="514"/>
                  </a:lnTo>
                  <a:lnTo>
                    <a:pt x="49" y="252"/>
                  </a:lnTo>
                  <a:lnTo>
                    <a:pt x="381" y="65"/>
                  </a:lnTo>
                  <a:lnTo>
                    <a:pt x="454" y="406"/>
                  </a:ln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i$1íḓé"/>
            <p:cNvSpPr/>
            <p:nvPr/>
          </p:nvSpPr>
          <p:spPr bwMode="auto">
            <a:xfrm>
              <a:off x="4294188" y="1987551"/>
              <a:ext cx="723900" cy="392113"/>
            </a:xfrm>
            <a:custGeom>
              <a:avLst/>
              <a:gdLst>
                <a:gd name="T0" fmla="*/ 456 w 456"/>
                <a:gd name="T1" fmla="*/ 14 h 247"/>
                <a:gd name="T2" fmla="*/ 419 w 456"/>
                <a:gd name="T3" fmla="*/ 0 h 247"/>
                <a:gd name="T4" fmla="*/ 0 w 456"/>
                <a:gd name="T5" fmla="*/ 237 h 247"/>
                <a:gd name="T6" fmla="*/ 44 w 456"/>
                <a:gd name="T7" fmla="*/ 247 h 247"/>
                <a:gd name="T8" fmla="*/ 456 w 456"/>
                <a:gd name="T9" fmla="*/ 14 h 247"/>
              </a:gdLst>
              <a:ahLst/>
              <a:cxnLst>
                <a:cxn ang="0">
                  <a:pos x="T0" y="T1"/>
                </a:cxn>
                <a:cxn ang="0">
                  <a:pos x="T2" y="T3"/>
                </a:cxn>
                <a:cxn ang="0">
                  <a:pos x="T4" y="T5"/>
                </a:cxn>
                <a:cxn ang="0">
                  <a:pos x="T6" y="T7"/>
                </a:cxn>
                <a:cxn ang="0">
                  <a:pos x="T8" y="T9"/>
                </a:cxn>
              </a:cxnLst>
              <a:rect l="0" t="0" r="r" b="b"/>
              <a:pathLst>
                <a:path w="456" h="247">
                  <a:moveTo>
                    <a:pt x="456" y="14"/>
                  </a:moveTo>
                  <a:lnTo>
                    <a:pt x="419" y="0"/>
                  </a:lnTo>
                  <a:lnTo>
                    <a:pt x="0" y="237"/>
                  </a:lnTo>
                  <a:lnTo>
                    <a:pt x="44" y="247"/>
                  </a:lnTo>
                  <a:lnTo>
                    <a:pt x="456" y="14"/>
                  </a:lnTo>
                  <a:close/>
                </a:path>
              </a:pathLst>
            </a:custGeom>
            <a:solidFill>
              <a:srgbClr val="6B6C6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ïṧ1ïḓè"/>
            <p:cNvSpPr/>
            <p:nvPr/>
          </p:nvSpPr>
          <p:spPr bwMode="auto">
            <a:xfrm>
              <a:off x="4441826" y="2112963"/>
              <a:ext cx="642938" cy="852488"/>
            </a:xfrm>
            <a:custGeom>
              <a:avLst/>
              <a:gdLst>
                <a:gd name="T0" fmla="*/ 50 w 405"/>
                <a:gd name="T1" fmla="*/ 449 h 537"/>
                <a:gd name="T2" fmla="*/ 55 w 405"/>
                <a:gd name="T3" fmla="*/ 481 h 537"/>
                <a:gd name="T4" fmla="*/ 65 w 405"/>
                <a:gd name="T5" fmla="*/ 537 h 537"/>
                <a:gd name="T6" fmla="*/ 278 w 405"/>
                <a:gd name="T7" fmla="*/ 414 h 537"/>
                <a:gd name="T8" fmla="*/ 313 w 405"/>
                <a:gd name="T9" fmla="*/ 395 h 537"/>
                <a:gd name="T10" fmla="*/ 405 w 405"/>
                <a:gd name="T11" fmla="*/ 341 h 537"/>
                <a:gd name="T12" fmla="*/ 332 w 405"/>
                <a:gd name="T13" fmla="*/ 0 h 537"/>
                <a:gd name="T14" fmla="*/ 0 w 405"/>
                <a:gd name="T15" fmla="*/ 187 h 537"/>
                <a:gd name="T16" fmla="*/ 50 w 405"/>
                <a:gd name="T17" fmla="*/ 44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5" h="537">
                  <a:moveTo>
                    <a:pt x="50" y="449"/>
                  </a:moveTo>
                  <a:lnTo>
                    <a:pt x="55" y="481"/>
                  </a:lnTo>
                  <a:lnTo>
                    <a:pt x="65" y="537"/>
                  </a:lnTo>
                  <a:lnTo>
                    <a:pt x="278" y="414"/>
                  </a:lnTo>
                  <a:lnTo>
                    <a:pt x="313" y="395"/>
                  </a:lnTo>
                  <a:lnTo>
                    <a:pt x="405" y="341"/>
                  </a:lnTo>
                  <a:lnTo>
                    <a:pt x="332" y="0"/>
                  </a:lnTo>
                  <a:lnTo>
                    <a:pt x="0" y="187"/>
                  </a:lnTo>
                  <a:lnTo>
                    <a:pt x="50" y="449"/>
                  </a:lnTo>
                  <a:close/>
                </a:path>
              </a:pathLst>
            </a:custGeom>
            <a:solidFill>
              <a:srgbClr val="46BF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iś1íḍè"/>
            <p:cNvSpPr/>
            <p:nvPr/>
          </p:nvSpPr>
          <p:spPr bwMode="auto">
            <a:xfrm>
              <a:off x="5192713" y="3100388"/>
              <a:ext cx="115888" cy="112713"/>
            </a:xfrm>
            <a:custGeom>
              <a:avLst/>
              <a:gdLst>
                <a:gd name="T0" fmla="*/ 0 w 73"/>
                <a:gd name="T1" fmla="*/ 71 h 71"/>
                <a:gd name="T2" fmla="*/ 73 w 73"/>
                <a:gd name="T3" fmla="*/ 31 h 71"/>
                <a:gd name="T4" fmla="*/ 73 w 73"/>
                <a:gd name="T5" fmla="*/ 0 h 71"/>
                <a:gd name="T6" fmla="*/ 0 w 73"/>
                <a:gd name="T7" fmla="*/ 40 h 71"/>
                <a:gd name="T8" fmla="*/ 0 w 73"/>
                <a:gd name="T9" fmla="*/ 71 h 71"/>
              </a:gdLst>
              <a:ahLst/>
              <a:cxnLst>
                <a:cxn ang="0">
                  <a:pos x="T0" y="T1"/>
                </a:cxn>
                <a:cxn ang="0">
                  <a:pos x="T2" y="T3"/>
                </a:cxn>
                <a:cxn ang="0">
                  <a:pos x="T4" y="T5"/>
                </a:cxn>
                <a:cxn ang="0">
                  <a:pos x="T6" y="T7"/>
                </a:cxn>
                <a:cxn ang="0">
                  <a:pos x="T8" y="T9"/>
                </a:cxn>
              </a:cxnLst>
              <a:rect l="0" t="0" r="r" b="b"/>
              <a:pathLst>
                <a:path w="73" h="71">
                  <a:moveTo>
                    <a:pt x="0" y="71"/>
                  </a:moveTo>
                  <a:lnTo>
                    <a:pt x="73" y="31"/>
                  </a:lnTo>
                  <a:lnTo>
                    <a:pt x="73" y="0"/>
                  </a:lnTo>
                  <a:lnTo>
                    <a:pt x="0" y="40"/>
                  </a:lnTo>
                  <a:lnTo>
                    <a:pt x="0" y="71"/>
                  </a:lnTo>
                  <a:close/>
                </a:path>
              </a:pathLst>
            </a:custGeom>
            <a:solidFill>
              <a:srgbClr val="9BD6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ïSļiḓe"/>
            <p:cNvSpPr/>
            <p:nvPr/>
          </p:nvSpPr>
          <p:spPr bwMode="auto">
            <a:xfrm>
              <a:off x="4872038" y="3222626"/>
              <a:ext cx="146050" cy="146050"/>
            </a:xfrm>
            <a:custGeom>
              <a:avLst/>
              <a:gdLst>
                <a:gd name="T0" fmla="*/ 0 w 92"/>
                <a:gd name="T1" fmla="*/ 54 h 92"/>
                <a:gd name="T2" fmla="*/ 0 w 92"/>
                <a:gd name="T3" fmla="*/ 92 h 92"/>
                <a:gd name="T4" fmla="*/ 92 w 92"/>
                <a:gd name="T5" fmla="*/ 40 h 92"/>
                <a:gd name="T6" fmla="*/ 92 w 92"/>
                <a:gd name="T7" fmla="*/ 34 h 92"/>
                <a:gd name="T8" fmla="*/ 92 w 92"/>
                <a:gd name="T9" fmla="*/ 0 h 92"/>
                <a:gd name="T10" fmla="*/ 63 w 92"/>
                <a:gd name="T11" fmla="*/ 17 h 92"/>
                <a:gd name="T12" fmla="*/ 0 w 92"/>
                <a:gd name="T13" fmla="*/ 54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0" y="54"/>
                  </a:moveTo>
                  <a:lnTo>
                    <a:pt x="0" y="92"/>
                  </a:lnTo>
                  <a:lnTo>
                    <a:pt x="92" y="40"/>
                  </a:lnTo>
                  <a:lnTo>
                    <a:pt x="92" y="34"/>
                  </a:lnTo>
                  <a:lnTo>
                    <a:pt x="92" y="0"/>
                  </a:lnTo>
                  <a:lnTo>
                    <a:pt x="63" y="17"/>
                  </a:lnTo>
                  <a:lnTo>
                    <a:pt x="0" y="54"/>
                  </a:lnTo>
                  <a:close/>
                </a:path>
              </a:pathLst>
            </a:custGeom>
            <a:solidFill>
              <a:srgbClr val="9BD6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ísḻiḑe"/>
            <p:cNvSpPr/>
            <p:nvPr/>
          </p:nvSpPr>
          <p:spPr bwMode="auto">
            <a:xfrm>
              <a:off x="4627563" y="2832101"/>
              <a:ext cx="466725" cy="271463"/>
            </a:xfrm>
            <a:custGeom>
              <a:avLst/>
              <a:gdLst>
                <a:gd name="T0" fmla="*/ 108 w 294"/>
                <a:gd name="T1" fmla="*/ 111 h 171"/>
                <a:gd name="T2" fmla="*/ 81 w 294"/>
                <a:gd name="T3" fmla="*/ 98 h 171"/>
                <a:gd name="T4" fmla="*/ 81 w 294"/>
                <a:gd name="T5" fmla="*/ 53 h 171"/>
                <a:gd name="T6" fmla="*/ 0 w 294"/>
                <a:gd name="T7" fmla="*/ 100 h 171"/>
                <a:gd name="T8" fmla="*/ 117 w 294"/>
                <a:gd name="T9" fmla="*/ 171 h 171"/>
                <a:gd name="T10" fmla="*/ 294 w 294"/>
                <a:gd name="T11" fmla="*/ 69 h 171"/>
                <a:gd name="T12" fmla="*/ 181 w 294"/>
                <a:gd name="T13" fmla="*/ 0 h 171"/>
                <a:gd name="T14" fmla="*/ 181 w 294"/>
                <a:gd name="T15" fmla="*/ 71 h 171"/>
                <a:gd name="T16" fmla="*/ 108 w 294"/>
                <a:gd name="T17" fmla="*/ 11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171">
                  <a:moveTo>
                    <a:pt x="108" y="111"/>
                  </a:moveTo>
                  <a:lnTo>
                    <a:pt x="81" y="98"/>
                  </a:lnTo>
                  <a:lnTo>
                    <a:pt x="81" y="53"/>
                  </a:lnTo>
                  <a:lnTo>
                    <a:pt x="0" y="100"/>
                  </a:lnTo>
                  <a:lnTo>
                    <a:pt x="117" y="171"/>
                  </a:lnTo>
                  <a:lnTo>
                    <a:pt x="294" y="69"/>
                  </a:lnTo>
                  <a:lnTo>
                    <a:pt x="181" y="0"/>
                  </a:lnTo>
                  <a:lnTo>
                    <a:pt x="181" y="71"/>
                  </a:lnTo>
                  <a:lnTo>
                    <a:pt x="108" y="111"/>
                  </a:lnTo>
                  <a:close/>
                </a:path>
              </a:pathLst>
            </a:custGeom>
            <a:solidFill>
              <a:srgbClr val="9BD6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îṣ1îḋe"/>
            <p:cNvSpPr/>
            <p:nvPr/>
          </p:nvSpPr>
          <p:spPr bwMode="auto">
            <a:xfrm>
              <a:off x="4813301" y="2941638"/>
              <a:ext cx="280988" cy="215900"/>
            </a:xfrm>
            <a:custGeom>
              <a:avLst/>
              <a:gdLst>
                <a:gd name="T0" fmla="*/ 0 w 177"/>
                <a:gd name="T1" fmla="*/ 136 h 136"/>
                <a:gd name="T2" fmla="*/ 0 w 177"/>
                <a:gd name="T3" fmla="*/ 136 h 136"/>
                <a:gd name="T4" fmla="*/ 0 w 177"/>
                <a:gd name="T5" fmla="*/ 136 h 136"/>
                <a:gd name="T6" fmla="*/ 177 w 177"/>
                <a:gd name="T7" fmla="*/ 34 h 136"/>
                <a:gd name="T8" fmla="*/ 177 w 177"/>
                <a:gd name="T9" fmla="*/ 0 h 136"/>
                <a:gd name="T10" fmla="*/ 0 w 177"/>
                <a:gd name="T11" fmla="*/ 102 h 136"/>
                <a:gd name="T12" fmla="*/ 0 w 177"/>
                <a:gd name="T13" fmla="*/ 136 h 136"/>
              </a:gdLst>
              <a:ahLst/>
              <a:cxnLst>
                <a:cxn ang="0">
                  <a:pos x="T0" y="T1"/>
                </a:cxn>
                <a:cxn ang="0">
                  <a:pos x="T2" y="T3"/>
                </a:cxn>
                <a:cxn ang="0">
                  <a:pos x="T4" y="T5"/>
                </a:cxn>
                <a:cxn ang="0">
                  <a:pos x="T6" y="T7"/>
                </a:cxn>
                <a:cxn ang="0">
                  <a:pos x="T8" y="T9"/>
                </a:cxn>
                <a:cxn ang="0">
                  <a:pos x="T10" y="T11"/>
                </a:cxn>
                <a:cxn ang="0">
                  <a:pos x="T12" y="T13"/>
                </a:cxn>
              </a:cxnLst>
              <a:rect l="0" t="0" r="r" b="b"/>
              <a:pathLst>
                <a:path w="177" h="136">
                  <a:moveTo>
                    <a:pt x="0" y="136"/>
                  </a:moveTo>
                  <a:lnTo>
                    <a:pt x="0" y="136"/>
                  </a:lnTo>
                  <a:lnTo>
                    <a:pt x="0" y="136"/>
                  </a:lnTo>
                  <a:lnTo>
                    <a:pt x="177" y="34"/>
                  </a:lnTo>
                  <a:lnTo>
                    <a:pt x="177" y="0"/>
                  </a:lnTo>
                  <a:lnTo>
                    <a:pt x="0" y="102"/>
                  </a:lnTo>
                  <a:lnTo>
                    <a:pt x="0" y="136"/>
                  </a:lnTo>
                  <a:close/>
                </a:path>
              </a:pathLst>
            </a:custGeom>
            <a:solidFill>
              <a:srgbClr val="7ACB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iśḻïḓé"/>
            <p:cNvSpPr/>
            <p:nvPr/>
          </p:nvSpPr>
          <p:spPr bwMode="auto">
            <a:xfrm>
              <a:off x="4591051" y="2990851"/>
              <a:ext cx="222250" cy="166688"/>
            </a:xfrm>
            <a:custGeom>
              <a:avLst/>
              <a:gdLst>
                <a:gd name="T0" fmla="*/ 140 w 140"/>
                <a:gd name="T1" fmla="*/ 71 h 105"/>
                <a:gd name="T2" fmla="*/ 23 w 140"/>
                <a:gd name="T3" fmla="*/ 0 h 105"/>
                <a:gd name="T4" fmla="*/ 0 w 140"/>
                <a:gd name="T5" fmla="*/ 13 h 105"/>
                <a:gd name="T6" fmla="*/ 140 w 140"/>
                <a:gd name="T7" fmla="*/ 105 h 105"/>
                <a:gd name="T8" fmla="*/ 140 w 140"/>
                <a:gd name="T9" fmla="*/ 105 h 105"/>
                <a:gd name="T10" fmla="*/ 140 w 140"/>
                <a:gd name="T11" fmla="*/ 71 h 105"/>
              </a:gdLst>
              <a:ahLst/>
              <a:cxnLst>
                <a:cxn ang="0">
                  <a:pos x="T0" y="T1"/>
                </a:cxn>
                <a:cxn ang="0">
                  <a:pos x="T2" y="T3"/>
                </a:cxn>
                <a:cxn ang="0">
                  <a:pos x="T4" y="T5"/>
                </a:cxn>
                <a:cxn ang="0">
                  <a:pos x="T6" y="T7"/>
                </a:cxn>
                <a:cxn ang="0">
                  <a:pos x="T8" y="T9"/>
                </a:cxn>
                <a:cxn ang="0">
                  <a:pos x="T10" y="T11"/>
                </a:cxn>
              </a:cxnLst>
              <a:rect l="0" t="0" r="r" b="b"/>
              <a:pathLst>
                <a:path w="140" h="105">
                  <a:moveTo>
                    <a:pt x="140" y="71"/>
                  </a:moveTo>
                  <a:lnTo>
                    <a:pt x="23" y="0"/>
                  </a:lnTo>
                  <a:lnTo>
                    <a:pt x="0" y="13"/>
                  </a:lnTo>
                  <a:lnTo>
                    <a:pt x="140" y="105"/>
                  </a:lnTo>
                  <a:lnTo>
                    <a:pt x="140" y="105"/>
                  </a:lnTo>
                  <a:lnTo>
                    <a:pt x="140" y="71"/>
                  </a:lnTo>
                  <a:close/>
                </a:path>
              </a:pathLst>
            </a:custGeom>
            <a:solidFill>
              <a:srgbClr val="46BF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îṩḻîďè"/>
            <p:cNvSpPr/>
            <p:nvPr/>
          </p:nvSpPr>
          <p:spPr bwMode="auto">
            <a:xfrm>
              <a:off x="4267201" y="2776538"/>
              <a:ext cx="1071563" cy="506413"/>
            </a:xfrm>
            <a:custGeom>
              <a:avLst/>
              <a:gdLst>
                <a:gd name="T0" fmla="*/ 260 w 675"/>
                <a:gd name="T1" fmla="*/ 273 h 319"/>
                <a:gd name="T2" fmla="*/ 338 w 675"/>
                <a:gd name="T3" fmla="*/ 319 h 319"/>
                <a:gd name="T4" fmla="*/ 408 w 675"/>
                <a:gd name="T5" fmla="*/ 277 h 319"/>
                <a:gd name="T6" fmla="*/ 640 w 675"/>
                <a:gd name="T7" fmla="*/ 142 h 319"/>
                <a:gd name="T8" fmla="*/ 675 w 675"/>
                <a:gd name="T9" fmla="*/ 123 h 319"/>
                <a:gd name="T10" fmla="*/ 463 w 675"/>
                <a:gd name="T11" fmla="*/ 0 h 319"/>
                <a:gd name="T12" fmla="*/ 427 w 675"/>
                <a:gd name="T13" fmla="*/ 19 h 319"/>
                <a:gd name="T14" fmla="*/ 408 w 675"/>
                <a:gd name="T15" fmla="*/ 31 h 319"/>
                <a:gd name="T16" fmla="*/ 408 w 675"/>
                <a:gd name="T17" fmla="*/ 35 h 319"/>
                <a:gd name="T18" fmla="*/ 521 w 675"/>
                <a:gd name="T19" fmla="*/ 104 h 319"/>
                <a:gd name="T20" fmla="*/ 521 w 675"/>
                <a:gd name="T21" fmla="*/ 138 h 319"/>
                <a:gd name="T22" fmla="*/ 344 w 675"/>
                <a:gd name="T23" fmla="*/ 240 h 319"/>
                <a:gd name="T24" fmla="*/ 344 w 675"/>
                <a:gd name="T25" fmla="*/ 240 h 319"/>
                <a:gd name="T26" fmla="*/ 344 w 675"/>
                <a:gd name="T27" fmla="*/ 240 h 319"/>
                <a:gd name="T28" fmla="*/ 204 w 675"/>
                <a:gd name="T29" fmla="*/ 148 h 319"/>
                <a:gd name="T30" fmla="*/ 142 w 675"/>
                <a:gd name="T31" fmla="*/ 185 h 319"/>
                <a:gd name="T32" fmla="*/ 94 w 675"/>
                <a:gd name="T33" fmla="*/ 163 h 319"/>
                <a:gd name="T34" fmla="*/ 85 w 675"/>
                <a:gd name="T35" fmla="*/ 110 h 319"/>
                <a:gd name="T36" fmla="*/ 79 w 675"/>
                <a:gd name="T37" fmla="*/ 77 h 319"/>
                <a:gd name="T38" fmla="*/ 0 w 675"/>
                <a:gd name="T39" fmla="*/ 123 h 319"/>
                <a:gd name="T40" fmla="*/ 31 w 675"/>
                <a:gd name="T41" fmla="*/ 140 h 319"/>
                <a:gd name="T42" fmla="*/ 260 w 675"/>
                <a:gd name="T43" fmla="*/ 27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5" h="319">
                  <a:moveTo>
                    <a:pt x="260" y="273"/>
                  </a:moveTo>
                  <a:lnTo>
                    <a:pt x="338" y="319"/>
                  </a:lnTo>
                  <a:lnTo>
                    <a:pt x="408" y="277"/>
                  </a:lnTo>
                  <a:lnTo>
                    <a:pt x="640" y="142"/>
                  </a:lnTo>
                  <a:lnTo>
                    <a:pt x="675" y="123"/>
                  </a:lnTo>
                  <a:lnTo>
                    <a:pt x="463" y="0"/>
                  </a:lnTo>
                  <a:lnTo>
                    <a:pt x="427" y="19"/>
                  </a:lnTo>
                  <a:lnTo>
                    <a:pt x="408" y="31"/>
                  </a:lnTo>
                  <a:lnTo>
                    <a:pt x="408" y="35"/>
                  </a:lnTo>
                  <a:lnTo>
                    <a:pt x="521" y="104"/>
                  </a:lnTo>
                  <a:lnTo>
                    <a:pt x="521" y="138"/>
                  </a:lnTo>
                  <a:lnTo>
                    <a:pt x="344" y="240"/>
                  </a:lnTo>
                  <a:lnTo>
                    <a:pt x="344" y="240"/>
                  </a:lnTo>
                  <a:lnTo>
                    <a:pt x="344" y="240"/>
                  </a:lnTo>
                  <a:lnTo>
                    <a:pt x="204" y="148"/>
                  </a:lnTo>
                  <a:lnTo>
                    <a:pt x="142" y="185"/>
                  </a:lnTo>
                  <a:lnTo>
                    <a:pt x="94" y="163"/>
                  </a:lnTo>
                  <a:lnTo>
                    <a:pt x="85" y="110"/>
                  </a:lnTo>
                  <a:lnTo>
                    <a:pt x="79" y="77"/>
                  </a:lnTo>
                  <a:lnTo>
                    <a:pt x="0" y="123"/>
                  </a:lnTo>
                  <a:lnTo>
                    <a:pt x="31" y="140"/>
                  </a:lnTo>
                  <a:lnTo>
                    <a:pt x="260" y="273"/>
                  </a:lnTo>
                  <a:close/>
                </a:path>
              </a:pathLst>
            </a:custGeom>
            <a:solidFill>
              <a:srgbClr val="8CD3D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iṧ1îḑê"/>
            <p:cNvSpPr/>
            <p:nvPr/>
          </p:nvSpPr>
          <p:spPr bwMode="auto">
            <a:xfrm>
              <a:off x="4803776" y="2971801"/>
              <a:ext cx="534988" cy="458788"/>
            </a:xfrm>
            <a:custGeom>
              <a:avLst/>
              <a:gdLst>
                <a:gd name="T0" fmla="*/ 70 w 337"/>
                <a:gd name="T1" fmla="*/ 154 h 289"/>
                <a:gd name="T2" fmla="*/ 0 w 337"/>
                <a:gd name="T3" fmla="*/ 196 h 289"/>
                <a:gd name="T4" fmla="*/ 0 w 337"/>
                <a:gd name="T5" fmla="*/ 235 h 289"/>
                <a:gd name="T6" fmla="*/ 39 w 337"/>
                <a:gd name="T7" fmla="*/ 256 h 289"/>
                <a:gd name="T8" fmla="*/ 48 w 337"/>
                <a:gd name="T9" fmla="*/ 262 h 289"/>
                <a:gd name="T10" fmla="*/ 48 w 337"/>
                <a:gd name="T11" fmla="*/ 289 h 289"/>
                <a:gd name="T12" fmla="*/ 175 w 337"/>
                <a:gd name="T13" fmla="*/ 216 h 289"/>
                <a:gd name="T14" fmla="*/ 337 w 337"/>
                <a:gd name="T15" fmla="*/ 123 h 289"/>
                <a:gd name="T16" fmla="*/ 337 w 337"/>
                <a:gd name="T17" fmla="*/ 39 h 289"/>
                <a:gd name="T18" fmla="*/ 337 w 337"/>
                <a:gd name="T19" fmla="*/ 0 h 289"/>
                <a:gd name="T20" fmla="*/ 302 w 337"/>
                <a:gd name="T21" fmla="*/ 19 h 289"/>
                <a:gd name="T22" fmla="*/ 70 w 337"/>
                <a:gd name="T23" fmla="*/ 154 h 289"/>
                <a:gd name="T24" fmla="*/ 135 w 337"/>
                <a:gd name="T25" fmla="*/ 192 h 289"/>
                <a:gd name="T26" fmla="*/ 135 w 337"/>
                <a:gd name="T27" fmla="*/ 198 h 289"/>
                <a:gd name="T28" fmla="*/ 43 w 337"/>
                <a:gd name="T29" fmla="*/ 250 h 289"/>
                <a:gd name="T30" fmla="*/ 43 w 337"/>
                <a:gd name="T31" fmla="*/ 212 h 289"/>
                <a:gd name="T32" fmla="*/ 106 w 337"/>
                <a:gd name="T33" fmla="*/ 175 h 289"/>
                <a:gd name="T34" fmla="*/ 135 w 337"/>
                <a:gd name="T35" fmla="*/ 158 h 289"/>
                <a:gd name="T36" fmla="*/ 135 w 337"/>
                <a:gd name="T37" fmla="*/ 192 h 289"/>
                <a:gd name="T38" fmla="*/ 318 w 337"/>
                <a:gd name="T39" fmla="*/ 112 h 289"/>
                <a:gd name="T40" fmla="*/ 245 w 337"/>
                <a:gd name="T41" fmla="*/ 152 h 289"/>
                <a:gd name="T42" fmla="*/ 245 w 337"/>
                <a:gd name="T43" fmla="*/ 121 h 289"/>
                <a:gd name="T44" fmla="*/ 318 w 337"/>
                <a:gd name="T45" fmla="*/ 81 h 289"/>
                <a:gd name="T46" fmla="*/ 318 w 337"/>
                <a:gd name="T47" fmla="*/ 11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7" h="289">
                  <a:moveTo>
                    <a:pt x="70" y="154"/>
                  </a:moveTo>
                  <a:lnTo>
                    <a:pt x="0" y="196"/>
                  </a:lnTo>
                  <a:lnTo>
                    <a:pt x="0" y="235"/>
                  </a:lnTo>
                  <a:lnTo>
                    <a:pt x="39" y="256"/>
                  </a:lnTo>
                  <a:lnTo>
                    <a:pt x="48" y="262"/>
                  </a:lnTo>
                  <a:lnTo>
                    <a:pt x="48" y="289"/>
                  </a:lnTo>
                  <a:lnTo>
                    <a:pt x="175" y="216"/>
                  </a:lnTo>
                  <a:lnTo>
                    <a:pt x="337" y="123"/>
                  </a:lnTo>
                  <a:lnTo>
                    <a:pt x="337" y="39"/>
                  </a:lnTo>
                  <a:lnTo>
                    <a:pt x="337" y="0"/>
                  </a:lnTo>
                  <a:lnTo>
                    <a:pt x="302" y="19"/>
                  </a:lnTo>
                  <a:lnTo>
                    <a:pt x="70" y="154"/>
                  </a:lnTo>
                  <a:close/>
                  <a:moveTo>
                    <a:pt x="135" y="192"/>
                  </a:moveTo>
                  <a:lnTo>
                    <a:pt x="135" y="198"/>
                  </a:lnTo>
                  <a:lnTo>
                    <a:pt x="43" y="250"/>
                  </a:lnTo>
                  <a:lnTo>
                    <a:pt x="43" y="212"/>
                  </a:lnTo>
                  <a:lnTo>
                    <a:pt x="106" y="175"/>
                  </a:lnTo>
                  <a:lnTo>
                    <a:pt x="135" y="158"/>
                  </a:lnTo>
                  <a:lnTo>
                    <a:pt x="135" y="192"/>
                  </a:lnTo>
                  <a:close/>
                  <a:moveTo>
                    <a:pt x="318" y="112"/>
                  </a:moveTo>
                  <a:lnTo>
                    <a:pt x="245" y="152"/>
                  </a:lnTo>
                  <a:lnTo>
                    <a:pt x="245" y="121"/>
                  </a:lnTo>
                  <a:lnTo>
                    <a:pt x="318" y="81"/>
                  </a:lnTo>
                  <a:lnTo>
                    <a:pt x="318" y="112"/>
                  </a:lnTo>
                  <a:close/>
                </a:path>
              </a:pathLst>
            </a:custGeom>
            <a:solidFill>
              <a:srgbClr val="3DC2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îSļidé"/>
            <p:cNvSpPr/>
            <p:nvPr/>
          </p:nvSpPr>
          <p:spPr bwMode="auto">
            <a:xfrm>
              <a:off x="4267201" y="2971801"/>
              <a:ext cx="536575" cy="452438"/>
            </a:xfrm>
            <a:custGeom>
              <a:avLst/>
              <a:gdLst>
                <a:gd name="T0" fmla="*/ 156 w 338"/>
                <a:gd name="T1" fmla="*/ 212 h 285"/>
                <a:gd name="T2" fmla="*/ 285 w 338"/>
                <a:gd name="T3" fmla="*/ 285 h 285"/>
                <a:gd name="T4" fmla="*/ 285 w 338"/>
                <a:gd name="T5" fmla="*/ 264 h 285"/>
                <a:gd name="T6" fmla="*/ 335 w 338"/>
                <a:gd name="T7" fmla="*/ 233 h 285"/>
                <a:gd name="T8" fmla="*/ 338 w 338"/>
                <a:gd name="T9" fmla="*/ 235 h 285"/>
                <a:gd name="T10" fmla="*/ 338 w 338"/>
                <a:gd name="T11" fmla="*/ 196 h 285"/>
                <a:gd name="T12" fmla="*/ 260 w 338"/>
                <a:gd name="T13" fmla="*/ 150 h 285"/>
                <a:gd name="T14" fmla="*/ 31 w 338"/>
                <a:gd name="T15" fmla="*/ 17 h 285"/>
                <a:gd name="T16" fmla="*/ 0 w 338"/>
                <a:gd name="T17" fmla="*/ 0 h 285"/>
                <a:gd name="T18" fmla="*/ 0 w 338"/>
                <a:gd name="T19" fmla="*/ 35 h 285"/>
                <a:gd name="T20" fmla="*/ 0 w 338"/>
                <a:gd name="T21" fmla="*/ 123 h 285"/>
                <a:gd name="T22" fmla="*/ 156 w 338"/>
                <a:gd name="T23" fmla="*/ 21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285">
                  <a:moveTo>
                    <a:pt x="156" y="212"/>
                  </a:moveTo>
                  <a:lnTo>
                    <a:pt x="285" y="285"/>
                  </a:lnTo>
                  <a:lnTo>
                    <a:pt x="285" y="264"/>
                  </a:lnTo>
                  <a:lnTo>
                    <a:pt x="335" y="233"/>
                  </a:lnTo>
                  <a:lnTo>
                    <a:pt x="338" y="235"/>
                  </a:lnTo>
                  <a:lnTo>
                    <a:pt x="338" y="196"/>
                  </a:lnTo>
                  <a:lnTo>
                    <a:pt x="260" y="150"/>
                  </a:lnTo>
                  <a:lnTo>
                    <a:pt x="31" y="17"/>
                  </a:lnTo>
                  <a:lnTo>
                    <a:pt x="0" y="0"/>
                  </a:lnTo>
                  <a:lnTo>
                    <a:pt x="0" y="35"/>
                  </a:lnTo>
                  <a:lnTo>
                    <a:pt x="0" y="123"/>
                  </a:lnTo>
                  <a:lnTo>
                    <a:pt x="156" y="212"/>
                  </a:lnTo>
                  <a:close/>
                </a:path>
              </a:pathLst>
            </a:custGeom>
            <a:solidFill>
              <a:srgbClr val="10B1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ïṧlïḋe"/>
            <p:cNvSpPr/>
            <p:nvPr/>
          </p:nvSpPr>
          <p:spPr bwMode="auto">
            <a:xfrm>
              <a:off x="4243388" y="3408363"/>
              <a:ext cx="476250" cy="314325"/>
            </a:xfrm>
            <a:custGeom>
              <a:avLst/>
              <a:gdLst>
                <a:gd name="T0" fmla="*/ 44 w 300"/>
                <a:gd name="T1" fmla="*/ 10 h 198"/>
                <a:gd name="T2" fmla="*/ 28 w 300"/>
                <a:gd name="T3" fmla="*/ 0 h 198"/>
                <a:gd name="T4" fmla="*/ 0 w 300"/>
                <a:gd name="T5" fmla="*/ 19 h 198"/>
                <a:gd name="T6" fmla="*/ 13 w 300"/>
                <a:gd name="T7" fmla="*/ 27 h 198"/>
                <a:gd name="T8" fmla="*/ 238 w 300"/>
                <a:gd name="T9" fmla="*/ 162 h 198"/>
                <a:gd name="T10" fmla="*/ 300 w 300"/>
                <a:gd name="T11" fmla="*/ 198 h 198"/>
                <a:gd name="T12" fmla="*/ 300 w 300"/>
                <a:gd name="T13" fmla="*/ 156 h 198"/>
                <a:gd name="T14" fmla="*/ 275 w 300"/>
                <a:gd name="T15" fmla="*/ 141 h 198"/>
                <a:gd name="T16" fmla="*/ 44 w 300"/>
                <a:gd name="T17"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98">
                  <a:moveTo>
                    <a:pt x="44" y="10"/>
                  </a:moveTo>
                  <a:lnTo>
                    <a:pt x="28" y="0"/>
                  </a:lnTo>
                  <a:lnTo>
                    <a:pt x="0" y="19"/>
                  </a:lnTo>
                  <a:lnTo>
                    <a:pt x="13" y="27"/>
                  </a:lnTo>
                  <a:lnTo>
                    <a:pt x="238" y="162"/>
                  </a:lnTo>
                  <a:lnTo>
                    <a:pt x="300" y="198"/>
                  </a:lnTo>
                  <a:lnTo>
                    <a:pt x="300" y="156"/>
                  </a:lnTo>
                  <a:lnTo>
                    <a:pt x="275" y="141"/>
                  </a:lnTo>
                  <a:lnTo>
                    <a:pt x="44" y="10"/>
                  </a:lnTo>
                  <a:close/>
                </a:path>
              </a:pathLst>
            </a:custGeom>
            <a:solidFill>
              <a:srgbClr val="9BD6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íṥ1ïḋe"/>
            <p:cNvSpPr/>
            <p:nvPr/>
          </p:nvSpPr>
          <p:spPr bwMode="auto">
            <a:xfrm>
              <a:off x="4879976" y="3609976"/>
              <a:ext cx="134938" cy="112713"/>
            </a:xfrm>
            <a:custGeom>
              <a:avLst/>
              <a:gdLst>
                <a:gd name="T0" fmla="*/ 85 w 85"/>
                <a:gd name="T1" fmla="*/ 21 h 71"/>
                <a:gd name="T2" fmla="*/ 49 w 85"/>
                <a:gd name="T3" fmla="*/ 0 h 71"/>
                <a:gd name="T4" fmla="*/ 16 w 85"/>
                <a:gd name="T5" fmla="*/ 19 h 71"/>
                <a:gd name="T6" fmla="*/ 0 w 85"/>
                <a:gd name="T7" fmla="*/ 27 h 71"/>
                <a:gd name="T8" fmla="*/ 0 w 85"/>
                <a:gd name="T9" fmla="*/ 71 h 71"/>
                <a:gd name="T10" fmla="*/ 52 w 85"/>
                <a:gd name="T11" fmla="*/ 41 h 71"/>
                <a:gd name="T12" fmla="*/ 85 w 85"/>
                <a:gd name="T13" fmla="*/ 21 h 71"/>
              </a:gdLst>
              <a:ahLst/>
              <a:cxnLst>
                <a:cxn ang="0">
                  <a:pos x="T0" y="T1"/>
                </a:cxn>
                <a:cxn ang="0">
                  <a:pos x="T2" y="T3"/>
                </a:cxn>
                <a:cxn ang="0">
                  <a:pos x="T4" y="T5"/>
                </a:cxn>
                <a:cxn ang="0">
                  <a:pos x="T6" y="T7"/>
                </a:cxn>
                <a:cxn ang="0">
                  <a:pos x="T8" y="T9"/>
                </a:cxn>
                <a:cxn ang="0">
                  <a:pos x="T10" y="T11"/>
                </a:cxn>
                <a:cxn ang="0">
                  <a:pos x="T12" y="T13"/>
                </a:cxn>
              </a:cxnLst>
              <a:rect l="0" t="0" r="r" b="b"/>
              <a:pathLst>
                <a:path w="85" h="71">
                  <a:moveTo>
                    <a:pt x="85" y="21"/>
                  </a:moveTo>
                  <a:lnTo>
                    <a:pt x="49" y="0"/>
                  </a:lnTo>
                  <a:lnTo>
                    <a:pt x="16" y="19"/>
                  </a:lnTo>
                  <a:lnTo>
                    <a:pt x="0" y="27"/>
                  </a:lnTo>
                  <a:lnTo>
                    <a:pt x="0" y="71"/>
                  </a:lnTo>
                  <a:lnTo>
                    <a:pt x="52" y="41"/>
                  </a:lnTo>
                  <a:lnTo>
                    <a:pt x="85" y="21"/>
                  </a:lnTo>
                  <a:close/>
                </a:path>
              </a:pathLst>
            </a:custGeom>
            <a:solidFill>
              <a:srgbClr val="9BD6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íšlïḍe"/>
            <p:cNvSpPr/>
            <p:nvPr/>
          </p:nvSpPr>
          <p:spPr bwMode="auto">
            <a:xfrm>
              <a:off x="4883151" y="4367213"/>
              <a:ext cx="300038" cy="233363"/>
            </a:xfrm>
            <a:custGeom>
              <a:avLst/>
              <a:gdLst>
                <a:gd name="T0" fmla="*/ 189 w 189"/>
                <a:gd name="T1" fmla="*/ 37 h 147"/>
                <a:gd name="T2" fmla="*/ 189 w 189"/>
                <a:gd name="T3" fmla="*/ 31 h 147"/>
                <a:gd name="T4" fmla="*/ 141 w 189"/>
                <a:gd name="T5" fmla="*/ 0 h 147"/>
                <a:gd name="T6" fmla="*/ 0 w 189"/>
                <a:gd name="T7" fmla="*/ 81 h 147"/>
                <a:gd name="T8" fmla="*/ 0 w 189"/>
                <a:gd name="T9" fmla="*/ 147 h 147"/>
                <a:gd name="T10" fmla="*/ 2 w 189"/>
                <a:gd name="T11" fmla="*/ 147 h 147"/>
                <a:gd name="T12" fmla="*/ 189 w 189"/>
                <a:gd name="T13" fmla="*/ 37 h 147"/>
              </a:gdLst>
              <a:ahLst/>
              <a:cxnLst>
                <a:cxn ang="0">
                  <a:pos x="T0" y="T1"/>
                </a:cxn>
                <a:cxn ang="0">
                  <a:pos x="T2" y="T3"/>
                </a:cxn>
                <a:cxn ang="0">
                  <a:pos x="T4" y="T5"/>
                </a:cxn>
                <a:cxn ang="0">
                  <a:pos x="T6" y="T7"/>
                </a:cxn>
                <a:cxn ang="0">
                  <a:pos x="T8" y="T9"/>
                </a:cxn>
                <a:cxn ang="0">
                  <a:pos x="T10" y="T11"/>
                </a:cxn>
                <a:cxn ang="0">
                  <a:pos x="T12" y="T13"/>
                </a:cxn>
              </a:cxnLst>
              <a:rect l="0" t="0" r="r" b="b"/>
              <a:pathLst>
                <a:path w="189" h="147">
                  <a:moveTo>
                    <a:pt x="189" y="37"/>
                  </a:moveTo>
                  <a:lnTo>
                    <a:pt x="189" y="31"/>
                  </a:lnTo>
                  <a:lnTo>
                    <a:pt x="141" y="0"/>
                  </a:lnTo>
                  <a:lnTo>
                    <a:pt x="0" y="81"/>
                  </a:lnTo>
                  <a:lnTo>
                    <a:pt x="0" y="147"/>
                  </a:lnTo>
                  <a:lnTo>
                    <a:pt x="2" y="147"/>
                  </a:lnTo>
                  <a:lnTo>
                    <a:pt x="189" y="37"/>
                  </a:lnTo>
                  <a:close/>
                </a:path>
              </a:pathLst>
            </a:custGeom>
            <a:solidFill>
              <a:srgbClr val="8CD3D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išlîďé"/>
            <p:cNvSpPr/>
            <p:nvPr/>
          </p:nvSpPr>
          <p:spPr bwMode="auto">
            <a:xfrm>
              <a:off x="4279901" y="4310063"/>
              <a:ext cx="439738" cy="290513"/>
            </a:xfrm>
            <a:custGeom>
              <a:avLst/>
              <a:gdLst>
                <a:gd name="T0" fmla="*/ 0 w 277"/>
                <a:gd name="T1" fmla="*/ 25 h 183"/>
                <a:gd name="T2" fmla="*/ 277 w 277"/>
                <a:gd name="T3" fmla="*/ 183 h 183"/>
                <a:gd name="T4" fmla="*/ 277 w 277"/>
                <a:gd name="T5" fmla="*/ 129 h 183"/>
                <a:gd name="T6" fmla="*/ 53 w 277"/>
                <a:gd name="T7" fmla="*/ 0 h 183"/>
                <a:gd name="T8" fmla="*/ 0 w 277"/>
                <a:gd name="T9" fmla="*/ 25 h 183"/>
              </a:gdLst>
              <a:ahLst/>
              <a:cxnLst>
                <a:cxn ang="0">
                  <a:pos x="T0" y="T1"/>
                </a:cxn>
                <a:cxn ang="0">
                  <a:pos x="T2" y="T3"/>
                </a:cxn>
                <a:cxn ang="0">
                  <a:pos x="T4" y="T5"/>
                </a:cxn>
                <a:cxn ang="0">
                  <a:pos x="T6" y="T7"/>
                </a:cxn>
                <a:cxn ang="0">
                  <a:pos x="T8" y="T9"/>
                </a:cxn>
              </a:cxnLst>
              <a:rect l="0" t="0" r="r" b="b"/>
              <a:pathLst>
                <a:path w="277" h="183">
                  <a:moveTo>
                    <a:pt x="0" y="25"/>
                  </a:moveTo>
                  <a:lnTo>
                    <a:pt x="277" y="183"/>
                  </a:lnTo>
                  <a:lnTo>
                    <a:pt x="277" y="129"/>
                  </a:lnTo>
                  <a:lnTo>
                    <a:pt x="53" y="0"/>
                  </a:lnTo>
                  <a:lnTo>
                    <a:pt x="0" y="25"/>
                  </a:lnTo>
                  <a:close/>
                </a:path>
              </a:pathLst>
            </a:custGeom>
            <a:solidFill>
              <a:srgbClr val="8CD3D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ïş1ide"/>
            <p:cNvSpPr/>
            <p:nvPr/>
          </p:nvSpPr>
          <p:spPr bwMode="auto">
            <a:xfrm>
              <a:off x="4883151" y="4425951"/>
              <a:ext cx="300038" cy="344488"/>
            </a:xfrm>
            <a:custGeom>
              <a:avLst/>
              <a:gdLst>
                <a:gd name="T0" fmla="*/ 189 w 189"/>
                <a:gd name="T1" fmla="*/ 0 h 217"/>
                <a:gd name="T2" fmla="*/ 2 w 189"/>
                <a:gd name="T3" fmla="*/ 110 h 217"/>
                <a:gd name="T4" fmla="*/ 0 w 189"/>
                <a:gd name="T5" fmla="*/ 110 h 217"/>
                <a:gd name="T6" fmla="*/ 0 w 189"/>
                <a:gd name="T7" fmla="*/ 217 h 217"/>
                <a:gd name="T8" fmla="*/ 189 w 189"/>
                <a:gd name="T9" fmla="*/ 110 h 217"/>
                <a:gd name="T10" fmla="*/ 189 w 189"/>
                <a:gd name="T11" fmla="*/ 0 h 217"/>
              </a:gdLst>
              <a:ahLst/>
              <a:cxnLst>
                <a:cxn ang="0">
                  <a:pos x="T0" y="T1"/>
                </a:cxn>
                <a:cxn ang="0">
                  <a:pos x="T2" y="T3"/>
                </a:cxn>
                <a:cxn ang="0">
                  <a:pos x="T4" y="T5"/>
                </a:cxn>
                <a:cxn ang="0">
                  <a:pos x="T6" y="T7"/>
                </a:cxn>
                <a:cxn ang="0">
                  <a:pos x="T8" y="T9"/>
                </a:cxn>
                <a:cxn ang="0">
                  <a:pos x="T10" y="T11"/>
                </a:cxn>
              </a:cxnLst>
              <a:rect l="0" t="0" r="r" b="b"/>
              <a:pathLst>
                <a:path w="189" h="217">
                  <a:moveTo>
                    <a:pt x="189" y="0"/>
                  </a:moveTo>
                  <a:lnTo>
                    <a:pt x="2" y="110"/>
                  </a:lnTo>
                  <a:lnTo>
                    <a:pt x="0" y="110"/>
                  </a:lnTo>
                  <a:lnTo>
                    <a:pt x="0" y="217"/>
                  </a:lnTo>
                  <a:lnTo>
                    <a:pt x="189" y="110"/>
                  </a:lnTo>
                  <a:lnTo>
                    <a:pt x="189" y="0"/>
                  </a:lnTo>
                  <a:close/>
                </a:path>
              </a:pathLst>
            </a:custGeom>
            <a:solidFill>
              <a:srgbClr val="3DC2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î$1íde"/>
            <p:cNvSpPr/>
            <p:nvPr/>
          </p:nvSpPr>
          <p:spPr bwMode="auto">
            <a:xfrm>
              <a:off x="4879976" y="3643313"/>
              <a:ext cx="134938" cy="277813"/>
            </a:xfrm>
            <a:custGeom>
              <a:avLst/>
              <a:gdLst>
                <a:gd name="T0" fmla="*/ 85 w 85"/>
                <a:gd name="T1" fmla="*/ 129 h 175"/>
                <a:gd name="T2" fmla="*/ 85 w 85"/>
                <a:gd name="T3" fmla="*/ 37 h 175"/>
                <a:gd name="T4" fmla="*/ 85 w 85"/>
                <a:gd name="T5" fmla="*/ 0 h 175"/>
                <a:gd name="T6" fmla="*/ 52 w 85"/>
                <a:gd name="T7" fmla="*/ 20 h 175"/>
                <a:gd name="T8" fmla="*/ 0 w 85"/>
                <a:gd name="T9" fmla="*/ 50 h 175"/>
                <a:gd name="T10" fmla="*/ 0 w 85"/>
                <a:gd name="T11" fmla="*/ 175 h 175"/>
                <a:gd name="T12" fmla="*/ 4 w 85"/>
                <a:gd name="T13" fmla="*/ 175 h 175"/>
                <a:gd name="T14" fmla="*/ 85 w 85"/>
                <a:gd name="T15" fmla="*/ 12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75">
                  <a:moveTo>
                    <a:pt x="85" y="129"/>
                  </a:moveTo>
                  <a:lnTo>
                    <a:pt x="85" y="37"/>
                  </a:lnTo>
                  <a:lnTo>
                    <a:pt x="85" y="0"/>
                  </a:lnTo>
                  <a:lnTo>
                    <a:pt x="52" y="20"/>
                  </a:lnTo>
                  <a:lnTo>
                    <a:pt x="0" y="50"/>
                  </a:lnTo>
                  <a:lnTo>
                    <a:pt x="0" y="175"/>
                  </a:lnTo>
                  <a:lnTo>
                    <a:pt x="4" y="175"/>
                  </a:lnTo>
                  <a:lnTo>
                    <a:pt x="85" y="129"/>
                  </a:lnTo>
                  <a:close/>
                </a:path>
              </a:pathLst>
            </a:custGeom>
            <a:solidFill>
              <a:srgbClr val="7ACB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íŝlïḋè"/>
            <p:cNvSpPr/>
            <p:nvPr/>
          </p:nvSpPr>
          <p:spPr bwMode="auto">
            <a:xfrm>
              <a:off x="4243388" y="3438526"/>
              <a:ext cx="20638" cy="25400"/>
            </a:xfrm>
            <a:custGeom>
              <a:avLst/>
              <a:gdLst>
                <a:gd name="T0" fmla="*/ 13 w 13"/>
                <a:gd name="T1" fmla="*/ 8 h 16"/>
                <a:gd name="T2" fmla="*/ 0 w 13"/>
                <a:gd name="T3" fmla="*/ 0 h 16"/>
                <a:gd name="T4" fmla="*/ 0 w 13"/>
                <a:gd name="T5" fmla="*/ 16 h 16"/>
                <a:gd name="T6" fmla="*/ 13 w 13"/>
                <a:gd name="T7" fmla="*/ 8 h 16"/>
              </a:gdLst>
              <a:ahLst/>
              <a:cxnLst>
                <a:cxn ang="0">
                  <a:pos x="T0" y="T1"/>
                </a:cxn>
                <a:cxn ang="0">
                  <a:pos x="T2" y="T3"/>
                </a:cxn>
                <a:cxn ang="0">
                  <a:pos x="T4" y="T5"/>
                </a:cxn>
                <a:cxn ang="0">
                  <a:pos x="T6" y="T7"/>
                </a:cxn>
              </a:cxnLst>
              <a:rect l="0" t="0" r="r" b="b"/>
              <a:pathLst>
                <a:path w="13" h="16">
                  <a:moveTo>
                    <a:pt x="13" y="8"/>
                  </a:moveTo>
                  <a:lnTo>
                    <a:pt x="0" y="0"/>
                  </a:lnTo>
                  <a:lnTo>
                    <a:pt x="0" y="16"/>
                  </a:lnTo>
                  <a:lnTo>
                    <a:pt x="13" y="8"/>
                  </a:lnTo>
                  <a:close/>
                </a:path>
              </a:pathLst>
            </a:custGeom>
            <a:solidFill>
              <a:srgbClr val="10B1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íṩļïḋé"/>
            <p:cNvSpPr/>
            <p:nvPr/>
          </p:nvSpPr>
          <p:spPr bwMode="auto">
            <a:xfrm>
              <a:off x="4243388" y="3451226"/>
              <a:ext cx="476250" cy="476250"/>
            </a:xfrm>
            <a:custGeom>
              <a:avLst/>
              <a:gdLst>
                <a:gd name="T0" fmla="*/ 13 w 300"/>
                <a:gd name="T1" fmla="*/ 0 h 300"/>
                <a:gd name="T2" fmla="*/ 0 w 300"/>
                <a:gd name="T3" fmla="*/ 8 h 300"/>
                <a:gd name="T4" fmla="*/ 0 w 300"/>
                <a:gd name="T5" fmla="*/ 123 h 300"/>
                <a:gd name="T6" fmla="*/ 128 w 300"/>
                <a:gd name="T7" fmla="*/ 198 h 300"/>
                <a:gd name="T8" fmla="*/ 300 w 300"/>
                <a:gd name="T9" fmla="*/ 300 h 300"/>
                <a:gd name="T10" fmla="*/ 300 w 300"/>
                <a:gd name="T11" fmla="*/ 171 h 300"/>
                <a:gd name="T12" fmla="*/ 238 w 300"/>
                <a:gd name="T13" fmla="*/ 135 h 300"/>
                <a:gd name="T14" fmla="*/ 13 w 300"/>
                <a:gd name="T15" fmla="*/ 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0">
                  <a:moveTo>
                    <a:pt x="13" y="0"/>
                  </a:moveTo>
                  <a:lnTo>
                    <a:pt x="0" y="8"/>
                  </a:lnTo>
                  <a:lnTo>
                    <a:pt x="0" y="123"/>
                  </a:lnTo>
                  <a:lnTo>
                    <a:pt x="128" y="198"/>
                  </a:lnTo>
                  <a:lnTo>
                    <a:pt x="300" y="300"/>
                  </a:lnTo>
                  <a:lnTo>
                    <a:pt x="300" y="171"/>
                  </a:lnTo>
                  <a:lnTo>
                    <a:pt x="238" y="135"/>
                  </a:lnTo>
                  <a:lnTo>
                    <a:pt x="13" y="0"/>
                  </a:lnTo>
                  <a:close/>
                </a:path>
              </a:pathLst>
            </a:custGeom>
            <a:solidFill>
              <a:srgbClr val="46BF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îṧļíďè"/>
            <p:cNvSpPr/>
            <p:nvPr/>
          </p:nvSpPr>
          <p:spPr bwMode="auto">
            <a:xfrm>
              <a:off x="4279901" y="4349751"/>
              <a:ext cx="439738" cy="439738"/>
            </a:xfrm>
            <a:custGeom>
              <a:avLst/>
              <a:gdLst>
                <a:gd name="T0" fmla="*/ 0 w 277"/>
                <a:gd name="T1" fmla="*/ 115 h 277"/>
                <a:gd name="T2" fmla="*/ 277 w 277"/>
                <a:gd name="T3" fmla="*/ 277 h 277"/>
                <a:gd name="T4" fmla="*/ 277 w 277"/>
                <a:gd name="T5" fmla="*/ 158 h 277"/>
                <a:gd name="T6" fmla="*/ 0 w 277"/>
                <a:gd name="T7" fmla="*/ 0 h 277"/>
                <a:gd name="T8" fmla="*/ 0 w 277"/>
                <a:gd name="T9" fmla="*/ 115 h 277"/>
              </a:gdLst>
              <a:ahLst/>
              <a:cxnLst>
                <a:cxn ang="0">
                  <a:pos x="T0" y="T1"/>
                </a:cxn>
                <a:cxn ang="0">
                  <a:pos x="T2" y="T3"/>
                </a:cxn>
                <a:cxn ang="0">
                  <a:pos x="T4" y="T5"/>
                </a:cxn>
                <a:cxn ang="0">
                  <a:pos x="T6" y="T7"/>
                </a:cxn>
                <a:cxn ang="0">
                  <a:pos x="T8" y="T9"/>
                </a:cxn>
              </a:cxnLst>
              <a:rect l="0" t="0" r="r" b="b"/>
              <a:pathLst>
                <a:path w="277" h="277">
                  <a:moveTo>
                    <a:pt x="0" y="115"/>
                  </a:moveTo>
                  <a:lnTo>
                    <a:pt x="277" y="277"/>
                  </a:lnTo>
                  <a:lnTo>
                    <a:pt x="277" y="158"/>
                  </a:lnTo>
                  <a:lnTo>
                    <a:pt x="0" y="0"/>
                  </a:lnTo>
                  <a:lnTo>
                    <a:pt x="0" y="115"/>
                  </a:lnTo>
                  <a:close/>
                </a:path>
              </a:pathLst>
            </a:custGeom>
            <a:solidFill>
              <a:srgbClr val="10B1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í$ḷíďè"/>
            <p:cNvSpPr/>
            <p:nvPr/>
          </p:nvSpPr>
          <p:spPr bwMode="auto">
            <a:xfrm>
              <a:off x="4038601" y="3027363"/>
              <a:ext cx="681038" cy="525463"/>
            </a:xfrm>
            <a:custGeom>
              <a:avLst/>
              <a:gdLst>
                <a:gd name="T0" fmla="*/ 52 w 429"/>
                <a:gd name="T1" fmla="*/ 113 h 331"/>
                <a:gd name="T2" fmla="*/ 230 w 429"/>
                <a:gd name="T3" fmla="*/ 215 h 331"/>
                <a:gd name="T4" fmla="*/ 429 w 429"/>
                <a:gd name="T5" fmla="*/ 331 h 331"/>
                <a:gd name="T6" fmla="*/ 429 w 429"/>
                <a:gd name="T7" fmla="*/ 250 h 331"/>
                <a:gd name="T8" fmla="*/ 300 w 429"/>
                <a:gd name="T9" fmla="*/ 177 h 331"/>
                <a:gd name="T10" fmla="*/ 144 w 429"/>
                <a:gd name="T11" fmla="*/ 88 h 331"/>
                <a:gd name="T12" fmla="*/ 144 w 429"/>
                <a:gd name="T13" fmla="*/ 0 h 331"/>
                <a:gd name="T14" fmla="*/ 52 w 429"/>
                <a:gd name="T15" fmla="*/ 54 h 331"/>
                <a:gd name="T16" fmla="*/ 0 w 429"/>
                <a:gd name="T17" fmla="*/ 82 h 331"/>
                <a:gd name="T18" fmla="*/ 52 w 429"/>
                <a:gd name="T19" fmla="*/ 11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9" h="331">
                  <a:moveTo>
                    <a:pt x="52" y="113"/>
                  </a:moveTo>
                  <a:lnTo>
                    <a:pt x="230" y="215"/>
                  </a:lnTo>
                  <a:lnTo>
                    <a:pt x="429" y="331"/>
                  </a:lnTo>
                  <a:lnTo>
                    <a:pt x="429" y="250"/>
                  </a:lnTo>
                  <a:lnTo>
                    <a:pt x="300" y="177"/>
                  </a:lnTo>
                  <a:lnTo>
                    <a:pt x="144" y="88"/>
                  </a:lnTo>
                  <a:lnTo>
                    <a:pt x="144" y="0"/>
                  </a:lnTo>
                  <a:lnTo>
                    <a:pt x="52" y="54"/>
                  </a:lnTo>
                  <a:lnTo>
                    <a:pt x="0" y="82"/>
                  </a:lnTo>
                  <a:lnTo>
                    <a:pt x="52" y="113"/>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isľïde"/>
            <p:cNvSpPr/>
            <p:nvPr/>
          </p:nvSpPr>
          <p:spPr bwMode="auto">
            <a:xfrm>
              <a:off x="4879976" y="3033713"/>
              <a:ext cx="677863" cy="519113"/>
            </a:xfrm>
            <a:custGeom>
              <a:avLst/>
              <a:gdLst>
                <a:gd name="T0" fmla="*/ 127 w 427"/>
                <a:gd name="T1" fmla="*/ 177 h 327"/>
                <a:gd name="T2" fmla="*/ 0 w 427"/>
                <a:gd name="T3" fmla="*/ 250 h 327"/>
                <a:gd name="T4" fmla="*/ 0 w 427"/>
                <a:gd name="T5" fmla="*/ 327 h 327"/>
                <a:gd name="T6" fmla="*/ 197 w 427"/>
                <a:gd name="T7" fmla="*/ 217 h 327"/>
                <a:gd name="T8" fmla="*/ 377 w 427"/>
                <a:gd name="T9" fmla="*/ 115 h 327"/>
                <a:gd name="T10" fmla="*/ 427 w 427"/>
                <a:gd name="T11" fmla="*/ 86 h 327"/>
                <a:gd name="T12" fmla="*/ 427 w 427"/>
                <a:gd name="T13" fmla="*/ 80 h 327"/>
                <a:gd name="T14" fmla="*/ 377 w 427"/>
                <a:gd name="T15" fmla="*/ 51 h 327"/>
                <a:gd name="T16" fmla="*/ 289 w 427"/>
                <a:gd name="T17" fmla="*/ 0 h 327"/>
                <a:gd name="T18" fmla="*/ 289 w 427"/>
                <a:gd name="T19" fmla="*/ 84 h 327"/>
                <a:gd name="T20" fmla="*/ 127 w 427"/>
                <a:gd name="T21" fmla="*/ 17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327">
                  <a:moveTo>
                    <a:pt x="127" y="177"/>
                  </a:moveTo>
                  <a:lnTo>
                    <a:pt x="0" y="250"/>
                  </a:lnTo>
                  <a:lnTo>
                    <a:pt x="0" y="327"/>
                  </a:lnTo>
                  <a:lnTo>
                    <a:pt x="197" y="217"/>
                  </a:lnTo>
                  <a:lnTo>
                    <a:pt x="377" y="115"/>
                  </a:lnTo>
                  <a:lnTo>
                    <a:pt x="427" y="86"/>
                  </a:lnTo>
                  <a:lnTo>
                    <a:pt x="427" y="80"/>
                  </a:lnTo>
                  <a:lnTo>
                    <a:pt x="377" y="51"/>
                  </a:lnTo>
                  <a:lnTo>
                    <a:pt x="289" y="0"/>
                  </a:lnTo>
                  <a:lnTo>
                    <a:pt x="289" y="84"/>
                  </a:lnTo>
                  <a:lnTo>
                    <a:pt x="127" y="177"/>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i$ḷiḍé"/>
            <p:cNvSpPr/>
            <p:nvPr/>
          </p:nvSpPr>
          <p:spPr bwMode="auto">
            <a:xfrm>
              <a:off x="4879976" y="3427413"/>
              <a:ext cx="677863" cy="542925"/>
            </a:xfrm>
            <a:custGeom>
              <a:avLst/>
              <a:gdLst>
                <a:gd name="T0" fmla="*/ 249 w 427"/>
                <a:gd name="T1" fmla="*/ 0 h 342"/>
                <a:gd name="T2" fmla="*/ 49 w 427"/>
                <a:gd name="T3" fmla="*/ 115 h 342"/>
                <a:gd name="T4" fmla="*/ 85 w 427"/>
                <a:gd name="T5" fmla="*/ 136 h 342"/>
                <a:gd name="T6" fmla="*/ 85 w 427"/>
                <a:gd name="T7" fmla="*/ 173 h 342"/>
                <a:gd name="T8" fmla="*/ 85 w 427"/>
                <a:gd name="T9" fmla="*/ 265 h 342"/>
                <a:gd name="T10" fmla="*/ 4 w 427"/>
                <a:gd name="T11" fmla="*/ 311 h 342"/>
                <a:gd name="T12" fmla="*/ 0 w 427"/>
                <a:gd name="T13" fmla="*/ 311 h 342"/>
                <a:gd name="T14" fmla="*/ 0 w 427"/>
                <a:gd name="T15" fmla="*/ 342 h 342"/>
                <a:gd name="T16" fmla="*/ 193 w 427"/>
                <a:gd name="T17" fmla="*/ 236 h 342"/>
                <a:gd name="T18" fmla="*/ 377 w 427"/>
                <a:gd name="T19" fmla="*/ 132 h 342"/>
                <a:gd name="T20" fmla="*/ 427 w 427"/>
                <a:gd name="T21" fmla="*/ 104 h 342"/>
                <a:gd name="T22" fmla="*/ 427 w 427"/>
                <a:gd name="T23" fmla="*/ 102 h 342"/>
                <a:gd name="T24" fmla="*/ 377 w 427"/>
                <a:gd name="T25" fmla="*/ 73 h 342"/>
                <a:gd name="T26" fmla="*/ 249 w 427"/>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7" h="342">
                  <a:moveTo>
                    <a:pt x="249" y="0"/>
                  </a:moveTo>
                  <a:lnTo>
                    <a:pt x="49" y="115"/>
                  </a:lnTo>
                  <a:lnTo>
                    <a:pt x="85" y="136"/>
                  </a:lnTo>
                  <a:lnTo>
                    <a:pt x="85" y="173"/>
                  </a:lnTo>
                  <a:lnTo>
                    <a:pt x="85" y="265"/>
                  </a:lnTo>
                  <a:lnTo>
                    <a:pt x="4" y="311"/>
                  </a:lnTo>
                  <a:lnTo>
                    <a:pt x="0" y="311"/>
                  </a:lnTo>
                  <a:lnTo>
                    <a:pt x="0" y="342"/>
                  </a:lnTo>
                  <a:lnTo>
                    <a:pt x="193" y="236"/>
                  </a:lnTo>
                  <a:lnTo>
                    <a:pt x="377" y="132"/>
                  </a:lnTo>
                  <a:lnTo>
                    <a:pt x="427" y="104"/>
                  </a:lnTo>
                  <a:lnTo>
                    <a:pt x="427" y="102"/>
                  </a:lnTo>
                  <a:lnTo>
                    <a:pt x="377" y="73"/>
                  </a:lnTo>
                  <a:lnTo>
                    <a:pt x="249" y="0"/>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ïṡļïḋé"/>
            <p:cNvSpPr/>
            <p:nvPr/>
          </p:nvSpPr>
          <p:spPr bwMode="auto">
            <a:xfrm>
              <a:off x="4038601" y="3463926"/>
              <a:ext cx="681038" cy="515938"/>
            </a:xfrm>
            <a:custGeom>
              <a:avLst/>
              <a:gdLst>
                <a:gd name="T0" fmla="*/ 129 w 429"/>
                <a:gd name="T1" fmla="*/ 115 h 325"/>
                <a:gd name="T2" fmla="*/ 129 w 429"/>
                <a:gd name="T3" fmla="*/ 0 h 325"/>
                <a:gd name="T4" fmla="*/ 52 w 429"/>
                <a:gd name="T5" fmla="*/ 44 h 325"/>
                <a:gd name="T6" fmla="*/ 0 w 429"/>
                <a:gd name="T7" fmla="*/ 73 h 325"/>
                <a:gd name="T8" fmla="*/ 0 w 429"/>
                <a:gd name="T9" fmla="*/ 79 h 325"/>
                <a:gd name="T10" fmla="*/ 52 w 429"/>
                <a:gd name="T11" fmla="*/ 108 h 325"/>
                <a:gd name="T12" fmla="*/ 227 w 429"/>
                <a:gd name="T13" fmla="*/ 208 h 325"/>
                <a:gd name="T14" fmla="*/ 429 w 429"/>
                <a:gd name="T15" fmla="*/ 325 h 325"/>
                <a:gd name="T16" fmla="*/ 429 w 429"/>
                <a:gd name="T17" fmla="*/ 292 h 325"/>
                <a:gd name="T18" fmla="*/ 257 w 429"/>
                <a:gd name="T19" fmla="*/ 190 h 325"/>
                <a:gd name="T20" fmla="*/ 129 w 429"/>
                <a:gd name="T21" fmla="*/ 11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9" h="325">
                  <a:moveTo>
                    <a:pt x="129" y="115"/>
                  </a:moveTo>
                  <a:lnTo>
                    <a:pt x="129" y="0"/>
                  </a:lnTo>
                  <a:lnTo>
                    <a:pt x="52" y="44"/>
                  </a:lnTo>
                  <a:lnTo>
                    <a:pt x="0" y="73"/>
                  </a:lnTo>
                  <a:lnTo>
                    <a:pt x="0" y="79"/>
                  </a:lnTo>
                  <a:lnTo>
                    <a:pt x="52" y="108"/>
                  </a:lnTo>
                  <a:lnTo>
                    <a:pt x="227" y="208"/>
                  </a:lnTo>
                  <a:lnTo>
                    <a:pt x="429" y="325"/>
                  </a:lnTo>
                  <a:lnTo>
                    <a:pt x="429" y="292"/>
                  </a:lnTo>
                  <a:lnTo>
                    <a:pt x="257" y="190"/>
                  </a:lnTo>
                  <a:lnTo>
                    <a:pt x="129" y="115"/>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iSḷíḑe"/>
            <p:cNvSpPr/>
            <p:nvPr/>
          </p:nvSpPr>
          <p:spPr bwMode="auto">
            <a:xfrm>
              <a:off x="4038601" y="3848101"/>
              <a:ext cx="681038" cy="558800"/>
            </a:xfrm>
            <a:custGeom>
              <a:avLst/>
              <a:gdLst>
                <a:gd name="T0" fmla="*/ 169 w 429"/>
                <a:gd name="T1" fmla="*/ 0 h 352"/>
                <a:gd name="T2" fmla="*/ 54 w 429"/>
                <a:gd name="T3" fmla="*/ 66 h 352"/>
                <a:gd name="T4" fmla="*/ 0 w 429"/>
                <a:gd name="T5" fmla="*/ 96 h 352"/>
                <a:gd name="T6" fmla="*/ 0 w 429"/>
                <a:gd name="T7" fmla="*/ 106 h 352"/>
                <a:gd name="T8" fmla="*/ 54 w 429"/>
                <a:gd name="T9" fmla="*/ 137 h 352"/>
                <a:gd name="T10" fmla="*/ 223 w 429"/>
                <a:gd name="T11" fmla="*/ 235 h 352"/>
                <a:gd name="T12" fmla="*/ 429 w 429"/>
                <a:gd name="T13" fmla="*/ 352 h 352"/>
                <a:gd name="T14" fmla="*/ 429 w 429"/>
                <a:gd name="T15" fmla="*/ 148 h 352"/>
                <a:gd name="T16" fmla="*/ 400 w 429"/>
                <a:gd name="T17" fmla="*/ 133 h 352"/>
                <a:gd name="T18" fmla="*/ 169 w 429"/>
                <a:gd name="T1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9" h="352">
                  <a:moveTo>
                    <a:pt x="169" y="0"/>
                  </a:moveTo>
                  <a:lnTo>
                    <a:pt x="54" y="66"/>
                  </a:lnTo>
                  <a:lnTo>
                    <a:pt x="0" y="96"/>
                  </a:lnTo>
                  <a:lnTo>
                    <a:pt x="0" y="106"/>
                  </a:lnTo>
                  <a:lnTo>
                    <a:pt x="54" y="137"/>
                  </a:lnTo>
                  <a:lnTo>
                    <a:pt x="223" y="235"/>
                  </a:lnTo>
                  <a:lnTo>
                    <a:pt x="429" y="352"/>
                  </a:lnTo>
                  <a:lnTo>
                    <a:pt x="429" y="148"/>
                  </a:lnTo>
                  <a:lnTo>
                    <a:pt x="400" y="133"/>
                  </a:lnTo>
                  <a:lnTo>
                    <a:pt x="169" y="0"/>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îślïďê"/>
            <p:cNvSpPr/>
            <p:nvPr/>
          </p:nvSpPr>
          <p:spPr bwMode="auto">
            <a:xfrm>
              <a:off x="4879976" y="3851276"/>
              <a:ext cx="674688" cy="541338"/>
            </a:xfrm>
            <a:custGeom>
              <a:avLst/>
              <a:gdLst>
                <a:gd name="T0" fmla="*/ 12 w 425"/>
                <a:gd name="T1" fmla="*/ 135 h 341"/>
                <a:gd name="T2" fmla="*/ 0 w 425"/>
                <a:gd name="T3" fmla="*/ 141 h 341"/>
                <a:gd name="T4" fmla="*/ 2 w 425"/>
                <a:gd name="T5" fmla="*/ 341 h 341"/>
                <a:gd name="T6" fmla="*/ 189 w 425"/>
                <a:gd name="T7" fmla="*/ 237 h 341"/>
                <a:gd name="T8" fmla="*/ 377 w 425"/>
                <a:gd name="T9" fmla="*/ 131 h 341"/>
                <a:gd name="T10" fmla="*/ 425 w 425"/>
                <a:gd name="T11" fmla="*/ 104 h 341"/>
                <a:gd name="T12" fmla="*/ 377 w 425"/>
                <a:gd name="T13" fmla="*/ 75 h 341"/>
                <a:gd name="T14" fmla="*/ 247 w 425"/>
                <a:gd name="T15" fmla="*/ 0 h 341"/>
                <a:gd name="T16" fmla="*/ 12 w 425"/>
                <a:gd name="T17" fmla="*/ 13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5" h="341">
                  <a:moveTo>
                    <a:pt x="12" y="135"/>
                  </a:moveTo>
                  <a:lnTo>
                    <a:pt x="0" y="141"/>
                  </a:lnTo>
                  <a:lnTo>
                    <a:pt x="2" y="341"/>
                  </a:lnTo>
                  <a:lnTo>
                    <a:pt x="189" y="237"/>
                  </a:lnTo>
                  <a:lnTo>
                    <a:pt x="377" y="131"/>
                  </a:lnTo>
                  <a:lnTo>
                    <a:pt x="425" y="104"/>
                  </a:lnTo>
                  <a:lnTo>
                    <a:pt x="377" y="75"/>
                  </a:lnTo>
                  <a:lnTo>
                    <a:pt x="247" y="0"/>
                  </a:lnTo>
                  <a:lnTo>
                    <a:pt x="12" y="135"/>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íSḷïḑe"/>
            <p:cNvSpPr/>
            <p:nvPr/>
          </p:nvSpPr>
          <p:spPr bwMode="auto">
            <a:xfrm>
              <a:off x="4883151" y="4276726"/>
              <a:ext cx="666750" cy="536575"/>
            </a:xfrm>
            <a:custGeom>
              <a:avLst/>
              <a:gdLst>
                <a:gd name="T0" fmla="*/ 141 w 420"/>
                <a:gd name="T1" fmla="*/ 57 h 338"/>
                <a:gd name="T2" fmla="*/ 189 w 420"/>
                <a:gd name="T3" fmla="*/ 88 h 338"/>
                <a:gd name="T4" fmla="*/ 189 w 420"/>
                <a:gd name="T5" fmla="*/ 94 h 338"/>
                <a:gd name="T6" fmla="*/ 189 w 420"/>
                <a:gd name="T7" fmla="*/ 204 h 338"/>
                <a:gd name="T8" fmla="*/ 0 w 420"/>
                <a:gd name="T9" fmla="*/ 311 h 338"/>
                <a:gd name="T10" fmla="*/ 0 w 420"/>
                <a:gd name="T11" fmla="*/ 338 h 338"/>
                <a:gd name="T12" fmla="*/ 375 w 420"/>
                <a:gd name="T13" fmla="*/ 129 h 338"/>
                <a:gd name="T14" fmla="*/ 420 w 420"/>
                <a:gd name="T15" fmla="*/ 104 h 338"/>
                <a:gd name="T16" fmla="*/ 375 w 420"/>
                <a:gd name="T17" fmla="*/ 79 h 338"/>
                <a:gd name="T18" fmla="*/ 241 w 420"/>
                <a:gd name="T19" fmla="*/ 0 h 338"/>
                <a:gd name="T20" fmla="*/ 141 w 420"/>
                <a:gd name="T21" fmla="*/ 5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0" h="338">
                  <a:moveTo>
                    <a:pt x="141" y="57"/>
                  </a:moveTo>
                  <a:lnTo>
                    <a:pt x="189" y="88"/>
                  </a:lnTo>
                  <a:lnTo>
                    <a:pt x="189" y="94"/>
                  </a:lnTo>
                  <a:lnTo>
                    <a:pt x="189" y="204"/>
                  </a:lnTo>
                  <a:lnTo>
                    <a:pt x="0" y="311"/>
                  </a:lnTo>
                  <a:lnTo>
                    <a:pt x="0" y="338"/>
                  </a:lnTo>
                  <a:lnTo>
                    <a:pt x="375" y="129"/>
                  </a:lnTo>
                  <a:lnTo>
                    <a:pt x="420" y="104"/>
                  </a:lnTo>
                  <a:lnTo>
                    <a:pt x="375" y="79"/>
                  </a:lnTo>
                  <a:lnTo>
                    <a:pt x="241" y="0"/>
                  </a:lnTo>
                  <a:lnTo>
                    <a:pt x="141" y="57"/>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ïṡlíďê"/>
            <p:cNvSpPr/>
            <p:nvPr/>
          </p:nvSpPr>
          <p:spPr bwMode="auto">
            <a:xfrm>
              <a:off x="3959226" y="2947988"/>
              <a:ext cx="79375" cy="1841500"/>
            </a:xfrm>
            <a:custGeom>
              <a:avLst/>
              <a:gdLst>
                <a:gd name="T0" fmla="*/ 50 w 50"/>
                <a:gd name="T1" fmla="*/ 942 h 1160"/>
                <a:gd name="T2" fmla="*/ 50 w 50"/>
                <a:gd name="T3" fmla="*/ 929 h 1160"/>
                <a:gd name="T4" fmla="*/ 50 w 50"/>
                <a:gd name="T5" fmla="*/ 739 h 1160"/>
                <a:gd name="T6" fmla="*/ 50 w 50"/>
                <a:gd name="T7" fmla="*/ 673 h 1160"/>
                <a:gd name="T8" fmla="*/ 50 w 50"/>
                <a:gd name="T9" fmla="*/ 663 h 1160"/>
                <a:gd name="T10" fmla="*/ 50 w 50"/>
                <a:gd name="T11" fmla="*/ 469 h 1160"/>
                <a:gd name="T12" fmla="*/ 50 w 50"/>
                <a:gd name="T13" fmla="*/ 404 h 1160"/>
                <a:gd name="T14" fmla="*/ 50 w 50"/>
                <a:gd name="T15" fmla="*/ 398 h 1160"/>
                <a:gd name="T16" fmla="*/ 50 w 50"/>
                <a:gd name="T17" fmla="*/ 200 h 1160"/>
                <a:gd name="T18" fmla="*/ 50 w 50"/>
                <a:gd name="T19" fmla="*/ 30 h 1160"/>
                <a:gd name="T20" fmla="*/ 0 w 50"/>
                <a:gd name="T21" fmla="*/ 0 h 1160"/>
                <a:gd name="T22" fmla="*/ 0 w 50"/>
                <a:gd name="T23" fmla="*/ 1133 h 1160"/>
                <a:gd name="T24" fmla="*/ 50 w 50"/>
                <a:gd name="T25" fmla="*/ 1160 h 1160"/>
                <a:gd name="T26" fmla="*/ 50 w 50"/>
                <a:gd name="T27" fmla="*/ 1008 h 1160"/>
                <a:gd name="T28" fmla="*/ 50 w 50"/>
                <a:gd name="T29" fmla="*/ 942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160">
                  <a:moveTo>
                    <a:pt x="50" y="942"/>
                  </a:moveTo>
                  <a:lnTo>
                    <a:pt x="50" y="929"/>
                  </a:lnTo>
                  <a:lnTo>
                    <a:pt x="50" y="739"/>
                  </a:lnTo>
                  <a:lnTo>
                    <a:pt x="50" y="673"/>
                  </a:lnTo>
                  <a:lnTo>
                    <a:pt x="50" y="663"/>
                  </a:lnTo>
                  <a:lnTo>
                    <a:pt x="50" y="469"/>
                  </a:lnTo>
                  <a:lnTo>
                    <a:pt x="50" y="404"/>
                  </a:lnTo>
                  <a:lnTo>
                    <a:pt x="50" y="398"/>
                  </a:lnTo>
                  <a:lnTo>
                    <a:pt x="50" y="200"/>
                  </a:lnTo>
                  <a:lnTo>
                    <a:pt x="50" y="30"/>
                  </a:lnTo>
                  <a:lnTo>
                    <a:pt x="0" y="0"/>
                  </a:lnTo>
                  <a:lnTo>
                    <a:pt x="0" y="1133"/>
                  </a:lnTo>
                  <a:lnTo>
                    <a:pt x="50" y="1160"/>
                  </a:lnTo>
                  <a:lnTo>
                    <a:pt x="50" y="1008"/>
                  </a:lnTo>
                  <a:lnTo>
                    <a:pt x="50" y="942"/>
                  </a:ln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ïṥľïḍé"/>
            <p:cNvSpPr/>
            <p:nvPr/>
          </p:nvSpPr>
          <p:spPr bwMode="auto">
            <a:xfrm>
              <a:off x="3959226" y="2898776"/>
              <a:ext cx="161925" cy="96838"/>
            </a:xfrm>
            <a:custGeom>
              <a:avLst/>
              <a:gdLst>
                <a:gd name="T0" fmla="*/ 102 w 102"/>
                <a:gd name="T1" fmla="*/ 29 h 61"/>
                <a:gd name="T2" fmla="*/ 50 w 102"/>
                <a:gd name="T3" fmla="*/ 0 h 61"/>
                <a:gd name="T4" fmla="*/ 0 w 102"/>
                <a:gd name="T5" fmla="*/ 31 h 61"/>
                <a:gd name="T6" fmla="*/ 50 w 102"/>
                <a:gd name="T7" fmla="*/ 61 h 61"/>
                <a:gd name="T8" fmla="*/ 102 w 102"/>
                <a:gd name="T9" fmla="*/ 29 h 61"/>
              </a:gdLst>
              <a:ahLst/>
              <a:cxnLst>
                <a:cxn ang="0">
                  <a:pos x="T0" y="T1"/>
                </a:cxn>
                <a:cxn ang="0">
                  <a:pos x="T2" y="T3"/>
                </a:cxn>
                <a:cxn ang="0">
                  <a:pos x="T4" y="T5"/>
                </a:cxn>
                <a:cxn ang="0">
                  <a:pos x="T6" y="T7"/>
                </a:cxn>
                <a:cxn ang="0">
                  <a:pos x="T8" y="T9"/>
                </a:cxn>
              </a:cxnLst>
              <a:rect l="0" t="0" r="r" b="b"/>
              <a:pathLst>
                <a:path w="102" h="61">
                  <a:moveTo>
                    <a:pt x="102" y="29"/>
                  </a:moveTo>
                  <a:lnTo>
                    <a:pt x="50" y="0"/>
                  </a:lnTo>
                  <a:lnTo>
                    <a:pt x="0" y="31"/>
                  </a:lnTo>
                  <a:lnTo>
                    <a:pt x="50" y="61"/>
                  </a:lnTo>
                  <a:lnTo>
                    <a:pt x="102" y="29"/>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îṡḻiḋê"/>
            <p:cNvSpPr/>
            <p:nvPr/>
          </p:nvSpPr>
          <p:spPr bwMode="auto">
            <a:xfrm>
              <a:off x="4038601" y="4548188"/>
              <a:ext cx="87313" cy="241300"/>
            </a:xfrm>
            <a:custGeom>
              <a:avLst/>
              <a:gdLst>
                <a:gd name="T0" fmla="*/ 0 w 55"/>
                <a:gd name="T1" fmla="*/ 152 h 152"/>
                <a:gd name="T2" fmla="*/ 55 w 55"/>
                <a:gd name="T3" fmla="*/ 121 h 152"/>
                <a:gd name="T4" fmla="*/ 55 w 55"/>
                <a:gd name="T5" fmla="*/ 33 h 152"/>
                <a:gd name="T6" fmla="*/ 0 w 55"/>
                <a:gd name="T7" fmla="*/ 0 h 152"/>
                <a:gd name="T8" fmla="*/ 0 w 55"/>
                <a:gd name="T9" fmla="*/ 152 h 152"/>
              </a:gdLst>
              <a:ahLst/>
              <a:cxnLst>
                <a:cxn ang="0">
                  <a:pos x="T0" y="T1"/>
                </a:cxn>
                <a:cxn ang="0">
                  <a:pos x="T2" y="T3"/>
                </a:cxn>
                <a:cxn ang="0">
                  <a:pos x="T4" y="T5"/>
                </a:cxn>
                <a:cxn ang="0">
                  <a:pos x="T6" y="T7"/>
                </a:cxn>
                <a:cxn ang="0">
                  <a:pos x="T8" y="T9"/>
                </a:cxn>
              </a:cxnLst>
              <a:rect l="0" t="0" r="r" b="b"/>
              <a:pathLst>
                <a:path w="55" h="152">
                  <a:moveTo>
                    <a:pt x="0" y="152"/>
                  </a:moveTo>
                  <a:lnTo>
                    <a:pt x="55" y="121"/>
                  </a:lnTo>
                  <a:lnTo>
                    <a:pt x="55" y="33"/>
                  </a:lnTo>
                  <a:lnTo>
                    <a:pt x="0" y="0"/>
                  </a:lnTo>
                  <a:lnTo>
                    <a:pt x="0" y="152"/>
                  </a:lnTo>
                  <a:close/>
                </a:path>
              </a:pathLst>
            </a:custGeom>
            <a:solidFill>
              <a:srgbClr val="9194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îšļíḋê"/>
            <p:cNvSpPr/>
            <p:nvPr/>
          </p:nvSpPr>
          <p:spPr bwMode="auto">
            <a:xfrm>
              <a:off x="4038601" y="4443413"/>
              <a:ext cx="681038" cy="498475"/>
            </a:xfrm>
            <a:custGeom>
              <a:avLst/>
              <a:gdLst>
                <a:gd name="T0" fmla="*/ 54 w 429"/>
                <a:gd name="T1" fmla="*/ 31 h 314"/>
                <a:gd name="T2" fmla="*/ 0 w 429"/>
                <a:gd name="T3" fmla="*/ 0 h 314"/>
                <a:gd name="T4" fmla="*/ 0 w 429"/>
                <a:gd name="T5" fmla="*/ 66 h 314"/>
                <a:gd name="T6" fmla="*/ 55 w 429"/>
                <a:gd name="T7" fmla="*/ 99 h 314"/>
                <a:gd name="T8" fmla="*/ 429 w 429"/>
                <a:gd name="T9" fmla="*/ 314 h 314"/>
                <a:gd name="T10" fmla="*/ 429 w 429"/>
                <a:gd name="T11" fmla="*/ 249 h 314"/>
                <a:gd name="T12" fmla="*/ 54 w 429"/>
                <a:gd name="T13" fmla="*/ 31 h 314"/>
              </a:gdLst>
              <a:ahLst/>
              <a:cxnLst>
                <a:cxn ang="0">
                  <a:pos x="T0" y="T1"/>
                </a:cxn>
                <a:cxn ang="0">
                  <a:pos x="T2" y="T3"/>
                </a:cxn>
                <a:cxn ang="0">
                  <a:pos x="T4" y="T5"/>
                </a:cxn>
                <a:cxn ang="0">
                  <a:pos x="T6" y="T7"/>
                </a:cxn>
                <a:cxn ang="0">
                  <a:pos x="T8" y="T9"/>
                </a:cxn>
                <a:cxn ang="0">
                  <a:pos x="T10" y="T11"/>
                </a:cxn>
                <a:cxn ang="0">
                  <a:pos x="T12" y="T13"/>
                </a:cxn>
              </a:cxnLst>
              <a:rect l="0" t="0" r="r" b="b"/>
              <a:pathLst>
                <a:path w="429" h="314">
                  <a:moveTo>
                    <a:pt x="54" y="31"/>
                  </a:moveTo>
                  <a:lnTo>
                    <a:pt x="0" y="0"/>
                  </a:lnTo>
                  <a:lnTo>
                    <a:pt x="0" y="66"/>
                  </a:lnTo>
                  <a:lnTo>
                    <a:pt x="55" y="99"/>
                  </a:lnTo>
                  <a:lnTo>
                    <a:pt x="429" y="314"/>
                  </a:lnTo>
                  <a:lnTo>
                    <a:pt x="429" y="249"/>
                  </a:lnTo>
                  <a:lnTo>
                    <a:pt x="54" y="31"/>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ïslïďè"/>
            <p:cNvSpPr/>
            <p:nvPr/>
          </p:nvSpPr>
          <p:spPr bwMode="auto">
            <a:xfrm>
              <a:off x="4038601" y="4121151"/>
              <a:ext cx="85725" cy="301625"/>
            </a:xfrm>
            <a:custGeom>
              <a:avLst/>
              <a:gdLst>
                <a:gd name="T0" fmla="*/ 54 w 54"/>
                <a:gd name="T1" fmla="*/ 30 h 190"/>
                <a:gd name="T2" fmla="*/ 0 w 54"/>
                <a:gd name="T3" fmla="*/ 0 h 190"/>
                <a:gd name="T4" fmla="*/ 0 w 54"/>
                <a:gd name="T5" fmla="*/ 190 h 190"/>
                <a:gd name="T6" fmla="*/ 54 w 54"/>
                <a:gd name="T7" fmla="*/ 159 h 190"/>
                <a:gd name="T8" fmla="*/ 54 w 54"/>
                <a:gd name="T9" fmla="*/ 30 h 190"/>
              </a:gdLst>
              <a:ahLst/>
              <a:cxnLst>
                <a:cxn ang="0">
                  <a:pos x="T0" y="T1"/>
                </a:cxn>
                <a:cxn ang="0">
                  <a:pos x="T2" y="T3"/>
                </a:cxn>
                <a:cxn ang="0">
                  <a:pos x="T4" y="T5"/>
                </a:cxn>
                <a:cxn ang="0">
                  <a:pos x="T6" y="T7"/>
                </a:cxn>
                <a:cxn ang="0">
                  <a:pos x="T8" y="T9"/>
                </a:cxn>
              </a:cxnLst>
              <a:rect l="0" t="0" r="r" b="b"/>
              <a:pathLst>
                <a:path w="54" h="190">
                  <a:moveTo>
                    <a:pt x="54" y="30"/>
                  </a:moveTo>
                  <a:lnTo>
                    <a:pt x="0" y="0"/>
                  </a:lnTo>
                  <a:lnTo>
                    <a:pt x="0" y="190"/>
                  </a:lnTo>
                  <a:lnTo>
                    <a:pt x="54" y="159"/>
                  </a:lnTo>
                  <a:lnTo>
                    <a:pt x="54" y="30"/>
                  </a:lnTo>
                  <a:close/>
                </a:path>
              </a:pathLst>
            </a:custGeom>
            <a:solidFill>
              <a:srgbClr val="9194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ïSḷîdê"/>
            <p:cNvSpPr/>
            <p:nvPr/>
          </p:nvSpPr>
          <p:spPr bwMode="auto">
            <a:xfrm>
              <a:off x="4038601" y="3692526"/>
              <a:ext cx="85725" cy="307975"/>
            </a:xfrm>
            <a:custGeom>
              <a:avLst/>
              <a:gdLst>
                <a:gd name="T0" fmla="*/ 54 w 54"/>
                <a:gd name="T1" fmla="*/ 31 h 194"/>
                <a:gd name="T2" fmla="*/ 0 w 54"/>
                <a:gd name="T3" fmla="*/ 0 h 194"/>
                <a:gd name="T4" fmla="*/ 0 w 54"/>
                <a:gd name="T5" fmla="*/ 194 h 194"/>
                <a:gd name="T6" fmla="*/ 54 w 54"/>
                <a:gd name="T7" fmla="*/ 164 h 194"/>
                <a:gd name="T8" fmla="*/ 54 w 54"/>
                <a:gd name="T9" fmla="*/ 31 h 194"/>
              </a:gdLst>
              <a:ahLst/>
              <a:cxnLst>
                <a:cxn ang="0">
                  <a:pos x="T0" y="T1"/>
                </a:cxn>
                <a:cxn ang="0">
                  <a:pos x="T2" y="T3"/>
                </a:cxn>
                <a:cxn ang="0">
                  <a:pos x="T4" y="T5"/>
                </a:cxn>
                <a:cxn ang="0">
                  <a:pos x="T6" y="T7"/>
                </a:cxn>
                <a:cxn ang="0">
                  <a:pos x="T8" y="T9"/>
                </a:cxn>
              </a:cxnLst>
              <a:rect l="0" t="0" r="r" b="b"/>
              <a:pathLst>
                <a:path w="54" h="194">
                  <a:moveTo>
                    <a:pt x="54" y="31"/>
                  </a:moveTo>
                  <a:lnTo>
                    <a:pt x="0" y="0"/>
                  </a:lnTo>
                  <a:lnTo>
                    <a:pt x="0" y="194"/>
                  </a:lnTo>
                  <a:lnTo>
                    <a:pt x="54" y="164"/>
                  </a:lnTo>
                  <a:lnTo>
                    <a:pt x="54" y="31"/>
                  </a:lnTo>
                  <a:close/>
                </a:path>
              </a:pathLst>
            </a:custGeom>
            <a:solidFill>
              <a:srgbClr val="9194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íŝlïḋe"/>
            <p:cNvSpPr/>
            <p:nvPr/>
          </p:nvSpPr>
          <p:spPr bwMode="auto">
            <a:xfrm>
              <a:off x="4038601" y="2944813"/>
              <a:ext cx="82550" cy="635000"/>
            </a:xfrm>
            <a:custGeom>
              <a:avLst/>
              <a:gdLst>
                <a:gd name="T0" fmla="*/ 0 w 52"/>
                <a:gd name="T1" fmla="*/ 202 h 400"/>
                <a:gd name="T2" fmla="*/ 0 w 52"/>
                <a:gd name="T3" fmla="*/ 400 h 400"/>
                <a:gd name="T4" fmla="*/ 52 w 52"/>
                <a:gd name="T5" fmla="*/ 371 h 400"/>
                <a:gd name="T6" fmla="*/ 52 w 52"/>
                <a:gd name="T7" fmla="*/ 231 h 400"/>
                <a:gd name="T8" fmla="*/ 0 w 52"/>
                <a:gd name="T9" fmla="*/ 202 h 400"/>
                <a:gd name="T10" fmla="*/ 0 w 52"/>
                <a:gd name="T11" fmla="*/ 134 h 400"/>
                <a:gd name="T12" fmla="*/ 52 w 52"/>
                <a:gd name="T13" fmla="*/ 106 h 400"/>
                <a:gd name="T14" fmla="*/ 52 w 52"/>
                <a:gd name="T15" fmla="*/ 0 h 400"/>
                <a:gd name="T16" fmla="*/ 0 w 52"/>
                <a:gd name="T17" fmla="*/ 32 h 400"/>
                <a:gd name="T18" fmla="*/ 0 w 52"/>
                <a:gd name="T19" fmla="*/ 2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00">
                  <a:moveTo>
                    <a:pt x="0" y="202"/>
                  </a:moveTo>
                  <a:lnTo>
                    <a:pt x="0" y="400"/>
                  </a:lnTo>
                  <a:lnTo>
                    <a:pt x="52" y="371"/>
                  </a:lnTo>
                  <a:lnTo>
                    <a:pt x="52" y="231"/>
                  </a:lnTo>
                  <a:lnTo>
                    <a:pt x="0" y="202"/>
                  </a:lnTo>
                  <a:lnTo>
                    <a:pt x="0" y="134"/>
                  </a:lnTo>
                  <a:lnTo>
                    <a:pt x="52" y="106"/>
                  </a:lnTo>
                  <a:lnTo>
                    <a:pt x="52" y="0"/>
                  </a:lnTo>
                  <a:lnTo>
                    <a:pt x="0" y="32"/>
                  </a:lnTo>
                  <a:lnTo>
                    <a:pt x="0" y="202"/>
                  </a:lnTo>
                  <a:close/>
                </a:path>
              </a:pathLst>
            </a:custGeom>
            <a:solidFill>
              <a:srgbClr val="9194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ïṥḻîḋé"/>
            <p:cNvSpPr/>
            <p:nvPr/>
          </p:nvSpPr>
          <p:spPr bwMode="auto">
            <a:xfrm>
              <a:off x="4038601" y="3589338"/>
              <a:ext cx="681038" cy="493713"/>
            </a:xfrm>
            <a:custGeom>
              <a:avLst/>
              <a:gdLst>
                <a:gd name="T0" fmla="*/ 52 w 429"/>
                <a:gd name="T1" fmla="*/ 29 h 311"/>
                <a:gd name="T2" fmla="*/ 0 w 429"/>
                <a:gd name="T3" fmla="*/ 0 h 311"/>
                <a:gd name="T4" fmla="*/ 0 w 429"/>
                <a:gd name="T5" fmla="*/ 65 h 311"/>
                <a:gd name="T6" fmla="*/ 54 w 429"/>
                <a:gd name="T7" fmla="*/ 96 h 311"/>
                <a:gd name="T8" fmla="*/ 169 w 429"/>
                <a:gd name="T9" fmla="*/ 163 h 311"/>
                <a:gd name="T10" fmla="*/ 400 w 429"/>
                <a:gd name="T11" fmla="*/ 296 h 311"/>
                <a:gd name="T12" fmla="*/ 429 w 429"/>
                <a:gd name="T13" fmla="*/ 311 h 311"/>
                <a:gd name="T14" fmla="*/ 429 w 429"/>
                <a:gd name="T15" fmla="*/ 279 h 311"/>
                <a:gd name="T16" fmla="*/ 429 w 429"/>
                <a:gd name="T17" fmla="*/ 246 h 311"/>
                <a:gd name="T18" fmla="*/ 227 w 429"/>
                <a:gd name="T19" fmla="*/ 129 h 311"/>
                <a:gd name="T20" fmla="*/ 52 w 429"/>
                <a:gd name="T21" fmla="*/ 29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9" h="311">
                  <a:moveTo>
                    <a:pt x="52" y="29"/>
                  </a:moveTo>
                  <a:lnTo>
                    <a:pt x="0" y="0"/>
                  </a:lnTo>
                  <a:lnTo>
                    <a:pt x="0" y="65"/>
                  </a:lnTo>
                  <a:lnTo>
                    <a:pt x="54" y="96"/>
                  </a:lnTo>
                  <a:lnTo>
                    <a:pt x="169" y="163"/>
                  </a:lnTo>
                  <a:lnTo>
                    <a:pt x="400" y="296"/>
                  </a:lnTo>
                  <a:lnTo>
                    <a:pt x="429" y="311"/>
                  </a:lnTo>
                  <a:lnTo>
                    <a:pt x="429" y="279"/>
                  </a:lnTo>
                  <a:lnTo>
                    <a:pt x="429" y="246"/>
                  </a:lnTo>
                  <a:lnTo>
                    <a:pt x="227" y="129"/>
                  </a:lnTo>
                  <a:lnTo>
                    <a:pt x="52" y="29"/>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ïSḷïḋê"/>
            <p:cNvSpPr/>
            <p:nvPr/>
          </p:nvSpPr>
          <p:spPr bwMode="auto">
            <a:xfrm>
              <a:off x="4038601" y="4016376"/>
              <a:ext cx="681038" cy="498475"/>
            </a:xfrm>
            <a:custGeom>
              <a:avLst/>
              <a:gdLst>
                <a:gd name="T0" fmla="*/ 54 w 429"/>
                <a:gd name="T1" fmla="*/ 31 h 314"/>
                <a:gd name="T2" fmla="*/ 0 w 429"/>
                <a:gd name="T3" fmla="*/ 0 h 314"/>
                <a:gd name="T4" fmla="*/ 0 w 429"/>
                <a:gd name="T5" fmla="*/ 66 h 314"/>
                <a:gd name="T6" fmla="*/ 54 w 429"/>
                <a:gd name="T7" fmla="*/ 96 h 314"/>
                <a:gd name="T8" fmla="*/ 165 w 429"/>
                <a:gd name="T9" fmla="*/ 162 h 314"/>
                <a:gd name="T10" fmla="*/ 205 w 429"/>
                <a:gd name="T11" fmla="*/ 185 h 314"/>
                <a:gd name="T12" fmla="*/ 429 w 429"/>
                <a:gd name="T13" fmla="*/ 314 h 314"/>
                <a:gd name="T14" fmla="*/ 429 w 429"/>
                <a:gd name="T15" fmla="*/ 246 h 314"/>
                <a:gd name="T16" fmla="*/ 223 w 429"/>
                <a:gd name="T17" fmla="*/ 129 h 314"/>
                <a:gd name="T18" fmla="*/ 54 w 429"/>
                <a:gd name="T19" fmla="*/ 3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9" h="314">
                  <a:moveTo>
                    <a:pt x="54" y="31"/>
                  </a:moveTo>
                  <a:lnTo>
                    <a:pt x="0" y="0"/>
                  </a:lnTo>
                  <a:lnTo>
                    <a:pt x="0" y="66"/>
                  </a:lnTo>
                  <a:lnTo>
                    <a:pt x="54" y="96"/>
                  </a:lnTo>
                  <a:lnTo>
                    <a:pt x="165" y="162"/>
                  </a:lnTo>
                  <a:lnTo>
                    <a:pt x="205" y="185"/>
                  </a:lnTo>
                  <a:lnTo>
                    <a:pt x="429" y="314"/>
                  </a:lnTo>
                  <a:lnTo>
                    <a:pt x="429" y="246"/>
                  </a:lnTo>
                  <a:lnTo>
                    <a:pt x="223" y="129"/>
                  </a:lnTo>
                  <a:lnTo>
                    <a:pt x="54" y="31"/>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îṣ1îḓê"/>
            <p:cNvSpPr/>
            <p:nvPr/>
          </p:nvSpPr>
          <p:spPr bwMode="auto">
            <a:xfrm>
              <a:off x="4038601" y="4273551"/>
              <a:ext cx="681038" cy="565150"/>
            </a:xfrm>
            <a:custGeom>
              <a:avLst/>
              <a:gdLst>
                <a:gd name="T0" fmla="*/ 152 w 429"/>
                <a:gd name="T1" fmla="*/ 48 h 356"/>
                <a:gd name="T2" fmla="*/ 205 w 429"/>
                <a:gd name="T3" fmla="*/ 23 h 356"/>
                <a:gd name="T4" fmla="*/ 165 w 429"/>
                <a:gd name="T5" fmla="*/ 0 h 356"/>
                <a:gd name="T6" fmla="*/ 54 w 429"/>
                <a:gd name="T7" fmla="*/ 63 h 356"/>
                <a:gd name="T8" fmla="*/ 0 w 429"/>
                <a:gd name="T9" fmla="*/ 94 h 356"/>
                <a:gd name="T10" fmla="*/ 0 w 429"/>
                <a:gd name="T11" fmla="*/ 107 h 356"/>
                <a:gd name="T12" fmla="*/ 54 w 429"/>
                <a:gd name="T13" fmla="*/ 138 h 356"/>
                <a:gd name="T14" fmla="*/ 429 w 429"/>
                <a:gd name="T15" fmla="*/ 356 h 356"/>
                <a:gd name="T16" fmla="*/ 429 w 429"/>
                <a:gd name="T17" fmla="*/ 325 h 356"/>
                <a:gd name="T18" fmla="*/ 152 w 429"/>
                <a:gd name="T19" fmla="*/ 163 h 356"/>
                <a:gd name="T20" fmla="*/ 152 w 429"/>
                <a:gd name="T21" fmla="*/ 4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9" h="356">
                  <a:moveTo>
                    <a:pt x="152" y="48"/>
                  </a:moveTo>
                  <a:lnTo>
                    <a:pt x="205" y="23"/>
                  </a:lnTo>
                  <a:lnTo>
                    <a:pt x="165" y="0"/>
                  </a:lnTo>
                  <a:lnTo>
                    <a:pt x="54" y="63"/>
                  </a:lnTo>
                  <a:lnTo>
                    <a:pt x="0" y="94"/>
                  </a:lnTo>
                  <a:lnTo>
                    <a:pt x="0" y="107"/>
                  </a:lnTo>
                  <a:lnTo>
                    <a:pt x="54" y="138"/>
                  </a:lnTo>
                  <a:lnTo>
                    <a:pt x="429" y="356"/>
                  </a:lnTo>
                  <a:lnTo>
                    <a:pt x="429" y="325"/>
                  </a:lnTo>
                  <a:lnTo>
                    <a:pt x="152" y="163"/>
                  </a:lnTo>
                  <a:lnTo>
                    <a:pt x="152" y="48"/>
                  </a:ln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ïSļidè"/>
            <p:cNvSpPr/>
            <p:nvPr/>
          </p:nvSpPr>
          <p:spPr bwMode="auto">
            <a:xfrm>
              <a:off x="4038601" y="3157538"/>
              <a:ext cx="681038" cy="498475"/>
            </a:xfrm>
            <a:custGeom>
              <a:avLst/>
              <a:gdLst>
                <a:gd name="T0" fmla="*/ 52 w 429"/>
                <a:gd name="T1" fmla="*/ 31 h 314"/>
                <a:gd name="T2" fmla="*/ 0 w 429"/>
                <a:gd name="T3" fmla="*/ 0 h 314"/>
                <a:gd name="T4" fmla="*/ 0 w 429"/>
                <a:gd name="T5" fmla="*/ 68 h 314"/>
                <a:gd name="T6" fmla="*/ 52 w 429"/>
                <a:gd name="T7" fmla="*/ 97 h 314"/>
                <a:gd name="T8" fmla="*/ 157 w 429"/>
                <a:gd name="T9" fmla="*/ 158 h 314"/>
                <a:gd name="T10" fmla="*/ 173 w 429"/>
                <a:gd name="T11" fmla="*/ 168 h 314"/>
                <a:gd name="T12" fmla="*/ 404 w 429"/>
                <a:gd name="T13" fmla="*/ 299 h 314"/>
                <a:gd name="T14" fmla="*/ 429 w 429"/>
                <a:gd name="T15" fmla="*/ 314 h 314"/>
                <a:gd name="T16" fmla="*/ 429 w 429"/>
                <a:gd name="T17" fmla="*/ 285 h 314"/>
                <a:gd name="T18" fmla="*/ 429 w 429"/>
                <a:gd name="T19" fmla="*/ 249 h 314"/>
                <a:gd name="T20" fmla="*/ 230 w 429"/>
                <a:gd name="T21" fmla="*/ 133 h 314"/>
                <a:gd name="T22" fmla="*/ 52 w 429"/>
                <a:gd name="T23" fmla="*/ 3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9" h="314">
                  <a:moveTo>
                    <a:pt x="52" y="31"/>
                  </a:moveTo>
                  <a:lnTo>
                    <a:pt x="0" y="0"/>
                  </a:lnTo>
                  <a:lnTo>
                    <a:pt x="0" y="68"/>
                  </a:lnTo>
                  <a:lnTo>
                    <a:pt x="52" y="97"/>
                  </a:lnTo>
                  <a:lnTo>
                    <a:pt x="157" y="158"/>
                  </a:lnTo>
                  <a:lnTo>
                    <a:pt x="173" y="168"/>
                  </a:lnTo>
                  <a:lnTo>
                    <a:pt x="404" y="299"/>
                  </a:lnTo>
                  <a:lnTo>
                    <a:pt x="429" y="314"/>
                  </a:lnTo>
                  <a:lnTo>
                    <a:pt x="429" y="285"/>
                  </a:lnTo>
                  <a:lnTo>
                    <a:pt x="429" y="249"/>
                  </a:lnTo>
                  <a:lnTo>
                    <a:pt x="230" y="133"/>
                  </a:lnTo>
                  <a:lnTo>
                    <a:pt x="52" y="31"/>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ïslïďé"/>
            <p:cNvSpPr/>
            <p:nvPr/>
          </p:nvSpPr>
          <p:spPr bwMode="auto">
            <a:xfrm>
              <a:off x="4719638" y="3390901"/>
              <a:ext cx="79375" cy="1841500"/>
            </a:xfrm>
            <a:custGeom>
              <a:avLst/>
              <a:gdLst>
                <a:gd name="T0" fmla="*/ 50 w 50"/>
                <a:gd name="T1" fmla="*/ 927 h 1160"/>
                <a:gd name="T2" fmla="*/ 50 w 50"/>
                <a:gd name="T3" fmla="*/ 727 h 1160"/>
                <a:gd name="T4" fmla="*/ 50 w 50"/>
                <a:gd name="T5" fmla="*/ 662 h 1160"/>
                <a:gd name="T6" fmla="*/ 50 w 50"/>
                <a:gd name="T7" fmla="*/ 461 h 1160"/>
                <a:gd name="T8" fmla="*/ 50 w 50"/>
                <a:gd name="T9" fmla="*/ 396 h 1160"/>
                <a:gd name="T10" fmla="*/ 50 w 50"/>
                <a:gd name="T11" fmla="*/ 388 h 1160"/>
                <a:gd name="T12" fmla="*/ 50 w 50"/>
                <a:gd name="T13" fmla="*/ 196 h 1160"/>
                <a:gd name="T14" fmla="*/ 50 w 50"/>
                <a:gd name="T15" fmla="*/ 130 h 1160"/>
                <a:gd name="T16" fmla="*/ 50 w 50"/>
                <a:gd name="T17" fmla="*/ 119 h 1160"/>
                <a:gd name="T18" fmla="*/ 50 w 50"/>
                <a:gd name="T19" fmla="*/ 50 h 1160"/>
                <a:gd name="T20" fmla="*/ 50 w 50"/>
                <a:gd name="T21" fmla="*/ 30 h 1160"/>
                <a:gd name="T22" fmla="*/ 0 w 50"/>
                <a:gd name="T23" fmla="*/ 0 h 1160"/>
                <a:gd name="T24" fmla="*/ 0 w 50"/>
                <a:gd name="T25" fmla="*/ 21 h 1160"/>
                <a:gd name="T26" fmla="*/ 0 w 50"/>
                <a:gd name="T27" fmla="*/ 102 h 1160"/>
                <a:gd name="T28" fmla="*/ 0 w 50"/>
                <a:gd name="T29" fmla="*/ 138 h 1160"/>
                <a:gd name="T30" fmla="*/ 0 w 50"/>
                <a:gd name="T31" fmla="*/ 167 h 1160"/>
                <a:gd name="T32" fmla="*/ 0 w 50"/>
                <a:gd name="T33" fmla="*/ 209 h 1160"/>
                <a:gd name="T34" fmla="*/ 0 w 50"/>
                <a:gd name="T35" fmla="*/ 338 h 1160"/>
                <a:gd name="T36" fmla="*/ 0 w 50"/>
                <a:gd name="T37" fmla="*/ 371 h 1160"/>
                <a:gd name="T38" fmla="*/ 0 w 50"/>
                <a:gd name="T39" fmla="*/ 404 h 1160"/>
                <a:gd name="T40" fmla="*/ 0 w 50"/>
                <a:gd name="T41" fmla="*/ 436 h 1160"/>
                <a:gd name="T42" fmla="*/ 0 w 50"/>
                <a:gd name="T43" fmla="*/ 640 h 1160"/>
                <a:gd name="T44" fmla="*/ 0 w 50"/>
                <a:gd name="T45" fmla="*/ 708 h 1160"/>
                <a:gd name="T46" fmla="*/ 0 w 50"/>
                <a:gd name="T47" fmla="*/ 762 h 1160"/>
                <a:gd name="T48" fmla="*/ 0 w 50"/>
                <a:gd name="T49" fmla="*/ 881 h 1160"/>
                <a:gd name="T50" fmla="*/ 0 w 50"/>
                <a:gd name="T51" fmla="*/ 912 h 1160"/>
                <a:gd name="T52" fmla="*/ 0 w 50"/>
                <a:gd name="T53" fmla="*/ 977 h 1160"/>
                <a:gd name="T54" fmla="*/ 0 w 50"/>
                <a:gd name="T55" fmla="*/ 1133 h 1160"/>
                <a:gd name="T56" fmla="*/ 50 w 50"/>
                <a:gd name="T57" fmla="*/ 1160 h 1160"/>
                <a:gd name="T58" fmla="*/ 50 w 50"/>
                <a:gd name="T59" fmla="*/ 993 h 1160"/>
                <a:gd name="T60" fmla="*/ 50 w 50"/>
                <a:gd name="T61" fmla="*/ 927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160">
                  <a:moveTo>
                    <a:pt x="50" y="927"/>
                  </a:moveTo>
                  <a:lnTo>
                    <a:pt x="50" y="727"/>
                  </a:lnTo>
                  <a:lnTo>
                    <a:pt x="50" y="662"/>
                  </a:lnTo>
                  <a:lnTo>
                    <a:pt x="50" y="461"/>
                  </a:lnTo>
                  <a:lnTo>
                    <a:pt x="50" y="396"/>
                  </a:lnTo>
                  <a:lnTo>
                    <a:pt x="50" y="388"/>
                  </a:lnTo>
                  <a:lnTo>
                    <a:pt x="50" y="196"/>
                  </a:lnTo>
                  <a:lnTo>
                    <a:pt x="50" y="130"/>
                  </a:lnTo>
                  <a:lnTo>
                    <a:pt x="50" y="119"/>
                  </a:lnTo>
                  <a:lnTo>
                    <a:pt x="50" y="50"/>
                  </a:lnTo>
                  <a:lnTo>
                    <a:pt x="50" y="30"/>
                  </a:lnTo>
                  <a:lnTo>
                    <a:pt x="0" y="0"/>
                  </a:lnTo>
                  <a:lnTo>
                    <a:pt x="0" y="21"/>
                  </a:lnTo>
                  <a:lnTo>
                    <a:pt x="0" y="102"/>
                  </a:lnTo>
                  <a:lnTo>
                    <a:pt x="0" y="138"/>
                  </a:lnTo>
                  <a:lnTo>
                    <a:pt x="0" y="167"/>
                  </a:lnTo>
                  <a:lnTo>
                    <a:pt x="0" y="209"/>
                  </a:lnTo>
                  <a:lnTo>
                    <a:pt x="0" y="338"/>
                  </a:lnTo>
                  <a:lnTo>
                    <a:pt x="0" y="371"/>
                  </a:lnTo>
                  <a:lnTo>
                    <a:pt x="0" y="404"/>
                  </a:lnTo>
                  <a:lnTo>
                    <a:pt x="0" y="436"/>
                  </a:lnTo>
                  <a:lnTo>
                    <a:pt x="0" y="640"/>
                  </a:lnTo>
                  <a:lnTo>
                    <a:pt x="0" y="708"/>
                  </a:lnTo>
                  <a:lnTo>
                    <a:pt x="0" y="762"/>
                  </a:lnTo>
                  <a:lnTo>
                    <a:pt x="0" y="881"/>
                  </a:lnTo>
                  <a:lnTo>
                    <a:pt x="0" y="912"/>
                  </a:lnTo>
                  <a:lnTo>
                    <a:pt x="0" y="977"/>
                  </a:lnTo>
                  <a:lnTo>
                    <a:pt x="0" y="1133"/>
                  </a:lnTo>
                  <a:lnTo>
                    <a:pt x="50" y="1160"/>
                  </a:lnTo>
                  <a:lnTo>
                    <a:pt x="50" y="993"/>
                  </a:lnTo>
                  <a:lnTo>
                    <a:pt x="50" y="927"/>
                  </a:ln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îṧļíḍê"/>
            <p:cNvSpPr/>
            <p:nvPr/>
          </p:nvSpPr>
          <p:spPr bwMode="auto">
            <a:xfrm>
              <a:off x="4719638" y="3341688"/>
              <a:ext cx="160338" cy="96838"/>
            </a:xfrm>
            <a:custGeom>
              <a:avLst/>
              <a:gdLst>
                <a:gd name="T0" fmla="*/ 53 w 101"/>
                <a:gd name="T1" fmla="*/ 2 h 61"/>
                <a:gd name="T2" fmla="*/ 50 w 101"/>
                <a:gd name="T3" fmla="*/ 0 h 61"/>
                <a:gd name="T4" fmla="*/ 0 w 101"/>
                <a:gd name="T5" fmla="*/ 31 h 61"/>
                <a:gd name="T6" fmla="*/ 50 w 101"/>
                <a:gd name="T7" fmla="*/ 61 h 61"/>
                <a:gd name="T8" fmla="*/ 53 w 101"/>
                <a:gd name="T9" fmla="*/ 59 h 61"/>
                <a:gd name="T10" fmla="*/ 101 w 101"/>
                <a:gd name="T11" fmla="*/ 29 h 61"/>
                <a:gd name="T12" fmla="*/ 92 w 101"/>
                <a:gd name="T13" fmla="*/ 23 h 61"/>
                <a:gd name="T14" fmla="*/ 53 w 101"/>
                <a:gd name="T15" fmla="*/ 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1">
                  <a:moveTo>
                    <a:pt x="53" y="2"/>
                  </a:moveTo>
                  <a:lnTo>
                    <a:pt x="50" y="0"/>
                  </a:lnTo>
                  <a:lnTo>
                    <a:pt x="0" y="31"/>
                  </a:lnTo>
                  <a:lnTo>
                    <a:pt x="50" y="61"/>
                  </a:lnTo>
                  <a:lnTo>
                    <a:pt x="53" y="59"/>
                  </a:lnTo>
                  <a:lnTo>
                    <a:pt x="101" y="29"/>
                  </a:lnTo>
                  <a:lnTo>
                    <a:pt x="92" y="23"/>
                  </a:lnTo>
                  <a:lnTo>
                    <a:pt x="53" y="2"/>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ïsḻîďê"/>
            <p:cNvSpPr/>
            <p:nvPr/>
          </p:nvSpPr>
          <p:spPr bwMode="auto">
            <a:xfrm>
              <a:off x="4799013" y="3387726"/>
              <a:ext cx="87313" cy="1844675"/>
            </a:xfrm>
            <a:custGeom>
              <a:avLst/>
              <a:gdLst>
                <a:gd name="T0" fmla="*/ 53 w 55"/>
                <a:gd name="T1" fmla="*/ 871 h 1162"/>
                <a:gd name="T2" fmla="*/ 53 w 55"/>
                <a:gd name="T3" fmla="*/ 764 h 1162"/>
                <a:gd name="T4" fmla="*/ 53 w 55"/>
                <a:gd name="T5" fmla="*/ 698 h 1162"/>
                <a:gd name="T6" fmla="*/ 53 w 55"/>
                <a:gd name="T7" fmla="*/ 633 h 1162"/>
                <a:gd name="T8" fmla="*/ 51 w 55"/>
                <a:gd name="T9" fmla="*/ 433 h 1162"/>
                <a:gd name="T10" fmla="*/ 51 w 55"/>
                <a:gd name="T11" fmla="*/ 421 h 1162"/>
                <a:gd name="T12" fmla="*/ 51 w 55"/>
                <a:gd name="T13" fmla="*/ 367 h 1162"/>
                <a:gd name="T14" fmla="*/ 51 w 55"/>
                <a:gd name="T15" fmla="*/ 336 h 1162"/>
                <a:gd name="T16" fmla="*/ 51 w 55"/>
                <a:gd name="T17" fmla="*/ 211 h 1162"/>
                <a:gd name="T18" fmla="*/ 51 w 55"/>
                <a:gd name="T19" fmla="*/ 167 h 1162"/>
                <a:gd name="T20" fmla="*/ 51 w 55"/>
                <a:gd name="T21" fmla="*/ 150 h 1162"/>
                <a:gd name="T22" fmla="*/ 51 w 55"/>
                <a:gd name="T23" fmla="*/ 104 h 1162"/>
                <a:gd name="T24" fmla="*/ 51 w 55"/>
                <a:gd name="T25" fmla="*/ 27 h 1162"/>
                <a:gd name="T26" fmla="*/ 51 w 55"/>
                <a:gd name="T27" fmla="*/ 0 h 1162"/>
                <a:gd name="T28" fmla="*/ 3 w 55"/>
                <a:gd name="T29" fmla="*/ 30 h 1162"/>
                <a:gd name="T30" fmla="*/ 0 w 55"/>
                <a:gd name="T31" fmla="*/ 32 h 1162"/>
                <a:gd name="T32" fmla="*/ 0 w 55"/>
                <a:gd name="T33" fmla="*/ 52 h 1162"/>
                <a:gd name="T34" fmla="*/ 0 w 55"/>
                <a:gd name="T35" fmla="*/ 121 h 1162"/>
                <a:gd name="T36" fmla="*/ 0 w 55"/>
                <a:gd name="T37" fmla="*/ 132 h 1162"/>
                <a:gd name="T38" fmla="*/ 0 w 55"/>
                <a:gd name="T39" fmla="*/ 198 h 1162"/>
                <a:gd name="T40" fmla="*/ 0 w 55"/>
                <a:gd name="T41" fmla="*/ 390 h 1162"/>
                <a:gd name="T42" fmla="*/ 0 w 55"/>
                <a:gd name="T43" fmla="*/ 398 h 1162"/>
                <a:gd name="T44" fmla="*/ 0 w 55"/>
                <a:gd name="T45" fmla="*/ 463 h 1162"/>
                <a:gd name="T46" fmla="*/ 0 w 55"/>
                <a:gd name="T47" fmla="*/ 664 h 1162"/>
                <a:gd name="T48" fmla="*/ 0 w 55"/>
                <a:gd name="T49" fmla="*/ 729 h 1162"/>
                <a:gd name="T50" fmla="*/ 0 w 55"/>
                <a:gd name="T51" fmla="*/ 929 h 1162"/>
                <a:gd name="T52" fmla="*/ 0 w 55"/>
                <a:gd name="T53" fmla="*/ 995 h 1162"/>
                <a:gd name="T54" fmla="*/ 0 w 55"/>
                <a:gd name="T55" fmla="*/ 1162 h 1162"/>
                <a:gd name="T56" fmla="*/ 55 w 55"/>
                <a:gd name="T57" fmla="*/ 1131 h 1162"/>
                <a:gd name="T58" fmla="*/ 53 w 55"/>
                <a:gd name="T59" fmla="*/ 962 h 1162"/>
                <a:gd name="T60" fmla="*/ 53 w 55"/>
                <a:gd name="T61" fmla="*/ 898 h 1162"/>
                <a:gd name="T62" fmla="*/ 53 w 55"/>
                <a:gd name="T63" fmla="*/ 871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162">
                  <a:moveTo>
                    <a:pt x="53" y="871"/>
                  </a:moveTo>
                  <a:lnTo>
                    <a:pt x="53" y="764"/>
                  </a:lnTo>
                  <a:lnTo>
                    <a:pt x="53" y="698"/>
                  </a:lnTo>
                  <a:lnTo>
                    <a:pt x="53" y="633"/>
                  </a:lnTo>
                  <a:lnTo>
                    <a:pt x="51" y="433"/>
                  </a:lnTo>
                  <a:lnTo>
                    <a:pt x="51" y="421"/>
                  </a:lnTo>
                  <a:lnTo>
                    <a:pt x="51" y="367"/>
                  </a:lnTo>
                  <a:lnTo>
                    <a:pt x="51" y="336"/>
                  </a:lnTo>
                  <a:lnTo>
                    <a:pt x="51" y="211"/>
                  </a:lnTo>
                  <a:lnTo>
                    <a:pt x="51" y="167"/>
                  </a:lnTo>
                  <a:lnTo>
                    <a:pt x="51" y="150"/>
                  </a:lnTo>
                  <a:lnTo>
                    <a:pt x="51" y="104"/>
                  </a:lnTo>
                  <a:lnTo>
                    <a:pt x="51" y="27"/>
                  </a:lnTo>
                  <a:lnTo>
                    <a:pt x="51" y="0"/>
                  </a:lnTo>
                  <a:lnTo>
                    <a:pt x="3" y="30"/>
                  </a:lnTo>
                  <a:lnTo>
                    <a:pt x="0" y="32"/>
                  </a:lnTo>
                  <a:lnTo>
                    <a:pt x="0" y="52"/>
                  </a:lnTo>
                  <a:lnTo>
                    <a:pt x="0" y="121"/>
                  </a:lnTo>
                  <a:lnTo>
                    <a:pt x="0" y="132"/>
                  </a:lnTo>
                  <a:lnTo>
                    <a:pt x="0" y="198"/>
                  </a:lnTo>
                  <a:lnTo>
                    <a:pt x="0" y="390"/>
                  </a:lnTo>
                  <a:lnTo>
                    <a:pt x="0" y="398"/>
                  </a:lnTo>
                  <a:lnTo>
                    <a:pt x="0" y="463"/>
                  </a:lnTo>
                  <a:lnTo>
                    <a:pt x="0" y="664"/>
                  </a:lnTo>
                  <a:lnTo>
                    <a:pt x="0" y="729"/>
                  </a:lnTo>
                  <a:lnTo>
                    <a:pt x="0" y="929"/>
                  </a:lnTo>
                  <a:lnTo>
                    <a:pt x="0" y="995"/>
                  </a:lnTo>
                  <a:lnTo>
                    <a:pt x="0" y="1162"/>
                  </a:lnTo>
                  <a:lnTo>
                    <a:pt x="55" y="1131"/>
                  </a:lnTo>
                  <a:lnTo>
                    <a:pt x="53" y="962"/>
                  </a:lnTo>
                  <a:lnTo>
                    <a:pt x="53" y="898"/>
                  </a:lnTo>
                  <a:lnTo>
                    <a:pt x="53" y="871"/>
                  </a:lnTo>
                  <a:close/>
                </a:path>
              </a:pathLst>
            </a:custGeom>
            <a:solidFill>
              <a:srgbClr val="9194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îsḷïďè"/>
            <p:cNvSpPr/>
            <p:nvPr/>
          </p:nvSpPr>
          <p:spPr bwMode="auto">
            <a:xfrm>
              <a:off x="4883151" y="4441826"/>
              <a:ext cx="666750" cy="473075"/>
            </a:xfrm>
            <a:custGeom>
              <a:avLst/>
              <a:gdLst>
                <a:gd name="T0" fmla="*/ 420 w 420"/>
                <a:gd name="T1" fmla="*/ 0 h 298"/>
                <a:gd name="T2" fmla="*/ 375 w 420"/>
                <a:gd name="T3" fmla="*/ 25 h 298"/>
                <a:gd name="T4" fmla="*/ 0 w 420"/>
                <a:gd name="T5" fmla="*/ 234 h 298"/>
                <a:gd name="T6" fmla="*/ 0 w 420"/>
                <a:gd name="T7" fmla="*/ 298 h 298"/>
                <a:gd name="T8" fmla="*/ 375 w 420"/>
                <a:gd name="T9" fmla="*/ 84 h 298"/>
                <a:gd name="T10" fmla="*/ 420 w 420"/>
                <a:gd name="T11" fmla="*/ 57 h 298"/>
                <a:gd name="T12" fmla="*/ 420 w 420"/>
                <a:gd name="T13" fmla="*/ 0 h 298"/>
              </a:gdLst>
              <a:ahLst/>
              <a:cxnLst>
                <a:cxn ang="0">
                  <a:pos x="T0" y="T1"/>
                </a:cxn>
                <a:cxn ang="0">
                  <a:pos x="T2" y="T3"/>
                </a:cxn>
                <a:cxn ang="0">
                  <a:pos x="T4" y="T5"/>
                </a:cxn>
                <a:cxn ang="0">
                  <a:pos x="T6" y="T7"/>
                </a:cxn>
                <a:cxn ang="0">
                  <a:pos x="T8" y="T9"/>
                </a:cxn>
                <a:cxn ang="0">
                  <a:pos x="T10" y="T11"/>
                </a:cxn>
                <a:cxn ang="0">
                  <a:pos x="T12" y="T13"/>
                </a:cxn>
              </a:cxnLst>
              <a:rect l="0" t="0" r="r" b="b"/>
              <a:pathLst>
                <a:path w="420" h="298">
                  <a:moveTo>
                    <a:pt x="420" y="0"/>
                  </a:moveTo>
                  <a:lnTo>
                    <a:pt x="375" y="25"/>
                  </a:lnTo>
                  <a:lnTo>
                    <a:pt x="0" y="234"/>
                  </a:lnTo>
                  <a:lnTo>
                    <a:pt x="0" y="298"/>
                  </a:lnTo>
                  <a:lnTo>
                    <a:pt x="375" y="84"/>
                  </a:lnTo>
                  <a:lnTo>
                    <a:pt x="420" y="57"/>
                  </a:lnTo>
                  <a:lnTo>
                    <a:pt x="420" y="0"/>
                  </a:lnTo>
                  <a:close/>
                </a:path>
              </a:pathLst>
            </a:custGeom>
            <a:solidFill>
              <a:srgbClr val="9999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ïŝ1íďe"/>
            <p:cNvSpPr/>
            <p:nvPr/>
          </p:nvSpPr>
          <p:spPr bwMode="auto">
            <a:xfrm>
              <a:off x="4883151" y="4016376"/>
              <a:ext cx="671513" cy="479425"/>
            </a:xfrm>
            <a:custGeom>
              <a:avLst/>
              <a:gdLst>
                <a:gd name="T0" fmla="*/ 187 w 423"/>
                <a:gd name="T1" fmla="*/ 133 h 302"/>
                <a:gd name="T2" fmla="*/ 0 w 423"/>
                <a:gd name="T3" fmla="*/ 237 h 302"/>
                <a:gd name="T4" fmla="*/ 0 w 423"/>
                <a:gd name="T5" fmla="*/ 302 h 302"/>
                <a:gd name="T6" fmla="*/ 141 w 423"/>
                <a:gd name="T7" fmla="*/ 221 h 302"/>
                <a:gd name="T8" fmla="*/ 241 w 423"/>
                <a:gd name="T9" fmla="*/ 164 h 302"/>
                <a:gd name="T10" fmla="*/ 375 w 423"/>
                <a:gd name="T11" fmla="*/ 87 h 302"/>
                <a:gd name="T12" fmla="*/ 423 w 423"/>
                <a:gd name="T13" fmla="*/ 58 h 302"/>
                <a:gd name="T14" fmla="*/ 423 w 423"/>
                <a:gd name="T15" fmla="*/ 0 h 302"/>
                <a:gd name="T16" fmla="*/ 375 w 423"/>
                <a:gd name="T17" fmla="*/ 27 h 302"/>
                <a:gd name="T18" fmla="*/ 187 w 423"/>
                <a:gd name="T19" fmla="*/ 13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302">
                  <a:moveTo>
                    <a:pt x="187" y="133"/>
                  </a:moveTo>
                  <a:lnTo>
                    <a:pt x="0" y="237"/>
                  </a:lnTo>
                  <a:lnTo>
                    <a:pt x="0" y="302"/>
                  </a:lnTo>
                  <a:lnTo>
                    <a:pt x="141" y="221"/>
                  </a:lnTo>
                  <a:lnTo>
                    <a:pt x="241" y="164"/>
                  </a:lnTo>
                  <a:lnTo>
                    <a:pt x="375" y="87"/>
                  </a:lnTo>
                  <a:lnTo>
                    <a:pt x="423" y="58"/>
                  </a:lnTo>
                  <a:lnTo>
                    <a:pt x="423" y="0"/>
                  </a:lnTo>
                  <a:lnTo>
                    <a:pt x="375" y="27"/>
                  </a:lnTo>
                  <a:lnTo>
                    <a:pt x="187" y="133"/>
                  </a:lnTo>
                  <a:close/>
                </a:path>
              </a:pathLst>
            </a:custGeom>
            <a:solidFill>
              <a:srgbClr val="9999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íṣļîďe"/>
            <p:cNvSpPr/>
            <p:nvPr/>
          </p:nvSpPr>
          <p:spPr bwMode="auto">
            <a:xfrm>
              <a:off x="4879976" y="3592513"/>
              <a:ext cx="677863" cy="482600"/>
            </a:xfrm>
            <a:custGeom>
              <a:avLst/>
              <a:gdLst>
                <a:gd name="T0" fmla="*/ 193 w 427"/>
                <a:gd name="T1" fmla="*/ 132 h 304"/>
                <a:gd name="T2" fmla="*/ 0 w 427"/>
                <a:gd name="T3" fmla="*/ 238 h 304"/>
                <a:gd name="T4" fmla="*/ 0 w 427"/>
                <a:gd name="T5" fmla="*/ 292 h 304"/>
                <a:gd name="T6" fmla="*/ 0 w 427"/>
                <a:gd name="T7" fmla="*/ 304 h 304"/>
                <a:gd name="T8" fmla="*/ 12 w 427"/>
                <a:gd name="T9" fmla="*/ 298 h 304"/>
                <a:gd name="T10" fmla="*/ 247 w 427"/>
                <a:gd name="T11" fmla="*/ 163 h 304"/>
                <a:gd name="T12" fmla="*/ 377 w 427"/>
                <a:gd name="T13" fmla="*/ 88 h 304"/>
                <a:gd name="T14" fmla="*/ 427 w 427"/>
                <a:gd name="T15" fmla="*/ 57 h 304"/>
                <a:gd name="T16" fmla="*/ 427 w 427"/>
                <a:gd name="T17" fmla="*/ 0 h 304"/>
                <a:gd name="T18" fmla="*/ 377 w 427"/>
                <a:gd name="T19" fmla="*/ 28 h 304"/>
                <a:gd name="T20" fmla="*/ 193 w 427"/>
                <a:gd name="T21" fmla="*/ 13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304">
                  <a:moveTo>
                    <a:pt x="193" y="132"/>
                  </a:moveTo>
                  <a:lnTo>
                    <a:pt x="0" y="238"/>
                  </a:lnTo>
                  <a:lnTo>
                    <a:pt x="0" y="292"/>
                  </a:lnTo>
                  <a:lnTo>
                    <a:pt x="0" y="304"/>
                  </a:lnTo>
                  <a:lnTo>
                    <a:pt x="12" y="298"/>
                  </a:lnTo>
                  <a:lnTo>
                    <a:pt x="247" y="163"/>
                  </a:lnTo>
                  <a:lnTo>
                    <a:pt x="377" y="88"/>
                  </a:lnTo>
                  <a:lnTo>
                    <a:pt x="427" y="57"/>
                  </a:lnTo>
                  <a:lnTo>
                    <a:pt x="427" y="0"/>
                  </a:lnTo>
                  <a:lnTo>
                    <a:pt x="377" y="28"/>
                  </a:lnTo>
                  <a:lnTo>
                    <a:pt x="193" y="132"/>
                  </a:lnTo>
                  <a:close/>
                </a:path>
              </a:pathLst>
            </a:custGeom>
            <a:solidFill>
              <a:srgbClr val="9999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íS1idè"/>
            <p:cNvSpPr/>
            <p:nvPr/>
          </p:nvSpPr>
          <p:spPr bwMode="auto">
            <a:xfrm>
              <a:off x="4879976" y="3170238"/>
              <a:ext cx="677863" cy="482600"/>
            </a:xfrm>
            <a:custGeom>
              <a:avLst/>
              <a:gdLst>
                <a:gd name="T0" fmla="*/ 197 w 427"/>
                <a:gd name="T1" fmla="*/ 131 h 304"/>
                <a:gd name="T2" fmla="*/ 0 w 427"/>
                <a:gd name="T3" fmla="*/ 241 h 304"/>
                <a:gd name="T4" fmla="*/ 0 w 427"/>
                <a:gd name="T5" fmla="*/ 287 h 304"/>
                <a:gd name="T6" fmla="*/ 0 w 427"/>
                <a:gd name="T7" fmla="*/ 304 h 304"/>
                <a:gd name="T8" fmla="*/ 16 w 427"/>
                <a:gd name="T9" fmla="*/ 296 h 304"/>
                <a:gd name="T10" fmla="*/ 49 w 427"/>
                <a:gd name="T11" fmla="*/ 277 h 304"/>
                <a:gd name="T12" fmla="*/ 249 w 427"/>
                <a:gd name="T13" fmla="*/ 162 h 304"/>
                <a:gd name="T14" fmla="*/ 377 w 427"/>
                <a:gd name="T15" fmla="*/ 89 h 304"/>
                <a:gd name="T16" fmla="*/ 427 w 427"/>
                <a:gd name="T17" fmla="*/ 58 h 304"/>
                <a:gd name="T18" fmla="*/ 427 w 427"/>
                <a:gd name="T19" fmla="*/ 0 h 304"/>
                <a:gd name="T20" fmla="*/ 377 w 427"/>
                <a:gd name="T21" fmla="*/ 29 h 304"/>
                <a:gd name="T22" fmla="*/ 197 w 427"/>
                <a:gd name="T23" fmla="*/ 1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304">
                  <a:moveTo>
                    <a:pt x="197" y="131"/>
                  </a:moveTo>
                  <a:lnTo>
                    <a:pt x="0" y="241"/>
                  </a:lnTo>
                  <a:lnTo>
                    <a:pt x="0" y="287"/>
                  </a:lnTo>
                  <a:lnTo>
                    <a:pt x="0" y="304"/>
                  </a:lnTo>
                  <a:lnTo>
                    <a:pt x="16" y="296"/>
                  </a:lnTo>
                  <a:lnTo>
                    <a:pt x="49" y="277"/>
                  </a:lnTo>
                  <a:lnTo>
                    <a:pt x="249" y="162"/>
                  </a:lnTo>
                  <a:lnTo>
                    <a:pt x="377" y="89"/>
                  </a:lnTo>
                  <a:lnTo>
                    <a:pt x="427" y="58"/>
                  </a:lnTo>
                  <a:lnTo>
                    <a:pt x="427" y="0"/>
                  </a:lnTo>
                  <a:lnTo>
                    <a:pt x="377" y="29"/>
                  </a:lnTo>
                  <a:lnTo>
                    <a:pt x="197" y="131"/>
                  </a:lnTo>
                  <a:close/>
                </a:path>
              </a:pathLst>
            </a:custGeom>
            <a:solidFill>
              <a:srgbClr val="9999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ís1íḑé"/>
            <p:cNvSpPr/>
            <p:nvPr/>
          </p:nvSpPr>
          <p:spPr bwMode="auto">
            <a:xfrm>
              <a:off x="5478463" y="3683001"/>
              <a:ext cx="79375" cy="1106488"/>
            </a:xfrm>
            <a:custGeom>
              <a:avLst/>
              <a:gdLst>
                <a:gd name="T0" fmla="*/ 50 w 50"/>
                <a:gd name="T1" fmla="*/ 268 h 697"/>
                <a:gd name="T2" fmla="*/ 50 w 50"/>
                <a:gd name="T3" fmla="*/ 0 h 697"/>
                <a:gd name="T4" fmla="*/ 0 w 50"/>
                <a:gd name="T5" fmla="*/ 31 h 697"/>
                <a:gd name="T6" fmla="*/ 0 w 50"/>
                <a:gd name="T7" fmla="*/ 181 h 697"/>
                <a:gd name="T8" fmla="*/ 48 w 50"/>
                <a:gd name="T9" fmla="*/ 210 h 697"/>
                <a:gd name="T10" fmla="*/ 48 w 50"/>
                <a:gd name="T11" fmla="*/ 268 h 697"/>
                <a:gd name="T12" fmla="*/ 0 w 50"/>
                <a:gd name="T13" fmla="*/ 297 h 697"/>
                <a:gd name="T14" fmla="*/ 0 w 50"/>
                <a:gd name="T15" fmla="*/ 453 h 697"/>
                <a:gd name="T16" fmla="*/ 45 w 50"/>
                <a:gd name="T17" fmla="*/ 478 h 697"/>
                <a:gd name="T18" fmla="*/ 45 w 50"/>
                <a:gd name="T19" fmla="*/ 535 h 697"/>
                <a:gd name="T20" fmla="*/ 0 w 50"/>
                <a:gd name="T21" fmla="*/ 562 h 697"/>
                <a:gd name="T22" fmla="*/ 0 w 50"/>
                <a:gd name="T23" fmla="*/ 670 h 697"/>
                <a:gd name="T24" fmla="*/ 50 w 50"/>
                <a:gd name="T25" fmla="*/ 697 h 697"/>
                <a:gd name="T26" fmla="*/ 50 w 50"/>
                <a:gd name="T27" fmla="*/ 535 h 697"/>
                <a:gd name="T28" fmla="*/ 50 w 50"/>
                <a:gd name="T29" fmla="*/ 268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697">
                  <a:moveTo>
                    <a:pt x="50" y="268"/>
                  </a:moveTo>
                  <a:lnTo>
                    <a:pt x="50" y="0"/>
                  </a:lnTo>
                  <a:lnTo>
                    <a:pt x="0" y="31"/>
                  </a:lnTo>
                  <a:lnTo>
                    <a:pt x="0" y="181"/>
                  </a:lnTo>
                  <a:lnTo>
                    <a:pt x="48" y="210"/>
                  </a:lnTo>
                  <a:lnTo>
                    <a:pt x="48" y="268"/>
                  </a:lnTo>
                  <a:lnTo>
                    <a:pt x="0" y="297"/>
                  </a:lnTo>
                  <a:lnTo>
                    <a:pt x="0" y="453"/>
                  </a:lnTo>
                  <a:lnTo>
                    <a:pt x="45" y="478"/>
                  </a:lnTo>
                  <a:lnTo>
                    <a:pt x="45" y="535"/>
                  </a:lnTo>
                  <a:lnTo>
                    <a:pt x="0" y="562"/>
                  </a:lnTo>
                  <a:lnTo>
                    <a:pt x="0" y="670"/>
                  </a:lnTo>
                  <a:lnTo>
                    <a:pt x="50" y="697"/>
                  </a:lnTo>
                  <a:lnTo>
                    <a:pt x="50" y="535"/>
                  </a:lnTo>
                  <a:lnTo>
                    <a:pt x="50" y="268"/>
                  </a:ln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ï$1ïḑê"/>
            <p:cNvSpPr/>
            <p:nvPr/>
          </p:nvSpPr>
          <p:spPr bwMode="auto">
            <a:xfrm>
              <a:off x="5478463" y="3262313"/>
              <a:ext cx="79375" cy="327025"/>
            </a:xfrm>
            <a:custGeom>
              <a:avLst/>
              <a:gdLst>
                <a:gd name="T0" fmla="*/ 0 w 50"/>
                <a:gd name="T1" fmla="*/ 177 h 206"/>
                <a:gd name="T2" fmla="*/ 50 w 50"/>
                <a:gd name="T3" fmla="*/ 206 h 206"/>
                <a:gd name="T4" fmla="*/ 50 w 50"/>
                <a:gd name="T5" fmla="*/ 0 h 206"/>
                <a:gd name="T6" fmla="*/ 0 w 50"/>
                <a:gd name="T7" fmla="*/ 31 h 206"/>
                <a:gd name="T8" fmla="*/ 0 w 50"/>
                <a:gd name="T9" fmla="*/ 177 h 206"/>
              </a:gdLst>
              <a:ahLst/>
              <a:cxnLst>
                <a:cxn ang="0">
                  <a:pos x="T0" y="T1"/>
                </a:cxn>
                <a:cxn ang="0">
                  <a:pos x="T2" y="T3"/>
                </a:cxn>
                <a:cxn ang="0">
                  <a:pos x="T4" y="T5"/>
                </a:cxn>
                <a:cxn ang="0">
                  <a:pos x="T6" y="T7"/>
                </a:cxn>
                <a:cxn ang="0">
                  <a:pos x="T8" y="T9"/>
                </a:cxn>
              </a:cxnLst>
              <a:rect l="0" t="0" r="r" b="b"/>
              <a:pathLst>
                <a:path w="50" h="206">
                  <a:moveTo>
                    <a:pt x="0" y="177"/>
                  </a:moveTo>
                  <a:lnTo>
                    <a:pt x="50" y="206"/>
                  </a:lnTo>
                  <a:lnTo>
                    <a:pt x="50" y="0"/>
                  </a:lnTo>
                  <a:lnTo>
                    <a:pt x="0" y="31"/>
                  </a:lnTo>
                  <a:lnTo>
                    <a:pt x="0" y="177"/>
                  </a:ln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îşlïde"/>
            <p:cNvSpPr/>
            <p:nvPr/>
          </p:nvSpPr>
          <p:spPr bwMode="auto">
            <a:xfrm>
              <a:off x="5478463" y="2947988"/>
              <a:ext cx="79375" cy="212725"/>
            </a:xfrm>
            <a:custGeom>
              <a:avLst/>
              <a:gdLst>
                <a:gd name="T0" fmla="*/ 50 w 50"/>
                <a:gd name="T1" fmla="*/ 30 h 134"/>
                <a:gd name="T2" fmla="*/ 0 w 50"/>
                <a:gd name="T3" fmla="*/ 0 h 134"/>
                <a:gd name="T4" fmla="*/ 0 w 50"/>
                <a:gd name="T5" fmla="*/ 105 h 134"/>
                <a:gd name="T6" fmla="*/ 50 w 50"/>
                <a:gd name="T7" fmla="*/ 134 h 134"/>
                <a:gd name="T8" fmla="*/ 50 w 50"/>
                <a:gd name="T9" fmla="*/ 30 h 134"/>
              </a:gdLst>
              <a:ahLst/>
              <a:cxnLst>
                <a:cxn ang="0">
                  <a:pos x="T0" y="T1"/>
                </a:cxn>
                <a:cxn ang="0">
                  <a:pos x="T2" y="T3"/>
                </a:cxn>
                <a:cxn ang="0">
                  <a:pos x="T4" y="T5"/>
                </a:cxn>
                <a:cxn ang="0">
                  <a:pos x="T6" y="T7"/>
                </a:cxn>
                <a:cxn ang="0">
                  <a:pos x="T8" y="T9"/>
                </a:cxn>
              </a:cxnLst>
              <a:rect l="0" t="0" r="r" b="b"/>
              <a:pathLst>
                <a:path w="50" h="134">
                  <a:moveTo>
                    <a:pt x="50" y="30"/>
                  </a:moveTo>
                  <a:lnTo>
                    <a:pt x="0" y="0"/>
                  </a:lnTo>
                  <a:lnTo>
                    <a:pt x="0" y="105"/>
                  </a:lnTo>
                  <a:lnTo>
                    <a:pt x="50" y="134"/>
                  </a:lnTo>
                  <a:lnTo>
                    <a:pt x="50" y="30"/>
                  </a:ln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îṡḻídê"/>
            <p:cNvSpPr/>
            <p:nvPr/>
          </p:nvSpPr>
          <p:spPr bwMode="auto">
            <a:xfrm>
              <a:off x="5478463" y="2898776"/>
              <a:ext cx="161925" cy="96838"/>
            </a:xfrm>
            <a:custGeom>
              <a:avLst/>
              <a:gdLst>
                <a:gd name="T0" fmla="*/ 102 w 102"/>
                <a:gd name="T1" fmla="*/ 29 h 61"/>
                <a:gd name="T2" fmla="*/ 52 w 102"/>
                <a:gd name="T3" fmla="*/ 0 h 61"/>
                <a:gd name="T4" fmla="*/ 0 w 102"/>
                <a:gd name="T5" fmla="*/ 31 h 61"/>
                <a:gd name="T6" fmla="*/ 50 w 102"/>
                <a:gd name="T7" fmla="*/ 61 h 61"/>
                <a:gd name="T8" fmla="*/ 102 w 102"/>
                <a:gd name="T9" fmla="*/ 29 h 61"/>
              </a:gdLst>
              <a:ahLst/>
              <a:cxnLst>
                <a:cxn ang="0">
                  <a:pos x="T0" y="T1"/>
                </a:cxn>
                <a:cxn ang="0">
                  <a:pos x="T2" y="T3"/>
                </a:cxn>
                <a:cxn ang="0">
                  <a:pos x="T4" y="T5"/>
                </a:cxn>
                <a:cxn ang="0">
                  <a:pos x="T6" y="T7"/>
                </a:cxn>
                <a:cxn ang="0">
                  <a:pos x="T8" y="T9"/>
                </a:cxn>
              </a:cxnLst>
              <a:rect l="0" t="0" r="r" b="b"/>
              <a:pathLst>
                <a:path w="102" h="61">
                  <a:moveTo>
                    <a:pt x="102" y="29"/>
                  </a:moveTo>
                  <a:lnTo>
                    <a:pt x="52" y="0"/>
                  </a:lnTo>
                  <a:lnTo>
                    <a:pt x="0" y="31"/>
                  </a:lnTo>
                  <a:lnTo>
                    <a:pt x="50" y="61"/>
                  </a:lnTo>
                  <a:lnTo>
                    <a:pt x="102" y="29"/>
                  </a:lnTo>
                  <a:close/>
                </a:path>
              </a:pathLst>
            </a:custGeom>
            <a:solidFill>
              <a:srgbClr val="9797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iṡlîḋê"/>
            <p:cNvSpPr/>
            <p:nvPr/>
          </p:nvSpPr>
          <p:spPr bwMode="auto">
            <a:xfrm>
              <a:off x="5557838" y="2944813"/>
              <a:ext cx="88900" cy="1844675"/>
            </a:xfrm>
            <a:custGeom>
              <a:avLst/>
              <a:gdLst>
                <a:gd name="T0" fmla="*/ 52 w 56"/>
                <a:gd name="T1" fmla="*/ 0 h 1162"/>
                <a:gd name="T2" fmla="*/ 0 w 56"/>
                <a:gd name="T3" fmla="*/ 32 h 1162"/>
                <a:gd name="T4" fmla="*/ 0 w 56"/>
                <a:gd name="T5" fmla="*/ 136 h 1162"/>
                <a:gd name="T6" fmla="*/ 0 w 56"/>
                <a:gd name="T7" fmla="*/ 142 h 1162"/>
                <a:gd name="T8" fmla="*/ 0 w 56"/>
                <a:gd name="T9" fmla="*/ 200 h 1162"/>
                <a:gd name="T10" fmla="*/ 0 w 56"/>
                <a:gd name="T11" fmla="*/ 406 h 1162"/>
                <a:gd name="T12" fmla="*/ 0 w 56"/>
                <a:gd name="T13" fmla="*/ 408 h 1162"/>
                <a:gd name="T14" fmla="*/ 0 w 56"/>
                <a:gd name="T15" fmla="*/ 465 h 1162"/>
                <a:gd name="T16" fmla="*/ 0 w 56"/>
                <a:gd name="T17" fmla="*/ 733 h 1162"/>
                <a:gd name="T18" fmla="*/ 0 w 56"/>
                <a:gd name="T19" fmla="*/ 1000 h 1162"/>
                <a:gd name="T20" fmla="*/ 0 w 56"/>
                <a:gd name="T21" fmla="*/ 1162 h 1162"/>
                <a:gd name="T22" fmla="*/ 56 w 56"/>
                <a:gd name="T23" fmla="*/ 1131 h 1162"/>
                <a:gd name="T24" fmla="*/ 52 w 56"/>
                <a:gd name="T25" fmla="*/ 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1162">
                  <a:moveTo>
                    <a:pt x="52" y="0"/>
                  </a:moveTo>
                  <a:lnTo>
                    <a:pt x="0" y="32"/>
                  </a:lnTo>
                  <a:lnTo>
                    <a:pt x="0" y="136"/>
                  </a:lnTo>
                  <a:lnTo>
                    <a:pt x="0" y="142"/>
                  </a:lnTo>
                  <a:lnTo>
                    <a:pt x="0" y="200"/>
                  </a:lnTo>
                  <a:lnTo>
                    <a:pt x="0" y="406"/>
                  </a:lnTo>
                  <a:lnTo>
                    <a:pt x="0" y="408"/>
                  </a:lnTo>
                  <a:lnTo>
                    <a:pt x="0" y="465"/>
                  </a:lnTo>
                  <a:lnTo>
                    <a:pt x="0" y="733"/>
                  </a:lnTo>
                  <a:lnTo>
                    <a:pt x="0" y="1000"/>
                  </a:lnTo>
                  <a:lnTo>
                    <a:pt x="0" y="1162"/>
                  </a:lnTo>
                  <a:lnTo>
                    <a:pt x="56" y="1131"/>
                  </a:lnTo>
                  <a:lnTo>
                    <a:pt x="52" y="0"/>
                  </a:lnTo>
                  <a:close/>
                </a:path>
              </a:pathLst>
            </a:custGeom>
            <a:solidFill>
              <a:srgbClr val="9194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îṩ1iḑê"/>
            <p:cNvSpPr/>
            <p:nvPr/>
          </p:nvSpPr>
          <p:spPr bwMode="auto">
            <a:xfrm>
              <a:off x="6110288" y="4016376"/>
              <a:ext cx="3617913" cy="2043113"/>
            </a:xfrm>
            <a:custGeom>
              <a:avLst/>
              <a:gdLst>
                <a:gd name="T0" fmla="*/ 396 w 1185"/>
                <a:gd name="T1" fmla="*/ 0 h 669"/>
                <a:gd name="T2" fmla="*/ 303 w 1185"/>
                <a:gd name="T3" fmla="*/ 22 h 669"/>
                <a:gd name="T4" fmla="*/ 52 w 1185"/>
                <a:gd name="T5" fmla="*/ 167 h 669"/>
                <a:gd name="T6" fmla="*/ 52 w 1185"/>
                <a:gd name="T7" fmla="*/ 275 h 669"/>
                <a:gd name="T8" fmla="*/ 696 w 1185"/>
                <a:gd name="T9" fmla="*/ 646 h 669"/>
                <a:gd name="T10" fmla="*/ 789 w 1185"/>
                <a:gd name="T11" fmla="*/ 669 h 669"/>
                <a:gd name="T12" fmla="*/ 883 w 1185"/>
                <a:gd name="T13" fmla="*/ 646 h 669"/>
                <a:gd name="T14" fmla="*/ 1133 w 1185"/>
                <a:gd name="T15" fmla="*/ 502 h 669"/>
                <a:gd name="T16" fmla="*/ 1133 w 1185"/>
                <a:gd name="T17" fmla="*/ 394 h 669"/>
                <a:gd name="T18" fmla="*/ 490 w 1185"/>
                <a:gd name="T19" fmla="*/ 22 h 669"/>
                <a:gd name="T20" fmla="*/ 396 w 1185"/>
                <a:gd name="T21"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5" h="669">
                  <a:moveTo>
                    <a:pt x="396" y="0"/>
                  </a:moveTo>
                  <a:cubicBezTo>
                    <a:pt x="362" y="0"/>
                    <a:pt x="329" y="7"/>
                    <a:pt x="303" y="22"/>
                  </a:cubicBezTo>
                  <a:cubicBezTo>
                    <a:pt x="52" y="167"/>
                    <a:pt x="52" y="167"/>
                    <a:pt x="52" y="167"/>
                  </a:cubicBezTo>
                  <a:cubicBezTo>
                    <a:pt x="0" y="197"/>
                    <a:pt x="0" y="245"/>
                    <a:pt x="52" y="275"/>
                  </a:cubicBezTo>
                  <a:cubicBezTo>
                    <a:pt x="696" y="646"/>
                    <a:pt x="696" y="646"/>
                    <a:pt x="696" y="646"/>
                  </a:cubicBezTo>
                  <a:cubicBezTo>
                    <a:pt x="722" y="661"/>
                    <a:pt x="755" y="669"/>
                    <a:pt x="789" y="669"/>
                  </a:cubicBezTo>
                  <a:cubicBezTo>
                    <a:pt x="823" y="669"/>
                    <a:pt x="857" y="661"/>
                    <a:pt x="883" y="646"/>
                  </a:cubicBezTo>
                  <a:cubicBezTo>
                    <a:pt x="1133" y="502"/>
                    <a:pt x="1133" y="502"/>
                    <a:pt x="1133" y="502"/>
                  </a:cubicBezTo>
                  <a:cubicBezTo>
                    <a:pt x="1185" y="472"/>
                    <a:pt x="1185" y="424"/>
                    <a:pt x="1133" y="394"/>
                  </a:cubicBezTo>
                  <a:cubicBezTo>
                    <a:pt x="490" y="22"/>
                    <a:pt x="490" y="22"/>
                    <a:pt x="490" y="22"/>
                  </a:cubicBezTo>
                  <a:cubicBezTo>
                    <a:pt x="464" y="7"/>
                    <a:pt x="430" y="0"/>
                    <a:pt x="396" y="0"/>
                  </a:cubicBezTo>
                </a:path>
              </a:pathLst>
            </a:custGeom>
            <a:solidFill>
              <a:srgbClr val="D3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íṣ1íḍê"/>
            <p:cNvSpPr/>
            <p:nvPr/>
          </p:nvSpPr>
          <p:spPr bwMode="auto">
            <a:xfrm>
              <a:off x="7405688" y="4065588"/>
              <a:ext cx="552450" cy="1041400"/>
            </a:xfrm>
            <a:custGeom>
              <a:avLst/>
              <a:gdLst>
                <a:gd name="T0" fmla="*/ 348 w 348"/>
                <a:gd name="T1" fmla="*/ 200 h 656"/>
                <a:gd name="T2" fmla="*/ 348 w 348"/>
                <a:gd name="T3" fmla="*/ 262 h 656"/>
                <a:gd name="T4" fmla="*/ 348 w 348"/>
                <a:gd name="T5" fmla="*/ 656 h 656"/>
                <a:gd name="T6" fmla="*/ 0 w 348"/>
                <a:gd name="T7" fmla="*/ 460 h 656"/>
                <a:gd name="T8" fmla="*/ 0 w 348"/>
                <a:gd name="T9" fmla="*/ 185 h 656"/>
                <a:gd name="T10" fmla="*/ 0 w 348"/>
                <a:gd name="T11" fmla="*/ 0 h 656"/>
                <a:gd name="T12" fmla="*/ 348 w 348"/>
                <a:gd name="T13" fmla="*/ 200 h 656"/>
              </a:gdLst>
              <a:ahLst/>
              <a:cxnLst>
                <a:cxn ang="0">
                  <a:pos x="T0" y="T1"/>
                </a:cxn>
                <a:cxn ang="0">
                  <a:pos x="T2" y="T3"/>
                </a:cxn>
                <a:cxn ang="0">
                  <a:pos x="T4" y="T5"/>
                </a:cxn>
                <a:cxn ang="0">
                  <a:pos x="T6" y="T7"/>
                </a:cxn>
                <a:cxn ang="0">
                  <a:pos x="T8" y="T9"/>
                </a:cxn>
                <a:cxn ang="0">
                  <a:pos x="T10" y="T11"/>
                </a:cxn>
                <a:cxn ang="0">
                  <a:pos x="T12" y="T13"/>
                </a:cxn>
              </a:cxnLst>
              <a:rect l="0" t="0" r="r" b="b"/>
              <a:pathLst>
                <a:path w="348" h="656">
                  <a:moveTo>
                    <a:pt x="348" y="200"/>
                  </a:moveTo>
                  <a:lnTo>
                    <a:pt x="348" y="262"/>
                  </a:lnTo>
                  <a:lnTo>
                    <a:pt x="348" y="656"/>
                  </a:lnTo>
                  <a:lnTo>
                    <a:pt x="0" y="460"/>
                  </a:lnTo>
                  <a:lnTo>
                    <a:pt x="0" y="185"/>
                  </a:lnTo>
                  <a:lnTo>
                    <a:pt x="0" y="0"/>
                  </a:lnTo>
                  <a:lnTo>
                    <a:pt x="348" y="200"/>
                  </a:lnTo>
                  <a:close/>
                </a:path>
              </a:pathLst>
            </a:custGeom>
            <a:solidFill>
              <a:srgbClr val="10B1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iṥ1îďê"/>
            <p:cNvSpPr/>
            <p:nvPr/>
          </p:nvSpPr>
          <p:spPr bwMode="auto">
            <a:xfrm>
              <a:off x="7958138" y="4383088"/>
              <a:ext cx="412750" cy="723900"/>
            </a:xfrm>
            <a:custGeom>
              <a:avLst/>
              <a:gdLst>
                <a:gd name="T0" fmla="*/ 0 w 260"/>
                <a:gd name="T1" fmla="*/ 456 h 456"/>
                <a:gd name="T2" fmla="*/ 0 w 260"/>
                <a:gd name="T3" fmla="*/ 62 h 456"/>
                <a:gd name="T4" fmla="*/ 0 w 260"/>
                <a:gd name="T5" fmla="*/ 0 h 456"/>
                <a:gd name="T6" fmla="*/ 260 w 260"/>
                <a:gd name="T7" fmla="*/ 152 h 456"/>
                <a:gd name="T8" fmla="*/ 260 w 260"/>
                <a:gd name="T9" fmla="*/ 152 h 456"/>
                <a:gd name="T10" fmla="*/ 260 w 260"/>
                <a:gd name="T11" fmla="*/ 217 h 456"/>
                <a:gd name="T12" fmla="*/ 260 w 260"/>
                <a:gd name="T13" fmla="*/ 306 h 456"/>
                <a:gd name="T14" fmla="*/ 0 w 260"/>
                <a:gd name="T15" fmla="*/ 456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456">
                  <a:moveTo>
                    <a:pt x="0" y="456"/>
                  </a:moveTo>
                  <a:lnTo>
                    <a:pt x="0" y="62"/>
                  </a:lnTo>
                  <a:lnTo>
                    <a:pt x="0" y="0"/>
                  </a:lnTo>
                  <a:lnTo>
                    <a:pt x="260" y="152"/>
                  </a:lnTo>
                  <a:lnTo>
                    <a:pt x="260" y="152"/>
                  </a:lnTo>
                  <a:lnTo>
                    <a:pt x="260" y="217"/>
                  </a:lnTo>
                  <a:lnTo>
                    <a:pt x="260" y="306"/>
                  </a:lnTo>
                  <a:lnTo>
                    <a:pt x="0" y="456"/>
                  </a:lnTo>
                  <a:close/>
                </a:path>
              </a:pathLst>
            </a:custGeom>
            <a:solidFill>
              <a:srgbClr val="3DC2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ïṥḻïḑé"/>
            <p:cNvSpPr/>
            <p:nvPr/>
          </p:nvSpPr>
          <p:spPr bwMode="auto">
            <a:xfrm>
              <a:off x="6132513" y="3246438"/>
              <a:ext cx="3309938" cy="1995488"/>
            </a:xfrm>
            <a:custGeom>
              <a:avLst/>
              <a:gdLst>
                <a:gd name="T0" fmla="*/ 802 w 2085"/>
                <a:gd name="T1" fmla="*/ 516 h 1257"/>
                <a:gd name="T2" fmla="*/ 0 w 2085"/>
                <a:gd name="T3" fmla="*/ 50 h 1257"/>
                <a:gd name="T4" fmla="*/ 0 w 2085"/>
                <a:gd name="T5" fmla="*/ 0 h 1257"/>
                <a:gd name="T6" fmla="*/ 2085 w 2085"/>
                <a:gd name="T7" fmla="*/ 1214 h 1257"/>
                <a:gd name="T8" fmla="*/ 2085 w 2085"/>
                <a:gd name="T9" fmla="*/ 1257 h 1257"/>
                <a:gd name="T10" fmla="*/ 1410 w 2085"/>
                <a:gd name="T11" fmla="*/ 868 h 1257"/>
                <a:gd name="T12" fmla="*/ 1150 w 2085"/>
                <a:gd name="T13" fmla="*/ 716 h 1257"/>
                <a:gd name="T14" fmla="*/ 802 w 2085"/>
                <a:gd name="T15" fmla="*/ 516 h 1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5" h="1257">
                  <a:moveTo>
                    <a:pt x="802" y="516"/>
                  </a:moveTo>
                  <a:lnTo>
                    <a:pt x="0" y="50"/>
                  </a:lnTo>
                  <a:lnTo>
                    <a:pt x="0" y="0"/>
                  </a:lnTo>
                  <a:lnTo>
                    <a:pt x="2085" y="1214"/>
                  </a:lnTo>
                  <a:lnTo>
                    <a:pt x="2085" y="1257"/>
                  </a:lnTo>
                  <a:lnTo>
                    <a:pt x="1410" y="868"/>
                  </a:lnTo>
                  <a:lnTo>
                    <a:pt x="1150" y="716"/>
                  </a:lnTo>
                  <a:lnTo>
                    <a:pt x="802" y="516"/>
                  </a:lnTo>
                  <a:close/>
                </a:path>
              </a:pathLst>
            </a:custGeom>
            <a:solidFill>
              <a:srgbClr val="9176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îş1ídè"/>
            <p:cNvSpPr/>
            <p:nvPr/>
          </p:nvSpPr>
          <p:spPr bwMode="auto">
            <a:xfrm>
              <a:off x="6132513" y="2760663"/>
              <a:ext cx="4130675" cy="2413000"/>
            </a:xfrm>
            <a:custGeom>
              <a:avLst/>
              <a:gdLst>
                <a:gd name="T0" fmla="*/ 2085 w 2602"/>
                <a:gd name="T1" fmla="*/ 1520 h 1520"/>
                <a:gd name="T2" fmla="*/ 2602 w 2602"/>
                <a:gd name="T3" fmla="*/ 1214 h 1520"/>
                <a:gd name="T4" fmla="*/ 521 w 2602"/>
                <a:gd name="T5" fmla="*/ 0 h 1520"/>
                <a:gd name="T6" fmla="*/ 0 w 2602"/>
                <a:gd name="T7" fmla="*/ 306 h 1520"/>
                <a:gd name="T8" fmla="*/ 2085 w 2602"/>
                <a:gd name="T9" fmla="*/ 1520 h 1520"/>
                <a:gd name="T10" fmla="*/ 1021 w 2602"/>
                <a:gd name="T11" fmla="*/ 377 h 1520"/>
                <a:gd name="T12" fmla="*/ 615 w 2602"/>
                <a:gd name="T13" fmla="*/ 612 h 1520"/>
                <a:gd name="T14" fmla="*/ 135 w 2602"/>
                <a:gd name="T15" fmla="*/ 335 h 1520"/>
                <a:gd name="T16" fmla="*/ 135 w 2602"/>
                <a:gd name="T17" fmla="*/ 297 h 1520"/>
                <a:gd name="T18" fmla="*/ 544 w 2602"/>
                <a:gd name="T19" fmla="*/ 56 h 1520"/>
                <a:gd name="T20" fmla="*/ 1021 w 2602"/>
                <a:gd name="T21" fmla="*/ 339 h 1520"/>
                <a:gd name="T22" fmla="*/ 1021 w 2602"/>
                <a:gd name="T23" fmla="*/ 377 h 1520"/>
                <a:gd name="T24" fmla="*/ 1921 w 2602"/>
                <a:gd name="T25" fmla="*/ 895 h 1520"/>
                <a:gd name="T26" fmla="*/ 1515 w 2602"/>
                <a:gd name="T27" fmla="*/ 1130 h 1520"/>
                <a:gd name="T28" fmla="*/ 681 w 2602"/>
                <a:gd name="T29" fmla="*/ 651 h 1520"/>
                <a:gd name="T30" fmla="*/ 681 w 2602"/>
                <a:gd name="T31" fmla="*/ 610 h 1520"/>
                <a:gd name="T32" fmla="*/ 1090 w 2602"/>
                <a:gd name="T33" fmla="*/ 370 h 1520"/>
                <a:gd name="T34" fmla="*/ 1921 w 2602"/>
                <a:gd name="T35" fmla="*/ 855 h 1520"/>
                <a:gd name="T36" fmla="*/ 1921 w 2602"/>
                <a:gd name="T37" fmla="*/ 895 h 1520"/>
                <a:gd name="T38" fmla="*/ 2471 w 2602"/>
                <a:gd name="T39" fmla="*/ 1214 h 1520"/>
                <a:gd name="T40" fmla="*/ 2067 w 2602"/>
                <a:gd name="T41" fmla="*/ 1449 h 1520"/>
                <a:gd name="T42" fmla="*/ 1586 w 2602"/>
                <a:gd name="T43" fmla="*/ 1172 h 1520"/>
                <a:gd name="T44" fmla="*/ 1586 w 2602"/>
                <a:gd name="T45" fmla="*/ 1134 h 1520"/>
                <a:gd name="T46" fmla="*/ 1996 w 2602"/>
                <a:gd name="T47" fmla="*/ 893 h 1520"/>
                <a:gd name="T48" fmla="*/ 2471 w 2602"/>
                <a:gd name="T49" fmla="*/ 1174 h 1520"/>
                <a:gd name="T50" fmla="*/ 2471 w 2602"/>
                <a:gd name="T51" fmla="*/ 1214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2" h="1520">
                  <a:moveTo>
                    <a:pt x="2085" y="1520"/>
                  </a:moveTo>
                  <a:lnTo>
                    <a:pt x="2602" y="1214"/>
                  </a:lnTo>
                  <a:lnTo>
                    <a:pt x="521" y="0"/>
                  </a:lnTo>
                  <a:lnTo>
                    <a:pt x="0" y="306"/>
                  </a:lnTo>
                  <a:lnTo>
                    <a:pt x="2085" y="1520"/>
                  </a:lnTo>
                  <a:close/>
                  <a:moveTo>
                    <a:pt x="1021" y="377"/>
                  </a:moveTo>
                  <a:lnTo>
                    <a:pt x="615" y="612"/>
                  </a:lnTo>
                  <a:lnTo>
                    <a:pt x="135" y="335"/>
                  </a:lnTo>
                  <a:lnTo>
                    <a:pt x="135" y="297"/>
                  </a:lnTo>
                  <a:lnTo>
                    <a:pt x="544" y="56"/>
                  </a:lnTo>
                  <a:lnTo>
                    <a:pt x="1021" y="339"/>
                  </a:lnTo>
                  <a:lnTo>
                    <a:pt x="1021" y="377"/>
                  </a:lnTo>
                  <a:close/>
                  <a:moveTo>
                    <a:pt x="1921" y="895"/>
                  </a:moveTo>
                  <a:lnTo>
                    <a:pt x="1515" y="1130"/>
                  </a:lnTo>
                  <a:lnTo>
                    <a:pt x="681" y="651"/>
                  </a:lnTo>
                  <a:lnTo>
                    <a:pt x="681" y="610"/>
                  </a:lnTo>
                  <a:lnTo>
                    <a:pt x="1090" y="370"/>
                  </a:lnTo>
                  <a:lnTo>
                    <a:pt x="1921" y="855"/>
                  </a:lnTo>
                  <a:lnTo>
                    <a:pt x="1921" y="895"/>
                  </a:lnTo>
                  <a:close/>
                  <a:moveTo>
                    <a:pt x="2471" y="1214"/>
                  </a:moveTo>
                  <a:lnTo>
                    <a:pt x="2067" y="1449"/>
                  </a:lnTo>
                  <a:lnTo>
                    <a:pt x="1586" y="1172"/>
                  </a:lnTo>
                  <a:lnTo>
                    <a:pt x="1586" y="1134"/>
                  </a:lnTo>
                  <a:lnTo>
                    <a:pt x="1996" y="893"/>
                  </a:lnTo>
                  <a:lnTo>
                    <a:pt x="2471" y="1174"/>
                  </a:lnTo>
                  <a:lnTo>
                    <a:pt x="2471" y="1214"/>
                  </a:lnTo>
                  <a:close/>
                </a:path>
              </a:pathLst>
            </a:custGeom>
            <a:solidFill>
              <a:srgbClr val="D4C5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íśḻíde"/>
            <p:cNvSpPr/>
            <p:nvPr/>
          </p:nvSpPr>
          <p:spPr bwMode="auto">
            <a:xfrm>
              <a:off x="6346826" y="3232151"/>
              <a:ext cx="1406525" cy="500063"/>
            </a:xfrm>
            <a:custGeom>
              <a:avLst/>
              <a:gdLst>
                <a:gd name="T0" fmla="*/ 0 w 886"/>
                <a:gd name="T1" fmla="*/ 38 h 315"/>
                <a:gd name="T2" fmla="*/ 0 w 886"/>
                <a:gd name="T3" fmla="*/ 0 h 315"/>
                <a:gd name="T4" fmla="*/ 480 w 886"/>
                <a:gd name="T5" fmla="*/ 281 h 315"/>
                <a:gd name="T6" fmla="*/ 886 w 886"/>
                <a:gd name="T7" fmla="*/ 42 h 315"/>
                <a:gd name="T8" fmla="*/ 886 w 886"/>
                <a:gd name="T9" fmla="*/ 80 h 315"/>
                <a:gd name="T10" fmla="*/ 480 w 886"/>
                <a:gd name="T11" fmla="*/ 315 h 315"/>
                <a:gd name="T12" fmla="*/ 0 w 886"/>
                <a:gd name="T13" fmla="*/ 38 h 315"/>
              </a:gdLst>
              <a:ahLst/>
              <a:cxnLst>
                <a:cxn ang="0">
                  <a:pos x="T0" y="T1"/>
                </a:cxn>
                <a:cxn ang="0">
                  <a:pos x="T2" y="T3"/>
                </a:cxn>
                <a:cxn ang="0">
                  <a:pos x="T4" y="T5"/>
                </a:cxn>
                <a:cxn ang="0">
                  <a:pos x="T6" y="T7"/>
                </a:cxn>
                <a:cxn ang="0">
                  <a:pos x="T8" y="T9"/>
                </a:cxn>
                <a:cxn ang="0">
                  <a:pos x="T10" y="T11"/>
                </a:cxn>
                <a:cxn ang="0">
                  <a:pos x="T12" y="T13"/>
                </a:cxn>
              </a:cxnLst>
              <a:rect l="0" t="0" r="r" b="b"/>
              <a:pathLst>
                <a:path w="886" h="315">
                  <a:moveTo>
                    <a:pt x="0" y="38"/>
                  </a:moveTo>
                  <a:lnTo>
                    <a:pt x="0" y="0"/>
                  </a:lnTo>
                  <a:lnTo>
                    <a:pt x="480" y="281"/>
                  </a:lnTo>
                  <a:lnTo>
                    <a:pt x="886" y="42"/>
                  </a:lnTo>
                  <a:lnTo>
                    <a:pt x="886" y="80"/>
                  </a:lnTo>
                  <a:lnTo>
                    <a:pt x="480" y="315"/>
                  </a:lnTo>
                  <a:lnTo>
                    <a:pt x="0" y="38"/>
                  </a:ln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ïṡlíḍè"/>
            <p:cNvSpPr/>
            <p:nvPr/>
          </p:nvSpPr>
          <p:spPr bwMode="auto">
            <a:xfrm>
              <a:off x="6346826" y="2849563"/>
              <a:ext cx="1406525" cy="828675"/>
            </a:xfrm>
            <a:custGeom>
              <a:avLst/>
              <a:gdLst>
                <a:gd name="T0" fmla="*/ 0 w 886"/>
                <a:gd name="T1" fmla="*/ 241 h 522"/>
                <a:gd name="T2" fmla="*/ 409 w 886"/>
                <a:gd name="T3" fmla="*/ 0 h 522"/>
                <a:gd name="T4" fmla="*/ 886 w 886"/>
                <a:gd name="T5" fmla="*/ 283 h 522"/>
                <a:gd name="T6" fmla="*/ 480 w 886"/>
                <a:gd name="T7" fmla="*/ 522 h 522"/>
                <a:gd name="T8" fmla="*/ 0 w 886"/>
                <a:gd name="T9" fmla="*/ 241 h 522"/>
              </a:gdLst>
              <a:ahLst/>
              <a:cxnLst>
                <a:cxn ang="0">
                  <a:pos x="T0" y="T1"/>
                </a:cxn>
                <a:cxn ang="0">
                  <a:pos x="T2" y="T3"/>
                </a:cxn>
                <a:cxn ang="0">
                  <a:pos x="T4" y="T5"/>
                </a:cxn>
                <a:cxn ang="0">
                  <a:pos x="T6" y="T7"/>
                </a:cxn>
                <a:cxn ang="0">
                  <a:pos x="T8" y="T9"/>
                </a:cxn>
              </a:cxnLst>
              <a:rect l="0" t="0" r="r" b="b"/>
              <a:pathLst>
                <a:path w="886" h="522">
                  <a:moveTo>
                    <a:pt x="0" y="241"/>
                  </a:moveTo>
                  <a:lnTo>
                    <a:pt x="409" y="0"/>
                  </a:lnTo>
                  <a:lnTo>
                    <a:pt x="886" y="283"/>
                  </a:lnTo>
                  <a:lnTo>
                    <a:pt x="480" y="522"/>
                  </a:lnTo>
                  <a:lnTo>
                    <a:pt x="0" y="241"/>
                  </a:lnTo>
                  <a:close/>
                </a:path>
              </a:pathLst>
            </a:custGeom>
            <a:solidFill>
              <a:srgbClr val="B6DC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isḻiḋè"/>
            <p:cNvSpPr/>
            <p:nvPr/>
          </p:nvSpPr>
          <p:spPr bwMode="auto">
            <a:xfrm>
              <a:off x="6727826" y="4859338"/>
              <a:ext cx="136525" cy="180975"/>
            </a:xfrm>
            <a:custGeom>
              <a:avLst/>
              <a:gdLst>
                <a:gd name="T0" fmla="*/ 8 w 45"/>
                <a:gd name="T1" fmla="*/ 1 h 59"/>
                <a:gd name="T2" fmla="*/ 8 w 45"/>
                <a:gd name="T3" fmla="*/ 1 h 59"/>
                <a:gd name="T4" fmla="*/ 0 w 45"/>
                <a:gd name="T5" fmla="*/ 16 h 59"/>
                <a:gd name="T6" fmla="*/ 22 w 45"/>
                <a:gd name="T7" fmla="*/ 55 h 59"/>
                <a:gd name="T8" fmla="*/ 39 w 45"/>
                <a:gd name="T9" fmla="*/ 56 h 59"/>
                <a:gd name="T10" fmla="*/ 45 w 45"/>
                <a:gd name="T11" fmla="*/ 42 h 59"/>
                <a:gd name="T12" fmla="*/ 22 w 45"/>
                <a:gd name="T13" fmla="*/ 3 h 59"/>
                <a:gd name="T14" fmla="*/ 8 w 45"/>
                <a:gd name="T15" fmla="*/ 1 h 59"/>
                <a:gd name="T16" fmla="*/ 22 w 45"/>
                <a:gd name="T17" fmla="*/ 15 h 59"/>
                <a:gd name="T18" fmla="*/ 35 w 45"/>
                <a:gd name="T19" fmla="*/ 37 h 59"/>
                <a:gd name="T20" fmla="*/ 22 w 45"/>
                <a:gd name="T21" fmla="*/ 44 h 59"/>
                <a:gd name="T22" fmla="*/ 10 w 45"/>
                <a:gd name="T23" fmla="*/ 22 h 59"/>
                <a:gd name="T24" fmla="*/ 22 w 45"/>
                <a:gd name="T25"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59">
                  <a:moveTo>
                    <a:pt x="8" y="1"/>
                  </a:moveTo>
                  <a:cubicBezTo>
                    <a:pt x="8" y="1"/>
                    <a:pt x="8" y="1"/>
                    <a:pt x="8" y="1"/>
                  </a:cubicBezTo>
                  <a:cubicBezTo>
                    <a:pt x="3" y="3"/>
                    <a:pt x="0" y="9"/>
                    <a:pt x="0" y="16"/>
                  </a:cubicBezTo>
                  <a:cubicBezTo>
                    <a:pt x="0" y="31"/>
                    <a:pt x="10" y="48"/>
                    <a:pt x="22" y="55"/>
                  </a:cubicBezTo>
                  <a:cubicBezTo>
                    <a:pt x="29" y="59"/>
                    <a:pt x="35" y="59"/>
                    <a:pt x="39" y="56"/>
                  </a:cubicBezTo>
                  <a:cubicBezTo>
                    <a:pt x="43" y="54"/>
                    <a:pt x="45" y="49"/>
                    <a:pt x="45" y="42"/>
                  </a:cubicBezTo>
                  <a:cubicBezTo>
                    <a:pt x="45" y="28"/>
                    <a:pt x="35" y="11"/>
                    <a:pt x="22" y="3"/>
                  </a:cubicBezTo>
                  <a:cubicBezTo>
                    <a:pt x="17" y="0"/>
                    <a:pt x="12" y="0"/>
                    <a:pt x="8" y="1"/>
                  </a:cubicBezTo>
                  <a:close/>
                  <a:moveTo>
                    <a:pt x="22" y="15"/>
                  </a:moveTo>
                  <a:cubicBezTo>
                    <a:pt x="29" y="19"/>
                    <a:pt x="35" y="29"/>
                    <a:pt x="35" y="37"/>
                  </a:cubicBezTo>
                  <a:cubicBezTo>
                    <a:pt x="35" y="45"/>
                    <a:pt x="29" y="48"/>
                    <a:pt x="22" y="44"/>
                  </a:cubicBezTo>
                  <a:cubicBezTo>
                    <a:pt x="16" y="40"/>
                    <a:pt x="10" y="30"/>
                    <a:pt x="10" y="22"/>
                  </a:cubicBezTo>
                  <a:cubicBezTo>
                    <a:pt x="10" y="14"/>
                    <a:pt x="16" y="11"/>
                    <a:pt x="22"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ïṥľíḓé"/>
            <p:cNvSpPr/>
            <p:nvPr/>
          </p:nvSpPr>
          <p:spPr bwMode="auto">
            <a:xfrm>
              <a:off x="6748463" y="4359276"/>
              <a:ext cx="2132013" cy="1157288"/>
            </a:xfrm>
            <a:custGeom>
              <a:avLst/>
              <a:gdLst>
                <a:gd name="T0" fmla="*/ 215 w 698"/>
                <a:gd name="T1" fmla="*/ 143 h 379"/>
                <a:gd name="T2" fmla="*/ 215 w 698"/>
                <a:gd name="T3" fmla="*/ 0 h 379"/>
                <a:gd name="T4" fmla="*/ 0 w 698"/>
                <a:gd name="T5" fmla="*/ 126 h 379"/>
                <a:gd name="T6" fmla="*/ 430 w 698"/>
                <a:gd name="T7" fmla="*/ 379 h 379"/>
                <a:gd name="T8" fmla="*/ 633 w 698"/>
                <a:gd name="T9" fmla="*/ 259 h 379"/>
                <a:gd name="T10" fmla="*/ 652 w 698"/>
                <a:gd name="T11" fmla="*/ 248 h 379"/>
                <a:gd name="T12" fmla="*/ 657 w 698"/>
                <a:gd name="T13" fmla="*/ 245 h 379"/>
                <a:gd name="T14" fmla="*/ 675 w 698"/>
                <a:gd name="T15" fmla="*/ 234 h 379"/>
                <a:gd name="T16" fmla="*/ 698 w 698"/>
                <a:gd name="T17" fmla="*/ 220 h 379"/>
                <a:gd name="T18" fmla="*/ 531 w 698"/>
                <a:gd name="T19" fmla="*/ 121 h 379"/>
                <a:gd name="T20" fmla="*/ 531 w 698"/>
                <a:gd name="T21" fmla="*/ 167 h 379"/>
                <a:gd name="T22" fmla="*/ 396 w 698"/>
                <a:gd name="T23" fmla="*/ 245 h 379"/>
                <a:gd name="T24" fmla="*/ 215 w 698"/>
                <a:gd name="T25" fmla="*/ 143 h 379"/>
                <a:gd name="T26" fmla="*/ 662 w 698"/>
                <a:gd name="T27" fmla="*/ 236 h 379"/>
                <a:gd name="T28" fmla="*/ 665 w 698"/>
                <a:gd name="T29" fmla="*/ 234 h 379"/>
                <a:gd name="T30" fmla="*/ 662 w 698"/>
                <a:gd name="T31" fmla="*/ 236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 h="379">
                  <a:moveTo>
                    <a:pt x="215" y="143"/>
                  </a:moveTo>
                  <a:cubicBezTo>
                    <a:pt x="215" y="0"/>
                    <a:pt x="215" y="0"/>
                    <a:pt x="215" y="0"/>
                  </a:cubicBezTo>
                  <a:cubicBezTo>
                    <a:pt x="0" y="126"/>
                    <a:pt x="0" y="126"/>
                    <a:pt x="0" y="126"/>
                  </a:cubicBezTo>
                  <a:cubicBezTo>
                    <a:pt x="430" y="379"/>
                    <a:pt x="430" y="379"/>
                    <a:pt x="430" y="379"/>
                  </a:cubicBezTo>
                  <a:cubicBezTo>
                    <a:pt x="633" y="259"/>
                    <a:pt x="633" y="259"/>
                    <a:pt x="633" y="259"/>
                  </a:cubicBezTo>
                  <a:cubicBezTo>
                    <a:pt x="652" y="248"/>
                    <a:pt x="652" y="248"/>
                    <a:pt x="652" y="248"/>
                  </a:cubicBezTo>
                  <a:cubicBezTo>
                    <a:pt x="657" y="245"/>
                    <a:pt x="657" y="245"/>
                    <a:pt x="657" y="245"/>
                  </a:cubicBezTo>
                  <a:cubicBezTo>
                    <a:pt x="675" y="234"/>
                    <a:pt x="675" y="234"/>
                    <a:pt x="675" y="234"/>
                  </a:cubicBezTo>
                  <a:cubicBezTo>
                    <a:pt x="698" y="220"/>
                    <a:pt x="698" y="220"/>
                    <a:pt x="698" y="220"/>
                  </a:cubicBezTo>
                  <a:cubicBezTo>
                    <a:pt x="531" y="121"/>
                    <a:pt x="531" y="121"/>
                    <a:pt x="531" y="121"/>
                  </a:cubicBezTo>
                  <a:cubicBezTo>
                    <a:pt x="531" y="167"/>
                    <a:pt x="531" y="167"/>
                    <a:pt x="531" y="167"/>
                  </a:cubicBezTo>
                  <a:cubicBezTo>
                    <a:pt x="396" y="245"/>
                    <a:pt x="396" y="245"/>
                    <a:pt x="396" y="245"/>
                  </a:cubicBezTo>
                  <a:lnTo>
                    <a:pt x="215" y="143"/>
                  </a:lnTo>
                  <a:close/>
                  <a:moveTo>
                    <a:pt x="662" y="236"/>
                  </a:moveTo>
                  <a:cubicBezTo>
                    <a:pt x="663" y="235"/>
                    <a:pt x="664" y="234"/>
                    <a:pt x="665" y="234"/>
                  </a:cubicBezTo>
                  <a:lnTo>
                    <a:pt x="662" y="236"/>
                  </a:lnTo>
                  <a:close/>
                </a:path>
              </a:pathLst>
            </a:custGeom>
            <a:solidFill>
              <a:srgbClr val="D4C5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ïṧḻíḑé"/>
            <p:cNvSpPr/>
            <p:nvPr/>
          </p:nvSpPr>
          <p:spPr bwMode="auto">
            <a:xfrm>
              <a:off x="6751638" y="4845051"/>
              <a:ext cx="187325" cy="185738"/>
            </a:xfrm>
            <a:custGeom>
              <a:avLst/>
              <a:gdLst>
                <a:gd name="T0" fmla="*/ 60 w 61"/>
                <a:gd name="T1" fmla="*/ 28 h 61"/>
                <a:gd name="T2" fmla="*/ 61 w 61"/>
                <a:gd name="T3" fmla="*/ 34 h 61"/>
                <a:gd name="T4" fmla="*/ 53 w 61"/>
                <a:gd name="T5" fmla="*/ 50 h 61"/>
                <a:gd name="T6" fmla="*/ 31 w 61"/>
                <a:gd name="T7" fmla="*/ 61 h 61"/>
                <a:gd name="T8" fmla="*/ 37 w 61"/>
                <a:gd name="T9" fmla="*/ 47 h 61"/>
                <a:gd name="T10" fmla="*/ 14 w 61"/>
                <a:gd name="T11" fmla="*/ 8 h 61"/>
                <a:gd name="T12" fmla="*/ 0 w 61"/>
                <a:gd name="T13" fmla="*/ 6 h 61"/>
                <a:gd name="T14" fmla="*/ 11 w 61"/>
                <a:gd name="T15" fmla="*/ 0 h 61"/>
                <a:gd name="T16" fmla="*/ 16 w 61"/>
                <a:gd name="T17" fmla="*/ 3 h 61"/>
                <a:gd name="T18" fmla="*/ 60 w 61"/>
                <a:gd name="T19" fmla="*/ 2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61">
                  <a:moveTo>
                    <a:pt x="60" y="28"/>
                  </a:moveTo>
                  <a:cubicBezTo>
                    <a:pt x="60" y="30"/>
                    <a:pt x="61" y="32"/>
                    <a:pt x="61" y="34"/>
                  </a:cubicBezTo>
                  <a:cubicBezTo>
                    <a:pt x="61" y="42"/>
                    <a:pt x="57" y="48"/>
                    <a:pt x="53" y="50"/>
                  </a:cubicBezTo>
                  <a:cubicBezTo>
                    <a:pt x="31" y="61"/>
                    <a:pt x="31" y="61"/>
                    <a:pt x="31" y="61"/>
                  </a:cubicBezTo>
                  <a:cubicBezTo>
                    <a:pt x="35" y="59"/>
                    <a:pt x="37" y="54"/>
                    <a:pt x="37" y="47"/>
                  </a:cubicBezTo>
                  <a:cubicBezTo>
                    <a:pt x="37" y="33"/>
                    <a:pt x="27" y="16"/>
                    <a:pt x="14" y="8"/>
                  </a:cubicBezTo>
                  <a:cubicBezTo>
                    <a:pt x="9" y="5"/>
                    <a:pt x="4" y="5"/>
                    <a:pt x="0" y="6"/>
                  </a:cubicBezTo>
                  <a:cubicBezTo>
                    <a:pt x="11" y="0"/>
                    <a:pt x="11" y="0"/>
                    <a:pt x="11" y="0"/>
                  </a:cubicBezTo>
                  <a:cubicBezTo>
                    <a:pt x="16" y="3"/>
                    <a:pt x="16" y="3"/>
                    <a:pt x="16" y="3"/>
                  </a:cubicBezTo>
                  <a:lnTo>
                    <a:pt x="60" y="28"/>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îsļïde"/>
            <p:cNvSpPr/>
            <p:nvPr/>
          </p:nvSpPr>
          <p:spPr bwMode="auto">
            <a:xfrm>
              <a:off x="6757988" y="4892676"/>
              <a:ext cx="76200" cy="114300"/>
            </a:xfrm>
            <a:custGeom>
              <a:avLst/>
              <a:gdLst>
                <a:gd name="T0" fmla="*/ 12 w 25"/>
                <a:gd name="T1" fmla="*/ 4 h 37"/>
                <a:gd name="T2" fmla="*/ 25 w 25"/>
                <a:gd name="T3" fmla="*/ 26 h 37"/>
                <a:gd name="T4" fmla="*/ 12 w 25"/>
                <a:gd name="T5" fmla="*/ 33 h 37"/>
                <a:gd name="T6" fmla="*/ 0 w 25"/>
                <a:gd name="T7" fmla="*/ 11 h 37"/>
                <a:gd name="T8" fmla="*/ 12 w 25"/>
                <a:gd name="T9" fmla="*/ 4 h 37"/>
              </a:gdLst>
              <a:ahLst/>
              <a:cxnLst>
                <a:cxn ang="0">
                  <a:pos x="T0" y="T1"/>
                </a:cxn>
                <a:cxn ang="0">
                  <a:pos x="T2" y="T3"/>
                </a:cxn>
                <a:cxn ang="0">
                  <a:pos x="T4" y="T5"/>
                </a:cxn>
                <a:cxn ang="0">
                  <a:pos x="T6" y="T7"/>
                </a:cxn>
                <a:cxn ang="0">
                  <a:pos x="T8" y="T9"/>
                </a:cxn>
              </a:cxnLst>
              <a:rect l="0" t="0" r="r" b="b"/>
              <a:pathLst>
                <a:path w="25" h="37">
                  <a:moveTo>
                    <a:pt x="12" y="4"/>
                  </a:moveTo>
                  <a:cubicBezTo>
                    <a:pt x="19" y="8"/>
                    <a:pt x="25" y="18"/>
                    <a:pt x="25" y="26"/>
                  </a:cubicBezTo>
                  <a:cubicBezTo>
                    <a:pt x="25" y="34"/>
                    <a:pt x="19" y="37"/>
                    <a:pt x="12" y="33"/>
                  </a:cubicBezTo>
                  <a:cubicBezTo>
                    <a:pt x="6" y="29"/>
                    <a:pt x="0" y="19"/>
                    <a:pt x="0" y="11"/>
                  </a:cubicBezTo>
                  <a:cubicBezTo>
                    <a:pt x="0" y="3"/>
                    <a:pt x="6" y="0"/>
                    <a:pt x="12" y="4"/>
                  </a:cubicBezTo>
                  <a:close/>
                </a:path>
              </a:pathLst>
            </a:custGeom>
            <a:solidFill>
              <a:srgbClr val="CBCA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ïṧľïďé"/>
            <p:cNvSpPr/>
            <p:nvPr/>
          </p:nvSpPr>
          <p:spPr bwMode="auto">
            <a:xfrm>
              <a:off x="7213601" y="3729038"/>
              <a:ext cx="1968500" cy="825500"/>
            </a:xfrm>
            <a:custGeom>
              <a:avLst/>
              <a:gdLst>
                <a:gd name="T0" fmla="*/ 0 w 1240"/>
                <a:gd name="T1" fmla="*/ 41 h 520"/>
                <a:gd name="T2" fmla="*/ 0 w 1240"/>
                <a:gd name="T3" fmla="*/ 0 h 520"/>
                <a:gd name="T4" fmla="*/ 834 w 1240"/>
                <a:gd name="T5" fmla="*/ 485 h 520"/>
                <a:gd name="T6" fmla="*/ 1240 w 1240"/>
                <a:gd name="T7" fmla="*/ 245 h 520"/>
                <a:gd name="T8" fmla="*/ 1240 w 1240"/>
                <a:gd name="T9" fmla="*/ 285 h 520"/>
                <a:gd name="T10" fmla="*/ 834 w 1240"/>
                <a:gd name="T11" fmla="*/ 520 h 520"/>
                <a:gd name="T12" fmla="*/ 0 w 1240"/>
                <a:gd name="T13" fmla="*/ 41 h 520"/>
              </a:gdLst>
              <a:ahLst/>
              <a:cxnLst>
                <a:cxn ang="0">
                  <a:pos x="T0" y="T1"/>
                </a:cxn>
                <a:cxn ang="0">
                  <a:pos x="T2" y="T3"/>
                </a:cxn>
                <a:cxn ang="0">
                  <a:pos x="T4" y="T5"/>
                </a:cxn>
                <a:cxn ang="0">
                  <a:pos x="T6" y="T7"/>
                </a:cxn>
                <a:cxn ang="0">
                  <a:pos x="T8" y="T9"/>
                </a:cxn>
                <a:cxn ang="0">
                  <a:pos x="T10" y="T11"/>
                </a:cxn>
                <a:cxn ang="0">
                  <a:pos x="T12" y="T13"/>
                </a:cxn>
              </a:cxnLst>
              <a:rect l="0" t="0" r="r" b="b"/>
              <a:pathLst>
                <a:path w="1240" h="520">
                  <a:moveTo>
                    <a:pt x="0" y="41"/>
                  </a:moveTo>
                  <a:lnTo>
                    <a:pt x="0" y="0"/>
                  </a:lnTo>
                  <a:lnTo>
                    <a:pt x="834" y="485"/>
                  </a:lnTo>
                  <a:lnTo>
                    <a:pt x="1240" y="245"/>
                  </a:lnTo>
                  <a:lnTo>
                    <a:pt x="1240" y="285"/>
                  </a:lnTo>
                  <a:lnTo>
                    <a:pt x="834" y="520"/>
                  </a:lnTo>
                  <a:lnTo>
                    <a:pt x="0" y="41"/>
                  </a:ln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îṥ1îḓè"/>
            <p:cNvSpPr/>
            <p:nvPr/>
          </p:nvSpPr>
          <p:spPr bwMode="auto">
            <a:xfrm>
              <a:off x="7213601" y="3348038"/>
              <a:ext cx="1968500" cy="1150938"/>
            </a:xfrm>
            <a:custGeom>
              <a:avLst/>
              <a:gdLst>
                <a:gd name="T0" fmla="*/ 0 w 1240"/>
                <a:gd name="T1" fmla="*/ 240 h 725"/>
                <a:gd name="T2" fmla="*/ 409 w 1240"/>
                <a:gd name="T3" fmla="*/ 0 h 725"/>
                <a:gd name="T4" fmla="*/ 1240 w 1240"/>
                <a:gd name="T5" fmla="*/ 485 h 725"/>
                <a:gd name="T6" fmla="*/ 834 w 1240"/>
                <a:gd name="T7" fmla="*/ 725 h 725"/>
                <a:gd name="T8" fmla="*/ 0 w 1240"/>
                <a:gd name="T9" fmla="*/ 240 h 725"/>
              </a:gdLst>
              <a:ahLst/>
              <a:cxnLst>
                <a:cxn ang="0">
                  <a:pos x="T0" y="T1"/>
                </a:cxn>
                <a:cxn ang="0">
                  <a:pos x="T2" y="T3"/>
                </a:cxn>
                <a:cxn ang="0">
                  <a:pos x="T4" y="T5"/>
                </a:cxn>
                <a:cxn ang="0">
                  <a:pos x="T6" y="T7"/>
                </a:cxn>
                <a:cxn ang="0">
                  <a:pos x="T8" y="T9"/>
                </a:cxn>
              </a:cxnLst>
              <a:rect l="0" t="0" r="r" b="b"/>
              <a:pathLst>
                <a:path w="1240" h="725">
                  <a:moveTo>
                    <a:pt x="0" y="240"/>
                  </a:moveTo>
                  <a:lnTo>
                    <a:pt x="409" y="0"/>
                  </a:lnTo>
                  <a:lnTo>
                    <a:pt x="1240" y="485"/>
                  </a:lnTo>
                  <a:lnTo>
                    <a:pt x="834" y="725"/>
                  </a:lnTo>
                  <a:lnTo>
                    <a:pt x="0" y="240"/>
                  </a:lnTo>
                  <a:close/>
                </a:path>
              </a:pathLst>
            </a:custGeom>
            <a:solidFill>
              <a:srgbClr val="B6DC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ïṣḷîḍé"/>
            <p:cNvSpPr/>
            <p:nvPr/>
          </p:nvSpPr>
          <p:spPr bwMode="auto">
            <a:xfrm>
              <a:off x="7921626" y="5543551"/>
              <a:ext cx="136525" cy="184150"/>
            </a:xfrm>
            <a:custGeom>
              <a:avLst/>
              <a:gdLst>
                <a:gd name="T0" fmla="*/ 7 w 45"/>
                <a:gd name="T1" fmla="*/ 2 h 60"/>
                <a:gd name="T2" fmla="*/ 7 w 45"/>
                <a:gd name="T3" fmla="*/ 2 h 60"/>
                <a:gd name="T4" fmla="*/ 0 w 45"/>
                <a:gd name="T5" fmla="*/ 17 h 60"/>
                <a:gd name="T6" fmla="*/ 22 w 45"/>
                <a:gd name="T7" fmla="*/ 56 h 60"/>
                <a:gd name="T8" fmla="*/ 37 w 45"/>
                <a:gd name="T9" fmla="*/ 58 h 60"/>
                <a:gd name="T10" fmla="*/ 37 w 45"/>
                <a:gd name="T11" fmla="*/ 58 h 60"/>
                <a:gd name="T12" fmla="*/ 39 w 45"/>
                <a:gd name="T13" fmla="*/ 57 h 60"/>
                <a:gd name="T14" fmla="*/ 45 w 45"/>
                <a:gd name="T15" fmla="*/ 43 h 60"/>
                <a:gd name="T16" fmla="*/ 22 w 45"/>
                <a:gd name="T17" fmla="*/ 4 h 60"/>
                <a:gd name="T18" fmla="*/ 7 w 45"/>
                <a:gd name="T19" fmla="*/ 2 h 60"/>
                <a:gd name="T20" fmla="*/ 22 w 45"/>
                <a:gd name="T21" fmla="*/ 16 h 60"/>
                <a:gd name="T22" fmla="*/ 35 w 45"/>
                <a:gd name="T23" fmla="*/ 37 h 60"/>
                <a:gd name="T24" fmla="*/ 22 w 45"/>
                <a:gd name="T25" fmla="*/ 45 h 60"/>
                <a:gd name="T26" fmla="*/ 10 w 45"/>
                <a:gd name="T27" fmla="*/ 23 h 60"/>
                <a:gd name="T28" fmla="*/ 22 w 45"/>
                <a:gd name="T29"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60">
                  <a:moveTo>
                    <a:pt x="7" y="2"/>
                  </a:moveTo>
                  <a:cubicBezTo>
                    <a:pt x="7" y="2"/>
                    <a:pt x="7" y="2"/>
                    <a:pt x="7" y="2"/>
                  </a:cubicBezTo>
                  <a:cubicBezTo>
                    <a:pt x="3" y="4"/>
                    <a:pt x="0" y="9"/>
                    <a:pt x="0" y="17"/>
                  </a:cubicBezTo>
                  <a:cubicBezTo>
                    <a:pt x="0" y="31"/>
                    <a:pt x="10" y="49"/>
                    <a:pt x="22" y="56"/>
                  </a:cubicBezTo>
                  <a:cubicBezTo>
                    <a:pt x="28" y="59"/>
                    <a:pt x="33" y="60"/>
                    <a:pt x="37" y="58"/>
                  </a:cubicBezTo>
                  <a:cubicBezTo>
                    <a:pt x="37" y="58"/>
                    <a:pt x="37" y="58"/>
                    <a:pt x="37" y="58"/>
                  </a:cubicBezTo>
                  <a:cubicBezTo>
                    <a:pt x="39" y="57"/>
                    <a:pt x="39" y="57"/>
                    <a:pt x="39" y="57"/>
                  </a:cubicBezTo>
                  <a:cubicBezTo>
                    <a:pt x="42" y="55"/>
                    <a:pt x="45" y="50"/>
                    <a:pt x="45" y="43"/>
                  </a:cubicBezTo>
                  <a:cubicBezTo>
                    <a:pt x="45" y="29"/>
                    <a:pt x="35" y="11"/>
                    <a:pt x="22" y="4"/>
                  </a:cubicBezTo>
                  <a:cubicBezTo>
                    <a:pt x="16" y="1"/>
                    <a:pt x="11" y="0"/>
                    <a:pt x="7" y="2"/>
                  </a:cubicBezTo>
                  <a:close/>
                  <a:moveTo>
                    <a:pt x="22" y="16"/>
                  </a:moveTo>
                  <a:cubicBezTo>
                    <a:pt x="29" y="20"/>
                    <a:pt x="35" y="29"/>
                    <a:pt x="35" y="37"/>
                  </a:cubicBezTo>
                  <a:cubicBezTo>
                    <a:pt x="35" y="45"/>
                    <a:pt x="29" y="48"/>
                    <a:pt x="22" y="45"/>
                  </a:cubicBezTo>
                  <a:cubicBezTo>
                    <a:pt x="15" y="41"/>
                    <a:pt x="10" y="31"/>
                    <a:pt x="10" y="23"/>
                  </a:cubicBezTo>
                  <a:cubicBezTo>
                    <a:pt x="10" y="15"/>
                    <a:pt x="15" y="12"/>
                    <a:pt x="22"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ïşļíḍè"/>
            <p:cNvSpPr/>
            <p:nvPr/>
          </p:nvSpPr>
          <p:spPr bwMode="auto">
            <a:xfrm>
              <a:off x="7942263" y="5534026"/>
              <a:ext cx="187325" cy="184150"/>
            </a:xfrm>
            <a:custGeom>
              <a:avLst/>
              <a:gdLst>
                <a:gd name="T0" fmla="*/ 39 w 61"/>
                <a:gd name="T1" fmla="*/ 17 h 60"/>
                <a:gd name="T2" fmla="*/ 53 w 61"/>
                <a:gd name="T3" fmla="*/ 9 h 60"/>
                <a:gd name="T4" fmla="*/ 61 w 61"/>
                <a:gd name="T5" fmla="*/ 33 h 60"/>
                <a:gd name="T6" fmla="*/ 53 w 61"/>
                <a:gd name="T7" fmla="*/ 48 h 60"/>
                <a:gd name="T8" fmla="*/ 53 w 61"/>
                <a:gd name="T9" fmla="*/ 48 h 60"/>
                <a:gd name="T10" fmla="*/ 32 w 61"/>
                <a:gd name="T11" fmla="*/ 60 h 60"/>
                <a:gd name="T12" fmla="*/ 38 w 61"/>
                <a:gd name="T13" fmla="*/ 46 h 60"/>
                <a:gd name="T14" fmla="*/ 15 w 61"/>
                <a:gd name="T15" fmla="*/ 7 h 60"/>
                <a:gd name="T16" fmla="*/ 0 w 61"/>
                <a:gd name="T17" fmla="*/ 5 h 60"/>
                <a:gd name="T18" fmla="*/ 10 w 61"/>
                <a:gd name="T19" fmla="*/ 0 h 60"/>
                <a:gd name="T20" fmla="*/ 16 w 61"/>
                <a:gd name="T21" fmla="*/ 4 h 60"/>
                <a:gd name="T22" fmla="*/ 39 w 61"/>
                <a:gd name="T23" fmla="*/ 1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0">
                  <a:moveTo>
                    <a:pt x="39" y="17"/>
                  </a:moveTo>
                  <a:cubicBezTo>
                    <a:pt x="53" y="9"/>
                    <a:pt x="53" y="9"/>
                    <a:pt x="53" y="9"/>
                  </a:cubicBezTo>
                  <a:cubicBezTo>
                    <a:pt x="58" y="16"/>
                    <a:pt x="61" y="25"/>
                    <a:pt x="61" y="33"/>
                  </a:cubicBezTo>
                  <a:cubicBezTo>
                    <a:pt x="61" y="41"/>
                    <a:pt x="58" y="46"/>
                    <a:pt x="53" y="48"/>
                  </a:cubicBezTo>
                  <a:cubicBezTo>
                    <a:pt x="53" y="48"/>
                    <a:pt x="53" y="48"/>
                    <a:pt x="53" y="48"/>
                  </a:cubicBezTo>
                  <a:cubicBezTo>
                    <a:pt x="32" y="60"/>
                    <a:pt x="32" y="60"/>
                    <a:pt x="32" y="60"/>
                  </a:cubicBezTo>
                  <a:cubicBezTo>
                    <a:pt x="35" y="58"/>
                    <a:pt x="38" y="53"/>
                    <a:pt x="38" y="46"/>
                  </a:cubicBezTo>
                  <a:cubicBezTo>
                    <a:pt x="38" y="32"/>
                    <a:pt x="28" y="14"/>
                    <a:pt x="15" y="7"/>
                  </a:cubicBezTo>
                  <a:cubicBezTo>
                    <a:pt x="9" y="4"/>
                    <a:pt x="4" y="3"/>
                    <a:pt x="0" y="5"/>
                  </a:cubicBezTo>
                  <a:cubicBezTo>
                    <a:pt x="10" y="0"/>
                    <a:pt x="10" y="0"/>
                    <a:pt x="10" y="0"/>
                  </a:cubicBezTo>
                  <a:cubicBezTo>
                    <a:pt x="16" y="4"/>
                    <a:pt x="16" y="4"/>
                    <a:pt x="16" y="4"/>
                  </a:cubicBezTo>
                  <a:lnTo>
                    <a:pt x="39" y="17"/>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iṡḷîḓè"/>
            <p:cNvSpPr/>
            <p:nvPr/>
          </p:nvSpPr>
          <p:spPr bwMode="auto">
            <a:xfrm>
              <a:off x="7951788" y="5580063"/>
              <a:ext cx="76200" cy="111125"/>
            </a:xfrm>
            <a:custGeom>
              <a:avLst/>
              <a:gdLst>
                <a:gd name="T0" fmla="*/ 12 w 25"/>
                <a:gd name="T1" fmla="*/ 4 h 36"/>
                <a:gd name="T2" fmla="*/ 25 w 25"/>
                <a:gd name="T3" fmla="*/ 25 h 36"/>
                <a:gd name="T4" fmla="*/ 12 w 25"/>
                <a:gd name="T5" fmla="*/ 33 h 36"/>
                <a:gd name="T6" fmla="*/ 0 w 25"/>
                <a:gd name="T7" fmla="*/ 11 h 36"/>
                <a:gd name="T8" fmla="*/ 12 w 25"/>
                <a:gd name="T9" fmla="*/ 4 h 36"/>
              </a:gdLst>
              <a:ahLst/>
              <a:cxnLst>
                <a:cxn ang="0">
                  <a:pos x="T0" y="T1"/>
                </a:cxn>
                <a:cxn ang="0">
                  <a:pos x="T2" y="T3"/>
                </a:cxn>
                <a:cxn ang="0">
                  <a:pos x="T4" y="T5"/>
                </a:cxn>
                <a:cxn ang="0">
                  <a:pos x="T6" y="T7"/>
                </a:cxn>
                <a:cxn ang="0">
                  <a:pos x="T8" y="T9"/>
                </a:cxn>
              </a:cxnLst>
              <a:rect l="0" t="0" r="r" b="b"/>
              <a:pathLst>
                <a:path w="25" h="36">
                  <a:moveTo>
                    <a:pt x="12" y="4"/>
                  </a:moveTo>
                  <a:cubicBezTo>
                    <a:pt x="19" y="8"/>
                    <a:pt x="25" y="17"/>
                    <a:pt x="25" y="25"/>
                  </a:cubicBezTo>
                  <a:cubicBezTo>
                    <a:pt x="25" y="33"/>
                    <a:pt x="19" y="36"/>
                    <a:pt x="12" y="33"/>
                  </a:cubicBezTo>
                  <a:cubicBezTo>
                    <a:pt x="5" y="29"/>
                    <a:pt x="0" y="19"/>
                    <a:pt x="0" y="11"/>
                  </a:cubicBezTo>
                  <a:cubicBezTo>
                    <a:pt x="0" y="3"/>
                    <a:pt x="5" y="0"/>
                    <a:pt x="12" y="4"/>
                  </a:cubicBezTo>
                  <a:close/>
                </a:path>
              </a:pathLst>
            </a:custGeom>
            <a:solidFill>
              <a:srgbClr val="CBCA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ï$1îḋè"/>
            <p:cNvSpPr/>
            <p:nvPr/>
          </p:nvSpPr>
          <p:spPr bwMode="auto">
            <a:xfrm>
              <a:off x="6748463" y="4743451"/>
              <a:ext cx="1312863" cy="842963"/>
            </a:xfrm>
            <a:custGeom>
              <a:avLst/>
              <a:gdLst>
                <a:gd name="T0" fmla="*/ 430 w 430"/>
                <a:gd name="T1" fmla="*/ 253 h 276"/>
                <a:gd name="T2" fmla="*/ 0 w 430"/>
                <a:gd name="T3" fmla="*/ 0 h 276"/>
                <a:gd name="T4" fmla="*/ 0 w 430"/>
                <a:gd name="T5" fmla="*/ 26 h 276"/>
                <a:gd name="T6" fmla="*/ 12 w 430"/>
                <a:gd name="T7" fmla="*/ 33 h 276"/>
                <a:gd name="T8" fmla="*/ 17 w 430"/>
                <a:gd name="T9" fmla="*/ 36 h 276"/>
                <a:gd name="T10" fmla="*/ 61 w 430"/>
                <a:gd name="T11" fmla="*/ 61 h 276"/>
                <a:gd name="T12" fmla="*/ 401 w 430"/>
                <a:gd name="T13" fmla="*/ 259 h 276"/>
                <a:gd name="T14" fmla="*/ 407 w 430"/>
                <a:gd name="T15" fmla="*/ 263 h 276"/>
                <a:gd name="T16" fmla="*/ 430 w 430"/>
                <a:gd name="T17" fmla="*/ 276 h 276"/>
                <a:gd name="T18" fmla="*/ 430 w 430"/>
                <a:gd name="T19" fmla="*/ 253 h 276"/>
                <a:gd name="T20" fmla="*/ 25 w 430"/>
                <a:gd name="T21" fmla="*/ 26 h 276"/>
                <a:gd name="T22" fmla="*/ 22 w 430"/>
                <a:gd name="T23" fmla="*/ 28 h 276"/>
                <a:gd name="T24" fmla="*/ 25 w 430"/>
                <a:gd name="T25" fmla="*/ 26 h 276"/>
                <a:gd name="T26" fmla="*/ 416 w 430"/>
                <a:gd name="T27" fmla="*/ 251 h 276"/>
                <a:gd name="T28" fmla="*/ 413 w 430"/>
                <a:gd name="T29" fmla="*/ 252 h 276"/>
                <a:gd name="T30" fmla="*/ 416 w 430"/>
                <a:gd name="T31" fmla="*/ 25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0" h="276">
                  <a:moveTo>
                    <a:pt x="430" y="253"/>
                  </a:moveTo>
                  <a:cubicBezTo>
                    <a:pt x="0" y="0"/>
                    <a:pt x="0" y="0"/>
                    <a:pt x="0" y="0"/>
                  </a:cubicBezTo>
                  <a:cubicBezTo>
                    <a:pt x="0" y="26"/>
                    <a:pt x="0" y="26"/>
                    <a:pt x="0" y="26"/>
                  </a:cubicBezTo>
                  <a:cubicBezTo>
                    <a:pt x="12" y="33"/>
                    <a:pt x="12" y="33"/>
                    <a:pt x="12" y="33"/>
                  </a:cubicBezTo>
                  <a:cubicBezTo>
                    <a:pt x="17" y="36"/>
                    <a:pt x="17" y="36"/>
                    <a:pt x="17" y="36"/>
                  </a:cubicBezTo>
                  <a:cubicBezTo>
                    <a:pt x="61" y="61"/>
                    <a:pt x="61" y="61"/>
                    <a:pt x="61" y="61"/>
                  </a:cubicBezTo>
                  <a:cubicBezTo>
                    <a:pt x="401" y="259"/>
                    <a:pt x="401" y="259"/>
                    <a:pt x="401" y="259"/>
                  </a:cubicBezTo>
                  <a:cubicBezTo>
                    <a:pt x="407" y="263"/>
                    <a:pt x="407" y="263"/>
                    <a:pt x="407" y="263"/>
                  </a:cubicBezTo>
                  <a:cubicBezTo>
                    <a:pt x="430" y="276"/>
                    <a:pt x="430" y="276"/>
                    <a:pt x="430" y="276"/>
                  </a:cubicBezTo>
                  <a:lnTo>
                    <a:pt x="430" y="253"/>
                  </a:lnTo>
                  <a:close/>
                  <a:moveTo>
                    <a:pt x="25" y="26"/>
                  </a:moveTo>
                  <a:cubicBezTo>
                    <a:pt x="22" y="28"/>
                    <a:pt x="22" y="28"/>
                    <a:pt x="22" y="28"/>
                  </a:cubicBezTo>
                  <a:cubicBezTo>
                    <a:pt x="23" y="27"/>
                    <a:pt x="24" y="26"/>
                    <a:pt x="25" y="26"/>
                  </a:cubicBezTo>
                  <a:close/>
                  <a:moveTo>
                    <a:pt x="416" y="251"/>
                  </a:moveTo>
                  <a:cubicBezTo>
                    <a:pt x="413" y="252"/>
                    <a:pt x="413" y="252"/>
                    <a:pt x="413" y="252"/>
                  </a:cubicBezTo>
                  <a:cubicBezTo>
                    <a:pt x="414" y="252"/>
                    <a:pt x="415" y="251"/>
                    <a:pt x="416" y="251"/>
                  </a:cubicBezTo>
                  <a:close/>
                </a:path>
              </a:pathLst>
            </a:custGeom>
            <a:solidFill>
              <a:srgbClr val="9176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iṧḷïḑe"/>
            <p:cNvSpPr/>
            <p:nvPr/>
          </p:nvSpPr>
          <p:spPr bwMode="auto">
            <a:xfrm>
              <a:off x="8061326" y="5030788"/>
              <a:ext cx="819150" cy="555625"/>
            </a:xfrm>
            <a:custGeom>
              <a:avLst/>
              <a:gdLst>
                <a:gd name="T0" fmla="*/ 0 w 516"/>
                <a:gd name="T1" fmla="*/ 306 h 350"/>
                <a:gd name="T2" fmla="*/ 391 w 516"/>
                <a:gd name="T3" fmla="*/ 75 h 350"/>
                <a:gd name="T4" fmla="*/ 427 w 516"/>
                <a:gd name="T5" fmla="*/ 54 h 350"/>
                <a:gd name="T6" fmla="*/ 437 w 516"/>
                <a:gd name="T7" fmla="*/ 48 h 350"/>
                <a:gd name="T8" fmla="*/ 471 w 516"/>
                <a:gd name="T9" fmla="*/ 27 h 350"/>
                <a:gd name="T10" fmla="*/ 516 w 516"/>
                <a:gd name="T11" fmla="*/ 0 h 350"/>
                <a:gd name="T12" fmla="*/ 516 w 516"/>
                <a:gd name="T13" fmla="*/ 50 h 350"/>
                <a:gd name="T14" fmla="*/ 506 w 516"/>
                <a:gd name="T15" fmla="*/ 58 h 350"/>
                <a:gd name="T16" fmla="*/ 462 w 516"/>
                <a:gd name="T17" fmla="*/ 83 h 350"/>
                <a:gd name="T18" fmla="*/ 446 w 516"/>
                <a:gd name="T19" fmla="*/ 90 h 350"/>
                <a:gd name="T20" fmla="*/ 414 w 516"/>
                <a:gd name="T21" fmla="*/ 110 h 350"/>
                <a:gd name="T22" fmla="*/ 400 w 516"/>
                <a:gd name="T23" fmla="*/ 117 h 350"/>
                <a:gd name="T24" fmla="*/ 27 w 516"/>
                <a:gd name="T25" fmla="*/ 335 h 350"/>
                <a:gd name="T26" fmla="*/ 0 w 516"/>
                <a:gd name="T27" fmla="*/ 350 h 350"/>
                <a:gd name="T28" fmla="*/ 0 w 516"/>
                <a:gd name="T29" fmla="*/ 30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6" h="350">
                  <a:moveTo>
                    <a:pt x="0" y="306"/>
                  </a:moveTo>
                  <a:lnTo>
                    <a:pt x="391" y="75"/>
                  </a:lnTo>
                  <a:lnTo>
                    <a:pt x="427" y="54"/>
                  </a:lnTo>
                  <a:lnTo>
                    <a:pt x="437" y="48"/>
                  </a:lnTo>
                  <a:lnTo>
                    <a:pt x="471" y="27"/>
                  </a:lnTo>
                  <a:lnTo>
                    <a:pt x="516" y="0"/>
                  </a:lnTo>
                  <a:lnTo>
                    <a:pt x="516" y="50"/>
                  </a:lnTo>
                  <a:lnTo>
                    <a:pt x="506" y="58"/>
                  </a:lnTo>
                  <a:lnTo>
                    <a:pt x="462" y="83"/>
                  </a:lnTo>
                  <a:lnTo>
                    <a:pt x="446" y="90"/>
                  </a:lnTo>
                  <a:lnTo>
                    <a:pt x="414" y="110"/>
                  </a:lnTo>
                  <a:lnTo>
                    <a:pt x="400" y="117"/>
                  </a:lnTo>
                  <a:lnTo>
                    <a:pt x="27" y="335"/>
                  </a:lnTo>
                  <a:lnTo>
                    <a:pt x="0" y="350"/>
                  </a:lnTo>
                  <a:lnTo>
                    <a:pt x="0" y="306"/>
                  </a:lnTo>
                  <a:close/>
                </a:path>
              </a:pathLst>
            </a:custGeom>
            <a:solidFill>
              <a:srgbClr val="A197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îṡ1îḑê"/>
            <p:cNvSpPr/>
            <p:nvPr/>
          </p:nvSpPr>
          <p:spPr bwMode="auto">
            <a:xfrm>
              <a:off x="8650288" y="4560888"/>
              <a:ext cx="1404938" cy="500063"/>
            </a:xfrm>
            <a:custGeom>
              <a:avLst/>
              <a:gdLst>
                <a:gd name="T0" fmla="*/ 0 w 885"/>
                <a:gd name="T1" fmla="*/ 38 h 315"/>
                <a:gd name="T2" fmla="*/ 0 w 885"/>
                <a:gd name="T3" fmla="*/ 0 h 315"/>
                <a:gd name="T4" fmla="*/ 481 w 885"/>
                <a:gd name="T5" fmla="*/ 281 h 315"/>
                <a:gd name="T6" fmla="*/ 885 w 885"/>
                <a:gd name="T7" fmla="*/ 40 h 315"/>
                <a:gd name="T8" fmla="*/ 885 w 885"/>
                <a:gd name="T9" fmla="*/ 80 h 315"/>
                <a:gd name="T10" fmla="*/ 481 w 885"/>
                <a:gd name="T11" fmla="*/ 315 h 315"/>
                <a:gd name="T12" fmla="*/ 0 w 885"/>
                <a:gd name="T13" fmla="*/ 38 h 315"/>
              </a:gdLst>
              <a:ahLst/>
              <a:cxnLst>
                <a:cxn ang="0">
                  <a:pos x="T0" y="T1"/>
                </a:cxn>
                <a:cxn ang="0">
                  <a:pos x="T2" y="T3"/>
                </a:cxn>
                <a:cxn ang="0">
                  <a:pos x="T4" y="T5"/>
                </a:cxn>
                <a:cxn ang="0">
                  <a:pos x="T6" y="T7"/>
                </a:cxn>
                <a:cxn ang="0">
                  <a:pos x="T8" y="T9"/>
                </a:cxn>
                <a:cxn ang="0">
                  <a:pos x="T10" y="T11"/>
                </a:cxn>
                <a:cxn ang="0">
                  <a:pos x="T12" y="T13"/>
                </a:cxn>
              </a:cxnLst>
              <a:rect l="0" t="0" r="r" b="b"/>
              <a:pathLst>
                <a:path w="885" h="315">
                  <a:moveTo>
                    <a:pt x="0" y="38"/>
                  </a:moveTo>
                  <a:lnTo>
                    <a:pt x="0" y="0"/>
                  </a:lnTo>
                  <a:lnTo>
                    <a:pt x="481" y="281"/>
                  </a:lnTo>
                  <a:lnTo>
                    <a:pt x="885" y="40"/>
                  </a:lnTo>
                  <a:lnTo>
                    <a:pt x="885" y="80"/>
                  </a:lnTo>
                  <a:lnTo>
                    <a:pt x="481" y="315"/>
                  </a:lnTo>
                  <a:lnTo>
                    <a:pt x="0" y="38"/>
                  </a:ln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ïsļiďe"/>
            <p:cNvSpPr/>
            <p:nvPr/>
          </p:nvSpPr>
          <p:spPr bwMode="auto">
            <a:xfrm>
              <a:off x="8650288" y="4178301"/>
              <a:ext cx="1404938" cy="828675"/>
            </a:xfrm>
            <a:custGeom>
              <a:avLst/>
              <a:gdLst>
                <a:gd name="T0" fmla="*/ 0 w 885"/>
                <a:gd name="T1" fmla="*/ 241 h 522"/>
                <a:gd name="T2" fmla="*/ 410 w 885"/>
                <a:gd name="T3" fmla="*/ 0 h 522"/>
                <a:gd name="T4" fmla="*/ 885 w 885"/>
                <a:gd name="T5" fmla="*/ 281 h 522"/>
                <a:gd name="T6" fmla="*/ 481 w 885"/>
                <a:gd name="T7" fmla="*/ 522 h 522"/>
                <a:gd name="T8" fmla="*/ 0 w 885"/>
                <a:gd name="T9" fmla="*/ 241 h 522"/>
              </a:gdLst>
              <a:ahLst/>
              <a:cxnLst>
                <a:cxn ang="0">
                  <a:pos x="T0" y="T1"/>
                </a:cxn>
                <a:cxn ang="0">
                  <a:pos x="T2" y="T3"/>
                </a:cxn>
                <a:cxn ang="0">
                  <a:pos x="T4" y="T5"/>
                </a:cxn>
                <a:cxn ang="0">
                  <a:pos x="T6" y="T7"/>
                </a:cxn>
                <a:cxn ang="0">
                  <a:pos x="T8" y="T9"/>
                </a:cxn>
              </a:cxnLst>
              <a:rect l="0" t="0" r="r" b="b"/>
              <a:pathLst>
                <a:path w="885" h="522">
                  <a:moveTo>
                    <a:pt x="0" y="241"/>
                  </a:moveTo>
                  <a:lnTo>
                    <a:pt x="410" y="0"/>
                  </a:lnTo>
                  <a:lnTo>
                    <a:pt x="885" y="281"/>
                  </a:lnTo>
                  <a:lnTo>
                    <a:pt x="481" y="522"/>
                  </a:lnTo>
                  <a:lnTo>
                    <a:pt x="0" y="241"/>
                  </a:lnTo>
                  <a:close/>
                </a:path>
              </a:pathLst>
            </a:custGeom>
            <a:solidFill>
              <a:srgbClr val="B6DC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îṥľiḓé"/>
            <p:cNvSpPr/>
            <p:nvPr/>
          </p:nvSpPr>
          <p:spPr bwMode="auto">
            <a:xfrm>
              <a:off x="8696326" y="5162551"/>
              <a:ext cx="122238" cy="127000"/>
            </a:xfrm>
            <a:custGeom>
              <a:avLst/>
              <a:gdLst>
                <a:gd name="T0" fmla="*/ 18 w 40"/>
                <a:gd name="T1" fmla="*/ 27 h 42"/>
                <a:gd name="T2" fmla="*/ 30 w 40"/>
                <a:gd name="T3" fmla="*/ 19 h 42"/>
                <a:gd name="T4" fmla="*/ 24 w 40"/>
                <a:gd name="T5" fmla="*/ 4 h 42"/>
                <a:gd name="T6" fmla="*/ 32 w 40"/>
                <a:gd name="T7" fmla="*/ 0 h 42"/>
                <a:gd name="T8" fmla="*/ 40 w 40"/>
                <a:gd name="T9" fmla="*/ 25 h 42"/>
                <a:gd name="T10" fmla="*/ 34 w 40"/>
                <a:gd name="T11" fmla="*/ 39 h 42"/>
                <a:gd name="T12" fmla="*/ 18 w 40"/>
                <a:gd name="T13" fmla="*/ 38 h 42"/>
                <a:gd name="T14" fmla="*/ 0 w 40"/>
                <a:gd name="T15" fmla="*/ 18 h 42"/>
                <a:gd name="T16" fmla="*/ 7 w 40"/>
                <a:gd name="T17" fmla="*/ 14 h 42"/>
                <a:gd name="T18" fmla="*/ 18 w 40"/>
                <a:gd name="T19"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2">
                  <a:moveTo>
                    <a:pt x="18" y="27"/>
                  </a:moveTo>
                  <a:cubicBezTo>
                    <a:pt x="24" y="31"/>
                    <a:pt x="30" y="27"/>
                    <a:pt x="30" y="19"/>
                  </a:cubicBezTo>
                  <a:cubicBezTo>
                    <a:pt x="30" y="14"/>
                    <a:pt x="28" y="9"/>
                    <a:pt x="24" y="4"/>
                  </a:cubicBezTo>
                  <a:cubicBezTo>
                    <a:pt x="32" y="0"/>
                    <a:pt x="32" y="0"/>
                    <a:pt x="32" y="0"/>
                  </a:cubicBezTo>
                  <a:cubicBezTo>
                    <a:pt x="37" y="8"/>
                    <a:pt x="40" y="17"/>
                    <a:pt x="40" y="25"/>
                  </a:cubicBezTo>
                  <a:cubicBezTo>
                    <a:pt x="40" y="32"/>
                    <a:pt x="38" y="37"/>
                    <a:pt x="34" y="39"/>
                  </a:cubicBezTo>
                  <a:cubicBezTo>
                    <a:pt x="30" y="42"/>
                    <a:pt x="24" y="42"/>
                    <a:pt x="18" y="38"/>
                  </a:cubicBezTo>
                  <a:cubicBezTo>
                    <a:pt x="11" y="34"/>
                    <a:pt x="4" y="27"/>
                    <a:pt x="0" y="18"/>
                  </a:cubicBezTo>
                  <a:cubicBezTo>
                    <a:pt x="7" y="14"/>
                    <a:pt x="7" y="14"/>
                    <a:pt x="7" y="14"/>
                  </a:cubicBezTo>
                  <a:cubicBezTo>
                    <a:pt x="9" y="19"/>
                    <a:pt x="13" y="24"/>
                    <a:pt x="18" y="2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ïsḷïḑé"/>
            <p:cNvSpPr/>
            <p:nvPr/>
          </p:nvSpPr>
          <p:spPr bwMode="auto">
            <a:xfrm>
              <a:off x="8718551" y="5173663"/>
              <a:ext cx="69850" cy="82550"/>
            </a:xfrm>
            <a:custGeom>
              <a:avLst/>
              <a:gdLst>
                <a:gd name="T0" fmla="*/ 11 w 23"/>
                <a:gd name="T1" fmla="*/ 23 h 27"/>
                <a:gd name="T2" fmla="*/ 0 w 23"/>
                <a:gd name="T3" fmla="*/ 10 h 27"/>
                <a:gd name="T4" fmla="*/ 17 w 23"/>
                <a:gd name="T5" fmla="*/ 0 h 27"/>
                <a:gd name="T6" fmla="*/ 23 w 23"/>
                <a:gd name="T7" fmla="*/ 15 h 27"/>
                <a:gd name="T8" fmla="*/ 11 w 23"/>
                <a:gd name="T9" fmla="*/ 23 h 27"/>
              </a:gdLst>
              <a:ahLst/>
              <a:cxnLst>
                <a:cxn ang="0">
                  <a:pos x="T0" y="T1"/>
                </a:cxn>
                <a:cxn ang="0">
                  <a:pos x="T2" y="T3"/>
                </a:cxn>
                <a:cxn ang="0">
                  <a:pos x="T4" y="T5"/>
                </a:cxn>
                <a:cxn ang="0">
                  <a:pos x="T6" y="T7"/>
                </a:cxn>
                <a:cxn ang="0">
                  <a:pos x="T8" y="T9"/>
                </a:cxn>
              </a:cxnLst>
              <a:rect l="0" t="0" r="r" b="b"/>
              <a:pathLst>
                <a:path w="23" h="27">
                  <a:moveTo>
                    <a:pt x="11" y="23"/>
                  </a:moveTo>
                  <a:cubicBezTo>
                    <a:pt x="6" y="20"/>
                    <a:pt x="2" y="15"/>
                    <a:pt x="0" y="10"/>
                  </a:cubicBezTo>
                  <a:cubicBezTo>
                    <a:pt x="17" y="0"/>
                    <a:pt x="17" y="0"/>
                    <a:pt x="17" y="0"/>
                  </a:cubicBezTo>
                  <a:cubicBezTo>
                    <a:pt x="21" y="5"/>
                    <a:pt x="23" y="10"/>
                    <a:pt x="23" y="15"/>
                  </a:cubicBezTo>
                  <a:cubicBezTo>
                    <a:pt x="23" y="23"/>
                    <a:pt x="17" y="27"/>
                    <a:pt x="11" y="23"/>
                  </a:cubicBezTo>
                  <a:close/>
                </a:path>
              </a:pathLst>
            </a:custGeom>
            <a:solidFill>
              <a:srgbClr val="CBCA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ísľíḑé"/>
            <p:cNvSpPr/>
            <p:nvPr/>
          </p:nvSpPr>
          <p:spPr bwMode="auto">
            <a:xfrm>
              <a:off x="8794751" y="5122863"/>
              <a:ext cx="96838" cy="158750"/>
            </a:xfrm>
            <a:custGeom>
              <a:avLst/>
              <a:gdLst>
                <a:gd name="T0" fmla="*/ 8 w 32"/>
                <a:gd name="T1" fmla="*/ 38 h 52"/>
                <a:gd name="T2" fmla="*/ 0 w 32"/>
                <a:gd name="T3" fmla="*/ 13 h 52"/>
                <a:gd name="T4" fmla="*/ 23 w 32"/>
                <a:gd name="T5" fmla="*/ 0 h 52"/>
                <a:gd name="T6" fmla="*/ 32 w 32"/>
                <a:gd name="T7" fmla="*/ 25 h 52"/>
                <a:gd name="T8" fmla="*/ 24 w 32"/>
                <a:gd name="T9" fmla="*/ 40 h 52"/>
                <a:gd name="T10" fmla="*/ 2 w 32"/>
                <a:gd name="T11" fmla="*/ 52 h 52"/>
                <a:gd name="T12" fmla="*/ 8 w 32"/>
                <a:gd name="T13" fmla="*/ 38 h 52"/>
              </a:gdLst>
              <a:ahLst/>
              <a:cxnLst>
                <a:cxn ang="0">
                  <a:pos x="T0" y="T1"/>
                </a:cxn>
                <a:cxn ang="0">
                  <a:pos x="T2" y="T3"/>
                </a:cxn>
                <a:cxn ang="0">
                  <a:pos x="T4" y="T5"/>
                </a:cxn>
                <a:cxn ang="0">
                  <a:pos x="T6" y="T7"/>
                </a:cxn>
                <a:cxn ang="0">
                  <a:pos x="T8" y="T9"/>
                </a:cxn>
                <a:cxn ang="0">
                  <a:pos x="T10" y="T11"/>
                </a:cxn>
                <a:cxn ang="0">
                  <a:pos x="T12" y="T13"/>
                </a:cxn>
              </a:cxnLst>
              <a:rect l="0" t="0" r="r" b="b"/>
              <a:pathLst>
                <a:path w="32" h="52">
                  <a:moveTo>
                    <a:pt x="8" y="38"/>
                  </a:moveTo>
                  <a:cubicBezTo>
                    <a:pt x="8" y="30"/>
                    <a:pt x="5" y="21"/>
                    <a:pt x="0" y="13"/>
                  </a:cubicBezTo>
                  <a:cubicBezTo>
                    <a:pt x="23" y="0"/>
                    <a:pt x="23" y="0"/>
                    <a:pt x="23" y="0"/>
                  </a:cubicBezTo>
                  <a:cubicBezTo>
                    <a:pt x="28" y="7"/>
                    <a:pt x="32" y="17"/>
                    <a:pt x="32" y="25"/>
                  </a:cubicBezTo>
                  <a:cubicBezTo>
                    <a:pt x="32" y="33"/>
                    <a:pt x="29" y="39"/>
                    <a:pt x="24" y="40"/>
                  </a:cubicBezTo>
                  <a:cubicBezTo>
                    <a:pt x="2" y="52"/>
                    <a:pt x="2" y="52"/>
                    <a:pt x="2" y="52"/>
                  </a:cubicBezTo>
                  <a:cubicBezTo>
                    <a:pt x="6" y="50"/>
                    <a:pt x="8" y="45"/>
                    <a:pt x="8" y="38"/>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ïSlíḓe"/>
            <p:cNvSpPr/>
            <p:nvPr/>
          </p:nvSpPr>
          <p:spPr bwMode="auto">
            <a:xfrm>
              <a:off x="9442451" y="4687888"/>
              <a:ext cx="820738" cy="554038"/>
            </a:xfrm>
            <a:custGeom>
              <a:avLst/>
              <a:gdLst>
                <a:gd name="T0" fmla="*/ 517 w 517"/>
                <a:gd name="T1" fmla="*/ 0 h 349"/>
                <a:gd name="T2" fmla="*/ 517 w 517"/>
                <a:gd name="T3" fmla="*/ 50 h 349"/>
                <a:gd name="T4" fmla="*/ 0 w 517"/>
                <a:gd name="T5" fmla="*/ 349 h 349"/>
                <a:gd name="T6" fmla="*/ 0 w 517"/>
                <a:gd name="T7" fmla="*/ 306 h 349"/>
                <a:gd name="T8" fmla="*/ 517 w 517"/>
                <a:gd name="T9" fmla="*/ 0 h 349"/>
              </a:gdLst>
              <a:ahLst/>
              <a:cxnLst>
                <a:cxn ang="0">
                  <a:pos x="T0" y="T1"/>
                </a:cxn>
                <a:cxn ang="0">
                  <a:pos x="T2" y="T3"/>
                </a:cxn>
                <a:cxn ang="0">
                  <a:pos x="T4" y="T5"/>
                </a:cxn>
                <a:cxn ang="0">
                  <a:pos x="T6" y="T7"/>
                </a:cxn>
                <a:cxn ang="0">
                  <a:pos x="T8" y="T9"/>
                </a:cxn>
              </a:cxnLst>
              <a:rect l="0" t="0" r="r" b="b"/>
              <a:pathLst>
                <a:path w="517" h="349">
                  <a:moveTo>
                    <a:pt x="517" y="0"/>
                  </a:moveTo>
                  <a:lnTo>
                    <a:pt x="517" y="50"/>
                  </a:lnTo>
                  <a:lnTo>
                    <a:pt x="0" y="349"/>
                  </a:lnTo>
                  <a:lnTo>
                    <a:pt x="0" y="306"/>
                  </a:lnTo>
                  <a:lnTo>
                    <a:pt x="517" y="0"/>
                  </a:lnTo>
                  <a:close/>
                </a:path>
              </a:pathLst>
            </a:custGeom>
            <a:solidFill>
              <a:srgbClr val="A197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íṣḷïḑé"/>
            <p:cNvSpPr/>
            <p:nvPr/>
          </p:nvSpPr>
          <p:spPr bwMode="auto">
            <a:xfrm>
              <a:off x="8959851" y="2641601"/>
              <a:ext cx="268288" cy="468313"/>
            </a:xfrm>
            <a:custGeom>
              <a:avLst/>
              <a:gdLst>
                <a:gd name="T0" fmla="*/ 169 w 169"/>
                <a:gd name="T1" fmla="*/ 98 h 295"/>
                <a:gd name="T2" fmla="*/ 169 w 169"/>
                <a:gd name="T3" fmla="*/ 295 h 295"/>
                <a:gd name="T4" fmla="*/ 0 w 169"/>
                <a:gd name="T5" fmla="*/ 196 h 295"/>
                <a:gd name="T6" fmla="*/ 0 w 169"/>
                <a:gd name="T7" fmla="*/ 0 h 295"/>
                <a:gd name="T8" fmla="*/ 169 w 169"/>
                <a:gd name="T9" fmla="*/ 98 h 295"/>
              </a:gdLst>
              <a:ahLst/>
              <a:cxnLst>
                <a:cxn ang="0">
                  <a:pos x="T0" y="T1"/>
                </a:cxn>
                <a:cxn ang="0">
                  <a:pos x="T2" y="T3"/>
                </a:cxn>
                <a:cxn ang="0">
                  <a:pos x="T4" y="T5"/>
                </a:cxn>
                <a:cxn ang="0">
                  <a:pos x="T6" y="T7"/>
                </a:cxn>
                <a:cxn ang="0">
                  <a:pos x="T8" y="T9"/>
                </a:cxn>
              </a:cxnLst>
              <a:rect l="0" t="0" r="r" b="b"/>
              <a:pathLst>
                <a:path w="169" h="295">
                  <a:moveTo>
                    <a:pt x="169" y="98"/>
                  </a:moveTo>
                  <a:lnTo>
                    <a:pt x="169" y="295"/>
                  </a:lnTo>
                  <a:lnTo>
                    <a:pt x="0" y="196"/>
                  </a:lnTo>
                  <a:lnTo>
                    <a:pt x="0" y="0"/>
                  </a:lnTo>
                  <a:lnTo>
                    <a:pt x="169" y="98"/>
                  </a:lnTo>
                  <a:close/>
                </a:path>
              </a:pathLst>
            </a:custGeom>
            <a:solidFill>
              <a:srgbClr val="CBCA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îšlïďé"/>
            <p:cNvSpPr/>
            <p:nvPr/>
          </p:nvSpPr>
          <p:spPr bwMode="auto">
            <a:xfrm>
              <a:off x="9363076" y="2674938"/>
              <a:ext cx="268288" cy="465138"/>
            </a:xfrm>
            <a:custGeom>
              <a:avLst/>
              <a:gdLst>
                <a:gd name="T0" fmla="*/ 169 w 169"/>
                <a:gd name="T1" fmla="*/ 293 h 293"/>
                <a:gd name="T2" fmla="*/ 0 w 169"/>
                <a:gd name="T3" fmla="*/ 195 h 293"/>
                <a:gd name="T4" fmla="*/ 0 w 169"/>
                <a:gd name="T5" fmla="*/ 0 h 293"/>
                <a:gd name="T6" fmla="*/ 169 w 169"/>
                <a:gd name="T7" fmla="*/ 97 h 293"/>
                <a:gd name="T8" fmla="*/ 169 w 169"/>
                <a:gd name="T9" fmla="*/ 293 h 293"/>
              </a:gdLst>
              <a:ahLst/>
              <a:cxnLst>
                <a:cxn ang="0">
                  <a:pos x="T0" y="T1"/>
                </a:cxn>
                <a:cxn ang="0">
                  <a:pos x="T2" y="T3"/>
                </a:cxn>
                <a:cxn ang="0">
                  <a:pos x="T4" y="T5"/>
                </a:cxn>
                <a:cxn ang="0">
                  <a:pos x="T6" y="T7"/>
                </a:cxn>
                <a:cxn ang="0">
                  <a:pos x="T8" y="T9"/>
                </a:cxn>
              </a:cxnLst>
              <a:rect l="0" t="0" r="r" b="b"/>
              <a:pathLst>
                <a:path w="169" h="293">
                  <a:moveTo>
                    <a:pt x="169" y="293"/>
                  </a:moveTo>
                  <a:lnTo>
                    <a:pt x="0" y="195"/>
                  </a:lnTo>
                  <a:lnTo>
                    <a:pt x="0" y="0"/>
                  </a:lnTo>
                  <a:lnTo>
                    <a:pt x="169" y="97"/>
                  </a:lnTo>
                  <a:lnTo>
                    <a:pt x="169" y="293"/>
                  </a:lnTo>
                  <a:close/>
                </a:path>
              </a:pathLst>
            </a:custGeom>
            <a:solidFill>
              <a:srgbClr val="3BC5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iş1idé"/>
            <p:cNvSpPr/>
            <p:nvPr/>
          </p:nvSpPr>
          <p:spPr bwMode="auto">
            <a:xfrm>
              <a:off x="8959851" y="2271713"/>
              <a:ext cx="268288" cy="465138"/>
            </a:xfrm>
            <a:custGeom>
              <a:avLst/>
              <a:gdLst>
                <a:gd name="T0" fmla="*/ 15 w 169"/>
                <a:gd name="T1" fmla="*/ 204 h 293"/>
                <a:gd name="T2" fmla="*/ 15 w 169"/>
                <a:gd name="T3" fmla="*/ 204 h 293"/>
                <a:gd name="T4" fmla="*/ 0 w 169"/>
                <a:gd name="T5" fmla="*/ 195 h 293"/>
                <a:gd name="T6" fmla="*/ 0 w 169"/>
                <a:gd name="T7" fmla="*/ 0 h 293"/>
                <a:gd name="T8" fmla="*/ 169 w 169"/>
                <a:gd name="T9" fmla="*/ 97 h 293"/>
                <a:gd name="T10" fmla="*/ 169 w 169"/>
                <a:gd name="T11" fmla="*/ 293 h 293"/>
                <a:gd name="T12" fmla="*/ 15 w 169"/>
                <a:gd name="T13" fmla="*/ 204 h 293"/>
              </a:gdLst>
              <a:ahLst/>
              <a:cxnLst>
                <a:cxn ang="0">
                  <a:pos x="T0" y="T1"/>
                </a:cxn>
                <a:cxn ang="0">
                  <a:pos x="T2" y="T3"/>
                </a:cxn>
                <a:cxn ang="0">
                  <a:pos x="T4" y="T5"/>
                </a:cxn>
                <a:cxn ang="0">
                  <a:pos x="T6" y="T7"/>
                </a:cxn>
                <a:cxn ang="0">
                  <a:pos x="T8" y="T9"/>
                </a:cxn>
                <a:cxn ang="0">
                  <a:pos x="T10" y="T11"/>
                </a:cxn>
                <a:cxn ang="0">
                  <a:pos x="T12" y="T13"/>
                </a:cxn>
              </a:cxnLst>
              <a:rect l="0" t="0" r="r" b="b"/>
              <a:pathLst>
                <a:path w="169" h="293">
                  <a:moveTo>
                    <a:pt x="15" y="204"/>
                  </a:moveTo>
                  <a:lnTo>
                    <a:pt x="15" y="204"/>
                  </a:lnTo>
                  <a:lnTo>
                    <a:pt x="0" y="195"/>
                  </a:lnTo>
                  <a:lnTo>
                    <a:pt x="0" y="0"/>
                  </a:lnTo>
                  <a:lnTo>
                    <a:pt x="169" y="97"/>
                  </a:lnTo>
                  <a:lnTo>
                    <a:pt x="169" y="293"/>
                  </a:lnTo>
                  <a:lnTo>
                    <a:pt x="15" y="204"/>
                  </a:lnTo>
                  <a:close/>
                </a:path>
              </a:pathLst>
            </a:custGeom>
            <a:solidFill>
              <a:srgbClr val="B741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íṧḷíḋè"/>
            <p:cNvSpPr/>
            <p:nvPr/>
          </p:nvSpPr>
          <p:spPr bwMode="auto">
            <a:xfrm>
              <a:off x="8639176" y="1820863"/>
              <a:ext cx="1452563" cy="854075"/>
            </a:xfrm>
            <a:custGeom>
              <a:avLst/>
              <a:gdLst>
                <a:gd name="T0" fmla="*/ 0 w 915"/>
                <a:gd name="T1" fmla="*/ 21 h 538"/>
                <a:gd name="T2" fmla="*/ 32 w 915"/>
                <a:gd name="T3" fmla="*/ 0 h 538"/>
                <a:gd name="T4" fmla="*/ 915 w 915"/>
                <a:gd name="T5" fmla="*/ 517 h 538"/>
                <a:gd name="T6" fmla="*/ 879 w 915"/>
                <a:gd name="T7" fmla="*/ 538 h 538"/>
                <a:gd name="T8" fmla="*/ 0 w 915"/>
                <a:gd name="T9" fmla="*/ 21 h 538"/>
              </a:gdLst>
              <a:ahLst/>
              <a:cxnLst>
                <a:cxn ang="0">
                  <a:pos x="T0" y="T1"/>
                </a:cxn>
                <a:cxn ang="0">
                  <a:pos x="T2" y="T3"/>
                </a:cxn>
                <a:cxn ang="0">
                  <a:pos x="T4" y="T5"/>
                </a:cxn>
                <a:cxn ang="0">
                  <a:pos x="T6" y="T7"/>
                </a:cxn>
                <a:cxn ang="0">
                  <a:pos x="T8" y="T9"/>
                </a:cxn>
              </a:cxnLst>
              <a:rect l="0" t="0" r="r" b="b"/>
              <a:pathLst>
                <a:path w="915" h="538">
                  <a:moveTo>
                    <a:pt x="0" y="21"/>
                  </a:moveTo>
                  <a:lnTo>
                    <a:pt x="32" y="0"/>
                  </a:lnTo>
                  <a:lnTo>
                    <a:pt x="915" y="517"/>
                  </a:lnTo>
                  <a:lnTo>
                    <a:pt x="879" y="538"/>
                  </a:lnTo>
                  <a:lnTo>
                    <a:pt x="0" y="21"/>
                  </a:lnTo>
                  <a:close/>
                </a:path>
              </a:pathLst>
            </a:custGeom>
            <a:solidFill>
              <a:srgbClr val="FDC7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îŝļïḋê"/>
            <p:cNvSpPr/>
            <p:nvPr/>
          </p:nvSpPr>
          <p:spPr bwMode="auto">
            <a:xfrm>
              <a:off x="8702676" y="2932113"/>
              <a:ext cx="1246188" cy="769938"/>
            </a:xfrm>
            <a:custGeom>
              <a:avLst/>
              <a:gdLst>
                <a:gd name="T0" fmla="*/ 133 w 785"/>
                <a:gd name="T1" fmla="*/ 60 h 485"/>
                <a:gd name="T2" fmla="*/ 785 w 785"/>
                <a:gd name="T3" fmla="*/ 454 h 485"/>
                <a:gd name="T4" fmla="*/ 785 w 785"/>
                <a:gd name="T5" fmla="*/ 485 h 485"/>
                <a:gd name="T6" fmla="*/ 0 w 785"/>
                <a:gd name="T7" fmla="*/ 17 h 485"/>
                <a:gd name="T8" fmla="*/ 35 w 785"/>
                <a:gd name="T9" fmla="*/ 0 h 485"/>
                <a:gd name="T10" fmla="*/ 133 w 785"/>
                <a:gd name="T11" fmla="*/ 60 h 485"/>
              </a:gdLst>
              <a:ahLst/>
              <a:cxnLst>
                <a:cxn ang="0">
                  <a:pos x="T0" y="T1"/>
                </a:cxn>
                <a:cxn ang="0">
                  <a:pos x="T2" y="T3"/>
                </a:cxn>
                <a:cxn ang="0">
                  <a:pos x="T4" y="T5"/>
                </a:cxn>
                <a:cxn ang="0">
                  <a:pos x="T6" y="T7"/>
                </a:cxn>
                <a:cxn ang="0">
                  <a:pos x="T8" y="T9"/>
                </a:cxn>
                <a:cxn ang="0">
                  <a:pos x="T10" y="T11"/>
                </a:cxn>
              </a:cxnLst>
              <a:rect l="0" t="0" r="r" b="b"/>
              <a:pathLst>
                <a:path w="785" h="485">
                  <a:moveTo>
                    <a:pt x="133" y="60"/>
                  </a:moveTo>
                  <a:lnTo>
                    <a:pt x="785" y="454"/>
                  </a:lnTo>
                  <a:lnTo>
                    <a:pt x="785" y="485"/>
                  </a:lnTo>
                  <a:lnTo>
                    <a:pt x="0" y="17"/>
                  </a:lnTo>
                  <a:lnTo>
                    <a:pt x="35" y="0"/>
                  </a:lnTo>
                  <a:lnTo>
                    <a:pt x="133" y="60"/>
                  </a:lnTo>
                  <a:close/>
                </a:path>
              </a:pathLst>
            </a:custGeom>
            <a:solidFill>
              <a:srgbClr val="FDC7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ïṩḷíḓe"/>
            <p:cNvSpPr/>
            <p:nvPr/>
          </p:nvSpPr>
          <p:spPr bwMode="auto">
            <a:xfrm>
              <a:off x="8702676" y="1976438"/>
              <a:ext cx="58738" cy="982663"/>
            </a:xfrm>
            <a:custGeom>
              <a:avLst/>
              <a:gdLst>
                <a:gd name="T0" fmla="*/ 35 w 37"/>
                <a:gd name="T1" fmla="*/ 27 h 619"/>
                <a:gd name="T2" fmla="*/ 35 w 37"/>
                <a:gd name="T3" fmla="*/ 602 h 619"/>
                <a:gd name="T4" fmla="*/ 0 w 37"/>
                <a:gd name="T5" fmla="*/ 619 h 619"/>
                <a:gd name="T6" fmla="*/ 0 w 37"/>
                <a:gd name="T7" fmla="*/ 0 h 619"/>
                <a:gd name="T8" fmla="*/ 37 w 37"/>
                <a:gd name="T9" fmla="*/ 23 h 619"/>
                <a:gd name="T10" fmla="*/ 35 w 37"/>
                <a:gd name="T11" fmla="*/ 27 h 619"/>
              </a:gdLst>
              <a:ahLst/>
              <a:cxnLst>
                <a:cxn ang="0">
                  <a:pos x="T0" y="T1"/>
                </a:cxn>
                <a:cxn ang="0">
                  <a:pos x="T2" y="T3"/>
                </a:cxn>
                <a:cxn ang="0">
                  <a:pos x="T4" y="T5"/>
                </a:cxn>
                <a:cxn ang="0">
                  <a:pos x="T6" y="T7"/>
                </a:cxn>
                <a:cxn ang="0">
                  <a:pos x="T8" y="T9"/>
                </a:cxn>
                <a:cxn ang="0">
                  <a:pos x="T10" y="T11"/>
                </a:cxn>
              </a:cxnLst>
              <a:rect l="0" t="0" r="r" b="b"/>
              <a:pathLst>
                <a:path w="37" h="619">
                  <a:moveTo>
                    <a:pt x="35" y="27"/>
                  </a:moveTo>
                  <a:lnTo>
                    <a:pt x="35" y="602"/>
                  </a:lnTo>
                  <a:lnTo>
                    <a:pt x="0" y="619"/>
                  </a:lnTo>
                  <a:lnTo>
                    <a:pt x="0" y="0"/>
                  </a:lnTo>
                  <a:lnTo>
                    <a:pt x="37" y="23"/>
                  </a:lnTo>
                  <a:lnTo>
                    <a:pt x="35" y="27"/>
                  </a:lnTo>
                  <a:close/>
                </a:path>
              </a:pathLst>
            </a:custGeom>
            <a:solidFill>
              <a:srgbClr val="F794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îšļidê"/>
            <p:cNvSpPr/>
            <p:nvPr/>
          </p:nvSpPr>
          <p:spPr bwMode="auto">
            <a:xfrm>
              <a:off x="10034588" y="2641601"/>
              <a:ext cx="57150" cy="1189038"/>
            </a:xfrm>
            <a:custGeom>
              <a:avLst/>
              <a:gdLst>
                <a:gd name="T0" fmla="*/ 36 w 36"/>
                <a:gd name="T1" fmla="*/ 0 h 749"/>
                <a:gd name="T2" fmla="*/ 36 w 36"/>
                <a:gd name="T3" fmla="*/ 726 h 749"/>
                <a:gd name="T4" fmla="*/ 0 w 36"/>
                <a:gd name="T5" fmla="*/ 749 h 749"/>
                <a:gd name="T6" fmla="*/ 0 w 36"/>
                <a:gd name="T7" fmla="*/ 21 h 749"/>
                <a:gd name="T8" fmla="*/ 36 w 36"/>
                <a:gd name="T9" fmla="*/ 0 h 749"/>
              </a:gdLst>
              <a:ahLst/>
              <a:cxnLst>
                <a:cxn ang="0">
                  <a:pos x="T0" y="T1"/>
                </a:cxn>
                <a:cxn ang="0">
                  <a:pos x="T2" y="T3"/>
                </a:cxn>
                <a:cxn ang="0">
                  <a:pos x="T4" y="T5"/>
                </a:cxn>
                <a:cxn ang="0">
                  <a:pos x="T6" y="T7"/>
                </a:cxn>
                <a:cxn ang="0">
                  <a:pos x="T8" y="T9"/>
                </a:cxn>
              </a:cxnLst>
              <a:rect l="0" t="0" r="r" b="b"/>
              <a:pathLst>
                <a:path w="36" h="749">
                  <a:moveTo>
                    <a:pt x="36" y="0"/>
                  </a:moveTo>
                  <a:lnTo>
                    <a:pt x="36" y="726"/>
                  </a:lnTo>
                  <a:lnTo>
                    <a:pt x="0" y="749"/>
                  </a:lnTo>
                  <a:lnTo>
                    <a:pt x="0" y="21"/>
                  </a:lnTo>
                  <a:lnTo>
                    <a:pt x="36" y="0"/>
                  </a:lnTo>
                  <a:close/>
                </a:path>
              </a:pathLst>
            </a:custGeom>
            <a:solidFill>
              <a:srgbClr val="F794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íṥlîḋé"/>
            <p:cNvSpPr/>
            <p:nvPr/>
          </p:nvSpPr>
          <p:spPr bwMode="auto">
            <a:xfrm>
              <a:off x="8639176" y="1854201"/>
              <a:ext cx="1395413" cy="1976438"/>
            </a:xfrm>
            <a:custGeom>
              <a:avLst/>
              <a:gdLst>
                <a:gd name="T0" fmla="*/ 0 w 879"/>
                <a:gd name="T1" fmla="*/ 0 h 1245"/>
                <a:gd name="T2" fmla="*/ 0 w 879"/>
                <a:gd name="T3" fmla="*/ 723 h 1245"/>
                <a:gd name="T4" fmla="*/ 879 w 879"/>
                <a:gd name="T5" fmla="*/ 1245 h 1245"/>
                <a:gd name="T6" fmla="*/ 879 w 879"/>
                <a:gd name="T7" fmla="*/ 517 h 1245"/>
                <a:gd name="T8" fmla="*/ 0 w 879"/>
                <a:gd name="T9" fmla="*/ 0 h 1245"/>
                <a:gd name="T10" fmla="*/ 40 w 879"/>
                <a:gd name="T11" fmla="*/ 77 h 1245"/>
                <a:gd name="T12" fmla="*/ 77 w 879"/>
                <a:gd name="T13" fmla="*/ 100 h 1245"/>
                <a:gd name="T14" fmla="*/ 240 w 879"/>
                <a:gd name="T15" fmla="*/ 196 h 1245"/>
                <a:gd name="T16" fmla="*/ 409 w 879"/>
                <a:gd name="T17" fmla="*/ 296 h 1245"/>
                <a:gd name="T18" fmla="*/ 825 w 879"/>
                <a:gd name="T19" fmla="*/ 542 h 1245"/>
                <a:gd name="T20" fmla="*/ 825 w 879"/>
                <a:gd name="T21" fmla="*/ 1133 h 1245"/>
                <a:gd name="T22" fmla="*/ 825 w 879"/>
                <a:gd name="T23" fmla="*/ 1164 h 1245"/>
                <a:gd name="T24" fmla="*/ 40 w 879"/>
                <a:gd name="T25" fmla="*/ 696 h 1245"/>
                <a:gd name="T26" fmla="*/ 40 w 879"/>
                <a:gd name="T27" fmla="*/ 77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9" h="1245">
                  <a:moveTo>
                    <a:pt x="0" y="0"/>
                  </a:moveTo>
                  <a:lnTo>
                    <a:pt x="0" y="723"/>
                  </a:lnTo>
                  <a:lnTo>
                    <a:pt x="879" y="1245"/>
                  </a:lnTo>
                  <a:lnTo>
                    <a:pt x="879" y="517"/>
                  </a:lnTo>
                  <a:lnTo>
                    <a:pt x="0" y="0"/>
                  </a:lnTo>
                  <a:close/>
                  <a:moveTo>
                    <a:pt x="40" y="77"/>
                  </a:moveTo>
                  <a:lnTo>
                    <a:pt x="77" y="100"/>
                  </a:lnTo>
                  <a:lnTo>
                    <a:pt x="240" y="196"/>
                  </a:lnTo>
                  <a:lnTo>
                    <a:pt x="409" y="296"/>
                  </a:lnTo>
                  <a:lnTo>
                    <a:pt x="825" y="542"/>
                  </a:lnTo>
                  <a:lnTo>
                    <a:pt x="825" y="1133"/>
                  </a:lnTo>
                  <a:lnTo>
                    <a:pt x="825" y="1164"/>
                  </a:lnTo>
                  <a:lnTo>
                    <a:pt x="40" y="696"/>
                  </a:lnTo>
                  <a:lnTo>
                    <a:pt x="40" y="77"/>
                  </a:lnTo>
                  <a:close/>
                </a:path>
              </a:pathLst>
            </a:custGeom>
            <a:solidFill>
              <a:srgbClr val="CF732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îṣḻïḓe"/>
            <p:cNvSpPr/>
            <p:nvPr/>
          </p:nvSpPr>
          <p:spPr bwMode="auto">
            <a:xfrm>
              <a:off x="8758238" y="2012951"/>
              <a:ext cx="1190625" cy="1639888"/>
            </a:xfrm>
            <a:custGeom>
              <a:avLst/>
              <a:gdLst>
                <a:gd name="T0" fmla="*/ 98 w 750"/>
                <a:gd name="T1" fmla="*/ 639 h 1033"/>
                <a:gd name="T2" fmla="*/ 750 w 750"/>
                <a:gd name="T3" fmla="*/ 1033 h 1033"/>
                <a:gd name="T4" fmla="*/ 750 w 750"/>
                <a:gd name="T5" fmla="*/ 442 h 1033"/>
                <a:gd name="T6" fmla="*/ 334 w 750"/>
                <a:gd name="T7" fmla="*/ 196 h 1033"/>
                <a:gd name="T8" fmla="*/ 165 w 750"/>
                <a:gd name="T9" fmla="*/ 96 h 1033"/>
                <a:gd name="T10" fmla="*/ 2 w 750"/>
                <a:gd name="T11" fmla="*/ 0 h 1033"/>
                <a:gd name="T12" fmla="*/ 0 w 750"/>
                <a:gd name="T13" fmla="*/ 4 h 1033"/>
                <a:gd name="T14" fmla="*/ 0 w 750"/>
                <a:gd name="T15" fmla="*/ 579 h 1033"/>
                <a:gd name="T16" fmla="*/ 98 w 750"/>
                <a:gd name="T17" fmla="*/ 639 h 1033"/>
                <a:gd name="T18" fmla="*/ 381 w 750"/>
                <a:gd name="T19" fmla="*/ 417 h 1033"/>
                <a:gd name="T20" fmla="*/ 550 w 750"/>
                <a:gd name="T21" fmla="*/ 514 h 1033"/>
                <a:gd name="T22" fmla="*/ 550 w 750"/>
                <a:gd name="T23" fmla="*/ 710 h 1033"/>
                <a:gd name="T24" fmla="*/ 381 w 750"/>
                <a:gd name="T25" fmla="*/ 612 h 1033"/>
                <a:gd name="T26" fmla="*/ 381 w 750"/>
                <a:gd name="T27" fmla="*/ 417 h 1033"/>
                <a:gd name="T28" fmla="*/ 296 w 750"/>
                <a:gd name="T29" fmla="*/ 260 h 1033"/>
                <a:gd name="T30" fmla="*/ 296 w 750"/>
                <a:gd name="T31" fmla="*/ 456 h 1033"/>
                <a:gd name="T32" fmla="*/ 142 w 750"/>
                <a:gd name="T33" fmla="*/ 367 h 1033"/>
                <a:gd name="T34" fmla="*/ 142 w 750"/>
                <a:gd name="T35" fmla="*/ 367 h 1033"/>
                <a:gd name="T36" fmla="*/ 127 w 750"/>
                <a:gd name="T37" fmla="*/ 358 h 1033"/>
                <a:gd name="T38" fmla="*/ 127 w 750"/>
                <a:gd name="T39" fmla="*/ 163 h 1033"/>
                <a:gd name="T40" fmla="*/ 296 w 750"/>
                <a:gd name="T41" fmla="*/ 260 h 1033"/>
                <a:gd name="T42" fmla="*/ 127 w 750"/>
                <a:gd name="T43" fmla="*/ 592 h 1033"/>
                <a:gd name="T44" fmla="*/ 127 w 750"/>
                <a:gd name="T45" fmla="*/ 396 h 1033"/>
                <a:gd name="T46" fmla="*/ 296 w 750"/>
                <a:gd name="T47" fmla="*/ 494 h 1033"/>
                <a:gd name="T48" fmla="*/ 296 w 750"/>
                <a:gd name="T49" fmla="*/ 691 h 1033"/>
                <a:gd name="T50" fmla="*/ 127 w 750"/>
                <a:gd name="T51" fmla="*/ 592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0" h="1033">
                  <a:moveTo>
                    <a:pt x="98" y="639"/>
                  </a:moveTo>
                  <a:lnTo>
                    <a:pt x="750" y="1033"/>
                  </a:lnTo>
                  <a:lnTo>
                    <a:pt x="750" y="442"/>
                  </a:lnTo>
                  <a:lnTo>
                    <a:pt x="334" y="196"/>
                  </a:lnTo>
                  <a:lnTo>
                    <a:pt x="165" y="96"/>
                  </a:lnTo>
                  <a:lnTo>
                    <a:pt x="2" y="0"/>
                  </a:lnTo>
                  <a:lnTo>
                    <a:pt x="0" y="4"/>
                  </a:lnTo>
                  <a:lnTo>
                    <a:pt x="0" y="579"/>
                  </a:lnTo>
                  <a:lnTo>
                    <a:pt x="98" y="639"/>
                  </a:lnTo>
                  <a:close/>
                  <a:moveTo>
                    <a:pt x="381" y="417"/>
                  </a:moveTo>
                  <a:lnTo>
                    <a:pt x="550" y="514"/>
                  </a:lnTo>
                  <a:lnTo>
                    <a:pt x="550" y="710"/>
                  </a:lnTo>
                  <a:lnTo>
                    <a:pt x="381" y="612"/>
                  </a:lnTo>
                  <a:lnTo>
                    <a:pt x="381" y="417"/>
                  </a:lnTo>
                  <a:close/>
                  <a:moveTo>
                    <a:pt x="296" y="260"/>
                  </a:moveTo>
                  <a:lnTo>
                    <a:pt x="296" y="456"/>
                  </a:lnTo>
                  <a:lnTo>
                    <a:pt x="142" y="367"/>
                  </a:lnTo>
                  <a:lnTo>
                    <a:pt x="142" y="367"/>
                  </a:lnTo>
                  <a:lnTo>
                    <a:pt x="127" y="358"/>
                  </a:lnTo>
                  <a:lnTo>
                    <a:pt x="127" y="163"/>
                  </a:lnTo>
                  <a:lnTo>
                    <a:pt x="296" y="260"/>
                  </a:lnTo>
                  <a:close/>
                  <a:moveTo>
                    <a:pt x="127" y="592"/>
                  </a:moveTo>
                  <a:lnTo>
                    <a:pt x="127" y="396"/>
                  </a:lnTo>
                  <a:lnTo>
                    <a:pt x="296" y="494"/>
                  </a:lnTo>
                  <a:lnTo>
                    <a:pt x="296" y="691"/>
                  </a:lnTo>
                  <a:lnTo>
                    <a:pt x="127" y="5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íṧľíḋê"/>
            <p:cNvSpPr/>
            <p:nvPr/>
          </p:nvSpPr>
          <p:spPr bwMode="auto">
            <a:xfrm>
              <a:off x="3000376" y="3354388"/>
              <a:ext cx="79375" cy="115888"/>
            </a:xfrm>
            <a:custGeom>
              <a:avLst/>
              <a:gdLst>
                <a:gd name="T0" fmla="*/ 13 w 26"/>
                <a:gd name="T1" fmla="*/ 4 h 38"/>
                <a:gd name="T2" fmla="*/ 26 w 26"/>
                <a:gd name="T3" fmla="*/ 11 h 38"/>
                <a:gd name="T4" fmla="*/ 13 w 26"/>
                <a:gd name="T5" fmla="*/ 34 h 38"/>
                <a:gd name="T6" fmla="*/ 0 w 26"/>
                <a:gd name="T7" fmla="*/ 26 h 38"/>
                <a:gd name="T8" fmla="*/ 13 w 26"/>
                <a:gd name="T9" fmla="*/ 4 h 38"/>
              </a:gdLst>
              <a:ahLst/>
              <a:cxnLst>
                <a:cxn ang="0">
                  <a:pos x="T0" y="T1"/>
                </a:cxn>
                <a:cxn ang="0">
                  <a:pos x="T2" y="T3"/>
                </a:cxn>
                <a:cxn ang="0">
                  <a:pos x="T4" y="T5"/>
                </a:cxn>
                <a:cxn ang="0">
                  <a:pos x="T6" y="T7"/>
                </a:cxn>
                <a:cxn ang="0">
                  <a:pos x="T8" y="T9"/>
                </a:cxn>
              </a:cxnLst>
              <a:rect l="0" t="0" r="r" b="b"/>
              <a:pathLst>
                <a:path w="26" h="38">
                  <a:moveTo>
                    <a:pt x="13" y="4"/>
                  </a:moveTo>
                  <a:cubicBezTo>
                    <a:pt x="20" y="0"/>
                    <a:pt x="26" y="3"/>
                    <a:pt x="26" y="11"/>
                  </a:cubicBezTo>
                  <a:cubicBezTo>
                    <a:pt x="26" y="19"/>
                    <a:pt x="20" y="29"/>
                    <a:pt x="13" y="34"/>
                  </a:cubicBezTo>
                  <a:cubicBezTo>
                    <a:pt x="6" y="38"/>
                    <a:pt x="0" y="34"/>
                    <a:pt x="0" y="26"/>
                  </a:cubicBezTo>
                  <a:cubicBezTo>
                    <a:pt x="0" y="18"/>
                    <a:pt x="6" y="8"/>
                    <a:pt x="13"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iṧļíďé"/>
            <p:cNvSpPr/>
            <p:nvPr/>
          </p:nvSpPr>
          <p:spPr bwMode="auto">
            <a:xfrm>
              <a:off x="2967038" y="3316288"/>
              <a:ext cx="142875" cy="190500"/>
            </a:xfrm>
            <a:custGeom>
              <a:avLst/>
              <a:gdLst>
                <a:gd name="T0" fmla="*/ 7 w 47"/>
                <a:gd name="T1" fmla="*/ 59 h 62"/>
                <a:gd name="T2" fmla="*/ 24 w 47"/>
                <a:gd name="T3" fmla="*/ 58 h 62"/>
                <a:gd name="T4" fmla="*/ 47 w 47"/>
                <a:gd name="T5" fmla="*/ 17 h 62"/>
                <a:gd name="T6" fmla="*/ 39 w 47"/>
                <a:gd name="T7" fmla="*/ 1 h 62"/>
                <a:gd name="T8" fmla="*/ 39 w 47"/>
                <a:gd name="T9" fmla="*/ 1 h 62"/>
                <a:gd name="T10" fmla="*/ 24 w 47"/>
                <a:gd name="T11" fmla="*/ 4 h 62"/>
                <a:gd name="T12" fmla="*/ 0 w 47"/>
                <a:gd name="T13" fmla="*/ 44 h 62"/>
                <a:gd name="T14" fmla="*/ 7 w 47"/>
                <a:gd name="T15" fmla="*/ 59 h 62"/>
                <a:gd name="T16" fmla="*/ 11 w 47"/>
                <a:gd name="T17" fmla="*/ 38 h 62"/>
                <a:gd name="T18" fmla="*/ 24 w 47"/>
                <a:gd name="T19" fmla="*/ 16 h 62"/>
                <a:gd name="T20" fmla="*/ 37 w 47"/>
                <a:gd name="T21" fmla="*/ 23 h 62"/>
                <a:gd name="T22" fmla="*/ 24 w 47"/>
                <a:gd name="T23" fmla="*/ 46 h 62"/>
                <a:gd name="T24" fmla="*/ 11 w 47"/>
                <a:gd name="T2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62">
                  <a:moveTo>
                    <a:pt x="7" y="59"/>
                  </a:moveTo>
                  <a:cubicBezTo>
                    <a:pt x="11" y="62"/>
                    <a:pt x="17" y="61"/>
                    <a:pt x="24" y="58"/>
                  </a:cubicBezTo>
                  <a:cubicBezTo>
                    <a:pt x="37" y="50"/>
                    <a:pt x="47" y="32"/>
                    <a:pt x="47" y="17"/>
                  </a:cubicBezTo>
                  <a:cubicBezTo>
                    <a:pt x="47" y="9"/>
                    <a:pt x="44" y="3"/>
                    <a:pt x="39" y="1"/>
                  </a:cubicBezTo>
                  <a:cubicBezTo>
                    <a:pt x="39" y="1"/>
                    <a:pt x="39" y="1"/>
                    <a:pt x="39" y="1"/>
                  </a:cubicBezTo>
                  <a:cubicBezTo>
                    <a:pt x="35" y="0"/>
                    <a:pt x="30" y="0"/>
                    <a:pt x="24" y="4"/>
                  </a:cubicBezTo>
                  <a:cubicBezTo>
                    <a:pt x="11" y="11"/>
                    <a:pt x="0" y="29"/>
                    <a:pt x="0" y="44"/>
                  </a:cubicBezTo>
                  <a:cubicBezTo>
                    <a:pt x="0" y="51"/>
                    <a:pt x="3" y="56"/>
                    <a:pt x="7" y="59"/>
                  </a:cubicBezTo>
                  <a:close/>
                  <a:moveTo>
                    <a:pt x="11" y="38"/>
                  </a:moveTo>
                  <a:cubicBezTo>
                    <a:pt x="11" y="30"/>
                    <a:pt x="17" y="20"/>
                    <a:pt x="24" y="16"/>
                  </a:cubicBezTo>
                  <a:cubicBezTo>
                    <a:pt x="31" y="12"/>
                    <a:pt x="37" y="15"/>
                    <a:pt x="37" y="23"/>
                  </a:cubicBezTo>
                  <a:cubicBezTo>
                    <a:pt x="37" y="31"/>
                    <a:pt x="31" y="41"/>
                    <a:pt x="24" y="46"/>
                  </a:cubicBezTo>
                  <a:cubicBezTo>
                    <a:pt x="17" y="50"/>
                    <a:pt x="11" y="46"/>
                    <a:pt x="11" y="38"/>
                  </a:cubicBezTo>
                  <a:close/>
                </a:path>
              </a:pathLst>
            </a:custGeom>
            <a:solidFill>
              <a:srgbClr val="78CEE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ïṧ1ïḍe"/>
            <p:cNvSpPr/>
            <p:nvPr/>
          </p:nvSpPr>
          <p:spPr bwMode="auto">
            <a:xfrm>
              <a:off x="2894013" y="3275013"/>
              <a:ext cx="192088" cy="222250"/>
            </a:xfrm>
            <a:custGeom>
              <a:avLst/>
              <a:gdLst>
                <a:gd name="T0" fmla="*/ 23 w 63"/>
                <a:gd name="T1" fmla="*/ 4 h 73"/>
                <a:gd name="T2" fmla="*/ 38 w 63"/>
                <a:gd name="T3" fmla="*/ 2 h 73"/>
                <a:gd name="T4" fmla="*/ 41 w 63"/>
                <a:gd name="T5" fmla="*/ 3 h 73"/>
                <a:gd name="T6" fmla="*/ 41 w 63"/>
                <a:gd name="T7" fmla="*/ 3 h 73"/>
                <a:gd name="T8" fmla="*/ 63 w 63"/>
                <a:gd name="T9" fmla="*/ 15 h 73"/>
                <a:gd name="T10" fmla="*/ 48 w 63"/>
                <a:gd name="T11" fmla="*/ 18 h 73"/>
                <a:gd name="T12" fmla="*/ 24 w 63"/>
                <a:gd name="T13" fmla="*/ 58 h 73"/>
                <a:gd name="T14" fmla="*/ 31 w 63"/>
                <a:gd name="T15" fmla="*/ 73 h 73"/>
                <a:gd name="T16" fmla="*/ 8 w 63"/>
                <a:gd name="T17" fmla="*/ 60 h 73"/>
                <a:gd name="T18" fmla="*/ 8 w 63"/>
                <a:gd name="T19" fmla="*/ 60 h 73"/>
                <a:gd name="T20" fmla="*/ 0 w 63"/>
                <a:gd name="T21" fmla="*/ 45 h 73"/>
                <a:gd name="T22" fmla="*/ 23 w 63"/>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73">
                  <a:moveTo>
                    <a:pt x="23" y="4"/>
                  </a:moveTo>
                  <a:cubicBezTo>
                    <a:pt x="29" y="1"/>
                    <a:pt x="34" y="0"/>
                    <a:pt x="38" y="2"/>
                  </a:cubicBezTo>
                  <a:cubicBezTo>
                    <a:pt x="41" y="3"/>
                    <a:pt x="41" y="3"/>
                    <a:pt x="41" y="3"/>
                  </a:cubicBezTo>
                  <a:cubicBezTo>
                    <a:pt x="41" y="3"/>
                    <a:pt x="41" y="3"/>
                    <a:pt x="41" y="3"/>
                  </a:cubicBezTo>
                  <a:cubicBezTo>
                    <a:pt x="63" y="15"/>
                    <a:pt x="63" y="15"/>
                    <a:pt x="63" y="15"/>
                  </a:cubicBezTo>
                  <a:cubicBezTo>
                    <a:pt x="59" y="14"/>
                    <a:pt x="54" y="14"/>
                    <a:pt x="48" y="18"/>
                  </a:cubicBezTo>
                  <a:cubicBezTo>
                    <a:pt x="35" y="25"/>
                    <a:pt x="24" y="43"/>
                    <a:pt x="24" y="58"/>
                  </a:cubicBezTo>
                  <a:cubicBezTo>
                    <a:pt x="24" y="65"/>
                    <a:pt x="27" y="70"/>
                    <a:pt x="31" y="73"/>
                  </a:cubicBezTo>
                  <a:cubicBezTo>
                    <a:pt x="8" y="60"/>
                    <a:pt x="8" y="60"/>
                    <a:pt x="8" y="60"/>
                  </a:cubicBezTo>
                  <a:cubicBezTo>
                    <a:pt x="8" y="60"/>
                    <a:pt x="8" y="60"/>
                    <a:pt x="8" y="60"/>
                  </a:cubicBezTo>
                  <a:cubicBezTo>
                    <a:pt x="3" y="58"/>
                    <a:pt x="0" y="53"/>
                    <a:pt x="0" y="45"/>
                  </a:cubicBezTo>
                  <a:cubicBezTo>
                    <a:pt x="0" y="30"/>
                    <a:pt x="10" y="12"/>
                    <a:pt x="23" y="4"/>
                  </a:cubicBezTo>
                  <a:close/>
                </a:path>
              </a:pathLst>
            </a:custGeom>
            <a:solidFill>
              <a:srgbClr val="A3DBE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iṡḷïḋé"/>
            <p:cNvSpPr/>
            <p:nvPr/>
          </p:nvSpPr>
          <p:spPr bwMode="auto">
            <a:xfrm>
              <a:off x="1928813" y="1239838"/>
              <a:ext cx="1398588" cy="809625"/>
            </a:xfrm>
            <a:custGeom>
              <a:avLst/>
              <a:gdLst>
                <a:gd name="T0" fmla="*/ 0 w 881"/>
                <a:gd name="T1" fmla="*/ 489 h 510"/>
                <a:gd name="T2" fmla="*/ 844 w 881"/>
                <a:gd name="T3" fmla="*/ 0 h 510"/>
                <a:gd name="T4" fmla="*/ 881 w 881"/>
                <a:gd name="T5" fmla="*/ 23 h 510"/>
                <a:gd name="T6" fmla="*/ 50 w 881"/>
                <a:gd name="T7" fmla="*/ 510 h 510"/>
                <a:gd name="T8" fmla="*/ 0 w 881"/>
                <a:gd name="T9" fmla="*/ 489 h 510"/>
              </a:gdLst>
              <a:ahLst/>
              <a:cxnLst>
                <a:cxn ang="0">
                  <a:pos x="T0" y="T1"/>
                </a:cxn>
                <a:cxn ang="0">
                  <a:pos x="T2" y="T3"/>
                </a:cxn>
                <a:cxn ang="0">
                  <a:pos x="T4" y="T5"/>
                </a:cxn>
                <a:cxn ang="0">
                  <a:pos x="T6" y="T7"/>
                </a:cxn>
                <a:cxn ang="0">
                  <a:pos x="T8" y="T9"/>
                </a:cxn>
              </a:cxnLst>
              <a:rect l="0" t="0" r="r" b="b"/>
              <a:pathLst>
                <a:path w="881" h="510">
                  <a:moveTo>
                    <a:pt x="0" y="489"/>
                  </a:moveTo>
                  <a:lnTo>
                    <a:pt x="844" y="0"/>
                  </a:lnTo>
                  <a:lnTo>
                    <a:pt x="881" y="23"/>
                  </a:lnTo>
                  <a:lnTo>
                    <a:pt x="50" y="510"/>
                  </a:lnTo>
                  <a:lnTo>
                    <a:pt x="0" y="489"/>
                  </a:lnTo>
                  <a:close/>
                </a:path>
              </a:pathLst>
            </a:custGeom>
            <a:solidFill>
              <a:srgbClr val="A3DBE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iṧľïḍé"/>
            <p:cNvSpPr/>
            <p:nvPr/>
          </p:nvSpPr>
          <p:spPr bwMode="auto">
            <a:xfrm>
              <a:off x="2008188" y="1276351"/>
              <a:ext cx="1319213" cy="4325938"/>
            </a:xfrm>
            <a:custGeom>
              <a:avLst/>
              <a:gdLst>
                <a:gd name="T0" fmla="*/ 831 w 831"/>
                <a:gd name="T1" fmla="*/ 0 h 2725"/>
                <a:gd name="T2" fmla="*/ 831 w 831"/>
                <a:gd name="T3" fmla="*/ 2246 h 2725"/>
                <a:gd name="T4" fmla="*/ 794 w 831"/>
                <a:gd name="T5" fmla="*/ 2267 h 2725"/>
                <a:gd name="T6" fmla="*/ 794 w 831"/>
                <a:gd name="T7" fmla="*/ 116 h 2725"/>
                <a:gd name="T8" fmla="*/ 733 w 831"/>
                <a:gd name="T9" fmla="*/ 152 h 2725"/>
                <a:gd name="T10" fmla="*/ 42 w 831"/>
                <a:gd name="T11" fmla="*/ 550 h 2725"/>
                <a:gd name="T12" fmla="*/ 42 w 831"/>
                <a:gd name="T13" fmla="*/ 2630 h 2725"/>
                <a:gd name="T14" fmla="*/ 42 w 831"/>
                <a:gd name="T15" fmla="*/ 2700 h 2725"/>
                <a:gd name="T16" fmla="*/ 0 w 831"/>
                <a:gd name="T17" fmla="*/ 2725 h 2725"/>
                <a:gd name="T18" fmla="*/ 0 w 831"/>
                <a:gd name="T19" fmla="*/ 487 h 2725"/>
                <a:gd name="T20" fmla="*/ 831 w 831"/>
                <a:gd name="T21" fmla="*/ 0 h 2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1" h="2725">
                  <a:moveTo>
                    <a:pt x="831" y="0"/>
                  </a:moveTo>
                  <a:lnTo>
                    <a:pt x="831" y="2246"/>
                  </a:lnTo>
                  <a:lnTo>
                    <a:pt x="794" y="2267"/>
                  </a:lnTo>
                  <a:lnTo>
                    <a:pt x="794" y="116"/>
                  </a:lnTo>
                  <a:lnTo>
                    <a:pt x="733" y="152"/>
                  </a:lnTo>
                  <a:lnTo>
                    <a:pt x="42" y="550"/>
                  </a:lnTo>
                  <a:lnTo>
                    <a:pt x="42" y="2630"/>
                  </a:lnTo>
                  <a:lnTo>
                    <a:pt x="42" y="2700"/>
                  </a:lnTo>
                  <a:lnTo>
                    <a:pt x="0" y="2725"/>
                  </a:lnTo>
                  <a:lnTo>
                    <a:pt x="0" y="487"/>
                  </a:lnTo>
                  <a:lnTo>
                    <a:pt x="831" y="0"/>
                  </a:lnTo>
                  <a:close/>
                </a:path>
              </a:pathLst>
            </a:custGeom>
            <a:solidFill>
              <a:srgbClr val="78CEE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isḷïďe"/>
            <p:cNvSpPr/>
            <p:nvPr/>
          </p:nvSpPr>
          <p:spPr bwMode="auto">
            <a:xfrm>
              <a:off x="1928813" y="2016126"/>
              <a:ext cx="79375" cy="3586163"/>
            </a:xfrm>
            <a:custGeom>
              <a:avLst/>
              <a:gdLst>
                <a:gd name="T0" fmla="*/ 50 w 50"/>
                <a:gd name="T1" fmla="*/ 21 h 2259"/>
                <a:gd name="T2" fmla="*/ 50 w 50"/>
                <a:gd name="T3" fmla="*/ 2259 h 2259"/>
                <a:gd name="T4" fmla="*/ 0 w 50"/>
                <a:gd name="T5" fmla="*/ 2232 h 2259"/>
                <a:gd name="T6" fmla="*/ 0 w 50"/>
                <a:gd name="T7" fmla="*/ 0 h 2259"/>
                <a:gd name="T8" fmla="*/ 50 w 50"/>
                <a:gd name="T9" fmla="*/ 21 h 2259"/>
              </a:gdLst>
              <a:ahLst/>
              <a:cxnLst>
                <a:cxn ang="0">
                  <a:pos x="T0" y="T1"/>
                </a:cxn>
                <a:cxn ang="0">
                  <a:pos x="T2" y="T3"/>
                </a:cxn>
                <a:cxn ang="0">
                  <a:pos x="T4" y="T5"/>
                </a:cxn>
                <a:cxn ang="0">
                  <a:pos x="T6" y="T7"/>
                </a:cxn>
                <a:cxn ang="0">
                  <a:pos x="T8" y="T9"/>
                </a:cxn>
              </a:cxnLst>
              <a:rect l="0" t="0" r="r" b="b"/>
              <a:pathLst>
                <a:path w="50" h="2259">
                  <a:moveTo>
                    <a:pt x="50" y="21"/>
                  </a:moveTo>
                  <a:lnTo>
                    <a:pt x="50" y="2259"/>
                  </a:lnTo>
                  <a:lnTo>
                    <a:pt x="0" y="2232"/>
                  </a:lnTo>
                  <a:lnTo>
                    <a:pt x="0" y="0"/>
                  </a:lnTo>
                  <a:lnTo>
                    <a:pt x="50" y="21"/>
                  </a:lnTo>
                  <a:close/>
                </a:path>
              </a:pathLst>
            </a:custGeom>
            <a:solidFill>
              <a:srgbClr val="69BF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ïṡļîďè"/>
            <p:cNvSpPr/>
            <p:nvPr/>
          </p:nvSpPr>
          <p:spPr bwMode="auto">
            <a:xfrm>
              <a:off x="2074863" y="1517651"/>
              <a:ext cx="1096963" cy="3933825"/>
            </a:xfrm>
            <a:custGeom>
              <a:avLst/>
              <a:gdLst>
                <a:gd name="T0" fmla="*/ 0 w 359"/>
                <a:gd name="T1" fmla="*/ 207 h 1288"/>
                <a:gd name="T2" fmla="*/ 0 w 359"/>
                <a:gd name="T3" fmla="*/ 1288 h 1288"/>
                <a:gd name="T4" fmla="*/ 359 w 359"/>
                <a:gd name="T5" fmla="*/ 1080 h 1288"/>
                <a:gd name="T6" fmla="*/ 359 w 359"/>
                <a:gd name="T7" fmla="*/ 0 h 1288"/>
                <a:gd name="T8" fmla="*/ 0 w 359"/>
                <a:gd name="T9" fmla="*/ 207 h 1288"/>
                <a:gd name="T10" fmla="*/ 268 w 359"/>
                <a:gd name="T11" fmla="*/ 620 h 1288"/>
                <a:gd name="T12" fmla="*/ 291 w 359"/>
                <a:gd name="T13" fmla="*/ 579 h 1288"/>
                <a:gd name="T14" fmla="*/ 306 w 359"/>
                <a:gd name="T15" fmla="*/ 577 h 1288"/>
                <a:gd name="T16" fmla="*/ 309 w 359"/>
                <a:gd name="T17" fmla="*/ 578 h 1288"/>
                <a:gd name="T18" fmla="*/ 309 w 359"/>
                <a:gd name="T19" fmla="*/ 578 h 1288"/>
                <a:gd name="T20" fmla="*/ 331 w 359"/>
                <a:gd name="T21" fmla="*/ 590 h 1288"/>
                <a:gd name="T22" fmla="*/ 331 w 359"/>
                <a:gd name="T23" fmla="*/ 590 h 1288"/>
                <a:gd name="T24" fmla="*/ 339 w 359"/>
                <a:gd name="T25" fmla="*/ 606 h 1288"/>
                <a:gd name="T26" fmla="*/ 316 w 359"/>
                <a:gd name="T27" fmla="*/ 647 h 1288"/>
                <a:gd name="T28" fmla="*/ 299 w 359"/>
                <a:gd name="T29" fmla="*/ 648 h 1288"/>
                <a:gd name="T30" fmla="*/ 276 w 359"/>
                <a:gd name="T31" fmla="*/ 635 h 1288"/>
                <a:gd name="T32" fmla="*/ 276 w 359"/>
                <a:gd name="T33" fmla="*/ 635 h 1288"/>
                <a:gd name="T34" fmla="*/ 268 w 359"/>
                <a:gd name="T35" fmla="*/ 62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9" h="1288">
                  <a:moveTo>
                    <a:pt x="0" y="207"/>
                  </a:moveTo>
                  <a:cubicBezTo>
                    <a:pt x="0" y="1288"/>
                    <a:pt x="0" y="1288"/>
                    <a:pt x="0" y="1288"/>
                  </a:cubicBezTo>
                  <a:cubicBezTo>
                    <a:pt x="359" y="1080"/>
                    <a:pt x="359" y="1080"/>
                    <a:pt x="359" y="1080"/>
                  </a:cubicBezTo>
                  <a:cubicBezTo>
                    <a:pt x="359" y="0"/>
                    <a:pt x="359" y="0"/>
                    <a:pt x="359" y="0"/>
                  </a:cubicBezTo>
                  <a:lnTo>
                    <a:pt x="0" y="207"/>
                  </a:lnTo>
                  <a:close/>
                  <a:moveTo>
                    <a:pt x="268" y="620"/>
                  </a:moveTo>
                  <a:cubicBezTo>
                    <a:pt x="268" y="605"/>
                    <a:pt x="278" y="587"/>
                    <a:pt x="291" y="579"/>
                  </a:cubicBezTo>
                  <a:cubicBezTo>
                    <a:pt x="297" y="576"/>
                    <a:pt x="302" y="575"/>
                    <a:pt x="306" y="577"/>
                  </a:cubicBezTo>
                  <a:cubicBezTo>
                    <a:pt x="307" y="577"/>
                    <a:pt x="308" y="578"/>
                    <a:pt x="309" y="578"/>
                  </a:cubicBezTo>
                  <a:cubicBezTo>
                    <a:pt x="309" y="578"/>
                    <a:pt x="309" y="578"/>
                    <a:pt x="309" y="578"/>
                  </a:cubicBezTo>
                  <a:cubicBezTo>
                    <a:pt x="331" y="590"/>
                    <a:pt x="331" y="590"/>
                    <a:pt x="331" y="590"/>
                  </a:cubicBezTo>
                  <a:cubicBezTo>
                    <a:pt x="331" y="590"/>
                    <a:pt x="331" y="590"/>
                    <a:pt x="331" y="590"/>
                  </a:cubicBezTo>
                  <a:cubicBezTo>
                    <a:pt x="336" y="592"/>
                    <a:pt x="339" y="598"/>
                    <a:pt x="339" y="606"/>
                  </a:cubicBezTo>
                  <a:cubicBezTo>
                    <a:pt x="339" y="621"/>
                    <a:pt x="329" y="639"/>
                    <a:pt x="316" y="647"/>
                  </a:cubicBezTo>
                  <a:cubicBezTo>
                    <a:pt x="309" y="650"/>
                    <a:pt x="303" y="651"/>
                    <a:pt x="299" y="648"/>
                  </a:cubicBezTo>
                  <a:cubicBezTo>
                    <a:pt x="276" y="635"/>
                    <a:pt x="276" y="635"/>
                    <a:pt x="276" y="635"/>
                  </a:cubicBezTo>
                  <a:cubicBezTo>
                    <a:pt x="276" y="635"/>
                    <a:pt x="276" y="635"/>
                    <a:pt x="276" y="635"/>
                  </a:cubicBezTo>
                  <a:cubicBezTo>
                    <a:pt x="271" y="633"/>
                    <a:pt x="268" y="628"/>
                    <a:pt x="268" y="620"/>
                  </a:cubicBezTo>
                  <a:close/>
                </a:path>
              </a:pathLst>
            </a:custGeom>
            <a:solidFill>
              <a:srgbClr val="1A529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işļîďè"/>
            <p:cNvSpPr/>
            <p:nvPr/>
          </p:nvSpPr>
          <p:spPr bwMode="auto">
            <a:xfrm>
              <a:off x="3171826" y="1460501"/>
              <a:ext cx="96838" cy="3414713"/>
            </a:xfrm>
            <a:custGeom>
              <a:avLst/>
              <a:gdLst>
                <a:gd name="T0" fmla="*/ 61 w 61"/>
                <a:gd name="T1" fmla="*/ 0 h 2151"/>
                <a:gd name="T2" fmla="*/ 61 w 61"/>
                <a:gd name="T3" fmla="*/ 2151 h 2151"/>
                <a:gd name="T4" fmla="*/ 0 w 61"/>
                <a:gd name="T5" fmla="*/ 2114 h 2151"/>
                <a:gd name="T6" fmla="*/ 0 w 61"/>
                <a:gd name="T7" fmla="*/ 36 h 2151"/>
                <a:gd name="T8" fmla="*/ 61 w 61"/>
                <a:gd name="T9" fmla="*/ 0 h 2151"/>
              </a:gdLst>
              <a:ahLst/>
              <a:cxnLst>
                <a:cxn ang="0">
                  <a:pos x="T0" y="T1"/>
                </a:cxn>
                <a:cxn ang="0">
                  <a:pos x="T2" y="T3"/>
                </a:cxn>
                <a:cxn ang="0">
                  <a:pos x="T4" y="T5"/>
                </a:cxn>
                <a:cxn ang="0">
                  <a:pos x="T6" y="T7"/>
                </a:cxn>
                <a:cxn ang="0">
                  <a:pos x="T8" y="T9"/>
                </a:cxn>
              </a:cxnLst>
              <a:rect l="0" t="0" r="r" b="b"/>
              <a:pathLst>
                <a:path w="61" h="2151">
                  <a:moveTo>
                    <a:pt x="61" y="0"/>
                  </a:moveTo>
                  <a:lnTo>
                    <a:pt x="61" y="2151"/>
                  </a:lnTo>
                  <a:lnTo>
                    <a:pt x="0" y="2114"/>
                  </a:lnTo>
                  <a:lnTo>
                    <a:pt x="0" y="36"/>
                  </a:lnTo>
                  <a:lnTo>
                    <a:pt x="61" y="0"/>
                  </a:lnTo>
                  <a:close/>
                </a:path>
              </a:pathLst>
            </a:custGeom>
            <a:solidFill>
              <a:srgbClr val="69BF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îṧ1îḓè"/>
            <p:cNvSpPr/>
            <p:nvPr/>
          </p:nvSpPr>
          <p:spPr bwMode="auto">
            <a:xfrm>
              <a:off x="5894388" y="5775326"/>
              <a:ext cx="219075" cy="193675"/>
            </a:xfrm>
            <a:custGeom>
              <a:avLst/>
              <a:gdLst>
                <a:gd name="T0" fmla="*/ 49 w 72"/>
                <a:gd name="T1" fmla="*/ 48 h 63"/>
                <a:gd name="T2" fmla="*/ 0 w 72"/>
                <a:gd name="T3" fmla="*/ 0 h 63"/>
                <a:gd name="T4" fmla="*/ 21 w 72"/>
                <a:gd name="T5" fmla="*/ 49 h 63"/>
                <a:gd name="T6" fmla="*/ 63 w 72"/>
                <a:gd name="T7" fmla="*/ 55 h 63"/>
                <a:gd name="T8" fmla="*/ 72 w 72"/>
                <a:gd name="T9" fmla="*/ 49 h 63"/>
                <a:gd name="T10" fmla="*/ 72 w 72"/>
                <a:gd name="T11" fmla="*/ 20 h 63"/>
                <a:gd name="T12" fmla="*/ 49 w 72"/>
                <a:gd name="T13" fmla="*/ 48 h 63"/>
              </a:gdLst>
              <a:ahLst/>
              <a:cxnLst>
                <a:cxn ang="0">
                  <a:pos x="T0" y="T1"/>
                </a:cxn>
                <a:cxn ang="0">
                  <a:pos x="T2" y="T3"/>
                </a:cxn>
                <a:cxn ang="0">
                  <a:pos x="T4" y="T5"/>
                </a:cxn>
                <a:cxn ang="0">
                  <a:pos x="T6" y="T7"/>
                </a:cxn>
                <a:cxn ang="0">
                  <a:pos x="T8" y="T9"/>
                </a:cxn>
                <a:cxn ang="0">
                  <a:pos x="T10" y="T11"/>
                </a:cxn>
                <a:cxn ang="0">
                  <a:pos x="T12" y="T13"/>
                </a:cxn>
              </a:cxnLst>
              <a:rect l="0" t="0" r="r" b="b"/>
              <a:pathLst>
                <a:path w="72" h="63">
                  <a:moveTo>
                    <a:pt x="49" y="48"/>
                  </a:moveTo>
                  <a:cubicBezTo>
                    <a:pt x="24" y="51"/>
                    <a:pt x="9" y="26"/>
                    <a:pt x="0" y="0"/>
                  </a:cubicBezTo>
                  <a:cubicBezTo>
                    <a:pt x="5" y="17"/>
                    <a:pt x="8" y="36"/>
                    <a:pt x="21" y="49"/>
                  </a:cubicBezTo>
                  <a:cubicBezTo>
                    <a:pt x="32" y="60"/>
                    <a:pt x="48" y="63"/>
                    <a:pt x="63" y="55"/>
                  </a:cubicBezTo>
                  <a:cubicBezTo>
                    <a:pt x="64" y="55"/>
                    <a:pt x="72" y="51"/>
                    <a:pt x="72" y="49"/>
                  </a:cubicBezTo>
                  <a:cubicBezTo>
                    <a:pt x="72" y="48"/>
                    <a:pt x="72" y="31"/>
                    <a:pt x="72" y="20"/>
                  </a:cubicBezTo>
                  <a:cubicBezTo>
                    <a:pt x="71" y="35"/>
                    <a:pt x="66" y="47"/>
                    <a:pt x="49" y="48"/>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íṩļïdè"/>
            <p:cNvSpPr/>
            <p:nvPr/>
          </p:nvSpPr>
          <p:spPr bwMode="auto">
            <a:xfrm>
              <a:off x="6178551" y="5289551"/>
              <a:ext cx="542925" cy="193675"/>
            </a:xfrm>
            <a:custGeom>
              <a:avLst/>
              <a:gdLst>
                <a:gd name="T0" fmla="*/ 106 w 178"/>
                <a:gd name="T1" fmla="*/ 30 h 63"/>
                <a:gd name="T2" fmla="*/ 83 w 178"/>
                <a:gd name="T3" fmla="*/ 19 h 63"/>
                <a:gd name="T4" fmla="*/ 0 w 178"/>
                <a:gd name="T5" fmla="*/ 0 h 63"/>
                <a:gd name="T6" fmla="*/ 0 w 178"/>
                <a:gd name="T7" fmla="*/ 23 h 63"/>
                <a:gd name="T8" fmla="*/ 56 w 178"/>
                <a:gd name="T9" fmla="*/ 27 h 63"/>
                <a:gd name="T10" fmla="*/ 116 w 178"/>
                <a:gd name="T11" fmla="*/ 43 h 63"/>
                <a:gd name="T12" fmla="*/ 178 w 178"/>
                <a:gd name="T13" fmla="*/ 43 h 63"/>
                <a:gd name="T14" fmla="*/ 106 w 178"/>
                <a:gd name="T15" fmla="*/ 3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63">
                  <a:moveTo>
                    <a:pt x="106" y="30"/>
                  </a:moveTo>
                  <a:cubicBezTo>
                    <a:pt x="98" y="26"/>
                    <a:pt x="92" y="21"/>
                    <a:pt x="83" y="19"/>
                  </a:cubicBezTo>
                  <a:cubicBezTo>
                    <a:pt x="56" y="11"/>
                    <a:pt x="21" y="28"/>
                    <a:pt x="0" y="0"/>
                  </a:cubicBezTo>
                  <a:cubicBezTo>
                    <a:pt x="0" y="23"/>
                    <a:pt x="0" y="23"/>
                    <a:pt x="0" y="23"/>
                  </a:cubicBezTo>
                  <a:cubicBezTo>
                    <a:pt x="0" y="23"/>
                    <a:pt x="16" y="39"/>
                    <a:pt x="56" y="27"/>
                  </a:cubicBezTo>
                  <a:cubicBezTo>
                    <a:pt x="56" y="27"/>
                    <a:pt x="86" y="22"/>
                    <a:pt x="116" y="43"/>
                  </a:cubicBezTo>
                  <a:cubicBezTo>
                    <a:pt x="144" y="63"/>
                    <a:pt x="174" y="46"/>
                    <a:pt x="178" y="43"/>
                  </a:cubicBezTo>
                  <a:cubicBezTo>
                    <a:pt x="159" y="54"/>
                    <a:pt x="106" y="30"/>
                    <a:pt x="106" y="30"/>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í$ľiḋê"/>
            <p:cNvSpPr/>
            <p:nvPr/>
          </p:nvSpPr>
          <p:spPr bwMode="auto">
            <a:xfrm>
              <a:off x="6178551" y="5189538"/>
              <a:ext cx="566738" cy="265113"/>
            </a:xfrm>
            <a:custGeom>
              <a:avLst/>
              <a:gdLst>
                <a:gd name="T0" fmla="*/ 0 w 186"/>
                <a:gd name="T1" fmla="*/ 1 h 87"/>
                <a:gd name="T2" fmla="*/ 0 w 186"/>
                <a:gd name="T3" fmla="*/ 1 h 87"/>
                <a:gd name="T4" fmla="*/ 0 w 186"/>
                <a:gd name="T5" fmla="*/ 33 h 87"/>
                <a:gd name="T6" fmla="*/ 83 w 186"/>
                <a:gd name="T7" fmla="*/ 52 h 87"/>
                <a:gd name="T8" fmla="*/ 106 w 186"/>
                <a:gd name="T9" fmla="*/ 63 h 87"/>
                <a:gd name="T10" fmla="*/ 178 w 186"/>
                <a:gd name="T11" fmla="*/ 76 h 87"/>
                <a:gd name="T12" fmla="*/ 179 w 186"/>
                <a:gd name="T13" fmla="*/ 76 h 87"/>
                <a:gd name="T14" fmla="*/ 186 w 186"/>
                <a:gd name="T15" fmla="*/ 63 h 87"/>
                <a:gd name="T16" fmla="*/ 92 w 186"/>
                <a:gd name="T17" fmla="*/ 0 h 87"/>
                <a:gd name="T18" fmla="*/ 0 w 186"/>
                <a:gd name="T19"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87">
                  <a:moveTo>
                    <a:pt x="0" y="1"/>
                  </a:moveTo>
                  <a:cubicBezTo>
                    <a:pt x="0" y="1"/>
                    <a:pt x="0" y="1"/>
                    <a:pt x="0" y="1"/>
                  </a:cubicBezTo>
                  <a:cubicBezTo>
                    <a:pt x="0" y="33"/>
                    <a:pt x="0" y="33"/>
                    <a:pt x="0" y="33"/>
                  </a:cubicBezTo>
                  <a:cubicBezTo>
                    <a:pt x="21" y="61"/>
                    <a:pt x="56" y="44"/>
                    <a:pt x="83" y="52"/>
                  </a:cubicBezTo>
                  <a:cubicBezTo>
                    <a:pt x="92" y="54"/>
                    <a:pt x="98" y="59"/>
                    <a:pt x="106" y="63"/>
                  </a:cubicBezTo>
                  <a:cubicBezTo>
                    <a:pt x="106" y="63"/>
                    <a:pt x="159" y="87"/>
                    <a:pt x="178" y="76"/>
                  </a:cubicBezTo>
                  <a:cubicBezTo>
                    <a:pt x="179" y="76"/>
                    <a:pt x="179" y="76"/>
                    <a:pt x="179" y="76"/>
                  </a:cubicBezTo>
                  <a:cubicBezTo>
                    <a:pt x="183" y="74"/>
                    <a:pt x="186" y="69"/>
                    <a:pt x="186" y="63"/>
                  </a:cubicBezTo>
                  <a:cubicBezTo>
                    <a:pt x="186" y="26"/>
                    <a:pt x="92" y="0"/>
                    <a:pt x="92" y="0"/>
                  </a:cubicBezTo>
                  <a:cubicBezTo>
                    <a:pt x="81" y="9"/>
                    <a:pt x="43" y="33"/>
                    <a:pt x="0" y="1"/>
                  </a:cubicBez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ïsḻide"/>
            <p:cNvSpPr/>
            <p:nvPr/>
          </p:nvSpPr>
          <p:spPr bwMode="auto">
            <a:xfrm>
              <a:off x="5857876" y="5595938"/>
              <a:ext cx="255588" cy="336550"/>
            </a:xfrm>
            <a:custGeom>
              <a:avLst/>
              <a:gdLst>
                <a:gd name="T0" fmla="*/ 0 w 84"/>
                <a:gd name="T1" fmla="*/ 8 h 110"/>
                <a:gd name="T2" fmla="*/ 12 w 84"/>
                <a:gd name="T3" fmla="*/ 59 h 110"/>
                <a:gd name="T4" fmla="*/ 61 w 84"/>
                <a:gd name="T5" fmla="*/ 107 h 110"/>
                <a:gd name="T6" fmla="*/ 84 w 84"/>
                <a:gd name="T7" fmla="*/ 79 h 110"/>
                <a:gd name="T8" fmla="*/ 84 w 84"/>
                <a:gd name="T9" fmla="*/ 76 h 110"/>
                <a:gd name="T10" fmla="*/ 61 w 84"/>
                <a:gd name="T11" fmla="*/ 0 h 110"/>
                <a:gd name="T12" fmla="*/ 0 w 84"/>
                <a:gd name="T13" fmla="*/ 8 h 110"/>
              </a:gdLst>
              <a:ahLst/>
              <a:cxnLst>
                <a:cxn ang="0">
                  <a:pos x="T0" y="T1"/>
                </a:cxn>
                <a:cxn ang="0">
                  <a:pos x="T2" y="T3"/>
                </a:cxn>
                <a:cxn ang="0">
                  <a:pos x="T4" y="T5"/>
                </a:cxn>
                <a:cxn ang="0">
                  <a:pos x="T6" y="T7"/>
                </a:cxn>
                <a:cxn ang="0">
                  <a:pos x="T8" y="T9"/>
                </a:cxn>
                <a:cxn ang="0">
                  <a:pos x="T10" y="T11"/>
                </a:cxn>
                <a:cxn ang="0">
                  <a:pos x="T12" y="T13"/>
                </a:cxn>
              </a:cxnLst>
              <a:rect l="0" t="0" r="r" b="b"/>
              <a:pathLst>
                <a:path w="84" h="110">
                  <a:moveTo>
                    <a:pt x="0" y="8"/>
                  </a:moveTo>
                  <a:cubicBezTo>
                    <a:pt x="0" y="9"/>
                    <a:pt x="3" y="34"/>
                    <a:pt x="12" y="59"/>
                  </a:cubicBezTo>
                  <a:cubicBezTo>
                    <a:pt x="21" y="85"/>
                    <a:pt x="36" y="110"/>
                    <a:pt x="61" y="107"/>
                  </a:cubicBezTo>
                  <a:cubicBezTo>
                    <a:pt x="78" y="106"/>
                    <a:pt x="83" y="94"/>
                    <a:pt x="84" y="79"/>
                  </a:cubicBezTo>
                  <a:cubicBezTo>
                    <a:pt x="84" y="78"/>
                    <a:pt x="84" y="77"/>
                    <a:pt x="84" y="76"/>
                  </a:cubicBezTo>
                  <a:cubicBezTo>
                    <a:pt x="83" y="45"/>
                    <a:pt x="62" y="2"/>
                    <a:pt x="61" y="0"/>
                  </a:cubicBezTo>
                  <a:cubicBezTo>
                    <a:pt x="49" y="8"/>
                    <a:pt x="26" y="17"/>
                    <a:pt x="0" y="8"/>
                  </a:cubicBezTo>
                  <a:close/>
                </a:path>
              </a:pathLst>
            </a:custGeom>
            <a:solidFill>
              <a:srgbClr val="46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îṩľíďe"/>
            <p:cNvSpPr/>
            <p:nvPr/>
          </p:nvSpPr>
          <p:spPr bwMode="auto">
            <a:xfrm>
              <a:off x="5957888" y="2797176"/>
              <a:ext cx="274638" cy="363538"/>
            </a:xfrm>
            <a:custGeom>
              <a:avLst/>
              <a:gdLst>
                <a:gd name="T0" fmla="*/ 44 w 90"/>
                <a:gd name="T1" fmla="*/ 80 h 119"/>
                <a:gd name="T2" fmla="*/ 90 w 90"/>
                <a:gd name="T3" fmla="*/ 119 h 119"/>
                <a:gd name="T4" fmla="*/ 11 w 90"/>
                <a:gd name="T5" fmla="*/ 15 h 119"/>
                <a:gd name="T6" fmla="*/ 8 w 90"/>
                <a:gd name="T7" fmla="*/ 12 h 119"/>
                <a:gd name="T8" fmla="*/ 8 w 90"/>
                <a:gd name="T9" fmla="*/ 10 h 119"/>
                <a:gd name="T10" fmla="*/ 0 w 90"/>
                <a:gd name="T11" fmla="*/ 0 h 119"/>
                <a:gd name="T12" fmla="*/ 0 w 90"/>
                <a:gd name="T13" fmla="*/ 16 h 119"/>
                <a:gd name="T14" fmla="*/ 0 w 90"/>
                <a:gd name="T15" fmla="*/ 23 h 119"/>
                <a:gd name="T16" fmla="*/ 1 w 90"/>
                <a:gd name="T17" fmla="*/ 25 h 119"/>
                <a:gd name="T18" fmla="*/ 40 w 90"/>
                <a:gd name="T19" fmla="*/ 75 h 119"/>
                <a:gd name="T20" fmla="*/ 44 w 90"/>
                <a:gd name="T21" fmla="*/ 8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119">
                  <a:moveTo>
                    <a:pt x="44" y="80"/>
                  </a:moveTo>
                  <a:cubicBezTo>
                    <a:pt x="57" y="97"/>
                    <a:pt x="73" y="112"/>
                    <a:pt x="90" y="119"/>
                  </a:cubicBezTo>
                  <a:cubicBezTo>
                    <a:pt x="11" y="15"/>
                    <a:pt x="11" y="15"/>
                    <a:pt x="11" y="15"/>
                  </a:cubicBezTo>
                  <a:cubicBezTo>
                    <a:pt x="8" y="12"/>
                    <a:pt x="8" y="12"/>
                    <a:pt x="8" y="12"/>
                  </a:cubicBezTo>
                  <a:cubicBezTo>
                    <a:pt x="8" y="10"/>
                    <a:pt x="8" y="10"/>
                    <a:pt x="8" y="10"/>
                  </a:cubicBezTo>
                  <a:cubicBezTo>
                    <a:pt x="0" y="0"/>
                    <a:pt x="0" y="0"/>
                    <a:pt x="0" y="0"/>
                  </a:cubicBezTo>
                  <a:cubicBezTo>
                    <a:pt x="0" y="16"/>
                    <a:pt x="0" y="16"/>
                    <a:pt x="0" y="16"/>
                  </a:cubicBezTo>
                  <a:cubicBezTo>
                    <a:pt x="0" y="23"/>
                    <a:pt x="0" y="23"/>
                    <a:pt x="0" y="23"/>
                  </a:cubicBezTo>
                  <a:cubicBezTo>
                    <a:pt x="1" y="24"/>
                    <a:pt x="1" y="25"/>
                    <a:pt x="1" y="25"/>
                  </a:cubicBezTo>
                  <a:cubicBezTo>
                    <a:pt x="40" y="75"/>
                    <a:pt x="40" y="75"/>
                    <a:pt x="40" y="75"/>
                  </a:cubicBezTo>
                  <a:cubicBezTo>
                    <a:pt x="41" y="77"/>
                    <a:pt x="43" y="78"/>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iṣḻiḍé"/>
            <p:cNvSpPr/>
            <p:nvPr/>
          </p:nvSpPr>
          <p:spPr bwMode="auto">
            <a:xfrm>
              <a:off x="6261101" y="2773363"/>
              <a:ext cx="161925" cy="482600"/>
            </a:xfrm>
            <a:custGeom>
              <a:avLst/>
              <a:gdLst>
                <a:gd name="T0" fmla="*/ 2 w 53"/>
                <a:gd name="T1" fmla="*/ 0 h 158"/>
                <a:gd name="T2" fmla="*/ 0 w 53"/>
                <a:gd name="T3" fmla="*/ 12 h 158"/>
                <a:gd name="T4" fmla="*/ 0 w 53"/>
                <a:gd name="T5" fmla="*/ 12 h 158"/>
                <a:gd name="T6" fmla="*/ 3 w 53"/>
                <a:gd name="T7" fmla="*/ 21 h 158"/>
                <a:gd name="T8" fmla="*/ 3 w 53"/>
                <a:gd name="T9" fmla="*/ 21 h 158"/>
                <a:gd name="T10" fmla="*/ 30 w 53"/>
                <a:gd name="T11" fmla="*/ 116 h 158"/>
                <a:gd name="T12" fmla="*/ 35 w 53"/>
                <a:gd name="T13" fmla="*/ 139 h 158"/>
                <a:gd name="T14" fmla="*/ 53 w 53"/>
                <a:gd name="T15" fmla="*/ 158 h 158"/>
                <a:gd name="T16" fmla="*/ 3 w 53"/>
                <a:gd name="T17" fmla="*/ 0 h 158"/>
                <a:gd name="T18" fmla="*/ 2 w 53"/>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58">
                  <a:moveTo>
                    <a:pt x="2" y="0"/>
                  </a:moveTo>
                  <a:cubicBezTo>
                    <a:pt x="2" y="4"/>
                    <a:pt x="1" y="8"/>
                    <a:pt x="0" y="12"/>
                  </a:cubicBezTo>
                  <a:cubicBezTo>
                    <a:pt x="0" y="12"/>
                    <a:pt x="0" y="12"/>
                    <a:pt x="0" y="12"/>
                  </a:cubicBezTo>
                  <a:cubicBezTo>
                    <a:pt x="0" y="12"/>
                    <a:pt x="1" y="15"/>
                    <a:pt x="3" y="21"/>
                  </a:cubicBezTo>
                  <a:cubicBezTo>
                    <a:pt x="3" y="21"/>
                    <a:pt x="3" y="21"/>
                    <a:pt x="3" y="21"/>
                  </a:cubicBezTo>
                  <a:cubicBezTo>
                    <a:pt x="26" y="53"/>
                    <a:pt x="30" y="93"/>
                    <a:pt x="30" y="116"/>
                  </a:cubicBezTo>
                  <a:cubicBezTo>
                    <a:pt x="32" y="124"/>
                    <a:pt x="34" y="131"/>
                    <a:pt x="35" y="139"/>
                  </a:cubicBezTo>
                  <a:cubicBezTo>
                    <a:pt x="42" y="145"/>
                    <a:pt x="48" y="151"/>
                    <a:pt x="53" y="158"/>
                  </a:cubicBezTo>
                  <a:cubicBezTo>
                    <a:pt x="49" y="121"/>
                    <a:pt x="36" y="69"/>
                    <a:pt x="3"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íṡľíḍè"/>
            <p:cNvSpPr/>
            <p:nvPr/>
          </p:nvSpPr>
          <p:spPr bwMode="auto">
            <a:xfrm>
              <a:off x="6373813" y="3232151"/>
              <a:ext cx="53975" cy="123825"/>
            </a:xfrm>
            <a:custGeom>
              <a:avLst/>
              <a:gdLst>
                <a:gd name="T0" fmla="*/ 0 w 18"/>
                <a:gd name="T1" fmla="*/ 0 h 41"/>
                <a:gd name="T2" fmla="*/ 5 w 18"/>
                <a:gd name="T3" fmla="*/ 41 h 41"/>
                <a:gd name="T4" fmla="*/ 11 w 18"/>
                <a:gd name="T5" fmla="*/ 38 h 41"/>
                <a:gd name="T6" fmla="*/ 18 w 18"/>
                <a:gd name="T7" fmla="*/ 33 h 41"/>
                <a:gd name="T8" fmla="*/ 17 w 18"/>
                <a:gd name="T9" fmla="*/ 21 h 41"/>
                <a:gd name="T10" fmla="*/ 0 w 18"/>
                <a:gd name="T11" fmla="*/ 0 h 41"/>
              </a:gdLst>
              <a:ahLst/>
              <a:cxnLst>
                <a:cxn ang="0">
                  <a:pos x="T0" y="T1"/>
                </a:cxn>
                <a:cxn ang="0">
                  <a:pos x="T2" y="T3"/>
                </a:cxn>
                <a:cxn ang="0">
                  <a:pos x="T4" y="T5"/>
                </a:cxn>
                <a:cxn ang="0">
                  <a:pos x="T6" y="T7"/>
                </a:cxn>
                <a:cxn ang="0">
                  <a:pos x="T8" y="T9"/>
                </a:cxn>
                <a:cxn ang="0">
                  <a:pos x="T10" y="T11"/>
                </a:cxn>
              </a:cxnLst>
              <a:rect l="0" t="0" r="r" b="b"/>
              <a:pathLst>
                <a:path w="18" h="41">
                  <a:moveTo>
                    <a:pt x="0" y="0"/>
                  </a:moveTo>
                  <a:cubicBezTo>
                    <a:pt x="3" y="17"/>
                    <a:pt x="5" y="31"/>
                    <a:pt x="5" y="41"/>
                  </a:cubicBezTo>
                  <a:cubicBezTo>
                    <a:pt x="7" y="40"/>
                    <a:pt x="9" y="39"/>
                    <a:pt x="11" y="38"/>
                  </a:cubicBezTo>
                  <a:cubicBezTo>
                    <a:pt x="13" y="36"/>
                    <a:pt x="16" y="34"/>
                    <a:pt x="18" y="33"/>
                  </a:cubicBezTo>
                  <a:cubicBezTo>
                    <a:pt x="18" y="29"/>
                    <a:pt x="18" y="25"/>
                    <a:pt x="17" y="21"/>
                  </a:cubicBezTo>
                  <a:cubicBezTo>
                    <a:pt x="13" y="14"/>
                    <a:pt x="7" y="7"/>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íSlidê"/>
            <p:cNvSpPr/>
            <p:nvPr/>
          </p:nvSpPr>
          <p:spPr bwMode="auto">
            <a:xfrm>
              <a:off x="6181726" y="3154363"/>
              <a:ext cx="201613" cy="220663"/>
            </a:xfrm>
            <a:custGeom>
              <a:avLst/>
              <a:gdLst>
                <a:gd name="T0" fmla="*/ 0 w 66"/>
                <a:gd name="T1" fmla="*/ 0 h 72"/>
                <a:gd name="T2" fmla="*/ 56 w 66"/>
                <a:gd name="T3" fmla="*/ 72 h 72"/>
                <a:gd name="T4" fmla="*/ 66 w 66"/>
                <a:gd name="T5" fmla="*/ 67 h 72"/>
                <a:gd name="T6" fmla="*/ 24 w 66"/>
                <a:gd name="T7" fmla="*/ 12 h 72"/>
                <a:gd name="T8" fmla="*/ 0 w 66"/>
                <a:gd name="T9" fmla="*/ 0 h 72"/>
              </a:gdLst>
              <a:ahLst/>
              <a:cxnLst>
                <a:cxn ang="0">
                  <a:pos x="T0" y="T1"/>
                </a:cxn>
                <a:cxn ang="0">
                  <a:pos x="T2" y="T3"/>
                </a:cxn>
                <a:cxn ang="0">
                  <a:pos x="T4" y="T5"/>
                </a:cxn>
                <a:cxn ang="0">
                  <a:pos x="T6" y="T7"/>
                </a:cxn>
                <a:cxn ang="0">
                  <a:pos x="T8" y="T9"/>
                </a:cxn>
              </a:cxnLst>
              <a:rect l="0" t="0" r="r" b="b"/>
              <a:pathLst>
                <a:path w="66" h="72">
                  <a:moveTo>
                    <a:pt x="0" y="0"/>
                  </a:moveTo>
                  <a:cubicBezTo>
                    <a:pt x="56" y="72"/>
                    <a:pt x="56" y="72"/>
                    <a:pt x="56" y="72"/>
                  </a:cubicBezTo>
                  <a:cubicBezTo>
                    <a:pt x="59" y="71"/>
                    <a:pt x="63" y="69"/>
                    <a:pt x="66" y="67"/>
                  </a:cubicBezTo>
                  <a:cubicBezTo>
                    <a:pt x="24" y="12"/>
                    <a:pt x="24" y="12"/>
                    <a:pt x="24" y="12"/>
                  </a:cubicBezTo>
                  <a:cubicBezTo>
                    <a:pt x="16" y="10"/>
                    <a:pt x="8"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ïsḷîḓê"/>
            <p:cNvSpPr/>
            <p:nvPr/>
          </p:nvSpPr>
          <p:spPr bwMode="auto">
            <a:xfrm>
              <a:off x="7115176" y="2627313"/>
              <a:ext cx="379413" cy="325438"/>
            </a:xfrm>
            <a:custGeom>
              <a:avLst/>
              <a:gdLst>
                <a:gd name="T0" fmla="*/ 96 w 124"/>
                <a:gd name="T1" fmla="*/ 24 h 107"/>
                <a:gd name="T2" fmla="*/ 80 w 124"/>
                <a:gd name="T3" fmla="*/ 19 h 107"/>
                <a:gd name="T4" fmla="*/ 53 w 124"/>
                <a:gd name="T5" fmla="*/ 49 h 107"/>
                <a:gd name="T6" fmla="*/ 38 w 124"/>
                <a:gd name="T7" fmla="*/ 54 h 107"/>
                <a:gd name="T8" fmla="*/ 42 w 124"/>
                <a:gd name="T9" fmla="*/ 38 h 107"/>
                <a:gd name="T10" fmla="*/ 51 w 124"/>
                <a:gd name="T11" fmla="*/ 12 h 107"/>
                <a:gd name="T12" fmla="*/ 0 w 124"/>
                <a:gd name="T13" fmla="*/ 80 h 107"/>
                <a:gd name="T14" fmla="*/ 35 w 124"/>
                <a:gd name="T15" fmla="*/ 107 h 107"/>
                <a:gd name="T16" fmla="*/ 96 w 124"/>
                <a:gd name="T17"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96" y="24"/>
                  </a:moveTo>
                  <a:cubicBezTo>
                    <a:pt x="92" y="17"/>
                    <a:pt x="86" y="15"/>
                    <a:pt x="80" y="19"/>
                  </a:cubicBezTo>
                  <a:cubicBezTo>
                    <a:pt x="67" y="25"/>
                    <a:pt x="62" y="40"/>
                    <a:pt x="53" y="49"/>
                  </a:cubicBezTo>
                  <a:cubicBezTo>
                    <a:pt x="50" y="52"/>
                    <a:pt x="42" y="59"/>
                    <a:pt x="38" y="54"/>
                  </a:cubicBezTo>
                  <a:cubicBezTo>
                    <a:pt x="34" y="50"/>
                    <a:pt x="40" y="41"/>
                    <a:pt x="42" y="38"/>
                  </a:cubicBezTo>
                  <a:cubicBezTo>
                    <a:pt x="48" y="30"/>
                    <a:pt x="64" y="22"/>
                    <a:pt x="51" y="12"/>
                  </a:cubicBezTo>
                  <a:cubicBezTo>
                    <a:pt x="36" y="0"/>
                    <a:pt x="0" y="80"/>
                    <a:pt x="0" y="80"/>
                  </a:cubicBezTo>
                  <a:cubicBezTo>
                    <a:pt x="1" y="89"/>
                    <a:pt x="7" y="105"/>
                    <a:pt x="35" y="107"/>
                  </a:cubicBezTo>
                  <a:cubicBezTo>
                    <a:pt x="37" y="106"/>
                    <a:pt x="124" y="65"/>
                    <a:pt x="96" y="24"/>
                  </a:cubicBezTo>
                  <a:close/>
                </a:path>
              </a:pathLst>
            </a:custGeom>
            <a:solidFill>
              <a:srgbClr val="FCD5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íṩļïdè"/>
            <p:cNvSpPr/>
            <p:nvPr/>
          </p:nvSpPr>
          <p:spPr bwMode="auto">
            <a:xfrm>
              <a:off x="6480176" y="3597276"/>
              <a:ext cx="58738" cy="85725"/>
            </a:xfrm>
            <a:custGeom>
              <a:avLst/>
              <a:gdLst>
                <a:gd name="T0" fmla="*/ 0 w 19"/>
                <a:gd name="T1" fmla="*/ 20 h 28"/>
                <a:gd name="T2" fmla="*/ 10 w 19"/>
                <a:gd name="T3" fmla="*/ 25 h 28"/>
                <a:gd name="T4" fmla="*/ 19 w 19"/>
                <a:gd name="T5" fmla="*/ 9 h 28"/>
                <a:gd name="T6" fmla="*/ 10 w 19"/>
                <a:gd name="T7" fmla="*/ 3 h 28"/>
                <a:gd name="T8" fmla="*/ 0 w 19"/>
                <a:gd name="T9" fmla="*/ 20 h 28"/>
              </a:gdLst>
              <a:ahLst/>
              <a:cxnLst>
                <a:cxn ang="0">
                  <a:pos x="T0" y="T1"/>
                </a:cxn>
                <a:cxn ang="0">
                  <a:pos x="T2" y="T3"/>
                </a:cxn>
                <a:cxn ang="0">
                  <a:pos x="T4" y="T5"/>
                </a:cxn>
                <a:cxn ang="0">
                  <a:pos x="T6" y="T7"/>
                </a:cxn>
                <a:cxn ang="0">
                  <a:pos x="T8" y="T9"/>
                </a:cxn>
              </a:cxnLst>
              <a:rect l="0" t="0" r="r" b="b"/>
              <a:pathLst>
                <a:path w="19" h="28">
                  <a:moveTo>
                    <a:pt x="0" y="20"/>
                  </a:moveTo>
                  <a:cubicBezTo>
                    <a:pt x="0" y="26"/>
                    <a:pt x="4" y="28"/>
                    <a:pt x="10" y="25"/>
                  </a:cubicBezTo>
                  <a:cubicBezTo>
                    <a:pt x="15" y="22"/>
                    <a:pt x="19" y="15"/>
                    <a:pt x="19" y="9"/>
                  </a:cubicBezTo>
                  <a:cubicBezTo>
                    <a:pt x="19" y="3"/>
                    <a:pt x="15" y="0"/>
                    <a:pt x="10" y="3"/>
                  </a:cubicBezTo>
                  <a:cubicBezTo>
                    <a:pt x="4" y="6"/>
                    <a:pt x="0" y="14"/>
                    <a:pt x="0" y="20"/>
                  </a:cubicBezTo>
                  <a:close/>
                </a:path>
              </a:pathLst>
            </a:custGeom>
            <a:solidFill>
              <a:srgbClr val="93929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ïšļíḑé"/>
            <p:cNvSpPr/>
            <p:nvPr/>
          </p:nvSpPr>
          <p:spPr bwMode="auto">
            <a:xfrm>
              <a:off x="6467476" y="3582988"/>
              <a:ext cx="82550" cy="122238"/>
            </a:xfrm>
            <a:custGeom>
              <a:avLst/>
              <a:gdLst>
                <a:gd name="T0" fmla="*/ 10 w 27"/>
                <a:gd name="T1" fmla="*/ 6 h 40"/>
                <a:gd name="T2" fmla="*/ 0 w 27"/>
                <a:gd name="T3" fmla="*/ 27 h 40"/>
                <a:gd name="T4" fmla="*/ 14 w 27"/>
                <a:gd name="T5" fmla="*/ 35 h 40"/>
                <a:gd name="T6" fmla="*/ 27 w 27"/>
                <a:gd name="T7" fmla="*/ 11 h 40"/>
                <a:gd name="T8" fmla="*/ 27 w 27"/>
                <a:gd name="T9" fmla="*/ 10 h 40"/>
                <a:gd name="T10" fmla="*/ 17 w 27"/>
                <a:gd name="T11" fmla="*/ 2 h 40"/>
                <a:gd name="T12" fmla="*/ 14 w 27"/>
                <a:gd name="T13" fmla="*/ 3 h 40"/>
                <a:gd name="T14" fmla="*/ 10 w 27"/>
                <a:gd name="T15" fmla="*/ 6 h 40"/>
                <a:gd name="T16" fmla="*/ 23 w 27"/>
                <a:gd name="T17" fmla="*/ 14 h 40"/>
                <a:gd name="T18" fmla="*/ 14 w 27"/>
                <a:gd name="T19" fmla="*/ 30 h 40"/>
                <a:gd name="T20" fmla="*/ 4 w 27"/>
                <a:gd name="T21" fmla="*/ 25 h 40"/>
                <a:gd name="T22" fmla="*/ 14 w 27"/>
                <a:gd name="T23" fmla="*/ 8 h 40"/>
                <a:gd name="T24" fmla="*/ 23 w 27"/>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0">
                  <a:moveTo>
                    <a:pt x="10" y="6"/>
                  </a:moveTo>
                  <a:cubicBezTo>
                    <a:pt x="4" y="11"/>
                    <a:pt x="0" y="20"/>
                    <a:pt x="0" y="27"/>
                  </a:cubicBezTo>
                  <a:cubicBezTo>
                    <a:pt x="0" y="36"/>
                    <a:pt x="6" y="40"/>
                    <a:pt x="14" y="35"/>
                  </a:cubicBezTo>
                  <a:cubicBezTo>
                    <a:pt x="21" y="31"/>
                    <a:pt x="27" y="20"/>
                    <a:pt x="27" y="11"/>
                  </a:cubicBezTo>
                  <a:cubicBezTo>
                    <a:pt x="27" y="11"/>
                    <a:pt x="27" y="11"/>
                    <a:pt x="27" y="10"/>
                  </a:cubicBezTo>
                  <a:cubicBezTo>
                    <a:pt x="27" y="4"/>
                    <a:pt x="23" y="0"/>
                    <a:pt x="17" y="2"/>
                  </a:cubicBezTo>
                  <a:cubicBezTo>
                    <a:pt x="16" y="2"/>
                    <a:pt x="15" y="3"/>
                    <a:pt x="14" y="3"/>
                  </a:cubicBezTo>
                  <a:cubicBezTo>
                    <a:pt x="13" y="4"/>
                    <a:pt x="11" y="5"/>
                    <a:pt x="10" y="6"/>
                  </a:cubicBezTo>
                  <a:close/>
                  <a:moveTo>
                    <a:pt x="23" y="14"/>
                  </a:moveTo>
                  <a:cubicBezTo>
                    <a:pt x="23" y="20"/>
                    <a:pt x="19" y="27"/>
                    <a:pt x="14" y="30"/>
                  </a:cubicBezTo>
                  <a:cubicBezTo>
                    <a:pt x="8" y="33"/>
                    <a:pt x="4" y="31"/>
                    <a:pt x="4" y="25"/>
                  </a:cubicBezTo>
                  <a:cubicBezTo>
                    <a:pt x="4" y="19"/>
                    <a:pt x="8" y="11"/>
                    <a:pt x="14" y="8"/>
                  </a:cubicBezTo>
                  <a:cubicBezTo>
                    <a:pt x="19" y="5"/>
                    <a:pt x="23" y="8"/>
                    <a:pt x="23" y="14"/>
                  </a:cubicBezTo>
                  <a:close/>
                </a:path>
              </a:pathLst>
            </a:custGeom>
            <a:solidFill>
              <a:srgbClr val="46BF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íṩḻïḑê"/>
            <p:cNvSpPr/>
            <p:nvPr/>
          </p:nvSpPr>
          <p:spPr bwMode="auto">
            <a:xfrm>
              <a:off x="6499226" y="3478213"/>
              <a:ext cx="26988" cy="122238"/>
            </a:xfrm>
            <a:custGeom>
              <a:avLst/>
              <a:gdLst>
                <a:gd name="T0" fmla="*/ 0 w 9"/>
                <a:gd name="T1" fmla="*/ 40 h 40"/>
                <a:gd name="T2" fmla="*/ 4 w 9"/>
                <a:gd name="T3" fmla="*/ 37 h 40"/>
                <a:gd name="T4" fmla="*/ 7 w 9"/>
                <a:gd name="T5" fmla="*/ 36 h 40"/>
                <a:gd name="T6" fmla="*/ 6 w 9"/>
                <a:gd name="T7" fmla="*/ 0 h 40"/>
                <a:gd name="T8" fmla="*/ 0 w 9"/>
                <a:gd name="T9" fmla="*/ 5 h 40"/>
                <a:gd name="T10" fmla="*/ 0 w 9"/>
                <a:gd name="T11" fmla="*/ 40 h 40"/>
              </a:gdLst>
              <a:ahLst/>
              <a:cxnLst>
                <a:cxn ang="0">
                  <a:pos x="T0" y="T1"/>
                </a:cxn>
                <a:cxn ang="0">
                  <a:pos x="T2" y="T3"/>
                </a:cxn>
                <a:cxn ang="0">
                  <a:pos x="T4" y="T5"/>
                </a:cxn>
                <a:cxn ang="0">
                  <a:pos x="T6" y="T7"/>
                </a:cxn>
                <a:cxn ang="0">
                  <a:pos x="T8" y="T9"/>
                </a:cxn>
                <a:cxn ang="0">
                  <a:pos x="T10" y="T11"/>
                </a:cxn>
              </a:cxnLst>
              <a:rect l="0" t="0" r="r" b="b"/>
              <a:pathLst>
                <a:path w="9" h="40">
                  <a:moveTo>
                    <a:pt x="0" y="40"/>
                  </a:moveTo>
                  <a:cubicBezTo>
                    <a:pt x="1" y="39"/>
                    <a:pt x="3" y="38"/>
                    <a:pt x="4" y="37"/>
                  </a:cubicBezTo>
                  <a:cubicBezTo>
                    <a:pt x="5" y="37"/>
                    <a:pt x="6" y="36"/>
                    <a:pt x="7" y="36"/>
                  </a:cubicBezTo>
                  <a:cubicBezTo>
                    <a:pt x="8" y="31"/>
                    <a:pt x="9" y="17"/>
                    <a:pt x="6" y="0"/>
                  </a:cubicBezTo>
                  <a:cubicBezTo>
                    <a:pt x="4" y="2"/>
                    <a:pt x="2" y="3"/>
                    <a:pt x="0" y="5"/>
                  </a:cubicBezTo>
                  <a:cubicBezTo>
                    <a:pt x="3" y="25"/>
                    <a:pt x="0" y="39"/>
                    <a:pt x="0" y="40"/>
                  </a:cubicBez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îṥļíḓe"/>
            <p:cNvSpPr/>
            <p:nvPr/>
          </p:nvSpPr>
          <p:spPr bwMode="auto">
            <a:xfrm>
              <a:off x="5961063" y="2822576"/>
              <a:ext cx="498475" cy="500063"/>
            </a:xfrm>
            <a:custGeom>
              <a:avLst/>
              <a:gdLst>
                <a:gd name="T0" fmla="*/ 72 w 163"/>
                <a:gd name="T1" fmla="*/ 109 h 164"/>
                <a:gd name="T2" fmla="*/ 96 w 163"/>
                <a:gd name="T3" fmla="*/ 121 h 164"/>
                <a:gd name="T4" fmla="*/ 112 w 163"/>
                <a:gd name="T5" fmla="*/ 123 h 164"/>
                <a:gd name="T6" fmla="*/ 122 w 163"/>
                <a:gd name="T7" fmla="*/ 122 h 164"/>
                <a:gd name="T8" fmla="*/ 135 w 163"/>
                <a:gd name="T9" fmla="*/ 134 h 164"/>
                <a:gd name="T10" fmla="*/ 152 w 163"/>
                <a:gd name="T11" fmla="*/ 155 h 164"/>
                <a:gd name="T12" fmla="*/ 158 w 163"/>
                <a:gd name="T13" fmla="*/ 164 h 164"/>
                <a:gd name="T14" fmla="*/ 163 w 163"/>
                <a:gd name="T15" fmla="*/ 160 h 164"/>
                <a:gd name="T16" fmla="*/ 151 w 163"/>
                <a:gd name="T17" fmla="*/ 142 h 164"/>
                <a:gd name="T18" fmla="*/ 133 w 163"/>
                <a:gd name="T19" fmla="*/ 123 h 164"/>
                <a:gd name="T20" fmla="*/ 127 w 163"/>
                <a:gd name="T21" fmla="*/ 117 h 164"/>
                <a:gd name="T22" fmla="*/ 128 w 163"/>
                <a:gd name="T23" fmla="*/ 100 h 164"/>
                <a:gd name="T24" fmla="*/ 101 w 163"/>
                <a:gd name="T25" fmla="*/ 5 h 164"/>
                <a:gd name="T26" fmla="*/ 101 w 163"/>
                <a:gd name="T27" fmla="*/ 5 h 164"/>
                <a:gd name="T28" fmla="*/ 97 w 163"/>
                <a:gd name="T29" fmla="*/ 0 h 164"/>
                <a:gd name="T30" fmla="*/ 94 w 163"/>
                <a:gd name="T31" fmla="*/ 5 h 164"/>
                <a:gd name="T32" fmla="*/ 106 w 163"/>
                <a:gd name="T33" fmla="*/ 22 h 164"/>
                <a:gd name="T34" fmla="*/ 122 w 163"/>
                <a:gd name="T35" fmla="*/ 77 h 164"/>
                <a:gd name="T36" fmla="*/ 120 w 163"/>
                <a:gd name="T37" fmla="*/ 116 h 164"/>
                <a:gd name="T38" fmla="*/ 89 w 163"/>
                <a:gd name="T39" fmla="*/ 111 h 164"/>
                <a:gd name="T40" fmla="*/ 43 w 163"/>
                <a:gd name="T41" fmla="*/ 72 h 164"/>
                <a:gd name="T42" fmla="*/ 39 w 163"/>
                <a:gd name="T43" fmla="*/ 67 h 164"/>
                <a:gd name="T44" fmla="*/ 0 w 163"/>
                <a:gd name="T45" fmla="*/ 17 h 164"/>
                <a:gd name="T46" fmla="*/ 72 w 163"/>
                <a:gd name="T47" fmla="*/ 10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 h="164">
                  <a:moveTo>
                    <a:pt x="72" y="109"/>
                  </a:moveTo>
                  <a:cubicBezTo>
                    <a:pt x="80" y="115"/>
                    <a:pt x="88" y="119"/>
                    <a:pt x="96" y="121"/>
                  </a:cubicBezTo>
                  <a:cubicBezTo>
                    <a:pt x="101" y="123"/>
                    <a:pt x="106" y="123"/>
                    <a:pt x="112" y="123"/>
                  </a:cubicBezTo>
                  <a:cubicBezTo>
                    <a:pt x="115" y="123"/>
                    <a:pt x="119" y="123"/>
                    <a:pt x="122" y="122"/>
                  </a:cubicBezTo>
                  <a:cubicBezTo>
                    <a:pt x="127" y="126"/>
                    <a:pt x="131" y="130"/>
                    <a:pt x="135" y="134"/>
                  </a:cubicBezTo>
                  <a:cubicBezTo>
                    <a:pt x="142" y="141"/>
                    <a:pt x="148" y="148"/>
                    <a:pt x="152" y="155"/>
                  </a:cubicBezTo>
                  <a:cubicBezTo>
                    <a:pt x="154" y="158"/>
                    <a:pt x="156" y="161"/>
                    <a:pt x="158" y="164"/>
                  </a:cubicBezTo>
                  <a:cubicBezTo>
                    <a:pt x="160" y="162"/>
                    <a:pt x="162" y="161"/>
                    <a:pt x="163" y="160"/>
                  </a:cubicBezTo>
                  <a:cubicBezTo>
                    <a:pt x="160" y="154"/>
                    <a:pt x="156" y="148"/>
                    <a:pt x="151" y="142"/>
                  </a:cubicBezTo>
                  <a:cubicBezTo>
                    <a:pt x="146" y="135"/>
                    <a:pt x="140" y="129"/>
                    <a:pt x="133" y="123"/>
                  </a:cubicBezTo>
                  <a:cubicBezTo>
                    <a:pt x="131" y="121"/>
                    <a:pt x="129" y="119"/>
                    <a:pt x="127" y="117"/>
                  </a:cubicBezTo>
                  <a:cubicBezTo>
                    <a:pt x="127" y="114"/>
                    <a:pt x="128" y="108"/>
                    <a:pt x="128" y="100"/>
                  </a:cubicBezTo>
                  <a:cubicBezTo>
                    <a:pt x="128" y="77"/>
                    <a:pt x="124" y="37"/>
                    <a:pt x="101" y="5"/>
                  </a:cubicBezTo>
                  <a:cubicBezTo>
                    <a:pt x="101" y="5"/>
                    <a:pt x="101" y="5"/>
                    <a:pt x="101" y="5"/>
                  </a:cubicBezTo>
                  <a:cubicBezTo>
                    <a:pt x="100" y="3"/>
                    <a:pt x="98" y="1"/>
                    <a:pt x="97" y="0"/>
                  </a:cubicBezTo>
                  <a:cubicBezTo>
                    <a:pt x="96" y="2"/>
                    <a:pt x="95" y="4"/>
                    <a:pt x="94" y="5"/>
                  </a:cubicBezTo>
                  <a:cubicBezTo>
                    <a:pt x="99" y="10"/>
                    <a:pt x="103" y="16"/>
                    <a:pt x="106" y="22"/>
                  </a:cubicBezTo>
                  <a:cubicBezTo>
                    <a:pt x="117" y="40"/>
                    <a:pt x="121" y="60"/>
                    <a:pt x="122" y="77"/>
                  </a:cubicBezTo>
                  <a:cubicBezTo>
                    <a:pt x="123" y="95"/>
                    <a:pt x="121" y="111"/>
                    <a:pt x="120" y="116"/>
                  </a:cubicBezTo>
                  <a:cubicBezTo>
                    <a:pt x="110" y="118"/>
                    <a:pt x="99" y="116"/>
                    <a:pt x="89" y="111"/>
                  </a:cubicBezTo>
                  <a:cubicBezTo>
                    <a:pt x="72" y="104"/>
                    <a:pt x="56" y="89"/>
                    <a:pt x="43" y="72"/>
                  </a:cubicBezTo>
                  <a:cubicBezTo>
                    <a:pt x="42" y="70"/>
                    <a:pt x="40" y="69"/>
                    <a:pt x="39" y="67"/>
                  </a:cubicBezTo>
                  <a:cubicBezTo>
                    <a:pt x="0" y="17"/>
                    <a:pt x="0" y="17"/>
                    <a:pt x="0" y="17"/>
                  </a:cubicBezTo>
                  <a:cubicBezTo>
                    <a:pt x="10" y="37"/>
                    <a:pt x="37" y="86"/>
                    <a:pt x="72" y="109"/>
                  </a:cubicBez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ïṡľîḑé"/>
            <p:cNvSpPr/>
            <p:nvPr/>
          </p:nvSpPr>
          <p:spPr bwMode="auto">
            <a:xfrm>
              <a:off x="6165851" y="4541838"/>
              <a:ext cx="301625" cy="747713"/>
            </a:xfrm>
            <a:custGeom>
              <a:avLst/>
              <a:gdLst>
                <a:gd name="T0" fmla="*/ 20 w 99"/>
                <a:gd name="T1" fmla="*/ 45 h 245"/>
                <a:gd name="T2" fmla="*/ 0 w 99"/>
                <a:gd name="T3" fmla="*/ 48 h 245"/>
                <a:gd name="T4" fmla="*/ 0 w 99"/>
                <a:gd name="T5" fmla="*/ 210 h 245"/>
                <a:gd name="T6" fmla="*/ 4 w 99"/>
                <a:gd name="T7" fmla="*/ 213 h 245"/>
                <a:gd name="T8" fmla="*/ 96 w 99"/>
                <a:gd name="T9" fmla="*/ 212 h 245"/>
                <a:gd name="T10" fmla="*/ 99 w 99"/>
                <a:gd name="T11" fmla="*/ 210 h 245"/>
                <a:gd name="T12" fmla="*/ 99 w 99"/>
                <a:gd name="T13" fmla="*/ 0 h 245"/>
                <a:gd name="T14" fmla="*/ 51 w 99"/>
                <a:gd name="T15" fmla="*/ 28 h 245"/>
                <a:gd name="T16" fmla="*/ 20 w 99"/>
                <a:gd name="T17" fmla="*/ 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245">
                  <a:moveTo>
                    <a:pt x="20" y="45"/>
                  </a:moveTo>
                  <a:cubicBezTo>
                    <a:pt x="13" y="46"/>
                    <a:pt x="6" y="47"/>
                    <a:pt x="0" y="48"/>
                  </a:cubicBezTo>
                  <a:cubicBezTo>
                    <a:pt x="0" y="210"/>
                    <a:pt x="0" y="210"/>
                    <a:pt x="0" y="210"/>
                  </a:cubicBezTo>
                  <a:cubicBezTo>
                    <a:pt x="1" y="211"/>
                    <a:pt x="3" y="212"/>
                    <a:pt x="4" y="213"/>
                  </a:cubicBezTo>
                  <a:cubicBezTo>
                    <a:pt x="47" y="245"/>
                    <a:pt x="85" y="221"/>
                    <a:pt x="96" y="212"/>
                  </a:cubicBezTo>
                  <a:cubicBezTo>
                    <a:pt x="98" y="211"/>
                    <a:pt x="99" y="210"/>
                    <a:pt x="99" y="210"/>
                  </a:cubicBezTo>
                  <a:cubicBezTo>
                    <a:pt x="99" y="0"/>
                    <a:pt x="99" y="0"/>
                    <a:pt x="99" y="0"/>
                  </a:cubicBezTo>
                  <a:cubicBezTo>
                    <a:pt x="86" y="13"/>
                    <a:pt x="70" y="22"/>
                    <a:pt x="51" y="28"/>
                  </a:cubicBezTo>
                  <a:cubicBezTo>
                    <a:pt x="42" y="37"/>
                    <a:pt x="32" y="43"/>
                    <a:pt x="20" y="45"/>
                  </a:cubicBez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íṩḷiḑê"/>
            <p:cNvSpPr/>
            <p:nvPr/>
          </p:nvSpPr>
          <p:spPr bwMode="auto">
            <a:xfrm>
              <a:off x="5775326" y="4587876"/>
              <a:ext cx="301625" cy="1060450"/>
            </a:xfrm>
            <a:custGeom>
              <a:avLst/>
              <a:gdLst>
                <a:gd name="T0" fmla="*/ 0 w 99"/>
                <a:gd name="T1" fmla="*/ 1 h 347"/>
                <a:gd name="T2" fmla="*/ 0 w 99"/>
                <a:gd name="T3" fmla="*/ 323 h 347"/>
                <a:gd name="T4" fmla="*/ 27 w 99"/>
                <a:gd name="T5" fmla="*/ 338 h 347"/>
                <a:gd name="T6" fmla="*/ 88 w 99"/>
                <a:gd name="T7" fmla="*/ 330 h 347"/>
                <a:gd name="T8" fmla="*/ 99 w 99"/>
                <a:gd name="T9" fmla="*/ 323 h 347"/>
                <a:gd name="T10" fmla="*/ 99 w 99"/>
                <a:gd name="T11" fmla="*/ 34 h 347"/>
                <a:gd name="T12" fmla="*/ 1 w 99"/>
                <a:gd name="T13" fmla="*/ 0 h 347"/>
                <a:gd name="T14" fmla="*/ 0 w 99"/>
                <a:gd name="T15" fmla="*/ 1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47">
                  <a:moveTo>
                    <a:pt x="0" y="1"/>
                  </a:moveTo>
                  <a:cubicBezTo>
                    <a:pt x="0" y="323"/>
                    <a:pt x="0" y="323"/>
                    <a:pt x="0" y="323"/>
                  </a:cubicBezTo>
                  <a:cubicBezTo>
                    <a:pt x="10" y="330"/>
                    <a:pt x="19" y="335"/>
                    <a:pt x="27" y="338"/>
                  </a:cubicBezTo>
                  <a:cubicBezTo>
                    <a:pt x="53" y="347"/>
                    <a:pt x="76" y="338"/>
                    <a:pt x="88" y="330"/>
                  </a:cubicBezTo>
                  <a:cubicBezTo>
                    <a:pt x="95" y="326"/>
                    <a:pt x="99" y="323"/>
                    <a:pt x="99" y="323"/>
                  </a:cubicBezTo>
                  <a:cubicBezTo>
                    <a:pt x="99" y="34"/>
                    <a:pt x="99" y="34"/>
                    <a:pt x="99" y="34"/>
                  </a:cubicBezTo>
                  <a:cubicBezTo>
                    <a:pt x="48" y="34"/>
                    <a:pt x="17" y="14"/>
                    <a:pt x="1" y="0"/>
                  </a:cubicBezTo>
                  <a:lnTo>
                    <a:pt x="0" y="1"/>
                  </a:lnTo>
                  <a:close/>
                </a:path>
              </a:pathLst>
            </a:custGeom>
            <a:solidFill>
              <a:srgbClr val="8BCB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ïṩliḋé"/>
            <p:cNvSpPr/>
            <p:nvPr/>
          </p:nvSpPr>
          <p:spPr bwMode="auto">
            <a:xfrm>
              <a:off x="6715126" y="2852738"/>
              <a:ext cx="512763" cy="415925"/>
            </a:xfrm>
            <a:custGeom>
              <a:avLst/>
              <a:gdLst>
                <a:gd name="T0" fmla="*/ 131 w 168"/>
                <a:gd name="T1" fmla="*/ 6 h 136"/>
                <a:gd name="T2" fmla="*/ 130 w 168"/>
                <a:gd name="T3" fmla="*/ 0 h 136"/>
                <a:gd name="T4" fmla="*/ 63 w 168"/>
                <a:gd name="T5" fmla="*/ 45 h 136"/>
                <a:gd name="T6" fmla="*/ 22 w 168"/>
                <a:gd name="T7" fmla="*/ 60 h 136"/>
                <a:gd name="T8" fmla="*/ 9 w 168"/>
                <a:gd name="T9" fmla="*/ 80 h 136"/>
                <a:gd name="T10" fmla="*/ 4 w 168"/>
                <a:gd name="T11" fmla="*/ 97 h 136"/>
                <a:gd name="T12" fmla="*/ 19 w 168"/>
                <a:gd name="T13" fmla="*/ 92 h 136"/>
                <a:gd name="T14" fmla="*/ 46 w 168"/>
                <a:gd name="T15" fmla="*/ 61 h 136"/>
                <a:gd name="T16" fmla="*/ 63 w 168"/>
                <a:gd name="T17" fmla="*/ 66 h 136"/>
                <a:gd name="T18" fmla="*/ 25 w 168"/>
                <a:gd name="T19" fmla="*/ 136 h 136"/>
                <a:gd name="T20" fmla="*/ 48 w 168"/>
                <a:gd name="T21" fmla="*/ 129 h 136"/>
                <a:gd name="T22" fmla="*/ 119 w 168"/>
                <a:gd name="T23" fmla="*/ 72 h 136"/>
                <a:gd name="T24" fmla="*/ 168 w 168"/>
                <a:gd name="T25" fmla="*/ 33 h 136"/>
                <a:gd name="T26" fmla="*/ 166 w 168"/>
                <a:gd name="T27" fmla="*/ 33 h 136"/>
                <a:gd name="T28" fmla="*/ 131 w 168"/>
                <a:gd name="T29" fmla="*/ 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31" y="6"/>
                  </a:moveTo>
                  <a:cubicBezTo>
                    <a:pt x="130" y="3"/>
                    <a:pt x="130" y="0"/>
                    <a:pt x="130" y="0"/>
                  </a:cubicBezTo>
                  <a:cubicBezTo>
                    <a:pt x="107" y="14"/>
                    <a:pt x="86" y="31"/>
                    <a:pt x="63" y="45"/>
                  </a:cubicBezTo>
                  <a:cubicBezTo>
                    <a:pt x="50" y="53"/>
                    <a:pt x="36" y="59"/>
                    <a:pt x="22" y="60"/>
                  </a:cubicBezTo>
                  <a:cubicBezTo>
                    <a:pt x="25" y="67"/>
                    <a:pt x="14" y="74"/>
                    <a:pt x="9" y="80"/>
                  </a:cubicBezTo>
                  <a:cubicBezTo>
                    <a:pt x="7" y="84"/>
                    <a:pt x="0" y="92"/>
                    <a:pt x="4" y="97"/>
                  </a:cubicBezTo>
                  <a:cubicBezTo>
                    <a:pt x="9" y="101"/>
                    <a:pt x="16" y="95"/>
                    <a:pt x="19" y="92"/>
                  </a:cubicBezTo>
                  <a:cubicBezTo>
                    <a:pt x="29" y="82"/>
                    <a:pt x="34" y="68"/>
                    <a:pt x="46" y="61"/>
                  </a:cubicBezTo>
                  <a:cubicBezTo>
                    <a:pt x="53" y="57"/>
                    <a:pt x="59" y="60"/>
                    <a:pt x="63" y="66"/>
                  </a:cubicBezTo>
                  <a:cubicBezTo>
                    <a:pt x="81" y="93"/>
                    <a:pt x="50" y="121"/>
                    <a:pt x="25" y="136"/>
                  </a:cubicBezTo>
                  <a:cubicBezTo>
                    <a:pt x="33" y="136"/>
                    <a:pt x="41" y="133"/>
                    <a:pt x="48" y="129"/>
                  </a:cubicBezTo>
                  <a:cubicBezTo>
                    <a:pt x="73" y="113"/>
                    <a:pt x="95" y="91"/>
                    <a:pt x="119" y="72"/>
                  </a:cubicBezTo>
                  <a:cubicBezTo>
                    <a:pt x="135" y="59"/>
                    <a:pt x="152" y="46"/>
                    <a:pt x="168" y="33"/>
                  </a:cubicBezTo>
                  <a:cubicBezTo>
                    <a:pt x="167" y="33"/>
                    <a:pt x="167" y="33"/>
                    <a:pt x="166" y="33"/>
                  </a:cubicBezTo>
                  <a:cubicBezTo>
                    <a:pt x="138" y="31"/>
                    <a:pt x="132" y="15"/>
                    <a:pt x="131" y="6"/>
                  </a:cubicBezTo>
                  <a:close/>
                </a:path>
              </a:pathLst>
            </a:custGeom>
            <a:solidFill>
              <a:srgbClr val="F3F4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ïSľîḓé"/>
            <p:cNvSpPr/>
            <p:nvPr/>
          </p:nvSpPr>
          <p:spPr bwMode="auto">
            <a:xfrm>
              <a:off x="6459538" y="2790826"/>
              <a:ext cx="271463" cy="412750"/>
            </a:xfrm>
            <a:custGeom>
              <a:avLst/>
              <a:gdLst>
                <a:gd name="T0" fmla="*/ 54 w 89"/>
                <a:gd name="T1" fmla="*/ 135 h 135"/>
                <a:gd name="T2" fmla="*/ 89 w 89"/>
                <a:gd name="T3" fmla="*/ 78 h 135"/>
                <a:gd name="T4" fmla="*/ 79 w 89"/>
                <a:gd name="T5" fmla="*/ 74 h 135"/>
                <a:gd name="T6" fmla="*/ 41 w 89"/>
                <a:gd name="T7" fmla="*/ 43 h 135"/>
                <a:gd name="T8" fmla="*/ 0 w 89"/>
                <a:gd name="T9" fmla="*/ 0 h 135"/>
                <a:gd name="T10" fmla="*/ 27 w 89"/>
                <a:gd name="T11" fmla="*/ 120 h 135"/>
                <a:gd name="T12" fmla="*/ 54 w 89"/>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89" h="135">
                  <a:moveTo>
                    <a:pt x="54" y="135"/>
                  </a:moveTo>
                  <a:cubicBezTo>
                    <a:pt x="61" y="120"/>
                    <a:pt x="76" y="90"/>
                    <a:pt x="89" y="78"/>
                  </a:cubicBezTo>
                  <a:cubicBezTo>
                    <a:pt x="86" y="77"/>
                    <a:pt x="82" y="76"/>
                    <a:pt x="79" y="74"/>
                  </a:cubicBezTo>
                  <a:cubicBezTo>
                    <a:pt x="65" y="67"/>
                    <a:pt x="52" y="54"/>
                    <a:pt x="41" y="43"/>
                  </a:cubicBezTo>
                  <a:cubicBezTo>
                    <a:pt x="28" y="29"/>
                    <a:pt x="15" y="13"/>
                    <a:pt x="0" y="0"/>
                  </a:cubicBezTo>
                  <a:cubicBezTo>
                    <a:pt x="0" y="0"/>
                    <a:pt x="15" y="51"/>
                    <a:pt x="27" y="120"/>
                  </a:cubicBezTo>
                  <a:cubicBezTo>
                    <a:pt x="27" y="120"/>
                    <a:pt x="37" y="125"/>
                    <a:pt x="54" y="135"/>
                  </a:cubicBezTo>
                  <a:close/>
                </a:path>
              </a:pathLst>
            </a:custGeom>
            <a:solidFill>
              <a:srgbClr val="F3F4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ïSļïde"/>
            <p:cNvSpPr/>
            <p:nvPr/>
          </p:nvSpPr>
          <p:spPr bwMode="auto">
            <a:xfrm>
              <a:off x="6321426" y="3433763"/>
              <a:ext cx="344488" cy="1193800"/>
            </a:xfrm>
            <a:custGeom>
              <a:avLst/>
              <a:gdLst>
                <a:gd name="T0" fmla="*/ 65 w 113"/>
                <a:gd name="T1" fmla="*/ 51 h 391"/>
                <a:gd name="T2" fmla="*/ 75 w 113"/>
                <a:gd name="T3" fmla="*/ 59 h 391"/>
                <a:gd name="T4" fmla="*/ 75 w 113"/>
                <a:gd name="T5" fmla="*/ 60 h 391"/>
                <a:gd name="T6" fmla="*/ 62 w 113"/>
                <a:gd name="T7" fmla="*/ 84 h 391"/>
                <a:gd name="T8" fmla="*/ 48 w 113"/>
                <a:gd name="T9" fmla="*/ 76 h 391"/>
                <a:gd name="T10" fmla="*/ 58 w 113"/>
                <a:gd name="T11" fmla="*/ 55 h 391"/>
                <a:gd name="T12" fmla="*/ 58 w 113"/>
                <a:gd name="T13" fmla="*/ 20 h 391"/>
                <a:gd name="T14" fmla="*/ 35 w 113"/>
                <a:gd name="T15" fmla="*/ 39 h 391"/>
                <a:gd name="T16" fmla="*/ 0 w 113"/>
                <a:gd name="T17" fmla="*/ 391 h 391"/>
                <a:gd name="T18" fmla="*/ 48 w 113"/>
                <a:gd name="T19" fmla="*/ 363 h 391"/>
                <a:gd name="T20" fmla="*/ 48 w 113"/>
                <a:gd name="T21" fmla="*/ 363 h 391"/>
                <a:gd name="T22" fmla="*/ 87 w 113"/>
                <a:gd name="T23" fmla="*/ 58 h 391"/>
                <a:gd name="T24" fmla="*/ 84 w 113"/>
                <a:gd name="T25" fmla="*/ 19 h 391"/>
                <a:gd name="T26" fmla="*/ 83 w 113"/>
                <a:gd name="T27" fmla="*/ 0 h 391"/>
                <a:gd name="T28" fmla="*/ 64 w 113"/>
                <a:gd name="T29" fmla="*/ 15 h 391"/>
                <a:gd name="T30" fmla="*/ 65 w 113"/>
                <a:gd name="T31" fmla="*/ 5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391">
                  <a:moveTo>
                    <a:pt x="65" y="51"/>
                  </a:moveTo>
                  <a:cubicBezTo>
                    <a:pt x="71" y="49"/>
                    <a:pt x="75" y="53"/>
                    <a:pt x="75" y="59"/>
                  </a:cubicBezTo>
                  <a:cubicBezTo>
                    <a:pt x="75" y="60"/>
                    <a:pt x="75" y="60"/>
                    <a:pt x="75" y="60"/>
                  </a:cubicBezTo>
                  <a:cubicBezTo>
                    <a:pt x="75" y="69"/>
                    <a:pt x="69" y="80"/>
                    <a:pt x="62" y="84"/>
                  </a:cubicBezTo>
                  <a:cubicBezTo>
                    <a:pt x="54" y="89"/>
                    <a:pt x="48" y="85"/>
                    <a:pt x="48" y="76"/>
                  </a:cubicBezTo>
                  <a:cubicBezTo>
                    <a:pt x="48" y="69"/>
                    <a:pt x="52" y="60"/>
                    <a:pt x="58" y="55"/>
                  </a:cubicBezTo>
                  <a:cubicBezTo>
                    <a:pt x="58" y="54"/>
                    <a:pt x="61" y="40"/>
                    <a:pt x="58" y="20"/>
                  </a:cubicBezTo>
                  <a:cubicBezTo>
                    <a:pt x="51" y="27"/>
                    <a:pt x="43" y="33"/>
                    <a:pt x="35" y="39"/>
                  </a:cubicBezTo>
                  <a:cubicBezTo>
                    <a:pt x="44" y="119"/>
                    <a:pt x="62" y="329"/>
                    <a:pt x="0" y="391"/>
                  </a:cubicBezTo>
                  <a:cubicBezTo>
                    <a:pt x="19" y="385"/>
                    <a:pt x="35" y="376"/>
                    <a:pt x="48" y="363"/>
                  </a:cubicBezTo>
                  <a:cubicBezTo>
                    <a:pt x="48" y="363"/>
                    <a:pt x="48" y="363"/>
                    <a:pt x="48" y="363"/>
                  </a:cubicBezTo>
                  <a:cubicBezTo>
                    <a:pt x="113" y="299"/>
                    <a:pt x="95" y="159"/>
                    <a:pt x="87" y="58"/>
                  </a:cubicBezTo>
                  <a:cubicBezTo>
                    <a:pt x="86" y="44"/>
                    <a:pt x="85" y="31"/>
                    <a:pt x="84" y="19"/>
                  </a:cubicBezTo>
                  <a:cubicBezTo>
                    <a:pt x="84" y="12"/>
                    <a:pt x="83" y="6"/>
                    <a:pt x="83" y="0"/>
                  </a:cubicBezTo>
                  <a:cubicBezTo>
                    <a:pt x="77" y="4"/>
                    <a:pt x="70" y="10"/>
                    <a:pt x="64" y="15"/>
                  </a:cubicBezTo>
                  <a:cubicBezTo>
                    <a:pt x="67" y="32"/>
                    <a:pt x="66" y="46"/>
                    <a:pt x="65" y="51"/>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iSḷîdê"/>
            <p:cNvSpPr/>
            <p:nvPr/>
          </p:nvSpPr>
          <p:spPr bwMode="auto">
            <a:xfrm>
              <a:off x="6426201" y="3295651"/>
              <a:ext cx="17463" cy="36513"/>
            </a:xfrm>
            <a:custGeom>
              <a:avLst/>
              <a:gdLst>
                <a:gd name="T0" fmla="*/ 1 w 6"/>
                <a:gd name="T1" fmla="*/ 12 h 12"/>
                <a:gd name="T2" fmla="*/ 6 w 6"/>
                <a:gd name="T3" fmla="*/ 9 h 12"/>
                <a:gd name="T4" fmla="*/ 0 w 6"/>
                <a:gd name="T5" fmla="*/ 0 h 12"/>
                <a:gd name="T6" fmla="*/ 1 w 6"/>
                <a:gd name="T7" fmla="*/ 12 h 12"/>
              </a:gdLst>
              <a:ahLst/>
              <a:cxnLst>
                <a:cxn ang="0">
                  <a:pos x="T0" y="T1"/>
                </a:cxn>
                <a:cxn ang="0">
                  <a:pos x="T2" y="T3"/>
                </a:cxn>
                <a:cxn ang="0">
                  <a:pos x="T4" y="T5"/>
                </a:cxn>
                <a:cxn ang="0">
                  <a:pos x="T6" y="T7"/>
                </a:cxn>
              </a:cxnLst>
              <a:rect l="0" t="0" r="r" b="b"/>
              <a:pathLst>
                <a:path w="6" h="12">
                  <a:moveTo>
                    <a:pt x="1" y="12"/>
                  </a:moveTo>
                  <a:cubicBezTo>
                    <a:pt x="3" y="11"/>
                    <a:pt x="4" y="10"/>
                    <a:pt x="6" y="9"/>
                  </a:cubicBezTo>
                  <a:cubicBezTo>
                    <a:pt x="4" y="6"/>
                    <a:pt x="2" y="3"/>
                    <a:pt x="0" y="0"/>
                  </a:cubicBezTo>
                  <a:cubicBezTo>
                    <a:pt x="1" y="4"/>
                    <a:pt x="1" y="8"/>
                    <a:pt x="1" y="12"/>
                  </a:cubicBez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ïṡlïďe"/>
            <p:cNvSpPr/>
            <p:nvPr/>
          </p:nvSpPr>
          <p:spPr bwMode="auto">
            <a:xfrm>
              <a:off x="6267451" y="2714626"/>
              <a:ext cx="285750" cy="596900"/>
            </a:xfrm>
            <a:custGeom>
              <a:avLst/>
              <a:gdLst>
                <a:gd name="T0" fmla="*/ 1 w 94"/>
                <a:gd name="T1" fmla="*/ 19 h 195"/>
                <a:gd name="T2" fmla="*/ 51 w 94"/>
                <a:gd name="T3" fmla="*/ 177 h 195"/>
                <a:gd name="T4" fmla="*/ 63 w 94"/>
                <a:gd name="T5" fmla="*/ 195 h 195"/>
                <a:gd name="T6" fmla="*/ 94 w 94"/>
                <a:gd name="T7" fmla="*/ 174 h 195"/>
                <a:gd name="T8" fmla="*/ 90 w 94"/>
                <a:gd name="T9" fmla="*/ 145 h 195"/>
                <a:gd name="T10" fmla="*/ 63 w 94"/>
                <a:gd name="T11" fmla="*/ 25 h 195"/>
                <a:gd name="T12" fmla="*/ 1 w 94"/>
                <a:gd name="T13" fmla="*/ 1 h 195"/>
                <a:gd name="T14" fmla="*/ 1 w 94"/>
                <a:gd name="T15" fmla="*/ 1 h 195"/>
                <a:gd name="T16" fmla="*/ 0 w 94"/>
                <a:gd name="T17" fmla="*/ 19 h 195"/>
                <a:gd name="T18" fmla="*/ 1 w 94"/>
                <a:gd name="T19" fmla="*/ 1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95">
                  <a:moveTo>
                    <a:pt x="1" y="19"/>
                  </a:moveTo>
                  <a:cubicBezTo>
                    <a:pt x="34" y="88"/>
                    <a:pt x="47" y="140"/>
                    <a:pt x="51" y="177"/>
                  </a:cubicBezTo>
                  <a:cubicBezTo>
                    <a:pt x="56" y="183"/>
                    <a:pt x="60" y="189"/>
                    <a:pt x="63" y="195"/>
                  </a:cubicBezTo>
                  <a:cubicBezTo>
                    <a:pt x="74" y="188"/>
                    <a:pt x="84" y="180"/>
                    <a:pt x="94" y="174"/>
                  </a:cubicBezTo>
                  <a:cubicBezTo>
                    <a:pt x="93" y="164"/>
                    <a:pt x="91" y="154"/>
                    <a:pt x="90" y="145"/>
                  </a:cubicBezTo>
                  <a:cubicBezTo>
                    <a:pt x="78" y="76"/>
                    <a:pt x="63" y="25"/>
                    <a:pt x="63" y="25"/>
                  </a:cubicBezTo>
                  <a:cubicBezTo>
                    <a:pt x="45" y="10"/>
                    <a:pt x="26" y="0"/>
                    <a:pt x="1" y="1"/>
                  </a:cubicBezTo>
                  <a:cubicBezTo>
                    <a:pt x="1" y="1"/>
                    <a:pt x="1" y="1"/>
                    <a:pt x="1" y="1"/>
                  </a:cubicBezTo>
                  <a:cubicBezTo>
                    <a:pt x="1" y="7"/>
                    <a:pt x="1" y="13"/>
                    <a:pt x="0" y="19"/>
                  </a:cubicBezTo>
                  <a:lnTo>
                    <a:pt x="1" y="19"/>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îśḻïďe"/>
            <p:cNvSpPr/>
            <p:nvPr/>
          </p:nvSpPr>
          <p:spPr bwMode="auto">
            <a:xfrm>
              <a:off x="5875338" y="2871788"/>
              <a:ext cx="476250" cy="527050"/>
            </a:xfrm>
            <a:custGeom>
              <a:avLst/>
              <a:gdLst>
                <a:gd name="T0" fmla="*/ 68 w 156"/>
                <a:gd name="T1" fmla="*/ 133 h 173"/>
                <a:gd name="T2" fmla="*/ 105 w 156"/>
                <a:gd name="T3" fmla="*/ 164 h 173"/>
                <a:gd name="T4" fmla="*/ 156 w 156"/>
                <a:gd name="T5" fmla="*/ 165 h 173"/>
                <a:gd name="T6" fmla="*/ 100 w 156"/>
                <a:gd name="T7" fmla="*/ 93 h 173"/>
                <a:gd name="T8" fmla="*/ 28 w 156"/>
                <a:gd name="T9" fmla="*/ 1 h 173"/>
                <a:gd name="T10" fmla="*/ 27 w 156"/>
                <a:gd name="T11" fmla="*/ 0 h 173"/>
                <a:gd name="T12" fmla="*/ 0 w 156"/>
                <a:gd name="T13" fmla="*/ 56 h 173"/>
                <a:gd name="T14" fmla="*/ 68 w 156"/>
                <a:gd name="T15" fmla="*/ 133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73">
                  <a:moveTo>
                    <a:pt x="68" y="133"/>
                  </a:moveTo>
                  <a:cubicBezTo>
                    <a:pt x="78" y="145"/>
                    <a:pt x="91" y="157"/>
                    <a:pt x="105" y="164"/>
                  </a:cubicBezTo>
                  <a:cubicBezTo>
                    <a:pt x="123" y="173"/>
                    <a:pt x="140" y="172"/>
                    <a:pt x="156" y="165"/>
                  </a:cubicBezTo>
                  <a:cubicBezTo>
                    <a:pt x="100" y="93"/>
                    <a:pt x="100" y="93"/>
                    <a:pt x="100" y="93"/>
                  </a:cubicBezTo>
                  <a:cubicBezTo>
                    <a:pt x="65" y="70"/>
                    <a:pt x="38" y="21"/>
                    <a:pt x="28" y="1"/>
                  </a:cubicBezTo>
                  <a:cubicBezTo>
                    <a:pt x="27" y="0"/>
                    <a:pt x="27" y="0"/>
                    <a:pt x="27" y="0"/>
                  </a:cubicBezTo>
                  <a:cubicBezTo>
                    <a:pt x="27" y="0"/>
                    <a:pt x="6" y="8"/>
                    <a:pt x="0" y="56"/>
                  </a:cubicBezTo>
                  <a:cubicBezTo>
                    <a:pt x="15" y="69"/>
                    <a:pt x="55" y="120"/>
                    <a:pt x="68" y="1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îṡlïḑé"/>
            <p:cNvSpPr/>
            <p:nvPr/>
          </p:nvSpPr>
          <p:spPr bwMode="auto">
            <a:xfrm>
              <a:off x="5741988" y="3478213"/>
              <a:ext cx="768350" cy="1212850"/>
            </a:xfrm>
            <a:custGeom>
              <a:avLst/>
              <a:gdLst>
                <a:gd name="T0" fmla="*/ 190 w 252"/>
                <a:gd name="T1" fmla="*/ 376 h 397"/>
                <a:gd name="T2" fmla="*/ 225 w 252"/>
                <a:gd name="T3" fmla="*/ 24 h 397"/>
                <a:gd name="T4" fmla="*/ 203 w 252"/>
                <a:gd name="T5" fmla="*/ 40 h 397"/>
                <a:gd name="T6" fmla="*/ 186 w 252"/>
                <a:gd name="T7" fmla="*/ 47 h 397"/>
                <a:gd name="T8" fmla="*/ 147 w 252"/>
                <a:gd name="T9" fmla="*/ 40 h 397"/>
                <a:gd name="T10" fmla="*/ 124 w 252"/>
                <a:gd name="T11" fmla="*/ 26 h 397"/>
                <a:gd name="T12" fmla="*/ 41 w 252"/>
                <a:gd name="T13" fmla="*/ 0 h 397"/>
                <a:gd name="T14" fmla="*/ 41 w 252"/>
                <a:gd name="T15" fmla="*/ 0 h 397"/>
                <a:gd name="T16" fmla="*/ 0 w 252"/>
                <a:gd name="T17" fmla="*/ 348 h 397"/>
                <a:gd name="T18" fmla="*/ 12 w 252"/>
                <a:gd name="T19" fmla="*/ 363 h 397"/>
                <a:gd name="T20" fmla="*/ 110 w 252"/>
                <a:gd name="T21" fmla="*/ 397 h 397"/>
                <a:gd name="T22" fmla="*/ 139 w 252"/>
                <a:gd name="T23" fmla="*/ 396 h 397"/>
                <a:gd name="T24" fmla="*/ 159 w 252"/>
                <a:gd name="T25" fmla="*/ 393 h 397"/>
                <a:gd name="T26" fmla="*/ 190 w 252"/>
                <a:gd name="T27" fmla="*/ 376 h 397"/>
                <a:gd name="T28" fmla="*/ 122 w 252"/>
                <a:gd name="T29" fmla="*/ 235 h 397"/>
                <a:gd name="T30" fmla="*/ 122 w 252"/>
                <a:gd name="T31" fmla="*/ 183 h 397"/>
                <a:gd name="T32" fmla="*/ 188 w 252"/>
                <a:gd name="T33" fmla="*/ 141 h 397"/>
                <a:gd name="T34" fmla="*/ 188 w 252"/>
                <a:gd name="T35" fmla="*/ 192 h 397"/>
                <a:gd name="T36" fmla="*/ 122 w 252"/>
                <a:gd name="T37" fmla="*/ 23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397">
                  <a:moveTo>
                    <a:pt x="190" y="376"/>
                  </a:moveTo>
                  <a:cubicBezTo>
                    <a:pt x="252" y="314"/>
                    <a:pt x="234" y="104"/>
                    <a:pt x="225" y="24"/>
                  </a:cubicBezTo>
                  <a:cubicBezTo>
                    <a:pt x="218" y="30"/>
                    <a:pt x="210" y="35"/>
                    <a:pt x="203" y="40"/>
                  </a:cubicBezTo>
                  <a:cubicBezTo>
                    <a:pt x="197" y="43"/>
                    <a:pt x="192" y="46"/>
                    <a:pt x="186" y="47"/>
                  </a:cubicBezTo>
                  <a:cubicBezTo>
                    <a:pt x="173" y="50"/>
                    <a:pt x="159" y="47"/>
                    <a:pt x="147" y="40"/>
                  </a:cubicBezTo>
                  <a:cubicBezTo>
                    <a:pt x="138" y="34"/>
                    <a:pt x="131" y="30"/>
                    <a:pt x="124" y="26"/>
                  </a:cubicBezTo>
                  <a:cubicBezTo>
                    <a:pt x="107" y="16"/>
                    <a:pt x="41" y="0"/>
                    <a:pt x="41" y="0"/>
                  </a:cubicBezTo>
                  <a:cubicBezTo>
                    <a:pt x="41" y="0"/>
                    <a:pt x="41" y="0"/>
                    <a:pt x="41" y="0"/>
                  </a:cubicBezTo>
                  <a:cubicBezTo>
                    <a:pt x="0" y="348"/>
                    <a:pt x="0" y="348"/>
                    <a:pt x="0" y="348"/>
                  </a:cubicBezTo>
                  <a:cubicBezTo>
                    <a:pt x="0" y="348"/>
                    <a:pt x="4" y="355"/>
                    <a:pt x="12" y="363"/>
                  </a:cubicBezTo>
                  <a:cubicBezTo>
                    <a:pt x="28" y="377"/>
                    <a:pt x="59" y="397"/>
                    <a:pt x="110" y="397"/>
                  </a:cubicBezTo>
                  <a:cubicBezTo>
                    <a:pt x="119" y="397"/>
                    <a:pt x="129" y="397"/>
                    <a:pt x="139" y="396"/>
                  </a:cubicBezTo>
                  <a:cubicBezTo>
                    <a:pt x="145" y="395"/>
                    <a:pt x="152" y="394"/>
                    <a:pt x="159" y="393"/>
                  </a:cubicBezTo>
                  <a:cubicBezTo>
                    <a:pt x="171" y="391"/>
                    <a:pt x="181" y="385"/>
                    <a:pt x="190" y="376"/>
                  </a:cubicBezTo>
                  <a:close/>
                  <a:moveTo>
                    <a:pt x="122" y="235"/>
                  </a:moveTo>
                  <a:cubicBezTo>
                    <a:pt x="122" y="183"/>
                    <a:pt x="122" y="183"/>
                    <a:pt x="122" y="183"/>
                  </a:cubicBezTo>
                  <a:cubicBezTo>
                    <a:pt x="188" y="141"/>
                    <a:pt x="188" y="141"/>
                    <a:pt x="188" y="141"/>
                  </a:cubicBezTo>
                  <a:cubicBezTo>
                    <a:pt x="188" y="192"/>
                    <a:pt x="188" y="192"/>
                    <a:pt x="188" y="192"/>
                  </a:cubicBezTo>
                  <a:cubicBezTo>
                    <a:pt x="188" y="192"/>
                    <a:pt x="179" y="266"/>
                    <a:pt x="122" y="2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î$ḷîḓé"/>
            <p:cNvSpPr/>
            <p:nvPr/>
          </p:nvSpPr>
          <p:spPr bwMode="auto">
            <a:xfrm>
              <a:off x="6348413" y="3127376"/>
              <a:ext cx="19050" cy="69850"/>
            </a:xfrm>
            <a:custGeom>
              <a:avLst/>
              <a:gdLst>
                <a:gd name="T0" fmla="*/ 0 w 6"/>
                <a:gd name="T1" fmla="*/ 17 h 23"/>
                <a:gd name="T2" fmla="*/ 6 w 6"/>
                <a:gd name="T3" fmla="*/ 23 h 23"/>
                <a:gd name="T4" fmla="*/ 1 w 6"/>
                <a:gd name="T5" fmla="*/ 0 h 23"/>
                <a:gd name="T6" fmla="*/ 0 w 6"/>
                <a:gd name="T7" fmla="*/ 17 h 23"/>
              </a:gdLst>
              <a:ahLst/>
              <a:cxnLst>
                <a:cxn ang="0">
                  <a:pos x="T0" y="T1"/>
                </a:cxn>
                <a:cxn ang="0">
                  <a:pos x="T2" y="T3"/>
                </a:cxn>
                <a:cxn ang="0">
                  <a:pos x="T4" y="T5"/>
                </a:cxn>
                <a:cxn ang="0">
                  <a:pos x="T6" y="T7"/>
                </a:cxn>
              </a:cxnLst>
              <a:rect l="0" t="0" r="r" b="b"/>
              <a:pathLst>
                <a:path w="6" h="23">
                  <a:moveTo>
                    <a:pt x="0" y="17"/>
                  </a:moveTo>
                  <a:cubicBezTo>
                    <a:pt x="2" y="19"/>
                    <a:pt x="4" y="21"/>
                    <a:pt x="6" y="23"/>
                  </a:cubicBezTo>
                  <a:cubicBezTo>
                    <a:pt x="5" y="15"/>
                    <a:pt x="3" y="8"/>
                    <a:pt x="1" y="0"/>
                  </a:cubicBezTo>
                  <a:cubicBezTo>
                    <a:pt x="1" y="8"/>
                    <a:pt x="0" y="14"/>
                    <a:pt x="0" y="17"/>
                  </a:cubicBezTo>
                  <a:close/>
                </a:path>
              </a:pathLst>
            </a:custGeom>
            <a:solidFill>
              <a:srgbClr val="3BC5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iṣľîdè"/>
            <p:cNvSpPr/>
            <p:nvPr/>
          </p:nvSpPr>
          <p:spPr bwMode="auto">
            <a:xfrm>
              <a:off x="6254751" y="3192463"/>
              <a:ext cx="133350" cy="166688"/>
            </a:xfrm>
            <a:custGeom>
              <a:avLst/>
              <a:gdLst>
                <a:gd name="T0" fmla="*/ 39 w 44"/>
                <a:gd name="T1" fmla="*/ 13 h 55"/>
                <a:gd name="T2" fmla="*/ 26 w 44"/>
                <a:gd name="T3" fmla="*/ 1 h 55"/>
                <a:gd name="T4" fmla="*/ 16 w 44"/>
                <a:gd name="T5" fmla="*/ 2 h 55"/>
                <a:gd name="T6" fmla="*/ 0 w 44"/>
                <a:gd name="T7" fmla="*/ 0 h 55"/>
                <a:gd name="T8" fmla="*/ 42 w 44"/>
                <a:gd name="T9" fmla="*/ 55 h 55"/>
                <a:gd name="T10" fmla="*/ 44 w 44"/>
                <a:gd name="T11" fmla="*/ 54 h 55"/>
                <a:gd name="T12" fmla="*/ 39 w 44"/>
                <a:gd name="T13" fmla="*/ 13 h 55"/>
              </a:gdLst>
              <a:ahLst/>
              <a:cxnLst>
                <a:cxn ang="0">
                  <a:pos x="T0" y="T1"/>
                </a:cxn>
                <a:cxn ang="0">
                  <a:pos x="T2" y="T3"/>
                </a:cxn>
                <a:cxn ang="0">
                  <a:pos x="T4" y="T5"/>
                </a:cxn>
                <a:cxn ang="0">
                  <a:pos x="T6" y="T7"/>
                </a:cxn>
                <a:cxn ang="0">
                  <a:pos x="T8" y="T9"/>
                </a:cxn>
                <a:cxn ang="0">
                  <a:pos x="T10" y="T11"/>
                </a:cxn>
                <a:cxn ang="0">
                  <a:pos x="T12" y="T13"/>
                </a:cxn>
              </a:cxnLst>
              <a:rect l="0" t="0" r="r" b="b"/>
              <a:pathLst>
                <a:path w="44" h="55">
                  <a:moveTo>
                    <a:pt x="39" y="13"/>
                  </a:moveTo>
                  <a:cubicBezTo>
                    <a:pt x="35" y="9"/>
                    <a:pt x="31" y="5"/>
                    <a:pt x="26" y="1"/>
                  </a:cubicBezTo>
                  <a:cubicBezTo>
                    <a:pt x="23" y="2"/>
                    <a:pt x="19" y="2"/>
                    <a:pt x="16" y="2"/>
                  </a:cubicBezTo>
                  <a:cubicBezTo>
                    <a:pt x="10" y="2"/>
                    <a:pt x="5" y="2"/>
                    <a:pt x="0" y="0"/>
                  </a:cubicBezTo>
                  <a:cubicBezTo>
                    <a:pt x="42" y="55"/>
                    <a:pt x="42" y="55"/>
                    <a:pt x="42" y="55"/>
                  </a:cubicBezTo>
                  <a:cubicBezTo>
                    <a:pt x="42" y="55"/>
                    <a:pt x="43" y="55"/>
                    <a:pt x="44" y="54"/>
                  </a:cubicBezTo>
                  <a:cubicBezTo>
                    <a:pt x="44" y="44"/>
                    <a:pt x="42" y="30"/>
                    <a:pt x="39" y="13"/>
                  </a:cubicBezTo>
                  <a:close/>
                </a:path>
              </a:pathLst>
            </a:custGeom>
            <a:solidFill>
              <a:srgbClr val="3BC5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iṡľíḋê"/>
            <p:cNvSpPr/>
            <p:nvPr/>
          </p:nvSpPr>
          <p:spPr bwMode="auto">
            <a:xfrm>
              <a:off x="5991226" y="2836863"/>
              <a:ext cx="346075" cy="346075"/>
            </a:xfrm>
            <a:custGeom>
              <a:avLst/>
              <a:gdLst>
                <a:gd name="T0" fmla="*/ 76 w 113"/>
                <a:gd name="T1" fmla="*/ 5 h 113"/>
                <a:gd name="T2" fmla="*/ 77 w 113"/>
                <a:gd name="T3" fmla="*/ 47 h 113"/>
                <a:gd name="T4" fmla="*/ 0 w 113"/>
                <a:gd name="T5" fmla="*/ 2 h 113"/>
                <a:gd name="T6" fmla="*/ 79 w 113"/>
                <a:gd name="T7" fmla="*/ 106 h 113"/>
                <a:gd name="T8" fmla="*/ 110 w 113"/>
                <a:gd name="T9" fmla="*/ 111 h 113"/>
                <a:gd name="T10" fmla="*/ 112 w 113"/>
                <a:gd name="T11" fmla="*/ 72 h 113"/>
                <a:gd name="T12" fmla="*/ 96 w 113"/>
                <a:gd name="T13" fmla="*/ 17 h 113"/>
                <a:gd name="T14" fmla="*/ 84 w 113"/>
                <a:gd name="T15" fmla="*/ 0 h 113"/>
                <a:gd name="T16" fmla="*/ 76 w 113"/>
                <a:gd name="T17" fmla="*/ 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13">
                  <a:moveTo>
                    <a:pt x="76" y="5"/>
                  </a:moveTo>
                  <a:cubicBezTo>
                    <a:pt x="77" y="47"/>
                    <a:pt x="77" y="47"/>
                    <a:pt x="77" y="47"/>
                  </a:cubicBezTo>
                  <a:cubicBezTo>
                    <a:pt x="0" y="2"/>
                    <a:pt x="0" y="2"/>
                    <a:pt x="0" y="2"/>
                  </a:cubicBezTo>
                  <a:cubicBezTo>
                    <a:pt x="79" y="106"/>
                    <a:pt x="79" y="106"/>
                    <a:pt x="79" y="106"/>
                  </a:cubicBezTo>
                  <a:cubicBezTo>
                    <a:pt x="89" y="111"/>
                    <a:pt x="100" y="113"/>
                    <a:pt x="110" y="111"/>
                  </a:cubicBezTo>
                  <a:cubicBezTo>
                    <a:pt x="111" y="106"/>
                    <a:pt x="113" y="90"/>
                    <a:pt x="112" y="72"/>
                  </a:cubicBezTo>
                  <a:cubicBezTo>
                    <a:pt x="106" y="51"/>
                    <a:pt x="101" y="31"/>
                    <a:pt x="96" y="17"/>
                  </a:cubicBezTo>
                  <a:cubicBezTo>
                    <a:pt x="93" y="11"/>
                    <a:pt x="89" y="5"/>
                    <a:pt x="84" y="0"/>
                  </a:cubicBezTo>
                  <a:cubicBezTo>
                    <a:pt x="82" y="3"/>
                    <a:pt x="79" y="5"/>
                    <a:pt x="76" y="5"/>
                  </a:cubicBezTo>
                  <a:close/>
                </a:path>
              </a:pathLst>
            </a:custGeom>
            <a:solidFill>
              <a:srgbClr val="3BC5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íS1iďè"/>
            <p:cNvSpPr/>
            <p:nvPr/>
          </p:nvSpPr>
          <p:spPr bwMode="auto">
            <a:xfrm>
              <a:off x="5897563" y="2601913"/>
              <a:ext cx="330200" cy="379413"/>
            </a:xfrm>
            <a:custGeom>
              <a:avLst/>
              <a:gdLst>
                <a:gd name="T0" fmla="*/ 108 w 108"/>
                <a:gd name="T1" fmla="*/ 124 h 124"/>
                <a:gd name="T2" fmla="*/ 107 w 108"/>
                <a:gd name="T3" fmla="*/ 82 h 124"/>
                <a:gd name="T4" fmla="*/ 36 w 108"/>
                <a:gd name="T5" fmla="*/ 44 h 124"/>
                <a:gd name="T6" fmla="*/ 7 w 108"/>
                <a:gd name="T7" fmla="*/ 14 h 124"/>
                <a:gd name="T8" fmla="*/ 4 w 108"/>
                <a:gd name="T9" fmla="*/ 34 h 124"/>
                <a:gd name="T10" fmla="*/ 4 w 108"/>
                <a:gd name="T11" fmla="*/ 34 h 124"/>
                <a:gd name="T12" fmla="*/ 28 w 108"/>
                <a:gd name="T13" fmla="*/ 54 h 124"/>
                <a:gd name="T14" fmla="*/ 28 w 108"/>
                <a:gd name="T15" fmla="*/ 74 h 124"/>
                <a:gd name="T16" fmla="*/ 31 w 108"/>
                <a:gd name="T17" fmla="*/ 79 h 124"/>
                <a:gd name="T18" fmla="*/ 108 w 108"/>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4">
                  <a:moveTo>
                    <a:pt x="108" y="124"/>
                  </a:moveTo>
                  <a:cubicBezTo>
                    <a:pt x="107" y="82"/>
                    <a:pt x="107" y="82"/>
                    <a:pt x="107" y="82"/>
                  </a:cubicBezTo>
                  <a:cubicBezTo>
                    <a:pt x="48" y="82"/>
                    <a:pt x="36" y="44"/>
                    <a:pt x="36" y="44"/>
                  </a:cubicBezTo>
                  <a:cubicBezTo>
                    <a:pt x="36" y="44"/>
                    <a:pt x="22" y="0"/>
                    <a:pt x="7" y="14"/>
                  </a:cubicBezTo>
                  <a:cubicBezTo>
                    <a:pt x="0" y="20"/>
                    <a:pt x="0" y="27"/>
                    <a:pt x="4" y="34"/>
                  </a:cubicBezTo>
                  <a:cubicBezTo>
                    <a:pt x="4" y="34"/>
                    <a:pt x="4" y="34"/>
                    <a:pt x="4" y="34"/>
                  </a:cubicBezTo>
                  <a:cubicBezTo>
                    <a:pt x="10" y="45"/>
                    <a:pt x="28" y="54"/>
                    <a:pt x="28" y="54"/>
                  </a:cubicBezTo>
                  <a:cubicBezTo>
                    <a:pt x="28" y="74"/>
                    <a:pt x="28" y="74"/>
                    <a:pt x="28" y="74"/>
                  </a:cubicBezTo>
                  <a:cubicBezTo>
                    <a:pt x="31" y="79"/>
                    <a:pt x="31" y="79"/>
                    <a:pt x="31" y="79"/>
                  </a:cubicBezTo>
                  <a:lnTo>
                    <a:pt x="108" y="124"/>
                  </a:lnTo>
                  <a:close/>
                </a:path>
              </a:pathLst>
            </a:custGeom>
            <a:solidFill>
              <a:srgbClr val="FBCC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ïS1îdé"/>
            <p:cNvSpPr/>
            <p:nvPr/>
          </p:nvSpPr>
          <p:spPr bwMode="auto">
            <a:xfrm>
              <a:off x="5818188" y="2336801"/>
              <a:ext cx="466725" cy="400050"/>
            </a:xfrm>
            <a:custGeom>
              <a:avLst/>
              <a:gdLst>
                <a:gd name="T0" fmla="*/ 33 w 153"/>
                <a:gd name="T1" fmla="*/ 101 h 131"/>
                <a:gd name="T2" fmla="*/ 62 w 153"/>
                <a:gd name="T3" fmla="*/ 131 h 131"/>
                <a:gd name="T4" fmla="*/ 87 w 153"/>
                <a:gd name="T5" fmla="*/ 66 h 131"/>
                <a:gd name="T6" fmla="*/ 138 w 153"/>
                <a:gd name="T7" fmla="*/ 55 h 131"/>
                <a:gd name="T8" fmla="*/ 143 w 153"/>
                <a:gd name="T9" fmla="*/ 49 h 131"/>
                <a:gd name="T10" fmla="*/ 85 w 153"/>
                <a:gd name="T11" fmla="*/ 4 h 131"/>
                <a:gd name="T12" fmla="*/ 30 w 153"/>
                <a:gd name="T13" fmla="*/ 121 h 131"/>
                <a:gd name="T14" fmla="*/ 33 w 153"/>
                <a:gd name="T15" fmla="*/ 10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31">
                  <a:moveTo>
                    <a:pt x="33" y="101"/>
                  </a:moveTo>
                  <a:cubicBezTo>
                    <a:pt x="48" y="87"/>
                    <a:pt x="62" y="131"/>
                    <a:pt x="62" y="131"/>
                  </a:cubicBezTo>
                  <a:cubicBezTo>
                    <a:pt x="62" y="131"/>
                    <a:pt x="59" y="72"/>
                    <a:pt x="87" y="66"/>
                  </a:cubicBezTo>
                  <a:cubicBezTo>
                    <a:pt x="115" y="60"/>
                    <a:pt x="121" y="74"/>
                    <a:pt x="138" y="55"/>
                  </a:cubicBezTo>
                  <a:cubicBezTo>
                    <a:pt x="140" y="53"/>
                    <a:pt x="141" y="51"/>
                    <a:pt x="143" y="49"/>
                  </a:cubicBezTo>
                  <a:cubicBezTo>
                    <a:pt x="153" y="30"/>
                    <a:pt x="137" y="8"/>
                    <a:pt x="85" y="4"/>
                  </a:cubicBezTo>
                  <a:cubicBezTo>
                    <a:pt x="26" y="0"/>
                    <a:pt x="0" y="75"/>
                    <a:pt x="30" y="121"/>
                  </a:cubicBezTo>
                  <a:cubicBezTo>
                    <a:pt x="26" y="114"/>
                    <a:pt x="26" y="107"/>
                    <a:pt x="33" y="101"/>
                  </a:cubicBezTo>
                  <a:close/>
                </a:path>
              </a:pathLst>
            </a:custGeom>
            <a:solidFill>
              <a:srgbClr val="8859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ï$ļiďê"/>
            <p:cNvSpPr/>
            <p:nvPr/>
          </p:nvSpPr>
          <p:spPr bwMode="auto">
            <a:xfrm>
              <a:off x="5997576" y="2486026"/>
              <a:ext cx="274638" cy="366713"/>
            </a:xfrm>
            <a:custGeom>
              <a:avLst/>
              <a:gdLst>
                <a:gd name="T0" fmla="*/ 28 w 90"/>
                <a:gd name="T1" fmla="*/ 17 h 120"/>
                <a:gd name="T2" fmla="*/ 3 w 90"/>
                <a:gd name="T3" fmla="*/ 82 h 120"/>
                <a:gd name="T4" fmla="*/ 74 w 90"/>
                <a:gd name="T5" fmla="*/ 120 h 120"/>
                <a:gd name="T6" fmla="*/ 82 w 90"/>
                <a:gd name="T7" fmla="*/ 115 h 120"/>
                <a:gd name="T8" fmla="*/ 85 w 90"/>
                <a:gd name="T9" fmla="*/ 110 h 120"/>
                <a:gd name="T10" fmla="*/ 86 w 90"/>
                <a:gd name="T11" fmla="*/ 106 h 120"/>
                <a:gd name="T12" fmla="*/ 86 w 90"/>
                <a:gd name="T13" fmla="*/ 106 h 120"/>
                <a:gd name="T14" fmla="*/ 88 w 90"/>
                <a:gd name="T15" fmla="*/ 94 h 120"/>
                <a:gd name="T16" fmla="*/ 89 w 90"/>
                <a:gd name="T17" fmla="*/ 76 h 120"/>
                <a:gd name="T18" fmla="*/ 84 w 90"/>
                <a:gd name="T19" fmla="*/ 0 h 120"/>
                <a:gd name="T20" fmla="*/ 79 w 90"/>
                <a:gd name="T21" fmla="*/ 6 h 120"/>
                <a:gd name="T22" fmla="*/ 28 w 90"/>
                <a:gd name="T23" fmla="*/ 1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120">
                  <a:moveTo>
                    <a:pt x="28" y="17"/>
                  </a:moveTo>
                  <a:cubicBezTo>
                    <a:pt x="0" y="23"/>
                    <a:pt x="3" y="82"/>
                    <a:pt x="3" y="82"/>
                  </a:cubicBezTo>
                  <a:cubicBezTo>
                    <a:pt x="3" y="82"/>
                    <a:pt x="15" y="120"/>
                    <a:pt x="74" y="120"/>
                  </a:cubicBezTo>
                  <a:cubicBezTo>
                    <a:pt x="77" y="120"/>
                    <a:pt x="80" y="118"/>
                    <a:pt x="82" y="115"/>
                  </a:cubicBezTo>
                  <a:cubicBezTo>
                    <a:pt x="83" y="114"/>
                    <a:pt x="84" y="112"/>
                    <a:pt x="85" y="110"/>
                  </a:cubicBezTo>
                  <a:cubicBezTo>
                    <a:pt x="85" y="109"/>
                    <a:pt x="86" y="107"/>
                    <a:pt x="86" y="106"/>
                  </a:cubicBezTo>
                  <a:cubicBezTo>
                    <a:pt x="86" y="106"/>
                    <a:pt x="86" y="106"/>
                    <a:pt x="86" y="106"/>
                  </a:cubicBezTo>
                  <a:cubicBezTo>
                    <a:pt x="87" y="102"/>
                    <a:pt x="88" y="98"/>
                    <a:pt x="88" y="94"/>
                  </a:cubicBezTo>
                  <a:cubicBezTo>
                    <a:pt x="89" y="88"/>
                    <a:pt x="89" y="82"/>
                    <a:pt x="89" y="76"/>
                  </a:cubicBezTo>
                  <a:cubicBezTo>
                    <a:pt x="90" y="43"/>
                    <a:pt x="84" y="2"/>
                    <a:pt x="84" y="0"/>
                  </a:cubicBezTo>
                  <a:cubicBezTo>
                    <a:pt x="82" y="2"/>
                    <a:pt x="81" y="4"/>
                    <a:pt x="79" y="6"/>
                  </a:cubicBezTo>
                  <a:cubicBezTo>
                    <a:pt x="62" y="25"/>
                    <a:pt x="56" y="11"/>
                    <a:pt x="28" y="17"/>
                  </a:cubicBezTo>
                  <a:close/>
                </a:path>
              </a:pathLst>
            </a:custGeom>
            <a:solidFill>
              <a:srgbClr val="FCD5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i$ļîḑè"/>
            <p:cNvSpPr/>
            <p:nvPr/>
          </p:nvSpPr>
          <p:spPr bwMode="auto">
            <a:xfrm>
              <a:off x="6113463" y="3910013"/>
              <a:ext cx="201613" cy="381000"/>
            </a:xfrm>
            <a:custGeom>
              <a:avLst/>
              <a:gdLst>
                <a:gd name="T0" fmla="*/ 66 w 66"/>
                <a:gd name="T1" fmla="*/ 51 h 125"/>
                <a:gd name="T2" fmla="*/ 66 w 66"/>
                <a:gd name="T3" fmla="*/ 0 h 125"/>
                <a:gd name="T4" fmla="*/ 0 w 66"/>
                <a:gd name="T5" fmla="*/ 42 h 125"/>
                <a:gd name="T6" fmla="*/ 0 w 66"/>
                <a:gd name="T7" fmla="*/ 94 h 125"/>
                <a:gd name="T8" fmla="*/ 66 w 66"/>
                <a:gd name="T9" fmla="*/ 51 h 125"/>
              </a:gdLst>
              <a:ahLst/>
              <a:cxnLst>
                <a:cxn ang="0">
                  <a:pos x="T0" y="T1"/>
                </a:cxn>
                <a:cxn ang="0">
                  <a:pos x="T2" y="T3"/>
                </a:cxn>
                <a:cxn ang="0">
                  <a:pos x="T4" y="T5"/>
                </a:cxn>
                <a:cxn ang="0">
                  <a:pos x="T6" y="T7"/>
                </a:cxn>
                <a:cxn ang="0">
                  <a:pos x="T8" y="T9"/>
                </a:cxn>
              </a:cxnLst>
              <a:rect l="0" t="0" r="r" b="b"/>
              <a:pathLst>
                <a:path w="66" h="125">
                  <a:moveTo>
                    <a:pt x="66" y="51"/>
                  </a:moveTo>
                  <a:cubicBezTo>
                    <a:pt x="66" y="0"/>
                    <a:pt x="66" y="0"/>
                    <a:pt x="66" y="0"/>
                  </a:cubicBezTo>
                  <a:cubicBezTo>
                    <a:pt x="0" y="42"/>
                    <a:pt x="0" y="42"/>
                    <a:pt x="0" y="42"/>
                  </a:cubicBezTo>
                  <a:cubicBezTo>
                    <a:pt x="0" y="94"/>
                    <a:pt x="0" y="94"/>
                    <a:pt x="0" y="94"/>
                  </a:cubicBezTo>
                  <a:cubicBezTo>
                    <a:pt x="57" y="125"/>
                    <a:pt x="66" y="51"/>
                    <a:pt x="66" y="51"/>
                  </a:cubicBezTo>
                  <a:close/>
                </a:path>
              </a:pathLst>
            </a:custGeom>
            <a:solidFill>
              <a:srgbClr val="6B6C6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ï$líḑé"/>
            <p:cNvSpPr/>
            <p:nvPr/>
          </p:nvSpPr>
          <p:spPr bwMode="auto">
            <a:xfrm>
              <a:off x="6611938" y="3011488"/>
              <a:ext cx="350838" cy="300038"/>
            </a:xfrm>
            <a:custGeom>
              <a:avLst/>
              <a:gdLst>
                <a:gd name="T0" fmla="*/ 97 w 115"/>
                <a:gd name="T1" fmla="*/ 14 h 98"/>
                <a:gd name="T2" fmla="*/ 80 w 115"/>
                <a:gd name="T3" fmla="*/ 9 h 98"/>
                <a:gd name="T4" fmla="*/ 53 w 115"/>
                <a:gd name="T5" fmla="*/ 40 h 98"/>
                <a:gd name="T6" fmla="*/ 38 w 115"/>
                <a:gd name="T7" fmla="*/ 45 h 98"/>
                <a:gd name="T8" fmla="*/ 43 w 115"/>
                <a:gd name="T9" fmla="*/ 28 h 98"/>
                <a:gd name="T10" fmla="*/ 56 w 115"/>
                <a:gd name="T11" fmla="*/ 8 h 98"/>
                <a:gd name="T12" fmla="*/ 51 w 115"/>
                <a:gd name="T13" fmla="*/ 2 h 98"/>
                <a:gd name="T14" fmla="*/ 39 w 115"/>
                <a:gd name="T15" fmla="*/ 6 h 98"/>
                <a:gd name="T16" fmla="*/ 4 w 115"/>
                <a:gd name="T17" fmla="*/ 63 h 98"/>
                <a:gd name="T18" fmla="*/ 0 w 115"/>
                <a:gd name="T19" fmla="*/ 71 h 98"/>
                <a:gd name="T20" fmla="*/ 35 w 115"/>
                <a:gd name="T21" fmla="*/ 98 h 98"/>
                <a:gd name="T22" fmla="*/ 59 w 115"/>
                <a:gd name="T23" fmla="*/ 84 h 98"/>
                <a:gd name="T24" fmla="*/ 97 w 115"/>
                <a:gd name="T25" fmla="*/ 1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98">
                  <a:moveTo>
                    <a:pt x="97" y="14"/>
                  </a:moveTo>
                  <a:cubicBezTo>
                    <a:pt x="93" y="8"/>
                    <a:pt x="87" y="5"/>
                    <a:pt x="80" y="9"/>
                  </a:cubicBezTo>
                  <a:cubicBezTo>
                    <a:pt x="68" y="16"/>
                    <a:pt x="63" y="30"/>
                    <a:pt x="53" y="40"/>
                  </a:cubicBezTo>
                  <a:cubicBezTo>
                    <a:pt x="50" y="43"/>
                    <a:pt x="43" y="49"/>
                    <a:pt x="38" y="45"/>
                  </a:cubicBezTo>
                  <a:cubicBezTo>
                    <a:pt x="34" y="40"/>
                    <a:pt x="41" y="32"/>
                    <a:pt x="43" y="28"/>
                  </a:cubicBezTo>
                  <a:cubicBezTo>
                    <a:pt x="48" y="22"/>
                    <a:pt x="59" y="15"/>
                    <a:pt x="56" y="8"/>
                  </a:cubicBezTo>
                  <a:cubicBezTo>
                    <a:pt x="56" y="6"/>
                    <a:pt x="54" y="4"/>
                    <a:pt x="51" y="2"/>
                  </a:cubicBezTo>
                  <a:cubicBezTo>
                    <a:pt x="48" y="0"/>
                    <a:pt x="44" y="2"/>
                    <a:pt x="39" y="6"/>
                  </a:cubicBezTo>
                  <a:cubicBezTo>
                    <a:pt x="26" y="18"/>
                    <a:pt x="11" y="48"/>
                    <a:pt x="4" y="63"/>
                  </a:cubicBezTo>
                  <a:cubicBezTo>
                    <a:pt x="2" y="68"/>
                    <a:pt x="0" y="71"/>
                    <a:pt x="0" y="71"/>
                  </a:cubicBezTo>
                  <a:cubicBezTo>
                    <a:pt x="2" y="79"/>
                    <a:pt x="8" y="96"/>
                    <a:pt x="35" y="98"/>
                  </a:cubicBezTo>
                  <a:cubicBezTo>
                    <a:pt x="36" y="97"/>
                    <a:pt x="47" y="92"/>
                    <a:pt x="59" y="84"/>
                  </a:cubicBezTo>
                  <a:cubicBezTo>
                    <a:pt x="84" y="69"/>
                    <a:pt x="115" y="41"/>
                    <a:pt x="97" y="14"/>
                  </a:cubicBezTo>
                  <a:close/>
                </a:path>
              </a:pathLst>
            </a:custGeom>
            <a:solidFill>
              <a:srgbClr val="FCD5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îṡlíḑé"/>
            <p:cNvSpPr/>
            <p:nvPr/>
          </p:nvSpPr>
          <p:spPr bwMode="auto">
            <a:xfrm>
              <a:off x="5830888" y="3041651"/>
              <a:ext cx="896938" cy="590550"/>
            </a:xfrm>
            <a:custGeom>
              <a:avLst/>
              <a:gdLst>
                <a:gd name="T0" fmla="*/ 256 w 294"/>
                <a:gd name="T1" fmla="*/ 61 h 193"/>
                <a:gd name="T2" fmla="*/ 256 w 294"/>
                <a:gd name="T3" fmla="*/ 55 h 193"/>
                <a:gd name="T4" fmla="*/ 237 w 294"/>
                <a:gd name="T5" fmla="*/ 67 h 193"/>
                <a:gd name="T6" fmla="*/ 206 w 294"/>
                <a:gd name="T7" fmla="*/ 88 h 193"/>
                <a:gd name="T8" fmla="*/ 201 w 294"/>
                <a:gd name="T9" fmla="*/ 92 h 193"/>
                <a:gd name="T10" fmla="*/ 196 w 294"/>
                <a:gd name="T11" fmla="*/ 95 h 193"/>
                <a:gd name="T12" fmla="*/ 189 w 294"/>
                <a:gd name="T13" fmla="*/ 100 h 193"/>
                <a:gd name="T14" fmla="*/ 183 w 294"/>
                <a:gd name="T15" fmla="*/ 103 h 193"/>
                <a:gd name="T16" fmla="*/ 181 w 294"/>
                <a:gd name="T17" fmla="*/ 104 h 193"/>
                <a:gd name="T18" fmla="*/ 171 w 294"/>
                <a:gd name="T19" fmla="*/ 109 h 193"/>
                <a:gd name="T20" fmla="*/ 120 w 294"/>
                <a:gd name="T21" fmla="*/ 108 h 193"/>
                <a:gd name="T22" fmla="*/ 83 w 294"/>
                <a:gd name="T23" fmla="*/ 77 h 193"/>
                <a:gd name="T24" fmla="*/ 15 w 294"/>
                <a:gd name="T25" fmla="*/ 0 h 193"/>
                <a:gd name="T26" fmla="*/ 15 w 294"/>
                <a:gd name="T27" fmla="*/ 0 h 193"/>
                <a:gd name="T28" fmla="*/ 12 w 294"/>
                <a:gd name="T29" fmla="*/ 143 h 193"/>
                <a:gd name="T30" fmla="*/ 12 w 294"/>
                <a:gd name="T31" fmla="*/ 143 h 193"/>
                <a:gd name="T32" fmla="*/ 95 w 294"/>
                <a:gd name="T33" fmla="*/ 169 h 193"/>
                <a:gd name="T34" fmla="*/ 118 w 294"/>
                <a:gd name="T35" fmla="*/ 183 h 193"/>
                <a:gd name="T36" fmla="*/ 157 w 294"/>
                <a:gd name="T37" fmla="*/ 190 h 193"/>
                <a:gd name="T38" fmla="*/ 174 w 294"/>
                <a:gd name="T39" fmla="*/ 183 h 193"/>
                <a:gd name="T40" fmla="*/ 196 w 294"/>
                <a:gd name="T41" fmla="*/ 167 h 193"/>
                <a:gd name="T42" fmla="*/ 219 w 294"/>
                <a:gd name="T43" fmla="*/ 148 h 193"/>
                <a:gd name="T44" fmla="*/ 225 w 294"/>
                <a:gd name="T45" fmla="*/ 143 h 193"/>
                <a:gd name="T46" fmla="*/ 244 w 294"/>
                <a:gd name="T47" fmla="*/ 128 h 193"/>
                <a:gd name="T48" fmla="*/ 244 w 294"/>
                <a:gd name="T49" fmla="*/ 127 h 193"/>
                <a:gd name="T50" fmla="*/ 294 w 294"/>
                <a:gd name="T51" fmla="*/ 88 h 193"/>
                <a:gd name="T52" fmla="*/ 291 w 294"/>
                <a:gd name="T53" fmla="*/ 88 h 193"/>
                <a:gd name="T54" fmla="*/ 256 w 294"/>
                <a:gd name="T55" fmla="*/ 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4" h="193">
                  <a:moveTo>
                    <a:pt x="256" y="61"/>
                  </a:moveTo>
                  <a:cubicBezTo>
                    <a:pt x="256" y="57"/>
                    <a:pt x="256" y="55"/>
                    <a:pt x="256" y="55"/>
                  </a:cubicBezTo>
                  <a:cubicBezTo>
                    <a:pt x="250" y="58"/>
                    <a:pt x="243" y="62"/>
                    <a:pt x="237" y="67"/>
                  </a:cubicBezTo>
                  <a:cubicBezTo>
                    <a:pt x="227" y="73"/>
                    <a:pt x="217" y="81"/>
                    <a:pt x="206" y="88"/>
                  </a:cubicBezTo>
                  <a:cubicBezTo>
                    <a:pt x="205" y="89"/>
                    <a:pt x="203" y="90"/>
                    <a:pt x="201" y="92"/>
                  </a:cubicBezTo>
                  <a:cubicBezTo>
                    <a:pt x="199" y="93"/>
                    <a:pt x="198" y="94"/>
                    <a:pt x="196" y="95"/>
                  </a:cubicBezTo>
                  <a:cubicBezTo>
                    <a:pt x="194" y="96"/>
                    <a:pt x="191" y="98"/>
                    <a:pt x="189" y="100"/>
                  </a:cubicBezTo>
                  <a:cubicBezTo>
                    <a:pt x="187" y="101"/>
                    <a:pt x="185" y="102"/>
                    <a:pt x="183" y="103"/>
                  </a:cubicBezTo>
                  <a:cubicBezTo>
                    <a:pt x="182" y="104"/>
                    <a:pt x="181" y="104"/>
                    <a:pt x="181" y="104"/>
                  </a:cubicBezTo>
                  <a:cubicBezTo>
                    <a:pt x="178" y="106"/>
                    <a:pt x="174" y="108"/>
                    <a:pt x="171" y="109"/>
                  </a:cubicBezTo>
                  <a:cubicBezTo>
                    <a:pt x="155" y="116"/>
                    <a:pt x="138" y="117"/>
                    <a:pt x="120" y="108"/>
                  </a:cubicBezTo>
                  <a:cubicBezTo>
                    <a:pt x="106" y="101"/>
                    <a:pt x="93" y="89"/>
                    <a:pt x="83" y="77"/>
                  </a:cubicBezTo>
                  <a:cubicBezTo>
                    <a:pt x="70" y="64"/>
                    <a:pt x="30" y="13"/>
                    <a:pt x="15" y="0"/>
                  </a:cubicBezTo>
                  <a:cubicBezTo>
                    <a:pt x="15" y="0"/>
                    <a:pt x="15" y="0"/>
                    <a:pt x="15" y="0"/>
                  </a:cubicBezTo>
                  <a:cubicBezTo>
                    <a:pt x="15" y="0"/>
                    <a:pt x="0" y="74"/>
                    <a:pt x="12" y="143"/>
                  </a:cubicBezTo>
                  <a:cubicBezTo>
                    <a:pt x="12" y="143"/>
                    <a:pt x="12" y="143"/>
                    <a:pt x="12" y="143"/>
                  </a:cubicBezTo>
                  <a:cubicBezTo>
                    <a:pt x="12" y="143"/>
                    <a:pt x="78" y="159"/>
                    <a:pt x="95" y="169"/>
                  </a:cubicBezTo>
                  <a:cubicBezTo>
                    <a:pt x="102" y="173"/>
                    <a:pt x="109" y="177"/>
                    <a:pt x="118" y="183"/>
                  </a:cubicBezTo>
                  <a:cubicBezTo>
                    <a:pt x="130" y="190"/>
                    <a:pt x="144" y="193"/>
                    <a:pt x="157" y="190"/>
                  </a:cubicBezTo>
                  <a:cubicBezTo>
                    <a:pt x="163" y="189"/>
                    <a:pt x="168" y="186"/>
                    <a:pt x="174" y="183"/>
                  </a:cubicBezTo>
                  <a:cubicBezTo>
                    <a:pt x="181" y="178"/>
                    <a:pt x="189" y="173"/>
                    <a:pt x="196" y="167"/>
                  </a:cubicBezTo>
                  <a:cubicBezTo>
                    <a:pt x="204" y="161"/>
                    <a:pt x="212" y="155"/>
                    <a:pt x="219" y="148"/>
                  </a:cubicBezTo>
                  <a:cubicBezTo>
                    <a:pt x="221" y="146"/>
                    <a:pt x="223" y="145"/>
                    <a:pt x="225" y="143"/>
                  </a:cubicBezTo>
                  <a:cubicBezTo>
                    <a:pt x="231" y="138"/>
                    <a:pt x="238" y="132"/>
                    <a:pt x="244" y="128"/>
                  </a:cubicBezTo>
                  <a:cubicBezTo>
                    <a:pt x="244" y="127"/>
                    <a:pt x="244" y="127"/>
                    <a:pt x="244" y="127"/>
                  </a:cubicBezTo>
                  <a:cubicBezTo>
                    <a:pt x="261" y="114"/>
                    <a:pt x="277" y="101"/>
                    <a:pt x="294" y="88"/>
                  </a:cubicBezTo>
                  <a:cubicBezTo>
                    <a:pt x="293" y="88"/>
                    <a:pt x="292" y="88"/>
                    <a:pt x="291" y="88"/>
                  </a:cubicBezTo>
                  <a:cubicBezTo>
                    <a:pt x="264" y="86"/>
                    <a:pt x="258" y="69"/>
                    <a:pt x="256" y="61"/>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îṩlíďé"/>
            <p:cNvSpPr/>
            <p:nvPr/>
          </p:nvSpPr>
          <p:spPr bwMode="auto">
            <a:xfrm>
              <a:off x="8345488" y="3084513"/>
              <a:ext cx="406400" cy="1130300"/>
            </a:xfrm>
            <a:custGeom>
              <a:avLst/>
              <a:gdLst>
                <a:gd name="T0" fmla="*/ 97 w 133"/>
                <a:gd name="T1" fmla="*/ 310 h 370"/>
                <a:gd name="T2" fmla="*/ 83 w 133"/>
                <a:gd name="T3" fmla="*/ 299 h 370"/>
                <a:gd name="T4" fmla="*/ 68 w 133"/>
                <a:gd name="T5" fmla="*/ 0 h 370"/>
                <a:gd name="T6" fmla="*/ 0 w 133"/>
                <a:gd name="T7" fmla="*/ 29 h 370"/>
                <a:gd name="T8" fmla="*/ 4 w 133"/>
                <a:gd name="T9" fmla="*/ 46 h 370"/>
                <a:gd name="T10" fmla="*/ 13 w 133"/>
                <a:gd name="T11" fmla="*/ 93 h 370"/>
                <a:gd name="T12" fmla="*/ 23 w 133"/>
                <a:gd name="T13" fmla="*/ 159 h 370"/>
                <a:gd name="T14" fmla="*/ 29 w 133"/>
                <a:gd name="T15" fmla="*/ 206 h 370"/>
                <a:gd name="T16" fmla="*/ 32 w 133"/>
                <a:gd name="T17" fmla="*/ 230 h 370"/>
                <a:gd name="T18" fmla="*/ 34 w 133"/>
                <a:gd name="T19" fmla="*/ 273 h 370"/>
                <a:gd name="T20" fmla="*/ 36 w 133"/>
                <a:gd name="T21" fmla="*/ 297 h 370"/>
                <a:gd name="T22" fmla="*/ 47 w 133"/>
                <a:gd name="T23" fmla="*/ 324 h 370"/>
                <a:gd name="T24" fmla="*/ 58 w 133"/>
                <a:gd name="T25" fmla="*/ 341 h 370"/>
                <a:gd name="T26" fmla="*/ 71 w 133"/>
                <a:gd name="T27" fmla="*/ 357 h 370"/>
                <a:gd name="T28" fmla="*/ 82 w 133"/>
                <a:gd name="T29" fmla="*/ 369 h 370"/>
                <a:gd name="T30" fmla="*/ 84 w 133"/>
                <a:gd name="T31" fmla="*/ 357 h 370"/>
                <a:gd name="T32" fmla="*/ 79 w 133"/>
                <a:gd name="T33" fmla="*/ 343 h 370"/>
                <a:gd name="T34" fmla="*/ 90 w 133"/>
                <a:gd name="T35" fmla="*/ 348 h 370"/>
                <a:gd name="T36" fmla="*/ 104 w 133"/>
                <a:gd name="T37" fmla="*/ 361 h 370"/>
                <a:gd name="T38" fmla="*/ 122 w 133"/>
                <a:gd name="T39" fmla="*/ 355 h 370"/>
                <a:gd name="T40" fmla="*/ 97 w 133"/>
                <a:gd name="T41" fmla="*/ 31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370">
                  <a:moveTo>
                    <a:pt x="97" y="310"/>
                  </a:moveTo>
                  <a:cubicBezTo>
                    <a:pt x="91" y="306"/>
                    <a:pt x="88" y="301"/>
                    <a:pt x="83" y="299"/>
                  </a:cubicBezTo>
                  <a:cubicBezTo>
                    <a:pt x="91" y="178"/>
                    <a:pt x="68" y="0"/>
                    <a:pt x="68" y="0"/>
                  </a:cubicBezTo>
                  <a:cubicBezTo>
                    <a:pt x="51" y="4"/>
                    <a:pt x="17" y="12"/>
                    <a:pt x="0" y="29"/>
                  </a:cubicBezTo>
                  <a:cubicBezTo>
                    <a:pt x="2" y="34"/>
                    <a:pt x="3" y="40"/>
                    <a:pt x="4" y="46"/>
                  </a:cubicBezTo>
                  <a:cubicBezTo>
                    <a:pt x="7" y="62"/>
                    <a:pt x="10" y="78"/>
                    <a:pt x="13" y="93"/>
                  </a:cubicBezTo>
                  <a:cubicBezTo>
                    <a:pt x="16" y="115"/>
                    <a:pt x="20" y="137"/>
                    <a:pt x="23" y="159"/>
                  </a:cubicBezTo>
                  <a:cubicBezTo>
                    <a:pt x="25" y="174"/>
                    <a:pt x="27" y="190"/>
                    <a:pt x="29" y="206"/>
                  </a:cubicBezTo>
                  <a:cubicBezTo>
                    <a:pt x="30" y="214"/>
                    <a:pt x="31" y="222"/>
                    <a:pt x="32" y="230"/>
                  </a:cubicBezTo>
                  <a:cubicBezTo>
                    <a:pt x="33" y="244"/>
                    <a:pt x="33" y="259"/>
                    <a:pt x="34" y="273"/>
                  </a:cubicBezTo>
                  <a:cubicBezTo>
                    <a:pt x="34" y="281"/>
                    <a:pt x="35" y="289"/>
                    <a:pt x="36" y="297"/>
                  </a:cubicBezTo>
                  <a:cubicBezTo>
                    <a:pt x="38" y="306"/>
                    <a:pt x="42" y="315"/>
                    <a:pt x="47" y="324"/>
                  </a:cubicBezTo>
                  <a:cubicBezTo>
                    <a:pt x="50" y="330"/>
                    <a:pt x="54" y="335"/>
                    <a:pt x="58" y="341"/>
                  </a:cubicBezTo>
                  <a:cubicBezTo>
                    <a:pt x="62" y="346"/>
                    <a:pt x="66" y="352"/>
                    <a:pt x="71" y="357"/>
                  </a:cubicBezTo>
                  <a:cubicBezTo>
                    <a:pt x="72" y="360"/>
                    <a:pt x="78" y="370"/>
                    <a:pt x="82" y="369"/>
                  </a:cubicBezTo>
                  <a:cubicBezTo>
                    <a:pt x="88" y="367"/>
                    <a:pt x="86" y="360"/>
                    <a:pt x="84" y="357"/>
                  </a:cubicBezTo>
                  <a:cubicBezTo>
                    <a:pt x="82" y="354"/>
                    <a:pt x="74" y="346"/>
                    <a:pt x="79" y="343"/>
                  </a:cubicBezTo>
                  <a:cubicBezTo>
                    <a:pt x="81" y="340"/>
                    <a:pt x="88" y="346"/>
                    <a:pt x="90" y="348"/>
                  </a:cubicBezTo>
                  <a:cubicBezTo>
                    <a:pt x="95" y="352"/>
                    <a:pt x="98" y="359"/>
                    <a:pt x="104" y="361"/>
                  </a:cubicBezTo>
                  <a:cubicBezTo>
                    <a:pt x="111" y="364"/>
                    <a:pt x="117" y="360"/>
                    <a:pt x="122" y="355"/>
                  </a:cubicBezTo>
                  <a:cubicBezTo>
                    <a:pt x="133" y="343"/>
                    <a:pt x="121" y="326"/>
                    <a:pt x="97" y="310"/>
                  </a:cubicBezTo>
                  <a:close/>
                </a:path>
              </a:pathLst>
            </a:custGeom>
            <a:solidFill>
              <a:srgbClr val="FCD5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íṣļîḑê"/>
            <p:cNvSpPr/>
            <p:nvPr/>
          </p:nvSpPr>
          <p:spPr bwMode="auto">
            <a:xfrm>
              <a:off x="8208963" y="2879726"/>
              <a:ext cx="374650" cy="312738"/>
            </a:xfrm>
            <a:custGeom>
              <a:avLst/>
              <a:gdLst>
                <a:gd name="T0" fmla="*/ 40 w 123"/>
                <a:gd name="T1" fmla="*/ 102 h 102"/>
                <a:gd name="T2" fmla="*/ 45 w 123"/>
                <a:gd name="T3" fmla="*/ 96 h 102"/>
                <a:gd name="T4" fmla="*/ 45 w 123"/>
                <a:gd name="T5" fmla="*/ 95 h 102"/>
                <a:gd name="T6" fmla="*/ 113 w 123"/>
                <a:gd name="T7" fmla="*/ 67 h 102"/>
                <a:gd name="T8" fmla="*/ 123 w 123"/>
                <a:gd name="T9" fmla="*/ 66 h 102"/>
                <a:gd name="T10" fmla="*/ 95 w 123"/>
                <a:gd name="T11" fmla="*/ 0 h 102"/>
                <a:gd name="T12" fmla="*/ 40 w 123"/>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123" h="102">
                  <a:moveTo>
                    <a:pt x="40" y="102"/>
                  </a:moveTo>
                  <a:cubicBezTo>
                    <a:pt x="42" y="100"/>
                    <a:pt x="43" y="98"/>
                    <a:pt x="45" y="96"/>
                  </a:cubicBezTo>
                  <a:cubicBezTo>
                    <a:pt x="45" y="95"/>
                    <a:pt x="45" y="95"/>
                    <a:pt x="45" y="95"/>
                  </a:cubicBezTo>
                  <a:cubicBezTo>
                    <a:pt x="62" y="79"/>
                    <a:pt x="96" y="71"/>
                    <a:pt x="113" y="67"/>
                  </a:cubicBezTo>
                  <a:cubicBezTo>
                    <a:pt x="119" y="66"/>
                    <a:pt x="123" y="66"/>
                    <a:pt x="123" y="66"/>
                  </a:cubicBezTo>
                  <a:cubicBezTo>
                    <a:pt x="119" y="42"/>
                    <a:pt x="108" y="20"/>
                    <a:pt x="95" y="0"/>
                  </a:cubicBezTo>
                  <a:cubicBezTo>
                    <a:pt x="0" y="6"/>
                    <a:pt x="40" y="102"/>
                    <a:pt x="40" y="102"/>
                  </a:cubicBezTo>
                  <a:close/>
                </a:path>
              </a:pathLst>
            </a:custGeom>
            <a:solidFill>
              <a:srgbClr val="F06B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ï$ļîḋe"/>
            <p:cNvSpPr/>
            <p:nvPr/>
          </p:nvSpPr>
          <p:spPr bwMode="auto">
            <a:xfrm>
              <a:off x="7497763" y="3692526"/>
              <a:ext cx="952500" cy="1347788"/>
            </a:xfrm>
            <a:custGeom>
              <a:avLst/>
              <a:gdLst>
                <a:gd name="T0" fmla="*/ 307 w 312"/>
                <a:gd name="T1" fmla="*/ 7 h 441"/>
                <a:gd name="T2" fmla="*/ 192 w 312"/>
                <a:gd name="T3" fmla="*/ 0 h 441"/>
                <a:gd name="T4" fmla="*/ 191 w 312"/>
                <a:gd name="T5" fmla="*/ 2 h 441"/>
                <a:gd name="T6" fmla="*/ 88 w 312"/>
                <a:gd name="T7" fmla="*/ 99 h 441"/>
                <a:gd name="T8" fmla="*/ 29 w 312"/>
                <a:gd name="T9" fmla="*/ 214 h 441"/>
                <a:gd name="T10" fmla="*/ 0 w 312"/>
                <a:gd name="T11" fmla="*/ 425 h 441"/>
                <a:gd name="T12" fmla="*/ 7 w 312"/>
                <a:gd name="T13" fmla="*/ 429 h 441"/>
                <a:gd name="T14" fmla="*/ 49 w 312"/>
                <a:gd name="T15" fmla="*/ 441 h 441"/>
                <a:gd name="T16" fmla="*/ 67 w 312"/>
                <a:gd name="T17" fmla="*/ 436 h 441"/>
                <a:gd name="T18" fmla="*/ 112 w 312"/>
                <a:gd name="T19" fmla="*/ 215 h 441"/>
                <a:gd name="T20" fmla="*/ 312 w 312"/>
                <a:gd name="T21" fmla="*/ 74 h 441"/>
                <a:gd name="T22" fmla="*/ 310 w 312"/>
                <a:gd name="T23" fmla="*/ 31 h 441"/>
                <a:gd name="T24" fmla="*/ 307 w 312"/>
                <a:gd name="T25" fmla="*/ 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2" h="441">
                  <a:moveTo>
                    <a:pt x="307" y="7"/>
                  </a:moveTo>
                  <a:cubicBezTo>
                    <a:pt x="257" y="12"/>
                    <a:pt x="220" y="8"/>
                    <a:pt x="192" y="0"/>
                  </a:cubicBezTo>
                  <a:cubicBezTo>
                    <a:pt x="191" y="2"/>
                    <a:pt x="191" y="2"/>
                    <a:pt x="191" y="2"/>
                  </a:cubicBezTo>
                  <a:cubicBezTo>
                    <a:pt x="191" y="2"/>
                    <a:pt x="134" y="45"/>
                    <a:pt x="88" y="99"/>
                  </a:cubicBezTo>
                  <a:cubicBezTo>
                    <a:pt x="56" y="136"/>
                    <a:pt x="29" y="178"/>
                    <a:pt x="29" y="214"/>
                  </a:cubicBezTo>
                  <a:cubicBezTo>
                    <a:pt x="28" y="304"/>
                    <a:pt x="0" y="425"/>
                    <a:pt x="0" y="425"/>
                  </a:cubicBezTo>
                  <a:cubicBezTo>
                    <a:pt x="0" y="425"/>
                    <a:pt x="3" y="427"/>
                    <a:pt x="7" y="429"/>
                  </a:cubicBezTo>
                  <a:cubicBezTo>
                    <a:pt x="16" y="433"/>
                    <a:pt x="33" y="441"/>
                    <a:pt x="49" y="441"/>
                  </a:cubicBezTo>
                  <a:cubicBezTo>
                    <a:pt x="56" y="440"/>
                    <a:pt x="62" y="439"/>
                    <a:pt x="67" y="436"/>
                  </a:cubicBezTo>
                  <a:cubicBezTo>
                    <a:pt x="94" y="422"/>
                    <a:pt x="120" y="281"/>
                    <a:pt x="112" y="215"/>
                  </a:cubicBezTo>
                  <a:cubicBezTo>
                    <a:pt x="106" y="160"/>
                    <a:pt x="226" y="188"/>
                    <a:pt x="312" y="74"/>
                  </a:cubicBezTo>
                  <a:cubicBezTo>
                    <a:pt x="311" y="60"/>
                    <a:pt x="311" y="45"/>
                    <a:pt x="310" y="31"/>
                  </a:cubicBezTo>
                  <a:cubicBezTo>
                    <a:pt x="309" y="23"/>
                    <a:pt x="308" y="15"/>
                    <a:pt x="307" y="7"/>
                  </a:cubicBezTo>
                  <a:close/>
                </a:path>
              </a:pathLst>
            </a:custGeom>
            <a:solidFill>
              <a:srgbClr val="4563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íŝľïḍê"/>
            <p:cNvSpPr/>
            <p:nvPr/>
          </p:nvSpPr>
          <p:spPr bwMode="auto">
            <a:xfrm>
              <a:off x="7988301" y="2568576"/>
              <a:ext cx="287338" cy="300038"/>
            </a:xfrm>
            <a:custGeom>
              <a:avLst/>
              <a:gdLst>
                <a:gd name="T0" fmla="*/ 23 w 94"/>
                <a:gd name="T1" fmla="*/ 61 h 98"/>
                <a:gd name="T2" fmla="*/ 0 w 94"/>
                <a:gd name="T3" fmla="*/ 70 h 98"/>
                <a:gd name="T4" fmla="*/ 23 w 94"/>
                <a:gd name="T5" fmla="*/ 89 h 98"/>
                <a:gd name="T6" fmla="*/ 94 w 94"/>
                <a:gd name="T7" fmla="*/ 28 h 98"/>
                <a:gd name="T8" fmla="*/ 94 w 94"/>
                <a:gd name="T9" fmla="*/ 0 h 98"/>
                <a:gd name="T10" fmla="*/ 23 w 94"/>
                <a:gd name="T11" fmla="*/ 61 h 98"/>
              </a:gdLst>
              <a:ahLst/>
              <a:cxnLst>
                <a:cxn ang="0">
                  <a:pos x="T0" y="T1"/>
                </a:cxn>
                <a:cxn ang="0">
                  <a:pos x="T2" y="T3"/>
                </a:cxn>
                <a:cxn ang="0">
                  <a:pos x="T4" y="T5"/>
                </a:cxn>
                <a:cxn ang="0">
                  <a:pos x="T6" y="T7"/>
                </a:cxn>
                <a:cxn ang="0">
                  <a:pos x="T8" y="T9"/>
                </a:cxn>
                <a:cxn ang="0">
                  <a:pos x="T10" y="T11"/>
                </a:cxn>
              </a:cxnLst>
              <a:rect l="0" t="0" r="r" b="b"/>
              <a:pathLst>
                <a:path w="94" h="98">
                  <a:moveTo>
                    <a:pt x="23" y="61"/>
                  </a:moveTo>
                  <a:cubicBezTo>
                    <a:pt x="13" y="67"/>
                    <a:pt x="6" y="70"/>
                    <a:pt x="0" y="70"/>
                  </a:cubicBezTo>
                  <a:cubicBezTo>
                    <a:pt x="3" y="87"/>
                    <a:pt x="7" y="98"/>
                    <a:pt x="23" y="89"/>
                  </a:cubicBezTo>
                  <a:cubicBezTo>
                    <a:pt x="60" y="68"/>
                    <a:pt x="85" y="40"/>
                    <a:pt x="94" y="28"/>
                  </a:cubicBezTo>
                  <a:cubicBezTo>
                    <a:pt x="94" y="0"/>
                    <a:pt x="94" y="0"/>
                    <a:pt x="94" y="0"/>
                  </a:cubicBezTo>
                  <a:cubicBezTo>
                    <a:pt x="85" y="12"/>
                    <a:pt x="60" y="40"/>
                    <a:pt x="23" y="61"/>
                  </a:cubicBezTo>
                  <a:close/>
                </a:path>
              </a:pathLst>
            </a:custGeom>
            <a:solidFill>
              <a:srgbClr val="FAC4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iṡľîďê"/>
            <p:cNvSpPr/>
            <p:nvPr/>
          </p:nvSpPr>
          <p:spPr bwMode="auto">
            <a:xfrm>
              <a:off x="7935913" y="2187576"/>
              <a:ext cx="479425" cy="433388"/>
            </a:xfrm>
            <a:custGeom>
              <a:avLst/>
              <a:gdLst>
                <a:gd name="T0" fmla="*/ 11 w 157"/>
                <a:gd name="T1" fmla="*/ 105 h 142"/>
                <a:gd name="T2" fmla="*/ 55 w 157"/>
                <a:gd name="T3" fmla="*/ 105 h 142"/>
                <a:gd name="T4" fmla="*/ 78 w 157"/>
                <a:gd name="T5" fmla="*/ 142 h 142"/>
                <a:gd name="T6" fmla="*/ 113 w 157"/>
                <a:gd name="T7" fmla="*/ 118 h 142"/>
                <a:gd name="T8" fmla="*/ 115 w 157"/>
                <a:gd name="T9" fmla="*/ 119 h 142"/>
                <a:gd name="T10" fmla="*/ 84 w 157"/>
                <a:gd name="T11" fmla="*/ 25 h 142"/>
                <a:gd name="T12" fmla="*/ 1 w 157"/>
                <a:gd name="T13" fmla="*/ 77 h 142"/>
                <a:gd name="T14" fmla="*/ 0 w 157"/>
                <a:gd name="T15" fmla="*/ 85 h 142"/>
                <a:gd name="T16" fmla="*/ 0 w 157"/>
                <a:gd name="T17" fmla="*/ 85 h 142"/>
                <a:gd name="T18" fmla="*/ 11 w 157"/>
                <a:gd name="T19" fmla="*/ 10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42">
                  <a:moveTo>
                    <a:pt x="11" y="105"/>
                  </a:moveTo>
                  <a:cubicBezTo>
                    <a:pt x="21" y="105"/>
                    <a:pt x="40" y="92"/>
                    <a:pt x="55" y="105"/>
                  </a:cubicBezTo>
                  <a:cubicBezTo>
                    <a:pt x="70" y="118"/>
                    <a:pt x="78" y="142"/>
                    <a:pt x="78" y="142"/>
                  </a:cubicBezTo>
                  <a:cubicBezTo>
                    <a:pt x="78" y="142"/>
                    <a:pt x="101" y="83"/>
                    <a:pt x="113" y="118"/>
                  </a:cubicBezTo>
                  <a:cubicBezTo>
                    <a:pt x="115" y="119"/>
                    <a:pt x="115" y="119"/>
                    <a:pt x="115" y="119"/>
                  </a:cubicBezTo>
                  <a:cubicBezTo>
                    <a:pt x="121" y="110"/>
                    <a:pt x="157" y="48"/>
                    <a:pt x="84" y="25"/>
                  </a:cubicBezTo>
                  <a:cubicBezTo>
                    <a:pt x="6" y="0"/>
                    <a:pt x="1" y="77"/>
                    <a:pt x="1" y="77"/>
                  </a:cubicBezTo>
                  <a:cubicBezTo>
                    <a:pt x="1" y="77"/>
                    <a:pt x="0" y="80"/>
                    <a:pt x="0" y="85"/>
                  </a:cubicBezTo>
                  <a:cubicBezTo>
                    <a:pt x="0" y="85"/>
                    <a:pt x="0" y="85"/>
                    <a:pt x="0" y="85"/>
                  </a:cubicBezTo>
                  <a:cubicBezTo>
                    <a:pt x="0" y="87"/>
                    <a:pt x="2" y="105"/>
                    <a:pt x="11" y="105"/>
                  </a:cubicBezTo>
                  <a:close/>
                </a:path>
              </a:pathLst>
            </a:custGeom>
            <a:solidFill>
              <a:srgbClr val="9E6B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îṣḷïḍè"/>
            <p:cNvSpPr/>
            <p:nvPr/>
          </p:nvSpPr>
          <p:spPr bwMode="auto">
            <a:xfrm>
              <a:off x="7924801" y="2439988"/>
              <a:ext cx="363538" cy="346075"/>
            </a:xfrm>
            <a:custGeom>
              <a:avLst/>
              <a:gdLst>
                <a:gd name="T0" fmla="*/ 5 w 119"/>
                <a:gd name="T1" fmla="*/ 92 h 113"/>
                <a:gd name="T2" fmla="*/ 5 w 119"/>
                <a:gd name="T3" fmla="*/ 94 h 113"/>
                <a:gd name="T4" fmla="*/ 21 w 119"/>
                <a:gd name="T5" fmla="*/ 112 h 113"/>
                <a:gd name="T6" fmla="*/ 44 w 119"/>
                <a:gd name="T7" fmla="*/ 103 h 113"/>
                <a:gd name="T8" fmla="*/ 115 w 119"/>
                <a:gd name="T9" fmla="*/ 42 h 113"/>
                <a:gd name="T10" fmla="*/ 119 w 119"/>
                <a:gd name="T11" fmla="*/ 37 h 113"/>
                <a:gd name="T12" fmla="*/ 119 w 119"/>
                <a:gd name="T13" fmla="*/ 36 h 113"/>
                <a:gd name="T14" fmla="*/ 117 w 119"/>
                <a:gd name="T15" fmla="*/ 35 h 113"/>
                <a:gd name="T16" fmla="*/ 82 w 119"/>
                <a:gd name="T17" fmla="*/ 59 h 113"/>
                <a:gd name="T18" fmla="*/ 59 w 119"/>
                <a:gd name="T19" fmla="*/ 22 h 113"/>
                <a:gd name="T20" fmla="*/ 15 w 119"/>
                <a:gd name="T21" fmla="*/ 22 h 113"/>
                <a:gd name="T22" fmla="*/ 4 w 119"/>
                <a:gd name="T23" fmla="*/ 2 h 113"/>
                <a:gd name="T24" fmla="*/ 1 w 119"/>
                <a:gd name="T25" fmla="*/ 34 h 113"/>
                <a:gd name="T26" fmla="*/ 1 w 119"/>
                <a:gd name="T27" fmla="*/ 63 h 113"/>
                <a:gd name="T28" fmla="*/ 2 w 119"/>
                <a:gd name="T29" fmla="*/ 73 h 113"/>
                <a:gd name="T30" fmla="*/ 5 w 119"/>
                <a:gd name="T31" fmla="*/ 9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113">
                  <a:moveTo>
                    <a:pt x="5" y="92"/>
                  </a:moveTo>
                  <a:cubicBezTo>
                    <a:pt x="5" y="93"/>
                    <a:pt x="5" y="93"/>
                    <a:pt x="5" y="94"/>
                  </a:cubicBezTo>
                  <a:cubicBezTo>
                    <a:pt x="7" y="106"/>
                    <a:pt x="11" y="113"/>
                    <a:pt x="21" y="112"/>
                  </a:cubicBezTo>
                  <a:cubicBezTo>
                    <a:pt x="27" y="112"/>
                    <a:pt x="34" y="109"/>
                    <a:pt x="44" y="103"/>
                  </a:cubicBezTo>
                  <a:cubicBezTo>
                    <a:pt x="81" y="82"/>
                    <a:pt x="106" y="54"/>
                    <a:pt x="115" y="42"/>
                  </a:cubicBezTo>
                  <a:cubicBezTo>
                    <a:pt x="117" y="39"/>
                    <a:pt x="119" y="37"/>
                    <a:pt x="119" y="37"/>
                  </a:cubicBezTo>
                  <a:cubicBezTo>
                    <a:pt x="119" y="37"/>
                    <a:pt x="119" y="36"/>
                    <a:pt x="119" y="36"/>
                  </a:cubicBezTo>
                  <a:cubicBezTo>
                    <a:pt x="117" y="35"/>
                    <a:pt x="117" y="35"/>
                    <a:pt x="117" y="35"/>
                  </a:cubicBezTo>
                  <a:cubicBezTo>
                    <a:pt x="105" y="0"/>
                    <a:pt x="82" y="59"/>
                    <a:pt x="82" y="59"/>
                  </a:cubicBezTo>
                  <a:cubicBezTo>
                    <a:pt x="82" y="59"/>
                    <a:pt x="74" y="35"/>
                    <a:pt x="59" y="22"/>
                  </a:cubicBezTo>
                  <a:cubicBezTo>
                    <a:pt x="44" y="9"/>
                    <a:pt x="25" y="22"/>
                    <a:pt x="15" y="22"/>
                  </a:cubicBezTo>
                  <a:cubicBezTo>
                    <a:pt x="6" y="22"/>
                    <a:pt x="4" y="4"/>
                    <a:pt x="4" y="2"/>
                  </a:cubicBezTo>
                  <a:cubicBezTo>
                    <a:pt x="4" y="9"/>
                    <a:pt x="0" y="21"/>
                    <a:pt x="1" y="34"/>
                  </a:cubicBezTo>
                  <a:cubicBezTo>
                    <a:pt x="1" y="41"/>
                    <a:pt x="1" y="53"/>
                    <a:pt x="1" y="63"/>
                  </a:cubicBezTo>
                  <a:cubicBezTo>
                    <a:pt x="1" y="66"/>
                    <a:pt x="1" y="70"/>
                    <a:pt x="2" y="73"/>
                  </a:cubicBezTo>
                  <a:cubicBezTo>
                    <a:pt x="3" y="80"/>
                    <a:pt x="4" y="86"/>
                    <a:pt x="5" y="92"/>
                  </a:cubicBezTo>
                  <a:close/>
                </a:path>
              </a:pathLst>
            </a:custGeom>
            <a:solidFill>
              <a:srgbClr val="FCD5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îṧlïḋe"/>
            <p:cNvSpPr/>
            <p:nvPr/>
          </p:nvSpPr>
          <p:spPr bwMode="auto">
            <a:xfrm>
              <a:off x="7856538" y="2654301"/>
              <a:ext cx="641350" cy="1074738"/>
            </a:xfrm>
            <a:custGeom>
              <a:avLst/>
              <a:gdLst>
                <a:gd name="T0" fmla="*/ 74 w 210"/>
                <a:gd name="T1" fmla="*/ 340 h 352"/>
                <a:gd name="T2" fmla="*/ 189 w 210"/>
                <a:gd name="T3" fmla="*/ 347 h 352"/>
                <a:gd name="T4" fmla="*/ 183 w 210"/>
                <a:gd name="T5" fmla="*/ 300 h 352"/>
                <a:gd name="T6" fmla="*/ 173 w 210"/>
                <a:gd name="T7" fmla="*/ 234 h 352"/>
                <a:gd name="T8" fmla="*/ 164 w 210"/>
                <a:gd name="T9" fmla="*/ 187 h 352"/>
                <a:gd name="T10" fmla="*/ 160 w 210"/>
                <a:gd name="T11" fmla="*/ 170 h 352"/>
                <a:gd name="T12" fmla="*/ 160 w 210"/>
                <a:gd name="T13" fmla="*/ 170 h 352"/>
                <a:gd name="T14" fmla="*/ 155 w 210"/>
                <a:gd name="T15" fmla="*/ 176 h 352"/>
                <a:gd name="T16" fmla="*/ 210 w 210"/>
                <a:gd name="T17" fmla="*/ 74 h 352"/>
                <a:gd name="T18" fmla="*/ 137 w 210"/>
                <a:gd name="T19" fmla="*/ 0 h 352"/>
                <a:gd name="T20" fmla="*/ 66 w 210"/>
                <a:gd name="T21" fmla="*/ 61 h 352"/>
                <a:gd name="T22" fmla="*/ 43 w 210"/>
                <a:gd name="T23" fmla="*/ 42 h 352"/>
                <a:gd name="T24" fmla="*/ 27 w 210"/>
                <a:gd name="T25" fmla="*/ 24 h 352"/>
                <a:gd name="T26" fmla="*/ 27 w 210"/>
                <a:gd name="T27" fmla="*/ 22 h 352"/>
                <a:gd name="T28" fmla="*/ 9 w 210"/>
                <a:gd name="T29" fmla="*/ 65 h 352"/>
                <a:gd name="T30" fmla="*/ 3 w 210"/>
                <a:gd name="T31" fmla="*/ 192 h 352"/>
                <a:gd name="T32" fmla="*/ 3 w 210"/>
                <a:gd name="T33" fmla="*/ 192 h 352"/>
                <a:gd name="T34" fmla="*/ 1 w 210"/>
                <a:gd name="T35" fmla="*/ 297 h 352"/>
                <a:gd name="T36" fmla="*/ 74 w 210"/>
                <a:gd name="T37" fmla="*/ 34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352">
                  <a:moveTo>
                    <a:pt x="74" y="340"/>
                  </a:moveTo>
                  <a:cubicBezTo>
                    <a:pt x="102" y="348"/>
                    <a:pt x="139" y="352"/>
                    <a:pt x="189" y="347"/>
                  </a:cubicBezTo>
                  <a:cubicBezTo>
                    <a:pt x="187" y="331"/>
                    <a:pt x="185" y="315"/>
                    <a:pt x="183" y="300"/>
                  </a:cubicBezTo>
                  <a:cubicBezTo>
                    <a:pt x="180" y="278"/>
                    <a:pt x="176" y="256"/>
                    <a:pt x="173" y="234"/>
                  </a:cubicBezTo>
                  <a:cubicBezTo>
                    <a:pt x="170" y="219"/>
                    <a:pt x="167" y="203"/>
                    <a:pt x="164" y="187"/>
                  </a:cubicBezTo>
                  <a:cubicBezTo>
                    <a:pt x="163" y="181"/>
                    <a:pt x="162" y="175"/>
                    <a:pt x="160" y="170"/>
                  </a:cubicBezTo>
                  <a:cubicBezTo>
                    <a:pt x="160" y="170"/>
                    <a:pt x="160" y="170"/>
                    <a:pt x="160" y="170"/>
                  </a:cubicBezTo>
                  <a:cubicBezTo>
                    <a:pt x="158" y="172"/>
                    <a:pt x="157" y="174"/>
                    <a:pt x="155" y="176"/>
                  </a:cubicBezTo>
                  <a:cubicBezTo>
                    <a:pt x="155" y="176"/>
                    <a:pt x="115" y="80"/>
                    <a:pt x="210" y="74"/>
                  </a:cubicBezTo>
                  <a:cubicBezTo>
                    <a:pt x="180" y="29"/>
                    <a:pt x="137" y="0"/>
                    <a:pt x="137" y="0"/>
                  </a:cubicBezTo>
                  <a:cubicBezTo>
                    <a:pt x="128" y="12"/>
                    <a:pt x="103" y="40"/>
                    <a:pt x="66" y="61"/>
                  </a:cubicBezTo>
                  <a:cubicBezTo>
                    <a:pt x="50" y="70"/>
                    <a:pt x="46" y="59"/>
                    <a:pt x="43" y="42"/>
                  </a:cubicBezTo>
                  <a:cubicBezTo>
                    <a:pt x="33" y="43"/>
                    <a:pt x="29" y="36"/>
                    <a:pt x="27" y="24"/>
                  </a:cubicBezTo>
                  <a:cubicBezTo>
                    <a:pt x="27" y="23"/>
                    <a:pt x="27" y="23"/>
                    <a:pt x="27" y="22"/>
                  </a:cubicBezTo>
                  <a:cubicBezTo>
                    <a:pt x="11" y="33"/>
                    <a:pt x="9" y="65"/>
                    <a:pt x="9" y="65"/>
                  </a:cubicBezTo>
                  <a:cubicBezTo>
                    <a:pt x="9" y="65"/>
                    <a:pt x="5" y="130"/>
                    <a:pt x="3" y="192"/>
                  </a:cubicBezTo>
                  <a:cubicBezTo>
                    <a:pt x="3" y="192"/>
                    <a:pt x="3" y="192"/>
                    <a:pt x="3" y="192"/>
                  </a:cubicBezTo>
                  <a:cubicBezTo>
                    <a:pt x="1" y="240"/>
                    <a:pt x="0" y="287"/>
                    <a:pt x="1" y="297"/>
                  </a:cubicBezTo>
                  <a:cubicBezTo>
                    <a:pt x="1" y="297"/>
                    <a:pt x="20" y="325"/>
                    <a:pt x="74" y="340"/>
                  </a:cubicBezTo>
                  <a:close/>
                </a:path>
              </a:pathLst>
            </a:custGeom>
            <a:solidFill>
              <a:srgbClr val="B741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ïsļíḍè"/>
            <p:cNvSpPr/>
            <p:nvPr/>
          </p:nvSpPr>
          <p:spPr bwMode="auto">
            <a:xfrm>
              <a:off x="7170738" y="3560763"/>
              <a:ext cx="912813" cy="1314450"/>
            </a:xfrm>
            <a:custGeom>
              <a:avLst/>
              <a:gdLst>
                <a:gd name="T0" fmla="*/ 298 w 299"/>
                <a:gd name="T1" fmla="*/ 45 h 430"/>
                <a:gd name="T2" fmla="*/ 299 w 299"/>
                <a:gd name="T3" fmla="*/ 43 h 430"/>
                <a:gd name="T4" fmla="*/ 226 w 299"/>
                <a:gd name="T5" fmla="*/ 0 h 430"/>
                <a:gd name="T6" fmla="*/ 2 w 299"/>
                <a:gd name="T7" fmla="*/ 156 h 430"/>
                <a:gd name="T8" fmla="*/ 2 w 299"/>
                <a:gd name="T9" fmla="*/ 415 h 430"/>
                <a:gd name="T10" fmla="*/ 74 w 299"/>
                <a:gd name="T11" fmla="*/ 417 h 430"/>
                <a:gd name="T12" fmla="*/ 79 w 299"/>
                <a:gd name="T13" fmla="*/ 415 h 430"/>
                <a:gd name="T14" fmla="*/ 79 w 299"/>
                <a:gd name="T15" fmla="*/ 398 h 430"/>
                <a:gd name="T16" fmla="*/ 79 w 299"/>
                <a:gd name="T17" fmla="*/ 357 h 430"/>
                <a:gd name="T18" fmla="*/ 79 w 299"/>
                <a:gd name="T19" fmla="*/ 304 h 430"/>
                <a:gd name="T20" fmla="*/ 79 w 299"/>
                <a:gd name="T21" fmla="*/ 255 h 430"/>
                <a:gd name="T22" fmla="*/ 79 w 299"/>
                <a:gd name="T23" fmla="*/ 210 h 430"/>
                <a:gd name="T24" fmla="*/ 101 w 299"/>
                <a:gd name="T25" fmla="*/ 186 h 430"/>
                <a:gd name="T26" fmla="*/ 136 w 299"/>
                <a:gd name="T27" fmla="*/ 166 h 430"/>
                <a:gd name="T28" fmla="*/ 150 w 299"/>
                <a:gd name="T29" fmla="*/ 159 h 430"/>
                <a:gd name="T30" fmla="*/ 195 w 299"/>
                <a:gd name="T31" fmla="*/ 142 h 430"/>
                <a:gd name="T32" fmla="*/ 298 w 299"/>
                <a:gd name="T33" fmla="*/ 4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9" h="430">
                  <a:moveTo>
                    <a:pt x="298" y="45"/>
                  </a:moveTo>
                  <a:cubicBezTo>
                    <a:pt x="299" y="43"/>
                    <a:pt x="299" y="43"/>
                    <a:pt x="299" y="43"/>
                  </a:cubicBezTo>
                  <a:cubicBezTo>
                    <a:pt x="245" y="28"/>
                    <a:pt x="226" y="0"/>
                    <a:pt x="226" y="0"/>
                  </a:cubicBezTo>
                  <a:cubicBezTo>
                    <a:pt x="226" y="0"/>
                    <a:pt x="4" y="66"/>
                    <a:pt x="2" y="156"/>
                  </a:cubicBezTo>
                  <a:cubicBezTo>
                    <a:pt x="0" y="247"/>
                    <a:pt x="2" y="415"/>
                    <a:pt x="2" y="415"/>
                  </a:cubicBezTo>
                  <a:cubicBezTo>
                    <a:pt x="2" y="415"/>
                    <a:pt x="46" y="430"/>
                    <a:pt x="74" y="417"/>
                  </a:cubicBezTo>
                  <a:cubicBezTo>
                    <a:pt x="76" y="417"/>
                    <a:pt x="77" y="416"/>
                    <a:pt x="79" y="415"/>
                  </a:cubicBezTo>
                  <a:cubicBezTo>
                    <a:pt x="79" y="409"/>
                    <a:pt x="79" y="404"/>
                    <a:pt x="79" y="398"/>
                  </a:cubicBezTo>
                  <a:cubicBezTo>
                    <a:pt x="79" y="384"/>
                    <a:pt x="79" y="370"/>
                    <a:pt x="79" y="357"/>
                  </a:cubicBezTo>
                  <a:cubicBezTo>
                    <a:pt x="79" y="339"/>
                    <a:pt x="79" y="321"/>
                    <a:pt x="79" y="304"/>
                  </a:cubicBezTo>
                  <a:cubicBezTo>
                    <a:pt x="79" y="288"/>
                    <a:pt x="79" y="271"/>
                    <a:pt x="79" y="255"/>
                  </a:cubicBezTo>
                  <a:cubicBezTo>
                    <a:pt x="79" y="240"/>
                    <a:pt x="76" y="225"/>
                    <a:pt x="79" y="210"/>
                  </a:cubicBezTo>
                  <a:cubicBezTo>
                    <a:pt x="82" y="199"/>
                    <a:pt x="92" y="192"/>
                    <a:pt x="101" y="186"/>
                  </a:cubicBezTo>
                  <a:cubicBezTo>
                    <a:pt x="112" y="178"/>
                    <a:pt x="124" y="171"/>
                    <a:pt x="136" y="166"/>
                  </a:cubicBezTo>
                  <a:cubicBezTo>
                    <a:pt x="141" y="163"/>
                    <a:pt x="145" y="161"/>
                    <a:pt x="150" y="159"/>
                  </a:cubicBezTo>
                  <a:cubicBezTo>
                    <a:pt x="165" y="153"/>
                    <a:pt x="180" y="147"/>
                    <a:pt x="195" y="142"/>
                  </a:cubicBezTo>
                  <a:cubicBezTo>
                    <a:pt x="241" y="88"/>
                    <a:pt x="298" y="45"/>
                    <a:pt x="298" y="45"/>
                  </a:cubicBezTo>
                  <a:close/>
                </a:path>
              </a:pathLst>
            </a:custGeom>
            <a:solidFill>
              <a:srgbClr val="1A529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iS1idê"/>
            <p:cNvSpPr/>
            <p:nvPr/>
          </p:nvSpPr>
          <p:spPr bwMode="auto">
            <a:xfrm>
              <a:off x="7823201" y="2632076"/>
              <a:ext cx="115888" cy="220663"/>
            </a:xfrm>
            <a:custGeom>
              <a:avLst/>
              <a:gdLst>
                <a:gd name="T0" fmla="*/ 38 w 38"/>
                <a:gd name="T1" fmla="*/ 29 h 72"/>
                <a:gd name="T2" fmla="*/ 35 w 38"/>
                <a:gd name="T3" fmla="*/ 10 h 72"/>
                <a:gd name="T4" fmla="*/ 34 w 38"/>
                <a:gd name="T5" fmla="*/ 0 h 72"/>
                <a:gd name="T6" fmla="*/ 6 w 38"/>
                <a:gd name="T7" fmla="*/ 57 h 72"/>
                <a:gd name="T8" fmla="*/ 20 w 38"/>
                <a:gd name="T9" fmla="*/ 72 h 72"/>
                <a:gd name="T10" fmla="*/ 38 w 38"/>
                <a:gd name="T11" fmla="*/ 29 h 72"/>
              </a:gdLst>
              <a:ahLst/>
              <a:cxnLst>
                <a:cxn ang="0">
                  <a:pos x="T0" y="T1"/>
                </a:cxn>
                <a:cxn ang="0">
                  <a:pos x="T2" y="T3"/>
                </a:cxn>
                <a:cxn ang="0">
                  <a:pos x="T4" y="T5"/>
                </a:cxn>
                <a:cxn ang="0">
                  <a:pos x="T6" y="T7"/>
                </a:cxn>
                <a:cxn ang="0">
                  <a:pos x="T8" y="T9"/>
                </a:cxn>
                <a:cxn ang="0">
                  <a:pos x="T10" y="T11"/>
                </a:cxn>
              </a:cxnLst>
              <a:rect l="0" t="0" r="r" b="b"/>
              <a:pathLst>
                <a:path w="38" h="72">
                  <a:moveTo>
                    <a:pt x="38" y="29"/>
                  </a:moveTo>
                  <a:cubicBezTo>
                    <a:pt x="37" y="23"/>
                    <a:pt x="36" y="17"/>
                    <a:pt x="35" y="10"/>
                  </a:cubicBezTo>
                  <a:cubicBezTo>
                    <a:pt x="34" y="7"/>
                    <a:pt x="34" y="3"/>
                    <a:pt x="34" y="0"/>
                  </a:cubicBezTo>
                  <a:cubicBezTo>
                    <a:pt x="23" y="7"/>
                    <a:pt x="0" y="25"/>
                    <a:pt x="6" y="57"/>
                  </a:cubicBezTo>
                  <a:cubicBezTo>
                    <a:pt x="20" y="72"/>
                    <a:pt x="20" y="72"/>
                    <a:pt x="20" y="72"/>
                  </a:cubicBezTo>
                  <a:cubicBezTo>
                    <a:pt x="20" y="72"/>
                    <a:pt x="22" y="40"/>
                    <a:pt x="38" y="29"/>
                  </a:cubicBezTo>
                  <a:close/>
                </a:path>
              </a:pathLst>
            </a:custGeom>
            <a:solidFill>
              <a:srgbClr val="F06B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iŝ1îḋé"/>
            <p:cNvSpPr/>
            <p:nvPr/>
          </p:nvSpPr>
          <p:spPr bwMode="auto">
            <a:xfrm>
              <a:off x="7369176" y="5003801"/>
              <a:ext cx="295275" cy="314325"/>
            </a:xfrm>
            <a:custGeom>
              <a:avLst/>
              <a:gdLst>
                <a:gd name="T0" fmla="*/ 9 w 97"/>
                <a:gd name="T1" fmla="*/ 51 h 103"/>
                <a:gd name="T2" fmla="*/ 9 w 97"/>
                <a:gd name="T3" fmla="*/ 51 h 103"/>
                <a:gd name="T4" fmla="*/ 42 w 97"/>
                <a:gd name="T5" fmla="*/ 98 h 103"/>
                <a:gd name="T6" fmla="*/ 90 w 97"/>
                <a:gd name="T7" fmla="*/ 69 h 103"/>
                <a:gd name="T8" fmla="*/ 90 w 97"/>
                <a:gd name="T9" fmla="*/ 69 h 103"/>
                <a:gd name="T10" fmla="*/ 91 w 97"/>
                <a:gd name="T11" fmla="*/ 12 h 103"/>
                <a:gd name="T12" fmla="*/ 49 w 97"/>
                <a:gd name="T13" fmla="*/ 0 h 103"/>
                <a:gd name="T14" fmla="*/ 9 w 97"/>
                <a:gd name="T15" fmla="*/ 51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03">
                  <a:moveTo>
                    <a:pt x="9" y="51"/>
                  </a:moveTo>
                  <a:cubicBezTo>
                    <a:pt x="9" y="51"/>
                    <a:pt x="9" y="51"/>
                    <a:pt x="9" y="51"/>
                  </a:cubicBezTo>
                  <a:cubicBezTo>
                    <a:pt x="0" y="72"/>
                    <a:pt x="2" y="92"/>
                    <a:pt x="42" y="98"/>
                  </a:cubicBezTo>
                  <a:cubicBezTo>
                    <a:pt x="71" y="103"/>
                    <a:pt x="84" y="88"/>
                    <a:pt x="90" y="69"/>
                  </a:cubicBezTo>
                  <a:cubicBezTo>
                    <a:pt x="90" y="69"/>
                    <a:pt x="90" y="69"/>
                    <a:pt x="90" y="69"/>
                  </a:cubicBezTo>
                  <a:cubicBezTo>
                    <a:pt x="97" y="44"/>
                    <a:pt x="92" y="14"/>
                    <a:pt x="91" y="12"/>
                  </a:cubicBezTo>
                  <a:cubicBezTo>
                    <a:pt x="75" y="12"/>
                    <a:pt x="58" y="4"/>
                    <a:pt x="49" y="0"/>
                  </a:cubicBezTo>
                  <a:cubicBezTo>
                    <a:pt x="49" y="0"/>
                    <a:pt x="20" y="25"/>
                    <a:pt x="9" y="51"/>
                  </a:cubicBezTo>
                  <a:close/>
                </a:path>
              </a:pathLst>
            </a:custGeom>
            <a:solidFill>
              <a:srgbClr val="734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íşḷîde"/>
            <p:cNvSpPr/>
            <p:nvPr/>
          </p:nvSpPr>
          <p:spPr bwMode="auto">
            <a:xfrm>
              <a:off x="7319963" y="5159376"/>
              <a:ext cx="323850" cy="225425"/>
            </a:xfrm>
            <a:custGeom>
              <a:avLst/>
              <a:gdLst>
                <a:gd name="T0" fmla="*/ 58 w 106"/>
                <a:gd name="T1" fmla="*/ 47 h 74"/>
                <a:gd name="T2" fmla="*/ 25 w 106"/>
                <a:gd name="T3" fmla="*/ 0 h 74"/>
                <a:gd name="T4" fmla="*/ 42 w 106"/>
                <a:gd name="T5" fmla="*/ 57 h 74"/>
                <a:gd name="T6" fmla="*/ 106 w 106"/>
                <a:gd name="T7" fmla="*/ 18 h 74"/>
                <a:gd name="T8" fmla="*/ 58 w 106"/>
                <a:gd name="T9" fmla="*/ 47 h 74"/>
              </a:gdLst>
              <a:ahLst/>
              <a:cxnLst>
                <a:cxn ang="0">
                  <a:pos x="T0" y="T1"/>
                </a:cxn>
                <a:cxn ang="0">
                  <a:pos x="T2" y="T3"/>
                </a:cxn>
                <a:cxn ang="0">
                  <a:pos x="T4" y="T5"/>
                </a:cxn>
                <a:cxn ang="0">
                  <a:pos x="T6" y="T7"/>
                </a:cxn>
                <a:cxn ang="0">
                  <a:pos x="T8" y="T9"/>
                </a:cxn>
              </a:cxnLst>
              <a:rect l="0" t="0" r="r" b="b"/>
              <a:pathLst>
                <a:path w="106" h="74">
                  <a:moveTo>
                    <a:pt x="58" y="47"/>
                  </a:moveTo>
                  <a:cubicBezTo>
                    <a:pt x="18" y="41"/>
                    <a:pt x="16" y="21"/>
                    <a:pt x="25" y="0"/>
                  </a:cubicBezTo>
                  <a:cubicBezTo>
                    <a:pt x="24" y="3"/>
                    <a:pt x="0" y="42"/>
                    <a:pt x="42" y="57"/>
                  </a:cubicBezTo>
                  <a:cubicBezTo>
                    <a:pt x="91" y="74"/>
                    <a:pt x="105" y="21"/>
                    <a:pt x="106" y="18"/>
                  </a:cubicBezTo>
                  <a:cubicBezTo>
                    <a:pt x="100" y="37"/>
                    <a:pt x="87" y="52"/>
                    <a:pt x="58" y="47"/>
                  </a:cubicBezTo>
                  <a:close/>
                </a:path>
              </a:pathLst>
            </a:custGeom>
            <a:solidFill>
              <a:srgbClr val="4F30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işḷidè"/>
            <p:cNvSpPr/>
            <p:nvPr/>
          </p:nvSpPr>
          <p:spPr bwMode="auto">
            <a:xfrm>
              <a:off x="7319963" y="2806701"/>
              <a:ext cx="565150" cy="776288"/>
            </a:xfrm>
            <a:custGeom>
              <a:avLst/>
              <a:gdLst>
                <a:gd name="T0" fmla="*/ 185 w 185"/>
                <a:gd name="T1" fmla="*/ 15 h 254"/>
                <a:gd name="T2" fmla="*/ 171 w 185"/>
                <a:gd name="T3" fmla="*/ 0 h 254"/>
                <a:gd name="T4" fmla="*/ 170 w 185"/>
                <a:gd name="T5" fmla="*/ 5 h 254"/>
                <a:gd name="T6" fmla="*/ 167 w 185"/>
                <a:gd name="T7" fmla="*/ 18 h 254"/>
                <a:gd name="T8" fmla="*/ 155 w 185"/>
                <a:gd name="T9" fmla="*/ 62 h 254"/>
                <a:gd name="T10" fmla="*/ 133 w 185"/>
                <a:gd name="T11" fmla="*/ 115 h 254"/>
                <a:gd name="T12" fmla="*/ 98 w 185"/>
                <a:gd name="T13" fmla="*/ 164 h 254"/>
                <a:gd name="T14" fmla="*/ 44 w 185"/>
                <a:gd name="T15" fmla="*/ 195 h 254"/>
                <a:gd name="T16" fmla="*/ 9 w 185"/>
                <a:gd name="T17" fmla="*/ 213 h 254"/>
                <a:gd name="T18" fmla="*/ 1 w 185"/>
                <a:gd name="T19" fmla="*/ 240 h 254"/>
                <a:gd name="T20" fmla="*/ 21 w 185"/>
                <a:gd name="T21" fmla="*/ 254 h 254"/>
                <a:gd name="T22" fmla="*/ 42 w 185"/>
                <a:gd name="T23" fmla="*/ 241 h 254"/>
                <a:gd name="T24" fmla="*/ 60 w 185"/>
                <a:gd name="T25" fmla="*/ 230 h 254"/>
                <a:gd name="T26" fmla="*/ 52 w 185"/>
                <a:gd name="T27" fmla="*/ 245 h 254"/>
                <a:gd name="T28" fmla="*/ 56 w 185"/>
                <a:gd name="T29" fmla="*/ 251 h 254"/>
                <a:gd name="T30" fmla="*/ 67 w 185"/>
                <a:gd name="T31" fmla="*/ 244 h 254"/>
                <a:gd name="T32" fmla="*/ 85 w 185"/>
                <a:gd name="T33" fmla="*/ 225 h 254"/>
                <a:gd name="T34" fmla="*/ 179 w 185"/>
                <a:gd name="T35" fmla="*/ 142 h 254"/>
                <a:gd name="T36" fmla="*/ 185 w 185"/>
                <a:gd name="T37" fmla="*/ 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254">
                  <a:moveTo>
                    <a:pt x="185" y="15"/>
                  </a:moveTo>
                  <a:cubicBezTo>
                    <a:pt x="171" y="0"/>
                    <a:pt x="171" y="0"/>
                    <a:pt x="171" y="0"/>
                  </a:cubicBezTo>
                  <a:cubicBezTo>
                    <a:pt x="172" y="1"/>
                    <a:pt x="170" y="5"/>
                    <a:pt x="170" y="5"/>
                  </a:cubicBezTo>
                  <a:cubicBezTo>
                    <a:pt x="169" y="9"/>
                    <a:pt x="168" y="14"/>
                    <a:pt x="167" y="18"/>
                  </a:cubicBezTo>
                  <a:cubicBezTo>
                    <a:pt x="164" y="33"/>
                    <a:pt x="160" y="47"/>
                    <a:pt x="155" y="62"/>
                  </a:cubicBezTo>
                  <a:cubicBezTo>
                    <a:pt x="148" y="80"/>
                    <a:pt x="142" y="98"/>
                    <a:pt x="133" y="115"/>
                  </a:cubicBezTo>
                  <a:cubicBezTo>
                    <a:pt x="123" y="133"/>
                    <a:pt x="111" y="149"/>
                    <a:pt x="98" y="164"/>
                  </a:cubicBezTo>
                  <a:cubicBezTo>
                    <a:pt x="84" y="181"/>
                    <a:pt x="65" y="189"/>
                    <a:pt x="44" y="195"/>
                  </a:cubicBezTo>
                  <a:cubicBezTo>
                    <a:pt x="31" y="199"/>
                    <a:pt x="19" y="204"/>
                    <a:pt x="9" y="213"/>
                  </a:cubicBezTo>
                  <a:cubicBezTo>
                    <a:pt x="3" y="218"/>
                    <a:pt x="0" y="231"/>
                    <a:pt x="1" y="240"/>
                  </a:cubicBezTo>
                  <a:cubicBezTo>
                    <a:pt x="2" y="248"/>
                    <a:pt x="13" y="253"/>
                    <a:pt x="21" y="254"/>
                  </a:cubicBezTo>
                  <a:cubicBezTo>
                    <a:pt x="30" y="254"/>
                    <a:pt x="36" y="247"/>
                    <a:pt x="42" y="241"/>
                  </a:cubicBezTo>
                  <a:cubicBezTo>
                    <a:pt x="51" y="234"/>
                    <a:pt x="54" y="226"/>
                    <a:pt x="60" y="230"/>
                  </a:cubicBezTo>
                  <a:cubicBezTo>
                    <a:pt x="69" y="237"/>
                    <a:pt x="54" y="241"/>
                    <a:pt x="52" y="245"/>
                  </a:cubicBezTo>
                  <a:cubicBezTo>
                    <a:pt x="50" y="248"/>
                    <a:pt x="53" y="251"/>
                    <a:pt x="56" y="251"/>
                  </a:cubicBezTo>
                  <a:cubicBezTo>
                    <a:pt x="61" y="252"/>
                    <a:pt x="65" y="248"/>
                    <a:pt x="67" y="244"/>
                  </a:cubicBezTo>
                  <a:cubicBezTo>
                    <a:pt x="73" y="238"/>
                    <a:pt x="79" y="231"/>
                    <a:pt x="85" y="225"/>
                  </a:cubicBezTo>
                  <a:cubicBezTo>
                    <a:pt x="103" y="212"/>
                    <a:pt x="177" y="144"/>
                    <a:pt x="179" y="142"/>
                  </a:cubicBezTo>
                  <a:cubicBezTo>
                    <a:pt x="181" y="80"/>
                    <a:pt x="185" y="15"/>
                    <a:pt x="185" y="15"/>
                  </a:cubicBezTo>
                  <a:close/>
                </a:path>
              </a:pathLst>
            </a:custGeom>
            <a:solidFill>
              <a:srgbClr val="FCD5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îṡļídè"/>
            <p:cNvSpPr/>
            <p:nvPr/>
          </p:nvSpPr>
          <p:spPr bwMode="auto">
            <a:xfrm>
              <a:off x="6880226" y="4829176"/>
              <a:ext cx="515938" cy="336550"/>
            </a:xfrm>
            <a:custGeom>
              <a:avLst/>
              <a:gdLst>
                <a:gd name="T0" fmla="*/ 97 w 169"/>
                <a:gd name="T1" fmla="*/ 0 h 110"/>
                <a:gd name="T2" fmla="*/ 19 w 169"/>
                <a:gd name="T3" fmla="*/ 76 h 110"/>
                <a:gd name="T4" fmla="*/ 169 w 169"/>
                <a:gd name="T5" fmla="*/ 38 h 110"/>
                <a:gd name="T6" fmla="*/ 169 w 169"/>
                <a:gd name="T7" fmla="*/ 2 h 110"/>
                <a:gd name="T8" fmla="*/ 97 w 169"/>
                <a:gd name="T9" fmla="*/ 0 h 110"/>
              </a:gdLst>
              <a:ahLst/>
              <a:cxnLst>
                <a:cxn ang="0">
                  <a:pos x="T0" y="T1"/>
                </a:cxn>
                <a:cxn ang="0">
                  <a:pos x="T2" y="T3"/>
                </a:cxn>
                <a:cxn ang="0">
                  <a:pos x="T4" y="T5"/>
                </a:cxn>
                <a:cxn ang="0">
                  <a:pos x="T6" y="T7"/>
                </a:cxn>
                <a:cxn ang="0">
                  <a:pos x="T8" y="T9"/>
                </a:cxn>
              </a:cxnLst>
              <a:rect l="0" t="0" r="r" b="b"/>
              <a:pathLst>
                <a:path w="169" h="110">
                  <a:moveTo>
                    <a:pt x="97" y="0"/>
                  </a:moveTo>
                  <a:cubicBezTo>
                    <a:pt x="97" y="0"/>
                    <a:pt x="0" y="42"/>
                    <a:pt x="19" y="76"/>
                  </a:cubicBezTo>
                  <a:cubicBezTo>
                    <a:pt x="39" y="110"/>
                    <a:pt x="169" y="38"/>
                    <a:pt x="169" y="38"/>
                  </a:cubicBezTo>
                  <a:cubicBezTo>
                    <a:pt x="169" y="2"/>
                    <a:pt x="169" y="2"/>
                    <a:pt x="169" y="2"/>
                  </a:cubicBezTo>
                  <a:cubicBezTo>
                    <a:pt x="141" y="15"/>
                    <a:pt x="97" y="0"/>
                    <a:pt x="97" y="0"/>
                  </a:cubicBezTo>
                  <a:close/>
                </a:path>
              </a:pathLst>
            </a:custGeom>
            <a:solidFill>
              <a:srgbClr val="734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24" name="内容占位符 2"/>
          <p:cNvSpPr txBox="1">
            <a:spLocks noChangeArrowheads="1"/>
          </p:cNvSpPr>
          <p:nvPr/>
        </p:nvSpPr>
        <p:spPr>
          <a:xfrm>
            <a:off x="4914849" y="2628299"/>
            <a:ext cx="6104760" cy="155568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0C5ED3"/>
              </a:buClr>
              <a:buNone/>
            </a:pPr>
            <a:r>
              <a:rPr lang="zh-CN" altLang="en-US" sz="1600" b="1" dirty="0">
                <a:solidFill>
                  <a:schemeClr val="tx1">
                    <a:lumMod val="75000"/>
                    <a:lumOff val="25000"/>
                  </a:schemeClr>
                </a:solidFill>
                <a:cs typeface="+mn-ea"/>
                <a:sym typeface="+mn-lt"/>
              </a:rPr>
              <a:t>闭目行走试验</a:t>
            </a:r>
            <a:endParaRPr lang="en-US" altLang="zh-CN" sz="1600" b="1" dirty="0">
              <a:solidFill>
                <a:schemeClr val="tx1">
                  <a:lumMod val="75000"/>
                  <a:lumOff val="25000"/>
                </a:schemeClr>
              </a:solidFill>
              <a:cs typeface="+mn-ea"/>
              <a:sym typeface="+mn-lt"/>
            </a:endParaRPr>
          </a:p>
          <a:p>
            <a:pPr>
              <a:lnSpc>
                <a:spcPct val="120000"/>
              </a:lnSpc>
              <a:buClr>
                <a:srgbClr val="008E3F"/>
              </a:buClr>
            </a:pPr>
            <a:r>
              <a:rPr lang="zh-CN" altLang="en-US" sz="1200" dirty="0">
                <a:solidFill>
                  <a:schemeClr val="tx1">
                    <a:lumMod val="75000"/>
                    <a:lumOff val="25000"/>
                  </a:schemeClr>
                </a:solidFill>
                <a:cs typeface="+mn-ea"/>
                <a:sym typeface="+mn-lt"/>
              </a:rPr>
              <a:t>选择地面平坦、开阔的场所，嘱患者闭目向前直线行进</a:t>
            </a:r>
            <a:r>
              <a:rPr lang="en-US" altLang="zh-CN" sz="1200" dirty="0">
                <a:solidFill>
                  <a:schemeClr val="tx1">
                    <a:lumMod val="75000"/>
                    <a:lumOff val="25000"/>
                  </a:schemeClr>
                </a:solidFill>
                <a:cs typeface="+mn-ea"/>
                <a:sym typeface="+mn-lt"/>
              </a:rPr>
              <a:t>5</a:t>
            </a:r>
            <a:r>
              <a:rPr lang="zh-CN" altLang="en-US" sz="1200" dirty="0">
                <a:solidFill>
                  <a:schemeClr val="tx1">
                    <a:lumMod val="75000"/>
                    <a:lumOff val="25000"/>
                  </a:schemeClr>
                </a:solidFill>
                <a:cs typeface="+mn-ea"/>
                <a:sym typeface="+mn-lt"/>
              </a:rPr>
              <a:t>步，然后再后退</a:t>
            </a:r>
            <a:r>
              <a:rPr lang="en-US" altLang="zh-CN" sz="1200" dirty="0">
                <a:solidFill>
                  <a:schemeClr val="tx1">
                    <a:lumMod val="75000"/>
                    <a:lumOff val="25000"/>
                  </a:schemeClr>
                </a:solidFill>
                <a:cs typeface="+mn-ea"/>
                <a:sym typeface="+mn-lt"/>
              </a:rPr>
              <a:t>5</a:t>
            </a:r>
            <a:r>
              <a:rPr lang="zh-CN" altLang="en-US" sz="1200" dirty="0">
                <a:solidFill>
                  <a:schemeClr val="tx1">
                    <a:lumMod val="75000"/>
                    <a:lumOff val="25000"/>
                  </a:schemeClr>
                </a:solidFill>
                <a:cs typeface="+mn-ea"/>
                <a:sym typeface="+mn-lt"/>
              </a:rPr>
              <a:t>步，要求患者退回原地，如此进退各</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次。观察患者行走的路线。正常：大多数正常人试验结束后能退回原出发点，即使偏斜也不会超过</a:t>
            </a:r>
            <a:r>
              <a:rPr lang="en-US" altLang="zh-CN" sz="1200" dirty="0">
                <a:solidFill>
                  <a:schemeClr val="tx1">
                    <a:lumMod val="75000"/>
                    <a:lumOff val="25000"/>
                  </a:schemeClr>
                </a:solidFill>
                <a:cs typeface="+mn-ea"/>
                <a:sym typeface="+mn-lt"/>
              </a:rPr>
              <a:t>15</a:t>
            </a:r>
            <a:r>
              <a:rPr lang="zh-CN" altLang="en-US" sz="1200" dirty="0">
                <a:solidFill>
                  <a:schemeClr val="tx1">
                    <a:lumMod val="75000"/>
                    <a:lumOff val="25000"/>
                  </a:schemeClr>
                </a:solidFill>
                <a:cs typeface="+mn-ea"/>
                <a:sym typeface="+mn-lt"/>
              </a:rPr>
              <a:t>度，每次偏斜的方向不定。异常：前庭功能低下者前进时路线偏向患侧，后退时偏向健侧，</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次行进的路线构成一星形图，终点与起点的夹角＞</a:t>
            </a:r>
            <a:r>
              <a:rPr lang="en-US" altLang="zh-CN" sz="1200" dirty="0">
                <a:solidFill>
                  <a:schemeClr val="tx1">
                    <a:lumMod val="75000"/>
                    <a:lumOff val="25000"/>
                  </a:schemeClr>
                </a:solidFill>
                <a:cs typeface="+mn-ea"/>
                <a:sym typeface="+mn-lt"/>
              </a:rPr>
              <a:t>15</a:t>
            </a:r>
            <a:r>
              <a:rPr lang="zh-CN" altLang="en-US" sz="1200" dirty="0">
                <a:solidFill>
                  <a:schemeClr val="tx1">
                    <a:lumMod val="75000"/>
                    <a:lumOff val="25000"/>
                  </a:schemeClr>
                </a:solidFill>
                <a:cs typeface="+mn-ea"/>
                <a:sym typeface="+mn-lt"/>
              </a:rPr>
              <a:t>度，提示前庭神经功能障碍</a:t>
            </a:r>
          </a:p>
        </p:txBody>
      </p:sp>
      <p:sp>
        <p:nvSpPr>
          <p:cNvPr id="225" name="内容占位符 2"/>
          <p:cNvSpPr txBox="1">
            <a:spLocks noChangeArrowheads="1"/>
          </p:cNvSpPr>
          <p:nvPr/>
        </p:nvSpPr>
        <p:spPr>
          <a:xfrm>
            <a:off x="4947506" y="4457960"/>
            <a:ext cx="6104760" cy="133408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0C5ED3"/>
              </a:buClr>
              <a:buNone/>
            </a:pPr>
            <a:r>
              <a:rPr lang="zh-CN" altLang="en-US" sz="1600" b="1" dirty="0">
                <a:solidFill>
                  <a:schemeClr val="tx1">
                    <a:lumMod val="75000"/>
                    <a:lumOff val="25000"/>
                  </a:schemeClr>
                </a:solidFill>
                <a:cs typeface="+mn-ea"/>
                <a:sym typeface="+mn-lt"/>
              </a:rPr>
              <a:t>交叉行走试验</a:t>
            </a:r>
            <a:endParaRPr lang="en-US" altLang="zh-CN" sz="1600" b="1" dirty="0">
              <a:solidFill>
                <a:schemeClr val="tx1">
                  <a:lumMod val="75000"/>
                  <a:lumOff val="25000"/>
                </a:schemeClr>
              </a:solidFill>
              <a:cs typeface="+mn-ea"/>
              <a:sym typeface="+mn-lt"/>
            </a:endParaRPr>
          </a:p>
          <a:p>
            <a:pPr>
              <a:lnSpc>
                <a:spcPct val="120000"/>
              </a:lnSpc>
              <a:buClr>
                <a:srgbClr val="008E3F"/>
              </a:buClr>
            </a:pPr>
            <a:r>
              <a:rPr lang="zh-CN" altLang="en-US" sz="1200" dirty="0">
                <a:solidFill>
                  <a:schemeClr val="tx1">
                    <a:lumMod val="75000"/>
                    <a:lumOff val="25000"/>
                  </a:schemeClr>
                </a:solidFill>
                <a:cs typeface="+mn-ea"/>
                <a:sym typeface="+mn-lt"/>
              </a:rPr>
              <a:t>既一字步行走试验，嘱被检查者直立，踵趾相接沿直线两脚交替向前行走</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步左右。观察行走过程中有无偏斜，及偏斜方向和程度。健康人和前庭外周病变患者行走时无明显偏斜。中枢神经系统病变的患者行走时步态不稳，小脑疾病患者可有其特征性的</a:t>
            </a:r>
            <a:r>
              <a:rPr lang="en-US" altLang="zh-CN" sz="1200" dirty="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侧行紊乱</a:t>
            </a:r>
            <a:r>
              <a:rPr lang="en-US" altLang="zh-CN" sz="1200" dirty="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，不能双脚交替向前行走，甚至跌倒</a:t>
            </a:r>
          </a:p>
        </p:txBody>
      </p:sp>
      <p:sp>
        <p:nvSpPr>
          <p:cNvPr id="229" name="任意多边形: 形状 228"/>
          <p:cNvSpPr/>
          <p:nvPr/>
        </p:nvSpPr>
        <p:spPr>
          <a:xfrm>
            <a:off x="4183380" y="4777740"/>
            <a:ext cx="424585" cy="350238"/>
          </a:xfrm>
          <a:custGeom>
            <a:avLst/>
            <a:gdLst>
              <a:gd name="T0" fmla="*/ 1943 w 2047"/>
              <a:gd name="T1" fmla="*/ 1639 h 1916"/>
              <a:gd name="T2" fmla="*/ 1377 w 2047"/>
              <a:gd name="T3" fmla="*/ 659 h 1916"/>
              <a:gd name="T4" fmla="*/ 1310 w 2047"/>
              <a:gd name="T5" fmla="*/ 49 h 1916"/>
              <a:gd name="T6" fmla="*/ 1227 w 2047"/>
              <a:gd name="T7" fmla="*/ 45 h 1916"/>
              <a:gd name="T8" fmla="*/ 1307 w 2047"/>
              <a:gd name="T9" fmla="*/ 704 h 1916"/>
              <a:gd name="T10" fmla="*/ 1938 w 2047"/>
              <a:gd name="T11" fmla="*/ 1724 h 1916"/>
              <a:gd name="T12" fmla="*/ 1872 w 2047"/>
              <a:gd name="T13" fmla="*/ 1824 h 1916"/>
              <a:gd name="T14" fmla="*/ 1415 w 2047"/>
              <a:gd name="T15" fmla="*/ 1586 h 1916"/>
              <a:gd name="T16" fmla="*/ 976 w 2047"/>
              <a:gd name="T17" fmla="*/ 1024 h 1916"/>
              <a:gd name="T18" fmla="*/ 742 w 2047"/>
              <a:gd name="T19" fmla="*/ 292 h 1916"/>
              <a:gd name="T20" fmla="*/ 674 w 2047"/>
              <a:gd name="T21" fmla="*/ 334 h 1916"/>
              <a:gd name="T22" fmla="*/ 670 w 2047"/>
              <a:gd name="T23" fmla="*/ 681 h 1916"/>
              <a:gd name="T24" fmla="*/ 667 w 2047"/>
              <a:gd name="T25" fmla="*/ 1215 h 1916"/>
              <a:gd name="T26" fmla="*/ 705 w 2047"/>
              <a:gd name="T27" fmla="*/ 1681 h 1916"/>
              <a:gd name="T28" fmla="*/ 890 w 2047"/>
              <a:gd name="T29" fmla="*/ 1769 h 1916"/>
              <a:gd name="T30" fmla="*/ 548 w 2047"/>
              <a:gd name="T31" fmla="*/ 1814 h 1916"/>
              <a:gd name="T32" fmla="*/ 297 w 2047"/>
              <a:gd name="T33" fmla="*/ 1305 h 1916"/>
              <a:gd name="T34" fmla="*/ 241 w 2047"/>
              <a:gd name="T35" fmla="*/ 799 h 1916"/>
              <a:gd name="T36" fmla="*/ 229 w 2047"/>
              <a:gd name="T37" fmla="*/ 31 h 1916"/>
              <a:gd name="T38" fmla="*/ 153 w 2047"/>
              <a:gd name="T39" fmla="*/ 64 h 1916"/>
              <a:gd name="T40" fmla="*/ 186 w 2047"/>
              <a:gd name="T41" fmla="*/ 736 h 1916"/>
              <a:gd name="T42" fmla="*/ 59 w 2047"/>
              <a:gd name="T43" fmla="*/ 1048 h 1916"/>
              <a:gd name="T44" fmla="*/ 232 w 2047"/>
              <a:gd name="T45" fmla="*/ 1412 h 1916"/>
              <a:gd name="T46" fmla="*/ 788 w 2047"/>
              <a:gd name="T47" fmla="*/ 1896 h 1916"/>
              <a:gd name="T48" fmla="*/ 919 w 2047"/>
              <a:gd name="T49" fmla="*/ 1658 h 1916"/>
              <a:gd name="T50" fmla="*/ 760 w 2047"/>
              <a:gd name="T51" fmla="*/ 1618 h 1916"/>
              <a:gd name="T52" fmla="*/ 749 w 2047"/>
              <a:gd name="T53" fmla="*/ 1228 h 1916"/>
              <a:gd name="T54" fmla="*/ 751 w 2047"/>
              <a:gd name="T55" fmla="*/ 662 h 1916"/>
              <a:gd name="T56" fmla="*/ 758 w 2047"/>
              <a:gd name="T57" fmla="*/ 431 h 1916"/>
              <a:gd name="T58" fmla="*/ 899 w 2047"/>
              <a:gd name="T59" fmla="*/ 995 h 1916"/>
              <a:gd name="T60" fmla="*/ 1340 w 2047"/>
              <a:gd name="T61" fmla="*/ 1621 h 1916"/>
              <a:gd name="T62" fmla="*/ 1792 w 2047"/>
              <a:gd name="T63" fmla="*/ 1912 h 1916"/>
              <a:gd name="T64" fmla="*/ 2037 w 2047"/>
              <a:gd name="T65" fmla="*/ 1794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47" h="1916">
                <a:moveTo>
                  <a:pt x="1981" y="1649"/>
                </a:moveTo>
                <a:cubicBezTo>
                  <a:pt x="1971" y="1640"/>
                  <a:pt x="1957" y="1636"/>
                  <a:pt x="1943" y="1639"/>
                </a:cubicBezTo>
                <a:cubicBezTo>
                  <a:pt x="1938" y="1640"/>
                  <a:pt x="1810" y="1668"/>
                  <a:pt x="1757" y="1528"/>
                </a:cubicBezTo>
                <a:cubicBezTo>
                  <a:pt x="1745" y="1498"/>
                  <a:pt x="1460" y="788"/>
                  <a:pt x="1377" y="659"/>
                </a:cubicBezTo>
                <a:cubicBezTo>
                  <a:pt x="1349" y="615"/>
                  <a:pt x="1320" y="499"/>
                  <a:pt x="1310" y="432"/>
                </a:cubicBezTo>
                <a:cubicBezTo>
                  <a:pt x="1297" y="340"/>
                  <a:pt x="1310" y="52"/>
                  <a:pt x="1310" y="49"/>
                </a:cubicBezTo>
                <a:cubicBezTo>
                  <a:pt x="1312" y="26"/>
                  <a:pt x="1294" y="7"/>
                  <a:pt x="1271" y="6"/>
                </a:cubicBezTo>
                <a:cubicBezTo>
                  <a:pt x="1245" y="4"/>
                  <a:pt x="1228" y="22"/>
                  <a:pt x="1227" y="45"/>
                </a:cubicBezTo>
                <a:cubicBezTo>
                  <a:pt x="1227" y="57"/>
                  <a:pt x="1213" y="344"/>
                  <a:pt x="1228" y="444"/>
                </a:cubicBezTo>
                <a:cubicBezTo>
                  <a:pt x="1235" y="490"/>
                  <a:pt x="1264" y="636"/>
                  <a:pt x="1307" y="704"/>
                </a:cubicBezTo>
                <a:cubicBezTo>
                  <a:pt x="1385" y="826"/>
                  <a:pt x="1677" y="1552"/>
                  <a:pt x="1680" y="1558"/>
                </a:cubicBezTo>
                <a:cubicBezTo>
                  <a:pt x="1736" y="1706"/>
                  <a:pt x="1862" y="1732"/>
                  <a:pt x="1938" y="1724"/>
                </a:cubicBezTo>
                <a:cubicBezTo>
                  <a:pt x="1950" y="1738"/>
                  <a:pt x="1962" y="1756"/>
                  <a:pt x="1957" y="1770"/>
                </a:cubicBezTo>
                <a:cubicBezTo>
                  <a:pt x="1950" y="1795"/>
                  <a:pt x="1902" y="1818"/>
                  <a:pt x="1872" y="1824"/>
                </a:cubicBezTo>
                <a:cubicBezTo>
                  <a:pt x="1821" y="1833"/>
                  <a:pt x="1709" y="1826"/>
                  <a:pt x="1652" y="1823"/>
                </a:cubicBezTo>
                <a:cubicBezTo>
                  <a:pt x="1548" y="1817"/>
                  <a:pt x="1445" y="1649"/>
                  <a:pt x="1415" y="1586"/>
                </a:cubicBezTo>
                <a:cubicBezTo>
                  <a:pt x="1362" y="1464"/>
                  <a:pt x="1060" y="1354"/>
                  <a:pt x="1002" y="1334"/>
                </a:cubicBezTo>
                <a:cubicBezTo>
                  <a:pt x="887" y="1287"/>
                  <a:pt x="924" y="1161"/>
                  <a:pt x="976" y="1024"/>
                </a:cubicBezTo>
                <a:cubicBezTo>
                  <a:pt x="983" y="1005"/>
                  <a:pt x="990" y="988"/>
                  <a:pt x="995" y="974"/>
                </a:cubicBezTo>
                <a:cubicBezTo>
                  <a:pt x="1107" y="625"/>
                  <a:pt x="757" y="305"/>
                  <a:pt x="742" y="292"/>
                </a:cubicBezTo>
                <a:cubicBezTo>
                  <a:pt x="729" y="280"/>
                  <a:pt x="708" y="278"/>
                  <a:pt x="693" y="288"/>
                </a:cubicBezTo>
                <a:cubicBezTo>
                  <a:pt x="677" y="297"/>
                  <a:pt x="669" y="316"/>
                  <a:pt x="674" y="334"/>
                </a:cubicBezTo>
                <a:cubicBezTo>
                  <a:pt x="681" y="358"/>
                  <a:pt x="676" y="422"/>
                  <a:pt x="671" y="479"/>
                </a:cubicBezTo>
                <a:cubicBezTo>
                  <a:pt x="665" y="554"/>
                  <a:pt x="658" y="631"/>
                  <a:pt x="670" y="681"/>
                </a:cubicBezTo>
                <a:cubicBezTo>
                  <a:pt x="708" y="835"/>
                  <a:pt x="701" y="966"/>
                  <a:pt x="697" y="1003"/>
                </a:cubicBezTo>
                <a:cubicBezTo>
                  <a:pt x="693" y="1056"/>
                  <a:pt x="680" y="1137"/>
                  <a:pt x="667" y="1215"/>
                </a:cubicBezTo>
                <a:cubicBezTo>
                  <a:pt x="653" y="1301"/>
                  <a:pt x="639" y="1390"/>
                  <a:pt x="634" y="1450"/>
                </a:cubicBezTo>
                <a:cubicBezTo>
                  <a:pt x="626" y="1555"/>
                  <a:pt x="650" y="1632"/>
                  <a:pt x="705" y="1681"/>
                </a:cubicBezTo>
                <a:cubicBezTo>
                  <a:pt x="762" y="1731"/>
                  <a:pt x="835" y="1733"/>
                  <a:pt x="872" y="1730"/>
                </a:cubicBezTo>
                <a:cubicBezTo>
                  <a:pt x="888" y="1750"/>
                  <a:pt x="892" y="1763"/>
                  <a:pt x="890" y="1769"/>
                </a:cubicBezTo>
                <a:cubicBezTo>
                  <a:pt x="883" y="1788"/>
                  <a:pt x="826" y="1808"/>
                  <a:pt x="779" y="1813"/>
                </a:cubicBezTo>
                <a:cubicBezTo>
                  <a:pt x="735" y="1818"/>
                  <a:pt x="606" y="1828"/>
                  <a:pt x="548" y="1814"/>
                </a:cubicBezTo>
                <a:cubicBezTo>
                  <a:pt x="373" y="1769"/>
                  <a:pt x="339" y="1555"/>
                  <a:pt x="314" y="1399"/>
                </a:cubicBezTo>
                <a:cubicBezTo>
                  <a:pt x="308" y="1363"/>
                  <a:pt x="303" y="1331"/>
                  <a:pt x="297" y="1305"/>
                </a:cubicBezTo>
                <a:cubicBezTo>
                  <a:pt x="277" y="1223"/>
                  <a:pt x="155" y="1041"/>
                  <a:pt x="131" y="1005"/>
                </a:cubicBezTo>
                <a:cubicBezTo>
                  <a:pt x="103" y="928"/>
                  <a:pt x="157" y="873"/>
                  <a:pt x="241" y="799"/>
                </a:cubicBezTo>
                <a:cubicBezTo>
                  <a:pt x="274" y="769"/>
                  <a:pt x="306" y="741"/>
                  <a:pt x="325" y="711"/>
                </a:cubicBezTo>
                <a:cubicBezTo>
                  <a:pt x="437" y="523"/>
                  <a:pt x="251" y="81"/>
                  <a:pt x="229" y="31"/>
                </a:cubicBezTo>
                <a:cubicBezTo>
                  <a:pt x="220" y="10"/>
                  <a:pt x="196" y="0"/>
                  <a:pt x="175" y="9"/>
                </a:cubicBezTo>
                <a:cubicBezTo>
                  <a:pt x="154" y="18"/>
                  <a:pt x="144" y="43"/>
                  <a:pt x="153" y="64"/>
                </a:cubicBezTo>
                <a:cubicBezTo>
                  <a:pt x="207" y="189"/>
                  <a:pt x="330" y="540"/>
                  <a:pt x="253" y="668"/>
                </a:cubicBezTo>
                <a:cubicBezTo>
                  <a:pt x="242" y="687"/>
                  <a:pt x="214" y="711"/>
                  <a:pt x="186" y="736"/>
                </a:cubicBezTo>
                <a:cubicBezTo>
                  <a:pt x="107" y="805"/>
                  <a:pt x="0" y="900"/>
                  <a:pt x="55" y="1039"/>
                </a:cubicBezTo>
                <a:lnTo>
                  <a:pt x="59" y="1048"/>
                </a:lnTo>
                <a:cubicBezTo>
                  <a:pt x="113" y="1126"/>
                  <a:pt x="203" y="1271"/>
                  <a:pt x="216" y="1324"/>
                </a:cubicBezTo>
                <a:cubicBezTo>
                  <a:pt x="222" y="1348"/>
                  <a:pt x="226" y="1378"/>
                  <a:pt x="232" y="1412"/>
                </a:cubicBezTo>
                <a:cubicBezTo>
                  <a:pt x="259" y="1581"/>
                  <a:pt x="299" y="1836"/>
                  <a:pt x="528" y="1895"/>
                </a:cubicBezTo>
                <a:cubicBezTo>
                  <a:pt x="611" y="1916"/>
                  <a:pt x="771" y="1898"/>
                  <a:pt x="788" y="1896"/>
                </a:cubicBezTo>
                <a:cubicBezTo>
                  <a:pt x="813" y="1893"/>
                  <a:pt x="939" y="1877"/>
                  <a:pt x="968" y="1798"/>
                </a:cubicBezTo>
                <a:cubicBezTo>
                  <a:pt x="983" y="1754"/>
                  <a:pt x="967" y="1707"/>
                  <a:pt x="919" y="1658"/>
                </a:cubicBezTo>
                <a:cubicBezTo>
                  <a:pt x="909" y="1648"/>
                  <a:pt x="894" y="1644"/>
                  <a:pt x="881" y="1646"/>
                </a:cubicBezTo>
                <a:cubicBezTo>
                  <a:pt x="880" y="1646"/>
                  <a:pt x="806" y="1660"/>
                  <a:pt x="760" y="1618"/>
                </a:cubicBezTo>
                <a:cubicBezTo>
                  <a:pt x="726" y="1588"/>
                  <a:pt x="712" y="1533"/>
                  <a:pt x="717" y="1456"/>
                </a:cubicBezTo>
                <a:cubicBezTo>
                  <a:pt x="722" y="1400"/>
                  <a:pt x="736" y="1313"/>
                  <a:pt x="749" y="1228"/>
                </a:cubicBezTo>
                <a:cubicBezTo>
                  <a:pt x="763" y="1145"/>
                  <a:pt x="775" y="1066"/>
                  <a:pt x="780" y="1010"/>
                </a:cubicBezTo>
                <a:cubicBezTo>
                  <a:pt x="789" y="904"/>
                  <a:pt x="779" y="774"/>
                  <a:pt x="751" y="662"/>
                </a:cubicBezTo>
                <a:cubicBezTo>
                  <a:pt x="742" y="625"/>
                  <a:pt x="748" y="551"/>
                  <a:pt x="754" y="486"/>
                </a:cubicBezTo>
                <a:cubicBezTo>
                  <a:pt x="756" y="467"/>
                  <a:pt x="757" y="448"/>
                  <a:pt x="758" y="431"/>
                </a:cubicBezTo>
                <a:cubicBezTo>
                  <a:pt x="848" y="538"/>
                  <a:pt x="982" y="742"/>
                  <a:pt x="916" y="949"/>
                </a:cubicBezTo>
                <a:cubicBezTo>
                  <a:pt x="911" y="962"/>
                  <a:pt x="905" y="978"/>
                  <a:pt x="899" y="995"/>
                </a:cubicBezTo>
                <a:cubicBezTo>
                  <a:pt x="857" y="1104"/>
                  <a:pt x="771" y="1330"/>
                  <a:pt x="973" y="1412"/>
                </a:cubicBezTo>
                <a:cubicBezTo>
                  <a:pt x="1108" y="1459"/>
                  <a:pt x="1311" y="1554"/>
                  <a:pt x="1340" y="1621"/>
                </a:cubicBezTo>
                <a:cubicBezTo>
                  <a:pt x="1353" y="1649"/>
                  <a:pt x="1476" y="1897"/>
                  <a:pt x="1651" y="1907"/>
                </a:cubicBezTo>
                <a:cubicBezTo>
                  <a:pt x="1687" y="1909"/>
                  <a:pt x="1741" y="1912"/>
                  <a:pt x="1792" y="1912"/>
                </a:cubicBezTo>
                <a:cubicBezTo>
                  <a:pt x="1828" y="1912"/>
                  <a:pt x="1862" y="1910"/>
                  <a:pt x="1887" y="1906"/>
                </a:cubicBezTo>
                <a:cubicBezTo>
                  <a:pt x="1921" y="1900"/>
                  <a:pt x="2016" y="1867"/>
                  <a:pt x="2037" y="1794"/>
                </a:cubicBezTo>
                <a:cubicBezTo>
                  <a:pt x="2047" y="1761"/>
                  <a:pt x="2045" y="1709"/>
                  <a:pt x="1981" y="164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 name="pedestrian-walking_76770"/>
          <p:cNvSpPr/>
          <p:nvPr/>
        </p:nvSpPr>
        <p:spPr>
          <a:xfrm>
            <a:off x="4245790" y="3161190"/>
            <a:ext cx="242389" cy="489900"/>
          </a:xfrm>
          <a:custGeom>
            <a:avLst/>
            <a:gdLst>
              <a:gd name="connsiteX0" fmla="*/ 96760 w 319853"/>
              <a:gd name="connsiteY0" fmla="*/ 154225 h 602546"/>
              <a:gd name="connsiteX1" fmla="*/ 191445 w 319853"/>
              <a:gd name="connsiteY1" fmla="*/ 154225 h 602546"/>
              <a:gd name="connsiteX2" fmla="*/ 210095 w 319853"/>
              <a:gd name="connsiteY2" fmla="*/ 169503 h 602546"/>
              <a:gd name="connsiteX3" fmla="*/ 210095 w 319853"/>
              <a:gd name="connsiteY3" fmla="*/ 169981 h 602546"/>
              <a:gd name="connsiteX4" fmla="*/ 229701 w 319853"/>
              <a:gd name="connsiteY4" fmla="*/ 246850 h 602546"/>
              <a:gd name="connsiteX5" fmla="*/ 240700 w 319853"/>
              <a:gd name="connsiteY5" fmla="*/ 262128 h 602546"/>
              <a:gd name="connsiteX6" fmla="*/ 310996 w 319853"/>
              <a:gd name="connsiteY6" fmla="*/ 306530 h 602546"/>
              <a:gd name="connsiteX7" fmla="*/ 317213 w 319853"/>
              <a:gd name="connsiteY7" fmla="*/ 333267 h 602546"/>
              <a:gd name="connsiteX8" fmla="*/ 312431 w 319853"/>
              <a:gd name="connsiteY8" fmla="*/ 341384 h 602546"/>
              <a:gd name="connsiteX9" fmla="*/ 295694 w 319853"/>
              <a:gd name="connsiteY9" fmla="*/ 350933 h 602546"/>
              <a:gd name="connsiteX10" fmla="*/ 286130 w 319853"/>
              <a:gd name="connsiteY10" fmla="*/ 348068 h 602546"/>
              <a:gd name="connsiteX11" fmla="*/ 210573 w 319853"/>
              <a:gd name="connsiteY11" fmla="*/ 304620 h 602546"/>
              <a:gd name="connsiteX12" fmla="*/ 210573 w 319853"/>
              <a:gd name="connsiteY12" fmla="*/ 338997 h 602546"/>
              <a:gd name="connsiteX13" fmla="*/ 240222 w 319853"/>
              <a:gd name="connsiteY13" fmla="*/ 430189 h 602546"/>
              <a:gd name="connsiteX14" fmla="*/ 243569 w 319853"/>
              <a:gd name="connsiteY14" fmla="*/ 465519 h 602546"/>
              <a:gd name="connsiteX15" fmla="*/ 229701 w 319853"/>
              <a:gd name="connsiteY15" fmla="*/ 575332 h 602546"/>
              <a:gd name="connsiteX16" fmla="*/ 205791 w 319853"/>
              <a:gd name="connsiteY16" fmla="*/ 599682 h 602546"/>
              <a:gd name="connsiteX17" fmla="*/ 185228 w 319853"/>
              <a:gd name="connsiteY17" fmla="*/ 602546 h 602546"/>
              <a:gd name="connsiteX18" fmla="*/ 182359 w 319853"/>
              <a:gd name="connsiteY18" fmla="*/ 602546 h 602546"/>
              <a:gd name="connsiteX19" fmla="*/ 168013 w 319853"/>
              <a:gd name="connsiteY19" fmla="*/ 596817 h 602546"/>
              <a:gd name="connsiteX20" fmla="*/ 164187 w 319853"/>
              <a:gd name="connsiteY20" fmla="*/ 581061 h 602546"/>
              <a:gd name="connsiteX21" fmla="*/ 181403 w 319853"/>
              <a:gd name="connsiteY21" fmla="*/ 471249 h 602546"/>
              <a:gd name="connsiteX22" fmla="*/ 178533 w 319853"/>
              <a:gd name="connsiteY22" fmla="*/ 442602 h 602546"/>
              <a:gd name="connsiteX23" fmla="*/ 156536 w 319853"/>
              <a:gd name="connsiteY23" fmla="*/ 387218 h 602546"/>
              <a:gd name="connsiteX24" fmla="*/ 142668 w 319853"/>
              <a:gd name="connsiteY24" fmla="*/ 387218 h 602546"/>
              <a:gd name="connsiteX25" fmla="*/ 136929 w 319853"/>
              <a:gd name="connsiteY25" fmla="*/ 444512 h 602546"/>
              <a:gd name="connsiteX26" fmla="*/ 126409 w 319853"/>
              <a:gd name="connsiteY26" fmla="*/ 477933 h 602546"/>
              <a:gd name="connsiteX27" fmla="*/ 65676 w 319853"/>
              <a:gd name="connsiteY27" fmla="*/ 582971 h 602546"/>
              <a:gd name="connsiteX28" fmla="*/ 40810 w 319853"/>
              <a:gd name="connsiteY28" fmla="*/ 596339 h 602546"/>
              <a:gd name="connsiteX29" fmla="*/ 34115 w 319853"/>
              <a:gd name="connsiteY29" fmla="*/ 595385 h 602546"/>
              <a:gd name="connsiteX30" fmla="*/ 14030 w 319853"/>
              <a:gd name="connsiteY30" fmla="*/ 589655 h 602546"/>
              <a:gd name="connsiteX31" fmla="*/ 1119 w 319853"/>
              <a:gd name="connsiteY31" fmla="*/ 578674 h 602546"/>
              <a:gd name="connsiteX32" fmla="*/ 3031 w 319853"/>
              <a:gd name="connsiteY32" fmla="*/ 561486 h 602546"/>
              <a:gd name="connsiteX33" fmla="*/ 66633 w 319853"/>
              <a:gd name="connsiteY33" fmla="*/ 458358 h 602546"/>
              <a:gd name="connsiteX34" fmla="*/ 75241 w 319853"/>
              <a:gd name="connsiteY34" fmla="*/ 430666 h 602546"/>
              <a:gd name="connsiteX35" fmla="*/ 77632 w 319853"/>
              <a:gd name="connsiteY35" fmla="*/ 360959 h 602546"/>
              <a:gd name="connsiteX36" fmla="*/ 77632 w 319853"/>
              <a:gd name="connsiteY36" fmla="*/ 232049 h 602546"/>
              <a:gd name="connsiteX37" fmla="*/ 65198 w 319853"/>
              <a:gd name="connsiteY37" fmla="*/ 241120 h 602546"/>
              <a:gd name="connsiteX38" fmla="*/ 59460 w 319853"/>
              <a:gd name="connsiteY38" fmla="*/ 254489 h 602546"/>
              <a:gd name="connsiteX39" fmla="*/ 74285 w 319853"/>
              <a:gd name="connsiteY39" fmla="*/ 340429 h 602546"/>
              <a:gd name="connsiteX40" fmla="*/ 70459 w 319853"/>
              <a:gd name="connsiteY40" fmla="*/ 354275 h 602546"/>
              <a:gd name="connsiteX41" fmla="*/ 57547 w 319853"/>
              <a:gd name="connsiteY41" fmla="*/ 360959 h 602546"/>
              <a:gd name="connsiteX42" fmla="*/ 47026 w 319853"/>
              <a:gd name="connsiteY42" fmla="*/ 361436 h 602546"/>
              <a:gd name="connsiteX43" fmla="*/ 26463 w 319853"/>
              <a:gd name="connsiteY43" fmla="*/ 344248 h 602546"/>
              <a:gd name="connsiteX44" fmla="*/ 5422 w 319853"/>
              <a:gd name="connsiteY44" fmla="*/ 233481 h 602546"/>
              <a:gd name="connsiteX45" fmla="*/ 15943 w 319853"/>
              <a:gd name="connsiteY45" fmla="*/ 207222 h 602546"/>
              <a:gd name="connsiteX46" fmla="*/ 83370 w 319853"/>
              <a:gd name="connsiteY46" fmla="*/ 159477 h 602546"/>
              <a:gd name="connsiteX47" fmla="*/ 84805 w 319853"/>
              <a:gd name="connsiteY47" fmla="*/ 158522 h 602546"/>
              <a:gd name="connsiteX48" fmla="*/ 96760 w 319853"/>
              <a:gd name="connsiteY48" fmla="*/ 154225 h 602546"/>
              <a:gd name="connsiteX49" fmla="*/ 137618 w 319853"/>
              <a:gd name="connsiteY49" fmla="*/ 0 h 602546"/>
              <a:gd name="connsiteX50" fmla="*/ 206709 w 319853"/>
              <a:gd name="connsiteY50" fmla="*/ 69014 h 602546"/>
              <a:gd name="connsiteX51" fmla="*/ 137618 w 319853"/>
              <a:gd name="connsiteY51" fmla="*/ 138028 h 602546"/>
              <a:gd name="connsiteX52" fmla="*/ 68527 w 319853"/>
              <a:gd name="connsiteY52" fmla="*/ 69014 h 602546"/>
              <a:gd name="connsiteX53" fmla="*/ 137618 w 319853"/>
              <a:gd name="connsiteY53" fmla="*/ 0 h 602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19853" h="602546">
                <a:moveTo>
                  <a:pt x="96760" y="154225"/>
                </a:moveTo>
                <a:lnTo>
                  <a:pt x="191445" y="154225"/>
                </a:lnTo>
                <a:cubicBezTo>
                  <a:pt x="200531" y="154225"/>
                  <a:pt x="208182" y="160909"/>
                  <a:pt x="210095" y="169503"/>
                </a:cubicBezTo>
                <a:cubicBezTo>
                  <a:pt x="210095" y="169503"/>
                  <a:pt x="210095" y="169981"/>
                  <a:pt x="210095" y="169981"/>
                </a:cubicBezTo>
                <a:lnTo>
                  <a:pt x="229701" y="246850"/>
                </a:lnTo>
                <a:cubicBezTo>
                  <a:pt x="231136" y="252102"/>
                  <a:pt x="236396" y="259263"/>
                  <a:pt x="240700" y="262128"/>
                </a:cubicBezTo>
                <a:lnTo>
                  <a:pt x="310996" y="306530"/>
                </a:lnTo>
                <a:cubicBezTo>
                  <a:pt x="319604" y="312260"/>
                  <a:pt x="322473" y="324196"/>
                  <a:pt x="317213" y="333267"/>
                </a:cubicBezTo>
                <a:lnTo>
                  <a:pt x="312431" y="341384"/>
                </a:lnTo>
                <a:cubicBezTo>
                  <a:pt x="308605" y="347113"/>
                  <a:pt x="302389" y="350933"/>
                  <a:pt x="295694" y="350933"/>
                </a:cubicBezTo>
                <a:cubicBezTo>
                  <a:pt x="292346" y="350933"/>
                  <a:pt x="288999" y="349978"/>
                  <a:pt x="286130" y="348068"/>
                </a:cubicBezTo>
                <a:lnTo>
                  <a:pt x="210573" y="304620"/>
                </a:lnTo>
                <a:lnTo>
                  <a:pt x="210573" y="338997"/>
                </a:lnTo>
                <a:lnTo>
                  <a:pt x="240222" y="430189"/>
                </a:lnTo>
                <a:cubicBezTo>
                  <a:pt x="243569" y="439737"/>
                  <a:pt x="245004" y="455493"/>
                  <a:pt x="243569" y="465519"/>
                </a:cubicBezTo>
                <a:lnTo>
                  <a:pt x="229701" y="575332"/>
                </a:lnTo>
                <a:cubicBezTo>
                  <a:pt x="228267" y="587268"/>
                  <a:pt x="217746" y="598249"/>
                  <a:pt x="205791" y="599682"/>
                </a:cubicBezTo>
                <a:lnTo>
                  <a:pt x="185228" y="602546"/>
                </a:lnTo>
                <a:cubicBezTo>
                  <a:pt x="184272" y="602546"/>
                  <a:pt x="183315" y="602546"/>
                  <a:pt x="182359" y="602546"/>
                </a:cubicBezTo>
                <a:cubicBezTo>
                  <a:pt x="176621" y="602546"/>
                  <a:pt x="171838" y="600636"/>
                  <a:pt x="168013" y="596817"/>
                </a:cubicBezTo>
                <a:cubicBezTo>
                  <a:pt x="164665" y="592520"/>
                  <a:pt x="163231" y="587268"/>
                  <a:pt x="164187" y="581061"/>
                </a:cubicBezTo>
                <a:lnTo>
                  <a:pt x="181403" y="471249"/>
                </a:lnTo>
                <a:cubicBezTo>
                  <a:pt x="182837" y="463132"/>
                  <a:pt x="181403" y="450241"/>
                  <a:pt x="178533" y="442602"/>
                </a:cubicBezTo>
                <a:lnTo>
                  <a:pt x="156536" y="387218"/>
                </a:lnTo>
                <a:lnTo>
                  <a:pt x="142668" y="387218"/>
                </a:lnTo>
                <a:lnTo>
                  <a:pt x="136929" y="444512"/>
                </a:lnTo>
                <a:cubicBezTo>
                  <a:pt x="135973" y="454538"/>
                  <a:pt x="131191" y="469339"/>
                  <a:pt x="126409" y="477933"/>
                </a:cubicBezTo>
                <a:lnTo>
                  <a:pt x="65676" y="582971"/>
                </a:lnTo>
                <a:cubicBezTo>
                  <a:pt x="60894" y="591088"/>
                  <a:pt x="50852" y="596339"/>
                  <a:pt x="40810" y="596339"/>
                </a:cubicBezTo>
                <a:cubicBezTo>
                  <a:pt x="38419" y="596339"/>
                  <a:pt x="36028" y="596339"/>
                  <a:pt x="34115" y="595385"/>
                </a:cubicBezTo>
                <a:lnTo>
                  <a:pt x="14030" y="589655"/>
                </a:lnTo>
                <a:cubicBezTo>
                  <a:pt x="7813" y="588223"/>
                  <a:pt x="3031" y="583926"/>
                  <a:pt x="1119" y="578674"/>
                </a:cubicBezTo>
                <a:cubicBezTo>
                  <a:pt x="-794" y="572945"/>
                  <a:pt x="-316" y="567215"/>
                  <a:pt x="3031" y="561486"/>
                </a:cubicBezTo>
                <a:lnTo>
                  <a:pt x="66633" y="458358"/>
                </a:lnTo>
                <a:cubicBezTo>
                  <a:pt x="70937" y="451674"/>
                  <a:pt x="74763" y="438783"/>
                  <a:pt x="75241" y="430666"/>
                </a:cubicBezTo>
                <a:lnTo>
                  <a:pt x="77632" y="360959"/>
                </a:lnTo>
                <a:lnTo>
                  <a:pt x="77632" y="232049"/>
                </a:lnTo>
                <a:lnTo>
                  <a:pt x="65198" y="241120"/>
                </a:lnTo>
                <a:cubicBezTo>
                  <a:pt x="61372" y="243507"/>
                  <a:pt x="58981" y="250192"/>
                  <a:pt x="59460" y="254489"/>
                </a:cubicBezTo>
                <a:lnTo>
                  <a:pt x="74285" y="340429"/>
                </a:lnTo>
                <a:cubicBezTo>
                  <a:pt x="74763" y="345203"/>
                  <a:pt x="73806" y="350455"/>
                  <a:pt x="70459" y="354275"/>
                </a:cubicBezTo>
                <a:cubicBezTo>
                  <a:pt x="67589" y="358094"/>
                  <a:pt x="62807" y="360482"/>
                  <a:pt x="57547" y="360959"/>
                </a:cubicBezTo>
                <a:lnTo>
                  <a:pt x="47026" y="361436"/>
                </a:lnTo>
                <a:cubicBezTo>
                  <a:pt x="36984" y="361436"/>
                  <a:pt x="27898" y="353797"/>
                  <a:pt x="26463" y="344248"/>
                </a:cubicBezTo>
                <a:lnTo>
                  <a:pt x="5422" y="233481"/>
                </a:lnTo>
                <a:cubicBezTo>
                  <a:pt x="3510" y="223932"/>
                  <a:pt x="8292" y="212474"/>
                  <a:pt x="15943" y="207222"/>
                </a:cubicBezTo>
                <a:lnTo>
                  <a:pt x="83370" y="159477"/>
                </a:lnTo>
                <a:cubicBezTo>
                  <a:pt x="83849" y="159000"/>
                  <a:pt x="84327" y="159000"/>
                  <a:pt x="84805" y="158522"/>
                </a:cubicBezTo>
                <a:cubicBezTo>
                  <a:pt x="88152" y="155658"/>
                  <a:pt x="91978" y="154225"/>
                  <a:pt x="96760" y="154225"/>
                </a:cubicBezTo>
                <a:close/>
                <a:moveTo>
                  <a:pt x="137618" y="0"/>
                </a:moveTo>
                <a:cubicBezTo>
                  <a:pt x="175776" y="0"/>
                  <a:pt x="206709" y="30899"/>
                  <a:pt x="206709" y="69014"/>
                </a:cubicBezTo>
                <a:cubicBezTo>
                  <a:pt x="206709" y="107129"/>
                  <a:pt x="175776" y="138028"/>
                  <a:pt x="137618" y="138028"/>
                </a:cubicBezTo>
                <a:cubicBezTo>
                  <a:pt x="99460" y="138028"/>
                  <a:pt x="68527" y="107129"/>
                  <a:pt x="68527" y="69014"/>
                </a:cubicBezTo>
                <a:cubicBezTo>
                  <a:pt x="68527" y="30899"/>
                  <a:pt x="99460" y="0"/>
                  <a:pt x="137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one-hand-up-silhouette_62272"/>
          <p:cNvSpPr/>
          <p:nvPr/>
        </p:nvSpPr>
        <p:spPr>
          <a:xfrm>
            <a:off x="4200192" y="1585764"/>
            <a:ext cx="305041" cy="609685"/>
          </a:xfrm>
          <a:custGeom>
            <a:avLst/>
            <a:gdLst>
              <a:gd name="connsiteX0" fmla="*/ 92873 w 304313"/>
              <a:gd name="connsiteY0" fmla="*/ 173936 h 608229"/>
              <a:gd name="connsiteX1" fmla="*/ 44938 w 304313"/>
              <a:gd name="connsiteY1" fmla="*/ 221807 h 608229"/>
              <a:gd name="connsiteX2" fmla="*/ 44938 w 304313"/>
              <a:gd name="connsiteY2" fmla="*/ 226641 h 608229"/>
              <a:gd name="connsiteX3" fmla="*/ 92873 w 304313"/>
              <a:gd name="connsiteY3" fmla="*/ 274512 h 608229"/>
              <a:gd name="connsiteX4" fmla="*/ 151998 w 304313"/>
              <a:gd name="connsiteY4" fmla="*/ 26205 h 608229"/>
              <a:gd name="connsiteX5" fmla="*/ 201465 w 304313"/>
              <a:gd name="connsiteY5" fmla="*/ 74754 h 608229"/>
              <a:gd name="connsiteX6" fmla="*/ 151998 w 304313"/>
              <a:gd name="connsiteY6" fmla="*/ 123303 h 608229"/>
              <a:gd name="connsiteX7" fmla="*/ 102531 w 304313"/>
              <a:gd name="connsiteY7" fmla="*/ 74754 h 608229"/>
              <a:gd name="connsiteX8" fmla="*/ 151998 w 304313"/>
              <a:gd name="connsiteY8" fmla="*/ 26205 h 608229"/>
              <a:gd name="connsiteX9" fmla="*/ 212017 w 304313"/>
              <a:gd name="connsiteY9" fmla="*/ 5006 h 608229"/>
              <a:gd name="connsiteX10" fmla="*/ 236906 w 304313"/>
              <a:gd name="connsiteY10" fmla="*/ 5006 h 608229"/>
              <a:gd name="connsiteX11" fmla="*/ 299128 w 304313"/>
              <a:gd name="connsiteY11" fmla="*/ 67377 h 608229"/>
              <a:gd name="connsiteX12" fmla="*/ 299128 w 304313"/>
              <a:gd name="connsiteY12" fmla="*/ 92233 h 608229"/>
              <a:gd name="connsiteX13" fmla="*/ 211095 w 304313"/>
              <a:gd name="connsiteY13" fmla="*/ 180150 h 608229"/>
              <a:gd name="connsiteX14" fmla="*/ 211095 w 304313"/>
              <a:gd name="connsiteY14" fmla="*/ 581762 h 608229"/>
              <a:gd name="connsiteX15" fmla="*/ 184593 w 304313"/>
              <a:gd name="connsiteY15" fmla="*/ 608229 h 608229"/>
              <a:gd name="connsiteX16" fmla="*/ 158321 w 304313"/>
              <a:gd name="connsiteY16" fmla="*/ 581762 h 608229"/>
              <a:gd name="connsiteX17" fmla="*/ 158321 w 304313"/>
              <a:gd name="connsiteY17" fmla="*/ 382682 h 608229"/>
              <a:gd name="connsiteX18" fmla="*/ 145647 w 304313"/>
              <a:gd name="connsiteY18" fmla="*/ 382682 h 608229"/>
              <a:gd name="connsiteX19" fmla="*/ 145647 w 304313"/>
              <a:gd name="connsiteY19" fmla="*/ 581762 h 608229"/>
              <a:gd name="connsiteX20" fmla="*/ 119375 w 304313"/>
              <a:gd name="connsiteY20" fmla="*/ 608229 h 608229"/>
              <a:gd name="connsiteX21" fmla="*/ 92873 w 304313"/>
              <a:gd name="connsiteY21" fmla="*/ 581762 h 608229"/>
              <a:gd name="connsiteX22" fmla="*/ 92873 w 304313"/>
              <a:gd name="connsiteY22" fmla="*/ 299368 h 608229"/>
              <a:gd name="connsiteX23" fmla="*/ 80428 w 304313"/>
              <a:gd name="connsiteY23" fmla="*/ 304431 h 608229"/>
              <a:gd name="connsiteX24" fmla="*/ 67984 w 304313"/>
              <a:gd name="connsiteY24" fmla="*/ 299368 h 608229"/>
              <a:gd name="connsiteX25" fmla="*/ 5300 w 304313"/>
              <a:gd name="connsiteY25" fmla="*/ 236767 h 608229"/>
              <a:gd name="connsiteX26" fmla="*/ 0 w 304313"/>
              <a:gd name="connsiteY26" fmla="*/ 224339 h 608229"/>
              <a:gd name="connsiteX27" fmla="*/ 5300 w 304313"/>
              <a:gd name="connsiteY27" fmla="*/ 211911 h 608229"/>
              <a:gd name="connsiteX28" fmla="*/ 81581 w 304313"/>
              <a:gd name="connsiteY28" fmla="*/ 135731 h 608229"/>
              <a:gd name="connsiteX29" fmla="*/ 95869 w 304313"/>
              <a:gd name="connsiteY29" fmla="*/ 130668 h 608229"/>
              <a:gd name="connsiteX30" fmla="*/ 210865 w 304313"/>
              <a:gd name="connsiteY30" fmla="*/ 130668 h 608229"/>
              <a:gd name="connsiteX31" fmla="*/ 259260 w 304313"/>
              <a:gd name="connsiteY31" fmla="*/ 82337 h 608229"/>
              <a:gd name="connsiteX32" fmla="*/ 259260 w 304313"/>
              <a:gd name="connsiteY32" fmla="*/ 77273 h 608229"/>
              <a:gd name="connsiteX33" fmla="*/ 212017 w 304313"/>
              <a:gd name="connsiteY33" fmla="*/ 29863 h 608229"/>
              <a:gd name="connsiteX34" fmla="*/ 212017 w 304313"/>
              <a:gd name="connsiteY34" fmla="*/ 5006 h 60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04313" h="608229">
                <a:moveTo>
                  <a:pt x="92873" y="173936"/>
                </a:moveTo>
                <a:lnTo>
                  <a:pt x="44938" y="221807"/>
                </a:lnTo>
                <a:cubicBezTo>
                  <a:pt x="43786" y="223188"/>
                  <a:pt x="43786" y="225260"/>
                  <a:pt x="44938" y="226641"/>
                </a:cubicBezTo>
                <a:lnTo>
                  <a:pt x="92873" y="274512"/>
                </a:lnTo>
                <a:close/>
                <a:moveTo>
                  <a:pt x="151998" y="26205"/>
                </a:moveTo>
                <a:cubicBezTo>
                  <a:pt x="179318" y="26205"/>
                  <a:pt x="201465" y="47941"/>
                  <a:pt x="201465" y="74754"/>
                </a:cubicBezTo>
                <a:cubicBezTo>
                  <a:pt x="201465" y="101567"/>
                  <a:pt x="179318" y="123303"/>
                  <a:pt x="151998" y="123303"/>
                </a:cubicBezTo>
                <a:cubicBezTo>
                  <a:pt x="124678" y="123303"/>
                  <a:pt x="102531" y="101567"/>
                  <a:pt x="102531" y="74754"/>
                </a:cubicBezTo>
                <a:cubicBezTo>
                  <a:pt x="102531" y="47941"/>
                  <a:pt x="124678" y="26205"/>
                  <a:pt x="151998" y="26205"/>
                </a:cubicBezTo>
                <a:close/>
                <a:moveTo>
                  <a:pt x="212017" y="5006"/>
                </a:moveTo>
                <a:cubicBezTo>
                  <a:pt x="218700" y="-1668"/>
                  <a:pt x="229992" y="-1668"/>
                  <a:pt x="236906" y="5006"/>
                </a:cubicBezTo>
                <a:lnTo>
                  <a:pt x="299128" y="67377"/>
                </a:lnTo>
                <a:cubicBezTo>
                  <a:pt x="306042" y="74281"/>
                  <a:pt x="306042" y="85329"/>
                  <a:pt x="299128" y="92233"/>
                </a:cubicBezTo>
                <a:lnTo>
                  <a:pt x="211095" y="180150"/>
                </a:lnTo>
                <a:lnTo>
                  <a:pt x="211095" y="581762"/>
                </a:lnTo>
                <a:cubicBezTo>
                  <a:pt x="211095" y="596261"/>
                  <a:pt x="199342" y="608229"/>
                  <a:pt x="184593" y="608229"/>
                </a:cubicBezTo>
                <a:cubicBezTo>
                  <a:pt x="170075" y="608229"/>
                  <a:pt x="158321" y="596261"/>
                  <a:pt x="158321" y="581762"/>
                </a:cubicBezTo>
                <a:lnTo>
                  <a:pt x="158321" y="382682"/>
                </a:lnTo>
                <a:lnTo>
                  <a:pt x="145647" y="382682"/>
                </a:lnTo>
                <a:lnTo>
                  <a:pt x="145647" y="581762"/>
                </a:lnTo>
                <a:cubicBezTo>
                  <a:pt x="145647" y="596261"/>
                  <a:pt x="133893" y="608229"/>
                  <a:pt x="119375" y="608229"/>
                </a:cubicBezTo>
                <a:cubicBezTo>
                  <a:pt x="104626" y="608229"/>
                  <a:pt x="92873" y="596261"/>
                  <a:pt x="92873" y="581762"/>
                </a:cubicBezTo>
                <a:lnTo>
                  <a:pt x="92873" y="299368"/>
                </a:lnTo>
                <a:cubicBezTo>
                  <a:pt x="89416" y="302820"/>
                  <a:pt x="84807" y="304431"/>
                  <a:pt x="80428" y="304431"/>
                </a:cubicBezTo>
                <a:cubicBezTo>
                  <a:pt x="75819" y="304431"/>
                  <a:pt x="71441" y="302820"/>
                  <a:pt x="67984" y="299368"/>
                </a:cubicBezTo>
                <a:lnTo>
                  <a:pt x="5300" y="236767"/>
                </a:lnTo>
                <a:cubicBezTo>
                  <a:pt x="1844" y="233315"/>
                  <a:pt x="0" y="228942"/>
                  <a:pt x="0" y="224339"/>
                </a:cubicBezTo>
                <a:cubicBezTo>
                  <a:pt x="0" y="219506"/>
                  <a:pt x="1844" y="215133"/>
                  <a:pt x="5300" y="211911"/>
                </a:cubicBezTo>
                <a:lnTo>
                  <a:pt x="81581" y="135731"/>
                </a:lnTo>
                <a:cubicBezTo>
                  <a:pt x="85498" y="131589"/>
                  <a:pt x="90799" y="130668"/>
                  <a:pt x="95869" y="130668"/>
                </a:cubicBezTo>
                <a:lnTo>
                  <a:pt x="210865" y="130668"/>
                </a:lnTo>
                <a:lnTo>
                  <a:pt x="259260" y="82337"/>
                </a:lnTo>
                <a:cubicBezTo>
                  <a:pt x="260643" y="80956"/>
                  <a:pt x="260643" y="78654"/>
                  <a:pt x="259260" y="77273"/>
                </a:cubicBezTo>
                <a:lnTo>
                  <a:pt x="212017" y="29863"/>
                </a:lnTo>
                <a:cubicBezTo>
                  <a:pt x="205104" y="23188"/>
                  <a:pt x="205104" y="11911"/>
                  <a:pt x="212017" y="50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平衡功能检查（二）：动态姿势平衡检查</a:t>
            </a:r>
          </a:p>
        </p:txBody>
      </p:sp>
      <p:sp>
        <p:nvSpPr>
          <p:cNvPr id="11" name="圆角矩形 10"/>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感知性头晕专家共识</a:t>
            </a:r>
            <a:r>
              <a:rPr lang="en-US" altLang="zh-CN" dirty="0">
                <a:cs typeface="+mn-ea"/>
                <a:sym typeface="+mn-lt"/>
              </a:rPr>
              <a:t>[J].</a:t>
            </a:r>
            <a:r>
              <a:rPr lang="zh-CN" altLang="en-US" dirty="0">
                <a:cs typeface="+mn-ea"/>
                <a:sym typeface="+mn-lt"/>
              </a:rPr>
              <a:t>中华耳科学杂志</a:t>
            </a:r>
            <a:r>
              <a:rPr lang="en-US" altLang="zh-CN" dirty="0">
                <a:cs typeface="+mn-ea"/>
                <a:sym typeface="+mn-lt"/>
              </a:rPr>
              <a:t>, 2021(006):019.</a:t>
            </a:r>
            <a:endParaRPr lang="zh-CN" altLang="en-US" dirty="0">
              <a:cs typeface="+mn-ea"/>
              <a:sym typeface="+mn-lt"/>
            </a:endParaRPr>
          </a:p>
          <a:p>
            <a:endParaRPr lang="zh-CN" altLang="en-US" dirty="0">
              <a:cs typeface="+mn-ea"/>
              <a:sym typeface="+mn-lt"/>
            </a:endParaRPr>
          </a:p>
        </p:txBody>
      </p:sp>
      <p:grpSp>
        <p:nvGrpSpPr>
          <p:cNvPr id="13" name="组合 12"/>
          <p:cNvGrpSpPr/>
          <p:nvPr/>
        </p:nvGrpSpPr>
        <p:grpSpPr>
          <a:xfrm>
            <a:off x="1169253" y="1458251"/>
            <a:ext cx="3065290" cy="4312247"/>
            <a:chOff x="696915" y="1940692"/>
            <a:chExt cx="3246435" cy="5119864"/>
          </a:xfrm>
        </p:grpSpPr>
        <p:sp>
          <p:nvSpPr>
            <p:cNvPr id="15" name="矩形 14"/>
            <p:cNvSpPr/>
            <p:nvPr/>
          </p:nvSpPr>
          <p:spPr>
            <a:xfrm>
              <a:off x="696915" y="1940693"/>
              <a:ext cx="3246435" cy="5103081"/>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16" name="文本框 15"/>
            <p:cNvSpPr txBox="1"/>
            <p:nvPr/>
          </p:nvSpPr>
          <p:spPr>
            <a:xfrm>
              <a:off x="848144" y="4498973"/>
              <a:ext cx="3011486" cy="2561583"/>
            </a:xfrm>
            <a:prstGeom prst="rect">
              <a:avLst/>
            </a:prstGeom>
            <a:noFill/>
          </p:spPr>
          <p:txBody>
            <a:bodyPr wrap="square">
              <a:spAutoFit/>
            </a:bodyPr>
            <a:lstStyle/>
            <a:p>
              <a:pPr algn="l">
                <a:lnSpc>
                  <a:spcPct val="150000"/>
                </a:lnSpc>
              </a:pPr>
              <a:r>
                <a:rPr lang="zh-CN" altLang="zh-CN" sz="1300" dirty="0"/>
                <a:t>包括自发性眼球震颤、摇头诱发眼球震颤、甩头试验、旋转实验、</a:t>
              </a:r>
              <a:r>
                <a:rPr lang="en-US" altLang="zh-CN" sz="1300" dirty="0"/>
                <a:t>VAT</a:t>
              </a:r>
              <a:r>
                <a:rPr lang="zh-CN" altLang="zh-CN" sz="1300" dirty="0"/>
                <a:t>、双温实验、跟踪、扫视等。</a:t>
              </a:r>
              <a:r>
                <a:rPr lang="en-US" altLang="zh-CN" sz="1300" dirty="0"/>
                <a:t>PPPD</a:t>
              </a:r>
              <a:r>
                <a:rPr lang="zh-CN" altLang="zh-CN" sz="1300" dirty="0"/>
                <a:t>患者本身不会产生前庭</a:t>
              </a:r>
              <a:r>
                <a:rPr lang="en-US" altLang="zh-CN" sz="1300" dirty="0"/>
                <a:t>-</a:t>
              </a:r>
              <a:r>
                <a:rPr lang="zh-CN" altLang="zh-CN" sz="1300" dirty="0"/>
                <a:t>眼反射或平滑追踪等异常，但伴有焦虑、惊恐的</a:t>
              </a:r>
              <a:r>
                <a:rPr lang="en-US" altLang="zh-CN" sz="1300" dirty="0"/>
                <a:t>PPPD</a:t>
              </a:r>
              <a:r>
                <a:rPr lang="zh-CN" altLang="zh-CN" sz="1300" dirty="0"/>
                <a:t>患者前庭功能检测可以出现较高的异常率</a:t>
              </a:r>
              <a:endParaRPr lang="en-US" altLang="zh-CN" sz="1300" kern="1400" spc="100" dirty="0">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17" name="文本框 16"/>
            <p:cNvSpPr txBox="1"/>
            <p:nvPr/>
          </p:nvSpPr>
          <p:spPr>
            <a:xfrm>
              <a:off x="1061092" y="4006998"/>
              <a:ext cx="2633372" cy="438502"/>
            </a:xfrm>
            <a:prstGeom prst="rect">
              <a:avLst/>
            </a:prstGeom>
            <a:noFill/>
          </p:spPr>
          <p:txBody>
            <a:bodyPr wrap="square" rtlCol="0">
              <a:spAutoFit/>
            </a:bodyPr>
            <a:lstStyle>
              <a:defPPr>
                <a:defRPr lang="zh-CN"/>
              </a:defPPr>
              <a:lvl1pPr>
                <a:defRPr>
                  <a:gradFill flip="none" rotWithShape="1">
                    <a:gsLst>
                      <a:gs pos="0">
                        <a:srgbClr val="F25400"/>
                      </a:gs>
                      <a:gs pos="100000">
                        <a:srgbClr val="A70E00"/>
                      </a:gs>
                    </a:gsLst>
                    <a:lin ang="5400000" scaled="1"/>
                    <a:tileRect/>
                  </a:gradFill>
                  <a:effectLst>
                    <a:outerShdw blurRad="38100" dist="63500" dir="2700000" algn="tl">
                      <a:srgbClr val="F25400">
                        <a:alpha val="9000"/>
                      </a:srgbClr>
                    </a:outerShdw>
                  </a:effectLst>
                  <a:latin typeface="思源黑体 CN Medium" panose="020B0600000000000000" pitchFamily="34" charset="-122"/>
                  <a:ea typeface="思源黑体 CN Medium" panose="020B0600000000000000" pitchFamily="34" charset="-122"/>
                </a:defRPr>
              </a:lvl1pPr>
            </a:lstStyle>
            <a:p>
              <a:pPr lvl="0" algn="ctr"/>
              <a:r>
                <a:rPr lang="zh-CN" altLang="en-US" b="1" dirty="0">
                  <a:solidFill>
                    <a:schemeClr val="tx1">
                      <a:lumMod val="85000"/>
                      <a:lumOff val="15000"/>
                    </a:schemeClr>
                  </a:solidFill>
                  <a:effectLst/>
                  <a:latin typeface="思源黑体" panose="020B0500000000000000" pitchFamily="34" charset="-122"/>
                  <a:ea typeface="思源黑体" panose="020B0500000000000000" pitchFamily="34" charset="-122"/>
                  <a:cs typeface="+mn-ea"/>
                  <a:sym typeface="+mn-lt"/>
                </a:rPr>
                <a:t>前庭功能检查</a:t>
              </a:r>
            </a:p>
          </p:txBody>
        </p:sp>
        <p:sp>
          <p:nvSpPr>
            <p:cNvPr id="18" name="矩形 17"/>
            <p:cNvSpPr/>
            <p:nvPr/>
          </p:nvSpPr>
          <p:spPr>
            <a:xfrm>
              <a:off x="696915" y="1940692"/>
              <a:ext cx="3246435" cy="64141"/>
            </a:xfrm>
            <a:prstGeom prst="rect">
              <a:avLst/>
            </a:prstGeom>
            <a:gradFill flip="none" rotWithShape="1">
              <a:gsLst>
                <a:gs pos="20000">
                  <a:schemeClr val="accent6">
                    <a:lumMod val="40000"/>
                    <a:lumOff val="60000"/>
                  </a:schemeClr>
                </a:gs>
                <a:gs pos="100000">
                  <a:srgbClr val="008E3F"/>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19" name="椭圆 18"/>
            <p:cNvSpPr/>
            <p:nvPr/>
          </p:nvSpPr>
          <p:spPr>
            <a:xfrm>
              <a:off x="1470921" y="2209087"/>
              <a:ext cx="1698422" cy="1698422"/>
            </a:xfrm>
            <a:prstGeom prst="ellipse">
              <a:avLst/>
            </a:prstGeom>
            <a:solidFill>
              <a:srgbClr val="ECF8E7"/>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20" name="椭圆 19"/>
            <p:cNvSpPr/>
            <p:nvPr/>
          </p:nvSpPr>
          <p:spPr>
            <a:xfrm>
              <a:off x="1647939" y="2386105"/>
              <a:ext cx="1344386" cy="1344386"/>
            </a:xfrm>
            <a:prstGeom prst="ellipse">
              <a:avLst/>
            </a:prstGeom>
            <a:gradFill flip="none" rotWithShape="1">
              <a:gsLst>
                <a:gs pos="1000">
                  <a:schemeClr val="accent6">
                    <a:lumMod val="20000"/>
                    <a:lumOff val="80000"/>
                  </a:schemeClr>
                </a:gs>
                <a:gs pos="100000">
                  <a:srgbClr val="008E3F"/>
                </a:gs>
              </a:gsLst>
              <a:lin ang="2700000" scaled="1"/>
              <a:tileRect/>
            </a:gradFill>
            <a:ln>
              <a:noFill/>
            </a:ln>
            <a:effectLst>
              <a:outerShdw blurRad="101600" dist="38100" dir="2700000" algn="tl" rotWithShape="0">
                <a:srgbClr val="0B54A2">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solidFill>
                <a:latin typeface="思源黑体" panose="020B0500000000000000" pitchFamily="34" charset="-122"/>
                <a:ea typeface="思源黑体" panose="020B0500000000000000" pitchFamily="34" charset="-122"/>
                <a:cs typeface="Arial Unicode MS" panose="020B0604020202020204" pitchFamily="34" charset="-122"/>
                <a:sym typeface="思源黑体 CN Normal" panose="020B0400000000000000" pitchFamily="34" charset="-122"/>
              </a:endParaRPr>
            </a:p>
          </p:txBody>
        </p:sp>
      </p:grpSp>
      <p:sp>
        <p:nvSpPr>
          <p:cNvPr id="29" name="矩形 28"/>
          <p:cNvSpPr/>
          <p:nvPr/>
        </p:nvSpPr>
        <p:spPr>
          <a:xfrm>
            <a:off x="5681023" y="2159228"/>
            <a:ext cx="819455" cy="692497"/>
          </a:xfrm>
          <a:prstGeom prst="rect">
            <a:avLst/>
          </a:prstGeom>
        </p:spPr>
        <p:txBody>
          <a:bodyPr wrap="none">
            <a:spAutoFit/>
          </a:bodyPr>
          <a:lstStyle/>
          <a:p>
            <a:pPr lvl="0" algn="ctr"/>
            <a:r>
              <a:rPr lang="en-US" altLang="zh-CN" sz="2800" b="1" dirty="0">
                <a:solidFill>
                  <a:schemeClr val="bg1"/>
                </a:solidFill>
                <a:latin typeface="思源黑体" panose="020B0500000000000000" pitchFamily="34" charset="-122"/>
                <a:ea typeface="思源黑体" panose="020B0500000000000000" pitchFamily="34" charset="-122"/>
                <a:sym typeface="思源黑体 CN Normal" panose="020B0400000000000000" pitchFamily="34" charset="-122"/>
              </a:rPr>
              <a:t>500</a:t>
            </a:r>
          </a:p>
          <a:p>
            <a:pPr lvl="0" algn="ctr"/>
            <a:r>
              <a:rPr lang="zh-CN" altLang="en-US" sz="1050" b="1" dirty="0">
                <a:solidFill>
                  <a:schemeClr val="bg1"/>
                </a:solidFill>
                <a:latin typeface="思源黑体" panose="020B0500000000000000" pitchFamily="34" charset="-122"/>
                <a:ea typeface="思源黑体" panose="020B0500000000000000" pitchFamily="34" charset="-122"/>
                <a:sym typeface="思源黑体 CN Normal" panose="020B0400000000000000" pitchFamily="34" charset="-122"/>
              </a:rPr>
              <a:t>万</a:t>
            </a:r>
            <a:endParaRPr lang="zh-CN" altLang="en-US" sz="2800" b="1" dirty="0">
              <a:solidFill>
                <a:schemeClr val="bg1"/>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30" name="矩形 29"/>
          <p:cNvSpPr/>
          <p:nvPr/>
        </p:nvSpPr>
        <p:spPr>
          <a:xfrm>
            <a:off x="9133939" y="2159228"/>
            <a:ext cx="902811" cy="523220"/>
          </a:xfrm>
          <a:prstGeom prst="rect">
            <a:avLst/>
          </a:prstGeom>
        </p:spPr>
        <p:txBody>
          <a:bodyPr wrap="none">
            <a:spAutoFit/>
          </a:bodyPr>
          <a:lstStyle/>
          <a:p>
            <a:pPr lvl="0" algn="ctr"/>
            <a:r>
              <a:rPr lang="zh-CN" altLang="en-US" sz="2800" b="1" dirty="0">
                <a:solidFill>
                  <a:schemeClr val="bg1"/>
                </a:solidFill>
                <a:latin typeface="思源黑体" panose="020B0500000000000000" pitchFamily="34" charset="-122"/>
                <a:ea typeface="思源黑体" panose="020B0500000000000000" pitchFamily="34" charset="-122"/>
                <a:sym typeface="思源黑体 CN Normal" panose="020B0400000000000000" pitchFamily="34" charset="-122"/>
              </a:rPr>
              <a:t>十强</a:t>
            </a:r>
          </a:p>
        </p:txBody>
      </p:sp>
      <p:grpSp>
        <p:nvGrpSpPr>
          <p:cNvPr id="33" name="组合 32"/>
          <p:cNvGrpSpPr/>
          <p:nvPr/>
        </p:nvGrpSpPr>
        <p:grpSpPr>
          <a:xfrm>
            <a:off x="4526375" y="1458251"/>
            <a:ext cx="3065290" cy="4298112"/>
            <a:chOff x="696915" y="1940692"/>
            <a:chExt cx="3246435" cy="5103082"/>
          </a:xfrm>
        </p:grpSpPr>
        <p:sp>
          <p:nvSpPr>
            <p:cNvPr id="34" name="矩形 33"/>
            <p:cNvSpPr/>
            <p:nvPr/>
          </p:nvSpPr>
          <p:spPr>
            <a:xfrm>
              <a:off x="696915" y="1940693"/>
              <a:ext cx="3246435" cy="5103081"/>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35" name="文本框 34"/>
            <p:cNvSpPr txBox="1"/>
            <p:nvPr/>
          </p:nvSpPr>
          <p:spPr>
            <a:xfrm>
              <a:off x="699121" y="4498973"/>
              <a:ext cx="3160511" cy="1849016"/>
            </a:xfrm>
            <a:prstGeom prst="rect">
              <a:avLst/>
            </a:prstGeom>
            <a:noFill/>
          </p:spPr>
          <p:txBody>
            <a:bodyPr wrap="square">
              <a:spAutoFit/>
            </a:bodyPr>
            <a:lstStyle/>
            <a:p>
              <a:pPr marL="285750" indent="-285750" algn="l">
                <a:lnSpc>
                  <a:spcPct val="150000"/>
                </a:lnSpc>
                <a:buFont typeface="Arial" panose="020B0604020202020204" pitchFamily="34" charset="0"/>
                <a:buChar char="•"/>
              </a:pPr>
              <a:r>
                <a:rPr lang="zh-CN" altLang="en-US" sz="1300" dirty="0"/>
                <a:t>姿势描记仪检测：此方法最好做睁闭眼对照，治疗前后对照的全面检测、分析</a:t>
              </a:r>
              <a:endParaRPr lang="en-US" altLang="zh-CN" sz="1300" dirty="0"/>
            </a:p>
            <a:p>
              <a:pPr marL="285750" indent="-285750" algn="l">
                <a:lnSpc>
                  <a:spcPct val="150000"/>
                </a:lnSpc>
                <a:buFont typeface="Arial" panose="020B0604020202020204" pitchFamily="34" charset="0"/>
                <a:buChar char="•"/>
              </a:pPr>
              <a:r>
                <a:rPr lang="zh-CN" altLang="en-US" sz="1300" kern="1400" spc="100" dirty="0">
                  <a:latin typeface="思源黑体" panose="020B0500000000000000" pitchFamily="34" charset="-122"/>
                  <a:ea typeface="思源黑体" panose="020B0500000000000000" pitchFamily="34" charset="-122"/>
                  <a:sym typeface="思源黑体 CN Normal" panose="020B0400000000000000" pitchFamily="34" charset="-122"/>
                </a:rPr>
                <a:t>感官组织测试</a:t>
              </a:r>
              <a:r>
                <a:rPr lang="en-US" altLang="zh-CN" sz="1300" kern="1400" spc="100" dirty="0">
                  <a:latin typeface="思源黑体" panose="020B0500000000000000" pitchFamily="34" charset="-122"/>
                  <a:ea typeface="思源黑体" panose="020B0500000000000000" pitchFamily="34" charset="-122"/>
                  <a:sym typeface="思源黑体 CN Normal" panose="020B0400000000000000" pitchFamily="34" charset="-122"/>
                </a:rPr>
                <a:t>SOT</a:t>
              </a:r>
              <a:r>
                <a:rPr lang="zh-CN" altLang="en-US" sz="1300" kern="1400" spc="100" dirty="0">
                  <a:latin typeface="思源黑体" panose="020B0500000000000000" pitchFamily="34" charset="-122"/>
                  <a:ea typeface="思源黑体" panose="020B0500000000000000" pitchFamily="34" charset="-122"/>
                  <a:sym typeface="思源黑体 CN Normal" panose="020B0400000000000000" pitchFamily="34" charset="-122"/>
                </a:rPr>
                <a:t>评分：</a:t>
              </a:r>
              <a:r>
                <a:rPr lang="en-US" altLang="zh-CN" sz="13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PPPD</a:t>
              </a:r>
              <a:r>
                <a:rPr lang="zh-CN" altLang="en-US" sz="13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患者的</a:t>
              </a:r>
              <a:r>
                <a:rPr lang="en-US" altLang="zh-CN" sz="13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SOT</a:t>
              </a:r>
              <a:r>
                <a:rPr lang="zh-CN" altLang="en-US" sz="1300" b="1" kern="1400" spc="100" dirty="0">
                  <a:latin typeface="思源黑体" panose="020B0500000000000000" pitchFamily="34" charset="-122"/>
                  <a:ea typeface="思源黑体" panose="020B0500000000000000" pitchFamily="34" charset="-122"/>
                  <a:sym typeface="思源黑体 CN Normal" panose="020B0400000000000000" pitchFamily="34" charset="-122"/>
                </a:rPr>
                <a:t>评分显著低于正常人</a:t>
              </a:r>
              <a:endParaRPr lang="en-US" altLang="zh-CN" sz="1300" b="1" kern="1400" spc="100" dirty="0">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36" name="文本框 35"/>
            <p:cNvSpPr txBox="1"/>
            <p:nvPr/>
          </p:nvSpPr>
          <p:spPr>
            <a:xfrm>
              <a:off x="1061092" y="4006998"/>
              <a:ext cx="2633372" cy="438502"/>
            </a:xfrm>
            <a:prstGeom prst="rect">
              <a:avLst/>
            </a:prstGeom>
            <a:noFill/>
          </p:spPr>
          <p:txBody>
            <a:bodyPr wrap="square" rtlCol="0">
              <a:spAutoFit/>
            </a:bodyPr>
            <a:lstStyle>
              <a:defPPr>
                <a:defRPr lang="zh-CN"/>
              </a:defPPr>
              <a:lvl1pPr>
                <a:defRPr>
                  <a:gradFill flip="none" rotWithShape="1">
                    <a:gsLst>
                      <a:gs pos="0">
                        <a:srgbClr val="F25400"/>
                      </a:gs>
                      <a:gs pos="100000">
                        <a:srgbClr val="A70E00"/>
                      </a:gs>
                    </a:gsLst>
                    <a:lin ang="5400000" scaled="1"/>
                    <a:tileRect/>
                  </a:gradFill>
                  <a:effectLst>
                    <a:outerShdw blurRad="38100" dist="63500" dir="2700000" algn="tl">
                      <a:srgbClr val="F25400">
                        <a:alpha val="9000"/>
                      </a:srgbClr>
                    </a:outerShdw>
                  </a:effectLst>
                  <a:latin typeface="思源黑体 CN Medium" panose="020B0600000000000000" pitchFamily="34" charset="-122"/>
                  <a:ea typeface="思源黑体 CN Medium" panose="020B0600000000000000" pitchFamily="34" charset="-122"/>
                </a:defRPr>
              </a:lvl1pPr>
            </a:lstStyle>
            <a:p>
              <a:pPr lvl="0" algn="ctr"/>
              <a:r>
                <a:rPr lang="zh-CN" altLang="en-US" b="1" dirty="0">
                  <a:solidFill>
                    <a:schemeClr val="tx1">
                      <a:lumMod val="85000"/>
                      <a:lumOff val="15000"/>
                    </a:schemeClr>
                  </a:solidFill>
                  <a:effectLst/>
                  <a:latin typeface="思源黑体" panose="020B0500000000000000" pitchFamily="34" charset="-122"/>
                  <a:ea typeface="思源黑体" panose="020B0500000000000000" pitchFamily="34" charset="-122"/>
                  <a:cs typeface="+mn-ea"/>
                  <a:sym typeface="+mn-lt"/>
                </a:rPr>
                <a:t>平衡功能检查</a:t>
              </a:r>
            </a:p>
          </p:txBody>
        </p:sp>
        <p:sp>
          <p:nvSpPr>
            <p:cNvPr id="37" name="矩形 36"/>
            <p:cNvSpPr/>
            <p:nvPr/>
          </p:nvSpPr>
          <p:spPr>
            <a:xfrm>
              <a:off x="696915" y="1940692"/>
              <a:ext cx="3246435" cy="64141"/>
            </a:xfrm>
            <a:prstGeom prst="rect">
              <a:avLst/>
            </a:prstGeom>
            <a:gradFill flip="none" rotWithShape="1">
              <a:gsLst>
                <a:gs pos="20000">
                  <a:schemeClr val="accent6">
                    <a:lumMod val="40000"/>
                    <a:lumOff val="60000"/>
                  </a:schemeClr>
                </a:gs>
                <a:gs pos="100000">
                  <a:srgbClr val="008E3F"/>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38" name="椭圆 37"/>
            <p:cNvSpPr/>
            <p:nvPr/>
          </p:nvSpPr>
          <p:spPr>
            <a:xfrm>
              <a:off x="1470921" y="2209087"/>
              <a:ext cx="1698422" cy="1698422"/>
            </a:xfrm>
            <a:prstGeom prst="ellipse">
              <a:avLst/>
            </a:prstGeom>
            <a:solidFill>
              <a:srgbClr val="ECF8E7"/>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39" name="椭圆 38"/>
            <p:cNvSpPr/>
            <p:nvPr/>
          </p:nvSpPr>
          <p:spPr>
            <a:xfrm>
              <a:off x="1647939" y="2386105"/>
              <a:ext cx="1344386" cy="1344386"/>
            </a:xfrm>
            <a:prstGeom prst="ellipse">
              <a:avLst/>
            </a:prstGeom>
            <a:gradFill flip="none" rotWithShape="1">
              <a:gsLst>
                <a:gs pos="1000">
                  <a:schemeClr val="accent6">
                    <a:lumMod val="20000"/>
                    <a:lumOff val="80000"/>
                  </a:schemeClr>
                </a:gs>
                <a:gs pos="100000">
                  <a:srgbClr val="008E3F"/>
                </a:gs>
              </a:gsLst>
              <a:lin ang="2700000" scaled="1"/>
              <a:tileRect/>
            </a:gradFill>
            <a:ln>
              <a:noFill/>
            </a:ln>
            <a:effectLst>
              <a:outerShdw blurRad="101600" dist="38100" dir="2700000" algn="tl" rotWithShape="0">
                <a:srgbClr val="0B54A2">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solidFill>
                <a:latin typeface="思源黑体" panose="020B0500000000000000" pitchFamily="34" charset="-122"/>
                <a:ea typeface="思源黑体" panose="020B0500000000000000" pitchFamily="34" charset="-122"/>
                <a:cs typeface="Arial Unicode MS" panose="020B0604020202020204" pitchFamily="34" charset="-122"/>
                <a:sym typeface="思源黑体 CN Normal" panose="020B0400000000000000" pitchFamily="34" charset="-122"/>
              </a:endParaRPr>
            </a:p>
          </p:txBody>
        </p:sp>
      </p:grpSp>
      <p:grpSp>
        <p:nvGrpSpPr>
          <p:cNvPr id="40" name="组合 39"/>
          <p:cNvGrpSpPr/>
          <p:nvPr/>
        </p:nvGrpSpPr>
        <p:grpSpPr>
          <a:xfrm>
            <a:off x="7883497" y="1458251"/>
            <a:ext cx="3065290" cy="4312247"/>
            <a:chOff x="696915" y="1940692"/>
            <a:chExt cx="3246435" cy="5119864"/>
          </a:xfrm>
        </p:grpSpPr>
        <p:sp>
          <p:nvSpPr>
            <p:cNvPr id="41" name="矩形 40"/>
            <p:cNvSpPr/>
            <p:nvPr/>
          </p:nvSpPr>
          <p:spPr>
            <a:xfrm>
              <a:off x="696915" y="1940693"/>
              <a:ext cx="3246435" cy="5103081"/>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42" name="文本框 41"/>
            <p:cNvSpPr txBox="1"/>
            <p:nvPr/>
          </p:nvSpPr>
          <p:spPr>
            <a:xfrm>
              <a:off x="848144" y="4498973"/>
              <a:ext cx="3011486" cy="2561583"/>
            </a:xfrm>
            <a:prstGeom prst="rect">
              <a:avLst/>
            </a:prstGeom>
            <a:noFill/>
          </p:spPr>
          <p:txBody>
            <a:bodyPr wrap="square">
              <a:spAutoFit/>
            </a:bodyPr>
            <a:lstStyle/>
            <a:p>
              <a:pPr algn="l">
                <a:lnSpc>
                  <a:spcPct val="150000"/>
                </a:lnSpc>
              </a:pPr>
              <a:r>
                <a:rPr lang="zh-CN" altLang="en-US" sz="1300" dirty="0"/>
                <a:t>目前有关</a:t>
              </a:r>
              <a:r>
                <a:rPr lang="en-US" altLang="zh-CN" sz="1300" dirty="0"/>
                <a:t>PPPD</a:t>
              </a:r>
              <a:r>
                <a:rPr lang="zh-CN" altLang="en-US" sz="1300" dirty="0"/>
                <a:t>的影像学检查，无论是</a:t>
              </a:r>
              <a:r>
                <a:rPr lang="en-US" altLang="zh-CN" sz="1300" dirty="0"/>
                <a:t>fMRI</a:t>
              </a:r>
              <a:r>
                <a:rPr lang="zh-CN" altLang="en-US" sz="1300" dirty="0"/>
                <a:t>还是</a:t>
              </a:r>
              <a:r>
                <a:rPr lang="en-US" altLang="zh-CN" sz="1300" dirty="0"/>
                <a:t>SPECT</a:t>
              </a:r>
              <a:r>
                <a:rPr lang="zh-CN" altLang="en-US" sz="1300" dirty="0"/>
                <a:t>，大多数是病例对照研究，缺乏大规模、前瞻性、随机双盲对照实验，且检查费用较高、检查及后期合成图像的时间较长，</a:t>
              </a:r>
              <a:r>
                <a:rPr lang="zh-CN" altLang="en-US" sz="1300" b="1" dirty="0"/>
                <a:t>还不能做为临床常规检查项目及治疗效果的评估</a:t>
              </a:r>
              <a:endParaRPr lang="en-US" altLang="zh-CN" sz="1300" b="1" kern="1400" spc="100" dirty="0">
                <a:solidFill>
                  <a:schemeClr val="tx1">
                    <a:lumMod val="75000"/>
                    <a:lumOff val="25000"/>
                  </a:schemeClr>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43" name="文本框 42"/>
            <p:cNvSpPr txBox="1"/>
            <p:nvPr/>
          </p:nvSpPr>
          <p:spPr>
            <a:xfrm>
              <a:off x="1061092" y="4006998"/>
              <a:ext cx="2633372" cy="438502"/>
            </a:xfrm>
            <a:prstGeom prst="rect">
              <a:avLst/>
            </a:prstGeom>
            <a:noFill/>
          </p:spPr>
          <p:txBody>
            <a:bodyPr wrap="square" rtlCol="0">
              <a:spAutoFit/>
            </a:bodyPr>
            <a:lstStyle>
              <a:defPPr>
                <a:defRPr lang="zh-CN"/>
              </a:defPPr>
              <a:lvl1pPr>
                <a:defRPr>
                  <a:gradFill flip="none" rotWithShape="1">
                    <a:gsLst>
                      <a:gs pos="0">
                        <a:srgbClr val="F25400"/>
                      </a:gs>
                      <a:gs pos="100000">
                        <a:srgbClr val="A70E00"/>
                      </a:gs>
                    </a:gsLst>
                    <a:lin ang="5400000" scaled="1"/>
                    <a:tileRect/>
                  </a:gradFill>
                  <a:effectLst>
                    <a:outerShdw blurRad="38100" dist="63500" dir="2700000" algn="tl">
                      <a:srgbClr val="F25400">
                        <a:alpha val="9000"/>
                      </a:srgbClr>
                    </a:outerShdw>
                  </a:effectLst>
                  <a:latin typeface="思源黑体 CN Medium" panose="020B0600000000000000" pitchFamily="34" charset="-122"/>
                  <a:ea typeface="思源黑体 CN Medium" panose="020B0600000000000000" pitchFamily="34" charset="-122"/>
                </a:defRPr>
              </a:lvl1pPr>
            </a:lstStyle>
            <a:p>
              <a:pPr lvl="0" algn="ctr"/>
              <a:r>
                <a:rPr lang="zh-CN" altLang="en-US" b="1" dirty="0">
                  <a:solidFill>
                    <a:schemeClr val="tx1">
                      <a:lumMod val="85000"/>
                      <a:lumOff val="15000"/>
                    </a:schemeClr>
                  </a:solidFill>
                  <a:effectLst/>
                  <a:latin typeface="思源黑体" panose="020B0500000000000000" pitchFamily="34" charset="-122"/>
                  <a:ea typeface="思源黑体" panose="020B0500000000000000" pitchFamily="34" charset="-122"/>
                  <a:cs typeface="+mn-ea"/>
                  <a:sym typeface="+mn-lt"/>
                </a:rPr>
                <a:t>影像学检查</a:t>
              </a:r>
            </a:p>
          </p:txBody>
        </p:sp>
        <p:sp>
          <p:nvSpPr>
            <p:cNvPr id="44" name="矩形 43"/>
            <p:cNvSpPr/>
            <p:nvPr/>
          </p:nvSpPr>
          <p:spPr>
            <a:xfrm>
              <a:off x="696915" y="1940692"/>
              <a:ext cx="3246435" cy="64141"/>
            </a:xfrm>
            <a:prstGeom prst="rect">
              <a:avLst/>
            </a:prstGeom>
            <a:gradFill flip="none" rotWithShape="1">
              <a:gsLst>
                <a:gs pos="20000">
                  <a:schemeClr val="accent6">
                    <a:lumMod val="40000"/>
                    <a:lumOff val="60000"/>
                  </a:schemeClr>
                </a:gs>
                <a:gs pos="100000">
                  <a:srgbClr val="008E3F"/>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45" name="椭圆 44"/>
            <p:cNvSpPr/>
            <p:nvPr/>
          </p:nvSpPr>
          <p:spPr>
            <a:xfrm>
              <a:off x="1470921" y="2209087"/>
              <a:ext cx="1698422" cy="1698422"/>
            </a:xfrm>
            <a:prstGeom prst="ellipse">
              <a:avLst/>
            </a:prstGeom>
            <a:solidFill>
              <a:srgbClr val="ECF8E7"/>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46" name="椭圆 45"/>
            <p:cNvSpPr/>
            <p:nvPr/>
          </p:nvSpPr>
          <p:spPr>
            <a:xfrm>
              <a:off x="1647939" y="2386105"/>
              <a:ext cx="1344386" cy="1344386"/>
            </a:xfrm>
            <a:prstGeom prst="ellipse">
              <a:avLst/>
            </a:prstGeom>
            <a:gradFill flip="none" rotWithShape="1">
              <a:gsLst>
                <a:gs pos="1000">
                  <a:schemeClr val="accent6">
                    <a:lumMod val="20000"/>
                    <a:lumOff val="80000"/>
                  </a:schemeClr>
                </a:gs>
                <a:gs pos="100000">
                  <a:srgbClr val="008E3F"/>
                </a:gs>
              </a:gsLst>
              <a:lin ang="2700000" scaled="1"/>
              <a:tileRect/>
            </a:gradFill>
            <a:ln>
              <a:noFill/>
            </a:ln>
            <a:effectLst>
              <a:outerShdw blurRad="101600" dist="38100" dir="2700000" algn="tl" rotWithShape="0">
                <a:srgbClr val="0B54A2">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solidFill>
                <a:latin typeface="思源黑体" panose="020B0500000000000000" pitchFamily="34" charset="-122"/>
                <a:ea typeface="思源黑体" panose="020B0500000000000000" pitchFamily="34" charset="-122"/>
                <a:cs typeface="Arial Unicode MS" panose="020B0604020202020204" pitchFamily="34" charset="-122"/>
                <a:sym typeface="思源黑体 CN Normal" panose="020B0400000000000000" pitchFamily="34" charset="-122"/>
              </a:endParaRPr>
            </a:p>
          </p:txBody>
        </p:sp>
      </p:grpSp>
      <p:sp>
        <p:nvSpPr>
          <p:cNvPr id="47" name="iconfont-10187-1799691"/>
          <p:cNvSpPr/>
          <p:nvPr/>
        </p:nvSpPr>
        <p:spPr>
          <a:xfrm>
            <a:off x="9045985" y="2151203"/>
            <a:ext cx="609685" cy="504726"/>
          </a:xfrm>
          <a:custGeom>
            <a:avLst/>
            <a:gdLst>
              <a:gd name="T0" fmla="*/ 3296 w 11520"/>
              <a:gd name="T1" fmla="*/ 1472 h 9536"/>
              <a:gd name="T2" fmla="*/ 3744 w 11520"/>
              <a:gd name="T3" fmla="*/ 1920 h 9536"/>
              <a:gd name="T4" fmla="*/ 10848 w 11520"/>
              <a:gd name="T5" fmla="*/ 4768 h 9536"/>
              <a:gd name="T6" fmla="*/ 4096 w 11520"/>
              <a:gd name="T7" fmla="*/ 7936 h 9536"/>
              <a:gd name="T8" fmla="*/ 9920 w 11520"/>
              <a:gd name="T9" fmla="*/ 4736 h 9536"/>
              <a:gd name="T10" fmla="*/ 6400 w 11520"/>
              <a:gd name="T11" fmla="*/ 1856 h 9536"/>
              <a:gd name="T12" fmla="*/ 9280 w 11520"/>
              <a:gd name="T13" fmla="*/ 4736 h 9536"/>
              <a:gd name="T14" fmla="*/ 320 w 11520"/>
              <a:gd name="T15" fmla="*/ 7296 h 9536"/>
              <a:gd name="T16" fmla="*/ 320 w 11520"/>
              <a:gd name="T17" fmla="*/ 7936 h 9536"/>
              <a:gd name="T18" fmla="*/ 6752 w 11520"/>
              <a:gd name="T19" fmla="*/ 9536 h 9536"/>
              <a:gd name="T20" fmla="*/ 6720 w 11520"/>
              <a:gd name="T21" fmla="*/ 0 h 9536"/>
              <a:gd name="T22" fmla="*/ 4320 w 11520"/>
              <a:gd name="T23" fmla="*/ 5888 h 9536"/>
              <a:gd name="T24" fmla="*/ 4224 w 11520"/>
              <a:gd name="T25" fmla="*/ 6048 h 9536"/>
              <a:gd name="T26" fmla="*/ 3936 w 11520"/>
              <a:gd name="T27" fmla="*/ 6016 h 9536"/>
              <a:gd name="T28" fmla="*/ 3680 w 11520"/>
              <a:gd name="T29" fmla="*/ 4448 h 9536"/>
              <a:gd name="T30" fmla="*/ 3584 w 11520"/>
              <a:gd name="T31" fmla="*/ 4448 h 9536"/>
              <a:gd name="T32" fmla="*/ 3104 w 11520"/>
              <a:gd name="T33" fmla="*/ 6048 h 9536"/>
              <a:gd name="T34" fmla="*/ 2848 w 11520"/>
              <a:gd name="T35" fmla="*/ 6080 h 9536"/>
              <a:gd name="T36" fmla="*/ 2752 w 11520"/>
              <a:gd name="T37" fmla="*/ 5984 h 9536"/>
              <a:gd name="T38" fmla="*/ 2496 w 11520"/>
              <a:gd name="T39" fmla="*/ 5184 h 9536"/>
              <a:gd name="T40" fmla="*/ 2208 w 11520"/>
              <a:gd name="T41" fmla="*/ 4352 h 9536"/>
              <a:gd name="T42" fmla="*/ 1984 w 11520"/>
              <a:gd name="T43" fmla="*/ 5792 h 9536"/>
              <a:gd name="T44" fmla="*/ 1728 w 11520"/>
              <a:gd name="T45" fmla="*/ 6048 h 9536"/>
              <a:gd name="T46" fmla="*/ 1536 w 11520"/>
              <a:gd name="T47" fmla="*/ 5760 h 9536"/>
              <a:gd name="T48" fmla="*/ 1952 w 11520"/>
              <a:gd name="T49" fmla="*/ 3392 h 9536"/>
              <a:gd name="T50" fmla="*/ 2336 w 11520"/>
              <a:gd name="T51" fmla="*/ 3392 h 9536"/>
              <a:gd name="T52" fmla="*/ 2912 w 11520"/>
              <a:gd name="T53" fmla="*/ 5248 h 9536"/>
              <a:gd name="T54" fmla="*/ 3456 w 11520"/>
              <a:gd name="T55" fmla="*/ 3392 h 9536"/>
              <a:gd name="T56" fmla="*/ 3840 w 11520"/>
              <a:gd name="T57" fmla="*/ 3392 h 9536"/>
              <a:gd name="T58" fmla="*/ 4320 w 11520"/>
              <a:gd name="T59" fmla="*/ 5792 h 9536"/>
              <a:gd name="T60" fmla="*/ 4640 w 11520"/>
              <a:gd name="T61" fmla="*/ 3520 h 9536"/>
              <a:gd name="T62" fmla="*/ 4768 w 11520"/>
              <a:gd name="T63" fmla="*/ 3424 h 9536"/>
              <a:gd name="T64" fmla="*/ 5920 w 11520"/>
              <a:gd name="T65" fmla="*/ 3456 h 9536"/>
              <a:gd name="T66" fmla="*/ 6400 w 11520"/>
              <a:gd name="T67" fmla="*/ 3808 h 9536"/>
              <a:gd name="T68" fmla="*/ 6304 w 11520"/>
              <a:gd name="T69" fmla="*/ 4672 h 9536"/>
              <a:gd name="T70" fmla="*/ 5728 w 11520"/>
              <a:gd name="T71" fmla="*/ 4896 h 9536"/>
              <a:gd name="T72" fmla="*/ 6592 w 11520"/>
              <a:gd name="T73" fmla="*/ 5824 h 9536"/>
              <a:gd name="T74" fmla="*/ 6336 w 11520"/>
              <a:gd name="T75" fmla="*/ 6112 h 9536"/>
              <a:gd name="T76" fmla="*/ 5152 w 11520"/>
              <a:gd name="T77" fmla="*/ 4992 h 9536"/>
              <a:gd name="T78" fmla="*/ 5088 w 11520"/>
              <a:gd name="T79" fmla="*/ 6048 h 9536"/>
              <a:gd name="T80" fmla="*/ 4704 w 11520"/>
              <a:gd name="T81" fmla="*/ 6048 h 9536"/>
              <a:gd name="T82" fmla="*/ 4640 w 11520"/>
              <a:gd name="T83" fmla="*/ 3648 h 9536"/>
              <a:gd name="T84" fmla="*/ 5536 w 11520"/>
              <a:gd name="T85" fmla="*/ 4512 h 9536"/>
              <a:gd name="T86" fmla="*/ 5952 w 11520"/>
              <a:gd name="T87" fmla="*/ 4160 h 9536"/>
              <a:gd name="T88" fmla="*/ 5824 w 11520"/>
              <a:gd name="T89" fmla="*/ 3904 h 9536"/>
              <a:gd name="T90" fmla="*/ 5120 w 11520"/>
              <a:gd name="T91" fmla="*/ 3840 h 9536"/>
              <a:gd name="T92" fmla="*/ 7328 w 11520"/>
              <a:gd name="T93" fmla="*/ 5856 h 9536"/>
              <a:gd name="T94" fmla="*/ 7072 w 11520"/>
              <a:gd name="T95" fmla="*/ 6112 h 9536"/>
              <a:gd name="T96" fmla="*/ 6816 w 11520"/>
              <a:gd name="T97" fmla="*/ 5856 h 9536"/>
              <a:gd name="T98" fmla="*/ 7072 w 11520"/>
              <a:gd name="T99" fmla="*/ 3328 h 9536"/>
              <a:gd name="T100" fmla="*/ 7328 w 11520"/>
              <a:gd name="T101" fmla="*/ 3584 h 9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20" h="9536">
                <a:moveTo>
                  <a:pt x="6720" y="0"/>
                </a:moveTo>
                <a:cubicBezTo>
                  <a:pt x="5408" y="0"/>
                  <a:pt x="4192" y="512"/>
                  <a:pt x="3296" y="1472"/>
                </a:cubicBezTo>
                <a:cubicBezTo>
                  <a:pt x="3168" y="1600"/>
                  <a:pt x="3168" y="1792"/>
                  <a:pt x="3296" y="1920"/>
                </a:cubicBezTo>
                <a:cubicBezTo>
                  <a:pt x="3424" y="2048"/>
                  <a:pt x="3616" y="2048"/>
                  <a:pt x="3744" y="1920"/>
                </a:cubicBezTo>
                <a:cubicBezTo>
                  <a:pt x="4544" y="1088"/>
                  <a:pt x="5600" y="640"/>
                  <a:pt x="6720" y="640"/>
                </a:cubicBezTo>
                <a:cubicBezTo>
                  <a:pt x="8992" y="640"/>
                  <a:pt x="10848" y="2496"/>
                  <a:pt x="10848" y="4768"/>
                </a:cubicBezTo>
                <a:cubicBezTo>
                  <a:pt x="10848" y="7040"/>
                  <a:pt x="8992" y="8896"/>
                  <a:pt x="6720" y="8896"/>
                </a:cubicBezTo>
                <a:cubicBezTo>
                  <a:pt x="5760" y="8896"/>
                  <a:pt x="4832" y="8544"/>
                  <a:pt x="4096" y="7936"/>
                </a:cubicBezTo>
                <a:lnTo>
                  <a:pt x="6720" y="7936"/>
                </a:lnTo>
                <a:cubicBezTo>
                  <a:pt x="8480" y="7936"/>
                  <a:pt x="9920" y="6496"/>
                  <a:pt x="9920" y="4736"/>
                </a:cubicBezTo>
                <a:cubicBezTo>
                  <a:pt x="9920" y="2976"/>
                  <a:pt x="8480" y="1536"/>
                  <a:pt x="6720" y="1536"/>
                </a:cubicBezTo>
                <a:cubicBezTo>
                  <a:pt x="6528" y="1536"/>
                  <a:pt x="6400" y="1664"/>
                  <a:pt x="6400" y="1856"/>
                </a:cubicBezTo>
                <a:cubicBezTo>
                  <a:pt x="6400" y="2048"/>
                  <a:pt x="6528" y="2176"/>
                  <a:pt x="6720" y="2176"/>
                </a:cubicBezTo>
                <a:cubicBezTo>
                  <a:pt x="8128" y="2176"/>
                  <a:pt x="9280" y="3328"/>
                  <a:pt x="9280" y="4736"/>
                </a:cubicBezTo>
                <a:cubicBezTo>
                  <a:pt x="9280" y="6144"/>
                  <a:pt x="8128" y="7296"/>
                  <a:pt x="6720" y="7296"/>
                </a:cubicBezTo>
                <a:lnTo>
                  <a:pt x="320" y="7296"/>
                </a:lnTo>
                <a:cubicBezTo>
                  <a:pt x="160" y="7296"/>
                  <a:pt x="0" y="7424"/>
                  <a:pt x="0" y="7616"/>
                </a:cubicBezTo>
                <a:cubicBezTo>
                  <a:pt x="0" y="7776"/>
                  <a:pt x="160" y="7936"/>
                  <a:pt x="320" y="7936"/>
                </a:cubicBezTo>
                <a:lnTo>
                  <a:pt x="3200" y="7936"/>
                </a:lnTo>
                <a:cubicBezTo>
                  <a:pt x="4096" y="8960"/>
                  <a:pt x="5376" y="9536"/>
                  <a:pt x="6752" y="9536"/>
                </a:cubicBezTo>
                <a:cubicBezTo>
                  <a:pt x="9376" y="9536"/>
                  <a:pt x="11520" y="7392"/>
                  <a:pt x="11520" y="4768"/>
                </a:cubicBezTo>
                <a:cubicBezTo>
                  <a:pt x="11520" y="2144"/>
                  <a:pt x="9344" y="0"/>
                  <a:pt x="6720" y="0"/>
                </a:cubicBezTo>
                <a:close/>
                <a:moveTo>
                  <a:pt x="4320" y="5792"/>
                </a:moveTo>
                <a:lnTo>
                  <a:pt x="4320" y="5888"/>
                </a:lnTo>
                <a:cubicBezTo>
                  <a:pt x="4320" y="5920"/>
                  <a:pt x="4320" y="5952"/>
                  <a:pt x="4288" y="5984"/>
                </a:cubicBezTo>
                <a:cubicBezTo>
                  <a:pt x="4256" y="6016"/>
                  <a:pt x="4256" y="6048"/>
                  <a:pt x="4224" y="6048"/>
                </a:cubicBezTo>
                <a:cubicBezTo>
                  <a:pt x="4192" y="6048"/>
                  <a:pt x="4160" y="6080"/>
                  <a:pt x="4096" y="6080"/>
                </a:cubicBezTo>
                <a:cubicBezTo>
                  <a:pt x="4000" y="6080"/>
                  <a:pt x="3968" y="6048"/>
                  <a:pt x="3936" y="6016"/>
                </a:cubicBezTo>
                <a:cubicBezTo>
                  <a:pt x="3904" y="5984"/>
                  <a:pt x="3872" y="5920"/>
                  <a:pt x="3872" y="5824"/>
                </a:cubicBezTo>
                <a:lnTo>
                  <a:pt x="3680" y="4448"/>
                </a:lnTo>
                <a:cubicBezTo>
                  <a:pt x="3680" y="4384"/>
                  <a:pt x="3648" y="4352"/>
                  <a:pt x="3648" y="4352"/>
                </a:cubicBezTo>
                <a:cubicBezTo>
                  <a:pt x="3648" y="4352"/>
                  <a:pt x="3616" y="4384"/>
                  <a:pt x="3584" y="4448"/>
                </a:cubicBezTo>
                <a:lnTo>
                  <a:pt x="3168" y="5920"/>
                </a:lnTo>
                <a:cubicBezTo>
                  <a:pt x="3168" y="5984"/>
                  <a:pt x="3136" y="6016"/>
                  <a:pt x="3104" y="6048"/>
                </a:cubicBezTo>
                <a:cubicBezTo>
                  <a:pt x="3072" y="6080"/>
                  <a:pt x="3008" y="6080"/>
                  <a:pt x="2944" y="6080"/>
                </a:cubicBezTo>
                <a:lnTo>
                  <a:pt x="2848" y="6080"/>
                </a:lnTo>
                <a:cubicBezTo>
                  <a:pt x="2816" y="6080"/>
                  <a:pt x="2784" y="6048"/>
                  <a:pt x="2784" y="6048"/>
                </a:cubicBezTo>
                <a:cubicBezTo>
                  <a:pt x="2752" y="6048"/>
                  <a:pt x="2752" y="6016"/>
                  <a:pt x="2752" y="5984"/>
                </a:cubicBezTo>
                <a:cubicBezTo>
                  <a:pt x="2752" y="5952"/>
                  <a:pt x="2720" y="5952"/>
                  <a:pt x="2720" y="5920"/>
                </a:cubicBezTo>
                <a:cubicBezTo>
                  <a:pt x="2656" y="5664"/>
                  <a:pt x="2560" y="5440"/>
                  <a:pt x="2496" y="5184"/>
                </a:cubicBezTo>
                <a:cubicBezTo>
                  <a:pt x="2432" y="4928"/>
                  <a:pt x="2336" y="4704"/>
                  <a:pt x="2272" y="4448"/>
                </a:cubicBezTo>
                <a:cubicBezTo>
                  <a:pt x="2240" y="4384"/>
                  <a:pt x="2240" y="4352"/>
                  <a:pt x="2208" y="4352"/>
                </a:cubicBezTo>
                <a:cubicBezTo>
                  <a:pt x="2176" y="4352"/>
                  <a:pt x="2176" y="4384"/>
                  <a:pt x="2176" y="4448"/>
                </a:cubicBezTo>
                <a:lnTo>
                  <a:pt x="1984" y="5792"/>
                </a:lnTo>
                <a:cubicBezTo>
                  <a:pt x="1984" y="5888"/>
                  <a:pt x="1952" y="5952"/>
                  <a:pt x="1920" y="5984"/>
                </a:cubicBezTo>
                <a:cubicBezTo>
                  <a:pt x="1888" y="6016"/>
                  <a:pt x="1824" y="6048"/>
                  <a:pt x="1728" y="6048"/>
                </a:cubicBezTo>
                <a:cubicBezTo>
                  <a:pt x="1664" y="6048"/>
                  <a:pt x="1600" y="6016"/>
                  <a:pt x="1568" y="5984"/>
                </a:cubicBezTo>
                <a:cubicBezTo>
                  <a:pt x="1536" y="5952"/>
                  <a:pt x="1536" y="5856"/>
                  <a:pt x="1536" y="5760"/>
                </a:cubicBezTo>
                <a:lnTo>
                  <a:pt x="1856" y="3584"/>
                </a:lnTo>
                <a:cubicBezTo>
                  <a:pt x="1856" y="3488"/>
                  <a:pt x="1888" y="3424"/>
                  <a:pt x="1952" y="3392"/>
                </a:cubicBezTo>
                <a:cubicBezTo>
                  <a:pt x="2016" y="3328"/>
                  <a:pt x="2080" y="3328"/>
                  <a:pt x="2144" y="3328"/>
                </a:cubicBezTo>
                <a:cubicBezTo>
                  <a:pt x="2240" y="3328"/>
                  <a:pt x="2304" y="3360"/>
                  <a:pt x="2336" y="3392"/>
                </a:cubicBezTo>
                <a:cubicBezTo>
                  <a:pt x="2400" y="3424"/>
                  <a:pt x="2432" y="3520"/>
                  <a:pt x="2464" y="3648"/>
                </a:cubicBezTo>
                <a:lnTo>
                  <a:pt x="2912" y="5248"/>
                </a:lnTo>
                <a:lnTo>
                  <a:pt x="3328" y="3648"/>
                </a:lnTo>
                <a:cubicBezTo>
                  <a:pt x="3360" y="3520"/>
                  <a:pt x="3392" y="3456"/>
                  <a:pt x="3456" y="3392"/>
                </a:cubicBezTo>
                <a:cubicBezTo>
                  <a:pt x="3520" y="3360"/>
                  <a:pt x="3584" y="3328"/>
                  <a:pt x="3648" y="3328"/>
                </a:cubicBezTo>
                <a:cubicBezTo>
                  <a:pt x="3712" y="3328"/>
                  <a:pt x="3776" y="3360"/>
                  <a:pt x="3840" y="3392"/>
                </a:cubicBezTo>
                <a:cubicBezTo>
                  <a:pt x="3904" y="3424"/>
                  <a:pt x="3936" y="3520"/>
                  <a:pt x="3968" y="3616"/>
                </a:cubicBezTo>
                <a:lnTo>
                  <a:pt x="4320" y="5792"/>
                </a:lnTo>
                <a:close/>
                <a:moveTo>
                  <a:pt x="4640" y="3648"/>
                </a:moveTo>
                <a:lnTo>
                  <a:pt x="4640" y="3520"/>
                </a:lnTo>
                <a:cubicBezTo>
                  <a:pt x="4640" y="3488"/>
                  <a:pt x="4672" y="3456"/>
                  <a:pt x="4672" y="3456"/>
                </a:cubicBezTo>
                <a:cubicBezTo>
                  <a:pt x="4704" y="3424"/>
                  <a:pt x="4736" y="3424"/>
                  <a:pt x="4768" y="3424"/>
                </a:cubicBezTo>
                <a:lnTo>
                  <a:pt x="5504" y="3424"/>
                </a:lnTo>
                <a:cubicBezTo>
                  <a:pt x="5664" y="3424"/>
                  <a:pt x="5792" y="3424"/>
                  <a:pt x="5920" y="3456"/>
                </a:cubicBezTo>
                <a:cubicBezTo>
                  <a:pt x="6048" y="3488"/>
                  <a:pt x="6144" y="3520"/>
                  <a:pt x="6208" y="3584"/>
                </a:cubicBezTo>
                <a:cubicBezTo>
                  <a:pt x="6272" y="3648"/>
                  <a:pt x="6336" y="3712"/>
                  <a:pt x="6400" y="3808"/>
                </a:cubicBezTo>
                <a:cubicBezTo>
                  <a:pt x="6432" y="3904"/>
                  <a:pt x="6464" y="4032"/>
                  <a:pt x="6464" y="4160"/>
                </a:cubicBezTo>
                <a:cubicBezTo>
                  <a:pt x="6464" y="4384"/>
                  <a:pt x="6400" y="4544"/>
                  <a:pt x="6304" y="4672"/>
                </a:cubicBezTo>
                <a:cubicBezTo>
                  <a:pt x="6208" y="4800"/>
                  <a:pt x="6080" y="4864"/>
                  <a:pt x="5888" y="4896"/>
                </a:cubicBezTo>
                <a:lnTo>
                  <a:pt x="5728" y="4896"/>
                </a:lnTo>
                <a:lnTo>
                  <a:pt x="6496" y="5632"/>
                </a:lnTo>
                <a:cubicBezTo>
                  <a:pt x="6560" y="5696"/>
                  <a:pt x="6560" y="5728"/>
                  <a:pt x="6592" y="5824"/>
                </a:cubicBezTo>
                <a:cubicBezTo>
                  <a:pt x="6592" y="5888"/>
                  <a:pt x="6560" y="5952"/>
                  <a:pt x="6528" y="6016"/>
                </a:cubicBezTo>
                <a:cubicBezTo>
                  <a:pt x="6464" y="6080"/>
                  <a:pt x="6400" y="6080"/>
                  <a:pt x="6336" y="6112"/>
                </a:cubicBezTo>
                <a:cubicBezTo>
                  <a:pt x="6272" y="6112"/>
                  <a:pt x="6208" y="6112"/>
                  <a:pt x="6176" y="6048"/>
                </a:cubicBezTo>
                <a:lnTo>
                  <a:pt x="5152" y="4992"/>
                </a:lnTo>
                <a:lnTo>
                  <a:pt x="5152" y="5920"/>
                </a:lnTo>
                <a:cubicBezTo>
                  <a:pt x="5152" y="5984"/>
                  <a:pt x="5120" y="6016"/>
                  <a:pt x="5088" y="6048"/>
                </a:cubicBezTo>
                <a:cubicBezTo>
                  <a:pt x="5056" y="6080"/>
                  <a:pt x="4992" y="6112"/>
                  <a:pt x="4896" y="6112"/>
                </a:cubicBezTo>
                <a:cubicBezTo>
                  <a:pt x="4800" y="6112"/>
                  <a:pt x="4736" y="6080"/>
                  <a:pt x="4704" y="6048"/>
                </a:cubicBezTo>
                <a:cubicBezTo>
                  <a:pt x="4672" y="6016"/>
                  <a:pt x="4640" y="5952"/>
                  <a:pt x="4640" y="5920"/>
                </a:cubicBezTo>
                <a:lnTo>
                  <a:pt x="4640" y="3648"/>
                </a:lnTo>
                <a:close/>
                <a:moveTo>
                  <a:pt x="5120" y="4512"/>
                </a:moveTo>
                <a:lnTo>
                  <a:pt x="5536" y="4512"/>
                </a:lnTo>
                <a:cubicBezTo>
                  <a:pt x="5664" y="4512"/>
                  <a:pt x="5792" y="4480"/>
                  <a:pt x="5856" y="4448"/>
                </a:cubicBezTo>
                <a:cubicBezTo>
                  <a:pt x="5920" y="4416"/>
                  <a:pt x="5952" y="4320"/>
                  <a:pt x="5952" y="4160"/>
                </a:cubicBezTo>
                <a:cubicBezTo>
                  <a:pt x="5952" y="4096"/>
                  <a:pt x="5952" y="4032"/>
                  <a:pt x="5920" y="4000"/>
                </a:cubicBezTo>
                <a:lnTo>
                  <a:pt x="5824" y="3904"/>
                </a:lnTo>
                <a:cubicBezTo>
                  <a:pt x="5792" y="3872"/>
                  <a:pt x="5728" y="3872"/>
                  <a:pt x="5696" y="3840"/>
                </a:cubicBezTo>
                <a:lnTo>
                  <a:pt x="5120" y="3840"/>
                </a:lnTo>
                <a:lnTo>
                  <a:pt x="5120" y="4512"/>
                </a:lnTo>
                <a:close/>
                <a:moveTo>
                  <a:pt x="7328" y="5856"/>
                </a:moveTo>
                <a:cubicBezTo>
                  <a:pt x="7328" y="5952"/>
                  <a:pt x="7296" y="5984"/>
                  <a:pt x="7264" y="6048"/>
                </a:cubicBezTo>
                <a:cubicBezTo>
                  <a:pt x="7232" y="6080"/>
                  <a:pt x="7168" y="6112"/>
                  <a:pt x="7072" y="6112"/>
                </a:cubicBezTo>
                <a:cubicBezTo>
                  <a:pt x="6976" y="6112"/>
                  <a:pt x="6912" y="6080"/>
                  <a:pt x="6880" y="6048"/>
                </a:cubicBezTo>
                <a:cubicBezTo>
                  <a:pt x="6848" y="6016"/>
                  <a:pt x="6816" y="5952"/>
                  <a:pt x="6816" y="5856"/>
                </a:cubicBezTo>
                <a:lnTo>
                  <a:pt x="6816" y="3584"/>
                </a:lnTo>
                <a:cubicBezTo>
                  <a:pt x="6816" y="3424"/>
                  <a:pt x="6912" y="3328"/>
                  <a:pt x="7072" y="3328"/>
                </a:cubicBezTo>
                <a:cubicBezTo>
                  <a:pt x="7168" y="3328"/>
                  <a:pt x="7232" y="3360"/>
                  <a:pt x="7264" y="3392"/>
                </a:cubicBezTo>
                <a:cubicBezTo>
                  <a:pt x="7296" y="3424"/>
                  <a:pt x="7328" y="3488"/>
                  <a:pt x="7328" y="3584"/>
                </a:cubicBezTo>
                <a:lnTo>
                  <a:pt x="7328" y="58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任意多边形: 形状 49"/>
          <p:cNvSpPr/>
          <p:nvPr/>
        </p:nvSpPr>
        <p:spPr>
          <a:xfrm>
            <a:off x="5796052" y="2131381"/>
            <a:ext cx="599896" cy="609685"/>
          </a:xfrm>
          <a:custGeom>
            <a:avLst/>
            <a:gdLst>
              <a:gd name="connsiteX0" fmla="*/ 465350 w 598578"/>
              <a:gd name="connsiteY0" fmla="*/ 425580 h 608345"/>
              <a:gd name="connsiteX1" fmla="*/ 519262 w 598578"/>
              <a:gd name="connsiteY1" fmla="*/ 425580 h 608345"/>
              <a:gd name="connsiteX2" fmla="*/ 519262 w 598578"/>
              <a:gd name="connsiteY2" fmla="*/ 581486 h 608345"/>
              <a:gd name="connsiteX3" fmla="*/ 492356 w 598578"/>
              <a:gd name="connsiteY3" fmla="*/ 608345 h 608345"/>
              <a:gd name="connsiteX4" fmla="*/ 465350 w 598578"/>
              <a:gd name="connsiteY4" fmla="*/ 581486 h 608345"/>
              <a:gd name="connsiteX5" fmla="*/ 399725 w 598578"/>
              <a:gd name="connsiteY5" fmla="*/ 425580 h 608345"/>
              <a:gd name="connsiteX6" fmla="*/ 453778 w 598578"/>
              <a:gd name="connsiteY6" fmla="*/ 425580 h 608345"/>
              <a:gd name="connsiteX7" fmla="*/ 453778 w 598578"/>
              <a:gd name="connsiteY7" fmla="*/ 581486 h 608345"/>
              <a:gd name="connsiteX8" fmla="*/ 426752 w 598578"/>
              <a:gd name="connsiteY8" fmla="*/ 608345 h 608345"/>
              <a:gd name="connsiteX9" fmla="*/ 399725 w 598578"/>
              <a:gd name="connsiteY9" fmla="*/ 581486 h 608345"/>
              <a:gd name="connsiteX10" fmla="*/ 399178 w 598578"/>
              <a:gd name="connsiteY10" fmla="*/ 151151 h 608345"/>
              <a:gd name="connsiteX11" fmla="*/ 519990 w 598578"/>
              <a:gd name="connsiteY11" fmla="*/ 151151 h 608345"/>
              <a:gd name="connsiteX12" fmla="*/ 573100 w 598578"/>
              <a:gd name="connsiteY12" fmla="*/ 202111 h 608345"/>
              <a:gd name="connsiteX13" fmla="*/ 598315 w 598578"/>
              <a:gd name="connsiteY13" fmla="*/ 365601 h 608345"/>
              <a:gd name="connsiteX14" fmla="*/ 579454 w 598578"/>
              <a:gd name="connsiteY14" fmla="*/ 391180 h 608345"/>
              <a:gd name="connsiteX15" fmla="*/ 553842 w 598578"/>
              <a:gd name="connsiteY15" fmla="*/ 372442 h 608345"/>
              <a:gd name="connsiteX16" fmla="*/ 528230 w 598578"/>
              <a:gd name="connsiteY16" fmla="*/ 204293 h 608345"/>
              <a:gd name="connsiteX17" fmla="*/ 524358 w 598578"/>
              <a:gd name="connsiteY17" fmla="*/ 201120 h 608345"/>
              <a:gd name="connsiteX18" fmla="*/ 521182 w 598578"/>
              <a:gd name="connsiteY18" fmla="*/ 204987 h 608345"/>
              <a:gd name="connsiteX19" fmla="*/ 535079 w 598578"/>
              <a:gd name="connsiteY19" fmla="*/ 389891 h 608345"/>
              <a:gd name="connsiteX20" fmla="*/ 532399 w 598578"/>
              <a:gd name="connsiteY20" fmla="*/ 397723 h 608345"/>
              <a:gd name="connsiteX21" fmla="*/ 524755 w 598578"/>
              <a:gd name="connsiteY21" fmla="*/ 401094 h 608345"/>
              <a:gd name="connsiteX22" fmla="*/ 393916 w 598578"/>
              <a:gd name="connsiteY22" fmla="*/ 401094 h 608345"/>
              <a:gd name="connsiteX23" fmla="*/ 386272 w 598578"/>
              <a:gd name="connsiteY23" fmla="*/ 397723 h 608345"/>
              <a:gd name="connsiteX24" fmla="*/ 383493 w 598578"/>
              <a:gd name="connsiteY24" fmla="*/ 389891 h 608345"/>
              <a:gd name="connsiteX25" fmla="*/ 397490 w 598578"/>
              <a:gd name="connsiteY25" fmla="*/ 204788 h 608345"/>
              <a:gd name="connsiteX26" fmla="*/ 394413 w 598578"/>
              <a:gd name="connsiteY26" fmla="*/ 201219 h 608345"/>
              <a:gd name="connsiteX27" fmla="*/ 390938 w 598578"/>
              <a:gd name="connsiteY27" fmla="*/ 204293 h 608345"/>
              <a:gd name="connsiteX28" fmla="*/ 371481 w 598578"/>
              <a:gd name="connsiteY28" fmla="*/ 371648 h 608345"/>
              <a:gd name="connsiteX29" fmla="*/ 346564 w 598578"/>
              <a:gd name="connsiteY29" fmla="*/ 391279 h 608345"/>
              <a:gd name="connsiteX30" fmla="*/ 326908 w 598578"/>
              <a:gd name="connsiteY30" fmla="*/ 366394 h 608345"/>
              <a:gd name="connsiteX31" fmla="*/ 345968 w 598578"/>
              <a:gd name="connsiteY31" fmla="*/ 202607 h 608345"/>
              <a:gd name="connsiteX32" fmla="*/ 399178 w 598578"/>
              <a:gd name="connsiteY32" fmla="*/ 151151 h 608345"/>
              <a:gd name="connsiteX33" fmla="*/ 54005 w 598578"/>
              <a:gd name="connsiteY33" fmla="*/ 151081 h 608345"/>
              <a:gd name="connsiteX34" fmla="*/ 174922 w 598578"/>
              <a:gd name="connsiteY34" fmla="*/ 151081 h 608345"/>
              <a:gd name="connsiteX35" fmla="*/ 228133 w 598578"/>
              <a:gd name="connsiteY35" fmla="*/ 203915 h 608345"/>
              <a:gd name="connsiteX36" fmla="*/ 228927 w 598578"/>
              <a:gd name="connsiteY36" fmla="*/ 368859 h 608345"/>
              <a:gd name="connsiteX37" fmla="*/ 206591 w 598578"/>
              <a:gd name="connsiteY37" fmla="*/ 391360 h 608345"/>
              <a:gd name="connsiteX38" fmla="*/ 206491 w 598578"/>
              <a:gd name="connsiteY38" fmla="*/ 391360 h 608345"/>
              <a:gd name="connsiteX39" fmla="*/ 183956 w 598578"/>
              <a:gd name="connsiteY39" fmla="*/ 369057 h 608345"/>
              <a:gd name="connsiteX40" fmla="*/ 183162 w 598578"/>
              <a:gd name="connsiteY40" fmla="*/ 204212 h 608345"/>
              <a:gd name="connsiteX41" fmla="*/ 178397 w 598578"/>
              <a:gd name="connsiteY41" fmla="*/ 199454 h 608345"/>
              <a:gd name="connsiteX42" fmla="*/ 173731 w 598578"/>
              <a:gd name="connsiteY42" fmla="*/ 204212 h 608345"/>
              <a:gd name="connsiteX43" fmla="*/ 174227 w 598578"/>
              <a:gd name="connsiteY43" fmla="*/ 581482 h 608345"/>
              <a:gd name="connsiteX44" fmla="*/ 147224 w 598578"/>
              <a:gd name="connsiteY44" fmla="*/ 608345 h 608345"/>
              <a:gd name="connsiteX45" fmla="*/ 120321 w 598578"/>
              <a:gd name="connsiteY45" fmla="*/ 581482 h 608345"/>
              <a:gd name="connsiteX46" fmla="*/ 120321 w 598578"/>
              <a:gd name="connsiteY46" fmla="*/ 371932 h 608345"/>
              <a:gd name="connsiteX47" fmla="*/ 114464 w 598578"/>
              <a:gd name="connsiteY47" fmla="*/ 366183 h 608345"/>
              <a:gd name="connsiteX48" fmla="*/ 108607 w 598578"/>
              <a:gd name="connsiteY48" fmla="*/ 372031 h 608345"/>
              <a:gd name="connsiteX49" fmla="*/ 108607 w 598578"/>
              <a:gd name="connsiteY49" fmla="*/ 581482 h 608345"/>
              <a:gd name="connsiteX50" fmla="*/ 81703 w 598578"/>
              <a:gd name="connsiteY50" fmla="*/ 608345 h 608345"/>
              <a:gd name="connsiteX51" fmla="*/ 54700 w 598578"/>
              <a:gd name="connsiteY51" fmla="*/ 581482 h 608345"/>
              <a:gd name="connsiteX52" fmla="*/ 54700 w 598578"/>
              <a:gd name="connsiteY52" fmla="*/ 204212 h 608345"/>
              <a:gd name="connsiteX53" fmla="*/ 50233 w 598578"/>
              <a:gd name="connsiteY53" fmla="*/ 199752 h 608345"/>
              <a:gd name="connsiteX54" fmla="*/ 45766 w 598578"/>
              <a:gd name="connsiteY54" fmla="*/ 204212 h 608345"/>
              <a:gd name="connsiteX55" fmla="*/ 44971 w 598578"/>
              <a:gd name="connsiteY55" fmla="*/ 369057 h 608345"/>
              <a:gd name="connsiteX56" fmla="*/ 22436 w 598578"/>
              <a:gd name="connsiteY56" fmla="*/ 391360 h 608345"/>
              <a:gd name="connsiteX57" fmla="*/ 22337 w 598578"/>
              <a:gd name="connsiteY57" fmla="*/ 391360 h 608345"/>
              <a:gd name="connsiteX58" fmla="*/ 0 w 598578"/>
              <a:gd name="connsiteY58" fmla="*/ 368859 h 608345"/>
              <a:gd name="connsiteX59" fmla="*/ 794 w 598578"/>
              <a:gd name="connsiteY59" fmla="*/ 203915 h 608345"/>
              <a:gd name="connsiteX60" fmla="*/ 54005 w 598578"/>
              <a:gd name="connsiteY60" fmla="*/ 151081 h 608345"/>
              <a:gd name="connsiteX61" fmla="*/ 459493 w 598578"/>
              <a:gd name="connsiteY61" fmla="*/ 43398 h 608345"/>
              <a:gd name="connsiteX62" fmla="*/ 506066 w 598578"/>
              <a:gd name="connsiteY62" fmla="*/ 89901 h 608345"/>
              <a:gd name="connsiteX63" fmla="*/ 459493 w 598578"/>
              <a:gd name="connsiteY63" fmla="*/ 136404 h 608345"/>
              <a:gd name="connsiteX64" fmla="*/ 412920 w 598578"/>
              <a:gd name="connsiteY64" fmla="*/ 89901 h 608345"/>
              <a:gd name="connsiteX65" fmla="*/ 459493 w 598578"/>
              <a:gd name="connsiteY65" fmla="*/ 43398 h 608345"/>
              <a:gd name="connsiteX66" fmla="*/ 114711 w 598578"/>
              <a:gd name="connsiteY66" fmla="*/ 43257 h 608345"/>
              <a:gd name="connsiteX67" fmla="*/ 161284 w 598578"/>
              <a:gd name="connsiteY67" fmla="*/ 89795 h 608345"/>
              <a:gd name="connsiteX68" fmla="*/ 114711 w 598578"/>
              <a:gd name="connsiteY68" fmla="*/ 136333 h 608345"/>
              <a:gd name="connsiteX69" fmla="*/ 68138 w 598578"/>
              <a:gd name="connsiteY69" fmla="*/ 89795 h 608345"/>
              <a:gd name="connsiteX70" fmla="*/ 114711 w 598578"/>
              <a:gd name="connsiteY70" fmla="*/ 43257 h 608345"/>
              <a:gd name="connsiteX71" fmla="*/ 281126 w 598578"/>
              <a:gd name="connsiteY71" fmla="*/ 0 h 608345"/>
              <a:gd name="connsiteX72" fmla="*/ 300792 w 598578"/>
              <a:gd name="connsiteY72" fmla="*/ 19627 h 608345"/>
              <a:gd name="connsiteX73" fmla="*/ 300792 w 598578"/>
              <a:gd name="connsiteY73" fmla="*/ 588718 h 608345"/>
              <a:gd name="connsiteX74" fmla="*/ 281126 w 598578"/>
              <a:gd name="connsiteY74" fmla="*/ 608345 h 608345"/>
              <a:gd name="connsiteX75" fmla="*/ 261558 w 598578"/>
              <a:gd name="connsiteY75" fmla="*/ 588718 h 608345"/>
              <a:gd name="connsiteX76" fmla="*/ 261558 w 598578"/>
              <a:gd name="connsiteY76" fmla="*/ 19627 h 608345"/>
              <a:gd name="connsiteX77" fmla="*/ 281126 w 598578"/>
              <a:gd name="connsiteY77"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98578" h="608345">
                <a:moveTo>
                  <a:pt x="465350" y="425580"/>
                </a:moveTo>
                <a:lnTo>
                  <a:pt x="519262" y="425580"/>
                </a:lnTo>
                <a:lnTo>
                  <a:pt x="519262" y="581486"/>
                </a:lnTo>
                <a:cubicBezTo>
                  <a:pt x="519262" y="596353"/>
                  <a:pt x="507249" y="608345"/>
                  <a:pt x="492356" y="608345"/>
                </a:cubicBezTo>
                <a:cubicBezTo>
                  <a:pt x="477463" y="608345"/>
                  <a:pt x="465350" y="596353"/>
                  <a:pt x="465350" y="581486"/>
                </a:cubicBezTo>
                <a:close/>
                <a:moveTo>
                  <a:pt x="399725" y="425580"/>
                </a:moveTo>
                <a:lnTo>
                  <a:pt x="453778" y="425580"/>
                </a:lnTo>
                <a:lnTo>
                  <a:pt x="453778" y="581486"/>
                </a:lnTo>
                <a:cubicBezTo>
                  <a:pt x="453778" y="596353"/>
                  <a:pt x="441656" y="608345"/>
                  <a:pt x="426752" y="608345"/>
                </a:cubicBezTo>
                <a:cubicBezTo>
                  <a:pt x="411847" y="608345"/>
                  <a:pt x="399725" y="596353"/>
                  <a:pt x="399725" y="581486"/>
                </a:cubicBezTo>
                <a:close/>
                <a:moveTo>
                  <a:pt x="399178" y="151151"/>
                </a:moveTo>
                <a:lnTo>
                  <a:pt x="519990" y="151151"/>
                </a:lnTo>
                <a:cubicBezTo>
                  <a:pt x="548580" y="151151"/>
                  <a:pt x="572008" y="173855"/>
                  <a:pt x="573100" y="202111"/>
                </a:cubicBezTo>
                <a:lnTo>
                  <a:pt x="598315" y="365601"/>
                </a:lnTo>
                <a:cubicBezTo>
                  <a:pt x="600201" y="377894"/>
                  <a:pt x="591763" y="389296"/>
                  <a:pt x="579454" y="391180"/>
                </a:cubicBezTo>
                <a:cubicBezTo>
                  <a:pt x="567243" y="393064"/>
                  <a:pt x="555728" y="384636"/>
                  <a:pt x="553842" y="372442"/>
                </a:cubicBezTo>
                <a:cubicBezTo>
                  <a:pt x="529421" y="213414"/>
                  <a:pt x="528528" y="206672"/>
                  <a:pt x="528230" y="204293"/>
                </a:cubicBezTo>
                <a:cubicBezTo>
                  <a:pt x="528031" y="202310"/>
                  <a:pt x="526244" y="200922"/>
                  <a:pt x="524358" y="201120"/>
                </a:cubicBezTo>
                <a:cubicBezTo>
                  <a:pt x="522472" y="201318"/>
                  <a:pt x="521082" y="203004"/>
                  <a:pt x="521182" y="204987"/>
                </a:cubicBezTo>
                <a:lnTo>
                  <a:pt x="535079" y="389891"/>
                </a:lnTo>
                <a:cubicBezTo>
                  <a:pt x="535278" y="392766"/>
                  <a:pt x="534285" y="395641"/>
                  <a:pt x="532399" y="397723"/>
                </a:cubicBezTo>
                <a:cubicBezTo>
                  <a:pt x="530414" y="399905"/>
                  <a:pt x="527634" y="401094"/>
                  <a:pt x="524755" y="401094"/>
                </a:cubicBezTo>
                <a:lnTo>
                  <a:pt x="393916" y="401094"/>
                </a:lnTo>
                <a:cubicBezTo>
                  <a:pt x="391037" y="401094"/>
                  <a:pt x="388258" y="399905"/>
                  <a:pt x="386272" y="397723"/>
                </a:cubicBezTo>
                <a:cubicBezTo>
                  <a:pt x="384287" y="395641"/>
                  <a:pt x="383294" y="392766"/>
                  <a:pt x="383493" y="389891"/>
                </a:cubicBezTo>
                <a:lnTo>
                  <a:pt x="397490" y="204788"/>
                </a:lnTo>
                <a:cubicBezTo>
                  <a:pt x="397589" y="202905"/>
                  <a:pt x="396199" y="201417"/>
                  <a:pt x="394413" y="201219"/>
                </a:cubicBezTo>
                <a:cubicBezTo>
                  <a:pt x="392626" y="201120"/>
                  <a:pt x="391037" y="202409"/>
                  <a:pt x="390938" y="204293"/>
                </a:cubicBezTo>
                <a:cubicBezTo>
                  <a:pt x="390740" y="206077"/>
                  <a:pt x="390045" y="213017"/>
                  <a:pt x="371481" y="371648"/>
                </a:cubicBezTo>
                <a:cubicBezTo>
                  <a:pt x="370091" y="383843"/>
                  <a:pt x="358973" y="392766"/>
                  <a:pt x="346564" y="391279"/>
                </a:cubicBezTo>
                <a:cubicBezTo>
                  <a:pt x="334254" y="389891"/>
                  <a:pt x="325419" y="378688"/>
                  <a:pt x="326908" y="366394"/>
                </a:cubicBezTo>
                <a:lnTo>
                  <a:pt x="345968" y="202607"/>
                </a:lnTo>
                <a:cubicBezTo>
                  <a:pt x="346862" y="174153"/>
                  <a:pt x="370389" y="151151"/>
                  <a:pt x="399178" y="151151"/>
                </a:cubicBezTo>
                <a:close/>
                <a:moveTo>
                  <a:pt x="54005" y="151081"/>
                </a:moveTo>
                <a:lnTo>
                  <a:pt x="174922" y="151081"/>
                </a:lnTo>
                <a:cubicBezTo>
                  <a:pt x="204109" y="151081"/>
                  <a:pt x="227935" y="174772"/>
                  <a:pt x="228133" y="203915"/>
                </a:cubicBezTo>
                <a:lnTo>
                  <a:pt x="228927" y="368859"/>
                </a:lnTo>
                <a:cubicBezTo>
                  <a:pt x="229027" y="381250"/>
                  <a:pt x="219000" y="391261"/>
                  <a:pt x="206591" y="391360"/>
                </a:cubicBezTo>
                <a:lnTo>
                  <a:pt x="206491" y="391360"/>
                </a:lnTo>
                <a:cubicBezTo>
                  <a:pt x="194082" y="391360"/>
                  <a:pt x="184055" y="381448"/>
                  <a:pt x="183956" y="369057"/>
                </a:cubicBezTo>
                <a:lnTo>
                  <a:pt x="183162" y="204212"/>
                </a:lnTo>
                <a:cubicBezTo>
                  <a:pt x="183162" y="201536"/>
                  <a:pt x="181077" y="199454"/>
                  <a:pt x="178397" y="199454"/>
                </a:cubicBezTo>
                <a:cubicBezTo>
                  <a:pt x="175816" y="199454"/>
                  <a:pt x="173731" y="201635"/>
                  <a:pt x="173731" y="204212"/>
                </a:cubicBezTo>
                <a:lnTo>
                  <a:pt x="174227" y="581482"/>
                </a:lnTo>
                <a:cubicBezTo>
                  <a:pt x="174227" y="596351"/>
                  <a:pt x="162116" y="608345"/>
                  <a:pt x="147224" y="608345"/>
                </a:cubicBezTo>
                <a:cubicBezTo>
                  <a:pt x="132333" y="608345"/>
                  <a:pt x="120321" y="596351"/>
                  <a:pt x="120321" y="581482"/>
                </a:cubicBezTo>
                <a:lnTo>
                  <a:pt x="120321" y="371932"/>
                </a:lnTo>
                <a:cubicBezTo>
                  <a:pt x="120321" y="368760"/>
                  <a:pt x="117641" y="366183"/>
                  <a:pt x="114464" y="366183"/>
                </a:cubicBezTo>
                <a:cubicBezTo>
                  <a:pt x="111287" y="366183"/>
                  <a:pt x="108607" y="368760"/>
                  <a:pt x="108607" y="372031"/>
                </a:cubicBezTo>
                <a:lnTo>
                  <a:pt x="108607" y="581482"/>
                </a:lnTo>
                <a:cubicBezTo>
                  <a:pt x="108607" y="596351"/>
                  <a:pt x="96594" y="608345"/>
                  <a:pt x="81703" y="608345"/>
                </a:cubicBezTo>
                <a:cubicBezTo>
                  <a:pt x="66812" y="608345"/>
                  <a:pt x="54700" y="596351"/>
                  <a:pt x="54700" y="581482"/>
                </a:cubicBezTo>
                <a:lnTo>
                  <a:pt x="54700" y="204212"/>
                </a:lnTo>
                <a:cubicBezTo>
                  <a:pt x="54700" y="201734"/>
                  <a:pt x="52715" y="199752"/>
                  <a:pt x="50233" y="199752"/>
                </a:cubicBezTo>
                <a:cubicBezTo>
                  <a:pt x="47751" y="199752"/>
                  <a:pt x="45766" y="201734"/>
                  <a:pt x="45766" y="204212"/>
                </a:cubicBezTo>
                <a:lnTo>
                  <a:pt x="44971" y="369057"/>
                </a:lnTo>
                <a:cubicBezTo>
                  <a:pt x="44872" y="381448"/>
                  <a:pt x="34845" y="391360"/>
                  <a:pt x="22436" y="391360"/>
                </a:cubicBezTo>
                <a:lnTo>
                  <a:pt x="22337" y="391360"/>
                </a:lnTo>
                <a:cubicBezTo>
                  <a:pt x="9927" y="391261"/>
                  <a:pt x="-99" y="381250"/>
                  <a:pt x="0" y="368859"/>
                </a:cubicBezTo>
                <a:lnTo>
                  <a:pt x="794" y="203915"/>
                </a:lnTo>
                <a:cubicBezTo>
                  <a:pt x="993" y="174772"/>
                  <a:pt x="24819" y="151081"/>
                  <a:pt x="54005" y="151081"/>
                </a:cubicBezTo>
                <a:close/>
                <a:moveTo>
                  <a:pt x="459493" y="43398"/>
                </a:moveTo>
                <a:cubicBezTo>
                  <a:pt x="485215" y="43398"/>
                  <a:pt x="506066" y="64218"/>
                  <a:pt x="506066" y="89901"/>
                </a:cubicBezTo>
                <a:cubicBezTo>
                  <a:pt x="506066" y="115584"/>
                  <a:pt x="485215" y="136404"/>
                  <a:pt x="459493" y="136404"/>
                </a:cubicBezTo>
                <a:cubicBezTo>
                  <a:pt x="433771" y="136404"/>
                  <a:pt x="412920" y="115584"/>
                  <a:pt x="412920" y="89901"/>
                </a:cubicBezTo>
                <a:cubicBezTo>
                  <a:pt x="412920" y="64218"/>
                  <a:pt x="433771" y="43398"/>
                  <a:pt x="459493" y="43398"/>
                </a:cubicBezTo>
                <a:close/>
                <a:moveTo>
                  <a:pt x="114711" y="43257"/>
                </a:moveTo>
                <a:cubicBezTo>
                  <a:pt x="140433" y="43257"/>
                  <a:pt x="161284" y="64093"/>
                  <a:pt x="161284" y="89795"/>
                </a:cubicBezTo>
                <a:cubicBezTo>
                  <a:pt x="161284" y="115497"/>
                  <a:pt x="140433" y="136333"/>
                  <a:pt x="114711" y="136333"/>
                </a:cubicBezTo>
                <a:cubicBezTo>
                  <a:pt x="88989" y="136333"/>
                  <a:pt x="68138" y="115497"/>
                  <a:pt x="68138" y="89795"/>
                </a:cubicBezTo>
                <a:cubicBezTo>
                  <a:pt x="68138" y="64093"/>
                  <a:pt x="88989" y="43257"/>
                  <a:pt x="114711" y="43257"/>
                </a:cubicBezTo>
                <a:close/>
                <a:moveTo>
                  <a:pt x="281126" y="0"/>
                </a:moveTo>
                <a:cubicBezTo>
                  <a:pt x="292052" y="0"/>
                  <a:pt x="300792" y="8823"/>
                  <a:pt x="300792" y="19627"/>
                </a:cubicBezTo>
                <a:lnTo>
                  <a:pt x="300792" y="588718"/>
                </a:lnTo>
                <a:cubicBezTo>
                  <a:pt x="300792" y="599622"/>
                  <a:pt x="292052" y="608345"/>
                  <a:pt x="281126" y="608345"/>
                </a:cubicBezTo>
                <a:cubicBezTo>
                  <a:pt x="270299" y="608345"/>
                  <a:pt x="261558" y="599622"/>
                  <a:pt x="261558" y="588718"/>
                </a:cubicBezTo>
                <a:lnTo>
                  <a:pt x="261558" y="19627"/>
                </a:lnTo>
                <a:cubicBezTo>
                  <a:pt x="261558" y="8823"/>
                  <a:pt x="270299" y="0"/>
                  <a:pt x="2811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任意多边形: 形状 50"/>
          <p:cNvSpPr/>
          <p:nvPr/>
        </p:nvSpPr>
        <p:spPr>
          <a:xfrm>
            <a:off x="2362157" y="2152597"/>
            <a:ext cx="609685" cy="589023"/>
          </a:xfrm>
          <a:custGeom>
            <a:avLst/>
            <a:gdLst>
              <a:gd name="connsiteX0" fmla="*/ 328892 w 607614"/>
              <a:gd name="connsiteY0" fmla="*/ 413426 h 587023"/>
              <a:gd name="connsiteX1" fmla="*/ 339538 w 607614"/>
              <a:gd name="connsiteY1" fmla="*/ 422491 h 587023"/>
              <a:gd name="connsiteX2" fmla="*/ 330413 w 607614"/>
              <a:gd name="connsiteY2" fmla="*/ 433822 h 587023"/>
              <a:gd name="connsiteX3" fmla="*/ 309883 w 607614"/>
              <a:gd name="connsiteY3" fmla="*/ 435333 h 587023"/>
              <a:gd name="connsiteX4" fmla="*/ 309123 w 607614"/>
              <a:gd name="connsiteY4" fmla="*/ 435333 h 587023"/>
              <a:gd name="connsiteX5" fmla="*/ 299238 w 607614"/>
              <a:gd name="connsiteY5" fmla="*/ 425513 h 587023"/>
              <a:gd name="connsiteX6" fmla="*/ 309123 w 607614"/>
              <a:gd name="connsiteY6" fmla="*/ 414937 h 587023"/>
              <a:gd name="connsiteX7" fmla="*/ 328892 w 607614"/>
              <a:gd name="connsiteY7" fmla="*/ 413426 h 587023"/>
              <a:gd name="connsiteX8" fmla="*/ 250626 w 607614"/>
              <a:gd name="connsiteY8" fmla="*/ 411140 h 587023"/>
              <a:gd name="connsiteX9" fmla="*/ 270382 w 607614"/>
              <a:gd name="connsiteY9" fmla="*/ 413413 h 587023"/>
              <a:gd name="connsiteX10" fmla="*/ 278740 w 607614"/>
              <a:gd name="connsiteY10" fmla="*/ 424779 h 587023"/>
              <a:gd name="connsiteX11" fmla="*/ 268862 w 607614"/>
              <a:gd name="connsiteY11" fmla="*/ 433871 h 587023"/>
              <a:gd name="connsiteX12" fmla="*/ 268102 w 607614"/>
              <a:gd name="connsiteY12" fmla="*/ 433871 h 587023"/>
              <a:gd name="connsiteX13" fmla="*/ 246827 w 607614"/>
              <a:gd name="connsiteY13" fmla="*/ 430840 h 587023"/>
              <a:gd name="connsiteX14" fmla="*/ 239229 w 607614"/>
              <a:gd name="connsiteY14" fmla="*/ 419475 h 587023"/>
              <a:gd name="connsiteX15" fmla="*/ 250626 w 607614"/>
              <a:gd name="connsiteY15" fmla="*/ 411140 h 587023"/>
              <a:gd name="connsiteX16" fmla="*/ 587112 w 607614"/>
              <a:gd name="connsiteY16" fmla="*/ 404995 h 587023"/>
              <a:gd name="connsiteX17" fmla="*/ 597745 w 607614"/>
              <a:gd name="connsiteY17" fmla="*/ 414855 h 587023"/>
              <a:gd name="connsiteX18" fmla="*/ 597745 w 607614"/>
              <a:gd name="connsiteY18" fmla="*/ 587023 h 587023"/>
              <a:gd name="connsiteX19" fmla="*/ 425346 w 607614"/>
              <a:gd name="connsiteY19" fmla="*/ 587023 h 587023"/>
              <a:gd name="connsiteX20" fmla="*/ 415473 w 607614"/>
              <a:gd name="connsiteY20" fmla="*/ 576405 h 587023"/>
              <a:gd name="connsiteX21" fmla="*/ 425346 w 607614"/>
              <a:gd name="connsiteY21" fmla="*/ 566545 h 587023"/>
              <a:gd name="connsiteX22" fmla="*/ 577239 w 607614"/>
              <a:gd name="connsiteY22" fmla="*/ 566545 h 587023"/>
              <a:gd name="connsiteX23" fmla="*/ 577239 w 607614"/>
              <a:gd name="connsiteY23" fmla="*/ 414855 h 587023"/>
              <a:gd name="connsiteX24" fmla="*/ 587112 w 607614"/>
              <a:gd name="connsiteY24" fmla="*/ 404995 h 587023"/>
              <a:gd name="connsiteX25" fmla="*/ 20500 w 607614"/>
              <a:gd name="connsiteY25" fmla="*/ 404995 h 587023"/>
              <a:gd name="connsiteX26" fmla="*/ 30371 w 607614"/>
              <a:gd name="connsiteY26" fmla="*/ 414855 h 587023"/>
              <a:gd name="connsiteX27" fmla="*/ 30371 w 607614"/>
              <a:gd name="connsiteY27" fmla="*/ 566545 h 587023"/>
              <a:gd name="connsiteX28" fmla="*/ 192110 w 607614"/>
              <a:gd name="connsiteY28" fmla="*/ 566545 h 587023"/>
              <a:gd name="connsiteX29" fmla="*/ 202741 w 607614"/>
              <a:gd name="connsiteY29" fmla="*/ 576405 h 587023"/>
              <a:gd name="connsiteX30" fmla="*/ 192110 w 607614"/>
              <a:gd name="connsiteY30" fmla="*/ 587023 h 587023"/>
              <a:gd name="connsiteX31" fmla="*/ 9869 w 607614"/>
              <a:gd name="connsiteY31" fmla="*/ 587023 h 587023"/>
              <a:gd name="connsiteX32" fmla="*/ 9869 w 607614"/>
              <a:gd name="connsiteY32" fmla="*/ 414855 h 587023"/>
              <a:gd name="connsiteX33" fmla="*/ 20500 w 607614"/>
              <a:gd name="connsiteY33" fmla="*/ 404995 h 587023"/>
              <a:gd name="connsiteX34" fmla="*/ 385806 w 607614"/>
              <a:gd name="connsiteY34" fmla="*/ 401272 h 587023"/>
              <a:gd name="connsiteX35" fmla="*/ 398723 w 607614"/>
              <a:gd name="connsiteY35" fmla="*/ 408095 h 587023"/>
              <a:gd name="connsiteX36" fmla="*/ 391885 w 607614"/>
              <a:gd name="connsiteY36" fmla="*/ 420983 h 587023"/>
              <a:gd name="connsiteX37" fmla="*/ 372129 w 607614"/>
              <a:gd name="connsiteY37" fmla="*/ 426290 h 587023"/>
              <a:gd name="connsiteX38" fmla="*/ 369850 w 607614"/>
              <a:gd name="connsiteY38" fmla="*/ 427048 h 587023"/>
              <a:gd name="connsiteX39" fmla="*/ 359972 w 607614"/>
              <a:gd name="connsiteY39" fmla="*/ 419467 h 587023"/>
              <a:gd name="connsiteX40" fmla="*/ 366810 w 607614"/>
              <a:gd name="connsiteY40" fmla="*/ 406579 h 587023"/>
              <a:gd name="connsiteX41" fmla="*/ 385806 w 607614"/>
              <a:gd name="connsiteY41" fmla="*/ 401272 h 587023"/>
              <a:gd name="connsiteX42" fmla="*/ 194423 w 607614"/>
              <a:gd name="connsiteY42" fmla="*/ 395203 h 587023"/>
              <a:gd name="connsiteX43" fmla="*/ 212659 w 607614"/>
              <a:gd name="connsiteY43" fmla="*/ 402013 h 587023"/>
              <a:gd name="connsiteX44" fmla="*/ 219497 w 607614"/>
              <a:gd name="connsiteY44" fmla="*/ 414120 h 587023"/>
              <a:gd name="connsiteX45" fmla="*/ 209619 w 607614"/>
              <a:gd name="connsiteY45" fmla="*/ 421687 h 587023"/>
              <a:gd name="connsiteX46" fmla="*/ 206580 w 607614"/>
              <a:gd name="connsiteY46" fmla="*/ 420930 h 587023"/>
              <a:gd name="connsiteX47" fmla="*/ 186824 w 607614"/>
              <a:gd name="connsiteY47" fmla="*/ 414120 h 587023"/>
              <a:gd name="connsiteX48" fmla="*/ 180746 w 607614"/>
              <a:gd name="connsiteY48" fmla="*/ 400500 h 587023"/>
              <a:gd name="connsiteX49" fmla="*/ 194423 w 607614"/>
              <a:gd name="connsiteY49" fmla="*/ 395203 h 587023"/>
              <a:gd name="connsiteX50" fmla="*/ 439805 w 607614"/>
              <a:gd name="connsiteY50" fmla="*/ 377783 h 587023"/>
              <a:gd name="connsiteX51" fmla="*/ 453492 w 607614"/>
              <a:gd name="connsiteY51" fmla="*/ 381572 h 587023"/>
              <a:gd name="connsiteX52" fmla="*/ 449690 w 607614"/>
              <a:gd name="connsiteY52" fmla="*/ 395970 h 587023"/>
              <a:gd name="connsiteX53" fmla="*/ 430680 w 607614"/>
              <a:gd name="connsiteY53" fmla="*/ 405063 h 587023"/>
              <a:gd name="connsiteX54" fmla="*/ 426879 w 607614"/>
              <a:gd name="connsiteY54" fmla="*/ 406579 h 587023"/>
              <a:gd name="connsiteX55" fmla="*/ 417754 w 607614"/>
              <a:gd name="connsiteY55" fmla="*/ 400517 h 587023"/>
              <a:gd name="connsiteX56" fmla="*/ 422316 w 607614"/>
              <a:gd name="connsiteY56" fmla="*/ 386877 h 587023"/>
              <a:gd name="connsiteX57" fmla="*/ 439805 w 607614"/>
              <a:gd name="connsiteY57" fmla="*/ 377783 h 587023"/>
              <a:gd name="connsiteX58" fmla="*/ 340998 w 607614"/>
              <a:gd name="connsiteY58" fmla="*/ 370930 h 587023"/>
              <a:gd name="connsiteX59" fmla="*/ 353155 w 607614"/>
              <a:gd name="connsiteY59" fmla="*/ 377735 h 587023"/>
              <a:gd name="connsiteX60" fmla="*/ 346317 w 607614"/>
              <a:gd name="connsiteY60" fmla="*/ 390589 h 587023"/>
              <a:gd name="connsiteX61" fmla="*/ 325041 w 607614"/>
              <a:gd name="connsiteY61" fmla="*/ 395126 h 587023"/>
              <a:gd name="connsiteX62" fmla="*/ 323522 w 607614"/>
              <a:gd name="connsiteY62" fmla="*/ 395126 h 587023"/>
              <a:gd name="connsiteX63" fmla="*/ 313644 w 607614"/>
              <a:gd name="connsiteY63" fmla="*/ 386053 h 587023"/>
              <a:gd name="connsiteX64" fmla="*/ 322002 w 607614"/>
              <a:gd name="connsiteY64" fmla="*/ 374711 h 587023"/>
              <a:gd name="connsiteX65" fmla="*/ 340998 w 607614"/>
              <a:gd name="connsiteY65" fmla="*/ 370930 h 587023"/>
              <a:gd name="connsiteX66" fmla="*/ 266645 w 607614"/>
              <a:gd name="connsiteY66" fmla="*/ 370930 h 587023"/>
              <a:gd name="connsiteX67" fmla="*/ 284881 w 607614"/>
              <a:gd name="connsiteY67" fmla="*/ 374711 h 587023"/>
              <a:gd name="connsiteX68" fmla="*/ 293239 w 607614"/>
              <a:gd name="connsiteY68" fmla="*/ 386053 h 587023"/>
              <a:gd name="connsiteX69" fmla="*/ 283361 w 607614"/>
              <a:gd name="connsiteY69" fmla="*/ 395126 h 587023"/>
              <a:gd name="connsiteX70" fmla="*/ 281842 w 607614"/>
              <a:gd name="connsiteY70" fmla="*/ 394370 h 587023"/>
              <a:gd name="connsiteX71" fmla="*/ 260566 w 607614"/>
              <a:gd name="connsiteY71" fmla="*/ 389833 h 587023"/>
              <a:gd name="connsiteX72" fmla="*/ 253728 w 607614"/>
              <a:gd name="connsiteY72" fmla="*/ 377735 h 587023"/>
              <a:gd name="connsiteX73" fmla="*/ 266645 w 607614"/>
              <a:gd name="connsiteY73" fmla="*/ 370930 h 587023"/>
              <a:gd name="connsiteX74" fmla="*/ 142063 w 607614"/>
              <a:gd name="connsiteY74" fmla="*/ 367825 h 587023"/>
              <a:gd name="connsiteX75" fmla="*/ 158752 w 607614"/>
              <a:gd name="connsiteY75" fmla="*/ 378457 h 587023"/>
              <a:gd name="connsiteX76" fmla="*/ 162546 w 607614"/>
              <a:gd name="connsiteY76" fmla="*/ 392125 h 587023"/>
              <a:gd name="connsiteX77" fmla="*/ 154201 w 607614"/>
              <a:gd name="connsiteY77" fmla="*/ 397441 h 587023"/>
              <a:gd name="connsiteX78" fmla="*/ 148890 w 607614"/>
              <a:gd name="connsiteY78" fmla="*/ 395922 h 587023"/>
              <a:gd name="connsiteX79" fmla="*/ 131442 w 607614"/>
              <a:gd name="connsiteY79" fmla="*/ 384532 h 587023"/>
              <a:gd name="connsiteX80" fmla="*/ 128407 w 607614"/>
              <a:gd name="connsiteY80" fmla="*/ 370863 h 587023"/>
              <a:gd name="connsiteX81" fmla="*/ 142063 w 607614"/>
              <a:gd name="connsiteY81" fmla="*/ 367825 h 587023"/>
              <a:gd name="connsiteX82" fmla="*/ 389686 w 607614"/>
              <a:gd name="connsiteY82" fmla="*/ 344336 h 587023"/>
              <a:gd name="connsiteX83" fmla="*/ 404120 w 607614"/>
              <a:gd name="connsiteY83" fmla="*/ 345094 h 587023"/>
              <a:gd name="connsiteX84" fmla="*/ 403361 w 607614"/>
              <a:gd name="connsiteY84" fmla="*/ 359510 h 587023"/>
              <a:gd name="connsiteX85" fmla="*/ 385888 w 607614"/>
              <a:gd name="connsiteY85" fmla="*/ 372409 h 587023"/>
              <a:gd name="connsiteX86" fmla="*/ 380570 w 607614"/>
              <a:gd name="connsiteY86" fmla="*/ 373926 h 587023"/>
              <a:gd name="connsiteX87" fmla="*/ 371453 w 607614"/>
              <a:gd name="connsiteY87" fmla="*/ 369374 h 587023"/>
              <a:gd name="connsiteX88" fmla="*/ 375252 w 607614"/>
              <a:gd name="connsiteY88" fmla="*/ 355717 h 587023"/>
              <a:gd name="connsiteX89" fmla="*/ 389686 w 607614"/>
              <a:gd name="connsiteY89" fmla="*/ 344336 h 587023"/>
              <a:gd name="connsiteX90" fmla="*/ 217184 w 607614"/>
              <a:gd name="connsiteY90" fmla="*/ 344336 h 587023"/>
              <a:gd name="connsiteX91" fmla="*/ 232367 w 607614"/>
              <a:gd name="connsiteY91" fmla="*/ 354958 h 587023"/>
              <a:gd name="connsiteX92" fmla="*/ 235403 w 607614"/>
              <a:gd name="connsiteY92" fmla="*/ 369374 h 587023"/>
              <a:gd name="connsiteX93" fmla="*/ 227053 w 607614"/>
              <a:gd name="connsiteY93" fmla="*/ 373926 h 587023"/>
              <a:gd name="connsiteX94" fmla="*/ 221739 w 607614"/>
              <a:gd name="connsiteY94" fmla="*/ 372409 h 587023"/>
              <a:gd name="connsiteX95" fmla="*/ 204278 w 607614"/>
              <a:gd name="connsiteY95" fmla="*/ 359510 h 587023"/>
              <a:gd name="connsiteX96" fmla="*/ 202760 w 607614"/>
              <a:gd name="connsiteY96" fmla="*/ 345094 h 587023"/>
              <a:gd name="connsiteX97" fmla="*/ 217184 w 607614"/>
              <a:gd name="connsiteY97" fmla="*/ 344336 h 587023"/>
              <a:gd name="connsiteX98" fmla="*/ 486900 w 607614"/>
              <a:gd name="connsiteY98" fmla="*/ 344333 h 587023"/>
              <a:gd name="connsiteX99" fmla="*/ 500585 w 607614"/>
              <a:gd name="connsiteY99" fmla="*/ 344333 h 587023"/>
              <a:gd name="connsiteX100" fmla="*/ 500585 w 607614"/>
              <a:gd name="connsiteY100" fmla="*/ 358737 h 587023"/>
              <a:gd name="connsiteX101" fmla="*/ 496784 w 607614"/>
              <a:gd name="connsiteY101" fmla="*/ 362527 h 587023"/>
              <a:gd name="connsiteX102" fmla="*/ 494503 w 607614"/>
              <a:gd name="connsiteY102" fmla="*/ 364802 h 587023"/>
              <a:gd name="connsiteX103" fmla="*/ 484619 w 607614"/>
              <a:gd name="connsiteY103" fmla="*/ 372383 h 587023"/>
              <a:gd name="connsiteX104" fmla="*/ 478537 w 607614"/>
              <a:gd name="connsiteY104" fmla="*/ 374657 h 587023"/>
              <a:gd name="connsiteX105" fmla="*/ 470174 w 607614"/>
              <a:gd name="connsiteY105" fmla="*/ 370866 h 587023"/>
              <a:gd name="connsiteX106" fmla="*/ 472455 w 607614"/>
              <a:gd name="connsiteY106" fmla="*/ 356462 h 587023"/>
              <a:gd name="connsiteX107" fmla="*/ 481578 w 607614"/>
              <a:gd name="connsiteY107" fmla="*/ 348881 h 587023"/>
              <a:gd name="connsiteX108" fmla="*/ 483099 w 607614"/>
              <a:gd name="connsiteY108" fmla="*/ 348123 h 587023"/>
              <a:gd name="connsiteX109" fmla="*/ 95723 w 607614"/>
              <a:gd name="connsiteY109" fmla="*/ 331418 h 587023"/>
              <a:gd name="connsiteX110" fmla="*/ 110917 w 607614"/>
              <a:gd name="connsiteY110" fmla="*/ 344305 h 587023"/>
              <a:gd name="connsiteX111" fmla="*/ 112436 w 607614"/>
              <a:gd name="connsiteY111" fmla="*/ 358710 h 587023"/>
              <a:gd name="connsiteX112" fmla="*/ 104839 w 607614"/>
              <a:gd name="connsiteY112" fmla="*/ 361742 h 587023"/>
              <a:gd name="connsiteX113" fmla="*/ 98002 w 607614"/>
              <a:gd name="connsiteY113" fmla="*/ 359468 h 587023"/>
              <a:gd name="connsiteX114" fmla="*/ 82808 w 607614"/>
              <a:gd name="connsiteY114" fmla="*/ 346580 h 587023"/>
              <a:gd name="connsiteX115" fmla="*/ 81289 w 607614"/>
              <a:gd name="connsiteY115" fmla="*/ 332176 h 587023"/>
              <a:gd name="connsiteX116" fmla="*/ 95723 w 607614"/>
              <a:gd name="connsiteY116" fmla="*/ 331418 h 587023"/>
              <a:gd name="connsiteX117" fmla="*/ 456470 w 607614"/>
              <a:gd name="connsiteY117" fmla="*/ 249558 h 587023"/>
              <a:gd name="connsiteX118" fmla="*/ 448115 w 607614"/>
              <a:gd name="connsiteY118" fmla="*/ 293548 h 587023"/>
              <a:gd name="connsiteX119" fmla="*/ 507358 w 607614"/>
              <a:gd name="connsiteY119" fmla="*/ 293548 h 587023"/>
              <a:gd name="connsiteX120" fmla="*/ 481534 w 607614"/>
              <a:gd name="connsiteY120" fmla="*/ 268519 h 587023"/>
              <a:gd name="connsiteX121" fmla="*/ 480015 w 607614"/>
              <a:gd name="connsiteY121" fmla="*/ 267002 h 587023"/>
              <a:gd name="connsiteX122" fmla="*/ 456470 w 607614"/>
              <a:gd name="connsiteY122" fmla="*/ 249558 h 587023"/>
              <a:gd name="connsiteX123" fmla="*/ 151144 w 607614"/>
              <a:gd name="connsiteY123" fmla="*/ 242731 h 587023"/>
              <a:gd name="connsiteX124" fmla="*/ 115447 w 607614"/>
              <a:gd name="connsiteY124" fmla="*/ 267760 h 587023"/>
              <a:gd name="connsiteX125" fmla="*/ 85066 w 607614"/>
              <a:gd name="connsiteY125" fmla="*/ 293548 h 587023"/>
              <a:gd name="connsiteX126" fmla="*/ 159499 w 607614"/>
              <a:gd name="connsiteY126" fmla="*/ 293548 h 587023"/>
              <a:gd name="connsiteX127" fmla="*/ 151144 w 607614"/>
              <a:gd name="connsiteY127" fmla="*/ 243490 h 587023"/>
              <a:gd name="connsiteX128" fmla="*/ 151144 w 607614"/>
              <a:gd name="connsiteY128" fmla="*/ 242731 h 587023"/>
              <a:gd name="connsiteX129" fmla="*/ 247603 w 607614"/>
              <a:gd name="connsiteY129" fmla="*/ 212393 h 587023"/>
              <a:gd name="connsiteX130" fmla="*/ 202791 w 607614"/>
              <a:gd name="connsiteY130" fmla="*/ 257142 h 587023"/>
              <a:gd name="connsiteX131" fmla="*/ 222539 w 607614"/>
              <a:gd name="connsiteY131" fmla="*/ 293548 h 587023"/>
              <a:gd name="connsiteX132" fmla="*/ 272667 w 607614"/>
              <a:gd name="connsiteY132" fmla="*/ 293548 h 587023"/>
              <a:gd name="connsiteX133" fmla="*/ 292414 w 607614"/>
              <a:gd name="connsiteY133" fmla="*/ 257142 h 587023"/>
              <a:gd name="connsiteX134" fmla="*/ 247603 w 607614"/>
              <a:gd name="connsiteY134" fmla="*/ 212393 h 587023"/>
              <a:gd name="connsiteX135" fmla="*/ 290895 w 607614"/>
              <a:gd name="connsiteY135" fmla="*/ 181297 h 587023"/>
              <a:gd name="connsiteX136" fmla="*/ 305326 w 607614"/>
              <a:gd name="connsiteY136" fmla="*/ 181297 h 587023"/>
              <a:gd name="connsiteX137" fmla="*/ 319757 w 607614"/>
              <a:gd name="connsiteY137" fmla="*/ 182055 h 587023"/>
              <a:gd name="connsiteX138" fmla="*/ 331150 w 607614"/>
              <a:gd name="connsiteY138" fmla="*/ 183572 h 587023"/>
              <a:gd name="connsiteX139" fmla="*/ 343302 w 607614"/>
              <a:gd name="connsiteY139" fmla="*/ 184331 h 587023"/>
              <a:gd name="connsiteX140" fmla="*/ 354695 w 607614"/>
              <a:gd name="connsiteY140" fmla="*/ 186606 h 587023"/>
              <a:gd name="connsiteX141" fmla="*/ 366847 w 607614"/>
              <a:gd name="connsiteY141" fmla="*/ 188882 h 587023"/>
              <a:gd name="connsiteX142" fmla="*/ 377480 w 607614"/>
              <a:gd name="connsiteY142" fmla="*/ 191915 h 587023"/>
              <a:gd name="connsiteX143" fmla="*/ 397228 w 607614"/>
              <a:gd name="connsiteY143" fmla="*/ 197983 h 587023"/>
              <a:gd name="connsiteX144" fmla="*/ 407101 w 607614"/>
              <a:gd name="connsiteY144" fmla="*/ 201775 h 587023"/>
              <a:gd name="connsiteX145" fmla="*/ 420013 w 607614"/>
              <a:gd name="connsiteY145" fmla="*/ 206326 h 587023"/>
              <a:gd name="connsiteX146" fmla="*/ 429127 w 607614"/>
              <a:gd name="connsiteY146" fmla="*/ 210877 h 587023"/>
              <a:gd name="connsiteX147" fmla="*/ 443558 w 607614"/>
              <a:gd name="connsiteY147" fmla="*/ 217703 h 587023"/>
              <a:gd name="connsiteX148" fmla="*/ 449634 w 607614"/>
              <a:gd name="connsiteY148" fmla="*/ 221495 h 587023"/>
              <a:gd name="connsiteX149" fmla="*/ 451153 w 607614"/>
              <a:gd name="connsiteY149" fmla="*/ 222253 h 587023"/>
              <a:gd name="connsiteX150" fmla="*/ 454951 w 607614"/>
              <a:gd name="connsiteY150" fmla="*/ 224529 h 587023"/>
              <a:gd name="connsiteX151" fmla="*/ 455711 w 607614"/>
              <a:gd name="connsiteY151" fmla="*/ 225287 h 587023"/>
              <a:gd name="connsiteX152" fmla="*/ 492927 w 607614"/>
              <a:gd name="connsiteY152" fmla="*/ 251833 h 587023"/>
              <a:gd name="connsiteX153" fmla="*/ 495965 w 607614"/>
              <a:gd name="connsiteY153" fmla="*/ 254108 h 587023"/>
              <a:gd name="connsiteX154" fmla="*/ 536219 w 607614"/>
              <a:gd name="connsiteY154" fmla="*/ 293548 h 587023"/>
              <a:gd name="connsiteX155" fmla="*/ 597740 w 607614"/>
              <a:gd name="connsiteY155" fmla="*/ 293548 h 587023"/>
              <a:gd name="connsiteX156" fmla="*/ 607614 w 607614"/>
              <a:gd name="connsiteY156" fmla="*/ 303407 h 587023"/>
              <a:gd name="connsiteX157" fmla="*/ 597740 w 607614"/>
              <a:gd name="connsiteY157" fmla="*/ 314026 h 587023"/>
              <a:gd name="connsiteX158" fmla="*/ 545334 w 607614"/>
              <a:gd name="connsiteY158" fmla="*/ 314026 h 587023"/>
              <a:gd name="connsiteX159" fmla="*/ 543815 w 607614"/>
              <a:gd name="connsiteY159" fmla="*/ 315543 h 587023"/>
              <a:gd name="connsiteX160" fmla="*/ 529384 w 607614"/>
              <a:gd name="connsiteY160" fmla="*/ 329953 h 587023"/>
              <a:gd name="connsiteX161" fmla="*/ 522548 w 607614"/>
              <a:gd name="connsiteY161" fmla="*/ 332987 h 587023"/>
              <a:gd name="connsiteX162" fmla="*/ 514953 w 607614"/>
              <a:gd name="connsiteY162" fmla="*/ 329953 h 587023"/>
              <a:gd name="connsiteX163" fmla="*/ 514953 w 607614"/>
              <a:gd name="connsiteY163" fmla="*/ 315543 h 587023"/>
              <a:gd name="connsiteX164" fmla="*/ 517231 w 607614"/>
              <a:gd name="connsiteY164" fmla="*/ 314026 h 587023"/>
              <a:gd name="connsiteX165" fmla="*/ 439761 w 607614"/>
              <a:gd name="connsiteY165" fmla="*/ 314026 h 587023"/>
              <a:gd name="connsiteX166" fmla="*/ 431406 w 607614"/>
              <a:gd name="connsiteY166" fmla="*/ 326919 h 587023"/>
              <a:gd name="connsiteX167" fmla="*/ 423051 w 607614"/>
              <a:gd name="connsiteY167" fmla="*/ 331470 h 587023"/>
              <a:gd name="connsiteX168" fmla="*/ 417735 w 607614"/>
              <a:gd name="connsiteY168" fmla="*/ 329953 h 587023"/>
              <a:gd name="connsiteX169" fmla="*/ 414697 w 607614"/>
              <a:gd name="connsiteY169" fmla="*/ 316301 h 587023"/>
              <a:gd name="connsiteX170" fmla="*/ 416216 w 607614"/>
              <a:gd name="connsiteY170" fmla="*/ 314026 h 587023"/>
              <a:gd name="connsiteX171" fmla="*/ 191398 w 607614"/>
              <a:gd name="connsiteY171" fmla="*/ 314026 h 587023"/>
              <a:gd name="connsiteX172" fmla="*/ 192917 w 607614"/>
              <a:gd name="connsiteY172" fmla="*/ 315543 h 587023"/>
              <a:gd name="connsiteX173" fmla="*/ 189879 w 607614"/>
              <a:gd name="connsiteY173" fmla="*/ 329953 h 587023"/>
              <a:gd name="connsiteX174" fmla="*/ 183803 w 607614"/>
              <a:gd name="connsiteY174" fmla="*/ 331470 h 587023"/>
              <a:gd name="connsiteX175" fmla="*/ 175449 w 607614"/>
              <a:gd name="connsiteY175" fmla="*/ 326919 h 587023"/>
              <a:gd name="connsiteX176" fmla="*/ 167853 w 607614"/>
              <a:gd name="connsiteY176" fmla="*/ 314026 h 587023"/>
              <a:gd name="connsiteX177" fmla="*/ 73673 w 607614"/>
              <a:gd name="connsiteY177" fmla="*/ 314026 h 587023"/>
              <a:gd name="connsiteX178" fmla="*/ 65319 w 607614"/>
              <a:gd name="connsiteY178" fmla="*/ 317818 h 587023"/>
              <a:gd name="connsiteX179" fmla="*/ 56964 w 607614"/>
              <a:gd name="connsiteY179" fmla="*/ 314026 h 587023"/>
              <a:gd name="connsiteX180" fmla="*/ 9874 w 607614"/>
              <a:gd name="connsiteY180" fmla="*/ 314026 h 587023"/>
              <a:gd name="connsiteX181" fmla="*/ 0 w 607614"/>
              <a:gd name="connsiteY181" fmla="*/ 303407 h 587023"/>
              <a:gd name="connsiteX182" fmla="*/ 9874 w 607614"/>
              <a:gd name="connsiteY182" fmla="*/ 293548 h 587023"/>
              <a:gd name="connsiteX183" fmla="*/ 58483 w 607614"/>
              <a:gd name="connsiteY183" fmla="*/ 293548 h 587023"/>
              <a:gd name="connsiteX184" fmla="*/ 66078 w 607614"/>
              <a:gd name="connsiteY184" fmla="*/ 282929 h 587023"/>
              <a:gd name="connsiteX185" fmla="*/ 66838 w 607614"/>
              <a:gd name="connsiteY185" fmla="*/ 282171 h 587023"/>
              <a:gd name="connsiteX186" fmla="*/ 67597 w 607614"/>
              <a:gd name="connsiteY186" fmla="*/ 281412 h 587023"/>
              <a:gd name="connsiteX187" fmla="*/ 102535 w 607614"/>
              <a:gd name="connsiteY187" fmla="*/ 252591 h 587023"/>
              <a:gd name="connsiteX188" fmla="*/ 153423 w 607614"/>
              <a:gd name="connsiteY188" fmla="*/ 217703 h 587023"/>
              <a:gd name="connsiteX189" fmla="*/ 157980 w 607614"/>
              <a:gd name="connsiteY189" fmla="*/ 215427 h 587023"/>
              <a:gd name="connsiteX190" fmla="*/ 166334 w 607614"/>
              <a:gd name="connsiteY190" fmla="*/ 211635 h 587023"/>
              <a:gd name="connsiteX191" fmla="*/ 173170 w 607614"/>
              <a:gd name="connsiteY191" fmla="*/ 207843 h 587023"/>
              <a:gd name="connsiteX192" fmla="*/ 192158 w 607614"/>
              <a:gd name="connsiteY192" fmla="*/ 200258 h 587023"/>
              <a:gd name="connsiteX193" fmla="*/ 201272 w 607614"/>
              <a:gd name="connsiteY193" fmla="*/ 197224 h 587023"/>
              <a:gd name="connsiteX194" fmla="*/ 214184 w 607614"/>
              <a:gd name="connsiteY194" fmla="*/ 193432 h 587023"/>
              <a:gd name="connsiteX195" fmla="*/ 224058 w 607614"/>
              <a:gd name="connsiteY195" fmla="*/ 190398 h 587023"/>
              <a:gd name="connsiteX196" fmla="*/ 240008 w 607614"/>
              <a:gd name="connsiteY196" fmla="*/ 186606 h 587023"/>
              <a:gd name="connsiteX197" fmla="*/ 253679 w 607614"/>
              <a:gd name="connsiteY197" fmla="*/ 184331 h 587023"/>
              <a:gd name="connsiteX198" fmla="*/ 265831 w 607614"/>
              <a:gd name="connsiteY198" fmla="*/ 182814 h 587023"/>
              <a:gd name="connsiteX199" fmla="*/ 276464 w 607614"/>
              <a:gd name="connsiteY199" fmla="*/ 182055 h 587023"/>
              <a:gd name="connsiteX200" fmla="*/ 290895 w 607614"/>
              <a:gd name="connsiteY200" fmla="*/ 181297 h 587023"/>
              <a:gd name="connsiteX201" fmla="*/ 425346 w 607614"/>
              <a:gd name="connsiteY201" fmla="*/ 0 h 587023"/>
              <a:gd name="connsiteX202" fmla="*/ 597745 w 607614"/>
              <a:gd name="connsiteY202" fmla="*/ 0 h 587023"/>
              <a:gd name="connsiteX203" fmla="*/ 597745 w 607614"/>
              <a:gd name="connsiteY203" fmla="*/ 182011 h 587023"/>
              <a:gd name="connsiteX204" fmla="*/ 587112 w 607614"/>
              <a:gd name="connsiteY204" fmla="*/ 192628 h 587023"/>
              <a:gd name="connsiteX205" fmla="*/ 577239 w 607614"/>
              <a:gd name="connsiteY205" fmla="*/ 182011 h 587023"/>
              <a:gd name="connsiteX206" fmla="*/ 577239 w 607614"/>
              <a:gd name="connsiteY206" fmla="*/ 20476 h 587023"/>
              <a:gd name="connsiteX207" fmla="*/ 425346 w 607614"/>
              <a:gd name="connsiteY207" fmla="*/ 20476 h 587023"/>
              <a:gd name="connsiteX208" fmla="*/ 415473 w 607614"/>
              <a:gd name="connsiteY208" fmla="*/ 10617 h 587023"/>
              <a:gd name="connsiteX209" fmla="*/ 425346 w 607614"/>
              <a:gd name="connsiteY209" fmla="*/ 0 h 587023"/>
              <a:gd name="connsiteX210" fmla="*/ 9869 w 607614"/>
              <a:gd name="connsiteY210" fmla="*/ 0 h 587023"/>
              <a:gd name="connsiteX211" fmla="*/ 192110 w 607614"/>
              <a:gd name="connsiteY211" fmla="*/ 0 h 587023"/>
              <a:gd name="connsiteX212" fmla="*/ 202741 w 607614"/>
              <a:gd name="connsiteY212" fmla="*/ 10617 h 587023"/>
              <a:gd name="connsiteX213" fmla="*/ 192110 w 607614"/>
              <a:gd name="connsiteY213" fmla="*/ 20476 h 587023"/>
              <a:gd name="connsiteX214" fmla="*/ 30371 w 607614"/>
              <a:gd name="connsiteY214" fmla="*/ 20476 h 587023"/>
              <a:gd name="connsiteX215" fmla="*/ 30371 w 607614"/>
              <a:gd name="connsiteY215" fmla="*/ 182011 h 587023"/>
              <a:gd name="connsiteX216" fmla="*/ 20500 w 607614"/>
              <a:gd name="connsiteY216" fmla="*/ 192628 h 587023"/>
              <a:gd name="connsiteX217" fmla="*/ 9869 w 607614"/>
              <a:gd name="connsiteY217" fmla="*/ 182011 h 58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607614" h="587023">
                <a:moveTo>
                  <a:pt x="328892" y="413426"/>
                </a:moveTo>
                <a:cubicBezTo>
                  <a:pt x="334215" y="412671"/>
                  <a:pt x="339538" y="417203"/>
                  <a:pt x="339538" y="422491"/>
                </a:cubicBezTo>
                <a:cubicBezTo>
                  <a:pt x="340298" y="427779"/>
                  <a:pt x="336496" y="433067"/>
                  <a:pt x="330413" y="433822"/>
                </a:cubicBezTo>
                <a:cubicBezTo>
                  <a:pt x="323570" y="434578"/>
                  <a:pt x="316727" y="434578"/>
                  <a:pt x="309883" y="435333"/>
                </a:cubicBezTo>
                <a:lnTo>
                  <a:pt x="309123" y="435333"/>
                </a:lnTo>
                <a:cubicBezTo>
                  <a:pt x="303800" y="435333"/>
                  <a:pt x="299238" y="430801"/>
                  <a:pt x="299238" y="425513"/>
                </a:cubicBezTo>
                <a:cubicBezTo>
                  <a:pt x="299238" y="419470"/>
                  <a:pt x="303800" y="414937"/>
                  <a:pt x="309123" y="414937"/>
                </a:cubicBezTo>
                <a:cubicBezTo>
                  <a:pt x="315206" y="414937"/>
                  <a:pt x="322049" y="414182"/>
                  <a:pt x="328892" y="413426"/>
                </a:cubicBezTo>
                <a:close/>
                <a:moveTo>
                  <a:pt x="250626" y="411140"/>
                </a:moveTo>
                <a:cubicBezTo>
                  <a:pt x="256705" y="411898"/>
                  <a:pt x="263543" y="412656"/>
                  <a:pt x="270382" y="413413"/>
                </a:cubicBezTo>
                <a:cubicBezTo>
                  <a:pt x="275701" y="414171"/>
                  <a:pt x="279500" y="419475"/>
                  <a:pt x="278740" y="424779"/>
                </a:cubicBezTo>
                <a:cubicBezTo>
                  <a:pt x="278740" y="430083"/>
                  <a:pt x="274181" y="433871"/>
                  <a:pt x="268862" y="433871"/>
                </a:cubicBezTo>
                <a:cubicBezTo>
                  <a:pt x="268862" y="433871"/>
                  <a:pt x="268102" y="433871"/>
                  <a:pt x="268102" y="433871"/>
                </a:cubicBezTo>
                <a:cubicBezTo>
                  <a:pt x="261264" y="433113"/>
                  <a:pt x="254425" y="432356"/>
                  <a:pt x="246827" y="430840"/>
                </a:cubicBezTo>
                <a:cubicBezTo>
                  <a:pt x="241508" y="430083"/>
                  <a:pt x="237709" y="424779"/>
                  <a:pt x="239229" y="419475"/>
                </a:cubicBezTo>
                <a:cubicBezTo>
                  <a:pt x="239989" y="413413"/>
                  <a:pt x="245307" y="409625"/>
                  <a:pt x="250626" y="411140"/>
                </a:cubicBezTo>
                <a:close/>
                <a:moveTo>
                  <a:pt x="587112" y="404995"/>
                </a:moveTo>
                <a:cubicBezTo>
                  <a:pt x="593188" y="404995"/>
                  <a:pt x="597745" y="409546"/>
                  <a:pt x="597745" y="414855"/>
                </a:cubicBezTo>
                <a:lnTo>
                  <a:pt x="597745" y="587023"/>
                </a:lnTo>
                <a:lnTo>
                  <a:pt x="425346" y="587023"/>
                </a:lnTo>
                <a:cubicBezTo>
                  <a:pt x="420030" y="587023"/>
                  <a:pt x="415473" y="582472"/>
                  <a:pt x="415473" y="576405"/>
                </a:cubicBezTo>
                <a:cubicBezTo>
                  <a:pt x="415473" y="571096"/>
                  <a:pt x="420030" y="566545"/>
                  <a:pt x="425346" y="566545"/>
                </a:cubicBezTo>
                <a:lnTo>
                  <a:pt x="577239" y="566545"/>
                </a:lnTo>
                <a:lnTo>
                  <a:pt x="577239" y="414855"/>
                </a:lnTo>
                <a:cubicBezTo>
                  <a:pt x="577239" y="409546"/>
                  <a:pt x="581796" y="404995"/>
                  <a:pt x="587112" y="404995"/>
                </a:cubicBezTo>
                <a:close/>
                <a:moveTo>
                  <a:pt x="20500" y="404995"/>
                </a:moveTo>
                <a:cubicBezTo>
                  <a:pt x="25815" y="404995"/>
                  <a:pt x="30371" y="409546"/>
                  <a:pt x="30371" y="414855"/>
                </a:cubicBezTo>
                <a:lnTo>
                  <a:pt x="30371" y="566545"/>
                </a:lnTo>
                <a:lnTo>
                  <a:pt x="192110" y="566545"/>
                </a:lnTo>
                <a:cubicBezTo>
                  <a:pt x="198185" y="566545"/>
                  <a:pt x="202741" y="571096"/>
                  <a:pt x="202741" y="576405"/>
                </a:cubicBezTo>
                <a:cubicBezTo>
                  <a:pt x="202741" y="582472"/>
                  <a:pt x="198185" y="587023"/>
                  <a:pt x="192110" y="587023"/>
                </a:cubicBezTo>
                <a:lnTo>
                  <a:pt x="9869" y="587023"/>
                </a:lnTo>
                <a:lnTo>
                  <a:pt x="9869" y="414855"/>
                </a:lnTo>
                <a:cubicBezTo>
                  <a:pt x="9869" y="409546"/>
                  <a:pt x="14425" y="404995"/>
                  <a:pt x="20500" y="404995"/>
                </a:cubicBezTo>
                <a:close/>
                <a:moveTo>
                  <a:pt x="385806" y="401272"/>
                </a:moveTo>
                <a:cubicBezTo>
                  <a:pt x="391125" y="399756"/>
                  <a:pt x="397204" y="402788"/>
                  <a:pt x="398723" y="408095"/>
                </a:cubicBezTo>
                <a:cubicBezTo>
                  <a:pt x="400243" y="413402"/>
                  <a:pt x="397204" y="419467"/>
                  <a:pt x="391885" y="420983"/>
                </a:cubicBezTo>
                <a:cubicBezTo>
                  <a:pt x="385806" y="423257"/>
                  <a:pt x="378968" y="424774"/>
                  <a:pt x="372129" y="426290"/>
                </a:cubicBezTo>
                <a:cubicBezTo>
                  <a:pt x="371369" y="427048"/>
                  <a:pt x="370609" y="427048"/>
                  <a:pt x="369850" y="427048"/>
                </a:cubicBezTo>
                <a:cubicBezTo>
                  <a:pt x="365291" y="427048"/>
                  <a:pt x="360732" y="424016"/>
                  <a:pt x="359972" y="419467"/>
                </a:cubicBezTo>
                <a:cubicBezTo>
                  <a:pt x="358452" y="413402"/>
                  <a:pt x="361491" y="408095"/>
                  <a:pt x="366810" y="406579"/>
                </a:cubicBezTo>
                <a:cubicBezTo>
                  <a:pt x="373649" y="405063"/>
                  <a:pt x="379727" y="403547"/>
                  <a:pt x="385806" y="401272"/>
                </a:cubicBezTo>
                <a:close/>
                <a:moveTo>
                  <a:pt x="194423" y="395203"/>
                </a:moveTo>
                <a:cubicBezTo>
                  <a:pt x="200501" y="397473"/>
                  <a:pt x="206580" y="399743"/>
                  <a:pt x="212659" y="402013"/>
                </a:cubicBezTo>
                <a:cubicBezTo>
                  <a:pt x="217978" y="403527"/>
                  <a:pt x="221017" y="408823"/>
                  <a:pt x="219497" y="414120"/>
                </a:cubicBezTo>
                <a:cubicBezTo>
                  <a:pt x="217978" y="418660"/>
                  <a:pt x="214178" y="421687"/>
                  <a:pt x="209619" y="421687"/>
                </a:cubicBezTo>
                <a:cubicBezTo>
                  <a:pt x="208860" y="421687"/>
                  <a:pt x="207340" y="420930"/>
                  <a:pt x="206580" y="420930"/>
                </a:cubicBezTo>
                <a:cubicBezTo>
                  <a:pt x="199742" y="418660"/>
                  <a:pt x="193663" y="416390"/>
                  <a:pt x="186824" y="414120"/>
                </a:cubicBezTo>
                <a:cubicBezTo>
                  <a:pt x="181506" y="411850"/>
                  <a:pt x="179226" y="405797"/>
                  <a:pt x="180746" y="400500"/>
                </a:cubicBezTo>
                <a:cubicBezTo>
                  <a:pt x="183025" y="395960"/>
                  <a:pt x="189104" y="392933"/>
                  <a:pt x="194423" y="395203"/>
                </a:cubicBezTo>
                <a:close/>
                <a:moveTo>
                  <a:pt x="439805" y="377783"/>
                </a:moveTo>
                <a:cubicBezTo>
                  <a:pt x="444367" y="375510"/>
                  <a:pt x="450450" y="377026"/>
                  <a:pt x="453492" y="381572"/>
                </a:cubicBezTo>
                <a:cubicBezTo>
                  <a:pt x="456533" y="386877"/>
                  <a:pt x="454252" y="392939"/>
                  <a:pt x="449690" y="395970"/>
                </a:cubicBezTo>
                <a:cubicBezTo>
                  <a:pt x="443607" y="399001"/>
                  <a:pt x="437524" y="402032"/>
                  <a:pt x="430680" y="405063"/>
                </a:cubicBezTo>
                <a:cubicBezTo>
                  <a:pt x="429920" y="405821"/>
                  <a:pt x="428399" y="406579"/>
                  <a:pt x="426879" y="406579"/>
                </a:cubicBezTo>
                <a:cubicBezTo>
                  <a:pt x="423077" y="406579"/>
                  <a:pt x="419275" y="404306"/>
                  <a:pt x="417754" y="400517"/>
                </a:cubicBezTo>
                <a:cubicBezTo>
                  <a:pt x="415473" y="395970"/>
                  <a:pt x="416994" y="389908"/>
                  <a:pt x="422316" y="386877"/>
                </a:cubicBezTo>
                <a:cubicBezTo>
                  <a:pt x="428399" y="384603"/>
                  <a:pt x="433722" y="381572"/>
                  <a:pt x="439805" y="377783"/>
                </a:cubicBezTo>
                <a:close/>
                <a:moveTo>
                  <a:pt x="340998" y="370930"/>
                </a:moveTo>
                <a:cubicBezTo>
                  <a:pt x="346317" y="369418"/>
                  <a:pt x="351636" y="372442"/>
                  <a:pt x="353155" y="377735"/>
                </a:cubicBezTo>
                <a:cubicBezTo>
                  <a:pt x="354675" y="383028"/>
                  <a:pt x="351636" y="389077"/>
                  <a:pt x="346317" y="390589"/>
                </a:cubicBezTo>
                <a:cubicBezTo>
                  <a:pt x="339478" y="392102"/>
                  <a:pt x="332640" y="393614"/>
                  <a:pt x="325041" y="395126"/>
                </a:cubicBezTo>
                <a:cubicBezTo>
                  <a:pt x="324282" y="395126"/>
                  <a:pt x="324282" y="395126"/>
                  <a:pt x="323522" y="395126"/>
                </a:cubicBezTo>
                <a:cubicBezTo>
                  <a:pt x="318963" y="395126"/>
                  <a:pt x="314404" y="391345"/>
                  <a:pt x="313644" y="386053"/>
                </a:cubicBezTo>
                <a:cubicBezTo>
                  <a:pt x="312884" y="380760"/>
                  <a:pt x="316683" y="375467"/>
                  <a:pt x="322002" y="374711"/>
                </a:cubicBezTo>
                <a:cubicBezTo>
                  <a:pt x="328841" y="373955"/>
                  <a:pt x="334919" y="372442"/>
                  <a:pt x="340998" y="370930"/>
                </a:cubicBezTo>
                <a:close/>
                <a:moveTo>
                  <a:pt x="266645" y="370930"/>
                </a:moveTo>
                <a:cubicBezTo>
                  <a:pt x="272724" y="372442"/>
                  <a:pt x="278802" y="373955"/>
                  <a:pt x="284881" y="374711"/>
                </a:cubicBezTo>
                <a:cubicBezTo>
                  <a:pt x="290200" y="375467"/>
                  <a:pt x="293999" y="380760"/>
                  <a:pt x="293239" y="386053"/>
                </a:cubicBezTo>
                <a:cubicBezTo>
                  <a:pt x="292479" y="391345"/>
                  <a:pt x="288680" y="395126"/>
                  <a:pt x="283361" y="395126"/>
                </a:cubicBezTo>
                <a:cubicBezTo>
                  <a:pt x="282601" y="395126"/>
                  <a:pt x="282601" y="395126"/>
                  <a:pt x="281842" y="394370"/>
                </a:cubicBezTo>
                <a:cubicBezTo>
                  <a:pt x="275003" y="393614"/>
                  <a:pt x="267405" y="392102"/>
                  <a:pt x="260566" y="389833"/>
                </a:cubicBezTo>
                <a:cubicBezTo>
                  <a:pt x="255247" y="388321"/>
                  <a:pt x="252208" y="383028"/>
                  <a:pt x="253728" y="377735"/>
                </a:cubicBezTo>
                <a:cubicBezTo>
                  <a:pt x="255247" y="372442"/>
                  <a:pt x="261326" y="369418"/>
                  <a:pt x="266645" y="370930"/>
                </a:cubicBezTo>
                <a:close/>
                <a:moveTo>
                  <a:pt x="142063" y="367825"/>
                </a:moveTo>
                <a:cubicBezTo>
                  <a:pt x="148132" y="371622"/>
                  <a:pt x="153442" y="374660"/>
                  <a:pt x="158752" y="378457"/>
                </a:cubicBezTo>
                <a:cubicBezTo>
                  <a:pt x="164063" y="380735"/>
                  <a:pt x="165580" y="386810"/>
                  <a:pt x="162546" y="392125"/>
                </a:cubicBezTo>
                <a:cubicBezTo>
                  <a:pt x="161028" y="395163"/>
                  <a:pt x="157235" y="397441"/>
                  <a:pt x="154201" y="397441"/>
                </a:cubicBezTo>
                <a:cubicBezTo>
                  <a:pt x="152683" y="397441"/>
                  <a:pt x="150408" y="396682"/>
                  <a:pt x="148890" y="395922"/>
                </a:cubicBezTo>
                <a:cubicBezTo>
                  <a:pt x="142821" y="392125"/>
                  <a:pt x="136752" y="389088"/>
                  <a:pt x="131442" y="384532"/>
                </a:cubicBezTo>
                <a:cubicBezTo>
                  <a:pt x="126890" y="381494"/>
                  <a:pt x="125373" y="375419"/>
                  <a:pt x="128407" y="370863"/>
                </a:cubicBezTo>
                <a:cubicBezTo>
                  <a:pt x="131442" y="366307"/>
                  <a:pt x="137511" y="364788"/>
                  <a:pt x="142063" y="367825"/>
                </a:cubicBezTo>
                <a:close/>
                <a:moveTo>
                  <a:pt x="389686" y="344336"/>
                </a:moveTo>
                <a:cubicBezTo>
                  <a:pt x="394244" y="340542"/>
                  <a:pt x="400322" y="341301"/>
                  <a:pt x="404120" y="345094"/>
                </a:cubicBezTo>
                <a:cubicBezTo>
                  <a:pt x="407919" y="349647"/>
                  <a:pt x="407159" y="355717"/>
                  <a:pt x="403361" y="359510"/>
                </a:cubicBezTo>
                <a:cubicBezTo>
                  <a:pt x="398043" y="364063"/>
                  <a:pt x="391965" y="368615"/>
                  <a:pt x="385888" y="372409"/>
                </a:cubicBezTo>
                <a:cubicBezTo>
                  <a:pt x="384368" y="373926"/>
                  <a:pt x="382089" y="373926"/>
                  <a:pt x="380570" y="373926"/>
                </a:cubicBezTo>
                <a:cubicBezTo>
                  <a:pt x="376771" y="373926"/>
                  <a:pt x="373732" y="372409"/>
                  <a:pt x="371453" y="369374"/>
                </a:cubicBezTo>
                <a:cubicBezTo>
                  <a:pt x="369174" y="364821"/>
                  <a:pt x="369934" y="358751"/>
                  <a:pt x="375252" y="355717"/>
                </a:cubicBezTo>
                <a:cubicBezTo>
                  <a:pt x="379810" y="351923"/>
                  <a:pt x="385128" y="348129"/>
                  <a:pt x="389686" y="344336"/>
                </a:cubicBezTo>
                <a:close/>
                <a:moveTo>
                  <a:pt x="217184" y="344336"/>
                </a:moveTo>
                <a:cubicBezTo>
                  <a:pt x="221739" y="348129"/>
                  <a:pt x="227053" y="351923"/>
                  <a:pt x="232367" y="354958"/>
                </a:cubicBezTo>
                <a:cubicBezTo>
                  <a:pt x="236922" y="357993"/>
                  <a:pt x="238440" y="364821"/>
                  <a:pt x="235403" y="369374"/>
                </a:cubicBezTo>
                <a:cubicBezTo>
                  <a:pt x="233126" y="372409"/>
                  <a:pt x="230089" y="373926"/>
                  <a:pt x="227053" y="373926"/>
                </a:cubicBezTo>
                <a:cubicBezTo>
                  <a:pt x="224775" y="373926"/>
                  <a:pt x="223257" y="373167"/>
                  <a:pt x="221739" y="372409"/>
                </a:cubicBezTo>
                <a:cubicBezTo>
                  <a:pt x="215665" y="368615"/>
                  <a:pt x="209592" y="364063"/>
                  <a:pt x="204278" y="359510"/>
                </a:cubicBezTo>
                <a:cubicBezTo>
                  <a:pt x="199723" y="355717"/>
                  <a:pt x="198964" y="349647"/>
                  <a:pt x="202760" y="345094"/>
                </a:cubicBezTo>
                <a:cubicBezTo>
                  <a:pt x="206556" y="340542"/>
                  <a:pt x="213388" y="340542"/>
                  <a:pt x="217184" y="344336"/>
                </a:cubicBezTo>
                <a:close/>
                <a:moveTo>
                  <a:pt x="486900" y="344333"/>
                </a:moveTo>
                <a:cubicBezTo>
                  <a:pt x="490702" y="340542"/>
                  <a:pt x="496784" y="340542"/>
                  <a:pt x="500585" y="344333"/>
                </a:cubicBezTo>
                <a:cubicBezTo>
                  <a:pt x="505147" y="348123"/>
                  <a:pt x="505147" y="354188"/>
                  <a:pt x="500585" y="358737"/>
                </a:cubicBezTo>
                <a:lnTo>
                  <a:pt x="496784" y="362527"/>
                </a:lnTo>
                <a:cubicBezTo>
                  <a:pt x="496024" y="363285"/>
                  <a:pt x="495263" y="364043"/>
                  <a:pt x="494503" y="364802"/>
                </a:cubicBezTo>
                <a:cubicBezTo>
                  <a:pt x="491462" y="367076"/>
                  <a:pt x="487661" y="370108"/>
                  <a:pt x="484619" y="372383"/>
                </a:cubicBezTo>
                <a:cubicBezTo>
                  <a:pt x="482339" y="373899"/>
                  <a:pt x="480818" y="374657"/>
                  <a:pt x="478537" y="374657"/>
                </a:cubicBezTo>
                <a:cubicBezTo>
                  <a:pt x="475496" y="374657"/>
                  <a:pt x="472455" y="373141"/>
                  <a:pt x="470174" y="370866"/>
                </a:cubicBezTo>
                <a:cubicBezTo>
                  <a:pt x="467133" y="366318"/>
                  <a:pt x="467893" y="359495"/>
                  <a:pt x="472455" y="356462"/>
                </a:cubicBezTo>
                <a:cubicBezTo>
                  <a:pt x="475496" y="354188"/>
                  <a:pt x="478537" y="351156"/>
                  <a:pt x="481578" y="348881"/>
                </a:cubicBezTo>
                <a:cubicBezTo>
                  <a:pt x="482339" y="348881"/>
                  <a:pt x="482339" y="348123"/>
                  <a:pt x="483099" y="348123"/>
                </a:cubicBezTo>
                <a:close/>
                <a:moveTo>
                  <a:pt x="95723" y="331418"/>
                </a:moveTo>
                <a:lnTo>
                  <a:pt x="110917" y="344305"/>
                </a:lnTo>
                <a:cubicBezTo>
                  <a:pt x="115475" y="348096"/>
                  <a:pt x="116235" y="354161"/>
                  <a:pt x="112436" y="358710"/>
                </a:cubicBezTo>
                <a:cubicBezTo>
                  <a:pt x="110157" y="360984"/>
                  <a:pt x="107878" y="361742"/>
                  <a:pt x="104839" y="361742"/>
                </a:cubicBezTo>
                <a:cubicBezTo>
                  <a:pt x="102560" y="361742"/>
                  <a:pt x="100281" y="360984"/>
                  <a:pt x="98002" y="359468"/>
                </a:cubicBezTo>
                <a:lnTo>
                  <a:pt x="82808" y="346580"/>
                </a:lnTo>
                <a:cubicBezTo>
                  <a:pt x="78250" y="342789"/>
                  <a:pt x="77490" y="336724"/>
                  <a:pt x="81289" y="332176"/>
                </a:cubicBezTo>
                <a:cubicBezTo>
                  <a:pt x="85087" y="328385"/>
                  <a:pt x="91165" y="327627"/>
                  <a:pt x="95723" y="331418"/>
                </a:cubicBezTo>
                <a:close/>
                <a:moveTo>
                  <a:pt x="456470" y="249558"/>
                </a:moveTo>
                <a:cubicBezTo>
                  <a:pt x="455711" y="264726"/>
                  <a:pt x="453432" y="279137"/>
                  <a:pt x="448115" y="293548"/>
                </a:cubicBezTo>
                <a:lnTo>
                  <a:pt x="507358" y="293548"/>
                </a:lnTo>
                <a:lnTo>
                  <a:pt x="481534" y="268519"/>
                </a:lnTo>
                <a:cubicBezTo>
                  <a:pt x="480775" y="267760"/>
                  <a:pt x="480775" y="267760"/>
                  <a:pt x="480015" y="267002"/>
                </a:cubicBezTo>
                <a:cubicBezTo>
                  <a:pt x="472420" y="260934"/>
                  <a:pt x="464825" y="254867"/>
                  <a:pt x="456470" y="249558"/>
                </a:cubicBezTo>
                <a:close/>
                <a:moveTo>
                  <a:pt x="151144" y="242731"/>
                </a:moveTo>
                <a:cubicBezTo>
                  <a:pt x="138992" y="250316"/>
                  <a:pt x="126839" y="258659"/>
                  <a:pt x="115447" y="267760"/>
                </a:cubicBezTo>
                <a:lnTo>
                  <a:pt x="85066" y="293548"/>
                </a:lnTo>
                <a:lnTo>
                  <a:pt x="159499" y="293548"/>
                </a:lnTo>
                <a:cubicBezTo>
                  <a:pt x="154182" y="277620"/>
                  <a:pt x="151144" y="260934"/>
                  <a:pt x="151144" y="243490"/>
                </a:cubicBezTo>
                <a:cubicBezTo>
                  <a:pt x="151144" y="243490"/>
                  <a:pt x="151144" y="242731"/>
                  <a:pt x="151144" y="242731"/>
                </a:cubicBezTo>
                <a:close/>
                <a:moveTo>
                  <a:pt x="247603" y="212393"/>
                </a:moveTo>
                <a:cubicBezTo>
                  <a:pt x="223298" y="212393"/>
                  <a:pt x="202791" y="232113"/>
                  <a:pt x="202791" y="257142"/>
                </a:cubicBezTo>
                <a:cubicBezTo>
                  <a:pt x="202791" y="272311"/>
                  <a:pt x="210386" y="285205"/>
                  <a:pt x="222539" y="293548"/>
                </a:cubicBezTo>
                <a:lnTo>
                  <a:pt x="272667" y="293548"/>
                </a:lnTo>
                <a:cubicBezTo>
                  <a:pt x="284819" y="285205"/>
                  <a:pt x="292414" y="272311"/>
                  <a:pt x="292414" y="257142"/>
                </a:cubicBezTo>
                <a:cubicBezTo>
                  <a:pt x="292414" y="232113"/>
                  <a:pt x="271907" y="212393"/>
                  <a:pt x="247603" y="212393"/>
                </a:cubicBezTo>
                <a:close/>
                <a:moveTo>
                  <a:pt x="290895" y="181297"/>
                </a:moveTo>
                <a:cubicBezTo>
                  <a:pt x="295452" y="181297"/>
                  <a:pt x="300769" y="181297"/>
                  <a:pt x="305326" y="181297"/>
                </a:cubicBezTo>
                <a:cubicBezTo>
                  <a:pt x="310643" y="181297"/>
                  <a:pt x="315200" y="182055"/>
                  <a:pt x="319757" y="182055"/>
                </a:cubicBezTo>
                <a:cubicBezTo>
                  <a:pt x="323554" y="182055"/>
                  <a:pt x="327352" y="182814"/>
                  <a:pt x="331150" y="183572"/>
                </a:cubicBezTo>
                <a:cubicBezTo>
                  <a:pt x="334947" y="183572"/>
                  <a:pt x="339504" y="184331"/>
                  <a:pt x="343302" y="184331"/>
                </a:cubicBezTo>
                <a:cubicBezTo>
                  <a:pt x="347099" y="185089"/>
                  <a:pt x="350897" y="185848"/>
                  <a:pt x="354695" y="186606"/>
                </a:cubicBezTo>
                <a:cubicBezTo>
                  <a:pt x="358492" y="187365"/>
                  <a:pt x="362290" y="188123"/>
                  <a:pt x="366847" y="188882"/>
                </a:cubicBezTo>
                <a:cubicBezTo>
                  <a:pt x="369885" y="189640"/>
                  <a:pt x="373683" y="190398"/>
                  <a:pt x="377480" y="191915"/>
                </a:cubicBezTo>
                <a:cubicBezTo>
                  <a:pt x="384316" y="193432"/>
                  <a:pt x="390392" y="195708"/>
                  <a:pt x="397228" y="197983"/>
                </a:cubicBezTo>
                <a:cubicBezTo>
                  <a:pt x="400266" y="198741"/>
                  <a:pt x="404063" y="200258"/>
                  <a:pt x="407101" y="201775"/>
                </a:cubicBezTo>
                <a:cubicBezTo>
                  <a:pt x="411659" y="203292"/>
                  <a:pt x="415456" y="204809"/>
                  <a:pt x="420013" y="206326"/>
                </a:cubicBezTo>
                <a:cubicBezTo>
                  <a:pt x="423051" y="207843"/>
                  <a:pt x="426089" y="209360"/>
                  <a:pt x="429127" y="210877"/>
                </a:cubicBezTo>
                <a:cubicBezTo>
                  <a:pt x="433685" y="213152"/>
                  <a:pt x="438242" y="215427"/>
                  <a:pt x="443558" y="217703"/>
                </a:cubicBezTo>
                <a:cubicBezTo>
                  <a:pt x="445077" y="219220"/>
                  <a:pt x="447356" y="220736"/>
                  <a:pt x="449634" y="221495"/>
                </a:cubicBezTo>
                <a:cubicBezTo>
                  <a:pt x="450394" y="221495"/>
                  <a:pt x="450394" y="222253"/>
                  <a:pt x="451153" y="222253"/>
                </a:cubicBezTo>
                <a:lnTo>
                  <a:pt x="454951" y="224529"/>
                </a:lnTo>
                <a:lnTo>
                  <a:pt x="455711" y="225287"/>
                </a:lnTo>
                <a:cubicBezTo>
                  <a:pt x="468622" y="232872"/>
                  <a:pt x="481534" y="241973"/>
                  <a:pt x="492927" y="251833"/>
                </a:cubicBezTo>
                <a:cubicBezTo>
                  <a:pt x="494446" y="252591"/>
                  <a:pt x="495205" y="253350"/>
                  <a:pt x="495965" y="254108"/>
                </a:cubicBezTo>
                <a:lnTo>
                  <a:pt x="536219" y="293548"/>
                </a:lnTo>
                <a:lnTo>
                  <a:pt x="597740" y="293548"/>
                </a:lnTo>
                <a:cubicBezTo>
                  <a:pt x="603057" y="293548"/>
                  <a:pt x="607614" y="298098"/>
                  <a:pt x="607614" y="303407"/>
                </a:cubicBezTo>
                <a:cubicBezTo>
                  <a:pt x="607614" y="309475"/>
                  <a:pt x="603057" y="314026"/>
                  <a:pt x="597740" y="314026"/>
                </a:cubicBezTo>
                <a:lnTo>
                  <a:pt x="545334" y="314026"/>
                </a:lnTo>
                <a:cubicBezTo>
                  <a:pt x="544574" y="314784"/>
                  <a:pt x="544574" y="315543"/>
                  <a:pt x="543815" y="315543"/>
                </a:cubicBezTo>
                <a:lnTo>
                  <a:pt x="529384" y="329953"/>
                </a:lnTo>
                <a:cubicBezTo>
                  <a:pt x="527865" y="332229"/>
                  <a:pt x="524827" y="332987"/>
                  <a:pt x="522548" y="332987"/>
                </a:cubicBezTo>
                <a:cubicBezTo>
                  <a:pt x="519510" y="332987"/>
                  <a:pt x="517231" y="332229"/>
                  <a:pt x="514953" y="329953"/>
                </a:cubicBezTo>
                <a:cubicBezTo>
                  <a:pt x="511155" y="326161"/>
                  <a:pt x="511155" y="319335"/>
                  <a:pt x="514953" y="315543"/>
                </a:cubicBezTo>
                <a:lnTo>
                  <a:pt x="517231" y="314026"/>
                </a:lnTo>
                <a:lnTo>
                  <a:pt x="439761" y="314026"/>
                </a:lnTo>
                <a:cubicBezTo>
                  <a:pt x="436723" y="318576"/>
                  <a:pt x="434444" y="323127"/>
                  <a:pt x="431406" y="326919"/>
                </a:cubicBezTo>
                <a:cubicBezTo>
                  <a:pt x="429887" y="329953"/>
                  <a:pt x="426849" y="331470"/>
                  <a:pt x="423051" y="331470"/>
                </a:cubicBezTo>
                <a:cubicBezTo>
                  <a:pt x="421532" y="331470"/>
                  <a:pt x="419254" y="331470"/>
                  <a:pt x="417735" y="329953"/>
                </a:cubicBezTo>
                <a:cubicBezTo>
                  <a:pt x="413178" y="326919"/>
                  <a:pt x="411659" y="320852"/>
                  <a:pt x="414697" y="316301"/>
                </a:cubicBezTo>
                <a:cubicBezTo>
                  <a:pt x="415456" y="315543"/>
                  <a:pt x="415456" y="314784"/>
                  <a:pt x="416216" y="314026"/>
                </a:cubicBezTo>
                <a:lnTo>
                  <a:pt x="191398" y="314026"/>
                </a:lnTo>
                <a:cubicBezTo>
                  <a:pt x="192158" y="314784"/>
                  <a:pt x="192158" y="314784"/>
                  <a:pt x="192917" y="315543"/>
                </a:cubicBezTo>
                <a:cubicBezTo>
                  <a:pt x="195956" y="320852"/>
                  <a:pt x="194436" y="326919"/>
                  <a:pt x="189879" y="329953"/>
                </a:cubicBezTo>
                <a:cubicBezTo>
                  <a:pt x="187601" y="330712"/>
                  <a:pt x="186082" y="331470"/>
                  <a:pt x="183803" y="331470"/>
                </a:cubicBezTo>
                <a:cubicBezTo>
                  <a:pt x="180765" y="331470"/>
                  <a:pt x="177727" y="329953"/>
                  <a:pt x="175449" y="326919"/>
                </a:cubicBezTo>
                <a:cubicBezTo>
                  <a:pt x="173170" y="322369"/>
                  <a:pt x="170132" y="318576"/>
                  <a:pt x="167853" y="314026"/>
                </a:cubicBezTo>
                <a:lnTo>
                  <a:pt x="73673" y="314026"/>
                </a:lnTo>
                <a:cubicBezTo>
                  <a:pt x="71395" y="316301"/>
                  <a:pt x="68357" y="317818"/>
                  <a:pt x="65319" y="317818"/>
                </a:cubicBezTo>
                <a:cubicBezTo>
                  <a:pt x="62280" y="317818"/>
                  <a:pt x="59242" y="316301"/>
                  <a:pt x="56964" y="314026"/>
                </a:cubicBezTo>
                <a:lnTo>
                  <a:pt x="9874" y="314026"/>
                </a:lnTo>
                <a:cubicBezTo>
                  <a:pt x="4557" y="314026"/>
                  <a:pt x="0" y="309475"/>
                  <a:pt x="0" y="303407"/>
                </a:cubicBezTo>
                <a:cubicBezTo>
                  <a:pt x="0" y="298098"/>
                  <a:pt x="4557" y="293548"/>
                  <a:pt x="9874" y="293548"/>
                </a:cubicBezTo>
                <a:lnTo>
                  <a:pt x="58483" y="293548"/>
                </a:lnTo>
                <a:cubicBezTo>
                  <a:pt x="60002" y="289755"/>
                  <a:pt x="63040" y="285963"/>
                  <a:pt x="66078" y="282929"/>
                </a:cubicBezTo>
                <a:cubicBezTo>
                  <a:pt x="66838" y="282171"/>
                  <a:pt x="66838" y="282171"/>
                  <a:pt x="66838" y="282171"/>
                </a:cubicBezTo>
                <a:cubicBezTo>
                  <a:pt x="66838" y="282171"/>
                  <a:pt x="67597" y="282171"/>
                  <a:pt x="67597" y="281412"/>
                </a:cubicBezTo>
                <a:lnTo>
                  <a:pt x="102535" y="252591"/>
                </a:lnTo>
                <a:cubicBezTo>
                  <a:pt x="118485" y="238939"/>
                  <a:pt x="135194" y="227562"/>
                  <a:pt x="153423" y="217703"/>
                </a:cubicBezTo>
                <a:lnTo>
                  <a:pt x="157980" y="215427"/>
                </a:lnTo>
                <a:cubicBezTo>
                  <a:pt x="161018" y="213910"/>
                  <a:pt x="163296" y="212393"/>
                  <a:pt x="166334" y="211635"/>
                </a:cubicBezTo>
                <a:cubicBezTo>
                  <a:pt x="168613" y="210118"/>
                  <a:pt x="170891" y="209360"/>
                  <a:pt x="173170" y="207843"/>
                </a:cubicBezTo>
                <a:cubicBezTo>
                  <a:pt x="179246" y="205567"/>
                  <a:pt x="186082" y="202534"/>
                  <a:pt x="192158" y="200258"/>
                </a:cubicBezTo>
                <a:cubicBezTo>
                  <a:pt x="195196" y="198741"/>
                  <a:pt x="198234" y="197983"/>
                  <a:pt x="201272" y="197224"/>
                </a:cubicBezTo>
                <a:cubicBezTo>
                  <a:pt x="205829" y="195708"/>
                  <a:pt x="209627" y="194191"/>
                  <a:pt x="214184" y="193432"/>
                </a:cubicBezTo>
                <a:cubicBezTo>
                  <a:pt x="217222" y="191915"/>
                  <a:pt x="221020" y="191157"/>
                  <a:pt x="224058" y="190398"/>
                </a:cubicBezTo>
                <a:cubicBezTo>
                  <a:pt x="229374" y="188882"/>
                  <a:pt x="234691" y="188123"/>
                  <a:pt x="240008" y="186606"/>
                </a:cubicBezTo>
                <a:cubicBezTo>
                  <a:pt x="244565" y="185848"/>
                  <a:pt x="249122" y="185089"/>
                  <a:pt x="253679" y="184331"/>
                </a:cubicBezTo>
                <a:cubicBezTo>
                  <a:pt x="257476" y="184331"/>
                  <a:pt x="262034" y="183572"/>
                  <a:pt x="265831" y="182814"/>
                </a:cubicBezTo>
                <a:cubicBezTo>
                  <a:pt x="269629" y="182814"/>
                  <a:pt x="272667" y="182055"/>
                  <a:pt x="276464" y="182055"/>
                </a:cubicBezTo>
                <a:cubicBezTo>
                  <a:pt x="281021" y="182055"/>
                  <a:pt x="286338" y="181297"/>
                  <a:pt x="290895" y="181297"/>
                </a:cubicBezTo>
                <a:close/>
                <a:moveTo>
                  <a:pt x="425346" y="0"/>
                </a:moveTo>
                <a:lnTo>
                  <a:pt x="597745" y="0"/>
                </a:lnTo>
                <a:lnTo>
                  <a:pt x="597745" y="182011"/>
                </a:lnTo>
                <a:cubicBezTo>
                  <a:pt x="597745" y="188078"/>
                  <a:pt x="593188" y="192628"/>
                  <a:pt x="587112" y="192628"/>
                </a:cubicBezTo>
                <a:cubicBezTo>
                  <a:pt x="581796" y="192628"/>
                  <a:pt x="577239" y="188078"/>
                  <a:pt x="577239" y="182011"/>
                </a:cubicBezTo>
                <a:lnTo>
                  <a:pt x="577239" y="20476"/>
                </a:lnTo>
                <a:lnTo>
                  <a:pt x="425346" y="20476"/>
                </a:lnTo>
                <a:cubicBezTo>
                  <a:pt x="420030" y="20476"/>
                  <a:pt x="415473" y="15926"/>
                  <a:pt x="415473" y="10617"/>
                </a:cubicBezTo>
                <a:cubicBezTo>
                  <a:pt x="415473" y="4550"/>
                  <a:pt x="420030" y="0"/>
                  <a:pt x="425346" y="0"/>
                </a:cubicBezTo>
                <a:close/>
                <a:moveTo>
                  <a:pt x="9869" y="0"/>
                </a:moveTo>
                <a:lnTo>
                  <a:pt x="192110" y="0"/>
                </a:lnTo>
                <a:cubicBezTo>
                  <a:pt x="198185" y="0"/>
                  <a:pt x="202741" y="4550"/>
                  <a:pt x="202741" y="10617"/>
                </a:cubicBezTo>
                <a:cubicBezTo>
                  <a:pt x="202741" y="15926"/>
                  <a:pt x="198185" y="20476"/>
                  <a:pt x="192110" y="20476"/>
                </a:cubicBezTo>
                <a:lnTo>
                  <a:pt x="30371" y="20476"/>
                </a:lnTo>
                <a:lnTo>
                  <a:pt x="30371" y="182011"/>
                </a:lnTo>
                <a:cubicBezTo>
                  <a:pt x="30371" y="188078"/>
                  <a:pt x="25815" y="192628"/>
                  <a:pt x="20500" y="192628"/>
                </a:cubicBezTo>
                <a:cubicBezTo>
                  <a:pt x="14425" y="192628"/>
                  <a:pt x="9869" y="188078"/>
                  <a:pt x="9869" y="1820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的诊断流程三：辅助检查</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endParaRPr lang="zh-CN" altLang="en-US" dirty="0">
              <a:cs typeface="+mn-ea"/>
              <a:sym typeface="+mn-lt"/>
            </a:endParaRPr>
          </a:p>
        </p:txBody>
      </p:sp>
      <p:grpSp>
        <p:nvGrpSpPr>
          <p:cNvPr id="62" name="组合 61"/>
          <p:cNvGrpSpPr/>
          <p:nvPr/>
        </p:nvGrpSpPr>
        <p:grpSpPr>
          <a:xfrm>
            <a:off x="1013418" y="1403091"/>
            <a:ext cx="4886867" cy="1203345"/>
            <a:chOff x="1013418" y="1563111"/>
            <a:chExt cx="4886867" cy="1203345"/>
          </a:xfrm>
        </p:grpSpPr>
        <p:grpSp>
          <p:nvGrpSpPr>
            <p:cNvPr id="30" name="组合 29"/>
            <p:cNvGrpSpPr/>
            <p:nvPr/>
          </p:nvGrpSpPr>
          <p:grpSpPr>
            <a:xfrm>
              <a:off x="1013418" y="1563111"/>
              <a:ext cx="4886867" cy="1203345"/>
              <a:chOff x="1013418" y="1334511"/>
              <a:chExt cx="4886867" cy="1203345"/>
            </a:xfrm>
          </p:grpSpPr>
          <p:sp>
            <p:nvSpPr>
              <p:cNvPr id="12" name="矩形: 圆角 11"/>
              <p:cNvSpPr/>
              <p:nvPr/>
            </p:nvSpPr>
            <p:spPr>
              <a:xfrm>
                <a:off x="1013418" y="1334511"/>
                <a:ext cx="4886867" cy="1203345"/>
              </a:xfrm>
              <a:prstGeom prst="roundRect">
                <a:avLst>
                  <a:gd name="adj" fmla="val 5856"/>
                </a:avLst>
              </a:prstGeom>
              <a:noFill/>
              <a:ln w="12700" cmpd="sng">
                <a:solidFill>
                  <a:srgbClr val="008D38"/>
                </a:solidFill>
                <a:prstDash val="solid"/>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281081" y="1621462"/>
                <a:ext cx="704352" cy="629442"/>
              </a:xfrm>
              <a:prstGeom prst="ellipse">
                <a:avLst/>
              </a:prstGeom>
              <a:solidFill>
                <a:srgbClr val="00B050">
                  <a:alpha val="9000"/>
                </a:srgbClr>
              </a:solidFill>
              <a:ln w="6350">
                <a:solidFill>
                  <a:srgbClr val="00B050"/>
                </a:solid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44649" y="1397119"/>
                <a:ext cx="2927706" cy="276999"/>
              </a:xfrm>
              <a:prstGeom prst="rect">
                <a:avLst/>
              </a:prstGeom>
              <a:noFill/>
            </p:spPr>
            <p:txBody>
              <a:bodyPr wrap="square" rtlCol="0">
                <a:spAutoFit/>
              </a:bodyPr>
              <a:lstStyle/>
              <a:p>
                <a:r>
                  <a:rPr lang="en-US" altLang="zh-CN" sz="1200" b="1" dirty="0">
                    <a:solidFill>
                      <a:srgbClr val="008E3F"/>
                    </a:solidFill>
                    <a:latin typeface="微软雅黑" panose="020B0503020204020204" charset="-122"/>
                    <a:ea typeface="微软雅黑" panose="020B0503020204020204" charset="-122"/>
                  </a:rPr>
                  <a:t>1. </a:t>
                </a:r>
                <a:r>
                  <a:rPr lang="zh-CN" altLang="en-US" sz="1200" b="1" dirty="0">
                    <a:solidFill>
                      <a:srgbClr val="008E3F"/>
                    </a:solidFill>
                    <a:latin typeface="微软雅黑" panose="020B0503020204020204" charset="-122"/>
                    <a:ea typeface="微软雅黑" panose="020B0503020204020204" charset="-122"/>
                  </a:rPr>
                  <a:t>头晕残障问卷量表</a:t>
                </a:r>
                <a:r>
                  <a:rPr lang="en-US" altLang="zh-CN" sz="1200" b="1" dirty="0">
                    <a:solidFill>
                      <a:srgbClr val="008E3F"/>
                    </a:solidFill>
                    <a:latin typeface="微软雅黑" panose="020B0503020204020204" charset="-122"/>
                    <a:ea typeface="微软雅黑" panose="020B0503020204020204" charset="-122"/>
                  </a:rPr>
                  <a:t>(DHI)</a:t>
                </a:r>
                <a:endParaRPr lang="zh-CN" altLang="en-US" sz="1200" b="1" dirty="0">
                  <a:solidFill>
                    <a:srgbClr val="008E3F"/>
                  </a:solidFill>
                  <a:latin typeface="微软雅黑" panose="020B0503020204020204" charset="-122"/>
                  <a:ea typeface="微软雅黑" panose="020B0503020204020204" charset="-122"/>
                </a:endParaRPr>
              </a:p>
            </p:txBody>
          </p:sp>
          <p:sp>
            <p:nvSpPr>
              <p:cNvPr id="10" name="文本框 9"/>
              <p:cNvSpPr txBox="1"/>
              <p:nvPr/>
            </p:nvSpPr>
            <p:spPr>
              <a:xfrm>
                <a:off x="2228800" y="1649582"/>
                <a:ext cx="3619550" cy="873060"/>
              </a:xfrm>
              <a:prstGeom prst="rect">
                <a:avLst/>
              </a:prstGeom>
              <a:noFill/>
            </p:spPr>
            <p:txBody>
              <a:bodyPr wrap="square" rtlCol="0">
                <a:spAutoFit/>
              </a:bodyPr>
              <a:lstStyle/>
              <a:p>
                <a:pPr>
                  <a:lnSpc>
                    <a:spcPct val="130000"/>
                  </a:lnSpc>
                </a:pPr>
                <a:r>
                  <a:rPr lang="en-US" altLang="zh-CN" sz="1000" dirty="0">
                    <a:latin typeface="微软雅黑" panose="020B0503020204020204" charset="-122"/>
                    <a:ea typeface="微软雅黑" panose="020B0503020204020204" charset="-122"/>
                  </a:rPr>
                  <a:t>DHI</a:t>
                </a:r>
                <a:r>
                  <a:rPr lang="zh-CN" altLang="en-US" sz="1000" dirty="0">
                    <a:latin typeface="微软雅黑" panose="020B0503020204020204" charset="-122"/>
                    <a:ea typeface="微软雅黑" panose="020B0503020204020204" charset="-122"/>
                  </a:rPr>
                  <a:t>是前庭疾病应用最广泛的一种症状评估量表，应用</a:t>
                </a:r>
                <a:r>
                  <a:rPr lang="en-US" altLang="zh-CN" sz="1000" dirty="0">
                    <a:latin typeface="微软雅黑" panose="020B0503020204020204" charset="-122"/>
                    <a:ea typeface="微软雅黑" panose="020B0503020204020204" charset="-122"/>
                  </a:rPr>
                  <a:t>DHI</a:t>
                </a:r>
                <a:r>
                  <a:rPr lang="zh-CN" altLang="en-US" sz="1000" dirty="0">
                    <a:latin typeface="微软雅黑" panose="020B0503020204020204" charset="-122"/>
                    <a:ea typeface="微软雅黑" panose="020B0503020204020204" charset="-122"/>
                  </a:rPr>
                  <a:t>的</a:t>
                </a:r>
                <a:r>
                  <a:rPr lang="en-US" altLang="zh-CN" sz="1000" dirty="0">
                    <a:latin typeface="微软雅黑" panose="020B0503020204020204" charset="-122"/>
                    <a:ea typeface="微软雅黑" panose="020B0503020204020204" charset="-122"/>
                  </a:rPr>
                  <a:t>3</a:t>
                </a:r>
                <a:r>
                  <a:rPr lang="zh-CN" altLang="en-US" sz="1000" dirty="0">
                    <a:latin typeface="微软雅黑" panose="020B0503020204020204" charset="-122"/>
                    <a:ea typeface="微软雅黑" panose="020B0503020204020204" charset="-122"/>
                  </a:rPr>
                  <a:t>个子指数（</a:t>
                </a:r>
                <a:r>
                  <a:rPr lang="en-US" altLang="zh-CN" sz="1000" dirty="0">
                    <a:latin typeface="微软雅黑" panose="020B0503020204020204" charset="-122"/>
                    <a:ea typeface="微软雅黑" panose="020B0503020204020204" charset="-122"/>
                  </a:rPr>
                  <a:t>P-</a:t>
                </a:r>
                <a:r>
                  <a:rPr lang="zh-CN" altLang="en-US" sz="1000" dirty="0">
                    <a:latin typeface="微软雅黑" panose="020B0503020204020204" charset="-122"/>
                    <a:ea typeface="微软雅黑" panose="020B0503020204020204" charset="-122"/>
                  </a:rPr>
                  <a:t>躯体因素；</a:t>
                </a:r>
                <a:r>
                  <a:rPr lang="en-US" altLang="zh-CN" sz="1000" dirty="0">
                    <a:latin typeface="微软雅黑" panose="020B0503020204020204" charset="-122"/>
                    <a:ea typeface="微软雅黑" panose="020B0503020204020204" charset="-122"/>
                  </a:rPr>
                  <a:t>E-</a:t>
                </a:r>
                <a:r>
                  <a:rPr lang="zh-CN" altLang="en-US" sz="1000" dirty="0">
                    <a:latin typeface="微软雅黑" panose="020B0503020204020204" charset="-122"/>
                    <a:ea typeface="微软雅黑" panose="020B0503020204020204" charset="-122"/>
                  </a:rPr>
                  <a:t>情绪，与抑郁相关；</a:t>
                </a:r>
                <a:r>
                  <a:rPr lang="en-US" altLang="zh-CN" sz="1000" dirty="0">
                    <a:latin typeface="微软雅黑" panose="020B0503020204020204" charset="-122"/>
                    <a:ea typeface="微软雅黑" panose="020B0503020204020204" charset="-122"/>
                  </a:rPr>
                  <a:t>F-</a:t>
                </a:r>
                <a:r>
                  <a:rPr lang="zh-CN" altLang="en-US" sz="1000" dirty="0">
                    <a:latin typeface="微软雅黑" panose="020B0503020204020204" charset="-122"/>
                    <a:ea typeface="微软雅黑" panose="020B0503020204020204" charset="-122"/>
                  </a:rPr>
                  <a:t>功能，与焦虑相关）。如</a:t>
                </a:r>
                <a:r>
                  <a:rPr lang="en-US" altLang="zh-CN" sz="1000" dirty="0">
                    <a:latin typeface="微软雅黑" panose="020B0503020204020204" charset="-122"/>
                    <a:ea typeface="微软雅黑" panose="020B0503020204020204" charset="-122"/>
                  </a:rPr>
                  <a:t>DHI-E</a:t>
                </a:r>
                <a:r>
                  <a:rPr lang="zh-CN" altLang="en-US" sz="1000" dirty="0">
                    <a:latin typeface="微软雅黑" panose="020B0503020204020204" charset="-122"/>
                    <a:ea typeface="微软雅黑" panose="020B0503020204020204" charset="-122"/>
                  </a:rPr>
                  <a:t>和 </a:t>
                </a:r>
                <a:r>
                  <a:rPr lang="en-US" altLang="zh-CN" sz="1000" dirty="0">
                    <a:latin typeface="微软雅黑" panose="020B0503020204020204" charset="-122"/>
                    <a:ea typeface="微软雅黑" panose="020B0503020204020204" charset="-122"/>
                  </a:rPr>
                  <a:t>DHI-F</a:t>
                </a:r>
                <a:r>
                  <a:rPr lang="zh-CN" altLang="en-US" sz="1000" dirty="0">
                    <a:latin typeface="微软雅黑" panose="020B0503020204020204" charset="-122"/>
                    <a:ea typeface="微软雅黑" panose="020B0503020204020204" charset="-122"/>
                  </a:rPr>
                  <a:t>指数较高，提示患者存在心因性因素，应当及时进行</a:t>
                </a:r>
                <a:r>
                  <a:rPr lang="en-US" altLang="zh-CN" sz="1000" dirty="0">
                    <a:latin typeface="微软雅黑" panose="020B0503020204020204" charset="-122"/>
                    <a:ea typeface="微软雅黑" panose="020B0503020204020204" charset="-122"/>
                  </a:rPr>
                  <a:t>HADS</a:t>
                </a:r>
                <a:r>
                  <a:rPr lang="zh-CN" altLang="en-US" sz="1000" dirty="0">
                    <a:latin typeface="微软雅黑" panose="020B0503020204020204" charset="-122"/>
                    <a:ea typeface="微软雅黑" panose="020B0503020204020204" charset="-122"/>
                  </a:rPr>
                  <a:t>量表评估</a:t>
                </a:r>
              </a:p>
            </p:txBody>
          </p:sp>
        </p:grpSp>
        <p:sp>
          <p:nvSpPr>
            <p:cNvPr id="61" name="iconfont-1047-784262"/>
            <p:cNvSpPr/>
            <p:nvPr/>
          </p:nvSpPr>
          <p:spPr>
            <a:xfrm>
              <a:off x="1511753" y="1993900"/>
              <a:ext cx="305935" cy="374693"/>
            </a:xfrm>
            <a:custGeom>
              <a:avLst/>
              <a:gdLst>
                <a:gd name="T0" fmla="*/ 7759 w 10702"/>
                <a:gd name="T1" fmla="*/ 5903 h 12788"/>
                <a:gd name="T2" fmla="*/ 2943 w 10702"/>
                <a:gd name="T3" fmla="*/ 5903 h 12788"/>
                <a:gd name="T4" fmla="*/ 2675 w 10702"/>
                <a:gd name="T5" fmla="*/ 6184 h 12788"/>
                <a:gd name="T6" fmla="*/ 2675 w 10702"/>
                <a:gd name="T7" fmla="*/ 6323 h 12788"/>
                <a:gd name="T8" fmla="*/ 2943 w 10702"/>
                <a:gd name="T9" fmla="*/ 6604 h 12788"/>
                <a:gd name="T10" fmla="*/ 7759 w 10702"/>
                <a:gd name="T11" fmla="*/ 6604 h 12788"/>
                <a:gd name="T12" fmla="*/ 8026 w 10702"/>
                <a:gd name="T13" fmla="*/ 6323 h 12788"/>
                <a:gd name="T14" fmla="*/ 8026 w 10702"/>
                <a:gd name="T15" fmla="*/ 6184 h 12788"/>
                <a:gd name="T16" fmla="*/ 7759 w 10702"/>
                <a:gd name="T17" fmla="*/ 5903 h 12788"/>
                <a:gd name="T18" fmla="*/ 5236 w 10702"/>
                <a:gd name="T19" fmla="*/ 8431 h 12788"/>
                <a:gd name="T20" fmla="*/ 2931 w 10702"/>
                <a:gd name="T21" fmla="*/ 8431 h 12788"/>
                <a:gd name="T22" fmla="*/ 2675 w 10702"/>
                <a:gd name="T23" fmla="*/ 8713 h 12788"/>
                <a:gd name="T24" fmla="*/ 2675 w 10702"/>
                <a:gd name="T25" fmla="*/ 8854 h 12788"/>
                <a:gd name="T26" fmla="*/ 2931 w 10702"/>
                <a:gd name="T27" fmla="*/ 9136 h 12788"/>
                <a:gd name="T28" fmla="*/ 5236 w 10702"/>
                <a:gd name="T29" fmla="*/ 9136 h 12788"/>
                <a:gd name="T30" fmla="*/ 5492 w 10702"/>
                <a:gd name="T31" fmla="*/ 8854 h 12788"/>
                <a:gd name="T32" fmla="*/ 5492 w 10702"/>
                <a:gd name="T33" fmla="*/ 8713 h 12788"/>
                <a:gd name="T34" fmla="*/ 5236 w 10702"/>
                <a:gd name="T35" fmla="*/ 8431 h 12788"/>
                <a:gd name="T36" fmla="*/ 10139 w 10702"/>
                <a:gd name="T37" fmla="*/ 0 h 12788"/>
                <a:gd name="T38" fmla="*/ 563 w 10702"/>
                <a:gd name="T39" fmla="*/ 0 h 12788"/>
                <a:gd name="T40" fmla="*/ 0 w 10702"/>
                <a:gd name="T41" fmla="*/ 583 h 12788"/>
                <a:gd name="T42" fmla="*/ 0 w 10702"/>
                <a:gd name="T43" fmla="*/ 12205 h 12788"/>
                <a:gd name="T44" fmla="*/ 563 w 10702"/>
                <a:gd name="T45" fmla="*/ 12788 h 12788"/>
                <a:gd name="T46" fmla="*/ 7379 w 10702"/>
                <a:gd name="T47" fmla="*/ 12788 h 12788"/>
                <a:gd name="T48" fmla="*/ 7860 w 10702"/>
                <a:gd name="T49" fmla="*/ 12515 h 12788"/>
                <a:gd name="T50" fmla="*/ 10418 w 10702"/>
                <a:gd name="T51" fmla="*/ 9950 h 12788"/>
                <a:gd name="T52" fmla="*/ 10702 w 10702"/>
                <a:gd name="T53" fmla="*/ 9380 h 12788"/>
                <a:gd name="T54" fmla="*/ 10702 w 10702"/>
                <a:gd name="T55" fmla="*/ 583 h 12788"/>
                <a:gd name="T56" fmla="*/ 10139 w 10702"/>
                <a:gd name="T57" fmla="*/ 0 h 12788"/>
                <a:gd name="T58" fmla="*/ 9996 w 10702"/>
                <a:gd name="T59" fmla="*/ 9863 h 12788"/>
                <a:gd name="T60" fmla="*/ 9994 w 10702"/>
                <a:gd name="T61" fmla="*/ 9842 h 12788"/>
                <a:gd name="T62" fmla="*/ 9996 w 10702"/>
                <a:gd name="T63" fmla="*/ 9839 h 12788"/>
                <a:gd name="T64" fmla="*/ 9996 w 10702"/>
                <a:gd name="T65" fmla="*/ 9863 h 12788"/>
                <a:gd name="T66" fmla="*/ 9996 w 10702"/>
                <a:gd name="T67" fmla="*/ 9275 h 12788"/>
                <a:gd name="T68" fmla="*/ 7809 w 10702"/>
                <a:gd name="T69" fmla="*/ 9275 h 12788"/>
                <a:gd name="T70" fmla="*/ 7183 w 10702"/>
                <a:gd name="T71" fmla="*/ 9905 h 12788"/>
                <a:gd name="T72" fmla="*/ 7183 w 10702"/>
                <a:gd name="T73" fmla="*/ 11350 h 12788"/>
                <a:gd name="T74" fmla="*/ 7182 w 10702"/>
                <a:gd name="T75" fmla="*/ 11350 h 12788"/>
                <a:gd name="T76" fmla="*/ 7182 w 10702"/>
                <a:gd name="T77" fmla="*/ 12087 h 12788"/>
                <a:gd name="T78" fmla="*/ 1016 w 10702"/>
                <a:gd name="T79" fmla="*/ 12087 h 12788"/>
                <a:gd name="T80" fmla="*/ 706 w 10702"/>
                <a:gd name="T81" fmla="*/ 11767 h 12788"/>
                <a:gd name="T82" fmla="*/ 706 w 10702"/>
                <a:gd name="T83" fmla="*/ 1021 h 12788"/>
                <a:gd name="T84" fmla="*/ 1016 w 10702"/>
                <a:gd name="T85" fmla="*/ 701 h 12788"/>
                <a:gd name="T86" fmla="*/ 9686 w 10702"/>
                <a:gd name="T87" fmla="*/ 701 h 12788"/>
                <a:gd name="T88" fmla="*/ 9996 w 10702"/>
                <a:gd name="T89" fmla="*/ 1021 h 12788"/>
                <a:gd name="T90" fmla="*/ 9996 w 10702"/>
                <a:gd name="T91" fmla="*/ 9275 h 12788"/>
                <a:gd name="T92" fmla="*/ 7759 w 10702"/>
                <a:gd name="T93" fmla="*/ 3230 h 12788"/>
                <a:gd name="T94" fmla="*/ 2943 w 10702"/>
                <a:gd name="T95" fmla="*/ 3230 h 12788"/>
                <a:gd name="T96" fmla="*/ 2675 w 10702"/>
                <a:gd name="T97" fmla="*/ 3512 h 12788"/>
                <a:gd name="T98" fmla="*/ 2675 w 10702"/>
                <a:gd name="T99" fmla="*/ 3654 h 12788"/>
                <a:gd name="T100" fmla="*/ 2943 w 10702"/>
                <a:gd name="T101" fmla="*/ 3936 h 12788"/>
                <a:gd name="T102" fmla="*/ 7759 w 10702"/>
                <a:gd name="T103" fmla="*/ 3936 h 12788"/>
                <a:gd name="T104" fmla="*/ 8026 w 10702"/>
                <a:gd name="T105" fmla="*/ 3654 h 12788"/>
                <a:gd name="T106" fmla="*/ 8026 w 10702"/>
                <a:gd name="T107" fmla="*/ 3512 h 12788"/>
                <a:gd name="T108" fmla="*/ 7759 w 10702"/>
                <a:gd name="T109" fmla="*/ 3230 h 1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2" h="12788">
                  <a:moveTo>
                    <a:pt x="7759" y="5903"/>
                  </a:moveTo>
                  <a:lnTo>
                    <a:pt x="2943" y="5903"/>
                  </a:lnTo>
                  <a:cubicBezTo>
                    <a:pt x="2795" y="5903"/>
                    <a:pt x="2675" y="6029"/>
                    <a:pt x="2675" y="6184"/>
                  </a:cubicBezTo>
                  <a:lnTo>
                    <a:pt x="2675" y="6323"/>
                  </a:lnTo>
                  <a:cubicBezTo>
                    <a:pt x="2675" y="6478"/>
                    <a:pt x="2795" y="6604"/>
                    <a:pt x="2943" y="6604"/>
                  </a:cubicBezTo>
                  <a:lnTo>
                    <a:pt x="7759" y="6604"/>
                  </a:lnTo>
                  <a:cubicBezTo>
                    <a:pt x="7907" y="6604"/>
                    <a:pt x="8026" y="6478"/>
                    <a:pt x="8026" y="6323"/>
                  </a:cubicBezTo>
                  <a:lnTo>
                    <a:pt x="8026" y="6184"/>
                  </a:lnTo>
                  <a:cubicBezTo>
                    <a:pt x="8027" y="6029"/>
                    <a:pt x="7907" y="5903"/>
                    <a:pt x="7759" y="5903"/>
                  </a:cubicBezTo>
                  <a:close/>
                  <a:moveTo>
                    <a:pt x="5236" y="8431"/>
                  </a:moveTo>
                  <a:lnTo>
                    <a:pt x="2931" y="8431"/>
                  </a:lnTo>
                  <a:cubicBezTo>
                    <a:pt x="2790" y="8431"/>
                    <a:pt x="2675" y="8557"/>
                    <a:pt x="2675" y="8713"/>
                  </a:cubicBezTo>
                  <a:lnTo>
                    <a:pt x="2675" y="8854"/>
                  </a:lnTo>
                  <a:cubicBezTo>
                    <a:pt x="2675" y="9010"/>
                    <a:pt x="2790" y="9136"/>
                    <a:pt x="2931" y="9136"/>
                  </a:cubicBezTo>
                  <a:lnTo>
                    <a:pt x="5236" y="9136"/>
                  </a:lnTo>
                  <a:cubicBezTo>
                    <a:pt x="5377" y="9136"/>
                    <a:pt x="5492" y="9010"/>
                    <a:pt x="5492" y="8854"/>
                  </a:cubicBezTo>
                  <a:lnTo>
                    <a:pt x="5492" y="8713"/>
                  </a:lnTo>
                  <a:cubicBezTo>
                    <a:pt x="5492" y="8557"/>
                    <a:pt x="5377" y="8431"/>
                    <a:pt x="5236" y="8431"/>
                  </a:cubicBezTo>
                  <a:close/>
                  <a:moveTo>
                    <a:pt x="10139" y="0"/>
                  </a:moveTo>
                  <a:lnTo>
                    <a:pt x="563" y="0"/>
                  </a:lnTo>
                  <a:cubicBezTo>
                    <a:pt x="252" y="0"/>
                    <a:pt x="0" y="261"/>
                    <a:pt x="0" y="583"/>
                  </a:cubicBezTo>
                  <a:lnTo>
                    <a:pt x="0" y="12205"/>
                  </a:lnTo>
                  <a:cubicBezTo>
                    <a:pt x="0" y="12527"/>
                    <a:pt x="252" y="12788"/>
                    <a:pt x="563" y="12788"/>
                  </a:cubicBezTo>
                  <a:lnTo>
                    <a:pt x="7379" y="12788"/>
                  </a:lnTo>
                  <a:cubicBezTo>
                    <a:pt x="7483" y="12766"/>
                    <a:pt x="7667" y="12703"/>
                    <a:pt x="7860" y="12515"/>
                  </a:cubicBezTo>
                  <a:lnTo>
                    <a:pt x="10418" y="9950"/>
                  </a:lnTo>
                  <a:cubicBezTo>
                    <a:pt x="10418" y="9950"/>
                    <a:pt x="10640" y="9736"/>
                    <a:pt x="10702" y="9380"/>
                  </a:cubicBezTo>
                  <a:lnTo>
                    <a:pt x="10702" y="583"/>
                  </a:lnTo>
                  <a:cubicBezTo>
                    <a:pt x="10702" y="261"/>
                    <a:pt x="10450" y="0"/>
                    <a:pt x="10139" y="0"/>
                  </a:cubicBezTo>
                  <a:close/>
                  <a:moveTo>
                    <a:pt x="9996" y="9863"/>
                  </a:moveTo>
                  <a:cubicBezTo>
                    <a:pt x="9995" y="9856"/>
                    <a:pt x="9994" y="9849"/>
                    <a:pt x="9994" y="9842"/>
                  </a:cubicBezTo>
                  <a:lnTo>
                    <a:pt x="9996" y="9839"/>
                  </a:lnTo>
                  <a:lnTo>
                    <a:pt x="9996" y="9863"/>
                  </a:lnTo>
                  <a:close/>
                  <a:moveTo>
                    <a:pt x="9996" y="9275"/>
                  </a:moveTo>
                  <a:lnTo>
                    <a:pt x="7809" y="9275"/>
                  </a:lnTo>
                  <a:cubicBezTo>
                    <a:pt x="7307" y="9275"/>
                    <a:pt x="7183" y="9426"/>
                    <a:pt x="7183" y="9905"/>
                  </a:cubicBezTo>
                  <a:lnTo>
                    <a:pt x="7183" y="11350"/>
                  </a:lnTo>
                  <a:lnTo>
                    <a:pt x="7182" y="11350"/>
                  </a:lnTo>
                  <a:lnTo>
                    <a:pt x="7182" y="12087"/>
                  </a:lnTo>
                  <a:lnTo>
                    <a:pt x="1016" y="12087"/>
                  </a:lnTo>
                  <a:cubicBezTo>
                    <a:pt x="845" y="12087"/>
                    <a:pt x="706" y="11944"/>
                    <a:pt x="706" y="11767"/>
                  </a:cubicBezTo>
                  <a:lnTo>
                    <a:pt x="706" y="1021"/>
                  </a:lnTo>
                  <a:cubicBezTo>
                    <a:pt x="706" y="844"/>
                    <a:pt x="845" y="701"/>
                    <a:pt x="1016" y="701"/>
                  </a:cubicBezTo>
                  <a:lnTo>
                    <a:pt x="9686" y="701"/>
                  </a:lnTo>
                  <a:cubicBezTo>
                    <a:pt x="9857" y="701"/>
                    <a:pt x="9996" y="844"/>
                    <a:pt x="9996" y="1021"/>
                  </a:cubicBezTo>
                  <a:lnTo>
                    <a:pt x="9996" y="9275"/>
                  </a:lnTo>
                  <a:close/>
                  <a:moveTo>
                    <a:pt x="7759" y="3230"/>
                  </a:moveTo>
                  <a:lnTo>
                    <a:pt x="2943" y="3230"/>
                  </a:lnTo>
                  <a:cubicBezTo>
                    <a:pt x="2795" y="3230"/>
                    <a:pt x="2675" y="3356"/>
                    <a:pt x="2675" y="3512"/>
                  </a:cubicBezTo>
                  <a:lnTo>
                    <a:pt x="2675" y="3654"/>
                  </a:lnTo>
                  <a:cubicBezTo>
                    <a:pt x="2675" y="3809"/>
                    <a:pt x="2795" y="3936"/>
                    <a:pt x="2943" y="3936"/>
                  </a:cubicBezTo>
                  <a:lnTo>
                    <a:pt x="7759" y="3936"/>
                  </a:lnTo>
                  <a:cubicBezTo>
                    <a:pt x="7907" y="3936"/>
                    <a:pt x="8026" y="3809"/>
                    <a:pt x="8026" y="3654"/>
                  </a:cubicBezTo>
                  <a:lnTo>
                    <a:pt x="8026" y="3512"/>
                  </a:lnTo>
                  <a:cubicBezTo>
                    <a:pt x="8027" y="3357"/>
                    <a:pt x="7907" y="3230"/>
                    <a:pt x="7759" y="3230"/>
                  </a:cubicBezTo>
                  <a:close/>
                </a:path>
              </a:pathLst>
            </a:custGeom>
            <a:solidFill>
              <a:srgbClr val="008E3F"/>
            </a:solidFill>
            <a:ln>
              <a:solidFill>
                <a:srgbClr val="008E3F"/>
              </a:solidFill>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8" name="组合 97"/>
          <p:cNvGrpSpPr/>
          <p:nvPr/>
        </p:nvGrpSpPr>
        <p:grpSpPr>
          <a:xfrm>
            <a:off x="1013418" y="2861319"/>
            <a:ext cx="4886867" cy="1203345"/>
            <a:chOff x="1013418" y="1563111"/>
            <a:chExt cx="4886867" cy="1203345"/>
          </a:xfrm>
        </p:grpSpPr>
        <p:grpSp>
          <p:nvGrpSpPr>
            <p:cNvPr id="99" name="组合 98"/>
            <p:cNvGrpSpPr/>
            <p:nvPr/>
          </p:nvGrpSpPr>
          <p:grpSpPr>
            <a:xfrm>
              <a:off x="1013418" y="1563111"/>
              <a:ext cx="4886867" cy="1203345"/>
              <a:chOff x="1013418" y="1334511"/>
              <a:chExt cx="4886867" cy="1203345"/>
            </a:xfrm>
          </p:grpSpPr>
          <p:sp>
            <p:nvSpPr>
              <p:cNvPr id="101" name="矩形: 圆角 100"/>
              <p:cNvSpPr/>
              <p:nvPr/>
            </p:nvSpPr>
            <p:spPr>
              <a:xfrm>
                <a:off x="1013418" y="1334511"/>
                <a:ext cx="4886867" cy="1203345"/>
              </a:xfrm>
              <a:prstGeom prst="roundRect">
                <a:avLst>
                  <a:gd name="adj" fmla="val 5856"/>
                </a:avLst>
              </a:prstGeom>
              <a:noFill/>
              <a:ln w="12700" cmpd="sng">
                <a:solidFill>
                  <a:srgbClr val="008D38"/>
                </a:solidFill>
                <a:prstDash val="solid"/>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1281081" y="1621462"/>
                <a:ext cx="704352" cy="629442"/>
              </a:xfrm>
              <a:prstGeom prst="ellipse">
                <a:avLst/>
              </a:prstGeom>
              <a:solidFill>
                <a:srgbClr val="00B050">
                  <a:alpha val="9000"/>
                </a:srgbClr>
              </a:solidFill>
              <a:ln w="6350">
                <a:solidFill>
                  <a:srgbClr val="00B050"/>
                </a:solid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2044649" y="1397119"/>
                <a:ext cx="2927706" cy="276999"/>
              </a:xfrm>
              <a:prstGeom prst="rect">
                <a:avLst/>
              </a:prstGeom>
              <a:noFill/>
            </p:spPr>
            <p:txBody>
              <a:bodyPr wrap="square" rtlCol="0">
                <a:spAutoFit/>
              </a:bodyPr>
              <a:lstStyle/>
              <a:p>
                <a:r>
                  <a:rPr lang="en-US" altLang="zh-CN" sz="1200" b="1" dirty="0">
                    <a:solidFill>
                      <a:srgbClr val="008E3F"/>
                    </a:solidFill>
                    <a:latin typeface="微软雅黑" panose="020B0503020204020204" charset="-122"/>
                    <a:ea typeface="微软雅黑" panose="020B0503020204020204" charset="-122"/>
                  </a:rPr>
                  <a:t>2. </a:t>
                </a:r>
                <a:r>
                  <a:rPr lang="zh-CN" altLang="en-US" sz="1200" b="1" dirty="0">
                    <a:solidFill>
                      <a:srgbClr val="008E3F"/>
                    </a:solidFill>
                    <a:latin typeface="微软雅黑" panose="020B0503020204020204" charset="-122"/>
                    <a:ea typeface="微软雅黑" panose="020B0503020204020204" charset="-122"/>
                  </a:rPr>
                  <a:t>医院焦虑</a:t>
                </a:r>
                <a:r>
                  <a:rPr lang="en-US" altLang="zh-CN" sz="1200" b="1" dirty="0">
                    <a:solidFill>
                      <a:srgbClr val="008E3F"/>
                    </a:solidFill>
                    <a:latin typeface="微软雅黑" panose="020B0503020204020204" charset="-122"/>
                    <a:ea typeface="微软雅黑" panose="020B0503020204020204" charset="-122"/>
                  </a:rPr>
                  <a:t>-</a:t>
                </a:r>
                <a:r>
                  <a:rPr lang="zh-CN" altLang="en-US" sz="1200" b="1" dirty="0">
                    <a:solidFill>
                      <a:srgbClr val="008E3F"/>
                    </a:solidFill>
                    <a:latin typeface="微软雅黑" panose="020B0503020204020204" charset="-122"/>
                    <a:ea typeface="微软雅黑" panose="020B0503020204020204" charset="-122"/>
                  </a:rPr>
                  <a:t>抑郁量表</a:t>
                </a:r>
                <a:r>
                  <a:rPr lang="en-US" altLang="zh-CN" sz="1200" b="1" dirty="0">
                    <a:solidFill>
                      <a:srgbClr val="008E3F"/>
                    </a:solidFill>
                    <a:latin typeface="微软雅黑" panose="020B0503020204020204" charset="-122"/>
                    <a:ea typeface="微软雅黑" panose="020B0503020204020204" charset="-122"/>
                  </a:rPr>
                  <a:t>(HADS)</a:t>
                </a:r>
                <a:endParaRPr lang="zh-CN" altLang="en-US" sz="1200" b="1" dirty="0">
                  <a:solidFill>
                    <a:srgbClr val="008E3F"/>
                  </a:solidFill>
                  <a:latin typeface="微软雅黑" panose="020B0503020204020204" charset="-122"/>
                  <a:ea typeface="微软雅黑" panose="020B0503020204020204" charset="-122"/>
                </a:endParaRPr>
              </a:p>
            </p:txBody>
          </p:sp>
          <p:sp>
            <p:nvSpPr>
              <p:cNvPr id="104" name="文本框 103"/>
              <p:cNvSpPr txBox="1"/>
              <p:nvPr/>
            </p:nvSpPr>
            <p:spPr>
              <a:xfrm>
                <a:off x="2228800" y="1649582"/>
                <a:ext cx="3619550" cy="873060"/>
              </a:xfrm>
              <a:prstGeom prst="rect">
                <a:avLst/>
              </a:prstGeom>
              <a:noFill/>
            </p:spPr>
            <p:txBody>
              <a:bodyPr wrap="square" rtlCol="0">
                <a:spAutoFit/>
              </a:bodyPr>
              <a:lstStyle/>
              <a:p>
                <a:pPr>
                  <a:lnSpc>
                    <a:spcPct val="130000"/>
                  </a:lnSpc>
                </a:pPr>
                <a:r>
                  <a:rPr lang="zh-CN" altLang="en-US" sz="1000" dirty="0">
                    <a:latin typeface="微软雅黑" panose="020B0503020204020204" charset="-122"/>
                    <a:ea typeface="微软雅黑" panose="020B0503020204020204" charset="-122"/>
                  </a:rPr>
                  <a:t>用于精神性合并症的评估，是眩晕头晕患者焦虑与抑郁的筛查工具，也是评估慢性眩晕患者精神性疾病药物治疗效果的指标。应用</a:t>
                </a:r>
                <a:r>
                  <a:rPr lang="en-US" altLang="zh-CN" sz="1000" dirty="0">
                    <a:latin typeface="微软雅黑" panose="020B0503020204020204" charset="-122"/>
                    <a:ea typeface="微软雅黑" panose="020B0503020204020204" charset="-122"/>
                  </a:rPr>
                  <a:t>HADS</a:t>
                </a:r>
                <a:r>
                  <a:rPr lang="zh-CN" altLang="en-US" sz="1000" dirty="0">
                    <a:latin typeface="微软雅黑" panose="020B0503020204020204" charset="-122"/>
                    <a:ea typeface="微软雅黑" panose="020B0503020204020204" charset="-122"/>
                  </a:rPr>
                  <a:t>量表能快捷准确的判断患者的精神性症状和合并的精神性疾病</a:t>
                </a:r>
              </a:p>
            </p:txBody>
          </p:sp>
        </p:grpSp>
        <p:sp>
          <p:nvSpPr>
            <p:cNvPr id="100" name="iconfont-1047-784262"/>
            <p:cNvSpPr/>
            <p:nvPr/>
          </p:nvSpPr>
          <p:spPr>
            <a:xfrm>
              <a:off x="1511753" y="1993900"/>
              <a:ext cx="305935" cy="374693"/>
            </a:xfrm>
            <a:custGeom>
              <a:avLst/>
              <a:gdLst>
                <a:gd name="T0" fmla="*/ 7759 w 10702"/>
                <a:gd name="T1" fmla="*/ 5903 h 12788"/>
                <a:gd name="T2" fmla="*/ 2943 w 10702"/>
                <a:gd name="T3" fmla="*/ 5903 h 12788"/>
                <a:gd name="T4" fmla="*/ 2675 w 10702"/>
                <a:gd name="T5" fmla="*/ 6184 h 12788"/>
                <a:gd name="T6" fmla="*/ 2675 w 10702"/>
                <a:gd name="T7" fmla="*/ 6323 h 12788"/>
                <a:gd name="T8" fmla="*/ 2943 w 10702"/>
                <a:gd name="T9" fmla="*/ 6604 h 12788"/>
                <a:gd name="T10" fmla="*/ 7759 w 10702"/>
                <a:gd name="T11" fmla="*/ 6604 h 12788"/>
                <a:gd name="T12" fmla="*/ 8026 w 10702"/>
                <a:gd name="T13" fmla="*/ 6323 h 12788"/>
                <a:gd name="T14" fmla="*/ 8026 w 10702"/>
                <a:gd name="T15" fmla="*/ 6184 h 12788"/>
                <a:gd name="T16" fmla="*/ 7759 w 10702"/>
                <a:gd name="T17" fmla="*/ 5903 h 12788"/>
                <a:gd name="T18" fmla="*/ 5236 w 10702"/>
                <a:gd name="T19" fmla="*/ 8431 h 12788"/>
                <a:gd name="T20" fmla="*/ 2931 w 10702"/>
                <a:gd name="T21" fmla="*/ 8431 h 12788"/>
                <a:gd name="T22" fmla="*/ 2675 w 10702"/>
                <a:gd name="T23" fmla="*/ 8713 h 12788"/>
                <a:gd name="T24" fmla="*/ 2675 w 10702"/>
                <a:gd name="T25" fmla="*/ 8854 h 12788"/>
                <a:gd name="T26" fmla="*/ 2931 w 10702"/>
                <a:gd name="T27" fmla="*/ 9136 h 12788"/>
                <a:gd name="T28" fmla="*/ 5236 w 10702"/>
                <a:gd name="T29" fmla="*/ 9136 h 12788"/>
                <a:gd name="T30" fmla="*/ 5492 w 10702"/>
                <a:gd name="T31" fmla="*/ 8854 h 12788"/>
                <a:gd name="T32" fmla="*/ 5492 w 10702"/>
                <a:gd name="T33" fmla="*/ 8713 h 12788"/>
                <a:gd name="T34" fmla="*/ 5236 w 10702"/>
                <a:gd name="T35" fmla="*/ 8431 h 12788"/>
                <a:gd name="T36" fmla="*/ 10139 w 10702"/>
                <a:gd name="T37" fmla="*/ 0 h 12788"/>
                <a:gd name="T38" fmla="*/ 563 w 10702"/>
                <a:gd name="T39" fmla="*/ 0 h 12788"/>
                <a:gd name="T40" fmla="*/ 0 w 10702"/>
                <a:gd name="T41" fmla="*/ 583 h 12788"/>
                <a:gd name="T42" fmla="*/ 0 w 10702"/>
                <a:gd name="T43" fmla="*/ 12205 h 12788"/>
                <a:gd name="T44" fmla="*/ 563 w 10702"/>
                <a:gd name="T45" fmla="*/ 12788 h 12788"/>
                <a:gd name="T46" fmla="*/ 7379 w 10702"/>
                <a:gd name="T47" fmla="*/ 12788 h 12788"/>
                <a:gd name="T48" fmla="*/ 7860 w 10702"/>
                <a:gd name="T49" fmla="*/ 12515 h 12788"/>
                <a:gd name="T50" fmla="*/ 10418 w 10702"/>
                <a:gd name="T51" fmla="*/ 9950 h 12788"/>
                <a:gd name="T52" fmla="*/ 10702 w 10702"/>
                <a:gd name="T53" fmla="*/ 9380 h 12788"/>
                <a:gd name="T54" fmla="*/ 10702 w 10702"/>
                <a:gd name="T55" fmla="*/ 583 h 12788"/>
                <a:gd name="T56" fmla="*/ 10139 w 10702"/>
                <a:gd name="T57" fmla="*/ 0 h 12788"/>
                <a:gd name="T58" fmla="*/ 9996 w 10702"/>
                <a:gd name="T59" fmla="*/ 9863 h 12788"/>
                <a:gd name="T60" fmla="*/ 9994 w 10702"/>
                <a:gd name="T61" fmla="*/ 9842 h 12788"/>
                <a:gd name="T62" fmla="*/ 9996 w 10702"/>
                <a:gd name="T63" fmla="*/ 9839 h 12788"/>
                <a:gd name="T64" fmla="*/ 9996 w 10702"/>
                <a:gd name="T65" fmla="*/ 9863 h 12788"/>
                <a:gd name="T66" fmla="*/ 9996 w 10702"/>
                <a:gd name="T67" fmla="*/ 9275 h 12788"/>
                <a:gd name="T68" fmla="*/ 7809 w 10702"/>
                <a:gd name="T69" fmla="*/ 9275 h 12788"/>
                <a:gd name="T70" fmla="*/ 7183 w 10702"/>
                <a:gd name="T71" fmla="*/ 9905 h 12788"/>
                <a:gd name="T72" fmla="*/ 7183 w 10702"/>
                <a:gd name="T73" fmla="*/ 11350 h 12788"/>
                <a:gd name="T74" fmla="*/ 7182 w 10702"/>
                <a:gd name="T75" fmla="*/ 11350 h 12788"/>
                <a:gd name="T76" fmla="*/ 7182 w 10702"/>
                <a:gd name="T77" fmla="*/ 12087 h 12788"/>
                <a:gd name="T78" fmla="*/ 1016 w 10702"/>
                <a:gd name="T79" fmla="*/ 12087 h 12788"/>
                <a:gd name="T80" fmla="*/ 706 w 10702"/>
                <a:gd name="T81" fmla="*/ 11767 h 12788"/>
                <a:gd name="T82" fmla="*/ 706 w 10702"/>
                <a:gd name="T83" fmla="*/ 1021 h 12788"/>
                <a:gd name="T84" fmla="*/ 1016 w 10702"/>
                <a:gd name="T85" fmla="*/ 701 h 12788"/>
                <a:gd name="T86" fmla="*/ 9686 w 10702"/>
                <a:gd name="T87" fmla="*/ 701 h 12788"/>
                <a:gd name="T88" fmla="*/ 9996 w 10702"/>
                <a:gd name="T89" fmla="*/ 1021 h 12788"/>
                <a:gd name="T90" fmla="*/ 9996 w 10702"/>
                <a:gd name="T91" fmla="*/ 9275 h 12788"/>
                <a:gd name="T92" fmla="*/ 7759 w 10702"/>
                <a:gd name="T93" fmla="*/ 3230 h 12788"/>
                <a:gd name="T94" fmla="*/ 2943 w 10702"/>
                <a:gd name="T95" fmla="*/ 3230 h 12788"/>
                <a:gd name="T96" fmla="*/ 2675 w 10702"/>
                <a:gd name="T97" fmla="*/ 3512 h 12788"/>
                <a:gd name="T98" fmla="*/ 2675 w 10702"/>
                <a:gd name="T99" fmla="*/ 3654 h 12788"/>
                <a:gd name="T100" fmla="*/ 2943 w 10702"/>
                <a:gd name="T101" fmla="*/ 3936 h 12788"/>
                <a:gd name="T102" fmla="*/ 7759 w 10702"/>
                <a:gd name="T103" fmla="*/ 3936 h 12788"/>
                <a:gd name="T104" fmla="*/ 8026 w 10702"/>
                <a:gd name="T105" fmla="*/ 3654 h 12788"/>
                <a:gd name="T106" fmla="*/ 8026 w 10702"/>
                <a:gd name="T107" fmla="*/ 3512 h 12788"/>
                <a:gd name="T108" fmla="*/ 7759 w 10702"/>
                <a:gd name="T109" fmla="*/ 3230 h 1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2" h="12788">
                  <a:moveTo>
                    <a:pt x="7759" y="5903"/>
                  </a:moveTo>
                  <a:lnTo>
                    <a:pt x="2943" y="5903"/>
                  </a:lnTo>
                  <a:cubicBezTo>
                    <a:pt x="2795" y="5903"/>
                    <a:pt x="2675" y="6029"/>
                    <a:pt x="2675" y="6184"/>
                  </a:cubicBezTo>
                  <a:lnTo>
                    <a:pt x="2675" y="6323"/>
                  </a:lnTo>
                  <a:cubicBezTo>
                    <a:pt x="2675" y="6478"/>
                    <a:pt x="2795" y="6604"/>
                    <a:pt x="2943" y="6604"/>
                  </a:cubicBezTo>
                  <a:lnTo>
                    <a:pt x="7759" y="6604"/>
                  </a:lnTo>
                  <a:cubicBezTo>
                    <a:pt x="7907" y="6604"/>
                    <a:pt x="8026" y="6478"/>
                    <a:pt x="8026" y="6323"/>
                  </a:cubicBezTo>
                  <a:lnTo>
                    <a:pt x="8026" y="6184"/>
                  </a:lnTo>
                  <a:cubicBezTo>
                    <a:pt x="8027" y="6029"/>
                    <a:pt x="7907" y="5903"/>
                    <a:pt x="7759" y="5903"/>
                  </a:cubicBezTo>
                  <a:close/>
                  <a:moveTo>
                    <a:pt x="5236" y="8431"/>
                  </a:moveTo>
                  <a:lnTo>
                    <a:pt x="2931" y="8431"/>
                  </a:lnTo>
                  <a:cubicBezTo>
                    <a:pt x="2790" y="8431"/>
                    <a:pt x="2675" y="8557"/>
                    <a:pt x="2675" y="8713"/>
                  </a:cubicBezTo>
                  <a:lnTo>
                    <a:pt x="2675" y="8854"/>
                  </a:lnTo>
                  <a:cubicBezTo>
                    <a:pt x="2675" y="9010"/>
                    <a:pt x="2790" y="9136"/>
                    <a:pt x="2931" y="9136"/>
                  </a:cubicBezTo>
                  <a:lnTo>
                    <a:pt x="5236" y="9136"/>
                  </a:lnTo>
                  <a:cubicBezTo>
                    <a:pt x="5377" y="9136"/>
                    <a:pt x="5492" y="9010"/>
                    <a:pt x="5492" y="8854"/>
                  </a:cubicBezTo>
                  <a:lnTo>
                    <a:pt x="5492" y="8713"/>
                  </a:lnTo>
                  <a:cubicBezTo>
                    <a:pt x="5492" y="8557"/>
                    <a:pt x="5377" y="8431"/>
                    <a:pt x="5236" y="8431"/>
                  </a:cubicBezTo>
                  <a:close/>
                  <a:moveTo>
                    <a:pt x="10139" y="0"/>
                  </a:moveTo>
                  <a:lnTo>
                    <a:pt x="563" y="0"/>
                  </a:lnTo>
                  <a:cubicBezTo>
                    <a:pt x="252" y="0"/>
                    <a:pt x="0" y="261"/>
                    <a:pt x="0" y="583"/>
                  </a:cubicBezTo>
                  <a:lnTo>
                    <a:pt x="0" y="12205"/>
                  </a:lnTo>
                  <a:cubicBezTo>
                    <a:pt x="0" y="12527"/>
                    <a:pt x="252" y="12788"/>
                    <a:pt x="563" y="12788"/>
                  </a:cubicBezTo>
                  <a:lnTo>
                    <a:pt x="7379" y="12788"/>
                  </a:lnTo>
                  <a:cubicBezTo>
                    <a:pt x="7483" y="12766"/>
                    <a:pt x="7667" y="12703"/>
                    <a:pt x="7860" y="12515"/>
                  </a:cubicBezTo>
                  <a:lnTo>
                    <a:pt x="10418" y="9950"/>
                  </a:lnTo>
                  <a:cubicBezTo>
                    <a:pt x="10418" y="9950"/>
                    <a:pt x="10640" y="9736"/>
                    <a:pt x="10702" y="9380"/>
                  </a:cubicBezTo>
                  <a:lnTo>
                    <a:pt x="10702" y="583"/>
                  </a:lnTo>
                  <a:cubicBezTo>
                    <a:pt x="10702" y="261"/>
                    <a:pt x="10450" y="0"/>
                    <a:pt x="10139" y="0"/>
                  </a:cubicBezTo>
                  <a:close/>
                  <a:moveTo>
                    <a:pt x="9996" y="9863"/>
                  </a:moveTo>
                  <a:cubicBezTo>
                    <a:pt x="9995" y="9856"/>
                    <a:pt x="9994" y="9849"/>
                    <a:pt x="9994" y="9842"/>
                  </a:cubicBezTo>
                  <a:lnTo>
                    <a:pt x="9996" y="9839"/>
                  </a:lnTo>
                  <a:lnTo>
                    <a:pt x="9996" y="9863"/>
                  </a:lnTo>
                  <a:close/>
                  <a:moveTo>
                    <a:pt x="9996" y="9275"/>
                  </a:moveTo>
                  <a:lnTo>
                    <a:pt x="7809" y="9275"/>
                  </a:lnTo>
                  <a:cubicBezTo>
                    <a:pt x="7307" y="9275"/>
                    <a:pt x="7183" y="9426"/>
                    <a:pt x="7183" y="9905"/>
                  </a:cubicBezTo>
                  <a:lnTo>
                    <a:pt x="7183" y="11350"/>
                  </a:lnTo>
                  <a:lnTo>
                    <a:pt x="7182" y="11350"/>
                  </a:lnTo>
                  <a:lnTo>
                    <a:pt x="7182" y="12087"/>
                  </a:lnTo>
                  <a:lnTo>
                    <a:pt x="1016" y="12087"/>
                  </a:lnTo>
                  <a:cubicBezTo>
                    <a:pt x="845" y="12087"/>
                    <a:pt x="706" y="11944"/>
                    <a:pt x="706" y="11767"/>
                  </a:cubicBezTo>
                  <a:lnTo>
                    <a:pt x="706" y="1021"/>
                  </a:lnTo>
                  <a:cubicBezTo>
                    <a:pt x="706" y="844"/>
                    <a:pt x="845" y="701"/>
                    <a:pt x="1016" y="701"/>
                  </a:cubicBezTo>
                  <a:lnTo>
                    <a:pt x="9686" y="701"/>
                  </a:lnTo>
                  <a:cubicBezTo>
                    <a:pt x="9857" y="701"/>
                    <a:pt x="9996" y="844"/>
                    <a:pt x="9996" y="1021"/>
                  </a:cubicBezTo>
                  <a:lnTo>
                    <a:pt x="9996" y="9275"/>
                  </a:lnTo>
                  <a:close/>
                  <a:moveTo>
                    <a:pt x="7759" y="3230"/>
                  </a:moveTo>
                  <a:lnTo>
                    <a:pt x="2943" y="3230"/>
                  </a:lnTo>
                  <a:cubicBezTo>
                    <a:pt x="2795" y="3230"/>
                    <a:pt x="2675" y="3356"/>
                    <a:pt x="2675" y="3512"/>
                  </a:cubicBezTo>
                  <a:lnTo>
                    <a:pt x="2675" y="3654"/>
                  </a:lnTo>
                  <a:cubicBezTo>
                    <a:pt x="2675" y="3809"/>
                    <a:pt x="2795" y="3936"/>
                    <a:pt x="2943" y="3936"/>
                  </a:cubicBezTo>
                  <a:lnTo>
                    <a:pt x="7759" y="3936"/>
                  </a:lnTo>
                  <a:cubicBezTo>
                    <a:pt x="7907" y="3936"/>
                    <a:pt x="8026" y="3809"/>
                    <a:pt x="8026" y="3654"/>
                  </a:cubicBezTo>
                  <a:lnTo>
                    <a:pt x="8026" y="3512"/>
                  </a:lnTo>
                  <a:cubicBezTo>
                    <a:pt x="8027" y="3357"/>
                    <a:pt x="7907" y="3230"/>
                    <a:pt x="7759" y="3230"/>
                  </a:cubicBezTo>
                  <a:close/>
                </a:path>
              </a:pathLst>
            </a:custGeom>
            <a:solidFill>
              <a:srgbClr val="008E3F"/>
            </a:solidFill>
            <a:ln>
              <a:solidFill>
                <a:srgbClr val="008E3F"/>
              </a:solidFill>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组合 104"/>
          <p:cNvGrpSpPr/>
          <p:nvPr/>
        </p:nvGrpSpPr>
        <p:grpSpPr>
          <a:xfrm>
            <a:off x="1013418" y="4319546"/>
            <a:ext cx="4886867" cy="1203345"/>
            <a:chOff x="1013418" y="1563111"/>
            <a:chExt cx="4886867" cy="1203345"/>
          </a:xfrm>
        </p:grpSpPr>
        <p:grpSp>
          <p:nvGrpSpPr>
            <p:cNvPr id="106" name="组合 105"/>
            <p:cNvGrpSpPr/>
            <p:nvPr/>
          </p:nvGrpSpPr>
          <p:grpSpPr>
            <a:xfrm>
              <a:off x="1013418" y="1563111"/>
              <a:ext cx="4886867" cy="1203345"/>
              <a:chOff x="1013418" y="1334511"/>
              <a:chExt cx="4886867" cy="1203345"/>
            </a:xfrm>
          </p:grpSpPr>
          <p:sp>
            <p:nvSpPr>
              <p:cNvPr id="108" name="矩形: 圆角 107"/>
              <p:cNvSpPr/>
              <p:nvPr/>
            </p:nvSpPr>
            <p:spPr>
              <a:xfrm>
                <a:off x="1013418" y="1334511"/>
                <a:ext cx="4886867" cy="1203345"/>
              </a:xfrm>
              <a:prstGeom prst="roundRect">
                <a:avLst>
                  <a:gd name="adj" fmla="val 5856"/>
                </a:avLst>
              </a:prstGeom>
              <a:noFill/>
              <a:ln w="12700" cmpd="sng">
                <a:solidFill>
                  <a:srgbClr val="008D38"/>
                </a:solidFill>
                <a:prstDash val="solid"/>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281081" y="1621462"/>
                <a:ext cx="704352" cy="629442"/>
              </a:xfrm>
              <a:prstGeom prst="ellipse">
                <a:avLst/>
              </a:prstGeom>
              <a:solidFill>
                <a:srgbClr val="00B050">
                  <a:alpha val="9000"/>
                </a:srgbClr>
              </a:solidFill>
              <a:ln w="6350">
                <a:solidFill>
                  <a:srgbClr val="00B050"/>
                </a:solid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2044649" y="1397119"/>
                <a:ext cx="2927706" cy="276999"/>
              </a:xfrm>
              <a:prstGeom prst="rect">
                <a:avLst/>
              </a:prstGeom>
              <a:noFill/>
            </p:spPr>
            <p:txBody>
              <a:bodyPr wrap="square" rtlCol="0">
                <a:spAutoFit/>
              </a:bodyPr>
              <a:lstStyle/>
              <a:p>
                <a:r>
                  <a:rPr lang="en-US" altLang="zh-CN" sz="1200" b="1" dirty="0">
                    <a:solidFill>
                      <a:srgbClr val="008E3F"/>
                    </a:solidFill>
                    <a:latin typeface="微软雅黑" panose="020B0503020204020204" charset="-122"/>
                    <a:ea typeface="微软雅黑" panose="020B0503020204020204" charset="-122"/>
                  </a:rPr>
                  <a:t>3. </a:t>
                </a:r>
                <a:r>
                  <a:rPr lang="zh-CN" altLang="en-US" sz="1200" b="1" dirty="0">
                    <a:solidFill>
                      <a:srgbClr val="008E3F"/>
                    </a:solidFill>
                    <a:latin typeface="微软雅黑" panose="020B0503020204020204" charset="-122"/>
                    <a:ea typeface="微软雅黑" panose="020B0503020204020204" charset="-122"/>
                  </a:rPr>
                  <a:t>平衡信心量表（</a:t>
                </a:r>
                <a:r>
                  <a:rPr lang="en-US" altLang="zh-CN" sz="1200" b="1" dirty="0">
                    <a:solidFill>
                      <a:srgbClr val="008E3F"/>
                    </a:solidFill>
                    <a:latin typeface="微软雅黑" panose="020B0503020204020204" charset="-122"/>
                    <a:ea typeface="微软雅黑" panose="020B0503020204020204" charset="-122"/>
                  </a:rPr>
                  <a:t>ABC Scale</a:t>
                </a:r>
                <a:r>
                  <a:rPr lang="zh-CN" altLang="en-US" sz="1200" b="1" dirty="0">
                    <a:solidFill>
                      <a:srgbClr val="008E3F"/>
                    </a:solidFill>
                    <a:latin typeface="微软雅黑" panose="020B0503020204020204" charset="-122"/>
                    <a:ea typeface="微软雅黑" panose="020B0503020204020204" charset="-122"/>
                  </a:rPr>
                  <a:t>）</a:t>
                </a:r>
              </a:p>
            </p:txBody>
          </p:sp>
          <p:sp>
            <p:nvSpPr>
              <p:cNvPr id="111" name="文本框 110"/>
              <p:cNvSpPr txBox="1"/>
              <p:nvPr/>
            </p:nvSpPr>
            <p:spPr>
              <a:xfrm>
                <a:off x="2228800" y="1649582"/>
                <a:ext cx="3619550" cy="873060"/>
              </a:xfrm>
              <a:prstGeom prst="rect">
                <a:avLst/>
              </a:prstGeom>
              <a:noFill/>
            </p:spPr>
            <p:txBody>
              <a:bodyPr wrap="square" rtlCol="0">
                <a:spAutoFit/>
              </a:bodyPr>
              <a:lstStyle/>
              <a:p>
                <a:pPr>
                  <a:lnSpc>
                    <a:spcPct val="130000"/>
                  </a:lnSpc>
                </a:pPr>
                <a:r>
                  <a:rPr lang="zh-CN" altLang="en-US" sz="1000" dirty="0">
                    <a:latin typeface="微软雅黑" panose="020B0503020204020204" charset="-122"/>
                    <a:ea typeface="微软雅黑" panose="020B0503020204020204" charset="-122"/>
                  </a:rPr>
                  <a:t>主要是针对眩晕头晕患者日常生活中涉及的</a:t>
                </a:r>
                <a:r>
                  <a:rPr lang="en-US" altLang="zh-CN" sz="1000" dirty="0">
                    <a:latin typeface="微软雅黑" panose="020B0503020204020204" charset="-122"/>
                    <a:ea typeface="微软雅黑" panose="020B0503020204020204" charset="-122"/>
                  </a:rPr>
                  <a:t>16</a:t>
                </a:r>
                <a:r>
                  <a:rPr lang="zh-CN" altLang="en-US" sz="1000" dirty="0">
                    <a:latin typeface="微软雅黑" panose="020B0503020204020204" charset="-122"/>
                    <a:ea typeface="微软雅黑" panose="020B0503020204020204" charset="-122"/>
                  </a:rPr>
                  <a:t>种活动的信心度高低及平衡功能的评估量表，与</a:t>
                </a:r>
                <a:r>
                  <a:rPr lang="en-US" altLang="zh-CN" sz="1000" dirty="0">
                    <a:latin typeface="微软雅黑" panose="020B0503020204020204" charset="-122"/>
                    <a:ea typeface="微软雅黑" panose="020B0503020204020204" charset="-122"/>
                  </a:rPr>
                  <a:t>DHI</a:t>
                </a:r>
                <a:r>
                  <a:rPr lang="zh-CN" altLang="en-US" sz="1000" dirty="0">
                    <a:latin typeface="微软雅黑" panose="020B0503020204020204" charset="-122"/>
                    <a:ea typeface="微软雅黑" panose="020B0503020204020204" charset="-122"/>
                  </a:rPr>
                  <a:t>有较好的相关性，每种活动的平衡信心指数等级为</a:t>
                </a:r>
                <a:r>
                  <a:rPr lang="en-US" altLang="zh-CN" sz="1000" dirty="0">
                    <a:latin typeface="微软雅黑" panose="020B0503020204020204" charset="-122"/>
                    <a:ea typeface="微软雅黑" panose="020B0503020204020204" charset="-122"/>
                  </a:rPr>
                  <a:t>1-10</a:t>
                </a:r>
                <a:r>
                  <a:rPr lang="zh-CN" altLang="en-US" sz="1000" dirty="0">
                    <a:latin typeface="微软雅黑" panose="020B0503020204020204" charset="-122"/>
                    <a:ea typeface="微软雅黑" panose="020B0503020204020204" charset="-122"/>
                  </a:rPr>
                  <a:t>，</a:t>
                </a:r>
                <a:r>
                  <a:rPr lang="en-US" altLang="zh-CN" sz="1000" dirty="0">
                    <a:latin typeface="微软雅黑" panose="020B0503020204020204" charset="-122"/>
                    <a:ea typeface="微软雅黑" panose="020B0503020204020204" charset="-122"/>
                  </a:rPr>
                  <a:t>&gt;128</a:t>
                </a:r>
                <a:r>
                  <a:rPr lang="zh-CN" altLang="en-US" sz="1000" dirty="0">
                    <a:latin typeface="微软雅黑" panose="020B0503020204020204" charset="-122"/>
                    <a:ea typeface="微软雅黑" panose="020B0503020204020204" charset="-122"/>
                  </a:rPr>
                  <a:t>为高度平衡信心，</a:t>
                </a:r>
                <a:r>
                  <a:rPr lang="en-US" altLang="zh-CN" sz="1000" dirty="0">
                    <a:latin typeface="微软雅黑" panose="020B0503020204020204" charset="-122"/>
                    <a:ea typeface="微软雅黑" panose="020B0503020204020204" charset="-122"/>
                  </a:rPr>
                  <a:t>101-127</a:t>
                </a:r>
                <a:r>
                  <a:rPr lang="zh-CN" altLang="en-US" sz="1000" dirty="0">
                    <a:latin typeface="微软雅黑" panose="020B0503020204020204" charset="-122"/>
                    <a:ea typeface="微软雅黑" panose="020B0503020204020204" charset="-122"/>
                  </a:rPr>
                  <a:t>为中度平衡信心，</a:t>
                </a:r>
                <a:r>
                  <a:rPr lang="en-US" altLang="zh-CN" sz="1000" dirty="0">
                    <a:latin typeface="微软雅黑" panose="020B0503020204020204" charset="-122"/>
                    <a:ea typeface="微软雅黑" panose="020B0503020204020204" charset="-122"/>
                  </a:rPr>
                  <a:t>&lt;101</a:t>
                </a:r>
                <a:r>
                  <a:rPr lang="zh-CN" altLang="en-US" sz="1000" dirty="0">
                    <a:latin typeface="微软雅黑" panose="020B0503020204020204" charset="-122"/>
                    <a:ea typeface="微软雅黑" panose="020B0503020204020204" charset="-122"/>
                  </a:rPr>
                  <a:t>为低度平衡信心</a:t>
                </a:r>
              </a:p>
            </p:txBody>
          </p:sp>
        </p:grpSp>
        <p:sp>
          <p:nvSpPr>
            <p:cNvPr id="107" name="iconfont-1047-784262"/>
            <p:cNvSpPr/>
            <p:nvPr/>
          </p:nvSpPr>
          <p:spPr>
            <a:xfrm>
              <a:off x="1511753" y="1993900"/>
              <a:ext cx="305935" cy="374693"/>
            </a:xfrm>
            <a:custGeom>
              <a:avLst/>
              <a:gdLst>
                <a:gd name="T0" fmla="*/ 7759 w 10702"/>
                <a:gd name="T1" fmla="*/ 5903 h 12788"/>
                <a:gd name="T2" fmla="*/ 2943 w 10702"/>
                <a:gd name="T3" fmla="*/ 5903 h 12788"/>
                <a:gd name="T4" fmla="*/ 2675 w 10702"/>
                <a:gd name="T5" fmla="*/ 6184 h 12788"/>
                <a:gd name="T6" fmla="*/ 2675 w 10702"/>
                <a:gd name="T7" fmla="*/ 6323 h 12788"/>
                <a:gd name="T8" fmla="*/ 2943 w 10702"/>
                <a:gd name="T9" fmla="*/ 6604 h 12788"/>
                <a:gd name="T10" fmla="*/ 7759 w 10702"/>
                <a:gd name="T11" fmla="*/ 6604 h 12788"/>
                <a:gd name="T12" fmla="*/ 8026 w 10702"/>
                <a:gd name="T13" fmla="*/ 6323 h 12788"/>
                <a:gd name="T14" fmla="*/ 8026 w 10702"/>
                <a:gd name="T15" fmla="*/ 6184 h 12788"/>
                <a:gd name="T16" fmla="*/ 7759 w 10702"/>
                <a:gd name="T17" fmla="*/ 5903 h 12788"/>
                <a:gd name="T18" fmla="*/ 5236 w 10702"/>
                <a:gd name="T19" fmla="*/ 8431 h 12788"/>
                <a:gd name="T20" fmla="*/ 2931 w 10702"/>
                <a:gd name="T21" fmla="*/ 8431 h 12788"/>
                <a:gd name="T22" fmla="*/ 2675 w 10702"/>
                <a:gd name="T23" fmla="*/ 8713 h 12788"/>
                <a:gd name="T24" fmla="*/ 2675 w 10702"/>
                <a:gd name="T25" fmla="*/ 8854 h 12788"/>
                <a:gd name="T26" fmla="*/ 2931 w 10702"/>
                <a:gd name="T27" fmla="*/ 9136 h 12788"/>
                <a:gd name="T28" fmla="*/ 5236 w 10702"/>
                <a:gd name="T29" fmla="*/ 9136 h 12788"/>
                <a:gd name="T30" fmla="*/ 5492 w 10702"/>
                <a:gd name="T31" fmla="*/ 8854 h 12788"/>
                <a:gd name="T32" fmla="*/ 5492 w 10702"/>
                <a:gd name="T33" fmla="*/ 8713 h 12788"/>
                <a:gd name="T34" fmla="*/ 5236 w 10702"/>
                <a:gd name="T35" fmla="*/ 8431 h 12788"/>
                <a:gd name="T36" fmla="*/ 10139 w 10702"/>
                <a:gd name="T37" fmla="*/ 0 h 12788"/>
                <a:gd name="T38" fmla="*/ 563 w 10702"/>
                <a:gd name="T39" fmla="*/ 0 h 12788"/>
                <a:gd name="T40" fmla="*/ 0 w 10702"/>
                <a:gd name="T41" fmla="*/ 583 h 12788"/>
                <a:gd name="T42" fmla="*/ 0 w 10702"/>
                <a:gd name="T43" fmla="*/ 12205 h 12788"/>
                <a:gd name="T44" fmla="*/ 563 w 10702"/>
                <a:gd name="T45" fmla="*/ 12788 h 12788"/>
                <a:gd name="T46" fmla="*/ 7379 w 10702"/>
                <a:gd name="T47" fmla="*/ 12788 h 12788"/>
                <a:gd name="T48" fmla="*/ 7860 w 10702"/>
                <a:gd name="T49" fmla="*/ 12515 h 12788"/>
                <a:gd name="T50" fmla="*/ 10418 w 10702"/>
                <a:gd name="T51" fmla="*/ 9950 h 12788"/>
                <a:gd name="T52" fmla="*/ 10702 w 10702"/>
                <a:gd name="T53" fmla="*/ 9380 h 12788"/>
                <a:gd name="T54" fmla="*/ 10702 w 10702"/>
                <a:gd name="T55" fmla="*/ 583 h 12788"/>
                <a:gd name="T56" fmla="*/ 10139 w 10702"/>
                <a:gd name="T57" fmla="*/ 0 h 12788"/>
                <a:gd name="T58" fmla="*/ 9996 w 10702"/>
                <a:gd name="T59" fmla="*/ 9863 h 12788"/>
                <a:gd name="T60" fmla="*/ 9994 w 10702"/>
                <a:gd name="T61" fmla="*/ 9842 h 12788"/>
                <a:gd name="T62" fmla="*/ 9996 w 10702"/>
                <a:gd name="T63" fmla="*/ 9839 h 12788"/>
                <a:gd name="T64" fmla="*/ 9996 w 10702"/>
                <a:gd name="T65" fmla="*/ 9863 h 12788"/>
                <a:gd name="T66" fmla="*/ 9996 w 10702"/>
                <a:gd name="T67" fmla="*/ 9275 h 12788"/>
                <a:gd name="T68" fmla="*/ 7809 w 10702"/>
                <a:gd name="T69" fmla="*/ 9275 h 12788"/>
                <a:gd name="T70" fmla="*/ 7183 w 10702"/>
                <a:gd name="T71" fmla="*/ 9905 h 12788"/>
                <a:gd name="T72" fmla="*/ 7183 w 10702"/>
                <a:gd name="T73" fmla="*/ 11350 h 12788"/>
                <a:gd name="T74" fmla="*/ 7182 w 10702"/>
                <a:gd name="T75" fmla="*/ 11350 h 12788"/>
                <a:gd name="T76" fmla="*/ 7182 w 10702"/>
                <a:gd name="T77" fmla="*/ 12087 h 12788"/>
                <a:gd name="T78" fmla="*/ 1016 w 10702"/>
                <a:gd name="T79" fmla="*/ 12087 h 12788"/>
                <a:gd name="T80" fmla="*/ 706 w 10702"/>
                <a:gd name="T81" fmla="*/ 11767 h 12788"/>
                <a:gd name="T82" fmla="*/ 706 w 10702"/>
                <a:gd name="T83" fmla="*/ 1021 h 12788"/>
                <a:gd name="T84" fmla="*/ 1016 w 10702"/>
                <a:gd name="T85" fmla="*/ 701 h 12788"/>
                <a:gd name="T86" fmla="*/ 9686 w 10702"/>
                <a:gd name="T87" fmla="*/ 701 h 12788"/>
                <a:gd name="T88" fmla="*/ 9996 w 10702"/>
                <a:gd name="T89" fmla="*/ 1021 h 12788"/>
                <a:gd name="T90" fmla="*/ 9996 w 10702"/>
                <a:gd name="T91" fmla="*/ 9275 h 12788"/>
                <a:gd name="T92" fmla="*/ 7759 w 10702"/>
                <a:gd name="T93" fmla="*/ 3230 h 12788"/>
                <a:gd name="T94" fmla="*/ 2943 w 10702"/>
                <a:gd name="T95" fmla="*/ 3230 h 12788"/>
                <a:gd name="T96" fmla="*/ 2675 w 10702"/>
                <a:gd name="T97" fmla="*/ 3512 h 12788"/>
                <a:gd name="T98" fmla="*/ 2675 w 10702"/>
                <a:gd name="T99" fmla="*/ 3654 h 12788"/>
                <a:gd name="T100" fmla="*/ 2943 w 10702"/>
                <a:gd name="T101" fmla="*/ 3936 h 12788"/>
                <a:gd name="T102" fmla="*/ 7759 w 10702"/>
                <a:gd name="T103" fmla="*/ 3936 h 12788"/>
                <a:gd name="T104" fmla="*/ 8026 w 10702"/>
                <a:gd name="T105" fmla="*/ 3654 h 12788"/>
                <a:gd name="T106" fmla="*/ 8026 w 10702"/>
                <a:gd name="T107" fmla="*/ 3512 h 12788"/>
                <a:gd name="T108" fmla="*/ 7759 w 10702"/>
                <a:gd name="T109" fmla="*/ 3230 h 1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2" h="12788">
                  <a:moveTo>
                    <a:pt x="7759" y="5903"/>
                  </a:moveTo>
                  <a:lnTo>
                    <a:pt x="2943" y="5903"/>
                  </a:lnTo>
                  <a:cubicBezTo>
                    <a:pt x="2795" y="5903"/>
                    <a:pt x="2675" y="6029"/>
                    <a:pt x="2675" y="6184"/>
                  </a:cubicBezTo>
                  <a:lnTo>
                    <a:pt x="2675" y="6323"/>
                  </a:lnTo>
                  <a:cubicBezTo>
                    <a:pt x="2675" y="6478"/>
                    <a:pt x="2795" y="6604"/>
                    <a:pt x="2943" y="6604"/>
                  </a:cubicBezTo>
                  <a:lnTo>
                    <a:pt x="7759" y="6604"/>
                  </a:lnTo>
                  <a:cubicBezTo>
                    <a:pt x="7907" y="6604"/>
                    <a:pt x="8026" y="6478"/>
                    <a:pt x="8026" y="6323"/>
                  </a:cubicBezTo>
                  <a:lnTo>
                    <a:pt x="8026" y="6184"/>
                  </a:lnTo>
                  <a:cubicBezTo>
                    <a:pt x="8027" y="6029"/>
                    <a:pt x="7907" y="5903"/>
                    <a:pt x="7759" y="5903"/>
                  </a:cubicBezTo>
                  <a:close/>
                  <a:moveTo>
                    <a:pt x="5236" y="8431"/>
                  </a:moveTo>
                  <a:lnTo>
                    <a:pt x="2931" y="8431"/>
                  </a:lnTo>
                  <a:cubicBezTo>
                    <a:pt x="2790" y="8431"/>
                    <a:pt x="2675" y="8557"/>
                    <a:pt x="2675" y="8713"/>
                  </a:cubicBezTo>
                  <a:lnTo>
                    <a:pt x="2675" y="8854"/>
                  </a:lnTo>
                  <a:cubicBezTo>
                    <a:pt x="2675" y="9010"/>
                    <a:pt x="2790" y="9136"/>
                    <a:pt x="2931" y="9136"/>
                  </a:cubicBezTo>
                  <a:lnTo>
                    <a:pt x="5236" y="9136"/>
                  </a:lnTo>
                  <a:cubicBezTo>
                    <a:pt x="5377" y="9136"/>
                    <a:pt x="5492" y="9010"/>
                    <a:pt x="5492" y="8854"/>
                  </a:cubicBezTo>
                  <a:lnTo>
                    <a:pt x="5492" y="8713"/>
                  </a:lnTo>
                  <a:cubicBezTo>
                    <a:pt x="5492" y="8557"/>
                    <a:pt x="5377" y="8431"/>
                    <a:pt x="5236" y="8431"/>
                  </a:cubicBezTo>
                  <a:close/>
                  <a:moveTo>
                    <a:pt x="10139" y="0"/>
                  </a:moveTo>
                  <a:lnTo>
                    <a:pt x="563" y="0"/>
                  </a:lnTo>
                  <a:cubicBezTo>
                    <a:pt x="252" y="0"/>
                    <a:pt x="0" y="261"/>
                    <a:pt x="0" y="583"/>
                  </a:cubicBezTo>
                  <a:lnTo>
                    <a:pt x="0" y="12205"/>
                  </a:lnTo>
                  <a:cubicBezTo>
                    <a:pt x="0" y="12527"/>
                    <a:pt x="252" y="12788"/>
                    <a:pt x="563" y="12788"/>
                  </a:cubicBezTo>
                  <a:lnTo>
                    <a:pt x="7379" y="12788"/>
                  </a:lnTo>
                  <a:cubicBezTo>
                    <a:pt x="7483" y="12766"/>
                    <a:pt x="7667" y="12703"/>
                    <a:pt x="7860" y="12515"/>
                  </a:cubicBezTo>
                  <a:lnTo>
                    <a:pt x="10418" y="9950"/>
                  </a:lnTo>
                  <a:cubicBezTo>
                    <a:pt x="10418" y="9950"/>
                    <a:pt x="10640" y="9736"/>
                    <a:pt x="10702" y="9380"/>
                  </a:cubicBezTo>
                  <a:lnTo>
                    <a:pt x="10702" y="583"/>
                  </a:lnTo>
                  <a:cubicBezTo>
                    <a:pt x="10702" y="261"/>
                    <a:pt x="10450" y="0"/>
                    <a:pt x="10139" y="0"/>
                  </a:cubicBezTo>
                  <a:close/>
                  <a:moveTo>
                    <a:pt x="9996" y="9863"/>
                  </a:moveTo>
                  <a:cubicBezTo>
                    <a:pt x="9995" y="9856"/>
                    <a:pt x="9994" y="9849"/>
                    <a:pt x="9994" y="9842"/>
                  </a:cubicBezTo>
                  <a:lnTo>
                    <a:pt x="9996" y="9839"/>
                  </a:lnTo>
                  <a:lnTo>
                    <a:pt x="9996" y="9863"/>
                  </a:lnTo>
                  <a:close/>
                  <a:moveTo>
                    <a:pt x="9996" y="9275"/>
                  </a:moveTo>
                  <a:lnTo>
                    <a:pt x="7809" y="9275"/>
                  </a:lnTo>
                  <a:cubicBezTo>
                    <a:pt x="7307" y="9275"/>
                    <a:pt x="7183" y="9426"/>
                    <a:pt x="7183" y="9905"/>
                  </a:cubicBezTo>
                  <a:lnTo>
                    <a:pt x="7183" y="11350"/>
                  </a:lnTo>
                  <a:lnTo>
                    <a:pt x="7182" y="11350"/>
                  </a:lnTo>
                  <a:lnTo>
                    <a:pt x="7182" y="12087"/>
                  </a:lnTo>
                  <a:lnTo>
                    <a:pt x="1016" y="12087"/>
                  </a:lnTo>
                  <a:cubicBezTo>
                    <a:pt x="845" y="12087"/>
                    <a:pt x="706" y="11944"/>
                    <a:pt x="706" y="11767"/>
                  </a:cubicBezTo>
                  <a:lnTo>
                    <a:pt x="706" y="1021"/>
                  </a:lnTo>
                  <a:cubicBezTo>
                    <a:pt x="706" y="844"/>
                    <a:pt x="845" y="701"/>
                    <a:pt x="1016" y="701"/>
                  </a:cubicBezTo>
                  <a:lnTo>
                    <a:pt x="9686" y="701"/>
                  </a:lnTo>
                  <a:cubicBezTo>
                    <a:pt x="9857" y="701"/>
                    <a:pt x="9996" y="844"/>
                    <a:pt x="9996" y="1021"/>
                  </a:cubicBezTo>
                  <a:lnTo>
                    <a:pt x="9996" y="9275"/>
                  </a:lnTo>
                  <a:close/>
                  <a:moveTo>
                    <a:pt x="7759" y="3230"/>
                  </a:moveTo>
                  <a:lnTo>
                    <a:pt x="2943" y="3230"/>
                  </a:lnTo>
                  <a:cubicBezTo>
                    <a:pt x="2795" y="3230"/>
                    <a:pt x="2675" y="3356"/>
                    <a:pt x="2675" y="3512"/>
                  </a:cubicBezTo>
                  <a:lnTo>
                    <a:pt x="2675" y="3654"/>
                  </a:lnTo>
                  <a:cubicBezTo>
                    <a:pt x="2675" y="3809"/>
                    <a:pt x="2795" y="3936"/>
                    <a:pt x="2943" y="3936"/>
                  </a:cubicBezTo>
                  <a:lnTo>
                    <a:pt x="7759" y="3936"/>
                  </a:lnTo>
                  <a:cubicBezTo>
                    <a:pt x="7907" y="3936"/>
                    <a:pt x="8026" y="3809"/>
                    <a:pt x="8026" y="3654"/>
                  </a:cubicBezTo>
                  <a:lnTo>
                    <a:pt x="8026" y="3512"/>
                  </a:lnTo>
                  <a:cubicBezTo>
                    <a:pt x="8027" y="3357"/>
                    <a:pt x="7907" y="3230"/>
                    <a:pt x="7759" y="3230"/>
                  </a:cubicBezTo>
                  <a:close/>
                </a:path>
              </a:pathLst>
            </a:custGeom>
            <a:solidFill>
              <a:srgbClr val="008E3F"/>
            </a:solidFill>
            <a:ln>
              <a:solidFill>
                <a:srgbClr val="008E3F"/>
              </a:solidFill>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2" name="组合 111"/>
          <p:cNvGrpSpPr/>
          <p:nvPr/>
        </p:nvGrpSpPr>
        <p:grpSpPr>
          <a:xfrm>
            <a:off x="6316938" y="1403091"/>
            <a:ext cx="4886867" cy="1203345"/>
            <a:chOff x="1013418" y="1563111"/>
            <a:chExt cx="4886867" cy="1203345"/>
          </a:xfrm>
        </p:grpSpPr>
        <p:grpSp>
          <p:nvGrpSpPr>
            <p:cNvPr id="113" name="组合 112"/>
            <p:cNvGrpSpPr/>
            <p:nvPr/>
          </p:nvGrpSpPr>
          <p:grpSpPr>
            <a:xfrm>
              <a:off x="1013418" y="1563111"/>
              <a:ext cx="4886867" cy="1203345"/>
              <a:chOff x="1013418" y="1334511"/>
              <a:chExt cx="4886867" cy="1203345"/>
            </a:xfrm>
          </p:grpSpPr>
          <p:sp>
            <p:nvSpPr>
              <p:cNvPr id="115" name="矩形: 圆角 114"/>
              <p:cNvSpPr/>
              <p:nvPr/>
            </p:nvSpPr>
            <p:spPr>
              <a:xfrm>
                <a:off x="1013418" y="1334511"/>
                <a:ext cx="4886867" cy="1203345"/>
              </a:xfrm>
              <a:prstGeom prst="roundRect">
                <a:avLst>
                  <a:gd name="adj" fmla="val 5856"/>
                </a:avLst>
              </a:prstGeom>
              <a:noFill/>
              <a:ln w="12700" cmpd="sng">
                <a:solidFill>
                  <a:srgbClr val="008D38"/>
                </a:solidFill>
                <a:prstDash val="solid"/>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1281081" y="1621462"/>
                <a:ext cx="704352" cy="629442"/>
              </a:xfrm>
              <a:prstGeom prst="ellipse">
                <a:avLst/>
              </a:prstGeom>
              <a:solidFill>
                <a:srgbClr val="00B050">
                  <a:alpha val="9000"/>
                </a:srgbClr>
              </a:solidFill>
              <a:ln w="6350">
                <a:solidFill>
                  <a:srgbClr val="00B050"/>
                </a:solid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2044649" y="1397119"/>
                <a:ext cx="2927706" cy="276999"/>
              </a:xfrm>
              <a:prstGeom prst="rect">
                <a:avLst/>
              </a:prstGeom>
              <a:noFill/>
            </p:spPr>
            <p:txBody>
              <a:bodyPr wrap="square" rtlCol="0">
                <a:spAutoFit/>
              </a:bodyPr>
              <a:lstStyle/>
              <a:p>
                <a:r>
                  <a:rPr lang="en-US" altLang="zh-CN" sz="1200" b="1" dirty="0">
                    <a:solidFill>
                      <a:srgbClr val="008E3F"/>
                    </a:solidFill>
                    <a:latin typeface="微软雅黑" panose="020B0503020204020204" charset="-122"/>
                    <a:ea typeface="微软雅黑" panose="020B0503020204020204" charset="-122"/>
                  </a:rPr>
                  <a:t>4. </a:t>
                </a:r>
                <a:r>
                  <a:rPr lang="zh-CN" altLang="en-US" sz="1200" b="1" dirty="0">
                    <a:solidFill>
                      <a:srgbClr val="008E3F"/>
                    </a:solidFill>
                    <a:latin typeface="微软雅黑" panose="020B0503020204020204" charset="-122"/>
                    <a:ea typeface="微软雅黑" panose="020B0503020204020204" charset="-122"/>
                  </a:rPr>
                  <a:t>眩晕症状量表（</a:t>
                </a:r>
                <a:r>
                  <a:rPr lang="en-US" altLang="zh-CN" sz="1200" b="1" dirty="0">
                    <a:solidFill>
                      <a:srgbClr val="008E3F"/>
                    </a:solidFill>
                    <a:latin typeface="微软雅黑" panose="020B0503020204020204" charset="-122"/>
                    <a:ea typeface="微软雅黑" panose="020B0503020204020204" charset="-122"/>
                  </a:rPr>
                  <a:t>VSS</a:t>
                </a:r>
                <a:r>
                  <a:rPr lang="zh-CN" altLang="en-US" sz="1200" b="1" dirty="0">
                    <a:solidFill>
                      <a:srgbClr val="008E3F"/>
                    </a:solidFill>
                    <a:latin typeface="微软雅黑" panose="020B0503020204020204" charset="-122"/>
                    <a:ea typeface="微软雅黑" panose="020B0503020204020204" charset="-122"/>
                  </a:rPr>
                  <a:t>）</a:t>
                </a:r>
              </a:p>
            </p:txBody>
          </p:sp>
          <p:sp>
            <p:nvSpPr>
              <p:cNvPr id="118" name="文本框 117"/>
              <p:cNvSpPr txBox="1"/>
              <p:nvPr/>
            </p:nvSpPr>
            <p:spPr>
              <a:xfrm>
                <a:off x="2228800" y="1649582"/>
                <a:ext cx="3619550" cy="873060"/>
              </a:xfrm>
              <a:prstGeom prst="rect">
                <a:avLst/>
              </a:prstGeom>
              <a:noFill/>
            </p:spPr>
            <p:txBody>
              <a:bodyPr wrap="square" rtlCol="0">
                <a:spAutoFit/>
              </a:bodyPr>
              <a:lstStyle/>
              <a:p>
                <a:pPr>
                  <a:lnSpc>
                    <a:spcPct val="130000"/>
                  </a:lnSpc>
                </a:pPr>
                <a:r>
                  <a:rPr lang="en-US" altLang="zh-CN" sz="1000" dirty="0">
                    <a:latin typeface="微软雅黑" panose="020B0503020204020204" charset="-122"/>
                    <a:ea typeface="微软雅黑" panose="020B0503020204020204" charset="-122"/>
                  </a:rPr>
                  <a:t>VSS</a:t>
                </a:r>
                <a:r>
                  <a:rPr lang="zh-CN" altLang="en-US" sz="1000" dirty="0">
                    <a:latin typeface="微软雅黑" panose="020B0503020204020204" charset="-122"/>
                    <a:ea typeface="微软雅黑" panose="020B0503020204020204" charset="-122"/>
                  </a:rPr>
                  <a:t>量表由眩晕症状量表（</a:t>
                </a:r>
                <a:r>
                  <a:rPr lang="en-US" altLang="zh-CN" sz="1000" dirty="0">
                    <a:latin typeface="微软雅黑" panose="020B0503020204020204" charset="-122"/>
                    <a:ea typeface="微软雅黑" panose="020B0503020204020204" charset="-122"/>
                  </a:rPr>
                  <a:t>VSS-VER</a:t>
                </a:r>
                <a:r>
                  <a:rPr lang="zh-CN" altLang="en-US" sz="1000" dirty="0">
                    <a:latin typeface="微软雅黑" panose="020B0503020204020204" charset="-122"/>
                    <a:ea typeface="微软雅黑" panose="020B0503020204020204" charset="-122"/>
                  </a:rPr>
                  <a:t>）自主焦虑症状量表（</a:t>
                </a:r>
                <a:r>
                  <a:rPr lang="en-US" altLang="zh-CN" sz="1000" dirty="0">
                    <a:latin typeface="微软雅黑" panose="020B0503020204020204" charset="-122"/>
                    <a:ea typeface="微软雅黑" panose="020B0503020204020204" charset="-122"/>
                  </a:rPr>
                  <a:t>VSS-AA</a:t>
                </a:r>
                <a:r>
                  <a:rPr lang="zh-CN" altLang="en-US" sz="1000" dirty="0">
                    <a:latin typeface="微软雅黑" panose="020B0503020204020204" charset="-122"/>
                    <a:ea typeface="微软雅黑" panose="020B0503020204020204" charset="-122"/>
                  </a:rPr>
                  <a:t>）</a:t>
                </a:r>
                <a:r>
                  <a:rPr lang="en-US" altLang="zh-CN" sz="1000" dirty="0">
                    <a:latin typeface="微软雅黑" panose="020B0503020204020204" charset="-122"/>
                    <a:ea typeface="微软雅黑" panose="020B0503020204020204" charset="-122"/>
                  </a:rPr>
                  <a:t>2</a:t>
                </a:r>
                <a:r>
                  <a:rPr lang="zh-CN" altLang="en-US" sz="1000" dirty="0">
                    <a:latin typeface="微软雅黑" panose="020B0503020204020204" charset="-122"/>
                    <a:ea typeface="微软雅黑" panose="020B0503020204020204" charset="-122"/>
                  </a:rPr>
                  <a:t>个部分、</a:t>
                </a:r>
                <a:r>
                  <a:rPr lang="en-US" altLang="zh-CN" sz="1000" dirty="0">
                    <a:latin typeface="微软雅黑" panose="020B0503020204020204" charset="-122"/>
                    <a:ea typeface="微软雅黑" panose="020B0503020204020204" charset="-122"/>
                  </a:rPr>
                  <a:t>36</a:t>
                </a:r>
                <a:r>
                  <a:rPr lang="zh-CN" altLang="en-US" sz="1000" dirty="0">
                    <a:latin typeface="微软雅黑" panose="020B0503020204020204" charset="-122"/>
                    <a:ea typeface="微软雅黑" panose="020B0503020204020204" charset="-122"/>
                  </a:rPr>
                  <a:t>个自评问题组成，每个项目</a:t>
                </a:r>
                <a:r>
                  <a:rPr lang="en-US" altLang="zh-CN" sz="1000" dirty="0">
                    <a:latin typeface="微软雅黑" panose="020B0503020204020204" charset="-122"/>
                    <a:ea typeface="微软雅黑" panose="020B0503020204020204" charset="-122"/>
                  </a:rPr>
                  <a:t>0-4</a:t>
                </a:r>
                <a:r>
                  <a:rPr lang="zh-CN" altLang="en-US" sz="1000" dirty="0">
                    <a:latin typeface="微软雅黑" panose="020B0503020204020204" charset="-122"/>
                    <a:ea typeface="微软雅黑" panose="020B0503020204020204" charset="-122"/>
                  </a:rPr>
                  <a:t>分。单项得分越高，表示最近</a:t>
                </a:r>
                <a:r>
                  <a:rPr lang="en-US" altLang="zh-CN" sz="1000" dirty="0">
                    <a:latin typeface="微软雅黑" panose="020B0503020204020204" charset="-122"/>
                    <a:ea typeface="微软雅黑" panose="020B0503020204020204" charset="-122"/>
                  </a:rPr>
                  <a:t>1</a:t>
                </a:r>
                <a:r>
                  <a:rPr lang="zh-CN" altLang="en-US" sz="1000" dirty="0">
                    <a:latin typeface="微软雅黑" panose="020B0503020204020204" charset="-122"/>
                    <a:ea typeface="微软雅黑" panose="020B0503020204020204" charset="-122"/>
                  </a:rPr>
                  <a:t>年内该项目描述的症状发生频率越高，总分越高，眩晕、焦虑症状越重</a:t>
                </a:r>
              </a:p>
            </p:txBody>
          </p:sp>
        </p:grpSp>
        <p:sp>
          <p:nvSpPr>
            <p:cNvPr id="114" name="iconfont-1047-784262"/>
            <p:cNvSpPr/>
            <p:nvPr/>
          </p:nvSpPr>
          <p:spPr>
            <a:xfrm>
              <a:off x="1511753" y="1993900"/>
              <a:ext cx="305935" cy="374693"/>
            </a:xfrm>
            <a:custGeom>
              <a:avLst/>
              <a:gdLst>
                <a:gd name="T0" fmla="*/ 7759 w 10702"/>
                <a:gd name="T1" fmla="*/ 5903 h 12788"/>
                <a:gd name="T2" fmla="*/ 2943 w 10702"/>
                <a:gd name="T3" fmla="*/ 5903 h 12788"/>
                <a:gd name="T4" fmla="*/ 2675 w 10702"/>
                <a:gd name="T5" fmla="*/ 6184 h 12788"/>
                <a:gd name="T6" fmla="*/ 2675 w 10702"/>
                <a:gd name="T7" fmla="*/ 6323 h 12788"/>
                <a:gd name="T8" fmla="*/ 2943 w 10702"/>
                <a:gd name="T9" fmla="*/ 6604 h 12788"/>
                <a:gd name="T10" fmla="*/ 7759 w 10702"/>
                <a:gd name="T11" fmla="*/ 6604 h 12788"/>
                <a:gd name="T12" fmla="*/ 8026 w 10702"/>
                <a:gd name="T13" fmla="*/ 6323 h 12788"/>
                <a:gd name="T14" fmla="*/ 8026 w 10702"/>
                <a:gd name="T15" fmla="*/ 6184 h 12788"/>
                <a:gd name="T16" fmla="*/ 7759 w 10702"/>
                <a:gd name="T17" fmla="*/ 5903 h 12788"/>
                <a:gd name="T18" fmla="*/ 5236 w 10702"/>
                <a:gd name="T19" fmla="*/ 8431 h 12788"/>
                <a:gd name="T20" fmla="*/ 2931 w 10702"/>
                <a:gd name="T21" fmla="*/ 8431 h 12788"/>
                <a:gd name="T22" fmla="*/ 2675 w 10702"/>
                <a:gd name="T23" fmla="*/ 8713 h 12788"/>
                <a:gd name="T24" fmla="*/ 2675 w 10702"/>
                <a:gd name="T25" fmla="*/ 8854 h 12788"/>
                <a:gd name="T26" fmla="*/ 2931 w 10702"/>
                <a:gd name="T27" fmla="*/ 9136 h 12788"/>
                <a:gd name="T28" fmla="*/ 5236 w 10702"/>
                <a:gd name="T29" fmla="*/ 9136 h 12788"/>
                <a:gd name="T30" fmla="*/ 5492 w 10702"/>
                <a:gd name="T31" fmla="*/ 8854 h 12788"/>
                <a:gd name="T32" fmla="*/ 5492 w 10702"/>
                <a:gd name="T33" fmla="*/ 8713 h 12788"/>
                <a:gd name="T34" fmla="*/ 5236 w 10702"/>
                <a:gd name="T35" fmla="*/ 8431 h 12788"/>
                <a:gd name="T36" fmla="*/ 10139 w 10702"/>
                <a:gd name="T37" fmla="*/ 0 h 12788"/>
                <a:gd name="T38" fmla="*/ 563 w 10702"/>
                <a:gd name="T39" fmla="*/ 0 h 12788"/>
                <a:gd name="T40" fmla="*/ 0 w 10702"/>
                <a:gd name="T41" fmla="*/ 583 h 12788"/>
                <a:gd name="T42" fmla="*/ 0 w 10702"/>
                <a:gd name="T43" fmla="*/ 12205 h 12788"/>
                <a:gd name="T44" fmla="*/ 563 w 10702"/>
                <a:gd name="T45" fmla="*/ 12788 h 12788"/>
                <a:gd name="T46" fmla="*/ 7379 w 10702"/>
                <a:gd name="T47" fmla="*/ 12788 h 12788"/>
                <a:gd name="T48" fmla="*/ 7860 w 10702"/>
                <a:gd name="T49" fmla="*/ 12515 h 12788"/>
                <a:gd name="T50" fmla="*/ 10418 w 10702"/>
                <a:gd name="T51" fmla="*/ 9950 h 12788"/>
                <a:gd name="T52" fmla="*/ 10702 w 10702"/>
                <a:gd name="T53" fmla="*/ 9380 h 12788"/>
                <a:gd name="T54" fmla="*/ 10702 w 10702"/>
                <a:gd name="T55" fmla="*/ 583 h 12788"/>
                <a:gd name="T56" fmla="*/ 10139 w 10702"/>
                <a:gd name="T57" fmla="*/ 0 h 12788"/>
                <a:gd name="T58" fmla="*/ 9996 w 10702"/>
                <a:gd name="T59" fmla="*/ 9863 h 12788"/>
                <a:gd name="T60" fmla="*/ 9994 w 10702"/>
                <a:gd name="T61" fmla="*/ 9842 h 12788"/>
                <a:gd name="T62" fmla="*/ 9996 w 10702"/>
                <a:gd name="T63" fmla="*/ 9839 h 12788"/>
                <a:gd name="T64" fmla="*/ 9996 w 10702"/>
                <a:gd name="T65" fmla="*/ 9863 h 12788"/>
                <a:gd name="T66" fmla="*/ 9996 w 10702"/>
                <a:gd name="T67" fmla="*/ 9275 h 12788"/>
                <a:gd name="T68" fmla="*/ 7809 w 10702"/>
                <a:gd name="T69" fmla="*/ 9275 h 12788"/>
                <a:gd name="T70" fmla="*/ 7183 w 10702"/>
                <a:gd name="T71" fmla="*/ 9905 h 12788"/>
                <a:gd name="T72" fmla="*/ 7183 w 10702"/>
                <a:gd name="T73" fmla="*/ 11350 h 12788"/>
                <a:gd name="T74" fmla="*/ 7182 w 10702"/>
                <a:gd name="T75" fmla="*/ 11350 h 12788"/>
                <a:gd name="T76" fmla="*/ 7182 w 10702"/>
                <a:gd name="T77" fmla="*/ 12087 h 12788"/>
                <a:gd name="T78" fmla="*/ 1016 w 10702"/>
                <a:gd name="T79" fmla="*/ 12087 h 12788"/>
                <a:gd name="T80" fmla="*/ 706 w 10702"/>
                <a:gd name="T81" fmla="*/ 11767 h 12788"/>
                <a:gd name="T82" fmla="*/ 706 w 10702"/>
                <a:gd name="T83" fmla="*/ 1021 h 12788"/>
                <a:gd name="T84" fmla="*/ 1016 w 10702"/>
                <a:gd name="T85" fmla="*/ 701 h 12788"/>
                <a:gd name="T86" fmla="*/ 9686 w 10702"/>
                <a:gd name="T87" fmla="*/ 701 h 12788"/>
                <a:gd name="T88" fmla="*/ 9996 w 10702"/>
                <a:gd name="T89" fmla="*/ 1021 h 12788"/>
                <a:gd name="T90" fmla="*/ 9996 w 10702"/>
                <a:gd name="T91" fmla="*/ 9275 h 12788"/>
                <a:gd name="T92" fmla="*/ 7759 w 10702"/>
                <a:gd name="T93" fmla="*/ 3230 h 12788"/>
                <a:gd name="T94" fmla="*/ 2943 w 10702"/>
                <a:gd name="T95" fmla="*/ 3230 h 12788"/>
                <a:gd name="T96" fmla="*/ 2675 w 10702"/>
                <a:gd name="T97" fmla="*/ 3512 h 12788"/>
                <a:gd name="T98" fmla="*/ 2675 w 10702"/>
                <a:gd name="T99" fmla="*/ 3654 h 12788"/>
                <a:gd name="T100" fmla="*/ 2943 w 10702"/>
                <a:gd name="T101" fmla="*/ 3936 h 12788"/>
                <a:gd name="T102" fmla="*/ 7759 w 10702"/>
                <a:gd name="T103" fmla="*/ 3936 h 12788"/>
                <a:gd name="T104" fmla="*/ 8026 w 10702"/>
                <a:gd name="T105" fmla="*/ 3654 h 12788"/>
                <a:gd name="T106" fmla="*/ 8026 w 10702"/>
                <a:gd name="T107" fmla="*/ 3512 h 12788"/>
                <a:gd name="T108" fmla="*/ 7759 w 10702"/>
                <a:gd name="T109" fmla="*/ 3230 h 1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2" h="12788">
                  <a:moveTo>
                    <a:pt x="7759" y="5903"/>
                  </a:moveTo>
                  <a:lnTo>
                    <a:pt x="2943" y="5903"/>
                  </a:lnTo>
                  <a:cubicBezTo>
                    <a:pt x="2795" y="5903"/>
                    <a:pt x="2675" y="6029"/>
                    <a:pt x="2675" y="6184"/>
                  </a:cubicBezTo>
                  <a:lnTo>
                    <a:pt x="2675" y="6323"/>
                  </a:lnTo>
                  <a:cubicBezTo>
                    <a:pt x="2675" y="6478"/>
                    <a:pt x="2795" y="6604"/>
                    <a:pt x="2943" y="6604"/>
                  </a:cubicBezTo>
                  <a:lnTo>
                    <a:pt x="7759" y="6604"/>
                  </a:lnTo>
                  <a:cubicBezTo>
                    <a:pt x="7907" y="6604"/>
                    <a:pt x="8026" y="6478"/>
                    <a:pt x="8026" y="6323"/>
                  </a:cubicBezTo>
                  <a:lnTo>
                    <a:pt x="8026" y="6184"/>
                  </a:lnTo>
                  <a:cubicBezTo>
                    <a:pt x="8027" y="6029"/>
                    <a:pt x="7907" y="5903"/>
                    <a:pt x="7759" y="5903"/>
                  </a:cubicBezTo>
                  <a:close/>
                  <a:moveTo>
                    <a:pt x="5236" y="8431"/>
                  </a:moveTo>
                  <a:lnTo>
                    <a:pt x="2931" y="8431"/>
                  </a:lnTo>
                  <a:cubicBezTo>
                    <a:pt x="2790" y="8431"/>
                    <a:pt x="2675" y="8557"/>
                    <a:pt x="2675" y="8713"/>
                  </a:cubicBezTo>
                  <a:lnTo>
                    <a:pt x="2675" y="8854"/>
                  </a:lnTo>
                  <a:cubicBezTo>
                    <a:pt x="2675" y="9010"/>
                    <a:pt x="2790" y="9136"/>
                    <a:pt x="2931" y="9136"/>
                  </a:cubicBezTo>
                  <a:lnTo>
                    <a:pt x="5236" y="9136"/>
                  </a:lnTo>
                  <a:cubicBezTo>
                    <a:pt x="5377" y="9136"/>
                    <a:pt x="5492" y="9010"/>
                    <a:pt x="5492" y="8854"/>
                  </a:cubicBezTo>
                  <a:lnTo>
                    <a:pt x="5492" y="8713"/>
                  </a:lnTo>
                  <a:cubicBezTo>
                    <a:pt x="5492" y="8557"/>
                    <a:pt x="5377" y="8431"/>
                    <a:pt x="5236" y="8431"/>
                  </a:cubicBezTo>
                  <a:close/>
                  <a:moveTo>
                    <a:pt x="10139" y="0"/>
                  </a:moveTo>
                  <a:lnTo>
                    <a:pt x="563" y="0"/>
                  </a:lnTo>
                  <a:cubicBezTo>
                    <a:pt x="252" y="0"/>
                    <a:pt x="0" y="261"/>
                    <a:pt x="0" y="583"/>
                  </a:cubicBezTo>
                  <a:lnTo>
                    <a:pt x="0" y="12205"/>
                  </a:lnTo>
                  <a:cubicBezTo>
                    <a:pt x="0" y="12527"/>
                    <a:pt x="252" y="12788"/>
                    <a:pt x="563" y="12788"/>
                  </a:cubicBezTo>
                  <a:lnTo>
                    <a:pt x="7379" y="12788"/>
                  </a:lnTo>
                  <a:cubicBezTo>
                    <a:pt x="7483" y="12766"/>
                    <a:pt x="7667" y="12703"/>
                    <a:pt x="7860" y="12515"/>
                  </a:cubicBezTo>
                  <a:lnTo>
                    <a:pt x="10418" y="9950"/>
                  </a:lnTo>
                  <a:cubicBezTo>
                    <a:pt x="10418" y="9950"/>
                    <a:pt x="10640" y="9736"/>
                    <a:pt x="10702" y="9380"/>
                  </a:cubicBezTo>
                  <a:lnTo>
                    <a:pt x="10702" y="583"/>
                  </a:lnTo>
                  <a:cubicBezTo>
                    <a:pt x="10702" y="261"/>
                    <a:pt x="10450" y="0"/>
                    <a:pt x="10139" y="0"/>
                  </a:cubicBezTo>
                  <a:close/>
                  <a:moveTo>
                    <a:pt x="9996" y="9863"/>
                  </a:moveTo>
                  <a:cubicBezTo>
                    <a:pt x="9995" y="9856"/>
                    <a:pt x="9994" y="9849"/>
                    <a:pt x="9994" y="9842"/>
                  </a:cubicBezTo>
                  <a:lnTo>
                    <a:pt x="9996" y="9839"/>
                  </a:lnTo>
                  <a:lnTo>
                    <a:pt x="9996" y="9863"/>
                  </a:lnTo>
                  <a:close/>
                  <a:moveTo>
                    <a:pt x="9996" y="9275"/>
                  </a:moveTo>
                  <a:lnTo>
                    <a:pt x="7809" y="9275"/>
                  </a:lnTo>
                  <a:cubicBezTo>
                    <a:pt x="7307" y="9275"/>
                    <a:pt x="7183" y="9426"/>
                    <a:pt x="7183" y="9905"/>
                  </a:cubicBezTo>
                  <a:lnTo>
                    <a:pt x="7183" y="11350"/>
                  </a:lnTo>
                  <a:lnTo>
                    <a:pt x="7182" y="11350"/>
                  </a:lnTo>
                  <a:lnTo>
                    <a:pt x="7182" y="12087"/>
                  </a:lnTo>
                  <a:lnTo>
                    <a:pt x="1016" y="12087"/>
                  </a:lnTo>
                  <a:cubicBezTo>
                    <a:pt x="845" y="12087"/>
                    <a:pt x="706" y="11944"/>
                    <a:pt x="706" y="11767"/>
                  </a:cubicBezTo>
                  <a:lnTo>
                    <a:pt x="706" y="1021"/>
                  </a:lnTo>
                  <a:cubicBezTo>
                    <a:pt x="706" y="844"/>
                    <a:pt x="845" y="701"/>
                    <a:pt x="1016" y="701"/>
                  </a:cubicBezTo>
                  <a:lnTo>
                    <a:pt x="9686" y="701"/>
                  </a:lnTo>
                  <a:cubicBezTo>
                    <a:pt x="9857" y="701"/>
                    <a:pt x="9996" y="844"/>
                    <a:pt x="9996" y="1021"/>
                  </a:cubicBezTo>
                  <a:lnTo>
                    <a:pt x="9996" y="9275"/>
                  </a:lnTo>
                  <a:close/>
                  <a:moveTo>
                    <a:pt x="7759" y="3230"/>
                  </a:moveTo>
                  <a:lnTo>
                    <a:pt x="2943" y="3230"/>
                  </a:lnTo>
                  <a:cubicBezTo>
                    <a:pt x="2795" y="3230"/>
                    <a:pt x="2675" y="3356"/>
                    <a:pt x="2675" y="3512"/>
                  </a:cubicBezTo>
                  <a:lnTo>
                    <a:pt x="2675" y="3654"/>
                  </a:lnTo>
                  <a:cubicBezTo>
                    <a:pt x="2675" y="3809"/>
                    <a:pt x="2795" y="3936"/>
                    <a:pt x="2943" y="3936"/>
                  </a:cubicBezTo>
                  <a:lnTo>
                    <a:pt x="7759" y="3936"/>
                  </a:lnTo>
                  <a:cubicBezTo>
                    <a:pt x="7907" y="3936"/>
                    <a:pt x="8026" y="3809"/>
                    <a:pt x="8026" y="3654"/>
                  </a:cubicBezTo>
                  <a:lnTo>
                    <a:pt x="8026" y="3512"/>
                  </a:lnTo>
                  <a:cubicBezTo>
                    <a:pt x="8027" y="3357"/>
                    <a:pt x="7907" y="3230"/>
                    <a:pt x="7759" y="3230"/>
                  </a:cubicBezTo>
                  <a:close/>
                </a:path>
              </a:pathLst>
            </a:custGeom>
            <a:solidFill>
              <a:srgbClr val="008E3F"/>
            </a:solidFill>
            <a:ln>
              <a:solidFill>
                <a:srgbClr val="008E3F"/>
              </a:solidFill>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9" name="组合 118"/>
          <p:cNvGrpSpPr/>
          <p:nvPr/>
        </p:nvGrpSpPr>
        <p:grpSpPr>
          <a:xfrm>
            <a:off x="6316938" y="2861319"/>
            <a:ext cx="4886867" cy="1203345"/>
            <a:chOff x="1013418" y="1563111"/>
            <a:chExt cx="4886867" cy="1203345"/>
          </a:xfrm>
        </p:grpSpPr>
        <p:grpSp>
          <p:nvGrpSpPr>
            <p:cNvPr id="120" name="组合 119"/>
            <p:cNvGrpSpPr/>
            <p:nvPr/>
          </p:nvGrpSpPr>
          <p:grpSpPr>
            <a:xfrm>
              <a:off x="1013418" y="1563111"/>
              <a:ext cx="4886867" cy="1203345"/>
              <a:chOff x="1013418" y="1334511"/>
              <a:chExt cx="4886867" cy="1203345"/>
            </a:xfrm>
          </p:grpSpPr>
          <p:sp>
            <p:nvSpPr>
              <p:cNvPr id="122" name="矩形: 圆角 121"/>
              <p:cNvSpPr/>
              <p:nvPr/>
            </p:nvSpPr>
            <p:spPr>
              <a:xfrm>
                <a:off x="1013418" y="1334511"/>
                <a:ext cx="4886867" cy="1203345"/>
              </a:xfrm>
              <a:prstGeom prst="roundRect">
                <a:avLst>
                  <a:gd name="adj" fmla="val 5856"/>
                </a:avLst>
              </a:prstGeom>
              <a:noFill/>
              <a:ln w="12700" cmpd="sng">
                <a:solidFill>
                  <a:srgbClr val="008D38"/>
                </a:solidFill>
                <a:prstDash val="solid"/>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1281081" y="1621462"/>
                <a:ext cx="704352" cy="629442"/>
              </a:xfrm>
              <a:prstGeom prst="ellipse">
                <a:avLst/>
              </a:prstGeom>
              <a:solidFill>
                <a:srgbClr val="00B050">
                  <a:alpha val="9000"/>
                </a:srgbClr>
              </a:solidFill>
              <a:ln w="6350">
                <a:solidFill>
                  <a:srgbClr val="00B050"/>
                </a:solid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2044649" y="1397119"/>
                <a:ext cx="2927706" cy="276999"/>
              </a:xfrm>
              <a:prstGeom prst="rect">
                <a:avLst/>
              </a:prstGeom>
              <a:noFill/>
            </p:spPr>
            <p:txBody>
              <a:bodyPr wrap="square" rtlCol="0">
                <a:spAutoFit/>
              </a:bodyPr>
              <a:lstStyle/>
              <a:p>
                <a:r>
                  <a:rPr lang="en-US" altLang="zh-CN" sz="1200" b="1" dirty="0">
                    <a:solidFill>
                      <a:srgbClr val="008E3F"/>
                    </a:solidFill>
                    <a:latin typeface="微软雅黑" panose="020B0503020204020204" charset="-122"/>
                    <a:ea typeface="微软雅黑" panose="020B0503020204020204" charset="-122"/>
                  </a:rPr>
                  <a:t>5. NEO</a:t>
                </a:r>
                <a:r>
                  <a:rPr lang="zh-CN" altLang="en-US" sz="1200" b="1" dirty="0">
                    <a:solidFill>
                      <a:srgbClr val="008E3F"/>
                    </a:solidFill>
                    <a:latin typeface="微软雅黑" panose="020B0503020204020204" charset="-122"/>
                    <a:ea typeface="微软雅黑" panose="020B0503020204020204" charset="-122"/>
                  </a:rPr>
                  <a:t>人格量表（修订）</a:t>
                </a:r>
                <a:r>
                  <a:rPr lang="en-US" altLang="zh-CN" sz="1200" b="1" dirty="0">
                    <a:solidFill>
                      <a:srgbClr val="008E3F"/>
                    </a:solidFill>
                    <a:latin typeface="微软雅黑" panose="020B0503020204020204" charset="-122"/>
                    <a:ea typeface="微软雅黑" panose="020B0503020204020204" charset="-122"/>
                  </a:rPr>
                  <a:t>NEO-PI-R</a:t>
                </a:r>
                <a:endParaRPr lang="zh-CN" altLang="en-US" sz="1200" b="1" dirty="0">
                  <a:solidFill>
                    <a:srgbClr val="008E3F"/>
                  </a:solidFill>
                  <a:latin typeface="微软雅黑" panose="020B0503020204020204" charset="-122"/>
                  <a:ea typeface="微软雅黑" panose="020B0503020204020204" charset="-122"/>
                </a:endParaRPr>
              </a:p>
            </p:txBody>
          </p:sp>
          <p:sp>
            <p:nvSpPr>
              <p:cNvPr id="125" name="文本框 124"/>
              <p:cNvSpPr txBox="1"/>
              <p:nvPr/>
            </p:nvSpPr>
            <p:spPr>
              <a:xfrm>
                <a:off x="2228800" y="1649582"/>
                <a:ext cx="3619550" cy="673005"/>
              </a:xfrm>
              <a:prstGeom prst="rect">
                <a:avLst/>
              </a:prstGeom>
              <a:noFill/>
            </p:spPr>
            <p:txBody>
              <a:bodyPr wrap="square" rtlCol="0">
                <a:spAutoFit/>
              </a:bodyPr>
              <a:lstStyle/>
              <a:p>
                <a:pPr>
                  <a:lnSpc>
                    <a:spcPct val="130000"/>
                  </a:lnSpc>
                </a:pPr>
                <a:r>
                  <a:rPr lang="zh-CN" altLang="en-US" sz="1000" dirty="0">
                    <a:latin typeface="微软雅黑" panose="020B0503020204020204" charset="-122"/>
                    <a:ea typeface="微软雅黑" panose="020B0503020204020204" charset="-122"/>
                  </a:rPr>
                  <a:t>由研究者应用修订的大五人格量对</a:t>
                </a:r>
                <a:r>
                  <a:rPr lang="en-US" altLang="zh-CN" sz="1000" dirty="0">
                    <a:latin typeface="微软雅黑" panose="020B0503020204020204" charset="-122"/>
                    <a:ea typeface="微软雅黑" panose="020B0503020204020204" charset="-122"/>
                  </a:rPr>
                  <a:t>43</a:t>
                </a:r>
                <a:r>
                  <a:rPr lang="zh-CN" altLang="en-US" sz="1000" dirty="0">
                    <a:latin typeface="微软雅黑" panose="020B0503020204020204" charset="-122"/>
                    <a:ea typeface="微软雅黑" panose="020B0503020204020204" charset="-122"/>
                  </a:rPr>
                  <a:t>例确诊的</a:t>
                </a:r>
                <a:r>
                  <a:rPr lang="en-US" altLang="zh-CN" sz="1000" dirty="0">
                    <a:latin typeface="微软雅黑" panose="020B0503020204020204" charset="-122"/>
                    <a:ea typeface="微软雅黑" panose="020B0503020204020204" charset="-122"/>
                  </a:rPr>
                  <a:t>PPPD</a:t>
                </a:r>
                <a:r>
                  <a:rPr lang="zh-CN" altLang="en-US" sz="1000" dirty="0">
                    <a:latin typeface="微软雅黑" panose="020B0503020204020204" charset="-122"/>
                    <a:ea typeface="微软雅黑" panose="020B0503020204020204" charset="-122"/>
                  </a:rPr>
                  <a:t>患者进行人格特质分析发现：神经质人格特质可能是</a:t>
                </a:r>
                <a:r>
                  <a:rPr lang="en-US" altLang="zh-CN" sz="1000" dirty="0">
                    <a:latin typeface="微软雅黑" panose="020B0503020204020204" charset="-122"/>
                    <a:ea typeface="微软雅黑" panose="020B0503020204020204" charset="-122"/>
                  </a:rPr>
                  <a:t>PPPD</a:t>
                </a:r>
                <a:r>
                  <a:rPr lang="zh-CN" altLang="en-US" sz="1000" dirty="0">
                    <a:latin typeface="微软雅黑" panose="020B0503020204020204" charset="-122"/>
                    <a:ea typeface="微软雅黑" panose="020B0503020204020204" charset="-122"/>
                  </a:rPr>
                  <a:t>的易患危险因素</a:t>
                </a:r>
              </a:p>
            </p:txBody>
          </p:sp>
        </p:grpSp>
        <p:sp>
          <p:nvSpPr>
            <p:cNvPr id="121" name="iconfont-1047-784262"/>
            <p:cNvSpPr/>
            <p:nvPr/>
          </p:nvSpPr>
          <p:spPr>
            <a:xfrm>
              <a:off x="1511753" y="1993900"/>
              <a:ext cx="305935" cy="374693"/>
            </a:xfrm>
            <a:custGeom>
              <a:avLst/>
              <a:gdLst>
                <a:gd name="T0" fmla="*/ 7759 w 10702"/>
                <a:gd name="T1" fmla="*/ 5903 h 12788"/>
                <a:gd name="T2" fmla="*/ 2943 w 10702"/>
                <a:gd name="T3" fmla="*/ 5903 h 12788"/>
                <a:gd name="T4" fmla="*/ 2675 w 10702"/>
                <a:gd name="T5" fmla="*/ 6184 h 12788"/>
                <a:gd name="T6" fmla="*/ 2675 w 10702"/>
                <a:gd name="T7" fmla="*/ 6323 h 12788"/>
                <a:gd name="T8" fmla="*/ 2943 w 10702"/>
                <a:gd name="T9" fmla="*/ 6604 h 12788"/>
                <a:gd name="T10" fmla="*/ 7759 w 10702"/>
                <a:gd name="T11" fmla="*/ 6604 h 12788"/>
                <a:gd name="T12" fmla="*/ 8026 w 10702"/>
                <a:gd name="T13" fmla="*/ 6323 h 12788"/>
                <a:gd name="T14" fmla="*/ 8026 w 10702"/>
                <a:gd name="T15" fmla="*/ 6184 h 12788"/>
                <a:gd name="T16" fmla="*/ 7759 w 10702"/>
                <a:gd name="T17" fmla="*/ 5903 h 12788"/>
                <a:gd name="T18" fmla="*/ 5236 w 10702"/>
                <a:gd name="T19" fmla="*/ 8431 h 12788"/>
                <a:gd name="T20" fmla="*/ 2931 w 10702"/>
                <a:gd name="T21" fmla="*/ 8431 h 12788"/>
                <a:gd name="T22" fmla="*/ 2675 w 10702"/>
                <a:gd name="T23" fmla="*/ 8713 h 12788"/>
                <a:gd name="T24" fmla="*/ 2675 w 10702"/>
                <a:gd name="T25" fmla="*/ 8854 h 12788"/>
                <a:gd name="T26" fmla="*/ 2931 w 10702"/>
                <a:gd name="T27" fmla="*/ 9136 h 12788"/>
                <a:gd name="T28" fmla="*/ 5236 w 10702"/>
                <a:gd name="T29" fmla="*/ 9136 h 12788"/>
                <a:gd name="T30" fmla="*/ 5492 w 10702"/>
                <a:gd name="T31" fmla="*/ 8854 h 12788"/>
                <a:gd name="T32" fmla="*/ 5492 w 10702"/>
                <a:gd name="T33" fmla="*/ 8713 h 12788"/>
                <a:gd name="T34" fmla="*/ 5236 w 10702"/>
                <a:gd name="T35" fmla="*/ 8431 h 12788"/>
                <a:gd name="T36" fmla="*/ 10139 w 10702"/>
                <a:gd name="T37" fmla="*/ 0 h 12788"/>
                <a:gd name="T38" fmla="*/ 563 w 10702"/>
                <a:gd name="T39" fmla="*/ 0 h 12788"/>
                <a:gd name="T40" fmla="*/ 0 w 10702"/>
                <a:gd name="T41" fmla="*/ 583 h 12788"/>
                <a:gd name="T42" fmla="*/ 0 w 10702"/>
                <a:gd name="T43" fmla="*/ 12205 h 12788"/>
                <a:gd name="T44" fmla="*/ 563 w 10702"/>
                <a:gd name="T45" fmla="*/ 12788 h 12788"/>
                <a:gd name="T46" fmla="*/ 7379 w 10702"/>
                <a:gd name="T47" fmla="*/ 12788 h 12788"/>
                <a:gd name="T48" fmla="*/ 7860 w 10702"/>
                <a:gd name="T49" fmla="*/ 12515 h 12788"/>
                <a:gd name="T50" fmla="*/ 10418 w 10702"/>
                <a:gd name="T51" fmla="*/ 9950 h 12788"/>
                <a:gd name="T52" fmla="*/ 10702 w 10702"/>
                <a:gd name="T53" fmla="*/ 9380 h 12788"/>
                <a:gd name="T54" fmla="*/ 10702 w 10702"/>
                <a:gd name="T55" fmla="*/ 583 h 12788"/>
                <a:gd name="T56" fmla="*/ 10139 w 10702"/>
                <a:gd name="T57" fmla="*/ 0 h 12788"/>
                <a:gd name="T58" fmla="*/ 9996 w 10702"/>
                <a:gd name="T59" fmla="*/ 9863 h 12788"/>
                <a:gd name="T60" fmla="*/ 9994 w 10702"/>
                <a:gd name="T61" fmla="*/ 9842 h 12788"/>
                <a:gd name="T62" fmla="*/ 9996 w 10702"/>
                <a:gd name="T63" fmla="*/ 9839 h 12788"/>
                <a:gd name="T64" fmla="*/ 9996 w 10702"/>
                <a:gd name="T65" fmla="*/ 9863 h 12788"/>
                <a:gd name="T66" fmla="*/ 9996 w 10702"/>
                <a:gd name="T67" fmla="*/ 9275 h 12788"/>
                <a:gd name="T68" fmla="*/ 7809 w 10702"/>
                <a:gd name="T69" fmla="*/ 9275 h 12788"/>
                <a:gd name="T70" fmla="*/ 7183 w 10702"/>
                <a:gd name="T71" fmla="*/ 9905 h 12788"/>
                <a:gd name="T72" fmla="*/ 7183 w 10702"/>
                <a:gd name="T73" fmla="*/ 11350 h 12788"/>
                <a:gd name="T74" fmla="*/ 7182 w 10702"/>
                <a:gd name="T75" fmla="*/ 11350 h 12788"/>
                <a:gd name="T76" fmla="*/ 7182 w 10702"/>
                <a:gd name="T77" fmla="*/ 12087 h 12788"/>
                <a:gd name="T78" fmla="*/ 1016 w 10702"/>
                <a:gd name="T79" fmla="*/ 12087 h 12788"/>
                <a:gd name="T80" fmla="*/ 706 w 10702"/>
                <a:gd name="T81" fmla="*/ 11767 h 12788"/>
                <a:gd name="T82" fmla="*/ 706 w 10702"/>
                <a:gd name="T83" fmla="*/ 1021 h 12788"/>
                <a:gd name="T84" fmla="*/ 1016 w 10702"/>
                <a:gd name="T85" fmla="*/ 701 h 12788"/>
                <a:gd name="T86" fmla="*/ 9686 w 10702"/>
                <a:gd name="T87" fmla="*/ 701 h 12788"/>
                <a:gd name="T88" fmla="*/ 9996 w 10702"/>
                <a:gd name="T89" fmla="*/ 1021 h 12788"/>
                <a:gd name="T90" fmla="*/ 9996 w 10702"/>
                <a:gd name="T91" fmla="*/ 9275 h 12788"/>
                <a:gd name="T92" fmla="*/ 7759 w 10702"/>
                <a:gd name="T93" fmla="*/ 3230 h 12788"/>
                <a:gd name="T94" fmla="*/ 2943 w 10702"/>
                <a:gd name="T95" fmla="*/ 3230 h 12788"/>
                <a:gd name="T96" fmla="*/ 2675 w 10702"/>
                <a:gd name="T97" fmla="*/ 3512 h 12788"/>
                <a:gd name="T98" fmla="*/ 2675 w 10702"/>
                <a:gd name="T99" fmla="*/ 3654 h 12788"/>
                <a:gd name="T100" fmla="*/ 2943 w 10702"/>
                <a:gd name="T101" fmla="*/ 3936 h 12788"/>
                <a:gd name="T102" fmla="*/ 7759 w 10702"/>
                <a:gd name="T103" fmla="*/ 3936 h 12788"/>
                <a:gd name="T104" fmla="*/ 8026 w 10702"/>
                <a:gd name="T105" fmla="*/ 3654 h 12788"/>
                <a:gd name="T106" fmla="*/ 8026 w 10702"/>
                <a:gd name="T107" fmla="*/ 3512 h 12788"/>
                <a:gd name="T108" fmla="*/ 7759 w 10702"/>
                <a:gd name="T109" fmla="*/ 3230 h 1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2" h="12788">
                  <a:moveTo>
                    <a:pt x="7759" y="5903"/>
                  </a:moveTo>
                  <a:lnTo>
                    <a:pt x="2943" y="5903"/>
                  </a:lnTo>
                  <a:cubicBezTo>
                    <a:pt x="2795" y="5903"/>
                    <a:pt x="2675" y="6029"/>
                    <a:pt x="2675" y="6184"/>
                  </a:cubicBezTo>
                  <a:lnTo>
                    <a:pt x="2675" y="6323"/>
                  </a:lnTo>
                  <a:cubicBezTo>
                    <a:pt x="2675" y="6478"/>
                    <a:pt x="2795" y="6604"/>
                    <a:pt x="2943" y="6604"/>
                  </a:cubicBezTo>
                  <a:lnTo>
                    <a:pt x="7759" y="6604"/>
                  </a:lnTo>
                  <a:cubicBezTo>
                    <a:pt x="7907" y="6604"/>
                    <a:pt x="8026" y="6478"/>
                    <a:pt x="8026" y="6323"/>
                  </a:cubicBezTo>
                  <a:lnTo>
                    <a:pt x="8026" y="6184"/>
                  </a:lnTo>
                  <a:cubicBezTo>
                    <a:pt x="8027" y="6029"/>
                    <a:pt x="7907" y="5903"/>
                    <a:pt x="7759" y="5903"/>
                  </a:cubicBezTo>
                  <a:close/>
                  <a:moveTo>
                    <a:pt x="5236" y="8431"/>
                  </a:moveTo>
                  <a:lnTo>
                    <a:pt x="2931" y="8431"/>
                  </a:lnTo>
                  <a:cubicBezTo>
                    <a:pt x="2790" y="8431"/>
                    <a:pt x="2675" y="8557"/>
                    <a:pt x="2675" y="8713"/>
                  </a:cubicBezTo>
                  <a:lnTo>
                    <a:pt x="2675" y="8854"/>
                  </a:lnTo>
                  <a:cubicBezTo>
                    <a:pt x="2675" y="9010"/>
                    <a:pt x="2790" y="9136"/>
                    <a:pt x="2931" y="9136"/>
                  </a:cubicBezTo>
                  <a:lnTo>
                    <a:pt x="5236" y="9136"/>
                  </a:lnTo>
                  <a:cubicBezTo>
                    <a:pt x="5377" y="9136"/>
                    <a:pt x="5492" y="9010"/>
                    <a:pt x="5492" y="8854"/>
                  </a:cubicBezTo>
                  <a:lnTo>
                    <a:pt x="5492" y="8713"/>
                  </a:lnTo>
                  <a:cubicBezTo>
                    <a:pt x="5492" y="8557"/>
                    <a:pt x="5377" y="8431"/>
                    <a:pt x="5236" y="8431"/>
                  </a:cubicBezTo>
                  <a:close/>
                  <a:moveTo>
                    <a:pt x="10139" y="0"/>
                  </a:moveTo>
                  <a:lnTo>
                    <a:pt x="563" y="0"/>
                  </a:lnTo>
                  <a:cubicBezTo>
                    <a:pt x="252" y="0"/>
                    <a:pt x="0" y="261"/>
                    <a:pt x="0" y="583"/>
                  </a:cubicBezTo>
                  <a:lnTo>
                    <a:pt x="0" y="12205"/>
                  </a:lnTo>
                  <a:cubicBezTo>
                    <a:pt x="0" y="12527"/>
                    <a:pt x="252" y="12788"/>
                    <a:pt x="563" y="12788"/>
                  </a:cubicBezTo>
                  <a:lnTo>
                    <a:pt x="7379" y="12788"/>
                  </a:lnTo>
                  <a:cubicBezTo>
                    <a:pt x="7483" y="12766"/>
                    <a:pt x="7667" y="12703"/>
                    <a:pt x="7860" y="12515"/>
                  </a:cubicBezTo>
                  <a:lnTo>
                    <a:pt x="10418" y="9950"/>
                  </a:lnTo>
                  <a:cubicBezTo>
                    <a:pt x="10418" y="9950"/>
                    <a:pt x="10640" y="9736"/>
                    <a:pt x="10702" y="9380"/>
                  </a:cubicBezTo>
                  <a:lnTo>
                    <a:pt x="10702" y="583"/>
                  </a:lnTo>
                  <a:cubicBezTo>
                    <a:pt x="10702" y="261"/>
                    <a:pt x="10450" y="0"/>
                    <a:pt x="10139" y="0"/>
                  </a:cubicBezTo>
                  <a:close/>
                  <a:moveTo>
                    <a:pt x="9996" y="9863"/>
                  </a:moveTo>
                  <a:cubicBezTo>
                    <a:pt x="9995" y="9856"/>
                    <a:pt x="9994" y="9849"/>
                    <a:pt x="9994" y="9842"/>
                  </a:cubicBezTo>
                  <a:lnTo>
                    <a:pt x="9996" y="9839"/>
                  </a:lnTo>
                  <a:lnTo>
                    <a:pt x="9996" y="9863"/>
                  </a:lnTo>
                  <a:close/>
                  <a:moveTo>
                    <a:pt x="9996" y="9275"/>
                  </a:moveTo>
                  <a:lnTo>
                    <a:pt x="7809" y="9275"/>
                  </a:lnTo>
                  <a:cubicBezTo>
                    <a:pt x="7307" y="9275"/>
                    <a:pt x="7183" y="9426"/>
                    <a:pt x="7183" y="9905"/>
                  </a:cubicBezTo>
                  <a:lnTo>
                    <a:pt x="7183" y="11350"/>
                  </a:lnTo>
                  <a:lnTo>
                    <a:pt x="7182" y="11350"/>
                  </a:lnTo>
                  <a:lnTo>
                    <a:pt x="7182" y="12087"/>
                  </a:lnTo>
                  <a:lnTo>
                    <a:pt x="1016" y="12087"/>
                  </a:lnTo>
                  <a:cubicBezTo>
                    <a:pt x="845" y="12087"/>
                    <a:pt x="706" y="11944"/>
                    <a:pt x="706" y="11767"/>
                  </a:cubicBezTo>
                  <a:lnTo>
                    <a:pt x="706" y="1021"/>
                  </a:lnTo>
                  <a:cubicBezTo>
                    <a:pt x="706" y="844"/>
                    <a:pt x="845" y="701"/>
                    <a:pt x="1016" y="701"/>
                  </a:cubicBezTo>
                  <a:lnTo>
                    <a:pt x="9686" y="701"/>
                  </a:lnTo>
                  <a:cubicBezTo>
                    <a:pt x="9857" y="701"/>
                    <a:pt x="9996" y="844"/>
                    <a:pt x="9996" y="1021"/>
                  </a:cubicBezTo>
                  <a:lnTo>
                    <a:pt x="9996" y="9275"/>
                  </a:lnTo>
                  <a:close/>
                  <a:moveTo>
                    <a:pt x="7759" y="3230"/>
                  </a:moveTo>
                  <a:lnTo>
                    <a:pt x="2943" y="3230"/>
                  </a:lnTo>
                  <a:cubicBezTo>
                    <a:pt x="2795" y="3230"/>
                    <a:pt x="2675" y="3356"/>
                    <a:pt x="2675" y="3512"/>
                  </a:cubicBezTo>
                  <a:lnTo>
                    <a:pt x="2675" y="3654"/>
                  </a:lnTo>
                  <a:cubicBezTo>
                    <a:pt x="2675" y="3809"/>
                    <a:pt x="2795" y="3936"/>
                    <a:pt x="2943" y="3936"/>
                  </a:cubicBezTo>
                  <a:lnTo>
                    <a:pt x="7759" y="3936"/>
                  </a:lnTo>
                  <a:cubicBezTo>
                    <a:pt x="7907" y="3936"/>
                    <a:pt x="8026" y="3809"/>
                    <a:pt x="8026" y="3654"/>
                  </a:cubicBezTo>
                  <a:lnTo>
                    <a:pt x="8026" y="3512"/>
                  </a:lnTo>
                  <a:cubicBezTo>
                    <a:pt x="8027" y="3357"/>
                    <a:pt x="7907" y="3230"/>
                    <a:pt x="7759" y="3230"/>
                  </a:cubicBezTo>
                  <a:close/>
                </a:path>
              </a:pathLst>
            </a:custGeom>
            <a:solidFill>
              <a:srgbClr val="008E3F"/>
            </a:solidFill>
            <a:ln>
              <a:solidFill>
                <a:srgbClr val="008E3F"/>
              </a:solidFill>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6" name="组合 125"/>
          <p:cNvGrpSpPr/>
          <p:nvPr/>
        </p:nvGrpSpPr>
        <p:grpSpPr>
          <a:xfrm>
            <a:off x="6316938" y="4319546"/>
            <a:ext cx="4886867" cy="1203345"/>
            <a:chOff x="1013418" y="1563111"/>
            <a:chExt cx="4886867" cy="1203345"/>
          </a:xfrm>
        </p:grpSpPr>
        <p:grpSp>
          <p:nvGrpSpPr>
            <p:cNvPr id="127" name="组合 126"/>
            <p:cNvGrpSpPr/>
            <p:nvPr/>
          </p:nvGrpSpPr>
          <p:grpSpPr>
            <a:xfrm>
              <a:off x="1013418" y="1563111"/>
              <a:ext cx="4886867" cy="1203345"/>
              <a:chOff x="1013418" y="1334511"/>
              <a:chExt cx="4886867" cy="1203345"/>
            </a:xfrm>
          </p:grpSpPr>
          <p:sp>
            <p:nvSpPr>
              <p:cNvPr id="129" name="矩形: 圆角 128"/>
              <p:cNvSpPr/>
              <p:nvPr/>
            </p:nvSpPr>
            <p:spPr>
              <a:xfrm>
                <a:off x="1013418" y="1334511"/>
                <a:ext cx="4886867" cy="1203345"/>
              </a:xfrm>
              <a:prstGeom prst="roundRect">
                <a:avLst>
                  <a:gd name="adj" fmla="val 5856"/>
                </a:avLst>
              </a:prstGeom>
              <a:noFill/>
              <a:ln w="12700" cmpd="sng">
                <a:solidFill>
                  <a:srgbClr val="008D38"/>
                </a:solidFill>
                <a:prstDash val="solid"/>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1281081" y="1621462"/>
                <a:ext cx="704352" cy="629442"/>
              </a:xfrm>
              <a:prstGeom prst="ellipse">
                <a:avLst/>
              </a:prstGeom>
              <a:solidFill>
                <a:srgbClr val="00B050">
                  <a:alpha val="9000"/>
                </a:srgbClr>
              </a:solidFill>
              <a:ln w="6350">
                <a:solidFill>
                  <a:srgbClr val="00B050"/>
                </a:solid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文本框 130"/>
              <p:cNvSpPr txBox="1"/>
              <p:nvPr/>
            </p:nvSpPr>
            <p:spPr>
              <a:xfrm>
                <a:off x="2044649" y="1397119"/>
                <a:ext cx="2927706" cy="276999"/>
              </a:xfrm>
              <a:prstGeom prst="rect">
                <a:avLst/>
              </a:prstGeom>
              <a:noFill/>
            </p:spPr>
            <p:txBody>
              <a:bodyPr wrap="square" rtlCol="0">
                <a:spAutoFit/>
              </a:bodyPr>
              <a:lstStyle/>
              <a:p>
                <a:r>
                  <a:rPr lang="en-US" altLang="zh-CN" sz="1200" b="1" dirty="0">
                    <a:solidFill>
                      <a:srgbClr val="008E3F"/>
                    </a:solidFill>
                    <a:latin typeface="微软雅黑" panose="020B0503020204020204" charset="-122"/>
                    <a:ea typeface="微软雅黑" panose="020B0503020204020204" charset="-122"/>
                  </a:rPr>
                  <a:t>6. </a:t>
                </a:r>
                <a:r>
                  <a:rPr lang="zh-CN" altLang="en-US" sz="1200" b="1" dirty="0">
                    <a:solidFill>
                      <a:srgbClr val="008E3F"/>
                    </a:solidFill>
                    <a:latin typeface="微软雅黑" panose="020B0503020204020204" charset="-122"/>
                    <a:ea typeface="微软雅黑" panose="020B0503020204020204" charset="-122"/>
                  </a:rPr>
                  <a:t>针对焦虑的量表</a:t>
                </a:r>
              </a:p>
            </p:txBody>
          </p:sp>
          <p:sp>
            <p:nvSpPr>
              <p:cNvPr id="132" name="文本框 131"/>
              <p:cNvSpPr txBox="1"/>
              <p:nvPr/>
            </p:nvSpPr>
            <p:spPr>
              <a:xfrm>
                <a:off x="2228800" y="1649582"/>
                <a:ext cx="3619550" cy="873060"/>
              </a:xfrm>
              <a:prstGeom prst="rect">
                <a:avLst/>
              </a:prstGeom>
              <a:noFill/>
            </p:spPr>
            <p:txBody>
              <a:bodyPr wrap="square" rtlCol="0">
                <a:spAutoFit/>
              </a:bodyPr>
              <a:lstStyle/>
              <a:p>
                <a:pPr>
                  <a:lnSpc>
                    <a:spcPct val="130000"/>
                  </a:lnSpc>
                </a:pPr>
                <a:r>
                  <a:rPr lang="zh-CN" altLang="en-US" sz="1000" dirty="0">
                    <a:latin typeface="微软雅黑" panose="020B0503020204020204" charset="-122"/>
                    <a:ea typeface="微软雅黑" panose="020B0503020204020204" charset="-122"/>
                  </a:rPr>
                  <a:t>医院焦虑和抑郁量表</a:t>
                </a:r>
                <a:r>
                  <a:rPr lang="en-US" altLang="zh-CN" sz="1000" dirty="0">
                    <a:latin typeface="微软雅黑" panose="020B0503020204020204" charset="-122"/>
                    <a:ea typeface="微软雅黑" panose="020B0503020204020204" charset="-122"/>
                  </a:rPr>
                  <a:t>-</a:t>
                </a:r>
                <a:r>
                  <a:rPr lang="zh-CN" altLang="en-US" sz="1000" dirty="0">
                    <a:latin typeface="微软雅黑" panose="020B0503020204020204" charset="-122"/>
                    <a:ea typeface="微软雅黑" panose="020B0503020204020204" charset="-122"/>
                  </a:rPr>
                  <a:t>焦虑</a:t>
                </a:r>
                <a:r>
                  <a:rPr lang="en-US" altLang="zh-CN" sz="1000" dirty="0">
                    <a:latin typeface="微软雅黑" panose="020B0503020204020204" charset="-122"/>
                    <a:ea typeface="微软雅黑" panose="020B0503020204020204" charset="-122"/>
                  </a:rPr>
                  <a:t>HADS-A</a:t>
                </a:r>
                <a:r>
                  <a:rPr lang="zh-CN" altLang="en-US" sz="1000" dirty="0">
                    <a:latin typeface="微软雅黑" panose="020B0503020204020204" charset="-122"/>
                    <a:ea typeface="微软雅黑" panose="020B0503020204020204" charset="-122"/>
                  </a:rPr>
                  <a:t>；广泛性焦虑障碍问卷</a:t>
                </a:r>
                <a:r>
                  <a:rPr lang="en-US" altLang="zh-CN" sz="1000" dirty="0">
                    <a:latin typeface="微软雅黑" panose="020B0503020204020204" charset="-122"/>
                    <a:ea typeface="微软雅黑" panose="020B0503020204020204" charset="-122"/>
                  </a:rPr>
                  <a:t>GAD-7</a:t>
                </a:r>
                <a:r>
                  <a:rPr lang="zh-CN" altLang="en-US" sz="1000" dirty="0">
                    <a:latin typeface="微软雅黑" panose="020B0503020204020204" charset="-122"/>
                    <a:ea typeface="微软雅黑" panose="020B0503020204020204" charset="-122"/>
                  </a:rPr>
                  <a:t>；汉密尔顿焦虑评定量表</a:t>
                </a:r>
                <a:r>
                  <a:rPr lang="en-US" altLang="zh-CN" sz="1000" dirty="0">
                    <a:latin typeface="微软雅黑" panose="020B0503020204020204" charset="-122"/>
                    <a:ea typeface="微软雅黑" panose="020B0503020204020204" charset="-122"/>
                  </a:rPr>
                  <a:t>HARS </a:t>
                </a:r>
                <a:r>
                  <a:rPr lang="zh-CN" altLang="en-US" sz="1000" dirty="0">
                    <a:latin typeface="微软雅黑" panose="020B0503020204020204" charset="-122"/>
                    <a:ea typeface="微软雅黑" panose="020B0503020204020204" charset="-122"/>
                  </a:rPr>
                  <a:t>； </a:t>
                </a:r>
                <a:r>
                  <a:rPr lang="en-US" altLang="zh-CN" sz="1000" dirty="0">
                    <a:latin typeface="微软雅黑" panose="020B0503020204020204" charset="-122"/>
                    <a:ea typeface="微软雅黑" panose="020B0503020204020204" charset="-122"/>
                  </a:rPr>
                  <a:t>Beck</a:t>
                </a:r>
                <a:r>
                  <a:rPr lang="zh-CN" altLang="en-US" sz="1000" dirty="0">
                    <a:latin typeface="微软雅黑" panose="020B0503020204020204" charset="-122"/>
                    <a:ea typeface="微软雅黑" panose="020B0503020204020204" charset="-122"/>
                  </a:rPr>
                  <a:t>焦虑量表</a:t>
                </a:r>
                <a:r>
                  <a:rPr lang="en-US" altLang="zh-CN" sz="1000" dirty="0">
                    <a:latin typeface="微软雅黑" panose="020B0503020204020204" charset="-122"/>
                    <a:ea typeface="微软雅黑" panose="020B0503020204020204" charset="-122"/>
                  </a:rPr>
                  <a:t>BAI</a:t>
                </a:r>
                <a:r>
                  <a:rPr lang="zh-CN" altLang="en-US" sz="1000" dirty="0">
                    <a:latin typeface="微软雅黑" panose="020B0503020204020204" charset="-122"/>
                    <a:ea typeface="微软雅黑" panose="020B0503020204020204" charset="-122"/>
                  </a:rPr>
                  <a:t>。针对抑郁的常用量表有：医院焦虑和抑郁量表</a:t>
                </a:r>
                <a:r>
                  <a:rPr lang="en-US" altLang="zh-CN" sz="1000" dirty="0">
                    <a:latin typeface="微软雅黑" panose="020B0503020204020204" charset="-122"/>
                    <a:ea typeface="微软雅黑" panose="020B0503020204020204" charset="-122"/>
                  </a:rPr>
                  <a:t>-</a:t>
                </a:r>
                <a:r>
                  <a:rPr lang="zh-CN" altLang="en-US" sz="1000" dirty="0">
                    <a:latin typeface="微软雅黑" panose="020B0503020204020204" charset="-122"/>
                    <a:ea typeface="微软雅黑" panose="020B0503020204020204" charset="-122"/>
                  </a:rPr>
                  <a:t>抑郁</a:t>
                </a:r>
                <a:r>
                  <a:rPr lang="en-US" altLang="zh-CN" sz="1000" dirty="0">
                    <a:latin typeface="微软雅黑" panose="020B0503020204020204" charset="-122"/>
                    <a:ea typeface="微软雅黑" panose="020B0503020204020204" charset="-122"/>
                  </a:rPr>
                  <a:t>HADS-D</a:t>
                </a:r>
                <a:r>
                  <a:rPr lang="zh-CN" altLang="en-US" sz="1000" dirty="0">
                    <a:latin typeface="微软雅黑" panose="020B0503020204020204" charset="-122"/>
                    <a:ea typeface="微软雅黑" panose="020B0503020204020204" charset="-122"/>
                  </a:rPr>
                  <a:t>； </a:t>
                </a:r>
                <a:r>
                  <a:rPr lang="en-US" altLang="zh-CN" sz="1000" dirty="0">
                    <a:latin typeface="微软雅黑" panose="020B0503020204020204" charset="-122"/>
                    <a:ea typeface="微软雅黑" panose="020B0503020204020204" charset="-122"/>
                  </a:rPr>
                  <a:t>Beck</a:t>
                </a:r>
                <a:r>
                  <a:rPr lang="zh-CN" altLang="en-US" sz="1000" dirty="0">
                    <a:latin typeface="微软雅黑" panose="020B0503020204020204" charset="-122"/>
                    <a:ea typeface="微软雅黑" panose="020B0503020204020204" charset="-122"/>
                  </a:rPr>
                  <a:t>抑郁量表</a:t>
                </a:r>
                <a:r>
                  <a:rPr lang="en-US" altLang="zh-CN" sz="1000" dirty="0">
                    <a:latin typeface="微软雅黑" panose="020B0503020204020204" charset="-122"/>
                    <a:ea typeface="微软雅黑" panose="020B0503020204020204" charset="-122"/>
                  </a:rPr>
                  <a:t>BDI</a:t>
                </a:r>
                <a:r>
                  <a:rPr lang="zh-CN" altLang="en-US" sz="1000" dirty="0">
                    <a:latin typeface="微软雅黑" panose="020B0503020204020204" charset="-122"/>
                    <a:ea typeface="微软雅黑" panose="020B0503020204020204" charset="-122"/>
                  </a:rPr>
                  <a:t>；汉密尔顿抑郁症等级量表</a:t>
                </a:r>
                <a:r>
                  <a:rPr lang="en-US" altLang="zh-CN" sz="1000" dirty="0">
                    <a:latin typeface="微软雅黑" panose="020B0503020204020204" charset="-122"/>
                    <a:ea typeface="微软雅黑" panose="020B0503020204020204" charset="-122"/>
                  </a:rPr>
                  <a:t>HDRS </a:t>
                </a:r>
                <a:endParaRPr lang="zh-CN" altLang="en-US" sz="1000" dirty="0">
                  <a:latin typeface="微软雅黑" panose="020B0503020204020204" charset="-122"/>
                  <a:ea typeface="微软雅黑" panose="020B0503020204020204" charset="-122"/>
                </a:endParaRPr>
              </a:p>
            </p:txBody>
          </p:sp>
        </p:grpSp>
        <p:sp>
          <p:nvSpPr>
            <p:cNvPr id="128" name="iconfont-1047-784262"/>
            <p:cNvSpPr/>
            <p:nvPr/>
          </p:nvSpPr>
          <p:spPr>
            <a:xfrm>
              <a:off x="1511753" y="1993900"/>
              <a:ext cx="305935" cy="374693"/>
            </a:xfrm>
            <a:custGeom>
              <a:avLst/>
              <a:gdLst>
                <a:gd name="T0" fmla="*/ 7759 w 10702"/>
                <a:gd name="T1" fmla="*/ 5903 h 12788"/>
                <a:gd name="T2" fmla="*/ 2943 w 10702"/>
                <a:gd name="T3" fmla="*/ 5903 h 12788"/>
                <a:gd name="T4" fmla="*/ 2675 w 10702"/>
                <a:gd name="T5" fmla="*/ 6184 h 12788"/>
                <a:gd name="T6" fmla="*/ 2675 w 10702"/>
                <a:gd name="T7" fmla="*/ 6323 h 12788"/>
                <a:gd name="T8" fmla="*/ 2943 w 10702"/>
                <a:gd name="T9" fmla="*/ 6604 h 12788"/>
                <a:gd name="T10" fmla="*/ 7759 w 10702"/>
                <a:gd name="T11" fmla="*/ 6604 h 12788"/>
                <a:gd name="T12" fmla="*/ 8026 w 10702"/>
                <a:gd name="T13" fmla="*/ 6323 h 12788"/>
                <a:gd name="T14" fmla="*/ 8026 w 10702"/>
                <a:gd name="T15" fmla="*/ 6184 h 12788"/>
                <a:gd name="T16" fmla="*/ 7759 w 10702"/>
                <a:gd name="T17" fmla="*/ 5903 h 12788"/>
                <a:gd name="T18" fmla="*/ 5236 w 10702"/>
                <a:gd name="T19" fmla="*/ 8431 h 12788"/>
                <a:gd name="T20" fmla="*/ 2931 w 10702"/>
                <a:gd name="T21" fmla="*/ 8431 h 12788"/>
                <a:gd name="T22" fmla="*/ 2675 w 10702"/>
                <a:gd name="T23" fmla="*/ 8713 h 12788"/>
                <a:gd name="T24" fmla="*/ 2675 w 10702"/>
                <a:gd name="T25" fmla="*/ 8854 h 12788"/>
                <a:gd name="T26" fmla="*/ 2931 w 10702"/>
                <a:gd name="T27" fmla="*/ 9136 h 12788"/>
                <a:gd name="T28" fmla="*/ 5236 w 10702"/>
                <a:gd name="T29" fmla="*/ 9136 h 12788"/>
                <a:gd name="T30" fmla="*/ 5492 w 10702"/>
                <a:gd name="T31" fmla="*/ 8854 h 12788"/>
                <a:gd name="T32" fmla="*/ 5492 w 10702"/>
                <a:gd name="T33" fmla="*/ 8713 h 12788"/>
                <a:gd name="T34" fmla="*/ 5236 w 10702"/>
                <a:gd name="T35" fmla="*/ 8431 h 12788"/>
                <a:gd name="T36" fmla="*/ 10139 w 10702"/>
                <a:gd name="T37" fmla="*/ 0 h 12788"/>
                <a:gd name="T38" fmla="*/ 563 w 10702"/>
                <a:gd name="T39" fmla="*/ 0 h 12788"/>
                <a:gd name="T40" fmla="*/ 0 w 10702"/>
                <a:gd name="T41" fmla="*/ 583 h 12788"/>
                <a:gd name="T42" fmla="*/ 0 w 10702"/>
                <a:gd name="T43" fmla="*/ 12205 h 12788"/>
                <a:gd name="T44" fmla="*/ 563 w 10702"/>
                <a:gd name="T45" fmla="*/ 12788 h 12788"/>
                <a:gd name="T46" fmla="*/ 7379 w 10702"/>
                <a:gd name="T47" fmla="*/ 12788 h 12788"/>
                <a:gd name="T48" fmla="*/ 7860 w 10702"/>
                <a:gd name="T49" fmla="*/ 12515 h 12788"/>
                <a:gd name="T50" fmla="*/ 10418 w 10702"/>
                <a:gd name="T51" fmla="*/ 9950 h 12788"/>
                <a:gd name="T52" fmla="*/ 10702 w 10702"/>
                <a:gd name="T53" fmla="*/ 9380 h 12788"/>
                <a:gd name="T54" fmla="*/ 10702 w 10702"/>
                <a:gd name="T55" fmla="*/ 583 h 12788"/>
                <a:gd name="T56" fmla="*/ 10139 w 10702"/>
                <a:gd name="T57" fmla="*/ 0 h 12788"/>
                <a:gd name="T58" fmla="*/ 9996 w 10702"/>
                <a:gd name="T59" fmla="*/ 9863 h 12788"/>
                <a:gd name="T60" fmla="*/ 9994 w 10702"/>
                <a:gd name="T61" fmla="*/ 9842 h 12788"/>
                <a:gd name="T62" fmla="*/ 9996 w 10702"/>
                <a:gd name="T63" fmla="*/ 9839 h 12788"/>
                <a:gd name="T64" fmla="*/ 9996 w 10702"/>
                <a:gd name="T65" fmla="*/ 9863 h 12788"/>
                <a:gd name="T66" fmla="*/ 9996 w 10702"/>
                <a:gd name="T67" fmla="*/ 9275 h 12788"/>
                <a:gd name="T68" fmla="*/ 7809 w 10702"/>
                <a:gd name="T69" fmla="*/ 9275 h 12788"/>
                <a:gd name="T70" fmla="*/ 7183 w 10702"/>
                <a:gd name="T71" fmla="*/ 9905 h 12788"/>
                <a:gd name="T72" fmla="*/ 7183 w 10702"/>
                <a:gd name="T73" fmla="*/ 11350 h 12788"/>
                <a:gd name="T74" fmla="*/ 7182 w 10702"/>
                <a:gd name="T75" fmla="*/ 11350 h 12788"/>
                <a:gd name="T76" fmla="*/ 7182 w 10702"/>
                <a:gd name="T77" fmla="*/ 12087 h 12788"/>
                <a:gd name="T78" fmla="*/ 1016 w 10702"/>
                <a:gd name="T79" fmla="*/ 12087 h 12788"/>
                <a:gd name="T80" fmla="*/ 706 w 10702"/>
                <a:gd name="T81" fmla="*/ 11767 h 12788"/>
                <a:gd name="T82" fmla="*/ 706 w 10702"/>
                <a:gd name="T83" fmla="*/ 1021 h 12788"/>
                <a:gd name="T84" fmla="*/ 1016 w 10702"/>
                <a:gd name="T85" fmla="*/ 701 h 12788"/>
                <a:gd name="T86" fmla="*/ 9686 w 10702"/>
                <a:gd name="T87" fmla="*/ 701 h 12788"/>
                <a:gd name="T88" fmla="*/ 9996 w 10702"/>
                <a:gd name="T89" fmla="*/ 1021 h 12788"/>
                <a:gd name="T90" fmla="*/ 9996 w 10702"/>
                <a:gd name="T91" fmla="*/ 9275 h 12788"/>
                <a:gd name="T92" fmla="*/ 7759 w 10702"/>
                <a:gd name="T93" fmla="*/ 3230 h 12788"/>
                <a:gd name="T94" fmla="*/ 2943 w 10702"/>
                <a:gd name="T95" fmla="*/ 3230 h 12788"/>
                <a:gd name="T96" fmla="*/ 2675 w 10702"/>
                <a:gd name="T97" fmla="*/ 3512 h 12788"/>
                <a:gd name="T98" fmla="*/ 2675 w 10702"/>
                <a:gd name="T99" fmla="*/ 3654 h 12788"/>
                <a:gd name="T100" fmla="*/ 2943 w 10702"/>
                <a:gd name="T101" fmla="*/ 3936 h 12788"/>
                <a:gd name="T102" fmla="*/ 7759 w 10702"/>
                <a:gd name="T103" fmla="*/ 3936 h 12788"/>
                <a:gd name="T104" fmla="*/ 8026 w 10702"/>
                <a:gd name="T105" fmla="*/ 3654 h 12788"/>
                <a:gd name="T106" fmla="*/ 8026 w 10702"/>
                <a:gd name="T107" fmla="*/ 3512 h 12788"/>
                <a:gd name="T108" fmla="*/ 7759 w 10702"/>
                <a:gd name="T109" fmla="*/ 3230 h 1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2" h="12788">
                  <a:moveTo>
                    <a:pt x="7759" y="5903"/>
                  </a:moveTo>
                  <a:lnTo>
                    <a:pt x="2943" y="5903"/>
                  </a:lnTo>
                  <a:cubicBezTo>
                    <a:pt x="2795" y="5903"/>
                    <a:pt x="2675" y="6029"/>
                    <a:pt x="2675" y="6184"/>
                  </a:cubicBezTo>
                  <a:lnTo>
                    <a:pt x="2675" y="6323"/>
                  </a:lnTo>
                  <a:cubicBezTo>
                    <a:pt x="2675" y="6478"/>
                    <a:pt x="2795" y="6604"/>
                    <a:pt x="2943" y="6604"/>
                  </a:cubicBezTo>
                  <a:lnTo>
                    <a:pt x="7759" y="6604"/>
                  </a:lnTo>
                  <a:cubicBezTo>
                    <a:pt x="7907" y="6604"/>
                    <a:pt x="8026" y="6478"/>
                    <a:pt x="8026" y="6323"/>
                  </a:cubicBezTo>
                  <a:lnTo>
                    <a:pt x="8026" y="6184"/>
                  </a:lnTo>
                  <a:cubicBezTo>
                    <a:pt x="8027" y="6029"/>
                    <a:pt x="7907" y="5903"/>
                    <a:pt x="7759" y="5903"/>
                  </a:cubicBezTo>
                  <a:close/>
                  <a:moveTo>
                    <a:pt x="5236" y="8431"/>
                  </a:moveTo>
                  <a:lnTo>
                    <a:pt x="2931" y="8431"/>
                  </a:lnTo>
                  <a:cubicBezTo>
                    <a:pt x="2790" y="8431"/>
                    <a:pt x="2675" y="8557"/>
                    <a:pt x="2675" y="8713"/>
                  </a:cubicBezTo>
                  <a:lnTo>
                    <a:pt x="2675" y="8854"/>
                  </a:lnTo>
                  <a:cubicBezTo>
                    <a:pt x="2675" y="9010"/>
                    <a:pt x="2790" y="9136"/>
                    <a:pt x="2931" y="9136"/>
                  </a:cubicBezTo>
                  <a:lnTo>
                    <a:pt x="5236" y="9136"/>
                  </a:lnTo>
                  <a:cubicBezTo>
                    <a:pt x="5377" y="9136"/>
                    <a:pt x="5492" y="9010"/>
                    <a:pt x="5492" y="8854"/>
                  </a:cubicBezTo>
                  <a:lnTo>
                    <a:pt x="5492" y="8713"/>
                  </a:lnTo>
                  <a:cubicBezTo>
                    <a:pt x="5492" y="8557"/>
                    <a:pt x="5377" y="8431"/>
                    <a:pt x="5236" y="8431"/>
                  </a:cubicBezTo>
                  <a:close/>
                  <a:moveTo>
                    <a:pt x="10139" y="0"/>
                  </a:moveTo>
                  <a:lnTo>
                    <a:pt x="563" y="0"/>
                  </a:lnTo>
                  <a:cubicBezTo>
                    <a:pt x="252" y="0"/>
                    <a:pt x="0" y="261"/>
                    <a:pt x="0" y="583"/>
                  </a:cubicBezTo>
                  <a:lnTo>
                    <a:pt x="0" y="12205"/>
                  </a:lnTo>
                  <a:cubicBezTo>
                    <a:pt x="0" y="12527"/>
                    <a:pt x="252" y="12788"/>
                    <a:pt x="563" y="12788"/>
                  </a:cubicBezTo>
                  <a:lnTo>
                    <a:pt x="7379" y="12788"/>
                  </a:lnTo>
                  <a:cubicBezTo>
                    <a:pt x="7483" y="12766"/>
                    <a:pt x="7667" y="12703"/>
                    <a:pt x="7860" y="12515"/>
                  </a:cubicBezTo>
                  <a:lnTo>
                    <a:pt x="10418" y="9950"/>
                  </a:lnTo>
                  <a:cubicBezTo>
                    <a:pt x="10418" y="9950"/>
                    <a:pt x="10640" y="9736"/>
                    <a:pt x="10702" y="9380"/>
                  </a:cubicBezTo>
                  <a:lnTo>
                    <a:pt x="10702" y="583"/>
                  </a:lnTo>
                  <a:cubicBezTo>
                    <a:pt x="10702" y="261"/>
                    <a:pt x="10450" y="0"/>
                    <a:pt x="10139" y="0"/>
                  </a:cubicBezTo>
                  <a:close/>
                  <a:moveTo>
                    <a:pt x="9996" y="9863"/>
                  </a:moveTo>
                  <a:cubicBezTo>
                    <a:pt x="9995" y="9856"/>
                    <a:pt x="9994" y="9849"/>
                    <a:pt x="9994" y="9842"/>
                  </a:cubicBezTo>
                  <a:lnTo>
                    <a:pt x="9996" y="9839"/>
                  </a:lnTo>
                  <a:lnTo>
                    <a:pt x="9996" y="9863"/>
                  </a:lnTo>
                  <a:close/>
                  <a:moveTo>
                    <a:pt x="9996" y="9275"/>
                  </a:moveTo>
                  <a:lnTo>
                    <a:pt x="7809" y="9275"/>
                  </a:lnTo>
                  <a:cubicBezTo>
                    <a:pt x="7307" y="9275"/>
                    <a:pt x="7183" y="9426"/>
                    <a:pt x="7183" y="9905"/>
                  </a:cubicBezTo>
                  <a:lnTo>
                    <a:pt x="7183" y="11350"/>
                  </a:lnTo>
                  <a:lnTo>
                    <a:pt x="7182" y="11350"/>
                  </a:lnTo>
                  <a:lnTo>
                    <a:pt x="7182" y="12087"/>
                  </a:lnTo>
                  <a:lnTo>
                    <a:pt x="1016" y="12087"/>
                  </a:lnTo>
                  <a:cubicBezTo>
                    <a:pt x="845" y="12087"/>
                    <a:pt x="706" y="11944"/>
                    <a:pt x="706" y="11767"/>
                  </a:cubicBezTo>
                  <a:lnTo>
                    <a:pt x="706" y="1021"/>
                  </a:lnTo>
                  <a:cubicBezTo>
                    <a:pt x="706" y="844"/>
                    <a:pt x="845" y="701"/>
                    <a:pt x="1016" y="701"/>
                  </a:cubicBezTo>
                  <a:lnTo>
                    <a:pt x="9686" y="701"/>
                  </a:lnTo>
                  <a:cubicBezTo>
                    <a:pt x="9857" y="701"/>
                    <a:pt x="9996" y="844"/>
                    <a:pt x="9996" y="1021"/>
                  </a:cubicBezTo>
                  <a:lnTo>
                    <a:pt x="9996" y="9275"/>
                  </a:lnTo>
                  <a:close/>
                  <a:moveTo>
                    <a:pt x="7759" y="3230"/>
                  </a:moveTo>
                  <a:lnTo>
                    <a:pt x="2943" y="3230"/>
                  </a:lnTo>
                  <a:cubicBezTo>
                    <a:pt x="2795" y="3230"/>
                    <a:pt x="2675" y="3356"/>
                    <a:pt x="2675" y="3512"/>
                  </a:cubicBezTo>
                  <a:lnTo>
                    <a:pt x="2675" y="3654"/>
                  </a:lnTo>
                  <a:cubicBezTo>
                    <a:pt x="2675" y="3809"/>
                    <a:pt x="2795" y="3936"/>
                    <a:pt x="2943" y="3936"/>
                  </a:cubicBezTo>
                  <a:lnTo>
                    <a:pt x="7759" y="3936"/>
                  </a:lnTo>
                  <a:cubicBezTo>
                    <a:pt x="7907" y="3936"/>
                    <a:pt x="8026" y="3809"/>
                    <a:pt x="8026" y="3654"/>
                  </a:cubicBezTo>
                  <a:lnTo>
                    <a:pt x="8026" y="3512"/>
                  </a:lnTo>
                  <a:cubicBezTo>
                    <a:pt x="8027" y="3357"/>
                    <a:pt x="7907" y="3230"/>
                    <a:pt x="7759" y="3230"/>
                  </a:cubicBezTo>
                  <a:close/>
                </a:path>
              </a:pathLst>
            </a:custGeom>
            <a:solidFill>
              <a:srgbClr val="008E3F"/>
            </a:solidFill>
            <a:ln>
              <a:solidFill>
                <a:srgbClr val="008E3F"/>
              </a:solidFill>
            </a:ln>
            <a:effectLst>
              <a:outerShdw blurRad="190500" sx="102000" sy="102000" algn="ctr" rotWithShape="0">
                <a:srgbClr val="00B050">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的诊断流程四：精神心理问卷</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sp>
        <p:nvSpPr>
          <p:cNvPr id="2" name="矩形: 圆角 1"/>
          <p:cNvSpPr/>
          <p:nvPr/>
        </p:nvSpPr>
        <p:spPr>
          <a:xfrm>
            <a:off x="1551928" y="1629723"/>
            <a:ext cx="9623003" cy="701997"/>
          </a:xfrm>
          <a:prstGeom prst="roundRect">
            <a:avLst/>
          </a:prstGeom>
          <a:noFill/>
          <a:ln w="12700" cap="flat" cmpd="sng" algn="ctr">
            <a:solidFill>
              <a:srgbClr val="008D3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8" name="îsḷïḓê"/>
          <p:cNvSpPr/>
          <p:nvPr/>
        </p:nvSpPr>
        <p:spPr bwMode="auto">
          <a:xfrm>
            <a:off x="2522485" y="1672930"/>
            <a:ext cx="7147030" cy="337548"/>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en-US" altLang="zh-CN" sz="1400" b="1" dirty="0">
                <a:solidFill>
                  <a:prstClr val="black"/>
                </a:solidFill>
              </a:rPr>
              <a:t>A. </a:t>
            </a:r>
            <a:r>
              <a:rPr lang="zh-CN" altLang="en-US" sz="1400" b="1" dirty="0">
                <a:solidFill>
                  <a:prstClr val="black"/>
                </a:solidFill>
              </a:rPr>
              <a:t>在多数时间中存在头晕、不稳、非旋转眩晕中的一个或多个症状，持续时间≥</a:t>
            </a:r>
            <a:r>
              <a:rPr lang="en-US" altLang="zh-CN" sz="1400" b="1" dirty="0">
                <a:solidFill>
                  <a:prstClr val="black"/>
                </a:solidFill>
              </a:rPr>
              <a:t>3</a:t>
            </a:r>
            <a:r>
              <a:rPr lang="zh-CN" altLang="en-US" sz="1400" b="1" dirty="0">
                <a:solidFill>
                  <a:prstClr val="black"/>
                </a:solidFill>
              </a:rPr>
              <a:t>个月</a:t>
            </a:r>
            <a:endParaRPr lang="en-US" altLang="zh-CN" sz="1400" b="1" dirty="0">
              <a:solidFill>
                <a:prstClr val="black"/>
              </a:solidFill>
            </a:endParaRPr>
          </a:p>
          <a:p>
            <a:pPr lvl="0">
              <a:lnSpc>
                <a:spcPct val="130000"/>
              </a:lnSpc>
              <a:spcBef>
                <a:spcPct val="0"/>
              </a:spcBef>
              <a:buClr>
                <a:srgbClr val="000000"/>
              </a:buClr>
              <a:defRPr/>
            </a:pPr>
            <a:r>
              <a:rPr lang="zh-CN" altLang="en-US" sz="1400" dirty="0">
                <a:solidFill>
                  <a:prstClr val="black"/>
                </a:solidFill>
              </a:rPr>
              <a:t>① 症状持续时间长，常持续数小时，但症状严重程度可存在波动</a:t>
            </a:r>
          </a:p>
        </p:txBody>
      </p:sp>
      <p:grpSp>
        <p:nvGrpSpPr>
          <p:cNvPr id="12" name="组合 11"/>
          <p:cNvGrpSpPr/>
          <p:nvPr/>
        </p:nvGrpSpPr>
        <p:grpSpPr>
          <a:xfrm>
            <a:off x="957339" y="1556796"/>
            <a:ext cx="1465259" cy="512668"/>
            <a:chOff x="6070527" y="-1257441"/>
            <a:chExt cx="1465259" cy="512668"/>
          </a:xfrm>
          <a:solidFill>
            <a:srgbClr val="008E3F"/>
          </a:solidFill>
        </p:grpSpPr>
        <p:sp>
          <p:nvSpPr>
            <p:cNvPr id="14" name="MH_SubTitle_1"/>
            <p:cNvSpPr/>
            <p:nvPr/>
          </p:nvSpPr>
          <p:spPr>
            <a:xfrm>
              <a:off x="6070527" y="-1257441"/>
              <a:ext cx="1465259" cy="512668"/>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grpFill/>
            <a:ln w="25400" cap="flat" cmpd="sng" algn="ctr">
              <a:noFill/>
              <a:prstDash val="solid"/>
            </a:ln>
            <a:effectLst/>
          </p:spPr>
          <p:txBody>
            <a:bodyPr lIns="0" tIns="35994" rIns="107981" bIns="0" anchor="ctr">
              <a:norm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文本框 14"/>
            <p:cNvSpPr txBox="1"/>
            <p:nvPr/>
          </p:nvSpPr>
          <p:spPr>
            <a:xfrm>
              <a:off x="6400303" y="-1199461"/>
              <a:ext cx="417102" cy="391710"/>
            </a:xfrm>
            <a:prstGeom prst="rect">
              <a:avLst/>
            </a:prstGeom>
            <a:grpFill/>
          </p:spPr>
          <p:txBody>
            <a:bodyPr wrap="none" rtlCol="0">
              <a:spAutoFit/>
            </a:bodyPr>
            <a:lstStyle/>
            <a:p>
              <a:pPr marL="0" marR="0" lvl="0" indent="0" algn="l" defTabSz="457200" rtl="0" eaLnBrk="1" fontAlgn="auto" latinLnBrk="0" hangingPunct="1">
                <a:lnSpc>
                  <a:spcPct val="120000"/>
                </a:lnSpc>
                <a:spcBef>
                  <a:spcPts val="60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Arial" panose="020B0604020202020204" pitchFamily="34" charset="0"/>
                  <a:ea typeface="方正黑体简体" panose="03000509000000000000" pitchFamily="65" charset="-122"/>
                  <a:cs typeface="+mn-cs"/>
                  <a:sym typeface="Arial" panose="020B0604020202020204" pitchFamily="34" charset="0"/>
                </a:rPr>
                <a:t>一</a:t>
              </a:r>
            </a:p>
          </p:txBody>
        </p:sp>
      </p:grpSp>
      <p:sp>
        <p:nvSpPr>
          <p:cNvPr id="30" name="文本框 29"/>
          <p:cNvSpPr txBox="1"/>
          <p:nvPr/>
        </p:nvSpPr>
        <p:spPr>
          <a:xfrm>
            <a:off x="985786" y="1128395"/>
            <a:ext cx="11206214" cy="307777"/>
          </a:xfrm>
          <a:prstGeom prst="rect">
            <a:avLst/>
          </a:prstGeom>
          <a:noFill/>
        </p:spPr>
        <p:txBody>
          <a:bodyPr wrap="square">
            <a:spAutoFit/>
          </a:bodyPr>
          <a:lstStyle/>
          <a:p>
            <a:pPr marL="285750" indent="-285750">
              <a:buFont typeface="Arial" panose="020B0604020202020204" pitchFamily="34" charset="0"/>
              <a:buChar char="•"/>
            </a:pPr>
            <a:r>
              <a:rPr lang="zh-CN" altLang="en-US" sz="1400" dirty="0"/>
              <a:t>PPPD是由下述标准A-E定义的慢性前庭疾病。PPPD临床诊断必须满足以下所有5项诊断标准</a:t>
            </a:r>
          </a:p>
        </p:txBody>
      </p:sp>
      <p:sp>
        <p:nvSpPr>
          <p:cNvPr id="31" name="îsḷïḓê"/>
          <p:cNvSpPr/>
          <p:nvPr/>
        </p:nvSpPr>
        <p:spPr bwMode="auto">
          <a:xfrm>
            <a:off x="7999259" y="1952062"/>
            <a:ext cx="3113241" cy="290758"/>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zh-CN" altLang="en-US" sz="1400" dirty="0">
                <a:solidFill>
                  <a:prstClr val="black"/>
                </a:solidFill>
              </a:rPr>
              <a:t>② 症状在</a:t>
            </a:r>
            <a:r>
              <a:rPr lang="en-US" altLang="zh-CN" sz="1400" dirty="0">
                <a:solidFill>
                  <a:prstClr val="black"/>
                </a:solidFill>
              </a:rPr>
              <a:t>1</a:t>
            </a:r>
            <a:r>
              <a:rPr lang="zh-CN" altLang="en-US" sz="1400" dirty="0">
                <a:solidFill>
                  <a:prstClr val="black"/>
                </a:solidFill>
              </a:rPr>
              <a:t>天中可不需持续</a:t>
            </a:r>
            <a:r>
              <a:rPr lang="en-US" altLang="zh-CN" sz="1400" dirty="0">
                <a:solidFill>
                  <a:prstClr val="black"/>
                </a:solidFill>
              </a:rPr>
              <a:t>24</a:t>
            </a:r>
            <a:r>
              <a:rPr lang="zh-CN" altLang="en-US" sz="1400" dirty="0">
                <a:solidFill>
                  <a:prstClr val="black"/>
                </a:solidFill>
              </a:rPr>
              <a:t>小时</a:t>
            </a:r>
            <a:endParaRPr kumimoji="0" lang="zh-CN" altLang="en-US"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32" name="矩形: 圆角 31"/>
          <p:cNvSpPr/>
          <p:nvPr/>
        </p:nvSpPr>
        <p:spPr>
          <a:xfrm>
            <a:off x="1551928" y="2480623"/>
            <a:ext cx="9623003" cy="701997"/>
          </a:xfrm>
          <a:prstGeom prst="roundRect">
            <a:avLst/>
          </a:prstGeom>
          <a:noFill/>
          <a:ln w="12700" cap="flat" cmpd="sng" algn="ctr">
            <a:solidFill>
              <a:srgbClr val="008D3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3" name="îsḷïḓê"/>
          <p:cNvSpPr/>
          <p:nvPr/>
        </p:nvSpPr>
        <p:spPr bwMode="auto">
          <a:xfrm>
            <a:off x="2522485" y="2523830"/>
            <a:ext cx="7147030" cy="337548"/>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en-US" altLang="zh-CN" sz="1400" b="1" dirty="0">
                <a:solidFill>
                  <a:prstClr val="black"/>
                </a:solidFill>
              </a:rPr>
              <a:t>B. </a:t>
            </a:r>
            <a:r>
              <a:rPr lang="zh-CN" altLang="en-US" sz="1400" b="1" dirty="0">
                <a:solidFill>
                  <a:prstClr val="black"/>
                </a:solidFill>
              </a:rPr>
              <a:t>持续性前庭症状的产生无明确的诱因，但以下</a:t>
            </a:r>
            <a:r>
              <a:rPr lang="en-US" altLang="zh-CN" sz="1400" b="1" dirty="0">
                <a:solidFill>
                  <a:prstClr val="black"/>
                </a:solidFill>
              </a:rPr>
              <a:t>3</a:t>
            </a:r>
            <a:r>
              <a:rPr lang="zh-CN" altLang="en-US" sz="1400" b="1" dirty="0">
                <a:solidFill>
                  <a:prstClr val="black"/>
                </a:solidFill>
              </a:rPr>
              <a:t>种因素可导致症状加重</a:t>
            </a:r>
          </a:p>
        </p:txBody>
      </p:sp>
      <p:grpSp>
        <p:nvGrpSpPr>
          <p:cNvPr id="34" name="组合 33"/>
          <p:cNvGrpSpPr/>
          <p:nvPr/>
        </p:nvGrpSpPr>
        <p:grpSpPr>
          <a:xfrm>
            <a:off x="957339" y="2407696"/>
            <a:ext cx="1465259" cy="512668"/>
            <a:chOff x="6070527" y="-1257441"/>
            <a:chExt cx="1465259" cy="512668"/>
          </a:xfrm>
          <a:solidFill>
            <a:srgbClr val="008E3F"/>
          </a:solidFill>
        </p:grpSpPr>
        <p:sp>
          <p:nvSpPr>
            <p:cNvPr id="35" name="MH_SubTitle_1"/>
            <p:cNvSpPr/>
            <p:nvPr/>
          </p:nvSpPr>
          <p:spPr>
            <a:xfrm>
              <a:off x="6070527" y="-1257441"/>
              <a:ext cx="1465259" cy="512668"/>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grpFill/>
            <a:ln w="25400" cap="flat" cmpd="sng" algn="ctr">
              <a:noFill/>
              <a:prstDash val="solid"/>
            </a:ln>
            <a:effectLst/>
          </p:spPr>
          <p:txBody>
            <a:bodyPr lIns="0" tIns="35994" rIns="107981" bIns="0" anchor="ctr">
              <a:norm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6" name="文本框 35"/>
            <p:cNvSpPr txBox="1"/>
            <p:nvPr/>
          </p:nvSpPr>
          <p:spPr>
            <a:xfrm>
              <a:off x="6400303" y="-1199461"/>
              <a:ext cx="415498" cy="396134"/>
            </a:xfrm>
            <a:prstGeom prst="rect">
              <a:avLst/>
            </a:prstGeom>
            <a:grpFill/>
          </p:spPr>
          <p:txBody>
            <a:bodyPr wrap="none" rtlCol="0">
              <a:spAutoFit/>
            </a:bodyPr>
            <a:lstStyle/>
            <a:p>
              <a:pPr marL="0" marR="0" lvl="0" indent="0" algn="l" defTabSz="457200" rtl="0" eaLnBrk="1" fontAlgn="auto" latinLnBrk="0" hangingPunct="1">
                <a:lnSpc>
                  <a:spcPct val="120000"/>
                </a:lnSpc>
                <a:spcBef>
                  <a:spcPts val="60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Arial" panose="020B0604020202020204" pitchFamily="34" charset="0"/>
                  <a:ea typeface="方正黑体简体" panose="03000509000000000000" pitchFamily="65" charset="-122"/>
                  <a:cs typeface="+mn-cs"/>
                  <a:sym typeface="Arial" panose="020B0604020202020204" pitchFamily="34" charset="0"/>
                </a:rPr>
                <a:t>二</a:t>
              </a:r>
            </a:p>
          </p:txBody>
        </p:sp>
      </p:grpSp>
      <p:sp>
        <p:nvSpPr>
          <p:cNvPr id="37" name="îsḷïḓê"/>
          <p:cNvSpPr/>
          <p:nvPr/>
        </p:nvSpPr>
        <p:spPr bwMode="auto">
          <a:xfrm>
            <a:off x="7796463" y="2802961"/>
            <a:ext cx="3316037" cy="30479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zh-CN" altLang="en-US" sz="1400" dirty="0">
                <a:solidFill>
                  <a:prstClr val="black"/>
                </a:solidFill>
              </a:rPr>
              <a:t>③ 暴露于移动视觉刺激或复杂视觉环境</a:t>
            </a:r>
            <a:endParaRPr kumimoji="0" lang="zh-CN" altLang="en-US"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38" name="îsḷïḓê"/>
          <p:cNvSpPr/>
          <p:nvPr/>
        </p:nvSpPr>
        <p:spPr bwMode="auto">
          <a:xfrm>
            <a:off x="2512860" y="2802961"/>
            <a:ext cx="1500876" cy="352921"/>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zh-CN" altLang="en-US" sz="1400" dirty="0">
                <a:solidFill>
                  <a:prstClr val="black"/>
                </a:solidFill>
              </a:rPr>
              <a:t>① 直立姿势</a:t>
            </a:r>
            <a:endParaRPr kumimoji="0" lang="zh-CN" altLang="en-US"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39" name="îsḷïḓê"/>
          <p:cNvSpPr/>
          <p:nvPr/>
        </p:nvSpPr>
        <p:spPr bwMode="auto">
          <a:xfrm>
            <a:off x="3793019" y="2802962"/>
            <a:ext cx="4090071" cy="333672"/>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zh-CN" altLang="en-US" sz="1400" dirty="0">
                <a:solidFill>
                  <a:prstClr val="black"/>
                </a:solidFill>
              </a:rPr>
              <a:t>② 主动或被动运动，但与运动方向或位置无关</a:t>
            </a:r>
            <a:endParaRPr kumimoji="0" lang="zh-CN" altLang="en-US"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40" name="矩形: 圆角 39"/>
          <p:cNvSpPr/>
          <p:nvPr/>
        </p:nvSpPr>
        <p:spPr>
          <a:xfrm>
            <a:off x="1551928" y="3385221"/>
            <a:ext cx="9623003" cy="1599461"/>
          </a:xfrm>
          <a:prstGeom prst="roundRect">
            <a:avLst/>
          </a:prstGeom>
          <a:noFill/>
          <a:ln w="12700" cap="flat" cmpd="sng" algn="ctr">
            <a:solidFill>
              <a:srgbClr val="008D3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1" name="îsḷïḓê"/>
          <p:cNvSpPr/>
          <p:nvPr/>
        </p:nvSpPr>
        <p:spPr bwMode="auto">
          <a:xfrm>
            <a:off x="2522485" y="3428429"/>
            <a:ext cx="8459940" cy="381972"/>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en-US" altLang="zh-CN" sz="1400" b="1" dirty="0">
                <a:solidFill>
                  <a:prstClr val="black"/>
                </a:solidFill>
              </a:rPr>
              <a:t>C.</a:t>
            </a:r>
            <a:r>
              <a:rPr lang="zh-CN" altLang="en-US" sz="1400" b="1" dirty="0">
                <a:solidFill>
                  <a:prstClr val="black"/>
                </a:solidFill>
              </a:rPr>
              <a:t>通常由引起头晕</a:t>
            </a:r>
            <a:r>
              <a:rPr lang="en-US" altLang="zh-CN" sz="1400" b="1" dirty="0">
                <a:solidFill>
                  <a:prstClr val="black"/>
                </a:solidFill>
              </a:rPr>
              <a:t>/</a:t>
            </a:r>
            <a:r>
              <a:rPr lang="zh-CN" altLang="en-US" sz="1400" b="1" dirty="0">
                <a:solidFill>
                  <a:prstClr val="black"/>
                </a:solidFill>
              </a:rPr>
              <a:t>眩晕、平衡障碍的疾病所触发，包括急性</a:t>
            </a:r>
            <a:r>
              <a:rPr lang="en-US" altLang="zh-CN" sz="1400" b="1" dirty="0">
                <a:solidFill>
                  <a:prstClr val="black"/>
                </a:solidFill>
              </a:rPr>
              <a:t>/</a:t>
            </a:r>
            <a:r>
              <a:rPr lang="zh-CN" altLang="en-US" sz="1400" b="1" dirty="0">
                <a:solidFill>
                  <a:prstClr val="black"/>
                </a:solidFill>
              </a:rPr>
              <a:t>发作性</a:t>
            </a:r>
            <a:r>
              <a:rPr lang="en-US" altLang="zh-CN" sz="1400" b="1" dirty="0">
                <a:solidFill>
                  <a:prstClr val="black"/>
                </a:solidFill>
              </a:rPr>
              <a:t>/</a:t>
            </a:r>
            <a:r>
              <a:rPr lang="zh-CN" altLang="en-US" sz="1400" b="1" dirty="0">
                <a:solidFill>
                  <a:prstClr val="black"/>
                </a:solidFill>
              </a:rPr>
              <a:t>慢性前庭综合征，其他神经科、内科疾病以及精神心理疾病 </a:t>
            </a:r>
          </a:p>
        </p:txBody>
      </p:sp>
      <p:grpSp>
        <p:nvGrpSpPr>
          <p:cNvPr id="42" name="组合 41"/>
          <p:cNvGrpSpPr/>
          <p:nvPr/>
        </p:nvGrpSpPr>
        <p:grpSpPr>
          <a:xfrm>
            <a:off x="957339" y="3312295"/>
            <a:ext cx="1465259" cy="512668"/>
            <a:chOff x="6070527" y="-1257441"/>
            <a:chExt cx="1465259" cy="512668"/>
          </a:xfrm>
          <a:solidFill>
            <a:srgbClr val="008E3F"/>
          </a:solidFill>
        </p:grpSpPr>
        <p:sp>
          <p:nvSpPr>
            <p:cNvPr id="43" name="MH_SubTitle_1"/>
            <p:cNvSpPr/>
            <p:nvPr/>
          </p:nvSpPr>
          <p:spPr>
            <a:xfrm>
              <a:off x="6070527" y="-1257441"/>
              <a:ext cx="1465259" cy="512668"/>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grpFill/>
            <a:ln w="25400" cap="flat" cmpd="sng" algn="ctr">
              <a:noFill/>
              <a:prstDash val="solid"/>
            </a:ln>
            <a:effectLst/>
          </p:spPr>
          <p:txBody>
            <a:bodyPr lIns="0" tIns="35994" rIns="107981" bIns="0" anchor="ctr">
              <a:norm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4" name="文本框 43"/>
            <p:cNvSpPr txBox="1"/>
            <p:nvPr/>
          </p:nvSpPr>
          <p:spPr>
            <a:xfrm>
              <a:off x="6400303" y="-1199461"/>
              <a:ext cx="415498" cy="396134"/>
            </a:xfrm>
            <a:prstGeom prst="rect">
              <a:avLst/>
            </a:prstGeom>
            <a:grpFill/>
          </p:spPr>
          <p:txBody>
            <a:bodyPr wrap="none" rtlCol="0">
              <a:spAutoFit/>
            </a:bodyPr>
            <a:lstStyle/>
            <a:p>
              <a:pPr marL="0" marR="0" lvl="0" indent="0" algn="l" defTabSz="457200" rtl="0" eaLnBrk="1" fontAlgn="auto" latinLnBrk="0" hangingPunct="1">
                <a:lnSpc>
                  <a:spcPct val="120000"/>
                </a:lnSpc>
                <a:spcBef>
                  <a:spcPts val="60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Arial" panose="020B0604020202020204" pitchFamily="34" charset="0"/>
                  <a:ea typeface="方正黑体简体" panose="03000509000000000000" pitchFamily="65" charset="-122"/>
                  <a:cs typeface="+mn-cs"/>
                  <a:sym typeface="Arial" panose="020B0604020202020204" pitchFamily="34" charset="0"/>
                </a:rPr>
                <a:t>三</a:t>
              </a:r>
            </a:p>
          </p:txBody>
        </p:sp>
      </p:grpSp>
      <p:sp>
        <p:nvSpPr>
          <p:cNvPr id="48" name="îsḷïḓê"/>
          <p:cNvSpPr/>
          <p:nvPr/>
        </p:nvSpPr>
        <p:spPr bwMode="auto">
          <a:xfrm>
            <a:off x="2512859" y="4006120"/>
            <a:ext cx="8450315" cy="333672"/>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zh-CN" altLang="en-US" sz="1400" dirty="0">
                <a:solidFill>
                  <a:prstClr val="black"/>
                </a:solidFill>
              </a:rPr>
              <a:t>① 当触发事件为急性</a:t>
            </a:r>
            <a:r>
              <a:rPr lang="en-US" altLang="zh-CN" sz="1400" dirty="0">
                <a:solidFill>
                  <a:prstClr val="black"/>
                </a:solidFill>
              </a:rPr>
              <a:t>/</a:t>
            </a:r>
            <a:r>
              <a:rPr lang="zh-CN" altLang="en-US" sz="1400" dirty="0">
                <a:solidFill>
                  <a:prstClr val="black"/>
                </a:solidFill>
              </a:rPr>
              <a:t>发作性疾病时，触发事件缓解后，患者的临床症状表现为诊断标准</a:t>
            </a:r>
            <a:r>
              <a:rPr lang="en-US" altLang="zh-CN" sz="1400" dirty="0">
                <a:solidFill>
                  <a:prstClr val="black"/>
                </a:solidFill>
              </a:rPr>
              <a:t>A</a:t>
            </a:r>
            <a:r>
              <a:rPr lang="zh-CN" altLang="en-US" sz="1400" dirty="0">
                <a:solidFill>
                  <a:prstClr val="black"/>
                </a:solidFill>
              </a:rPr>
              <a:t>所示的模式。最初患者的症状可呈间歇性发作，此后逐渐演变为持续存在</a:t>
            </a:r>
            <a:endParaRPr kumimoji="0" lang="zh-CN" altLang="en-US"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49" name="îsḷïḓê"/>
          <p:cNvSpPr/>
          <p:nvPr/>
        </p:nvSpPr>
        <p:spPr bwMode="auto">
          <a:xfrm>
            <a:off x="2512859" y="4583636"/>
            <a:ext cx="8450315" cy="333672"/>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zh-CN" altLang="en-US" sz="1400" dirty="0">
                <a:solidFill>
                  <a:prstClr val="black"/>
                </a:solidFill>
              </a:rPr>
              <a:t>② 当触发事件为慢性综合征时，患者的临床症状呈现缓慢起病、渐进性加重的特点</a:t>
            </a:r>
            <a:endParaRPr kumimoji="0" lang="zh-CN" altLang="en-US"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50" name="矩形: 圆角 49"/>
          <p:cNvSpPr/>
          <p:nvPr/>
        </p:nvSpPr>
        <p:spPr>
          <a:xfrm>
            <a:off x="1551928" y="5142944"/>
            <a:ext cx="9623003" cy="448131"/>
          </a:xfrm>
          <a:prstGeom prst="roundRect">
            <a:avLst/>
          </a:prstGeom>
          <a:noFill/>
          <a:ln w="12700" cap="flat" cmpd="sng" algn="ctr">
            <a:solidFill>
              <a:srgbClr val="008D3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1" name="îsḷïḓê"/>
          <p:cNvSpPr/>
          <p:nvPr/>
        </p:nvSpPr>
        <p:spPr bwMode="auto">
          <a:xfrm>
            <a:off x="2522485" y="5186151"/>
            <a:ext cx="7147030" cy="337548"/>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en-US" altLang="zh-CN" sz="1400" b="1" dirty="0">
                <a:solidFill>
                  <a:prstClr val="black"/>
                </a:solidFill>
              </a:rPr>
              <a:t>D. </a:t>
            </a:r>
            <a:r>
              <a:rPr lang="zh-CN" altLang="en-US" sz="1400" b="1" dirty="0">
                <a:solidFill>
                  <a:prstClr val="black"/>
                </a:solidFill>
              </a:rPr>
              <a:t>症状给患者带来严重的痛苦或功能障碍</a:t>
            </a:r>
            <a:endParaRPr lang="en-US" altLang="zh-CN" sz="1400" b="1" dirty="0">
              <a:solidFill>
                <a:prstClr val="black"/>
              </a:solidFill>
            </a:endParaRPr>
          </a:p>
        </p:txBody>
      </p:sp>
      <p:grpSp>
        <p:nvGrpSpPr>
          <p:cNvPr id="52" name="组合 51"/>
          <p:cNvGrpSpPr/>
          <p:nvPr/>
        </p:nvGrpSpPr>
        <p:grpSpPr>
          <a:xfrm>
            <a:off x="957339" y="5070017"/>
            <a:ext cx="1465259" cy="512668"/>
            <a:chOff x="6070527" y="-1257441"/>
            <a:chExt cx="1465259" cy="512668"/>
          </a:xfrm>
          <a:solidFill>
            <a:srgbClr val="008E3F"/>
          </a:solidFill>
        </p:grpSpPr>
        <p:sp>
          <p:nvSpPr>
            <p:cNvPr id="53" name="MH_SubTitle_1"/>
            <p:cNvSpPr/>
            <p:nvPr/>
          </p:nvSpPr>
          <p:spPr>
            <a:xfrm>
              <a:off x="6070527" y="-1257441"/>
              <a:ext cx="1465259" cy="512668"/>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grpFill/>
            <a:ln w="25400" cap="flat" cmpd="sng" algn="ctr">
              <a:noFill/>
              <a:prstDash val="solid"/>
            </a:ln>
            <a:effectLst/>
          </p:spPr>
          <p:txBody>
            <a:bodyPr lIns="0" tIns="35994" rIns="107981" bIns="0" anchor="ctr">
              <a:norm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4" name="文本框 53"/>
            <p:cNvSpPr txBox="1"/>
            <p:nvPr/>
          </p:nvSpPr>
          <p:spPr>
            <a:xfrm>
              <a:off x="6400303" y="-1199461"/>
              <a:ext cx="415498" cy="396134"/>
            </a:xfrm>
            <a:prstGeom prst="rect">
              <a:avLst/>
            </a:prstGeom>
            <a:grpFill/>
          </p:spPr>
          <p:txBody>
            <a:bodyPr wrap="none" rtlCol="0">
              <a:spAutoFit/>
            </a:bodyPr>
            <a:lstStyle/>
            <a:p>
              <a:pPr marL="0" marR="0" lvl="0" indent="0" algn="l" defTabSz="457200" rtl="0" eaLnBrk="1" fontAlgn="auto" latinLnBrk="0" hangingPunct="1">
                <a:lnSpc>
                  <a:spcPct val="120000"/>
                </a:lnSpc>
                <a:spcBef>
                  <a:spcPts val="60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Arial" panose="020B0604020202020204" pitchFamily="34" charset="0"/>
                  <a:ea typeface="方正黑体简体" panose="03000509000000000000" pitchFamily="65" charset="-122"/>
                  <a:cs typeface="+mn-cs"/>
                  <a:sym typeface="Arial" panose="020B0604020202020204" pitchFamily="34" charset="0"/>
                </a:rPr>
                <a:t>四</a:t>
              </a:r>
            </a:p>
          </p:txBody>
        </p:sp>
      </p:grpSp>
      <p:sp>
        <p:nvSpPr>
          <p:cNvPr id="56" name="矩形: 圆角 55"/>
          <p:cNvSpPr/>
          <p:nvPr/>
        </p:nvSpPr>
        <p:spPr>
          <a:xfrm>
            <a:off x="1551928" y="5752644"/>
            <a:ext cx="9623003" cy="448131"/>
          </a:xfrm>
          <a:prstGeom prst="roundRect">
            <a:avLst/>
          </a:prstGeom>
          <a:noFill/>
          <a:ln w="12700" cap="flat" cmpd="sng" algn="ctr">
            <a:solidFill>
              <a:srgbClr val="008D3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7" name="îsḷïḓê"/>
          <p:cNvSpPr/>
          <p:nvPr/>
        </p:nvSpPr>
        <p:spPr bwMode="auto">
          <a:xfrm>
            <a:off x="2522485" y="5727271"/>
            <a:ext cx="7147030" cy="337548"/>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nSpc>
                <a:spcPct val="130000"/>
              </a:lnSpc>
              <a:spcBef>
                <a:spcPct val="0"/>
              </a:spcBef>
              <a:buClr>
                <a:srgbClr val="000000"/>
              </a:buClr>
              <a:defRPr/>
            </a:pPr>
            <a:r>
              <a:rPr lang="en-US" altLang="zh-CN" sz="1400" b="1" dirty="0">
                <a:solidFill>
                  <a:prstClr val="black"/>
                </a:solidFill>
              </a:rPr>
              <a:t>E. </a:t>
            </a:r>
            <a:r>
              <a:rPr lang="zh-CN" altLang="en-US" sz="1400" b="1" dirty="0">
                <a:solidFill>
                  <a:prstClr val="black"/>
                </a:solidFill>
              </a:rPr>
              <a:t>症状不能由其他疾病更好地解释</a:t>
            </a:r>
            <a:endParaRPr lang="en-US" altLang="zh-CN" sz="1400" b="1" dirty="0">
              <a:solidFill>
                <a:prstClr val="black"/>
              </a:solidFill>
            </a:endParaRPr>
          </a:p>
        </p:txBody>
      </p:sp>
      <p:grpSp>
        <p:nvGrpSpPr>
          <p:cNvPr id="58" name="组合 57"/>
          <p:cNvGrpSpPr/>
          <p:nvPr/>
        </p:nvGrpSpPr>
        <p:grpSpPr>
          <a:xfrm>
            <a:off x="957339" y="5679717"/>
            <a:ext cx="1465259" cy="512668"/>
            <a:chOff x="6070527" y="-1257441"/>
            <a:chExt cx="1465259" cy="512668"/>
          </a:xfrm>
          <a:solidFill>
            <a:srgbClr val="008E3F"/>
          </a:solidFill>
        </p:grpSpPr>
        <p:sp>
          <p:nvSpPr>
            <p:cNvPr id="59" name="MH_SubTitle_1"/>
            <p:cNvSpPr/>
            <p:nvPr/>
          </p:nvSpPr>
          <p:spPr>
            <a:xfrm>
              <a:off x="6070527" y="-1257441"/>
              <a:ext cx="1465259" cy="512668"/>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grpFill/>
            <a:ln w="25400" cap="flat" cmpd="sng" algn="ctr">
              <a:noFill/>
              <a:prstDash val="solid"/>
            </a:ln>
            <a:effectLst/>
          </p:spPr>
          <p:txBody>
            <a:bodyPr lIns="0" tIns="35994" rIns="107981" bIns="0" anchor="ctr">
              <a:norm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0" name="文本框 59"/>
            <p:cNvSpPr txBox="1"/>
            <p:nvPr/>
          </p:nvSpPr>
          <p:spPr>
            <a:xfrm>
              <a:off x="6400303" y="-1199461"/>
              <a:ext cx="415498" cy="396134"/>
            </a:xfrm>
            <a:prstGeom prst="rect">
              <a:avLst/>
            </a:prstGeom>
            <a:grpFill/>
          </p:spPr>
          <p:txBody>
            <a:bodyPr wrap="none" rtlCol="0">
              <a:spAutoFit/>
            </a:bodyPr>
            <a:lstStyle/>
            <a:p>
              <a:pPr marL="0" marR="0" lvl="0" indent="0" algn="l" defTabSz="457200" rtl="0" eaLnBrk="1" fontAlgn="auto" latinLnBrk="0" hangingPunct="1">
                <a:lnSpc>
                  <a:spcPct val="120000"/>
                </a:lnSpc>
                <a:spcBef>
                  <a:spcPts val="60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Arial" panose="020B0604020202020204" pitchFamily="34" charset="0"/>
                  <a:ea typeface="方正黑体简体" panose="03000509000000000000" pitchFamily="65" charset="-122"/>
                  <a:cs typeface="+mn-cs"/>
                  <a:sym typeface="Arial" panose="020B0604020202020204" pitchFamily="34" charset="0"/>
                </a:rPr>
                <a:t>五</a:t>
              </a: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的诊断标准共包括五项，必须同时满足才可确诊</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grpSp>
        <p:nvGrpSpPr>
          <p:cNvPr id="2" name="组合 1"/>
          <p:cNvGrpSpPr/>
          <p:nvPr/>
        </p:nvGrpSpPr>
        <p:grpSpPr>
          <a:xfrm>
            <a:off x="1084375" y="1272941"/>
            <a:ext cx="4759076" cy="4679368"/>
            <a:chOff x="488927" y="1517897"/>
            <a:chExt cx="5438403" cy="4406408"/>
          </a:xfrm>
        </p:grpSpPr>
        <p:sp>
          <p:nvSpPr>
            <p:cNvPr id="6" name="圆角矩形 7"/>
            <p:cNvSpPr/>
            <p:nvPr/>
          </p:nvSpPr>
          <p:spPr>
            <a:xfrm>
              <a:off x="568965" y="1734118"/>
              <a:ext cx="5358365" cy="4108417"/>
            </a:xfrm>
            <a:prstGeom prst="roundRect">
              <a:avLst>
                <a:gd name="adj" fmla="val 0"/>
              </a:avLst>
            </a:prstGeom>
            <a:noFill/>
            <a:ln w="19050">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20000"/>
                </a:lnSpc>
                <a:spcBef>
                  <a:spcPts val="1200"/>
                </a:spcBef>
                <a:spcAft>
                  <a:spcPts val="0"/>
                </a:spcAft>
                <a:buClrTx/>
                <a:buSzTx/>
                <a:buFontTx/>
                <a:buNone/>
                <a:defRPr/>
              </a:pPr>
              <a:endParaRPr kumimoji="0" lang="zh-CN" altLang="en-US" sz="1600" b="1" i="0" u="none" strike="noStrike" kern="1200" cap="none" spc="0" normalizeH="0" baseline="0" noProof="0" dirty="0">
                <a:ln>
                  <a:noFill/>
                </a:ln>
                <a:solidFill>
                  <a:srgbClr val="ED7D25"/>
                </a:solidFill>
                <a:effectLst/>
                <a:uLnTx/>
                <a:uFillTx/>
                <a:latin typeface="Arial" panose="020B0604020202020204"/>
                <a:ea typeface="微软雅黑" panose="020B0503020204020204" charset="-122"/>
                <a:cs typeface="+mn-ea"/>
                <a:sym typeface="+mn-lt"/>
              </a:endParaRPr>
            </a:p>
          </p:txBody>
        </p:sp>
        <p:sp>
          <p:nvSpPr>
            <p:cNvPr id="7" name="椭圆 6"/>
            <p:cNvSpPr/>
            <p:nvPr/>
          </p:nvSpPr>
          <p:spPr>
            <a:xfrm>
              <a:off x="856683" y="1843812"/>
              <a:ext cx="120819" cy="139054"/>
            </a:xfrm>
            <a:prstGeom prst="ellipse">
              <a:avLst/>
            </a:prstGeom>
            <a:noFill/>
            <a:ln>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ea"/>
                <a:sym typeface="+mn-lt"/>
              </a:endParaRPr>
            </a:p>
          </p:txBody>
        </p:sp>
        <p:sp>
          <p:nvSpPr>
            <p:cNvPr id="9" name="弧形 8"/>
            <p:cNvSpPr/>
            <p:nvPr/>
          </p:nvSpPr>
          <p:spPr>
            <a:xfrm rot="14181528">
              <a:off x="679975" y="1741502"/>
              <a:ext cx="618658" cy="171448"/>
            </a:xfrm>
            <a:prstGeom prst="arc">
              <a:avLst>
                <a:gd name="adj1" fmla="val 16200000"/>
                <a:gd name="adj2" fmla="val 3535669"/>
              </a:avLst>
            </a:prstGeom>
            <a:ln w="57150">
              <a:solidFill>
                <a:srgbClr val="008E3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ea"/>
                <a:sym typeface="+mn-lt"/>
              </a:endParaRPr>
            </a:p>
          </p:txBody>
        </p:sp>
        <p:sp>
          <p:nvSpPr>
            <p:cNvPr id="10" name="椭圆 9"/>
            <p:cNvSpPr/>
            <p:nvPr/>
          </p:nvSpPr>
          <p:spPr>
            <a:xfrm>
              <a:off x="5395516" y="1843812"/>
              <a:ext cx="120819" cy="139054"/>
            </a:xfrm>
            <a:prstGeom prst="ellipse">
              <a:avLst/>
            </a:prstGeom>
            <a:noFill/>
            <a:ln>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ea"/>
                <a:sym typeface="+mn-lt"/>
              </a:endParaRPr>
            </a:p>
          </p:txBody>
        </p:sp>
        <p:sp>
          <p:nvSpPr>
            <p:cNvPr id="11" name="弧形 10"/>
            <p:cNvSpPr/>
            <p:nvPr/>
          </p:nvSpPr>
          <p:spPr>
            <a:xfrm rot="14181528">
              <a:off x="5218807" y="1741502"/>
              <a:ext cx="618658" cy="171448"/>
            </a:xfrm>
            <a:prstGeom prst="arc">
              <a:avLst>
                <a:gd name="adj1" fmla="val 16200000"/>
                <a:gd name="adj2" fmla="val 3535669"/>
              </a:avLst>
            </a:prstGeom>
            <a:ln w="57150">
              <a:solidFill>
                <a:srgbClr val="008E3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ea"/>
                <a:sym typeface="+mn-lt"/>
              </a:endParaRPr>
            </a:p>
          </p:txBody>
        </p:sp>
        <p:sp>
          <p:nvSpPr>
            <p:cNvPr id="12" name="MH_Other_1"/>
            <p:cNvSpPr/>
            <p:nvPr/>
          </p:nvSpPr>
          <p:spPr>
            <a:xfrm>
              <a:off x="488927" y="3070620"/>
              <a:ext cx="3804276" cy="2853685"/>
            </a:xfrm>
            <a:custGeom>
              <a:avLst/>
              <a:gdLst>
                <a:gd name="connsiteX0" fmla="*/ 0 w 3718560"/>
                <a:gd name="connsiteY0" fmla="*/ 0 h 3518262"/>
                <a:gd name="connsiteX1" fmla="*/ 0 w 3718560"/>
                <a:gd name="connsiteY1" fmla="*/ 3509554 h 3518262"/>
                <a:gd name="connsiteX2" fmla="*/ 3718560 w 3718560"/>
                <a:gd name="connsiteY2" fmla="*/ 3518262 h 3518262"/>
                <a:gd name="connsiteX3" fmla="*/ 3718560 w 3718560"/>
                <a:gd name="connsiteY3" fmla="*/ 3518262 h 3518262"/>
              </a:gdLst>
              <a:ahLst/>
              <a:cxnLst>
                <a:cxn ang="0">
                  <a:pos x="connsiteX0" y="connsiteY0"/>
                </a:cxn>
                <a:cxn ang="0">
                  <a:pos x="connsiteX1" y="connsiteY1"/>
                </a:cxn>
                <a:cxn ang="0">
                  <a:pos x="connsiteX2" y="connsiteY2"/>
                </a:cxn>
                <a:cxn ang="0">
                  <a:pos x="connsiteX3" y="connsiteY3"/>
                </a:cxn>
              </a:cxnLst>
              <a:rect l="l" t="t" r="r" b="b"/>
              <a:pathLst>
                <a:path w="3718560" h="3518262">
                  <a:moveTo>
                    <a:pt x="0" y="0"/>
                  </a:moveTo>
                  <a:lnTo>
                    <a:pt x="0" y="3509554"/>
                  </a:lnTo>
                  <a:lnTo>
                    <a:pt x="3718560" y="3518262"/>
                  </a:lnTo>
                  <a:lnTo>
                    <a:pt x="3718560" y="3518262"/>
                  </a:lnTo>
                </a:path>
              </a:pathLst>
            </a:custGeom>
            <a:noFill/>
            <a:ln w="76200" cap="flat" cmpd="sng" algn="ctr">
              <a:solidFill>
                <a:srgbClr val="008E3F"/>
              </a:solidFill>
              <a:prstDash val="solid"/>
              <a:miter lim="8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grpSp>
      <p:sp>
        <p:nvSpPr>
          <p:cNvPr id="14" name="文本框 13"/>
          <p:cNvSpPr txBox="1"/>
          <p:nvPr/>
        </p:nvSpPr>
        <p:spPr>
          <a:xfrm>
            <a:off x="1331686" y="1688540"/>
            <a:ext cx="4474028" cy="4617483"/>
          </a:xfrm>
          <a:prstGeom prst="rect">
            <a:avLst/>
          </a:prstGeom>
          <a:noFill/>
        </p:spPr>
        <p:txBody>
          <a:bodyPr wrap="square">
            <a:spAutoFit/>
          </a:bodyPr>
          <a:lstStyle/>
          <a:p>
            <a:pPr marL="342900" indent="-342900">
              <a:lnSpc>
                <a:spcPct val="120000"/>
              </a:lnSpc>
              <a:spcBef>
                <a:spcPts val="1200"/>
              </a:spcBef>
              <a:buFont typeface="+mj-ea"/>
              <a:buAutoNum type="circleNumDbPlain"/>
            </a:pPr>
            <a:r>
              <a:rPr lang="zh-CN" altLang="en-US" sz="1400" dirty="0"/>
              <a:t>PPPD表现为以下基本症状：</a:t>
            </a:r>
          </a:p>
          <a:p>
            <a:pPr marL="431800" indent="-171450">
              <a:lnSpc>
                <a:spcPct val="120000"/>
              </a:lnSpc>
              <a:spcBef>
                <a:spcPts val="1200"/>
              </a:spcBef>
              <a:buFont typeface="Wingdings" panose="05000000000000000000" pitchFamily="2" charset="2"/>
              <a:buChar char="ü"/>
            </a:pPr>
            <a:r>
              <a:rPr lang="zh-CN" altLang="en-US" sz="1200" dirty="0"/>
              <a:t>空间定向紊乱或受损所致的非运动性感觉（</a:t>
            </a:r>
            <a:r>
              <a:rPr lang="zh-CN" altLang="en-US" sz="1200" b="1" dirty="0"/>
              <a:t>头晕</a:t>
            </a:r>
            <a:r>
              <a:rPr lang="zh-CN" altLang="en-US" sz="1200" dirty="0"/>
              <a:t>）；</a:t>
            </a:r>
          </a:p>
          <a:p>
            <a:pPr marL="431800" indent="-171450">
              <a:lnSpc>
                <a:spcPct val="120000"/>
              </a:lnSpc>
              <a:spcBef>
                <a:spcPts val="1200"/>
              </a:spcBef>
              <a:buFont typeface="Wingdings" panose="05000000000000000000" pitchFamily="2" charset="2"/>
              <a:buChar char="ü"/>
            </a:pPr>
            <a:r>
              <a:rPr lang="zh-CN" altLang="en-US" sz="1200" dirty="0"/>
              <a:t>站立或行走时的不稳定感（</a:t>
            </a:r>
            <a:r>
              <a:rPr lang="zh-CN" altLang="en-US" sz="1200" b="1" dirty="0"/>
              <a:t>不稳</a:t>
            </a:r>
            <a:r>
              <a:rPr lang="zh-CN" altLang="en-US" sz="1200" dirty="0"/>
              <a:t>）；</a:t>
            </a:r>
          </a:p>
          <a:p>
            <a:pPr marL="431800" indent="-171450">
              <a:lnSpc>
                <a:spcPct val="120000"/>
              </a:lnSpc>
              <a:spcBef>
                <a:spcPts val="1200"/>
              </a:spcBef>
              <a:buFont typeface="Wingdings" panose="05000000000000000000" pitchFamily="2" charset="2"/>
              <a:buChar char="ü"/>
            </a:pPr>
            <a:r>
              <a:rPr lang="zh-CN" altLang="en-US" sz="1200" dirty="0"/>
              <a:t>自身的摇摆、滚动、跳动感（</a:t>
            </a:r>
            <a:r>
              <a:rPr lang="zh-CN" altLang="en-US" sz="1200" b="1" dirty="0"/>
              <a:t>内在性非旋转性眩晕</a:t>
            </a:r>
            <a:r>
              <a:rPr lang="zh-CN" altLang="en-US" sz="1200" dirty="0"/>
              <a:t>）或周围环境类似的运动感觉（</a:t>
            </a:r>
            <a:r>
              <a:rPr lang="zh-CN" altLang="en-US" sz="1200" b="1" dirty="0"/>
              <a:t>外在性非旋转性眩晕</a:t>
            </a:r>
            <a:r>
              <a:rPr lang="zh-CN" altLang="en-US" sz="1200" dirty="0"/>
              <a:t>）。</a:t>
            </a:r>
            <a:endParaRPr lang="en-US" altLang="zh-CN" sz="1200" dirty="0"/>
          </a:p>
          <a:p>
            <a:pPr marL="342900" indent="-342900">
              <a:lnSpc>
                <a:spcPct val="120000"/>
              </a:lnSpc>
              <a:spcBef>
                <a:spcPts val="1200"/>
              </a:spcBef>
              <a:buFont typeface="+mj-ea"/>
              <a:buAutoNum type="circleNumDbPlain" startAt="2"/>
            </a:pPr>
            <a:r>
              <a:rPr lang="zh-CN" altLang="en-US" sz="1400" b="1" dirty="0"/>
              <a:t>症状在每</a:t>
            </a:r>
            <a:r>
              <a:rPr lang="en-US" altLang="zh-CN" sz="1400" b="1" dirty="0"/>
              <a:t>30</a:t>
            </a:r>
            <a:r>
              <a:rPr lang="zh-CN" altLang="en-US" sz="1400" b="1" dirty="0"/>
              <a:t>天内必须存在超过</a:t>
            </a:r>
            <a:r>
              <a:rPr lang="en-US" altLang="zh-CN" sz="1400" b="1" dirty="0"/>
              <a:t>15</a:t>
            </a:r>
            <a:r>
              <a:rPr lang="zh-CN" altLang="en-US" sz="1400" b="1" dirty="0"/>
              <a:t>天，</a:t>
            </a:r>
            <a:r>
              <a:rPr lang="zh-CN" altLang="en-US" sz="1400" dirty="0"/>
              <a:t>多数患者症状每天都持续存在。在</a:t>
            </a:r>
            <a:r>
              <a:rPr lang="en-US" altLang="zh-CN" sz="1400" dirty="0"/>
              <a:t>1</a:t>
            </a:r>
            <a:r>
              <a:rPr lang="zh-CN" altLang="en-US" sz="1400" dirty="0"/>
              <a:t>天中，症状可呈晨轻暮重的特点</a:t>
            </a:r>
          </a:p>
          <a:p>
            <a:pPr marL="342900" indent="-342900">
              <a:lnSpc>
                <a:spcPct val="120000"/>
              </a:lnSpc>
              <a:spcBef>
                <a:spcPts val="1200"/>
              </a:spcBef>
              <a:buFont typeface="+mj-ea"/>
              <a:buAutoNum type="circleNumDbPlain" startAt="2"/>
            </a:pPr>
            <a:r>
              <a:rPr lang="zh-CN" altLang="en-US" sz="1400" b="1" dirty="0"/>
              <a:t>症状可自发或随着运动出现瞬时波动，</a:t>
            </a:r>
            <a:r>
              <a:rPr lang="zh-CN" altLang="en-US" sz="1400" dirty="0"/>
              <a:t>但并非所有患者都会出现这种持续数秒钟的短暂性发作</a:t>
            </a:r>
            <a:r>
              <a:rPr lang="zh-CN" altLang="en-US" sz="1400" b="1" dirty="0"/>
              <a:t>。仅为瞬间发作的不满足此项标准</a:t>
            </a:r>
            <a:endParaRPr lang="en-US" altLang="zh-CN" sz="1400" b="1" dirty="0"/>
          </a:p>
          <a:p>
            <a:pPr marL="342900" indent="-342900">
              <a:lnSpc>
                <a:spcPct val="120000"/>
              </a:lnSpc>
              <a:spcBef>
                <a:spcPts val="1200"/>
              </a:spcBef>
              <a:buFont typeface="+mj-ea"/>
              <a:buAutoNum type="circleNumDbPlain" startAt="2"/>
            </a:pPr>
            <a:r>
              <a:rPr lang="zh-CN" altLang="en-US" sz="1400" b="1" dirty="0"/>
              <a:t>疾病一旦完全形成，症状的持续无需继续暴露于触发因素</a:t>
            </a:r>
            <a:endParaRPr lang="en-US" altLang="zh-CN" sz="1400" b="1" dirty="0"/>
          </a:p>
          <a:p>
            <a:pPr marL="342900" indent="-342900">
              <a:lnSpc>
                <a:spcPct val="120000"/>
              </a:lnSpc>
              <a:spcBef>
                <a:spcPts val="1200"/>
              </a:spcBef>
              <a:buFont typeface="+mj-ea"/>
              <a:buAutoNum type="circleNumDbPlain" startAt="2"/>
            </a:pPr>
            <a:endParaRPr lang="zh-CN" altLang="en-US" sz="1400" b="1" dirty="0"/>
          </a:p>
        </p:txBody>
      </p:sp>
      <p:sp>
        <p:nvSpPr>
          <p:cNvPr id="15" name="文本框 14"/>
          <p:cNvSpPr txBox="1"/>
          <p:nvPr/>
        </p:nvSpPr>
        <p:spPr>
          <a:xfrm>
            <a:off x="6485709" y="1679539"/>
            <a:ext cx="4561114" cy="4268091"/>
          </a:xfrm>
          <a:prstGeom prst="rect">
            <a:avLst/>
          </a:prstGeom>
          <a:noFill/>
        </p:spPr>
        <p:txBody>
          <a:bodyPr wrap="square">
            <a:spAutoFit/>
          </a:bodyPr>
          <a:lstStyle/>
          <a:p>
            <a:pPr marL="342900" indent="-342900">
              <a:lnSpc>
                <a:spcPct val="120000"/>
              </a:lnSpc>
              <a:spcBef>
                <a:spcPts val="1200"/>
              </a:spcBef>
              <a:buFont typeface="+mj-ea"/>
              <a:buAutoNum type="circleNumDbPlain" startAt="5"/>
            </a:pPr>
            <a:r>
              <a:rPr lang="zh-CN" altLang="en-US" sz="1400" dirty="0"/>
              <a:t>诊断标准</a:t>
            </a:r>
            <a:r>
              <a:rPr lang="en-US" altLang="zh-CN" sz="1400" dirty="0"/>
              <a:t>B</a:t>
            </a:r>
            <a:r>
              <a:rPr lang="zh-CN" altLang="en-US" sz="1400" dirty="0"/>
              <a:t>中的</a:t>
            </a:r>
            <a:r>
              <a:rPr lang="en-US" altLang="zh-CN" sz="1400" dirty="0"/>
              <a:t>3</a:t>
            </a:r>
            <a:r>
              <a:rPr lang="zh-CN" altLang="en-US" sz="1400" dirty="0"/>
              <a:t>个加重因素在患者的临床病史中必须是可识别的，</a:t>
            </a:r>
            <a:r>
              <a:rPr lang="zh-CN" altLang="en-US" sz="1400" b="1" dirty="0"/>
              <a:t>但不必同时具备所有</a:t>
            </a:r>
            <a:r>
              <a:rPr lang="en-US" altLang="zh-CN" sz="1400" b="1" dirty="0"/>
              <a:t>3</a:t>
            </a:r>
            <a:r>
              <a:rPr lang="zh-CN" altLang="en-US" sz="1400" b="1" dirty="0"/>
              <a:t>个加重因素。</a:t>
            </a:r>
            <a:r>
              <a:rPr lang="zh-CN" altLang="en-US" sz="1400" dirty="0"/>
              <a:t>患者可能会主动回避这些因素以减少前庭症状的加重，这种回避行为可视为满足此标准</a:t>
            </a:r>
            <a:endParaRPr lang="en-US" altLang="zh-CN" sz="1400" dirty="0"/>
          </a:p>
          <a:p>
            <a:pPr marL="431800" indent="-171450">
              <a:lnSpc>
                <a:spcPct val="120000"/>
              </a:lnSpc>
              <a:spcBef>
                <a:spcPts val="1200"/>
              </a:spcBef>
              <a:buFont typeface="Wingdings" panose="05000000000000000000" pitchFamily="2" charset="2"/>
              <a:buChar char="ü"/>
            </a:pPr>
            <a:r>
              <a:rPr lang="zh-CN" altLang="en-US" sz="1200" dirty="0"/>
              <a:t>直立姿势指是站立或行走。对直立姿势特别敏感的患者通常在无靠背或扶手的座椅坐立时会导致症状的加重</a:t>
            </a:r>
          </a:p>
          <a:p>
            <a:pPr marL="431800" indent="-171450">
              <a:lnSpc>
                <a:spcPct val="120000"/>
              </a:lnSpc>
              <a:spcBef>
                <a:spcPts val="1200"/>
              </a:spcBef>
              <a:buFont typeface="Wingdings" panose="05000000000000000000" pitchFamily="2" charset="2"/>
              <a:buChar char="ü"/>
            </a:pPr>
            <a:r>
              <a:rPr lang="zh-CN" altLang="en-US" sz="1200" dirty="0"/>
              <a:t>主动运动是指患者自身产生的运动。被动运动指由运输工具或其他物体产生的运动（例如，乘车或电梯</a:t>
            </a:r>
            <a:r>
              <a:rPr lang="en-US" altLang="zh-CN" sz="1200" dirty="0"/>
              <a:t>/</a:t>
            </a:r>
            <a:r>
              <a:rPr lang="zh-CN" altLang="en-US" sz="1200" dirty="0"/>
              <a:t>升降梯、骑乘动物、被挤在拥挤的人群中）</a:t>
            </a:r>
          </a:p>
          <a:p>
            <a:pPr marL="431800" indent="-171450">
              <a:lnSpc>
                <a:spcPct val="120000"/>
              </a:lnSpc>
              <a:spcBef>
                <a:spcPts val="1200"/>
              </a:spcBef>
              <a:buFont typeface="Wingdings" panose="05000000000000000000" pitchFamily="2" charset="2"/>
              <a:buChar char="ü"/>
            </a:pPr>
            <a:r>
              <a:rPr lang="zh-CN" altLang="en-US" sz="1200" dirty="0"/>
              <a:t>视觉刺激可以为来往的车辆、地面和墙面上的繁杂图案、大屏幕上显示的图形等视觉环境中的大型物体，也可以为近距离观察书籍、电脑、移动电子设备等较小的物体</a:t>
            </a:r>
            <a:endParaRPr lang="en-US" altLang="zh-CN" sz="1200" dirty="0"/>
          </a:p>
          <a:p>
            <a:pPr marL="342900" indent="-342900">
              <a:lnSpc>
                <a:spcPct val="120000"/>
              </a:lnSpc>
              <a:spcBef>
                <a:spcPts val="1200"/>
              </a:spcBef>
              <a:buFont typeface="+mj-ea"/>
              <a:buAutoNum type="circleNumDbPlain" startAt="6"/>
            </a:pPr>
            <a:r>
              <a:rPr lang="zh-CN" altLang="en-US" sz="1400" dirty="0"/>
              <a:t>当</a:t>
            </a:r>
            <a:r>
              <a:rPr lang="zh-CN" altLang="en-US" sz="1400" b="1" dirty="0"/>
              <a:t>不能确定患者明确的触发事件</a:t>
            </a:r>
            <a:r>
              <a:rPr lang="zh-CN" altLang="en-US" sz="1400" dirty="0"/>
              <a:t>时，尤其是当症状缓慢加重时，</a:t>
            </a:r>
            <a:r>
              <a:rPr lang="zh-CN" altLang="en-US" sz="1400" b="1" dirty="0"/>
              <a:t>需要重新评估其诊断</a:t>
            </a:r>
            <a:r>
              <a:rPr lang="zh-CN" altLang="en-US" sz="1400" dirty="0"/>
              <a:t>，并需随访以明确诊断</a:t>
            </a:r>
            <a:endParaRPr lang="en-US" altLang="zh-CN" sz="1400" dirty="0"/>
          </a:p>
        </p:txBody>
      </p:sp>
      <p:grpSp>
        <p:nvGrpSpPr>
          <p:cNvPr id="16" name="组合 15"/>
          <p:cNvGrpSpPr/>
          <p:nvPr/>
        </p:nvGrpSpPr>
        <p:grpSpPr>
          <a:xfrm>
            <a:off x="6309518" y="1272941"/>
            <a:ext cx="4759076" cy="4679368"/>
            <a:chOff x="488927" y="1517897"/>
            <a:chExt cx="5438403" cy="4406408"/>
          </a:xfrm>
        </p:grpSpPr>
        <p:sp>
          <p:nvSpPr>
            <p:cNvPr id="17" name="圆角矩形 7"/>
            <p:cNvSpPr/>
            <p:nvPr/>
          </p:nvSpPr>
          <p:spPr>
            <a:xfrm>
              <a:off x="568965" y="1734118"/>
              <a:ext cx="5358365" cy="4108417"/>
            </a:xfrm>
            <a:prstGeom prst="roundRect">
              <a:avLst>
                <a:gd name="adj" fmla="val 0"/>
              </a:avLst>
            </a:prstGeom>
            <a:noFill/>
            <a:ln w="19050">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20000"/>
                </a:lnSpc>
                <a:spcBef>
                  <a:spcPts val="1200"/>
                </a:spcBef>
                <a:spcAft>
                  <a:spcPts val="0"/>
                </a:spcAft>
                <a:buClrTx/>
                <a:buSzTx/>
                <a:buFontTx/>
                <a:buNone/>
                <a:defRPr/>
              </a:pPr>
              <a:endParaRPr kumimoji="0" lang="zh-CN" altLang="en-US" sz="1600" b="1" i="0" u="none" strike="noStrike" kern="1200" cap="none" spc="0" normalizeH="0" baseline="0" noProof="0" dirty="0">
                <a:ln>
                  <a:noFill/>
                </a:ln>
                <a:solidFill>
                  <a:srgbClr val="ED7D25"/>
                </a:solidFill>
                <a:effectLst/>
                <a:uLnTx/>
                <a:uFillTx/>
                <a:latin typeface="Arial" panose="020B0604020202020204"/>
                <a:ea typeface="微软雅黑" panose="020B0503020204020204" charset="-122"/>
                <a:cs typeface="+mn-ea"/>
                <a:sym typeface="+mn-lt"/>
              </a:endParaRPr>
            </a:p>
          </p:txBody>
        </p:sp>
        <p:sp>
          <p:nvSpPr>
            <p:cNvPr id="18" name="椭圆 17"/>
            <p:cNvSpPr/>
            <p:nvPr/>
          </p:nvSpPr>
          <p:spPr>
            <a:xfrm>
              <a:off x="856683" y="1843812"/>
              <a:ext cx="120819" cy="139054"/>
            </a:xfrm>
            <a:prstGeom prst="ellipse">
              <a:avLst/>
            </a:prstGeom>
            <a:noFill/>
            <a:ln>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ea"/>
                <a:sym typeface="+mn-lt"/>
              </a:endParaRPr>
            </a:p>
          </p:txBody>
        </p:sp>
        <p:sp>
          <p:nvSpPr>
            <p:cNvPr id="19" name="弧形 18"/>
            <p:cNvSpPr/>
            <p:nvPr/>
          </p:nvSpPr>
          <p:spPr>
            <a:xfrm rot="14181528">
              <a:off x="679975" y="1741502"/>
              <a:ext cx="618658" cy="171448"/>
            </a:xfrm>
            <a:prstGeom prst="arc">
              <a:avLst>
                <a:gd name="adj1" fmla="val 16200000"/>
                <a:gd name="adj2" fmla="val 3535669"/>
              </a:avLst>
            </a:prstGeom>
            <a:ln w="57150">
              <a:solidFill>
                <a:srgbClr val="008E3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ea"/>
                <a:sym typeface="+mn-lt"/>
              </a:endParaRPr>
            </a:p>
          </p:txBody>
        </p:sp>
        <p:sp>
          <p:nvSpPr>
            <p:cNvPr id="20" name="椭圆 19"/>
            <p:cNvSpPr/>
            <p:nvPr/>
          </p:nvSpPr>
          <p:spPr>
            <a:xfrm>
              <a:off x="5395516" y="1843812"/>
              <a:ext cx="120819" cy="139054"/>
            </a:xfrm>
            <a:prstGeom prst="ellipse">
              <a:avLst/>
            </a:prstGeom>
            <a:noFill/>
            <a:ln>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ea"/>
                <a:sym typeface="+mn-lt"/>
              </a:endParaRPr>
            </a:p>
          </p:txBody>
        </p:sp>
        <p:sp>
          <p:nvSpPr>
            <p:cNvPr id="21" name="弧形 20"/>
            <p:cNvSpPr/>
            <p:nvPr/>
          </p:nvSpPr>
          <p:spPr>
            <a:xfrm rot="14181528">
              <a:off x="5218807" y="1741502"/>
              <a:ext cx="618658" cy="171448"/>
            </a:xfrm>
            <a:prstGeom prst="arc">
              <a:avLst>
                <a:gd name="adj1" fmla="val 16200000"/>
                <a:gd name="adj2" fmla="val 3535669"/>
              </a:avLst>
            </a:prstGeom>
            <a:ln w="57150">
              <a:solidFill>
                <a:srgbClr val="008E3F"/>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ea"/>
                <a:sym typeface="+mn-lt"/>
              </a:endParaRPr>
            </a:p>
          </p:txBody>
        </p:sp>
        <p:sp>
          <p:nvSpPr>
            <p:cNvPr id="22" name="MH_Other_1"/>
            <p:cNvSpPr/>
            <p:nvPr/>
          </p:nvSpPr>
          <p:spPr>
            <a:xfrm>
              <a:off x="488927" y="3070620"/>
              <a:ext cx="3804276" cy="2853685"/>
            </a:xfrm>
            <a:custGeom>
              <a:avLst/>
              <a:gdLst>
                <a:gd name="connsiteX0" fmla="*/ 0 w 3718560"/>
                <a:gd name="connsiteY0" fmla="*/ 0 h 3518262"/>
                <a:gd name="connsiteX1" fmla="*/ 0 w 3718560"/>
                <a:gd name="connsiteY1" fmla="*/ 3509554 h 3518262"/>
                <a:gd name="connsiteX2" fmla="*/ 3718560 w 3718560"/>
                <a:gd name="connsiteY2" fmla="*/ 3518262 h 3518262"/>
                <a:gd name="connsiteX3" fmla="*/ 3718560 w 3718560"/>
                <a:gd name="connsiteY3" fmla="*/ 3518262 h 3518262"/>
              </a:gdLst>
              <a:ahLst/>
              <a:cxnLst>
                <a:cxn ang="0">
                  <a:pos x="connsiteX0" y="connsiteY0"/>
                </a:cxn>
                <a:cxn ang="0">
                  <a:pos x="connsiteX1" y="connsiteY1"/>
                </a:cxn>
                <a:cxn ang="0">
                  <a:pos x="connsiteX2" y="connsiteY2"/>
                </a:cxn>
                <a:cxn ang="0">
                  <a:pos x="connsiteX3" y="connsiteY3"/>
                </a:cxn>
              </a:cxnLst>
              <a:rect l="l" t="t" r="r" b="b"/>
              <a:pathLst>
                <a:path w="3718560" h="3518262">
                  <a:moveTo>
                    <a:pt x="0" y="0"/>
                  </a:moveTo>
                  <a:lnTo>
                    <a:pt x="0" y="3509554"/>
                  </a:lnTo>
                  <a:lnTo>
                    <a:pt x="3718560" y="3518262"/>
                  </a:lnTo>
                  <a:lnTo>
                    <a:pt x="3718560" y="3518262"/>
                  </a:lnTo>
                </a:path>
              </a:pathLst>
            </a:custGeom>
            <a:noFill/>
            <a:ln w="76200" cap="flat" cmpd="sng" algn="ctr">
              <a:solidFill>
                <a:srgbClr val="008E3F"/>
              </a:solidFill>
              <a:prstDash val="solid"/>
              <a:miter lim="8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Arial" panose="020B0604020202020204"/>
                <a:ea typeface="微软雅黑" panose="020B0503020204020204" charset="-122"/>
                <a:cs typeface="+mn-ea"/>
                <a:sym typeface="+mn-lt"/>
              </a:endParaRP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诊断标准中的症状标准解读</a:t>
            </a:r>
          </a:p>
        </p:txBody>
      </p:sp>
      <p:sp>
        <p:nvSpPr>
          <p:cNvPr id="13" name="圆角矩形 12"/>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圆角矩形 22"/>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90789"/>
          </a:xfrm>
        </p:spPr>
        <p:txBody>
          <a:bodyPr>
            <a:normAutofit/>
          </a:bodyPr>
          <a:lstStyle/>
          <a:p>
            <a:r>
              <a:rPr lang="zh-CN" altLang="en-US" sz="3200" b="1" dirty="0">
                <a:latin typeface="+mn-lt"/>
                <a:ea typeface="+mn-ea"/>
                <a:cs typeface="+mn-ea"/>
                <a:sym typeface="+mn-lt"/>
              </a:rPr>
              <a:t>目录</a:t>
            </a:r>
          </a:p>
        </p:txBody>
      </p:sp>
      <p:sp>
        <p:nvSpPr>
          <p:cNvPr id="4" name="矩形: 圆角 9"/>
          <p:cNvSpPr/>
          <p:nvPr/>
        </p:nvSpPr>
        <p:spPr>
          <a:xfrm>
            <a:off x="2007511" y="2007925"/>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5" name="椭圆 4"/>
          <p:cNvSpPr/>
          <p:nvPr/>
        </p:nvSpPr>
        <p:spPr>
          <a:xfrm>
            <a:off x="2070378" y="208998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6" name="矩形 5"/>
          <p:cNvSpPr/>
          <p:nvPr/>
        </p:nvSpPr>
        <p:spPr>
          <a:xfrm>
            <a:off x="3442824" y="2263813"/>
            <a:ext cx="4873789" cy="469616"/>
          </a:xfrm>
          <a:prstGeom prst="rect">
            <a:avLst/>
          </a:prstGeom>
        </p:spPr>
        <p:txBody>
          <a:bodyPr wrap="square">
            <a:spAutoFit/>
          </a:bodyPr>
          <a:lstStyle/>
          <a:p>
            <a:pPr algn="just">
              <a:lnSpc>
                <a:spcPct val="110000"/>
              </a:lnSpc>
            </a:pPr>
            <a:r>
              <a:rPr lang="zh-CN" altLang="en-US" sz="2400" b="1" dirty="0">
                <a:solidFill>
                  <a:srgbClr val="FFFFFF">
                    <a:lumMod val="75000"/>
                  </a:srgbClr>
                </a:solidFill>
                <a:cs typeface="+mn-ea"/>
                <a:sym typeface="+mn-lt"/>
              </a:rPr>
              <a:t>持续性姿势</a:t>
            </a:r>
            <a:r>
              <a:rPr lang="en-US" altLang="zh-CN" sz="2400" b="1" dirty="0">
                <a:solidFill>
                  <a:srgbClr val="FFFFFF">
                    <a:lumMod val="75000"/>
                  </a:srgbClr>
                </a:solidFill>
                <a:cs typeface="+mn-ea"/>
                <a:sym typeface="+mn-lt"/>
              </a:rPr>
              <a:t>-</a:t>
            </a:r>
            <a:r>
              <a:rPr lang="zh-CN" altLang="en-US" sz="2400" b="1" dirty="0">
                <a:solidFill>
                  <a:srgbClr val="FFFFFF">
                    <a:lumMod val="75000"/>
                  </a:srgbClr>
                </a:solidFill>
                <a:cs typeface="+mn-ea"/>
                <a:sym typeface="+mn-lt"/>
              </a:rPr>
              <a:t>感知性头晕的疾病概况</a:t>
            </a:r>
          </a:p>
        </p:txBody>
      </p:sp>
      <p:sp>
        <p:nvSpPr>
          <p:cNvPr id="7" name="íś1íḑé"/>
          <p:cNvSpPr/>
          <p:nvPr/>
        </p:nvSpPr>
        <p:spPr bwMode="auto">
          <a:xfrm flipH="1" flipV="1">
            <a:off x="2821710" y="2467203"/>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8" name="椭圆 7"/>
          <p:cNvSpPr/>
          <p:nvPr/>
        </p:nvSpPr>
        <p:spPr>
          <a:xfrm flipH="1">
            <a:off x="2760489" y="2430560"/>
            <a:ext cx="73284" cy="7328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矩形 8"/>
          <p:cNvSpPr/>
          <p:nvPr/>
        </p:nvSpPr>
        <p:spPr>
          <a:xfrm>
            <a:off x="3047946" y="2062489"/>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矩形: 圆角 9"/>
          <p:cNvSpPr/>
          <p:nvPr/>
        </p:nvSpPr>
        <p:spPr>
          <a:xfrm>
            <a:off x="2007511" y="3278797"/>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1" name="椭圆 10"/>
          <p:cNvSpPr/>
          <p:nvPr/>
        </p:nvSpPr>
        <p:spPr>
          <a:xfrm>
            <a:off x="2070378" y="3360858"/>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12" name="矩形 11"/>
          <p:cNvSpPr/>
          <p:nvPr/>
        </p:nvSpPr>
        <p:spPr>
          <a:xfrm>
            <a:off x="3442824" y="3534685"/>
            <a:ext cx="4873789" cy="469616"/>
          </a:xfrm>
          <a:prstGeom prst="rect">
            <a:avLst/>
          </a:prstGeom>
        </p:spPr>
        <p:txBody>
          <a:bodyPr wrap="square">
            <a:spAutoFit/>
          </a:bodyPr>
          <a:lstStyle/>
          <a:p>
            <a:pPr algn="just">
              <a:lnSpc>
                <a:spcPct val="110000"/>
              </a:lnSpc>
            </a:pPr>
            <a:r>
              <a:rPr lang="zh-CN" altLang="en-US" sz="2400" b="1" dirty="0">
                <a:solidFill>
                  <a:srgbClr val="FFFFFF">
                    <a:lumMod val="75000"/>
                  </a:srgbClr>
                </a:solidFill>
                <a:cs typeface="+mn-ea"/>
                <a:sym typeface="+mn-lt"/>
              </a:rPr>
              <a:t>持续性姿势</a:t>
            </a:r>
            <a:r>
              <a:rPr lang="en-US" altLang="zh-CN" sz="2400" b="1" dirty="0">
                <a:solidFill>
                  <a:srgbClr val="FFFFFF">
                    <a:lumMod val="75000"/>
                  </a:srgbClr>
                </a:solidFill>
                <a:cs typeface="+mn-ea"/>
                <a:sym typeface="+mn-lt"/>
              </a:rPr>
              <a:t>-</a:t>
            </a:r>
            <a:r>
              <a:rPr lang="zh-CN" altLang="en-US" sz="2400" b="1" dirty="0">
                <a:solidFill>
                  <a:srgbClr val="FFFFFF">
                    <a:lumMod val="75000"/>
                  </a:srgbClr>
                </a:solidFill>
                <a:cs typeface="+mn-ea"/>
                <a:sym typeface="+mn-lt"/>
              </a:rPr>
              <a:t>感知性头晕的诊断思路</a:t>
            </a:r>
          </a:p>
        </p:txBody>
      </p:sp>
      <p:sp>
        <p:nvSpPr>
          <p:cNvPr id="13" name="íś1íḑé"/>
          <p:cNvSpPr/>
          <p:nvPr/>
        </p:nvSpPr>
        <p:spPr bwMode="auto">
          <a:xfrm flipH="1" flipV="1">
            <a:off x="2821710" y="3738075"/>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14" name="椭圆 13"/>
          <p:cNvSpPr/>
          <p:nvPr/>
        </p:nvSpPr>
        <p:spPr>
          <a:xfrm flipH="1">
            <a:off x="2760489" y="3701432"/>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3047946" y="3333361"/>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6" name="矩形: 圆角 9"/>
          <p:cNvSpPr/>
          <p:nvPr/>
        </p:nvSpPr>
        <p:spPr>
          <a:xfrm>
            <a:off x="2007511" y="4549669"/>
            <a:ext cx="8176978" cy="918555"/>
          </a:xfrm>
          <a:prstGeom prst="roundRect">
            <a:avLst>
              <a:gd name="adj" fmla="val 50000"/>
            </a:avLst>
          </a:prstGeom>
          <a:solidFill>
            <a:srgbClr val="018C42"/>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7" name="矩形 16"/>
          <p:cNvSpPr/>
          <p:nvPr/>
        </p:nvSpPr>
        <p:spPr>
          <a:xfrm>
            <a:off x="3442824" y="4805557"/>
            <a:ext cx="6343433"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cs typeface="+mn-ea"/>
                <a:sym typeface="+mn-lt"/>
              </a:rPr>
              <a:t>持续性姿势</a:t>
            </a:r>
            <a:r>
              <a:rPr kumimoji="0" lang="en-US" altLang="zh-CN" sz="2400" b="1" i="0" u="none" strike="noStrike" kern="1200" cap="none" spc="0" normalizeH="0" baseline="0" noProof="0" dirty="0">
                <a:ln>
                  <a:noFill/>
                </a:ln>
                <a:solidFill>
                  <a:schemeClr val="bg1"/>
                </a:solidFill>
                <a:effectLst/>
                <a:uLnTx/>
                <a:uFillTx/>
                <a:cs typeface="+mn-ea"/>
                <a:sym typeface="+mn-lt"/>
              </a:rPr>
              <a:t>-</a:t>
            </a:r>
            <a:r>
              <a:rPr kumimoji="0" lang="zh-CN" altLang="en-US" sz="2400" b="1" i="0" u="none" strike="noStrike" kern="1200" cap="none" spc="0" normalizeH="0" baseline="0" noProof="0" dirty="0">
                <a:ln>
                  <a:noFill/>
                </a:ln>
                <a:solidFill>
                  <a:schemeClr val="bg1"/>
                </a:solidFill>
                <a:effectLst/>
                <a:uLnTx/>
                <a:uFillTx/>
                <a:cs typeface="+mn-ea"/>
                <a:sym typeface="+mn-lt"/>
              </a:rPr>
              <a:t>感知性头晕的鉴别诊断及治疗</a:t>
            </a:r>
          </a:p>
        </p:txBody>
      </p:sp>
      <p:sp>
        <p:nvSpPr>
          <p:cNvPr id="18" name="矩形 17"/>
          <p:cNvSpPr/>
          <p:nvPr/>
        </p:nvSpPr>
        <p:spPr>
          <a:xfrm>
            <a:off x="3047946" y="4604233"/>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9" name="three-gears_74920"/>
          <p:cNvSpPr/>
          <p:nvPr/>
        </p:nvSpPr>
        <p:spPr>
          <a:xfrm>
            <a:off x="2213317" y="3482575"/>
            <a:ext cx="489287" cy="503872"/>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letter-quill_87091"/>
          <p:cNvSpPr/>
          <p:nvPr/>
        </p:nvSpPr>
        <p:spPr>
          <a:xfrm>
            <a:off x="2284396" y="2227492"/>
            <a:ext cx="381696" cy="503872"/>
          </a:xfrm>
          <a:custGeom>
            <a:avLst/>
            <a:gdLst>
              <a:gd name="T0" fmla="*/ 410 w 1087"/>
              <a:gd name="T1" fmla="*/ 802 h 1437"/>
              <a:gd name="T2" fmla="*/ 384 w 1087"/>
              <a:gd name="T3" fmla="*/ 778 h 1437"/>
              <a:gd name="T4" fmla="*/ 678 w 1087"/>
              <a:gd name="T5" fmla="*/ 461 h 1437"/>
              <a:gd name="T6" fmla="*/ 704 w 1087"/>
              <a:gd name="T7" fmla="*/ 486 h 1437"/>
              <a:gd name="T8" fmla="*/ 410 w 1087"/>
              <a:gd name="T9" fmla="*/ 802 h 1437"/>
              <a:gd name="T10" fmla="*/ 859 w 1087"/>
              <a:gd name="T11" fmla="*/ 320 h 1437"/>
              <a:gd name="T12" fmla="*/ 795 w 1087"/>
              <a:gd name="T13" fmla="*/ 260 h 1437"/>
              <a:gd name="T14" fmla="*/ 655 w 1087"/>
              <a:gd name="T15" fmla="*/ 411 h 1437"/>
              <a:gd name="T16" fmla="*/ 719 w 1087"/>
              <a:gd name="T17" fmla="*/ 470 h 1437"/>
              <a:gd name="T18" fmla="*/ 859 w 1087"/>
              <a:gd name="T19" fmla="*/ 320 h 1437"/>
              <a:gd name="T20" fmla="*/ 350 w 1087"/>
              <a:gd name="T21" fmla="*/ 867 h 1437"/>
              <a:gd name="T22" fmla="*/ 395 w 1087"/>
              <a:gd name="T23" fmla="*/ 817 h 1437"/>
              <a:gd name="T24" fmla="*/ 331 w 1087"/>
              <a:gd name="T25" fmla="*/ 758 h 1437"/>
              <a:gd name="T26" fmla="*/ 286 w 1087"/>
              <a:gd name="T27" fmla="*/ 807 h 1437"/>
              <a:gd name="T28" fmla="*/ 272 w 1087"/>
              <a:gd name="T29" fmla="*/ 880 h 1437"/>
              <a:gd name="T30" fmla="*/ 225 w 1087"/>
              <a:gd name="T31" fmla="*/ 880 h 1437"/>
              <a:gd name="T32" fmla="*/ 225 w 1087"/>
              <a:gd name="T33" fmla="*/ 927 h 1437"/>
              <a:gd name="T34" fmla="*/ 862 w 1087"/>
              <a:gd name="T35" fmla="*/ 927 h 1437"/>
              <a:gd name="T36" fmla="*/ 862 w 1087"/>
              <a:gd name="T37" fmla="*/ 880 h 1437"/>
              <a:gd name="T38" fmla="*/ 295 w 1087"/>
              <a:gd name="T39" fmla="*/ 880 h 1437"/>
              <a:gd name="T40" fmla="*/ 350 w 1087"/>
              <a:gd name="T41" fmla="*/ 867 h 1437"/>
              <a:gd name="T42" fmla="*/ 666 w 1087"/>
              <a:gd name="T43" fmla="*/ 451 h 1437"/>
              <a:gd name="T44" fmla="*/ 640 w 1087"/>
              <a:gd name="T45" fmla="*/ 426 h 1437"/>
              <a:gd name="T46" fmla="*/ 346 w 1087"/>
              <a:gd name="T47" fmla="*/ 742 h 1437"/>
              <a:gd name="T48" fmla="*/ 372 w 1087"/>
              <a:gd name="T49" fmla="*/ 767 h 1437"/>
              <a:gd name="T50" fmla="*/ 666 w 1087"/>
              <a:gd name="T51" fmla="*/ 451 h 1437"/>
              <a:gd name="T52" fmla="*/ 1087 w 1087"/>
              <a:gd name="T53" fmla="*/ 60 h 1437"/>
              <a:gd name="T54" fmla="*/ 1087 w 1087"/>
              <a:gd name="T55" fmla="*/ 1377 h 1437"/>
              <a:gd name="T56" fmla="*/ 1027 w 1087"/>
              <a:gd name="T57" fmla="*/ 1437 h 1437"/>
              <a:gd name="T58" fmla="*/ 60 w 1087"/>
              <a:gd name="T59" fmla="*/ 1437 h 1437"/>
              <a:gd name="T60" fmla="*/ 0 w 1087"/>
              <a:gd name="T61" fmla="*/ 1377 h 1437"/>
              <a:gd name="T62" fmla="*/ 0 w 1087"/>
              <a:gd name="T63" fmla="*/ 60 h 1437"/>
              <a:gd name="T64" fmla="*/ 60 w 1087"/>
              <a:gd name="T65" fmla="*/ 0 h 1437"/>
              <a:gd name="T66" fmla="*/ 1027 w 1087"/>
              <a:gd name="T67" fmla="*/ 0 h 1437"/>
              <a:gd name="T68" fmla="*/ 1087 w 1087"/>
              <a:gd name="T69" fmla="*/ 60 h 1437"/>
              <a:gd name="T70" fmla="*/ 586 w 1087"/>
              <a:gd name="T71" fmla="*/ 1377 h 1437"/>
              <a:gd name="T72" fmla="*/ 543 w 1087"/>
              <a:gd name="T73" fmla="*/ 1335 h 1437"/>
              <a:gd name="T74" fmla="*/ 501 w 1087"/>
              <a:gd name="T75" fmla="*/ 1377 h 1437"/>
              <a:gd name="T76" fmla="*/ 543 w 1087"/>
              <a:gd name="T77" fmla="*/ 1420 h 1437"/>
              <a:gd name="T78" fmla="*/ 586 w 1087"/>
              <a:gd name="T79" fmla="*/ 1377 h 1437"/>
              <a:gd name="T80" fmla="*/ 967 w 1087"/>
              <a:gd name="T81" fmla="*/ 119 h 1437"/>
              <a:gd name="T82" fmla="*/ 317 w 1087"/>
              <a:gd name="T83" fmla="*/ 119 h 1437"/>
              <a:gd name="T84" fmla="*/ 317 w 1087"/>
              <a:gd name="T85" fmla="*/ 268 h 1437"/>
              <a:gd name="T86" fmla="*/ 271 w 1087"/>
              <a:gd name="T87" fmla="*/ 229 h 1437"/>
              <a:gd name="T88" fmla="*/ 225 w 1087"/>
              <a:gd name="T89" fmla="*/ 268 h 1437"/>
              <a:gd name="T90" fmla="*/ 225 w 1087"/>
              <a:gd name="T91" fmla="*/ 119 h 1437"/>
              <a:gd name="T92" fmla="*/ 119 w 1087"/>
              <a:gd name="T93" fmla="*/ 119 h 1437"/>
              <a:gd name="T94" fmla="*/ 119 w 1087"/>
              <a:gd name="T95" fmla="*/ 1317 h 1437"/>
              <a:gd name="T96" fmla="*/ 967 w 1087"/>
              <a:gd name="T97" fmla="*/ 1317 h 1437"/>
              <a:gd name="T98" fmla="*/ 967 w 1087"/>
              <a:gd name="T99" fmla="*/ 119 h 1437"/>
              <a:gd name="T100" fmla="*/ 967 w 1087"/>
              <a:gd name="T101" fmla="*/ 119 h 1437"/>
              <a:gd name="T102" fmla="*/ 225 w 1087"/>
              <a:gd name="T103" fmla="*/ 1107 h 1437"/>
              <a:gd name="T104" fmla="*/ 862 w 1087"/>
              <a:gd name="T105" fmla="*/ 1107 h 1437"/>
              <a:gd name="T106" fmla="*/ 862 w 1087"/>
              <a:gd name="T107" fmla="*/ 1060 h 1437"/>
              <a:gd name="T108" fmla="*/ 225 w 1087"/>
              <a:gd name="T109" fmla="*/ 1060 h 1437"/>
              <a:gd name="T110" fmla="*/ 225 w 1087"/>
              <a:gd name="T111" fmla="*/ 1107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7" h="1437">
                <a:moveTo>
                  <a:pt x="410" y="802"/>
                </a:moveTo>
                <a:lnTo>
                  <a:pt x="384" y="778"/>
                </a:lnTo>
                <a:lnTo>
                  <a:pt x="678" y="461"/>
                </a:lnTo>
                <a:lnTo>
                  <a:pt x="704" y="486"/>
                </a:lnTo>
                <a:lnTo>
                  <a:pt x="410" y="802"/>
                </a:lnTo>
                <a:close/>
                <a:moveTo>
                  <a:pt x="859" y="320"/>
                </a:moveTo>
                <a:lnTo>
                  <a:pt x="795" y="260"/>
                </a:lnTo>
                <a:lnTo>
                  <a:pt x="655" y="411"/>
                </a:lnTo>
                <a:lnTo>
                  <a:pt x="719" y="470"/>
                </a:lnTo>
                <a:lnTo>
                  <a:pt x="859" y="320"/>
                </a:lnTo>
                <a:close/>
                <a:moveTo>
                  <a:pt x="350" y="867"/>
                </a:moveTo>
                <a:lnTo>
                  <a:pt x="395" y="817"/>
                </a:lnTo>
                <a:lnTo>
                  <a:pt x="331" y="758"/>
                </a:lnTo>
                <a:lnTo>
                  <a:pt x="286" y="807"/>
                </a:lnTo>
                <a:lnTo>
                  <a:pt x="272" y="880"/>
                </a:lnTo>
                <a:lnTo>
                  <a:pt x="225" y="880"/>
                </a:lnTo>
                <a:lnTo>
                  <a:pt x="225" y="927"/>
                </a:lnTo>
                <a:lnTo>
                  <a:pt x="862" y="927"/>
                </a:lnTo>
                <a:lnTo>
                  <a:pt x="862" y="880"/>
                </a:lnTo>
                <a:lnTo>
                  <a:pt x="295" y="880"/>
                </a:lnTo>
                <a:lnTo>
                  <a:pt x="350" y="867"/>
                </a:lnTo>
                <a:close/>
                <a:moveTo>
                  <a:pt x="666" y="451"/>
                </a:moveTo>
                <a:lnTo>
                  <a:pt x="640" y="426"/>
                </a:lnTo>
                <a:lnTo>
                  <a:pt x="346" y="742"/>
                </a:lnTo>
                <a:lnTo>
                  <a:pt x="372" y="767"/>
                </a:lnTo>
                <a:lnTo>
                  <a:pt x="666" y="451"/>
                </a:lnTo>
                <a:close/>
                <a:moveTo>
                  <a:pt x="1087" y="60"/>
                </a:moveTo>
                <a:lnTo>
                  <a:pt x="1087" y="1377"/>
                </a:lnTo>
                <a:cubicBezTo>
                  <a:pt x="1087" y="1410"/>
                  <a:pt x="1060" y="1437"/>
                  <a:pt x="1027" y="1437"/>
                </a:cubicBezTo>
                <a:lnTo>
                  <a:pt x="60" y="1437"/>
                </a:lnTo>
                <a:cubicBezTo>
                  <a:pt x="27" y="1437"/>
                  <a:pt x="0" y="1410"/>
                  <a:pt x="0" y="1377"/>
                </a:cubicBezTo>
                <a:lnTo>
                  <a:pt x="0" y="60"/>
                </a:lnTo>
                <a:cubicBezTo>
                  <a:pt x="0" y="27"/>
                  <a:pt x="27" y="0"/>
                  <a:pt x="60" y="0"/>
                </a:cubicBezTo>
                <a:lnTo>
                  <a:pt x="1027" y="0"/>
                </a:lnTo>
                <a:cubicBezTo>
                  <a:pt x="1060" y="0"/>
                  <a:pt x="1087" y="27"/>
                  <a:pt x="1087" y="60"/>
                </a:cubicBezTo>
                <a:close/>
                <a:moveTo>
                  <a:pt x="586" y="1377"/>
                </a:moveTo>
                <a:cubicBezTo>
                  <a:pt x="586" y="1354"/>
                  <a:pt x="567" y="1335"/>
                  <a:pt x="543" y="1335"/>
                </a:cubicBezTo>
                <a:cubicBezTo>
                  <a:pt x="520" y="1335"/>
                  <a:pt x="501" y="1354"/>
                  <a:pt x="501" y="1377"/>
                </a:cubicBezTo>
                <a:cubicBezTo>
                  <a:pt x="501" y="1401"/>
                  <a:pt x="520" y="1420"/>
                  <a:pt x="543" y="1420"/>
                </a:cubicBezTo>
                <a:cubicBezTo>
                  <a:pt x="567" y="1420"/>
                  <a:pt x="586" y="1401"/>
                  <a:pt x="586" y="1377"/>
                </a:cubicBezTo>
                <a:close/>
                <a:moveTo>
                  <a:pt x="967" y="119"/>
                </a:moveTo>
                <a:lnTo>
                  <a:pt x="317" y="119"/>
                </a:lnTo>
                <a:lnTo>
                  <a:pt x="317" y="268"/>
                </a:lnTo>
                <a:lnTo>
                  <a:pt x="271" y="229"/>
                </a:lnTo>
                <a:lnTo>
                  <a:pt x="225" y="268"/>
                </a:lnTo>
                <a:lnTo>
                  <a:pt x="225" y="119"/>
                </a:lnTo>
                <a:lnTo>
                  <a:pt x="119" y="119"/>
                </a:lnTo>
                <a:lnTo>
                  <a:pt x="119" y="1317"/>
                </a:lnTo>
                <a:lnTo>
                  <a:pt x="967" y="1317"/>
                </a:lnTo>
                <a:lnTo>
                  <a:pt x="967" y="119"/>
                </a:lnTo>
                <a:lnTo>
                  <a:pt x="967" y="119"/>
                </a:lnTo>
                <a:close/>
                <a:moveTo>
                  <a:pt x="225" y="1107"/>
                </a:moveTo>
                <a:lnTo>
                  <a:pt x="862" y="1107"/>
                </a:lnTo>
                <a:lnTo>
                  <a:pt x="862" y="1060"/>
                </a:lnTo>
                <a:lnTo>
                  <a:pt x="225" y="1060"/>
                </a:lnTo>
                <a:lnTo>
                  <a:pt x="225" y="11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1" name="椭圆 20"/>
          <p:cNvSpPr/>
          <p:nvPr/>
        </p:nvSpPr>
        <p:spPr>
          <a:xfrm>
            <a:off x="2068201" y="4637436"/>
            <a:ext cx="761976" cy="754432"/>
          </a:xfrm>
          <a:prstGeom prst="ellipse">
            <a:avLst/>
          </a:prstGeom>
          <a:solidFill>
            <a:schemeClr val="bg1">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22" name="íś1íḑé"/>
          <p:cNvSpPr/>
          <p:nvPr/>
        </p:nvSpPr>
        <p:spPr bwMode="auto">
          <a:xfrm flipH="1" flipV="1">
            <a:off x="2821710" y="5008947"/>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23" name="椭圆 22"/>
          <p:cNvSpPr/>
          <p:nvPr/>
        </p:nvSpPr>
        <p:spPr>
          <a:xfrm flipH="1">
            <a:off x="2760489" y="4964427"/>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browser_117959"/>
          <p:cNvSpPr/>
          <p:nvPr/>
        </p:nvSpPr>
        <p:spPr>
          <a:xfrm>
            <a:off x="2235181" y="4795421"/>
            <a:ext cx="416423" cy="45741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1371" h="580542">
                <a:moveTo>
                  <a:pt x="64185" y="485773"/>
                </a:moveTo>
                <a:lnTo>
                  <a:pt x="517311" y="485773"/>
                </a:lnTo>
                <a:cubicBezTo>
                  <a:pt x="524075" y="485773"/>
                  <a:pt x="529593" y="491281"/>
                  <a:pt x="529593" y="498122"/>
                </a:cubicBezTo>
                <a:cubicBezTo>
                  <a:pt x="529593" y="504874"/>
                  <a:pt x="524164" y="510471"/>
                  <a:pt x="517311" y="510471"/>
                </a:cubicBezTo>
                <a:lnTo>
                  <a:pt x="64185" y="510471"/>
                </a:lnTo>
                <a:cubicBezTo>
                  <a:pt x="57332" y="510471"/>
                  <a:pt x="51724" y="504963"/>
                  <a:pt x="51813" y="498122"/>
                </a:cubicBezTo>
                <a:cubicBezTo>
                  <a:pt x="51813" y="491370"/>
                  <a:pt x="57332" y="485773"/>
                  <a:pt x="64185" y="485773"/>
                </a:cubicBezTo>
                <a:close/>
                <a:moveTo>
                  <a:pt x="64185" y="402082"/>
                </a:moveTo>
                <a:lnTo>
                  <a:pt x="517311" y="402082"/>
                </a:lnTo>
                <a:cubicBezTo>
                  <a:pt x="524075" y="402082"/>
                  <a:pt x="529593" y="407505"/>
                  <a:pt x="529593" y="414351"/>
                </a:cubicBezTo>
                <a:cubicBezTo>
                  <a:pt x="529593" y="421108"/>
                  <a:pt x="524164" y="426709"/>
                  <a:pt x="517311" y="426709"/>
                </a:cubicBezTo>
                <a:lnTo>
                  <a:pt x="64185" y="426709"/>
                </a:lnTo>
                <a:cubicBezTo>
                  <a:pt x="57332" y="426709"/>
                  <a:pt x="51724" y="421108"/>
                  <a:pt x="51813" y="414351"/>
                </a:cubicBezTo>
                <a:cubicBezTo>
                  <a:pt x="51813" y="407594"/>
                  <a:pt x="57332" y="402082"/>
                  <a:pt x="64185" y="402082"/>
                </a:cubicBezTo>
                <a:close/>
                <a:moveTo>
                  <a:pt x="290732" y="323966"/>
                </a:moveTo>
                <a:lnTo>
                  <a:pt x="517312" y="323966"/>
                </a:lnTo>
                <a:cubicBezTo>
                  <a:pt x="524076" y="323966"/>
                  <a:pt x="529593" y="329389"/>
                  <a:pt x="529593" y="336324"/>
                </a:cubicBezTo>
                <a:cubicBezTo>
                  <a:pt x="529593" y="343081"/>
                  <a:pt x="524165" y="348593"/>
                  <a:pt x="517312" y="348593"/>
                </a:cubicBezTo>
                <a:lnTo>
                  <a:pt x="290732" y="348593"/>
                </a:lnTo>
                <a:cubicBezTo>
                  <a:pt x="283880" y="348593"/>
                  <a:pt x="278451" y="343169"/>
                  <a:pt x="278451" y="336324"/>
                </a:cubicBezTo>
                <a:cubicBezTo>
                  <a:pt x="278451" y="329567"/>
                  <a:pt x="283880" y="323966"/>
                  <a:pt x="290732" y="323966"/>
                </a:cubicBezTo>
                <a:close/>
                <a:moveTo>
                  <a:pt x="76559" y="196342"/>
                </a:moveTo>
                <a:lnTo>
                  <a:pt x="76559" y="323974"/>
                </a:lnTo>
                <a:lnTo>
                  <a:pt x="204380" y="323974"/>
                </a:lnTo>
                <a:lnTo>
                  <a:pt x="204380" y="196342"/>
                </a:lnTo>
                <a:close/>
                <a:moveTo>
                  <a:pt x="64186" y="171545"/>
                </a:moveTo>
                <a:lnTo>
                  <a:pt x="216842" y="171545"/>
                </a:lnTo>
                <a:cubicBezTo>
                  <a:pt x="223606" y="171545"/>
                  <a:pt x="229125" y="177055"/>
                  <a:pt x="229125" y="183899"/>
                </a:cubicBezTo>
                <a:lnTo>
                  <a:pt x="229125" y="336328"/>
                </a:lnTo>
                <a:cubicBezTo>
                  <a:pt x="229125" y="343083"/>
                  <a:pt x="223696" y="348594"/>
                  <a:pt x="216842" y="348594"/>
                </a:cubicBezTo>
                <a:lnTo>
                  <a:pt x="64186" y="348594"/>
                </a:lnTo>
                <a:cubicBezTo>
                  <a:pt x="57332" y="348594"/>
                  <a:pt x="51724" y="343172"/>
                  <a:pt x="51813" y="336328"/>
                </a:cubicBezTo>
                <a:lnTo>
                  <a:pt x="51813" y="183899"/>
                </a:lnTo>
                <a:cubicBezTo>
                  <a:pt x="51813" y="177144"/>
                  <a:pt x="57332" y="171545"/>
                  <a:pt x="64186" y="171545"/>
                </a:cubicBezTo>
                <a:close/>
                <a:moveTo>
                  <a:pt x="24743" y="126205"/>
                </a:moveTo>
                <a:lnTo>
                  <a:pt x="24743" y="555835"/>
                </a:lnTo>
                <a:lnTo>
                  <a:pt x="556627" y="555835"/>
                </a:lnTo>
                <a:lnTo>
                  <a:pt x="556805" y="555835"/>
                </a:lnTo>
                <a:lnTo>
                  <a:pt x="556805" y="126205"/>
                </a:lnTo>
                <a:close/>
                <a:moveTo>
                  <a:pt x="302448" y="50666"/>
                </a:moveTo>
                <a:lnTo>
                  <a:pt x="517310" y="50666"/>
                </a:lnTo>
                <a:cubicBezTo>
                  <a:pt x="524164" y="50666"/>
                  <a:pt x="529593" y="56263"/>
                  <a:pt x="529593" y="63015"/>
                </a:cubicBezTo>
                <a:cubicBezTo>
                  <a:pt x="529593" y="69767"/>
                  <a:pt x="524164" y="75364"/>
                  <a:pt x="517310" y="75364"/>
                </a:cubicBezTo>
                <a:lnTo>
                  <a:pt x="302448" y="75364"/>
                </a:lnTo>
                <a:cubicBezTo>
                  <a:pt x="295684" y="75364"/>
                  <a:pt x="290165" y="69767"/>
                  <a:pt x="290165" y="63015"/>
                </a:cubicBezTo>
                <a:cubicBezTo>
                  <a:pt x="290165" y="56263"/>
                  <a:pt x="295595" y="50666"/>
                  <a:pt x="302448" y="50666"/>
                </a:cubicBezTo>
                <a:close/>
                <a:moveTo>
                  <a:pt x="141082" y="50666"/>
                </a:moveTo>
                <a:lnTo>
                  <a:pt x="165736" y="50666"/>
                </a:lnTo>
                <a:cubicBezTo>
                  <a:pt x="172678" y="50666"/>
                  <a:pt x="178107" y="56263"/>
                  <a:pt x="178107" y="63015"/>
                </a:cubicBezTo>
                <a:cubicBezTo>
                  <a:pt x="178107" y="69767"/>
                  <a:pt x="172678" y="75364"/>
                  <a:pt x="165736" y="75364"/>
                </a:cubicBezTo>
                <a:lnTo>
                  <a:pt x="141082" y="75364"/>
                </a:lnTo>
                <a:cubicBezTo>
                  <a:pt x="134318" y="75364"/>
                  <a:pt x="128711" y="69767"/>
                  <a:pt x="128711" y="63015"/>
                </a:cubicBezTo>
                <a:cubicBezTo>
                  <a:pt x="128711" y="56263"/>
                  <a:pt x="134229" y="50666"/>
                  <a:pt x="141082" y="50666"/>
                </a:cubicBezTo>
                <a:close/>
                <a:moveTo>
                  <a:pt x="64184" y="50666"/>
                </a:moveTo>
                <a:lnTo>
                  <a:pt x="88872" y="50666"/>
                </a:lnTo>
                <a:cubicBezTo>
                  <a:pt x="95646" y="50666"/>
                  <a:pt x="101261" y="56263"/>
                  <a:pt x="101261" y="63015"/>
                </a:cubicBezTo>
                <a:cubicBezTo>
                  <a:pt x="101261" y="69767"/>
                  <a:pt x="95824" y="75364"/>
                  <a:pt x="88872" y="75364"/>
                </a:cubicBezTo>
                <a:lnTo>
                  <a:pt x="64184" y="75364"/>
                </a:lnTo>
                <a:cubicBezTo>
                  <a:pt x="57410" y="75364"/>
                  <a:pt x="51795" y="69767"/>
                  <a:pt x="51795" y="63015"/>
                </a:cubicBezTo>
                <a:cubicBezTo>
                  <a:pt x="51795" y="56263"/>
                  <a:pt x="57321" y="50666"/>
                  <a:pt x="64184" y="50666"/>
                </a:cubicBezTo>
                <a:close/>
                <a:moveTo>
                  <a:pt x="24743" y="24707"/>
                </a:moveTo>
                <a:lnTo>
                  <a:pt x="24743" y="101497"/>
                </a:lnTo>
                <a:lnTo>
                  <a:pt x="556805" y="101497"/>
                </a:lnTo>
                <a:lnTo>
                  <a:pt x="556805" y="24707"/>
                </a:lnTo>
                <a:close/>
                <a:moveTo>
                  <a:pt x="12282" y="0"/>
                </a:moveTo>
                <a:lnTo>
                  <a:pt x="569088" y="0"/>
                </a:lnTo>
                <a:cubicBezTo>
                  <a:pt x="575852" y="0"/>
                  <a:pt x="581459" y="5510"/>
                  <a:pt x="581370" y="12265"/>
                </a:cubicBezTo>
                <a:lnTo>
                  <a:pt x="581370" y="568188"/>
                </a:lnTo>
                <a:cubicBezTo>
                  <a:pt x="581370" y="574943"/>
                  <a:pt x="575852" y="580542"/>
                  <a:pt x="568999" y="580542"/>
                </a:cubicBezTo>
                <a:lnTo>
                  <a:pt x="12282" y="580542"/>
                </a:lnTo>
                <a:cubicBezTo>
                  <a:pt x="5518" y="580542"/>
                  <a:pt x="0" y="575032"/>
                  <a:pt x="0" y="568188"/>
                </a:cubicBezTo>
                <a:lnTo>
                  <a:pt x="0" y="12265"/>
                </a:lnTo>
                <a:cubicBezTo>
                  <a:pt x="0" y="5510"/>
                  <a:pt x="5518" y="0"/>
                  <a:pt x="122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sp>
        <p:nvSpPr>
          <p:cNvPr id="3" name="文本框 2"/>
          <p:cNvSpPr txBox="1"/>
          <p:nvPr/>
        </p:nvSpPr>
        <p:spPr>
          <a:xfrm>
            <a:off x="839787" y="1378021"/>
            <a:ext cx="10818813" cy="338554"/>
          </a:xfrm>
          <a:prstGeom prst="rect">
            <a:avLst/>
          </a:prstGeom>
          <a:noFill/>
        </p:spPr>
        <p:txBody>
          <a:bodyPr wrap="square">
            <a:spAutoFit/>
          </a:bodyPr>
          <a:lstStyle/>
          <a:p>
            <a:pPr marL="285750" indent="-285750">
              <a:buFont typeface="Arial" panose="020B0604020202020204" pitchFamily="34" charset="0"/>
              <a:buChar char="•"/>
            </a:pPr>
            <a:r>
              <a:rPr lang="zh-CN" altLang="en-US" sz="1600" dirty="0">
                <a:cs typeface="+mn-ea"/>
                <a:sym typeface="+mn-lt"/>
              </a:rPr>
              <a:t>需要判断患者的临床症状是仅由PPPD所致，还是为急性触发事件的慢性并发症，或者由两者共同所致</a:t>
            </a:r>
          </a:p>
        </p:txBody>
      </p:sp>
      <p:grpSp>
        <p:nvGrpSpPr>
          <p:cNvPr id="2" name="组合 1"/>
          <p:cNvGrpSpPr/>
          <p:nvPr/>
        </p:nvGrpSpPr>
        <p:grpSpPr>
          <a:xfrm>
            <a:off x="1210169" y="2087879"/>
            <a:ext cx="3074448" cy="3422467"/>
            <a:chOff x="893195" y="1830643"/>
            <a:chExt cx="4877646" cy="3829568"/>
          </a:xfrm>
        </p:grpSpPr>
        <p:sp>
          <p:nvSpPr>
            <p:cNvPr id="6" name="Rounded Rectangle 7"/>
            <p:cNvSpPr/>
            <p:nvPr>
              <p:custDataLst>
                <p:tags r:id="rId3"/>
              </p:custDataLst>
            </p:nvPr>
          </p:nvSpPr>
          <p:spPr>
            <a:xfrm>
              <a:off x="893195" y="1830643"/>
              <a:ext cx="4877646" cy="3829568"/>
            </a:xfrm>
            <a:prstGeom prst="rect">
              <a:avLst/>
            </a:prstGeom>
            <a:solidFill>
              <a:schemeClr val="bg1"/>
            </a:solidFill>
            <a:ln>
              <a:solidFill>
                <a:schemeClr val="accent6">
                  <a:lumMod val="75000"/>
                  <a:alpha val="28000"/>
                </a:schemeClr>
              </a:solidFill>
            </a:ln>
            <a:effectLst>
              <a:outerShdw blurRad="355600" sx="102000" sy="102000" algn="ctr" rotWithShape="0">
                <a:srgbClr val="346BE8">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7" name="圆角矩形 20"/>
            <p:cNvSpPr/>
            <p:nvPr/>
          </p:nvSpPr>
          <p:spPr>
            <a:xfrm>
              <a:off x="1577102" y="2307032"/>
              <a:ext cx="3675632" cy="492099"/>
            </a:xfrm>
            <a:prstGeom prst="roundRect">
              <a:avLst>
                <a:gd name="adj" fmla="val 50000"/>
              </a:avLst>
            </a:prstGeom>
            <a:gradFill>
              <a:gsLst>
                <a:gs pos="0">
                  <a:schemeClr val="accent6">
                    <a:lumMod val="60000"/>
                    <a:lumOff val="40000"/>
                  </a:schemeClr>
                </a:gs>
                <a:gs pos="51000">
                  <a:srgbClr val="008E3F"/>
                </a:gs>
              </a:gsLst>
              <a:lin ang="2700000" scaled="0"/>
            </a:gradFill>
            <a:ln>
              <a:noFill/>
            </a:ln>
            <a:effectLst>
              <a:outerShdw blurRad="152400" dist="139700" dir="5400000" sx="97000" sy="97000" algn="t" rotWithShape="0">
                <a:schemeClr val="accent6">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PPPD</a:t>
              </a:r>
              <a:endParaRPr lang="zh-CN" altLang="en-US" sz="1600" b="1" dirty="0">
                <a:cs typeface="+mn-ea"/>
                <a:sym typeface="+mn-lt"/>
              </a:endParaRPr>
            </a:p>
          </p:txBody>
        </p:sp>
        <p:sp>
          <p:nvSpPr>
            <p:cNvPr id="11" name="文本框 10"/>
            <p:cNvSpPr txBox="1"/>
            <p:nvPr/>
          </p:nvSpPr>
          <p:spPr>
            <a:xfrm>
              <a:off x="1216469" y="3248170"/>
              <a:ext cx="4202060" cy="2236432"/>
            </a:xfrm>
            <a:prstGeom prst="rect">
              <a:avLst/>
            </a:prstGeom>
            <a:noFill/>
          </p:spPr>
          <p:txBody>
            <a:bodyPr wrap="square" rtlCol="0">
              <a:spAutoFit/>
            </a:bodyPr>
            <a:lstStyle/>
            <a:p>
              <a:pPr algn="ctr">
                <a:lnSpc>
                  <a:spcPct val="150000"/>
                </a:lnSpc>
              </a:pPr>
              <a:r>
                <a:rPr lang="zh-CN" altLang="en-US" sz="1200" dirty="0">
                  <a:latin typeface="思源黑体" panose="020B0500000000000000" pitchFamily="34" charset="-122"/>
                  <a:ea typeface="思源黑体" panose="020B0500000000000000" pitchFamily="34" charset="-122"/>
                  <a:sym typeface="思源黑体 CN Normal" panose="020B0400000000000000" pitchFamily="34" charset="-122"/>
                </a:rPr>
                <a:t>持续性非旋转性头晕和不稳的临床病史，并且直立姿势、躯体运动以及暴露于移动视觉刺激可导致症状加重，加上体格检查及实验室检查提示代偿良好（例如无自发眼震以及甩头试验、摇头试验、踏步试验无异常）</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表明</a:t>
              </a:r>
              <a:r>
                <a:rPr lang="en-US" altLang="zh-CN" sz="1200" b="1" dirty="0">
                  <a:latin typeface="思源黑体" panose="020B0500000000000000" pitchFamily="34" charset="-122"/>
                  <a:ea typeface="思源黑体" panose="020B0500000000000000" pitchFamily="34" charset="-122"/>
                  <a:sym typeface="思源黑体 CN Normal" panose="020B0400000000000000" pitchFamily="34" charset="-122"/>
                </a:rPr>
                <a:t>PPPD</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是唯一的有效诊断</a:t>
              </a:r>
            </a:p>
          </p:txBody>
        </p:sp>
      </p:grpSp>
      <p:grpSp>
        <p:nvGrpSpPr>
          <p:cNvPr id="23" name="组合 22"/>
          <p:cNvGrpSpPr/>
          <p:nvPr/>
        </p:nvGrpSpPr>
        <p:grpSpPr>
          <a:xfrm>
            <a:off x="4575669" y="2087879"/>
            <a:ext cx="3074448" cy="3422467"/>
            <a:chOff x="893195" y="1830643"/>
            <a:chExt cx="4877646" cy="3829568"/>
          </a:xfrm>
        </p:grpSpPr>
        <p:sp>
          <p:nvSpPr>
            <p:cNvPr id="24" name="Rounded Rectangle 7"/>
            <p:cNvSpPr/>
            <p:nvPr>
              <p:custDataLst>
                <p:tags r:id="rId2"/>
              </p:custDataLst>
            </p:nvPr>
          </p:nvSpPr>
          <p:spPr>
            <a:xfrm>
              <a:off x="893195" y="1830643"/>
              <a:ext cx="4877646" cy="3829568"/>
            </a:xfrm>
            <a:prstGeom prst="rect">
              <a:avLst/>
            </a:prstGeom>
            <a:solidFill>
              <a:schemeClr val="bg1"/>
            </a:solidFill>
            <a:ln>
              <a:solidFill>
                <a:schemeClr val="accent6">
                  <a:lumMod val="75000"/>
                  <a:alpha val="28000"/>
                </a:schemeClr>
              </a:solidFill>
            </a:ln>
            <a:effectLst>
              <a:outerShdw blurRad="355600" sx="102000" sy="102000" algn="ctr" rotWithShape="0">
                <a:srgbClr val="346BE8">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25" name="圆角矩形 20"/>
            <p:cNvSpPr/>
            <p:nvPr/>
          </p:nvSpPr>
          <p:spPr>
            <a:xfrm>
              <a:off x="1577102" y="2307032"/>
              <a:ext cx="3675632" cy="492099"/>
            </a:xfrm>
            <a:prstGeom prst="roundRect">
              <a:avLst>
                <a:gd name="adj" fmla="val 50000"/>
              </a:avLst>
            </a:prstGeom>
            <a:gradFill>
              <a:gsLst>
                <a:gs pos="0">
                  <a:schemeClr val="accent6">
                    <a:lumMod val="60000"/>
                    <a:lumOff val="40000"/>
                  </a:schemeClr>
                </a:gs>
                <a:gs pos="42000">
                  <a:srgbClr val="008E3F"/>
                </a:gs>
              </a:gsLst>
              <a:lin ang="2700000" scaled="0"/>
            </a:gradFill>
            <a:ln>
              <a:noFill/>
            </a:ln>
            <a:effectLst>
              <a:outerShdw blurRad="152400" dist="139700" dir="5400000" sx="97000" sy="97000" algn="t" rotWithShape="0">
                <a:srgbClr val="008E3F">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前庭失代偿</a:t>
              </a:r>
            </a:p>
          </p:txBody>
        </p:sp>
        <p:sp>
          <p:nvSpPr>
            <p:cNvPr id="26" name="文本框 25"/>
            <p:cNvSpPr txBox="1"/>
            <p:nvPr/>
          </p:nvSpPr>
          <p:spPr>
            <a:xfrm>
              <a:off x="1216469" y="3248170"/>
              <a:ext cx="4202060" cy="1306588"/>
            </a:xfrm>
            <a:prstGeom prst="rect">
              <a:avLst/>
            </a:prstGeom>
            <a:noFill/>
          </p:spPr>
          <p:txBody>
            <a:bodyPr wrap="square" rtlCol="0">
              <a:spAutoFit/>
            </a:bodyPr>
            <a:lstStyle/>
            <a:p>
              <a:pPr algn="ctr">
                <a:lnSpc>
                  <a:spcPct val="150000"/>
                </a:lnSpc>
              </a:pPr>
              <a:r>
                <a:rPr lang="zh-CN" altLang="en-US" sz="1200" dirty="0">
                  <a:latin typeface="思源黑体" panose="020B0500000000000000" pitchFamily="34" charset="-122"/>
                  <a:ea typeface="思源黑体" panose="020B0500000000000000" pitchFamily="34" charset="-122"/>
                  <a:sym typeface="思源黑体 CN Normal" panose="020B0400000000000000" pitchFamily="34" charset="-122"/>
                </a:rPr>
                <a:t>相反，如果患者</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没有持续性头晕</a:t>
              </a:r>
              <a:r>
                <a:rPr lang="zh-CN" altLang="en-US" sz="1200" dirty="0">
                  <a:latin typeface="思源黑体" panose="020B0500000000000000" pitchFamily="34" charset="-122"/>
                  <a:ea typeface="思源黑体" panose="020B0500000000000000" pitchFamily="34" charset="-122"/>
                  <a:sym typeface="思源黑体 CN Normal" panose="020B0400000000000000" pitchFamily="34" charset="-122"/>
                </a:rPr>
                <a:t>，但</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存在反复发作的头动诱发性眩晕或不稳</a:t>
              </a:r>
              <a:r>
                <a:rPr lang="zh-CN" altLang="en-US" sz="1200" dirty="0">
                  <a:latin typeface="思源黑体" panose="020B0500000000000000" pitchFamily="34" charset="-122"/>
                  <a:ea typeface="思源黑体" panose="020B0500000000000000" pitchFamily="34" charset="-122"/>
                  <a:sym typeface="思源黑体 CN Normal" panose="020B0400000000000000" pitchFamily="34" charset="-122"/>
                </a:rPr>
                <a:t>，并且临床检查提示代偿不良，此类患者</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不支持</a:t>
              </a:r>
              <a:r>
                <a:rPr lang="en-US" altLang="zh-CN" sz="1200" b="1" dirty="0">
                  <a:latin typeface="思源黑体" panose="020B0500000000000000" pitchFamily="34" charset="-122"/>
                  <a:ea typeface="思源黑体" panose="020B0500000000000000" pitchFamily="34" charset="-122"/>
                  <a:sym typeface="思源黑体 CN Normal" panose="020B0400000000000000" pitchFamily="34" charset="-122"/>
                </a:rPr>
                <a:t>PPPD</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诊断</a:t>
              </a:r>
            </a:p>
          </p:txBody>
        </p:sp>
      </p:grpSp>
      <p:grpSp>
        <p:nvGrpSpPr>
          <p:cNvPr id="27" name="组合 26"/>
          <p:cNvGrpSpPr/>
          <p:nvPr/>
        </p:nvGrpSpPr>
        <p:grpSpPr>
          <a:xfrm>
            <a:off x="7941169" y="2087879"/>
            <a:ext cx="3074448" cy="3422467"/>
            <a:chOff x="893195" y="1830643"/>
            <a:chExt cx="4877646" cy="3829568"/>
          </a:xfrm>
        </p:grpSpPr>
        <p:sp>
          <p:nvSpPr>
            <p:cNvPr id="28" name="Rounded Rectangle 7"/>
            <p:cNvSpPr/>
            <p:nvPr>
              <p:custDataLst>
                <p:tags r:id="rId1"/>
              </p:custDataLst>
            </p:nvPr>
          </p:nvSpPr>
          <p:spPr>
            <a:xfrm>
              <a:off x="893195" y="1830643"/>
              <a:ext cx="4877646" cy="3829568"/>
            </a:xfrm>
            <a:prstGeom prst="rect">
              <a:avLst/>
            </a:prstGeom>
            <a:solidFill>
              <a:schemeClr val="bg1"/>
            </a:solidFill>
            <a:ln>
              <a:solidFill>
                <a:schemeClr val="accent6">
                  <a:lumMod val="75000"/>
                  <a:alpha val="28000"/>
                </a:schemeClr>
              </a:solidFill>
            </a:ln>
            <a:effectLst>
              <a:outerShdw blurRad="355600" sx="102000" sy="102000" algn="ctr" rotWithShape="0">
                <a:srgbClr val="346BE8">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prstClr val="white"/>
                </a:solidFill>
                <a:latin typeface="思源黑体" panose="020B0500000000000000" pitchFamily="34" charset="-122"/>
                <a:ea typeface="思源黑体" panose="020B0500000000000000" pitchFamily="34" charset="-122"/>
                <a:sym typeface="思源黑体 CN Normal" panose="020B0400000000000000" pitchFamily="34" charset="-122"/>
              </a:endParaRPr>
            </a:p>
          </p:txBody>
        </p:sp>
        <p:sp>
          <p:nvSpPr>
            <p:cNvPr id="29" name="圆角矩形 20"/>
            <p:cNvSpPr/>
            <p:nvPr/>
          </p:nvSpPr>
          <p:spPr>
            <a:xfrm>
              <a:off x="1577102" y="2307032"/>
              <a:ext cx="3675632" cy="492099"/>
            </a:xfrm>
            <a:prstGeom prst="roundRect">
              <a:avLst>
                <a:gd name="adj" fmla="val 50000"/>
              </a:avLst>
            </a:prstGeom>
            <a:gradFill>
              <a:gsLst>
                <a:gs pos="0">
                  <a:schemeClr val="accent6">
                    <a:lumMod val="60000"/>
                    <a:lumOff val="40000"/>
                  </a:schemeClr>
                </a:gs>
                <a:gs pos="33000">
                  <a:srgbClr val="008E3F"/>
                </a:gs>
              </a:gsLst>
              <a:lin ang="2700000" scaled="0"/>
            </a:gradFill>
            <a:ln>
              <a:noFill/>
            </a:ln>
            <a:effectLst>
              <a:outerShdw blurRad="152400" dist="139700" dir="5400000" sx="97000" sy="97000" algn="t" rotWithShape="0">
                <a:srgbClr val="008D38">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PPPD</a:t>
              </a:r>
              <a:r>
                <a:rPr lang="zh-CN" altLang="en-US" sz="1600" b="1" dirty="0">
                  <a:cs typeface="+mn-ea"/>
                  <a:sym typeface="+mn-lt"/>
                </a:rPr>
                <a:t>合并前庭失代偿</a:t>
              </a:r>
            </a:p>
          </p:txBody>
        </p:sp>
        <p:sp>
          <p:nvSpPr>
            <p:cNvPr id="30" name="文本框 29"/>
            <p:cNvSpPr txBox="1"/>
            <p:nvPr/>
          </p:nvSpPr>
          <p:spPr>
            <a:xfrm>
              <a:off x="1216469" y="3248170"/>
              <a:ext cx="4202060" cy="1616536"/>
            </a:xfrm>
            <a:prstGeom prst="rect">
              <a:avLst/>
            </a:prstGeom>
            <a:noFill/>
          </p:spPr>
          <p:txBody>
            <a:bodyPr wrap="square" rtlCol="0">
              <a:spAutoFit/>
            </a:bodyPr>
            <a:lstStyle/>
            <a:p>
              <a:pPr algn="ctr">
                <a:lnSpc>
                  <a:spcPct val="150000"/>
                </a:lnSpc>
              </a:pPr>
              <a:r>
                <a:rPr lang="zh-CN" altLang="en-US" sz="1200" dirty="0">
                  <a:latin typeface="思源黑体" panose="020B0500000000000000" pitchFamily="34" charset="-122"/>
                  <a:ea typeface="思源黑体" panose="020B0500000000000000" pitchFamily="34" charset="-122"/>
                  <a:sym typeface="思源黑体 CN Normal" panose="020B0400000000000000" pitchFamily="34" charset="-122"/>
                </a:rPr>
                <a:t>第三种情况是头部运动诱发的症状加上持续性头晕以及对于躯体运动反应过度敏感，并且</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实验室检查提示代偿不良</a:t>
              </a:r>
              <a:r>
                <a:rPr lang="zh-CN" altLang="en-US" sz="1200" dirty="0">
                  <a:latin typeface="思源黑体" panose="020B0500000000000000" pitchFamily="34" charset="-122"/>
                  <a:ea typeface="思源黑体" panose="020B0500000000000000" pitchFamily="34" charset="-122"/>
                  <a:sym typeface="思源黑体 CN Normal" panose="020B0400000000000000" pitchFamily="34" charset="-122"/>
                </a:rPr>
                <a:t>，此种情况表明</a:t>
              </a:r>
              <a:r>
                <a:rPr lang="en-US" altLang="zh-CN" sz="1200" b="1" dirty="0">
                  <a:latin typeface="思源黑体" panose="020B0500000000000000" pitchFamily="34" charset="-122"/>
                  <a:ea typeface="思源黑体" panose="020B0500000000000000" pitchFamily="34" charset="-122"/>
                  <a:sym typeface="思源黑体 CN Normal" panose="020B0400000000000000" pitchFamily="34" charset="-122"/>
                </a:rPr>
                <a:t>PPPD </a:t>
              </a:r>
              <a:r>
                <a:rPr lang="zh-CN" altLang="en-US" sz="1200" b="1" dirty="0">
                  <a:latin typeface="思源黑体" panose="020B0500000000000000" pitchFamily="34" charset="-122"/>
                  <a:ea typeface="思源黑体" panose="020B0500000000000000" pitchFamily="34" charset="-122"/>
                  <a:sym typeface="思源黑体 CN Normal" panose="020B0400000000000000" pitchFamily="34" charset="-122"/>
                </a:rPr>
                <a:t>和前庭失代偿状态共存</a:t>
              </a:r>
            </a:p>
          </p:txBody>
        </p:sp>
      </p:grpSp>
      <p:sp>
        <p:nvSpPr>
          <p:cNvPr id="8" name="圆角矩形 7"/>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与急性触发事件的慢性后遗症相鉴别</a:t>
            </a:r>
          </a:p>
        </p:txBody>
      </p:sp>
      <p:sp>
        <p:nvSpPr>
          <p:cNvPr id="10" name="圆角矩形 9"/>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90789"/>
          </a:xfrm>
        </p:spPr>
        <p:txBody>
          <a:bodyPr>
            <a:normAutofit/>
          </a:bodyPr>
          <a:lstStyle/>
          <a:p>
            <a:r>
              <a:rPr lang="zh-CN" altLang="en-US" sz="3200" b="1" dirty="0">
                <a:latin typeface="+mn-lt"/>
                <a:ea typeface="+mn-ea"/>
                <a:cs typeface="+mn-ea"/>
                <a:sym typeface="+mn-lt"/>
              </a:rPr>
              <a:t>目录</a:t>
            </a:r>
          </a:p>
        </p:txBody>
      </p:sp>
      <p:sp>
        <p:nvSpPr>
          <p:cNvPr id="4" name="矩形: 圆角 9"/>
          <p:cNvSpPr/>
          <p:nvPr/>
        </p:nvSpPr>
        <p:spPr>
          <a:xfrm>
            <a:off x="2007511" y="2007925"/>
            <a:ext cx="8176978" cy="918555"/>
          </a:xfrm>
          <a:prstGeom prst="roundRect">
            <a:avLst>
              <a:gd name="adj" fmla="val 50000"/>
            </a:avLst>
          </a:prstGeom>
          <a:solidFill>
            <a:srgbClr val="018C42"/>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椭圆 4"/>
          <p:cNvSpPr/>
          <p:nvPr/>
        </p:nvSpPr>
        <p:spPr>
          <a:xfrm>
            <a:off x="2070378" y="2089986"/>
            <a:ext cx="761976" cy="754432"/>
          </a:xfrm>
          <a:prstGeom prst="ellipse">
            <a:avLst/>
          </a:prstGeom>
          <a:solidFill>
            <a:schemeClr val="bg1">
              <a:alpha val="54000"/>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6" name="矩形 5"/>
          <p:cNvSpPr/>
          <p:nvPr/>
        </p:nvSpPr>
        <p:spPr>
          <a:xfrm>
            <a:off x="3442824" y="2263813"/>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cs typeface="+mn-ea"/>
                <a:sym typeface="+mn-lt"/>
              </a:rPr>
              <a:t>持续性姿势</a:t>
            </a:r>
            <a:r>
              <a:rPr kumimoji="0" lang="en-US" altLang="zh-CN" sz="2400" b="1" i="0" u="none" strike="noStrike" kern="1200" cap="none" spc="0" normalizeH="0" baseline="0" noProof="0" dirty="0">
                <a:ln>
                  <a:noFill/>
                </a:ln>
                <a:solidFill>
                  <a:srgbClr val="FFFFFF"/>
                </a:solidFill>
                <a:effectLst/>
                <a:uLnTx/>
                <a:uFillTx/>
                <a:cs typeface="+mn-ea"/>
                <a:sym typeface="+mn-lt"/>
              </a:rPr>
              <a:t>-</a:t>
            </a:r>
            <a:r>
              <a:rPr kumimoji="0" lang="zh-CN" altLang="en-US" sz="2400" b="1" i="0" u="none" strike="noStrike" kern="1200" cap="none" spc="0" normalizeH="0" baseline="0" noProof="0" dirty="0">
                <a:ln>
                  <a:noFill/>
                </a:ln>
                <a:solidFill>
                  <a:srgbClr val="FFFFFF"/>
                </a:solidFill>
                <a:effectLst/>
                <a:uLnTx/>
                <a:uFillTx/>
                <a:cs typeface="+mn-ea"/>
                <a:sym typeface="+mn-lt"/>
              </a:rPr>
              <a:t>感知性头晕的疾病概况</a:t>
            </a:r>
          </a:p>
        </p:txBody>
      </p:sp>
      <p:sp>
        <p:nvSpPr>
          <p:cNvPr id="7" name="íś1íḑé"/>
          <p:cNvSpPr/>
          <p:nvPr/>
        </p:nvSpPr>
        <p:spPr bwMode="auto">
          <a:xfrm flipH="1" flipV="1">
            <a:off x="2821710" y="2467203"/>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8" name="椭圆 7"/>
          <p:cNvSpPr/>
          <p:nvPr/>
        </p:nvSpPr>
        <p:spPr>
          <a:xfrm flipH="1">
            <a:off x="2760489" y="2430560"/>
            <a:ext cx="73284" cy="7328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矩形 8"/>
          <p:cNvSpPr/>
          <p:nvPr/>
        </p:nvSpPr>
        <p:spPr>
          <a:xfrm>
            <a:off x="3047946" y="2062489"/>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矩形: 圆角 9"/>
          <p:cNvSpPr/>
          <p:nvPr/>
        </p:nvSpPr>
        <p:spPr>
          <a:xfrm>
            <a:off x="2007511" y="3278797"/>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椭圆 10"/>
          <p:cNvSpPr/>
          <p:nvPr/>
        </p:nvSpPr>
        <p:spPr>
          <a:xfrm>
            <a:off x="2070378" y="3360858"/>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12" name="矩形 11"/>
          <p:cNvSpPr/>
          <p:nvPr/>
        </p:nvSpPr>
        <p:spPr>
          <a:xfrm>
            <a:off x="3442824" y="3534685"/>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持续性姿势</a:t>
            </a:r>
            <a:r>
              <a:rPr kumimoji="0" lang="en-US" altLang="zh-CN" sz="2400" b="1" i="0" u="none" strike="noStrike" kern="1200" cap="none" spc="0" normalizeH="0" baseline="0" noProof="0" dirty="0">
                <a:ln>
                  <a:noFill/>
                </a:ln>
                <a:solidFill>
                  <a:srgbClr val="FFFFFF">
                    <a:lumMod val="75000"/>
                  </a:srgbClr>
                </a:solidFill>
                <a:effectLst/>
                <a:uLnTx/>
                <a:uFillTx/>
                <a:cs typeface="+mn-ea"/>
                <a:sym typeface="+mn-lt"/>
              </a:rPr>
              <a:t>-</a:t>
            </a: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感知性头晕的诊断思路</a:t>
            </a:r>
          </a:p>
        </p:txBody>
      </p:sp>
      <p:sp>
        <p:nvSpPr>
          <p:cNvPr id="13" name="íś1íḑé"/>
          <p:cNvSpPr/>
          <p:nvPr/>
        </p:nvSpPr>
        <p:spPr bwMode="auto">
          <a:xfrm flipH="1" flipV="1">
            <a:off x="2821710" y="3738075"/>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14" name="椭圆 13"/>
          <p:cNvSpPr/>
          <p:nvPr/>
        </p:nvSpPr>
        <p:spPr>
          <a:xfrm flipH="1">
            <a:off x="2760489" y="3701432"/>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3047946" y="3333361"/>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6" name="矩形: 圆角 9"/>
          <p:cNvSpPr/>
          <p:nvPr/>
        </p:nvSpPr>
        <p:spPr>
          <a:xfrm>
            <a:off x="2007511" y="4549669"/>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矩形 16"/>
          <p:cNvSpPr/>
          <p:nvPr/>
        </p:nvSpPr>
        <p:spPr>
          <a:xfrm>
            <a:off x="3442824" y="4805557"/>
            <a:ext cx="6343433"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持续性姿势</a:t>
            </a:r>
            <a:r>
              <a:rPr kumimoji="0" lang="en-US" altLang="zh-CN" sz="2400" b="1" i="0" u="none" strike="noStrike" kern="1200" cap="none" spc="0" normalizeH="0" baseline="0" noProof="0" dirty="0">
                <a:ln>
                  <a:noFill/>
                </a:ln>
                <a:solidFill>
                  <a:srgbClr val="FFFFFF">
                    <a:lumMod val="75000"/>
                  </a:srgbClr>
                </a:solidFill>
                <a:effectLst/>
                <a:uLnTx/>
                <a:uFillTx/>
                <a:cs typeface="+mn-ea"/>
                <a:sym typeface="+mn-lt"/>
              </a:rPr>
              <a:t>-</a:t>
            </a: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感知性头晕的鉴别诊断及治疗</a:t>
            </a:r>
          </a:p>
        </p:txBody>
      </p:sp>
      <p:sp>
        <p:nvSpPr>
          <p:cNvPr id="18" name="矩形 17"/>
          <p:cNvSpPr/>
          <p:nvPr/>
        </p:nvSpPr>
        <p:spPr>
          <a:xfrm>
            <a:off x="3047946" y="4604233"/>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9" name="three-gears_74920"/>
          <p:cNvSpPr/>
          <p:nvPr/>
        </p:nvSpPr>
        <p:spPr>
          <a:xfrm>
            <a:off x="2213317" y="3482575"/>
            <a:ext cx="489287" cy="503872"/>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letter-quill_87091"/>
          <p:cNvSpPr/>
          <p:nvPr/>
        </p:nvSpPr>
        <p:spPr>
          <a:xfrm>
            <a:off x="2284396" y="2227492"/>
            <a:ext cx="381696" cy="503872"/>
          </a:xfrm>
          <a:custGeom>
            <a:avLst/>
            <a:gdLst>
              <a:gd name="T0" fmla="*/ 410 w 1087"/>
              <a:gd name="T1" fmla="*/ 802 h 1437"/>
              <a:gd name="T2" fmla="*/ 384 w 1087"/>
              <a:gd name="T3" fmla="*/ 778 h 1437"/>
              <a:gd name="T4" fmla="*/ 678 w 1087"/>
              <a:gd name="T5" fmla="*/ 461 h 1437"/>
              <a:gd name="T6" fmla="*/ 704 w 1087"/>
              <a:gd name="T7" fmla="*/ 486 h 1437"/>
              <a:gd name="T8" fmla="*/ 410 w 1087"/>
              <a:gd name="T9" fmla="*/ 802 h 1437"/>
              <a:gd name="T10" fmla="*/ 859 w 1087"/>
              <a:gd name="T11" fmla="*/ 320 h 1437"/>
              <a:gd name="T12" fmla="*/ 795 w 1087"/>
              <a:gd name="T13" fmla="*/ 260 h 1437"/>
              <a:gd name="T14" fmla="*/ 655 w 1087"/>
              <a:gd name="T15" fmla="*/ 411 h 1437"/>
              <a:gd name="T16" fmla="*/ 719 w 1087"/>
              <a:gd name="T17" fmla="*/ 470 h 1437"/>
              <a:gd name="T18" fmla="*/ 859 w 1087"/>
              <a:gd name="T19" fmla="*/ 320 h 1437"/>
              <a:gd name="T20" fmla="*/ 350 w 1087"/>
              <a:gd name="T21" fmla="*/ 867 h 1437"/>
              <a:gd name="T22" fmla="*/ 395 w 1087"/>
              <a:gd name="T23" fmla="*/ 817 h 1437"/>
              <a:gd name="T24" fmla="*/ 331 w 1087"/>
              <a:gd name="T25" fmla="*/ 758 h 1437"/>
              <a:gd name="T26" fmla="*/ 286 w 1087"/>
              <a:gd name="T27" fmla="*/ 807 h 1437"/>
              <a:gd name="T28" fmla="*/ 272 w 1087"/>
              <a:gd name="T29" fmla="*/ 880 h 1437"/>
              <a:gd name="T30" fmla="*/ 225 w 1087"/>
              <a:gd name="T31" fmla="*/ 880 h 1437"/>
              <a:gd name="T32" fmla="*/ 225 w 1087"/>
              <a:gd name="T33" fmla="*/ 927 h 1437"/>
              <a:gd name="T34" fmla="*/ 862 w 1087"/>
              <a:gd name="T35" fmla="*/ 927 h 1437"/>
              <a:gd name="T36" fmla="*/ 862 w 1087"/>
              <a:gd name="T37" fmla="*/ 880 h 1437"/>
              <a:gd name="T38" fmla="*/ 295 w 1087"/>
              <a:gd name="T39" fmla="*/ 880 h 1437"/>
              <a:gd name="T40" fmla="*/ 350 w 1087"/>
              <a:gd name="T41" fmla="*/ 867 h 1437"/>
              <a:gd name="T42" fmla="*/ 666 w 1087"/>
              <a:gd name="T43" fmla="*/ 451 h 1437"/>
              <a:gd name="T44" fmla="*/ 640 w 1087"/>
              <a:gd name="T45" fmla="*/ 426 h 1437"/>
              <a:gd name="T46" fmla="*/ 346 w 1087"/>
              <a:gd name="T47" fmla="*/ 742 h 1437"/>
              <a:gd name="T48" fmla="*/ 372 w 1087"/>
              <a:gd name="T49" fmla="*/ 767 h 1437"/>
              <a:gd name="T50" fmla="*/ 666 w 1087"/>
              <a:gd name="T51" fmla="*/ 451 h 1437"/>
              <a:gd name="T52" fmla="*/ 1087 w 1087"/>
              <a:gd name="T53" fmla="*/ 60 h 1437"/>
              <a:gd name="T54" fmla="*/ 1087 w 1087"/>
              <a:gd name="T55" fmla="*/ 1377 h 1437"/>
              <a:gd name="T56" fmla="*/ 1027 w 1087"/>
              <a:gd name="T57" fmla="*/ 1437 h 1437"/>
              <a:gd name="T58" fmla="*/ 60 w 1087"/>
              <a:gd name="T59" fmla="*/ 1437 h 1437"/>
              <a:gd name="T60" fmla="*/ 0 w 1087"/>
              <a:gd name="T61" fmla="*/ 1377 h 1437"/>
              <a:gd name="T62" fmla="*/ 0 w 1087"/>
              <a:gd name="T63" fmla="*/ 60 h 1437"/>
              <a:gd name="T64" fmla="*/ 60 w 1087"/>
              <a:gd name="T65" fmla="*/ 0 h 1437"/>
              <a:gd name="T66" fmla="*/ 1027 w 1087"/>
              <a:gd name="T67" fmla="*/ 0 h 1437"/>
              <a:gd name="T68" fmla="*/ 1087 w 1087"/>
              <a:gd name="T69" fmla="*/ 60 h 1437"/>
              <a:gd name="T70" fmla="*/ 586 w 1087"/>
              <a:gd name="T71" fmla="*/ 1377 h 1437"/>
              <a:gd name="T72" fmla="*/ 543 w 1087"/>
              <a:gd name="T73" fmla="*/ 1335 h 1437"/>
              <a:gd name="T74" fmla="*/ 501 w 1087"/>
              <a:gd name="T75" fmla="*/ 1377 h 1437"/>
              <a:gd name="T76" fmla="*/ 543 w 1087"/>
              <a:gd name="T77" fmla="*/ 1420 h 1437"/>
              <a:gd name="T78" fmla="*/ 586 w 1087"/>
              <a:gd name="T79" fmla="*/ 1377 h 1437"/>
              <a:gd name="T80" fmla="*/ 967 w 1087"/>
              <a:gd name="T81" fmla="*/ 119 h 1437"/>
              <a:gd name="T82" fmla="*/ 317 w 1087"/>
              <a:gd name="T83" fmla="*/ 119 h 1437"/>
              <a:gd name="T84" fmla="*/ 317 w 1087"/>
              <a:gd name="T85" fmla="*/ 268 h 1437"/>
              <a:gd name="T86" fmla="*/ 271 w 1087"/>
              <a:gd name="T87" fmla="*/ 229 h 1437"/>
              <a:gd name="T88" fmla="*/ 225 w 1087"/>
              <a:gd name="T89" fmla="*/ 268 h 1437"/>
              <a:gd name="T90" fmla="*/ 225 w 1087"/>
              <a:gd name="T91" fmla="*/ 119 h 1437"/>
              <a:gd name="T92" fmla="*/ 119 w 1087"/>
              <a:gd name="T93" fmla="*/ 119 h 1437"/>
              <a:gd name="T94" fmla="*/ 119 w 1087"/>
              <a:gd name="T95" fmla="*/ 1317 h 1437"/>
              <a:gd name="T96" fmla="*/ 967 w 1087"/>
              <a:gd name="T97" fmla="*/ 1317 h 1437"/>
              <a:gd name="T98" fmla="*/ 967 w 1087"/>
              <a:gd name="T99" fmla="*/ 119 h 1437"/>
              <a:gd name="T100" fmla="*/ 967 w 1087"/>
              <a:gd name="T101" fmla="*/ 119 h 1437"/>
              <a:gd name="T102" fmla="*/ 225 w 1087"/>
              <a:gd name="T103" fmla="*/ 1107 h 1437"/>
              <a:gd name="T104" fmla="*/ 862 w 1087"/>
              <a:gd name="T105" fmla="*/ 1107 h 1437"/>
              <a:gd name="T106" fmla="*/ 862 w 1087"/>
              <a:gd name="T107" fmla="*/ 1060 h 1437"/>
              <a:gd name="T108" fmla="*/ 225 w 1087"/>
              <a:gd name="T109" fmla="*/ 1060 h 1437"/>
              <a:gd name="T110" fmla="*/ 225 w 1087"/>
              <a:gd name="T111" fmla="*/ 1107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7" h="1437">
                <a:moveTo>
                  <a:pt x="410" y="802"/>
                </a:moveTo>
                <a:lnTo>
                  <a:pt x="384" y="778"/>
                </a:lnTo>
                <a:lnTo>
                  <a:pt x="678" y="461"/>
                </a:lnTo>
                <a:lnTo>
                  <a:pt x="704" y="486"/>
                </a:lnTo>
                <a:lnTo>
                  <a:pt x="410" y="802"/>
                </a:lnTo>
                <a:close/>
                <a:moveTo>
                  <a:pt x="859" y="320"/>
                </a:moveTo>
                <a:lnTo>
                  <a:pt x="795" y="260"/>
                </a:lnTo>
                <a:lnTo>
                  <a:pt x="655" y="411"/>
                </a:lnTo>
                <a:lnTo>
                  <a:pt x="719" y="470"/>
                </a:lnTo>
                <a:lnTo>
                  <a:pt x="859" y="320"/>
                </a:lnTo>
                <a:close/>
                <a:moveTo>
                  <a:pt x="350" y="867"/>
                </a:moveTo>
                <a:lnTo>
                  <a:pt x="395" y="817"/>
                </a:lnTo>
                <a:lnTo>
                  <a:pt x="331" y="758"/>
                </a:lnTo>
                <a:lnTo>
                  <a:pt x="286" y="807"/>
                </a:lnTo>
                <a:lnTo>
                  <a:pt x="272" y="880"/>
                </a:lnTo>
                <a:lnTo>
                  <a:pt x="225" y="880"/>
                </a:lnTo>
                <a:lnTo>
                  <a:pt x="225" y="927"/>
                </a:lnTo>
                <a:lnTo>
                  <a:pt x="862" y="927"/>
                </a:lnTo>
                <a:lnTo>
                  <a:pt x="862" y="880"/>
                </a:lnTo>
                <a:lnTo>
                  <a:pt x="295" y="880"/>
                </a:lnTo>
                <a:lnTo>
                  <a:pt x="350" y="867"/>
                </a:lnTo>
                <a:close/>
                <a:moveTo>
                  <a:pt x="666" y="451"/>
                </a:moveTo>
                <a:lnTo>
                  <a:pt x="640" y="426"/>
                </a:lnTo>
                <a:lnTo>
                  <a:pt x="346" y="742"/>
                </a:lnTo>
                <a:lnTo>
                  <a:pt x="372" y="767"/>
                </a:lnTo>
                <a:lnTo>
                  <a:pt x="666" y="451"/>
                </a:lnTo>
                <a:close/>
                <a:moveTo>
                  <a:pt x="1087" y="60"/>
                </a:moveTo>
                <a:lnTo>
                  <a:pt x="1087" y="1377"/>
                </a:lnTo>
                <a:cubicBezTo>
                  <a:pt x="1087" y="1410"/>
                  <a:pt x="1060" y="1437"/>
                  <a:pt x="1027" y="1437"/>
                </a:cubicBezTo>
                <a:lnTo>
                  <a:pt x="60" y="1437"/>
                </a:lnTo>
                <a:cubicBezTo>
                  <a:pt x="27" y="1437"/>
                  <a:pt x="0" y="1410"/>
                  <a:pt x="0" y="1377"/>
                </a:cubicBezTo>
                <a:lnTo>
                  <a:pt x="0" y="60"/>
                </a:lnTo>
                <a:cubicBezTo>
                  <a:pt x="0" y="27"/>
                  <a:pt x="27" y="0"/>
                  <a:pt x="60" y="0"/>
                </a:cubicBezTo>
                <a:lnTo>
                  <a:pt x="1027" y="0"/>
                </a:lnTo>
                <a:cubicBezTo>
                  <a:pt x="1060" y="0"/>
                  <a:pt x="1087" y="27"/>
                  <a:pt x="1087" y="60"/>
                </a:cubicBezTo>
                <a:close/>
                <a:moveTo>
                  <a:pt x="586" y="1377"/>
                </a:moveTo>
                <a:cubicBezTo>
                  <a:pt x="586" y="1354"/>
                  <a:pt x="567" y="1335"/>
                  <a:pt x="543" y="1335"/>
                </a:cubicBezTo>
                <a:cubicBezTo>
                  <a:pt x="520" y="1335"/>
                  <a:pt x="501" y="1354"/>
                  <a:pt x="501" y="1377"/>
                </a:cubicBezTo>
                <a:cubicBezTo>
                  <a:pt x="501" y="1401"/>
                  <a:pt x="520" y="1420"/>
                  <a:pt x="543" y="1420"/>
                </a:cubicBezTo>
                <a:cubicBezTo>
                  <a:pt x="567" y="1420"/>
                  <a:pt x="586" y="1401"/>
                  <a:pt x="586" y="1377"/>
                </a:cubicBezTo>
                <a:close/>
                <a:moveTo>
                  <a:pt x="967" y="119"/>
                </a:moveTo>
                <a:lnTo>
                  <a:pt x="317" y="119"/>
                </a:lnTo>
                <a:lnTo>
                  <a:pt x="317" y="268"/>
                </a:lnTo>
                <a:lnTo>
                  <a:pt x="271" y="229"/>
                </a:lnTo>
                <a:lnTo>
                  <a:pt x="225" y="268"/>
                </a:lnTo>
                <a:lnTo>
                  <a:pt x="225" y="119"/>
                </a:lnTo>
                <a:lnTo>
                  <a:pt x="119" y="119"/>
                </a:lnTo>
                <a:lnTo>
                  <a:pt x="119" y="1317"/>
                </a:lnTo>
                <a:lnTo>
                  <a:pt x="967" y="1317"/>
                </a:lnTo>
                <a:lnTo>
                  <a:pt x="967" y="119"/>
                </a:lnTo>
                <a:lnTo>
                  <a:pt x="967" y="119"/>
                </a:lnTo>
                <a:close/>
                <a:moveTo>
                  <a:pt x="225" y="1107"/>
                </a:moveTo>
                <a:lnTo>
                  <a:pt x="862" y="1107"/>
                </a:lnTo>
                <a:lnTo>
                  <a:pt x="862" y="1060"/>
                </a:lnTo>
                <a:lnTo>
                  <a:pt x="225" y="1060"/>
                </a:lnTo>
                <a:lnTo>
                  <a:pt x="225" y="11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1" name="椭圆 20"/>
          <p:cNvSpPr/>
          <p:nvPr/>
        </p:nvSpPr>
        <p:spPr>
          <a:xfrm>
            <a:off x="2068201" y="463743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22" name="íś1íḑé"/>
          <p:cNvSpPr/>
          <p:nvPr/>
        </p:nvSpPr>
        <p:spPr bwMode="auto">
          <a:xfrm flipH="1" flipV="1">
            <a:off x="2821710" y="5008947"/>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23" name="椭圆 22"/>
          <p:cNvSpPr/>
          <p:nvPr/>
        </p:nvSpPr>
        <p:spPr>
          <a:xfrm flipH="1">
            <a:off x="2760489" y="4964427"/>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browser_117959"/>
          <p:cNvSpPr/>
          <p:nvPr/>
        </p:nvSpPr>
        <p:spPr>
          <a:xfrm>
            <a:off x="2235181" y="4795421"/>
            <a:ext cx="416423" cy="45741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1371" h="580542">
                <a:moveTo>
                  <a:pt x="64185" y="485773"/>
                </a:moveTo>
                <a:lnTo>
                  <a:pt x="517311" y="485773"/>
                </a:lnTo>
                <a:cubicBezTo>
                  <a:pt x="524075" y="485773"/>
                  <a:pt x="529593" y="491281"/>
                  <a:pt x="529593" y="498122"/>
                </a:cubicBezTo>
                <a:cubicBezTo>
                  <a:pt x="529593" y="504874"/>
                  <a:pt x="524164" y="510471"/>
                  <a:pt x="517311" y="510471"/>
                </a:cubicBezTo>
                <a:lnTo>
                  <a:pt x="64185" y="510471"/>
                </a:lnTo>
                <a:cubicBezTo>
                  <a:pt x="57332" y="510471"/>
                  <a:pt x="51724" y="504963"/>
                  <a:pt x="51813" y="498122"/>
                </a:cubicBezTo>
                <a:cubicBezTo>
                  <a:pt x="51813" y="491370"/>
                  <a:pt x="57332" y="485773"/>
                  <a:pt x="64185" y="485773"/>
                </a:cubicBezTo>
                <a:close/>
                <a:moveTo>
                  <a:pt x="64185" y="402082"/>
                </a:moveTo>
                <a:lnTo>
                  <a:pt x="517311" y="402082"/>
                </a:lnTo>
                <a:cubicBezTo>
                  <a:pt x="524075" y="402082"/>
                  <a:pt x="529593" y="407505"/>
                  <a:pt x="529593" y="414351"/>
                </a:cubicBezTo>
                <a:cubicBezTo>
                  <a:pt x="529593" y="421108"/>
                  <a:pt x="524164" y="426709"/>
                  <a:pt x="517311" y="426709"/>
                </a:cubicBezTo>
                <a:lnTo>
                  <a:pt x="64185" y="426709"/>
                </a:lnTo>
                <a:cubicBezTo>
                  <a:pt x="57332" y="426709"/>
                  <a:pt x="51724" y="421108"/>
                  <a:pt x="51813" y="414351"/>
                </a:cubicBezTo>
                <a:cubicBezTo>
                  <a:pt x="51813" y="407594"/>
                  <a:pt x="57332" y="402082"/>
                  <a:pt x="64185" y="402082"/>
                </a:cubicBezTo>
                <a:close/>
                <a:moveTo>
                  <a:pt x="290732" y="323966"/>
                </a:moveTo>
                <a:lnTo>
                  <a:pt x="517312" y="323966"/>
                </a:lnTo>
                <a:cubicBezTo>
                  <a:pt x="524076" y="323966"/>
                  <a:pt x="529593" y="329389"/>
                  <a:pt x="529593" y="336324"/>
                </a:cubicBezTo>
                <a:cubicBezTo>
                  <a:pt x="529593" y="343081"/>
                  <a:pt x="524165" y="348593"/>
                  <a:pt x="517312" y="348593"/>
                </a:cubicBezTo>
                <a:lnTo>
                  <a:pt x="290732" y="348593"/>
                </a:lnTo>
                <a:cubicBezTo>
                  <a:pt x="283880" y="348593"/>
                  <a:pt x="278451" y="343169"/>
                  <a:pt x="278451" y="336324"/>
                </a:cubicBezTo>
                <a:cubicBezTo>
                  <a:pt x="278451" y="329567"/>
                  <a:pt x="283880" y="323966"/>
                  <a:pt x="290732" y="323966"/>
                </a:cubicBezTo>
                <a:close/>
                <a:moveTo>
                  <a:pt x="76559" y="196342"/>
                </a:moveTo>
                <a:lnTo>
                  <a:pt x="76559" y="323974"/>
                </a:lnTo>
                <a:lnTo>
                  <a:pt x="204380" y="323974"/>
                </a:lnTo>
                <a:lnTo>
                  <a:pt x="204380" y="196342"/>
                </a:lnTo>
                <a:close/>
                <a:moveTo>
                  <a:pt x="64186" y="171545"/>
                </a:moveTo>
                <a:lnTo>
                  <a:pt x="216842" y="171545"/>
                </a:lnTo>
                <a:cubicBezTo>
                  <a:pt x="223606" y="171545"/>
                  <a:pt x="229125" y="177055"/>
                  <a:pt x="229125" y="183899"/>
                </a:cubicBezTo>
                <a:lnTo>
                  <a:pt x="229125" y="336328"/>
                </a:lnTo>
                <a:cubicBezTo>
                  <a:pt x="229125" y="343083"/>
                  <a:pt x="223696" y="348594"/>
                  <a:pt x="216842" y="348594"/>
                </a:cubicBezTo>
                <a:lnTo>
                  <a:pt x="64186" y="348594"/>
                </a:lnTo>
                <a:cubicBezTo>
                  <a:pt x="57332" y="348594"/>
                  <a:pt x="51724" y="343172"/>
                  <a:pt x="51813" y="336328"/>
                </a:cubicBezTo>
                <a:lnTo>
                  <a:pt x="51813" y="183899"/>
                </a:lnTo>
                <a:cubicBezTo>
                  <a:pt x="51813" y="177144"/>
                  <a:pt x="57332" y="171545"/>
                  <a:pt x="64186" y="171545"/>
                </a:cubicBezTo>
                <a:close/>
                <a:moveTo>
                  <a:pt x="24743" y="126205"/>
                </a:moveTo>
                <a:lnTo>
                  <a:pt x="24743" y="555835"/>
                </a:lnTo>
                <a:lnTo>
                  <a:pt x="556627" y="555835"/>
                </a:lnTo>
                <a:lnTo>
                  <a:pt x="556805" y="555835"/>
                </a:lnTo>
                <a:lnTo>
                  <a:pt x="556805" y="126205"/>
                </a:lnTo>
                <a:close/>
                <a:moveTo>
                  <a:pt x="302448" y="50666"/>
                </a:moveTo>
                <a:lnTo>
                  <a:pt x="517310" y="50666"/>
                </a:lnTo>
                <a:cubicBezTo>
                  <a:pt x="524164" y="50666"/>
                  <a:pt x="529593" y="56263"/>
                  <a:pt x="529593" y="63015"/>
                </a:cubicBezTo>
                <a:cubicBezTo>
                  <a:pt x="529593" y="69767"/>
                  <a:pt x="524164" y="75364"/>
                  <a:pt x="517310" y="75364"/>
                </a:cubicBezTo>
                <a:lnTo>
                  <a:pt x="302448" y="75364"/>
                </a:lnTo>
                <a:cubicBezTo>
                  <a:pt x="295684" y="75364"/>
                  <a:pt x="290165" y="69767"/>
                  <a:pt x="290165" y="63015"/>
                </a:cubicBezTo>
                <a:cubicBezTo>
                  <a:pt x="290165" y="56263"/>
                  <a:pt x="295595" y="50666"/>
                  <a:pt x="302448" y="50666"/>
                </a:cubicBezTo>
                <a:close/>
                <a:moveTo>
                  <a:pt x="141082" y="50666"/>
                </a:moveTo>
                <a:lnTo>
                  <a:pt x="165736" y="50666"/>
                </a:lnTo>
                <a:cubicBezTo>
                  <a:pt x="172678" y="50666"/>
                  <a:pt x="178107" y="56263"/>
                  <a:pt x="178107" y="63015"/>
                </a:cubicBezTo>
                <a:cubicBezTo>
                  <a:pt x="178107" y="69767"/>
                  <a:pt x="172678" y="75364"/>
                  <a:pt x="165736" y="75364"/>
                </a:cubicBezTo>
                <a:lnTo>
                  <a:pt x="141082" y="75364"/>
                </a:lnTo>
                <a:cubicBezTo>
                  <a:pt x="134318" y="75364"/>
                  <a:pt x="128711" y="69767"/>
                  <a:pt x="128711" y="63015"/>
                </a:cubicBezTo>
                <a:cubicBezTo>
                  <a:pt x="128711" y="56263"/>
                  <a:pt x="134229" y="50666"/>
                  <a:pt x="141082" y="50666"/>
                </a:cubicBezTo>
                <a:close/>
                <a:moveTo>
                  <a:pt x="64184" y="50666"/>
                </a:moveTo>
                <a:lnTo>
                  <a:pt x="88872" y="50666"/>
                </a:lnTo>
                <a:cubicBezTo>
                  <a:pt x="95646" y="50666"/>
                  <a:pt x="101261" y="56263"/>
                  <a:pt x="101261" y="63015"/>
                </a:cubicBezTo>
                <a:cubicBezTo>
                  <a:pt x="101261" y="69767"/>
                  <a:pt x="95824" y="75364"/>
                  <a:pt x="88872" y="75364"/>
                </a:cubicBezTo>
                <a:lnTo>
                  <a:pt x="64184" y="75364"/>
                </a:lnTo>
                <a:cubicBezTo>
                  <a:pt x="57410" y="75364"/>
                  <a:pt x="51795" y="69767"/>
                  <a:pt x="51795" y="63015"/>
                </a:cubicBezTo>
                <a:cubicBezTo>
                  <a:pt x="51795" y="56263"/>
                  <a:pt x="57321" y="50666"/>
                  <a:pt x="64184" y="50666"/>
                </a:cubicBezTo>
                <a:close/>
                <a:moveTo>
                  <a:pt x="24743" y="24707"/>
                </a:moveTo>
                <a:lnTo>
                  <a:pt x="24743" y="101497"/>
                </a:lnTo>
                <a:lnTo>
                  <a:pt x="556805" y="101497"/>
                </a:lnTo>
                <a:lnTo>
                  <a:pt x="556805" y="24707"/>
                </a:lnTo>
                <a:close/>
                <a:moveTo>
                  <a:pt x="12282" y="0"/>
                </a:moveTo>
                <a:lnTo>
                  <a:pt x="569088" y="0"/>
                </a:lnTo>
                <a:cubicBezTo>
                  <a:pt x="575852" y="0"/>
                  <a:pt x="581459" y="5510"/>
                  <a:pt x="581370" y="12265"/>
                </a:cubicBezTo>
                <a:lnTo>
                  <a:pt x="581370" y="568188"/>
                </a:lnTo>
                <a:cubicBezTo>
                  <a:pt x="581370" y="574943"/>
                  <a:pt x="575852" y="580542"/>
                  <a:pt x="568999" y="580542"/>
                </a:cubicBezTo>
                <a:lnTo>
                  <a:pt x="12282" y="580542"/>
                </a:lnTo>
                <a:cubicBezTo>
                  <a:pt x="5518" y="580542"/>
                  <a:pt x="0" y="575032"/>
                  <a:pt x="0" y="568188"/>
                </a:cubicBezTo>
                <a:lnTo>
                  <a:pt x="0" y="12265"/>
                </a:lnTo>
                <a:cubicBezTo>
                  <a:pt x="0" y="5510"/>
                  <a:pt x="5518" y="0"/>
                  <a:pt x="122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normAutofit/>
          </a:bodyPr>
          <a:lstStyle/>
          <a:p>
            <a:pPr marL="228600" indent="-228600">
              <a:buFont typeface="+mj-lt"/>
              <a:buAutoNum type="arabicPeriod"/>
            </a:pPr>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pPr marL="228600" indent="-228600">
              <a:buFont typeface="+mj-lt"/>
              <a:buAutoNum type="arabicPeriod"/>
            </a:pPr>
            <a:endParaRPr lang="zh-CN" altLang="en-US" dirty="0">
              <a:cs typeface="+mn-ea"/>
              <a:sym typeface="+mn-lt"/>
            </a:endParaRPr>
          </a:p>
        </p:txBody>
      </p:sp>
      <p:sp>
        <p:nvSpPr>
          <p:cNvPr id="2" name="文本框 1"/>
          <p:cNvSpPr txBox="1"/>
          <p:nvPr/>
        </p:nvSpPr>
        <p:spPr>
          <a:xfrm>
            <a:off x="839787" y="1196975"/>
            <a:ext cx="10512425" cy="657809"/>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部分</a:t>
            </a:r>
            <a:r>
              <a:rPr lang="en-US" altLang="zh-CN" sz="1600" dirty="0">
                <a:cs typeface="+mn-ea"/>
                <a:sym typeface="+mn-lt"/>
              </a:rPr>
              <a:t>PPPD</a:t>
            </a:r>
            <a:r>
              <a:rPr lang="zh-CN" altLang="en-US" sz="1600" dirty="0">
                <a:cs typeface="+mn-ea"/>
                <a:sym typeface="+mn-lt"/>
              </a:rPr>
              <a:t>的触发事件为前庭性偏头痛、梅尼埃病和</a:t>
            </a:r>
            <a:r>
              <a:rPr lang="en-US" altLang="zh-CN" sz="1600" dirty="0">
                <a:cs typeface="+mn-ea"/>
                <a:sym typeface="+mn-lt"/>
              </a:rPr>
              <a:t>BPPV </a:t>
            </a:r>
            <a:r>
              <a:rPr lang="zh-CN" altLang="en-US" sz="1600" dirty="0">
                <a:cs typeface="+mn-ea"/>
                <a:sym typeface="+mn-lt"/>
              </a:rPr>
              <a:t>等发作性前庭疾病，在</a:t>
            </a:r>
            <a:r>
              <a:rPr lang="en-US" altLang="zh-CN" sz="1600" dirty="0">
                <a:cs typeface="+mn-ea"/>
                <a:sym typeface="+mn-lt"/>
              </a:rPr>
              <a:t>PPPD</a:t>
            </a:r>
            <a:r>
              <a:rPr lang="zh-CN" altLang="en-US" sz="1600" dirty="0">
                <a:cs typeface="+mn-ea"/>
                <a:sym typeface="+mn-lt"/>
              </a:rPr>
              <a:t>的背景下，这些发作性疾病通常伴有一些特征性的前庭症状</a:t>
            </a:r>
          </a:p>
        </p:txBody>
      </p:sp>
      <p:grpSp>
        <p:nvGrpSpPr>
          <p:cNvPr id="30" name="组合 29"/>
          <p:cNvGrpSpPr/>
          <p:nvPr/>
        </p:nvGrpSpPr>
        <p:grpSpPr>
          <a:xfrm>
            <a:off x="839788" y="1931670"/>
            <a:ext cx="3240722" cy="3859530"/>
            <a:chOff x="839788" y="1931670"/>
            <a:chExt cx="3240722" cy="3859530"/>
          </a:xfrm>
        </p:grpSpPr>
        <p:sp>
          <p:nvSpPr>
            <p:cNvPr id="3" name="矩形: 圆角 2"/>
            <p:cNvSpPr/>
            <p:nvPr/>
          </p:nvSpPr>
          <p:spPr>
            <a:xfrm>
              <a:off x="839788" y="1931670"/>
              <a:ext cx="3240722" cy="3859530"/>
            </a:xfrm>
            <a:prstGeom prst="roundRect">
              <a:avLst>
                <a:gd name="adj" fmla="val 2763"/>
              </a:avLst>
            </a:prstGeom>
            <a:gradFill flip="none" rotWithShape="1">
              <a:gsLst>
                <a:gs pos="100000">
                  <a:srgbClr val="62BA89">
                    <a:alpha val="17000"/>
                  </a:srgbClr>
                </a:gs>
                <a:gs pos="0">
                  <a:srgbClr val="008E3F">
                    <a:alpha val="2000"/>
                  </a:srgbClr>
                </a:gs>
              </a:gsLst>
              <a:lin ang="5400000" scaled="1"/>
              <a:tileRect/>
            </a:gradFill>
            <a:ln>
              <a:solidFill>
                <a:schemeClr val="bg1"/>
              </a:solidFill>
            </a:ln>
            <a:effectLst>
              <a:outerShdw blurRad="139700" dist="38100" dir="2700000" algn="tl" rotWithShape="0">
                <a:srgbClr val="008D38">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339215" y="3311988"/>
              <a:ext cx="2603955" cy="338554"/>
            </a:xfrm>
            <a:prstGeom prst="rect">
              <a:avLst/>
            </a:prstGeom>
            <a:noFill/>
          </p:spPr>
          <p:txBody>
            <a:bodyPr wrap="square" rtlCol="0">
              <a:spAutoFit/>
            </a:bodyPr>
            <a:lstStyle/>
            <a:p>
              <a:pPr algn="ctr"/>
              <a:r>
                <a:rPr lang="zh-CN" altLang="en-US" sz="1600" b="1" dirty="0">
                  <a:solidFill>
                    <a:srgbClr val="008E3F"/>
                  </a:solidFill>
                  <a:latin typeface="微软雅黑" panose="020B0503020204020204" charset="-122"/>
                  <a:ea typeface="微软雅黑" panose="020B0503020204020204" charset="-122"/>
                </a:rPr>
                <a:t>前庭性偏头痛</a:t>
              </a:r>
            </a:p>
          </p:txBody>
        </p:sp>
        <p:sp>
          <p:nvSpPr>
            <p:cNvPr id="10" name="矩形: 圆角 9"/>
            <p:cNvSpPr/>
            <p:nvPr/>
          </p:nvSpPr>
          <p:spPr>
            <a:xfrm>
              <a:off x="962252" y="3698046"/>
              <a:ext cx="3000148" cy="1966154"/>
            </a:xfrm>
            <a:prstGeom prst="roundRect">
              <a:avLst>
                <a:gd name="adj" fmla="val 2201"/>
              </a:avLst>
            </a:prstGeom>
            <a:solidFill>
              <a:schemeClr val="bg1"/>
            </a:solidFill>
            <a:ln>
              <a:solidFill>
                <a:schemeClr val="bg1"/>
              </a:solidFill>
            </a:ln>
            <a:effectLst>
              <a:outerShdw blurRad="139700" dist="38100" dir="2700000" algn="tl" rotWithShape="0">
                <a:schemeClr val="accent6">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100" dirty="0">
                  <a:solidFill>
                    <a:schemeClr val="tx1"/>
                  </a:solidFill>
                  <a:latin typeface="微软雅黑" panose="020B0503020204020204" charset="-122"/>
                  <a:ea typeface="微软雅黑" panose="020B0503020204020204" charset="-122"/>
                </a:rPr>
                <a:t>患者多表现为发作性眩晕、头晕或不稳感，可伴或不伴头痛，</a:t>
              </a:r>
              <a:r>
                <a:rPr lang="zh-CN" altLang="en-US" sz="1100" b="1" dirty="0">
                  <a:solidFill>
                    <a:schemeClr val="tx1"/>
                  </a:solidFill>
                  <a:latin typeface="微软雅黑" panose="020B0503020204020204" charset="-122"/>
                  <a:ea typeface="微软雅黑" panose="020B0503020204020204" charset="-122"/>
                </a:rPr>
                <a:t>发作时多伴畏光、畏声、畏嗅等症状</a:t>
              </a:r>
              <a:r>
                <a:rPr lang="zh-CN" altLang="en-US" sz="1100" dirty="0">
                  <a:solidFill>
                    <a:schemeClr val="tx1"/>
                  </a:solidFill>
                  <a:latin typeface="微软雅黑" panose="020B0503020204020204" charset="-122"/>
                  <a:ea typeface="微软雅黑" panose="020B0503020204020204" charset="-122"/>
                </a:rPr>
                <a:t>。</a:t>
              </a:r>
              <a:r>
                <a:rPr lang="en-US" altLang="zh-CN" sz="1100" b="1" dirty="0">
                  <a:solidFill>
                    <a:schemeClr val="tx1"/>
                  </a:solidFill>
                  <a:latin typeface="微软雅黑" panose="020B0503020204020204" charset="-122"/>
                  <a:ea typeface="微软雅黑" panose="020B0503020204020204" charset="-122"/>
                </a:rPr>
                <a:t>VM</a:t>
              </a:r>
              <a:r>
                <a:rPr lang="zh-CN" altLang="en-US" sz="1100" b="1" dirty="0">
                  <a:solidFill>
                    <a:schemeClr val="tx1"/>
                  </a:solidFill>
                  <a:latin typeface="微软雅黑" panose="020B0503020204020204" charset="-122"/>
                  <a:ea typeface="微软雅黑" panose="020B0503020204020204" charset="-122"/>
                </a:rPr>
                <a:t>症状持续时间一般不超过</a:t>
              </a:r>
              <a:r>
                <a:rPr lang="en-US" altLang="zh-CN" sz="1100" b="1" dirty="0">
                  <a:solidFill>
                    <a:schemeClr val="tx1"/>
                  </a:solidFill>
                  <a:latin typeface="微软雅黑" panose="020B0503020204020204" charset="-122"/>
                  <a:ea typeface="微软雅黑" panose="020B0503020204020204" charset="-122"/>
                </a:rPr>
                <a:t>72</a:t>
              </a:r>
              <a:r>
                <a:rPr lang="zh-CN" altLang="en-US" sz="1100" b="1" dirty="0">
                  <a:solidFill>
                    <a:schemeClr val="tx1"/>
                  </a:solidFill>
                  <a:latin typeface="微软雅黑" panose="020B0503020204020204" charset="-122"/>
                  <a:ea typeface="微软雅黑" panose="020B0503020204020204" charset="-122"/>
                </a:rPr>
                <a:t>小时</a:t>
              </a:r>
              <a:r>
                <a:rPr lang="zh-CN" altLang="en-US" sz="1100" dirty="0">
                  <a:solidFill>
                    <a:schemeClr val="tx1"/>
                  </a:solidFill>
                  <a:latin typeface="微软雅黑" panose="020B0503020204020204" charset="-122"/>
                  <a:ea typeface="微软雅黑" panose="020B0503020204020204" charset="-122"/>
                </a:rPr>
                <a:t>，患者既往多有偏头痛病史和家族史。部分</a:t>
              </a:r>
              <a:r>
                <a:rPr lang="en-US" altLang="zh-CN" sz="1100" dirty="0">
                  <a:solidFill>
                    <a:schemeClr val="tx1"/>
                  </a:solidFill>
                  <a:latin typeface="微软雅黑" panose="020B0503020204020204" charset="-122"/>
                  <a:ea typeface="微软雅黑" panose="020B0503020204020204" charset="-122"/>
                </a:rPr>
                <a:t>VM</a:t>
              </a:r>
              <a:r>
                <a:rPr lang="zh-CN" altLang="en-US" sz="1100" dirty="0">
                  <a:solidFill>
                    <a:schemeClr val="tx1"/>
                  </a:solidFill>
                  <a:latin typeface="微软雅黑" panose="020B0503020204020204" charset="-122"/>
                  <a:ea typeface="微软雅黑" panose="020B0503020204020204" charset="-122"/>
                </a:rPr>
                <a:t>患者长期未愈可能逐渐进展为</a:t>
              </a:r>
              <a:r>
                <a:rPr lang="en-US" altLang="zh-CN" sz="1100" dirty="0">
                  <a:solidFill>
                    <a:schemeClr val="tx1"/>
                  </a:solidFill>
                  <a:latin typeface="微软雅黑" panose="020B0503020204020204" charset="-122"/>
                  <a:ea typeface="微软雅黑" panose="020B0503020204020204" charset="-122"/>
                </a:rPr>
                <a:t>PPPD</a:t>
              </a:r>
              <a:r>
                <a:rPr lang="zh-CN" altLang="en-US" sz="1100" dirty="0">
                  <a:solidFill>
                    <a:schemeClr val="tx1"/>
                  </a:solidFill>
                  <a:latin typeface="微软雅黑" panose="020B0503020204020204" charset="-122"/>
                  <a:ea typeface="微软雅黑" panose="020B0503020204020204" charset="-122"/>
                </a:rPr>
                <a:t>，或与</a:t>
              </a:r>
              <a:r>
                <a:rPr lang="en-US" altLang="zh-CN" sz="1100" dirty="0">
                  <a:solidFill>
                    <a:schemeClr val="tx1"/>
                  </a:solidFill>
                  <a:latin typeface="微软雅黑" panose="020B0503020204020204" charset="-122"/>
                  <a:ea typeface="微软雅黑" panose="020B0503020204020204" charset="-122"/>
                </a:rPr>
                <a:t>PPPD</a:t>
              </a:r>
              <a:r>
                <a:rPr lang="zh-CN" altLang="en-US" sz="1100" dirty="0">
                  <a:solidFill>
                    <a:schemeClr val="tx1"/>
                  </a:solidFill>
                  <a:latin typeface="微软雅黑" panose="020B0503020204020204" charset="-122"/>
                  <a:ea typeface="微软雅黑" panose="020B0503020204020204" charset="-122"/>
                </a:rPr>
                <a:t>共病，出现与</a:t>
              </a:r>
              <a:r>
                <a:rPr lang="en-US" altLang="zh-CN" sz="1100" dirty="0">
                  <a:solidFill>
                    <a:schemeClr val="tx1"/>
                  </a:solidFill>
                  <a:latin typeface="微软雅黑" panose="020B0503020204020204" charset="-122"/>
                  <a:ea typeface="微软雅黑" panose="020B0503020204020204" charset="-122"/>
                </a:rPr>
                <a:t>PPPD</a:t>
              </a:r>
              <a:r>
                <a:rPr lang="zh-CN" altLang="en-US" sz="1100" dirty="0">
                  <a:solidFill>
                    <a:schemeClr val="tx1"/>
                  </a:solidFill>
                  <a:latin typeface="微软雅黑" panose="020B0503020204020204" charset="-122"/>
                  <a:ea typeface="微软雅黑" panose="020B0503020204020204" charset="-122"/>
                </a:rPr>
                <a:t>慢性症状叠加的眩晕反复发作</a:t>
              </a:r>
            </a:p>
          </p:txBody>
        </p:sp>
        <p:sp>
          <p:nvSpPr>
            <p:cNvPr id="13" name="椭圆 12"/>
            <p:cNvSpPr/>
            <p:nvPr/>
          </p:nvSpPr>
          <p:spPr>
            <a:xfrm>
              <a:off x="2092043" y="2227036"/>
              <a:ext cx="924939" cy="924939"/>
            </a:xfrm>
            <a:prstGeom prst="ellipse">
              <a:avLst/>
            </a:prstGeom>
            <a:solidFill>
              <a:srgbClr val="008E3F"/>
            </a:solidFill>
            <a:ln>
              <a:solidFill>
                <a:schemeClr val="bg1"/>
              </a:solidFill>
            </a:ln>
            <a:effectLst>
              <a:outerShdw blurRad="139700" dist="38100" dir="2700000" algn="tl" rotWithShape="0">
                <a:srgbClr val="008E3F">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rPr>
                <a:t>1</a:t>
              </a:r>
              <a:endParaRPr lang="zh-CN" altLang="en-US"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endParaRPr>
            </a:p>
          </p:txBody>
        </p:sp>
        <p:sp>
          <p:nvSpPr>
            <p:cNvPr id="15" name="椭圆 14"/>
            <p:cNvSpPr/>
            <p:nvPr/>
          </p:nvSpPr>
          <p:spPr>
            <a:xfrm>
              <a:off x="1984080" y="2119073"/>
              <a:ext cx="1140864" cy="1140864"/>
            </a:xfrm>
            <a:prstGeom prst="ellipse">
              <a:avLst/>
            </a:prstGeom>
            <a:noFill/>
            <a:ln w="6350">
              <a:solidFill>
                <a:srgbClr val="008E3F">
                  <a:alpha val="94000"/>
                </a:srgbClr>
              </a:solidFill>
              <a:prstDash val="lgDashDotDot"/>
            </a:ln>
            <a:effectLst>
              <a:outerShdw blurRad="139700" dist="38100" dir="2700000" algn="tl" rotWithShape="0">
                <a:srgbClr val="006CFA">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endParaRPr>
            </a:p>
          </p:txBody>
        </p:sp>
      </p:grpSp>
      <p:grpSp>
        <p:nvGrpSpPr>
          <p:cNvPr id="29" name="组合 28"/>
          <p:cNvGrpSpPr/>
          <p:nvPr/>
        </p:nvGrpSpPr>
        <p:grpSpPr>
          <a:xfrm>
            <a:off x="4386698" y="1931670"/>
            <a:ext cx="3240722" cy="3859530"/>
            <a:chOff x="4237506" y="1931670"/>
            <a:chExt cx="3240722" cy="3859530"/>
          </a:xfrm>
        </p:grpSpPr>
        <p:sp>
          <p:nvSpPr>
            <p:cNvPr id="17" name="矩形: 圆角 16"/>
            <p:cNvSpPr/>
            <p:nvPr/>
          </p:nvSpPr>
          <p:spPr>
            <a:xfrm>
              <a:off x="4237506" y="1931670"/>
              <a:ext cx="3240722" cy="3859530"/>
            </a:xfrm>
            <a:prstGeom prst="roundRect">
              <a:avLst>
                <a:gd name="adj" fmla="val 2763"/>
              </a:avLst>
            </a:prstGeom>
            <a:gradFill flip="none" rotWithShape="1">
              <a:gsLst>
                <a:gs pos="100000">
                  <a:srgbClr val="62BA89">
                    <a:alpha val="17000"/>
                  </a:srgbClr>
                </a:gs>
                <a:gs pos="0">
                  <a:srgbClr val="008E3F">
                    <a:alpha val="2000"/>
                  </a:srgbClr>
                </a:gs>
              </a:gsLst>
              <a:lin ang="5400000" scaled="1"/>
              <a:tileRect/>
            </a:gradFill>
            <a:ln>
              <a:solidFill>
                <a:schemeClr val="bg1"/>
              </a:solidFill>
            </a:ln>
            <a:effectLst>
              <a:outerShdw blurRad="139700" dist="38100" dir="2700000" algn="tl" rotWithShape="0">
                <a:srgbClr val="008D38">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736933" y="3311988"/>
              <a:ext cx="2603955" cy="338554"/>
            </a:xfrm>
            <a:prstGeom prst="rect">
              <a:avLst/>
            </a:prstGeom>
            <a:noFill/>
          </p:spPr>
          <p:txBody>
            <a:bodyPr wrap="square" rtlCol="0">
              <a:spAutoFit/>
            </a:bodyPr>
            <a:lstStyle/>
            <a:p>
              <a:pPr algn="ctr"/>
              <a:r>
                <a:rPr lang="en-US" altLang="zh-CN" sz="1600" b="1" dirty="0">
                  <a:solidFill>
                    <a:srgbClr val="008E3F"/>
                  </a:solidFill>
                  <a:latin typeface="微软雅黑" panose="020B0503020204020204" charset="-122"/>
                  <a:ea typeface="微软雅黑" panose="020B0503020204020204" charset="-122"/>
                </a:rPr>
                <a:t>BPPV</a:t>
              </a:r>
              <a:endParaRPr lang="zh-CN" altLang="en-US" sz="1600" b="1" dirty="0">
                <a:solidFill>
                  <a:srgbClr val="008E3F"/>
                </a:solidFill>
                <a:latin typeface="微软雅黑" panose="020B0503020204020204" charset="-122"/>
                <a:ea typeface="微软雅黑" panose="020B0503020204020204" charset="-122"/>
              </a:endParaRPr>
            </a:p>
          </p:txBody>
        </p:sp>
        <p:sp>
          <p:nvSpPr>
            <p:cNvPr id="20" name="矩形: 圆角 19"/>
            <p:cNvSpPr/>
            <p:nvPr/>
          </p:nvSpPr>
          <p:spPr>
            <a:xfrm>
              <a:off x="4359970" y="3698046"/>
              <a:ext cx="3000148" cy="1966154"/>
            </a:xfrm>
            <a:prstGeom prst="roundRect">
              <a:avLst>
                <a:gd name="adj" fmla="val 2201"/>
              </a:avLst>
            </a:prstGeom>
            <a:solidFill>
              <a:schemeClr val="bg1"/>
            </a:solidFill>
            <a:ln>
              <a:solidFill>
                <a:schemeClr val="bg1"/>
              </a:solidFill>
            </a:ln>
            <a:effectLst>
              <a:outerShdw blurRad="139700" dist="38100" dir="2700000" algn="tl" rotWithShape="0">
                <a:schemeClr val="accent6">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100" dirty="0">
                  <a:solidFill>
                    <a:schemeClr val="tx1"/>
                  </a:solidFill>
                  <a:latin typeface="微软雅黑" panose="020B0503020204020204" charset="-122"/>
                  <a:ea typeface="微软雅黑" panose="020B0503020204020204" charset="-122"/>
                </a:rPr>
                <a:t>典型的</a:t>
              </a:r>
              <a:r>
                <a:rPr lang="en-US" altLang="zh-CN" sz="1100" dirty="0">
                  <a:solidFill>
                    <a:schemeClr val="tx1"/>
                  </a:solidFill>
                  <a:latin typeface="微软雅黑" panose="020B0503020204020204" charset="-122"/>
                  <a:ea typeface="微软雅黑" panose="020B0503020204020204" charset="-122"/>
                </a:rPr>
                <a:t>BPPV</a:t>
              </a:r>
              <a:r>
                <a:rPr lang="zh-CN" altLang="en-US" sz="1100" dirty="0">
                  <a:solidFill>
                    <a:schemeClr val="tx1"/>
                  </a:solidFill>
                  <a:latin typeface="微软雅黑" panose="020B0503020204020204" charset="-122"/>
                  <a:ea typeface="微软雅黑" panose="020B0503020204020204" charset="-122"/>
                </a:rPr>
                <a:t>无需鉴别。但约</a:t>
              </a:r>
              <a:r>
                <a:rPr lang="en-US" altLang="zh-CN" sz="1100" dirty="0">
                  <a:solidFill>
                    <a:schemeClr val="tx1"/>
                  </a:solidFill>
                  <a:latin typeface="微软雅黑" panose="020B0503020204020204" charset="-122"/>
                  <a:ea typeface="微软雅黑" panose="020B0503020204020204" charset="-122"/>
                </a:rPr>
                <a:t>22%~38% </a:t>
              </a:r>
              <a:r>
                <a:rPr lang="en-US" altLang="zh-CN" sz="1100" b="1" dirty="0">
                  <a:solidFill>
                    <a:schemeClr val="tx1"/>
                  </a:solidFill>
                  <a:latin typeface="微软雅黑" panose="020B0503020204020204" charset="-122"/>
                  <a:ea typeface="微软雅黑" panose="020B0503020204020204" charset="-122"/>
                </a:rPr>
                <a:t>BPPV</a:t>
              </a:r>
              <a:r>
                <a:rPr lang="zh-CN" altLang="en-US" sz="1100" b="1" dirty="0">
                  <a:solidFill>
                    <a:schemeClr val="tx1"/>
                  </a:solidFill>
                  <a:latin typeface="微软雅黑" panose="020B0503020204020204" charset="-122"/>
                  <a:ea typeface="微软雅黑" panose="020B0503020204020204" charset="-122"/>
                </a:rPr>
                <a:t>患者复位成功后可能有头晕、头昏的残余症状，与</a:t>
              </a:r>
              <a:r>
                <a:rPr lang="en-US" altLang="zh-CN" sz="1100" b="1" dirty="0">
                  <a:solidFill>
                    <a:schemeClr val="tx1"/>
                  </a:solidFill>
                  <a:latin typeface="微软雅黑" panose="020B0503020204020204" charset="-122"/>
                  <a:ea typeface="微软雅黑" panose="020B0503020204020204" charset="-122"/>
                </a:rPr>
                <a:t>PPPD</a:t>
              </a:r>
              <a:r>
                <a:rPr lang="zh-CN" altLang="en-US" sz="1100" b="1" dirty="0">
                  <a:solidFill>
                    <a:schemeClr val="tx1"/>
                  </a:solidFill>
                  <a:latin typeface="微软雅黑" panose="020B0503020204020204" charset="-122"/>
                  <a:ea typeface="微软雅黑" panose="020B0503020204020204" charset="-122"/>
                </a:rPr>
                <a:t>临床表现较为相似，需要与之鉴别</a:t>
              </a:r>
              <a:r>
                <a:rPr lang="zh-CN" altLang="en-US" sz="1100" dirty="0">
                  <a:solidFill>
                    <a:schemeClr val="tx1"/>
                  </a:solidFill>
                  <a:latin typeface="微软雅黑" panose="020B0503020204020204" charset="-122"/>
                  <a:ea typeface="微软雅黑" panose="020B0503020204020204" charset="-122"/>
                </a:rPr>
                <a:t>，并且随着病程逐渐延长也可能进展为</a:t>
              </a:r>
              <a:r>
                <a:rPr lang="en-US" altLang="zh-CN" sz="1100" dirty="0">
                  <a:solidFill>
                    <a:schemeClr val="tx1"/>
                  </a:solidFill>
                  <a:latin typeface="微软雅黑" panose="020B0503020204020204" charset="-122"/>
                  <a:ea typeface="微软雅黑" panose="020B0503020204020204" charset="-122"/>
                </a:rPr>
                <a:t>PPPD</a:t>
              </a:r>
              <a:r>
                <a:rPr lang="zh-CN" altLang="en-US" sz="1100" dirty="0">
                  <a:solidFill>
                    <a:schemeClr val="tx1"/>
                  </a:solidFill>
                  <a:latin typeface="微软雅黑" panose="020B0503020204020204" charset="-122"/>
                  <a:ea typeface="微软雅黑" panose="020B0503020204020204" charset="-122"/>
                </a:rPr>
                <a:t>。患者通常具有明确的</a:t>
              </a:r>
              <a:r>
                <a:rPr lang="en-US" altLang="zh-CN" sz="1100" dirty="0">
                  <a:solidFill>
                    <a:schemeClr val="tx1"/>
                  </a:solidFill>
                  <a:latin typeface="微软雅黑" panose="020B0503020204020204" charset="-122"/>
                  <a:ea typeface="微软雅黑" panose="020B0503020204020204" charset="-122"/>
                </a:rPr>
                <a:t>BPPV</a:t>
              </a:r>
              <a:r>
                <a:rPr lang="zh-CN" altLang="en-US" sz="1100" dirty="0">
                  <a:solidFill>
                    <a:schemeClr val="tx1"/>
                  </a:solidFill>
                  <a:latin typeface="微软雅黑" panose="020B0503020204020204" charset="-122"/>
                  <a:ea typeface="微软雅黑" panose="020B0503020204020204" charset="-122"/>
                </a:rPr>
                <a:t>复位治疗史，症状持续时间较短，未经特殊治疗</a:t>
              </a:r>
              <a:r>
                <a:rPr lang="en-US" altLang="zh-CN" sz="1100" dirty="0">
                  <a:solidFill>
                    <a:schemeClr val="tx1"/>
                  </a:solidFill>
                  <a:latin typeface="微软雅黑" panose="020B0503020204020204" charset="-122"/>
                  <a:ea typeface="微软雅黑" panose="020B0503020204020204" charset="-122"/>
                </a:rPr>
                <a:t>1~3</a:t>
              </a:r>
              <a:r>
                <a:rPr lang="zh-CN" altLang="en-US" sz="1100" dirty="0">
                  <a:solidFill>
                    <a:schemeClr val="tx1"/>
                  </a:solidFill>
                  <a:latin typeface="微软雅黑" panose="020B0503020204020204" charset="-122"/>
                  <a:ea typeface="微软雅黑" panose="020B0503020204020204" charset="-122"/>
                </a:rPr>
                <a:t>个月内能自行缓解</a:t>
              </a:r>
            </a:p>
          </p:txBody>
        </p:sp>
        <p:sp>
          <p:nvSpPr>
            <p:cNvPr id="21" name="椭圆 20"/>
            <p:cNvSpPr/>
            <p:nvPr/>
          </p:nvSpPr>
          <p:spPr>
            <a:xfrm>
              <a:off x="5489761" y="2227036"/>
              <a:ext cx="924939" cy="924939"/>
            </a:xfrm>
            <a:prstGeom prst="ellipse">
              <a:avLst/>
            </a:prstGeom>
            <a:solidFill>
              <a:srgbClr val="008E3F"/>
            </a:solidFill>
            <a:ln>
              <a:solidFill>
                <a:schemeClr val="bg1"/>
              </a:solidFill>
            </a:ln>
            <a:effectLst>
              <a:outerShdw blurRad="139700" dist="38100" dir="2700000" algn="tl" rotWithShape="0">
                <a:srgbClr val="008E3F">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rPr>
                <a:t>2</a:t>
              </a:r>
              <a:endParaRPr lang="zh-CN" altLang="en-US"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endParaRPr>
            </a:p>
          </p:txBody>
        </p:sp>
        <p:sp>
          <p:nvSpPr>
            <p:cNvPr id="22" name="椭圆 21"/>
            <p:cNvSpPr/>
            <p:nvPr/>
          </p:nvSpPr>
          <p:spPr>
            <a:xfrm>
              <a:off x="5381798" y="2119073"/>
              <a:ext cx="1140864" cy="1140864"/>
            </a:xfrm>
            <a:prstGeom prst="ellipse">
              <a:avLst/>
            </a:prstGeom>
            <a:noFill/>
            <a:ln w="6350">
              <a:solidFill>
                <a:srgbClr val="008E3F">
                  <a:alpha val="94000"/>
                </a:srgbClr>
              </a:solidFill>
              <a:prstDash val="lgDashDotDot"/>
            </a:ln>
            <a:effectLst>
              <a:outerShdw blurRad="139700" dist="38100" dir="2700000" algn="tl" rotWithShape="0">
                <a:srgbClr val="006CFA">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endParaRPr>
            </a:p>
          </p:txBody>
        </p:sp>
      </p:grpSp>
      <p:grpSp>
        <p:nvGrpSpPr>
          <p:cNvPr id="14" name="组合 13"/>
          <p:cNvGrpSpPr/>
          <p:nvPr/>
        </p:nvGrpSpPr>
        <p:grpSpPr>
          <a:xfrm>
            <a:off x="7934960" y="1931670"/>
            <a:ext cx="3239770" cy="3859530"/>
            <a:chOff x="12496" y="3042"/>
            <a:chExt cx="5102" cy="6078"/>
          </a:xfrm>
        </p:grpSpPr>
        <p:sp>
          <p:nvSpPr>
            <p:cNvPr id="23" name="矩形: 圆角 22"/>
            <p:cNvSpPr/>
            <p:nvPr/>
          </p:nvSpPr>
          <p:spPr>
            <a:xfrm>
              <a:off x="12496" y="3042"/>
              <a:ext cx="5103" cy="6078"/>
            </a:xfrm>
            <a:prstGeom prst="roundRect">
              <a:avLst>
                <a:gd name="adj" fmla="val 2763"/>
              </a:avLst>
            </a:prstGeom>
            <a:gradFill flip="none" rotWithShape="1">
              <a:gsLst>
                <a:gs pos="100000">
                  <a:srgbClr val="62BA89">
                    <a:alpha val="17000"/>
                  </a:srgbClr>
                </a:gs>
                <a:gs pos="0">
                  <a:srgbClr val="008E3F">
                    <a:alpha val="2000"/>
                  </a:srgbClr>
                </a:gs>
              </a:gsLst>
              <a:lin ang="5400000" scaled="1"/>
              <a:tileRect/>
            </a:gradFill>
            <a:ln>
              <a:solidFill>
                <a:schemeClr val="bg1"/>
              </a:solidFill>
            </a:ln>
            <a:effectLst>
              <a:outerShdw blurRad="139700" dist="38100" dir="2700000" algn="tl" rotWithShape="0">
                <a:srgbClr val="008D38">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997" y="5216"/>
              <a:ext cx="4101" cy="533"/>
            </a:xfrm>
            <a:prstGeom prst="rect">
              <a:avLst/>
            </a:prstGeom>
            <a:noFill/>
          </p:spPr>
          <p:txBody>
            <a:bodyPr wrap="square" rtlCol="0">
              <a:spAutoFit/>
            </a:bodyPr>
            <a:lstStyle/>
            <a:p>
              <a:pPr algn="ctr"/>
              <a:r>
                <a:rPr lang="zh-CN" altLang="en-US" sz="1600" b="1" dirty="0">
                  <a:solidFill>
                    <a:srgbClr val="008E3F"/>
                  </a:solidFill>
                  <a:latin typeface="微软雅黑" panose="020B0503020204020204" charset="-122"/>
                  <a:ea typeface="微软雅黑" panose="020B0503020204020204" charset="-122"/>
                </a:rPr>
                <a:t>梅尼埃病</a:t>
              </a:r>
            </a:p>
          </p:txBody>
        </p:sp>
        <p:sp>
          <p:nvSpPr>
            <p:cNvPr id="25" name="矩形: 圆角 24"/>
            <p:cNvSpPr/>
            <p:nvPr/>
          </p:nvSpPr>
          <p:spPr>
            <a:xfrm>
              <a:off x="12591" y="5824"/>
              <a:ext cx="4913" cy="3096"/>
            </a:xfrm>
            <a:prstGeom prst="roundRect">
              <a:avLst>
                <a:gd name="adj" fmla="val 2201"/>
              </a:avLst>
            </a:prstGeom>
            <a:solidFill>
              <a:schemeClr val="bg1"/>
            </a:solidFill>
            <a:ln>
              <a:solidFill>
                <a:schemeClr val="bg1"/>
              </a:solidFill>
            </a:ln>
            <a:effectLst>
              <a:outerShdw blurRad="139700" dist="38100" dir="2700000" algn="tl" rotWithShape="0">
                <a:schemeClr val="accent6">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100" dirty="0">
                  <a:solidFill>
                    <a:schemeClr val="tx1"/>
                  </a:solidFill>
                  <a:latin typeface="微软雅黑" panose="020B0503020204020204" charset="-122"/>
                  <a:ea typeface="微软雅黑" panose="020B0503020204020204" charset="-122"/>
                </a:rPr>
                <a:t>梅尼埃病表现为</a:t>
              </a:r>
              <a:r>
                <a:rPr lang="zh-CN" altLang="en-US" sz="1100" b="1" dirty="0">
                  <a:solidFill>
                    <a:schemeClr val="tx1"/>
                  </a:solidFill>
                  <a:latin typeface="微软雅黑" panose="020B0503020204020204" charset="-122"/>
                  <a:ea typeface="微软雅黑" panose="020B0503020204020204" charset="-122"/>
                </a:rPr>
                <a:t>眩晕、耳鸣和波动性听力下降 </a:t>
              </a:r>
            </a:p>
          </p:txBody>
        </p:sp>
        <p:sp>
          <p:nvSpPr>
            <p:cNvPr id="26" name="椭圆 25"/>
            <p:cNvSpPr/>
            <p:nvPr/>
          </p:nvSpPr>
          <p:spPr>
            <a:xfrm>
              <a:off x="14319" y="3507"/>
              <a:ext cx="1457" cy="1457"/>
            </a:xfrm>
            <a:prstGeom prst="ellipse">
              <a:avLst/>
            </a:prstGeom>
            <a:solidFill>
              <a:srgbClr val="008E3F"/>
            </a:solidFill>
            <a:ln>
              <a:solidFill>
                <a:schemeClr val="bg1"/>
              </a:solidFill>
            </a:ln>
            <a:effectLst>
              <a:outerShdw blurRad="139700" dist="38100" dir="2700000" algn="tl" rotWithShape="0">
                <a:srgbClr val="008E3F">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rPr>
                <a:t>3</a:t>
              </a:r>
              <a:endParaRPr lang="zh-CN" altLang="en-US"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endParaRPr>
            </a:p>
          </p:txBody>
        </p:sp>
        <p:sp>
          <p:nvSpPr>
            <p:cNvPr id="27" name="椭圆 26"/>
            <p:cNvSpPr/>
            <p:nvPr/>
          </p:nvSpPr>
          <p:spPr>
            <a:xfrm>
              <a:off x="14149" y="3337"/>
              <a:ext cx="1797" cy="1797"/>
            </a:xfrm>
            <a:prstGeom prst="ellipse">
              <a:avLst/>
            </a:prstGeom>
            <a:noFill/>
            <a:ln w="6350">
              <a:solidFill>
                <a:srgbClr val="008E3F">
                  <a:alpha val="94000"/>
                </a:srgbClr>
              </a:solidFill>
              <a:prstDash val="lgDashDotDot"/>
            </a:ln>
            <a:effectLst>
              <a:outerShdw blurRad="139700" dist="38100" dir="2700000" algn="tl" rotWithShape="0">
                <a:srgbClr val="006CFA">
                  <a:alpha val="2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5400" b="1" dirty="0">
                <a:gradFill>
                  <a:gsLst>
                    <a:gs pos="0">
                      <a:schemeClr val="bg1"/>
                    </a:gs>
                    <a:gs pos="100000">
                      <a:srgbClr val="E9F1FF"/>
                    </a:gs>
                  </a:gsLst>
                  <a:lin ang="2700000" scaled="1"/>
                </a:gradFill>
                <a:latin typeface="Arial" panose="020B0604020202020204" pitchFamily="34" charset="0"/>
                <a:ea typeface="微软雅黑" panose="020B0503020204020204" charset="-122"/>
                <a:cs typeface="Arial" panose="020B0604020202020204" pitchFamily="34" charset="0"/>
              </a:endParaRPr>
            </a:p>
          </p:txBody>
        </p:sp>
      </p:grpSp>
      <p:sp>
        <p:nvSpPr>
          <p:cNvPr id="6" name="圆角矩形 5"/>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与发作性触发事件的反复发作相鉴别</a:t>
            </a:r>
          </a:p>
        </p:txBody>
      </p:sp>
      <p:sp>
        <p:nvSpPr>
          <p:cNvPr id="9" name="圆角矩形 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箭头连接符 33"/>
          <p:cNvCxnSpPr/>
          <p:nvPr/>
        </p:nvCxnSpPr>
        <p:spPr>
          <a:xfrm>
            <a:off x="5645785" y="3314065"/>
            <a:ext cx="0" cy="37592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sp>
        <p:nvSpPr>
          <p:cNvPr id="4" name="内容占位符 3"/>
          <p:cNvSpPr>
            <a:spLocks noGrp="1"/>
          </p:cNvSpPr>
          <p:nvPr>
            <p:ph sz="quarter" idx="13"/>
          </p:nvPr>
        </p:nvSpPr>
        <p:spPr/>
        <p:txBody>
          <a:bodyPr/>
          <a:lstStyle/>
          <a:p>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sp>
        <p:nvSpPr>
          <p:cNvPr id="2" name="椭圆 1"/>
          <p:cNvSpPr/>
          <p:nvPr/>
        </p:nvSpPr>
        <p:spPr>
          <a:xfrm>
            <a:off x="4749800" y="1837690"/>
            <a:ext cx="1937385" cy="369570"/>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t>鉴别</a:t>
            </a:r>
          </a:p>
        </p:txBody>
      </p:sp>
      <p:sp>
        <p:nvSpPr>
          <p:cNvPr id="6" name="矩形: 圆角 5"/>
          <p:cNvSpPr/>
          <p:nvPr/>
        </p:nvSpPr>
        <p:spPr>
          <a:xfrm>
            <a:off x="1464945" y="2799080"/>
            <a:ext cx="1007745" cy="532130"/>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solidFill>
                  <a:schemeClr val="tx1"/>
                </a:solidFill>
              </a:rPr>
              <a:t>GAD-7</a:t>
            </a:r>
            <a:endParaRPr lang="zh-CN" altLang="en-US" sz="1400" b="1" dirty="0">
              <a:solidFill>
                <a:schemeClr val="tx1"/>
              </a:solidFill>
            </a:endParaRPr>
          </a:p>
        </p:txBody>
      </p:sp>
      <p:sp>
        <p:nvSpPr>
          <p:cNvPr id="8" name="矩形: 圆角 7"/>
          <p:cNvSpPr/>
          <p:nvPr/>
        </p:nvSpPr>
        <p:spPr>
          <a:xfrm>
            <a:off x="1464945" y="3707130"/>
            <a:ext cx="1042035" cy="516255"/>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用于筛查</a:t>
            </a:r>
            <a:r>
              <a:rPr lang="zh-CN" altLang="en-US" sz="1400" b="1" dirty="0">
                <a:solidFill>
                  <a:schemeClr val="tx1"/>
                </a:solidFill>
              </a:rPr>
              <a:t>病理焦虑</a:t>
            </a:r>
          </a:p>
        </p:txBody>
      </p:sp>
      <p:sp>
        <p:nvSpPr>
          <p:cNvPr id="9" name="矩形: 圆角 8"/>
          <p:cNvSpPr/>
          <p:nvPr/>
        </p:nvSpPr>
        <p:spPr>
          <a:xfrm>
            <a:off x="3244850" y="2799080"/>
            <a:ext cx="1007745" cy="532130"/>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solidFill>
                  <a:schemeClr val="tx1"/>
                </a:solidFill>
              </a:rPr>
              <a:t>PHQ-9</a:t>
            </a:r>
            <a:endParaRPr lang="zh-CN" altLang="en-US" sz="1400" b="1" dirty="0">
              <a:solidFill>
                <a:schemeClr val="tx1"/>
              </a:solidFill>
            </a:endParaRPr>
          </a:p>
        </p:txBody>
      </p:sp>
      <p:sp>
        <p:nvSpPr>
          <p:cNvPr id="10" name="矩形: 圆角 9"/>
          <p:cNvSpPr/>
          <p:nvPr/>
        </p:nvSpPr>
        <p:spPr>
          <a:xfrm>
            <a:off x="3218180" y="3707130"/>
            <a:ext cx="1042035" cy="516255"/>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用于筛查</a:t>
            </a:r>
            <a:r>
              <a:rPr lang="zh-CN" altLang="en-US" sz="1400" b="1" dirty="0">
                <a:solidFill>
                  <a:schemeClr val="tx1"/>
                </a:solidFill>
              </a:rPr>
              <a:t>抑郁症</a:t>
            </a:r>
          </a:p>
        </p:txBody>
      </p:sp>
      <p:sp>
        <p:nvSpPr>
          <p:cNvPr id="11" name="矩形: 圆角 10"/>
          <p:cNvSpPr/>
          <p:nvPr/>
        </p:nvSpPr>
        <p:spPr>
          <a:xfrm>
            <a:off x="5024755" y="2799080"/>
            <a:ext cx="1129665" cy="532130"/>
          </a:xfrm>
          <a:prstGeom prst="roundRect">
            <a:avLst/>
          </a:prstGeom>
          <a:solidFill>
            <a:schemeClr val="bg1"/>
          </a:solid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solidFill>
                  <a:schemeClr val="tx1"/>
                </a:solidFill>
              </a:rPr>
              <a:t>HADS</a:t>
            </a:r>
            <a:endParaRPr lang="zh-CN" altLang="en-US" sz="1400" b="1" dirty="0">
              <a:solidFill>
                <a:schemeClr val="tx1"/>
              </a:solidFill>
            </a:endParaRPr>
          </a:p>
        </p:txBody>
      </p:sp>
      <p:sp>
        <p:nvSpPr>
          <p:cNvPr id="12" name="矩形: 圆角 11"/>
          <p:cNvSpPr/>
          <p:nvPr/>
        </p:nvSpPr>
        <p:spPr>
          <a:xfrm>
            <a:off x="4971415" y="3707130"/>
            <a:ext cx="1233170" cy="516255"/>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评价</a:t>
            </a:r>
            <a:r>
              <a:rPr lang="zh-CN" altLang="en-US" sz="1400" b="1" dirty="0">
                <a:solidFill>
                  <a:schemeClr val="tx1"/>
                </a:solidFill>
              </a:rPr>
              <a:t>焦虑和抑郁症状</a:t>
            </a:r>
          </a:p>
        </p:txBody>
      </p:sp>
      <p:sp>
        <p:nvSpPr>
          <p:cNvPr id="13" name="矩形: 圆角 12"/>
          <p:cNvSpPr/>
          <p:nvPr/>
        </p:nvSpPr>
        <p:spPr>
          <a:xfrm>
            <a:off x="6858000" y="2799080"/>
            <a:ext cx="4140200" cy="532130"/>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solidFill>
                  <a:schemeClr val="tx1"/>
                </a:solidFill>
              </a:rPr>
              <a:t>如与恐惧相关的症状加重、失能、</a:t>
            </a:r>
            <a:endParaRPr lang="en-US" altLang="zh-CN" sz="1400" b="1" dirty="0">
              <a:solidFill>
                <a:schemeClr val="tx1"/>
              </a:solidFill>
            </a:endParaRPr>
          </a:p>
          <a:p>
            <a:pPr algn="ctr">
              <a:lnSpc>
                <a:spcPct val="120000"/>
              </a:lnSpc>
            </a:pPr>
            <a:r>
              <a:rPr lang="zh-CN" altLang="en-US" sz="1400" b="1" dirty="0">
                <a:solidFill>
                  <a:schemeClr val="tx1"/>
                </a:solidFill>
              </a:rPr>
              <a:t>中重度回避行为等</a:t>
            </a:r>
          </a:p>
        </p:txBody>
      </p:sp>
      <p:sp>
        <p:nvSpPr>
          <p:cNvPr id="14" name="矩形: 圆角 13"/>
          <p:cNvSpPr/>
          <p:nvPr/>
        </p:nvSpPr>
        <p:spPr>
          <a:xfrm>
            <a:off x="6858000" y="3707130"/>
            <a:ext cx="4140200" cy="484505"/>
          </a:xfrm>
          <a:prstGeom prst="roundRect">
            <a:avLst/>
          </a:prstGeom>
          <a:solidFill>
            <a:schemeClr val="bg1"/>
          </a:solid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solidFill>
                  <a:schemeClr val="tx1"/>
                </a:solidFill>
              </a:rPr>
              <a:t>恐惧症</a:t>
            </a:r>
            <a:r>
              <a:rPr lang="zh-CN" altLang="en-US" sz="1400" dirty="0">
                <a:solidFill>
                  <a:schemeClr val="tx1"/>
                </a:solidFill>
              </a:rPr>
              <a:t>（如广场恐惧症、社交恐惧症、特定性头晕恐惧症）</a:t>
            </a:r>
          </a:p>
        </p:txBody>
      </p:sp>
      <p:sp>
        <p:nvSpPr>
          <p:cNvPr id="16" name="矩形: 圆角 15"/>
          <p:cNvSpPr/>
          <p:nvPr/>
        </p:nvSpPr>
        <p:spPr>
          <a:xfrm>
            <a:off x="1428750" y="4762500"/>
            <a:ext cx="4743450" cy="872490"/>
          </a:xfrm>
          <a:prstGeom prst="roundRect">
            <a:avLst>
              <a:gd name="adj" fmla="val 13008"/>
            </a:avLst>
          </a:prstGeom>
          <a:solidFill>
            <a:schemeClr val="accent6">
              <a:lumMod val="20000"/>
              <a:lumOff val="80000"/>
              <a:alpha val="50000"/>
            </a:schemeClr>
          </a:solidFill>
          <a:ln>
            <a:solidFill>
              <a:srgbClr val="008D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a:solidFill>
                  <a:schemeClr val="tx1"/>
                </a:solidFill>
              </a:rPr>
              <a:t>量表评价的异常，提示焦虑或抑郁可能为患者前庭</a:t>
            </a:r>
          </a:p>
          <a:p>
            <a:pPr algn="ctr">
              <a:lnSpc>
                <a:spcPct val="120000"/>
              </a:lnSpc>
            </a:pPr>
            <a:r>
              <a:rPr lang="zh-CN" altLang="en-US" sz="1600">
                <a:solidFill>
                  <a:schemeClr val="tx1"/>
                </a:solidFill>
              </a:rPr>
              <a:t>症状的唯一原因或与</a:t>
            </a:r>
            <a:r>
              <a:rPr lang="en-US" altLang="zh-CN" sz="1600">
                <a:solidFill>
                  <a:schemeClr val="tx1"/>
                </a:solidFill>
              </a:rPr>
              <a:t>PPPD</a:t>
            </a:r>
            <a:r>
              <a:rPr lang="zh-CN" altLang="en-US" sz="1600">
                <a:solidFill>
                  <a:schemeClr val="tx1"/>
                </a:solidFill>
              </a:rPr>
              <a:t>共病</a:t>
            </a:r>
          </a:p>
        </p:txBody>
      </p:sp>
      <p:sp>
        <p:nvSpPr>
          <p:cNvPr id="19" name="矩形: 圆角 18"/>
          <p:cNvSpPr/>
          <p:nvPr/>
        </p:nvSpPr>
        <p:spPr>
          <a:xfrm>
            <a:off x="6858000" y="4707255"/>
            <a:ext cx="4140200" cy="927735"/>
          </a:xfrm>
          <a:prstGeom prst="roundRect">
            <a:avLst>
              <a:gd name="adj" fmla="val 13008"/>
            </a:avLst>
          </a:prstGeom>
          <a:solidFill>
            <a:schemeClr val="accent6">
              <a:lumMod val="20000"/>
              <a:lumOff val="80000"/>
              <a:alpha val="50000"/>
            </a:schemeClr>
          </a:solidFill>
          <a:ln>
            <a:solidFill>
              <a:srgbClr val="008D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tx1"/>
                </a:solidFill>
              </a:rPr>
              <a:t>是单独诊断为</a:t>
            </a:r>
            <a:r>
              <a:rPr lang="en-US" altLang="zh-CN" sz="1600" dirty="0">
                <a:solidFill>
                  <a:schemeClr val="tx1"/>
                </a:solidFill>
              </a:rPr>
              <a:t>PPPD</a:t>
            </a:r>
            <a:r>
              <a:rPr lang="zh-CN" altLang="en-US" sz="1600" dirty="0">
                <a:solidFill>
                  <a:schemeClr val="tx1"/>
                </a:solidFill>
              </a:rPr>
              <a:t>或者单独诊断为恐惧症，或两者共病取决于患者的临床表现是否符合</a:t>
            </a:r>
            <a:r>
              <a:rPr lang="en-US" altLang="zh-CN" sz="1600" dirty="0">
                <a:solidFill>
                  <a:schemeClr val="tx1"/>
                </a:solidFill>
              </a:rPr>
              <a:t>PPPD</a:t>
            </a:r>
            <a:r>
              <a:rPr lang="zh-CN" altLang="en-US" sz="1600" dirty="0">
                <a:solidFill>
                  <a:schemeClr val="tx1"/>
                </a:solidFill>
              </a:rPr>
              <a:t>诊断标准</a:t>
            </a:r>
            <a:r>
              <a:rPr lang="en-US" altLang="zh-CN" sz="1600" dirty="0">
                <a:solidFill>
                  <a:schemeClr val="tx1"/>
                </a:solidFill>
              </a:rPr>
              <a:t>A-D</a:t>
            </a:r>
            <a:r>
              <a:rPr lang="zh-CN" altLang="en-US" sz="1600" dirty="0">
                <a:solidFill>
                  <a:schemeClr val="tx1"/>
                </a:solidFill>
              </a:rPr>
              <a:t>以及恐惧症的诊断标准</a:t>
            </a:r>
          </a:p>
        </p:txBody>
      </p:sp>
      <p:cxnSp>
        <p:nvCxnSpPr>
          <p:cNvPr id="21" name="直接连接符 20"/>
          <p:cNvCxnSpPr/>
          <p:nvPr/>
        </p:nvCxnSpPr>
        <p:spPr>
          <a:xfrm>
            <a:off x="1964055" y="2464435"/>
            <a:ext cx="7043420"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23" name="直接连接符 22"/>
          <p:cNvCxnSpPr>
            <a:stCxn id="2" idx="4"/>
          </p:cNvCxnSpPr>
          <p:nvPr/>
        </p:nvCxnSpPr>
        <p:spPr>
          <a:xfrm>
            <a:off x="5718810" y="2207260"/>
            <a:ext cx="0" cy="257175"/>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25" name="直接箭头连接符 24"/>
          <p:cNvCxnSpPr>
            <a:endCxn id="6" idx="0"/>
          </p:cNvCxnSpPr>
          <p:nvPr/>
        </p:nvCxnSpPr>
        <p:spPr>
          <a:xfrm>
            <a:off x="1969135" y="2458720"/>
            <a:ext cx="0" cy="34036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8" name="直接箭头连接符 27"/>
          <p:cNvCxnSpPr/>
          <p:nvPr/>
        </p:nvCxnSpPr>
        <p:spPr>
          <a:xfrm>
            <a:off x="3767455" y="2458720"/>
            <a:ext cx="0" cy="34036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9" name="直接箭头连接符 28"/>
          <p:cNvCxnSpPr/>
          <p:nvPr/>
        </p:nvCxnSpPr>
        <p:spPr>
          <a:xfrm>
            <a:off x="5718810" y="2458720"/>
            <a:ext cx="0" cy="34036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0" name="直接箭头连接符 29"/>
          <p:cNvCxnSpPr/>
          <p:nvPr/>
        </p:nvCxnSpPr>
        <p:spPr>
          <a:xfrm>
            <a:off x="9010650" y="2458720"/>
            <a:ext cx="0" cy="34036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2" name="直接箭头连接符 31"/>
          <p:cNvCxnSpPr/>
          <p:nvPr/>
        </p:nvCxnSpPr>
        <p:spPr>
          <a:xfrm>
            <a:off x="1969135" y="3314065"/>
            <a:ext cx="0" cy="37592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3" name="直接箭头连接符 32"/>
          <p:cNvCxnSpPr/>
          <p:nvPr/>
        </p:nvCxnSpPr>
        <p:spPr>
          <a:xfrm>
            <a:off x="3768725" y="3314065"/>
            <a:ext cx="0" cy="37592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5" name="直接箭头连接符 34"/>
          <p:cNvCxnSpPr/>
          <p:nvPr/>
        </p:nvCxnSpPr>
        <p:spPr>
          <a:xfrm>
            <a:off x="8985885" y="3314065"/>
            <a:ext cx="0" cy="37592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6" name="直接箭头连接符 35"/>
          <p:cNvCxnSpPr/>
          <p:nvPr/>
        </p:nvCxnSpPr>
        <p:spPr>
          <a:xfrm>
            <a:off x="1949450" y="4218305"/>
            <a:ext cx="0" cy="53213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7" name="直接箭头连接符 36"/>
          <p:cNvCxnSpPr/>
          <p:nvPr/>
        </p:nvCxnSpPr>
        <p:spPr>
          <a:xfrm>
            <a:off x="3749675" y="4218305"/>
            <a:ext cx="0" cy="53213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8" name="直接箭头连接符 37"/>
          <p:cNvCxnSpPr/>
          <p:nvPr/>
        </p:nvCxnSpPr>
        <p:spPr>
          <a:xfrm>
            <a:off x="5626735" y="4218305"/>
            <a:ext cx="0" cy="53213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sp>
        <p:nvSpPr>
          <p:cNvPr id="42" name="文本框 41"/>
          <p:cNvSpPr txBox="1"/>
          <p:nvPr/>
        </p:nvSpPr>
        <p:spPr>
          <a:xfrm>
            <a:off x="850900" y="1250226"/>
            <a:ext cx="11341100" cy="338554"/>
          </a:xfrm>
          <a:prstGeom prst="rect">
            <a:avLst/>
          </a:prstGeom>
          <a:noFill/>
        </p:spPr>
        <p:txBody>
          <a:bodyPr wrap="square">
            <a:spAutoFit/>
          </a:bodyPr>
          <a:lstStyle/>
          <a:p>
            <a:pPr marL="285750" indent="-285750">
              <a:buFont typeface="Arial" panose="020B0604020202020204" pitchFamily="34" charset="0"/>
              <a:buChar char="•"/>
            </a:pPr>
            <a:r>
              <a:rPr lang="zh-CN" altLang="en-US" sz="1600" dirty="0"/>
              <a:t>部分PPPD患者的触发事件为焦虑、抑郁等慢性疾病，此类疾病可导致慢性头晕或不稳，可与PPPD共病</a:t>
            </a:r>
          </a:p>
        </p:txBody>
      </p:sp>
      <p:sp>
        <p:nvSpPr>
          <p:cNvPr id="44" name="文本框 43"/>
          <p:cNvSpPr txBox="1"/>
          <p:nvPr/>
        </p:nvSpPr>
        <p:spPr>
          <a:xfrm>
            <a:off x="2219025" y="5874544"/>
            <a:ext cx="6096000" cy="246221"/>
          </a:xfrm>
          <a:prstGeom prst="rect">
            <a:avLst/>
          </a:prstGeom>
          <a:noFill/>
        </p:spPr>
        <p:txBody>
          <a:bodyPr wrap="square">
            <a:spAutoFit/>
          </a:bodyPr>
          <a:lstStyle/>
          <a:p>
            <a:r>
              <a:rPr lang="zh-CN" altLang="en-US" sz="1000" dirty="0"/>
              <a:t>GAD-7：</a:t>
            </a:r>
            <a:r>
              <a:rPr lang="en-US" altLang="zh-CN" sz="1000" dirty="0"/>
              <a:t>7</a:t>
            </a:r>
            <a:r>
              <a:rPr lang="zh-CN" altLang="en-US" sz="1000" dirty="0"/>
              <a:t>项广泛性焦虑疾病量表；</a:t>
            </a:r>
            <a:r>
              <a:rPr lang="en-US" altLang="zh-CN" sz="1000" dirty="0"/>
              <a:t>PHQ-9</a:t>
            </a:r>
            <a:r>
              <a:rPr lang="zh-CN" altLang="en-US" sz="1000" dirty="0"/>
              <a:t>：</a:t>
            </a:r>
            <a:r>
              <a:rPr lang="en-US" altLang="zh-CN" sz="1000" dirty="0"/>
              <a:t>9</a:t>
            </a:r>
            <a:r>
              <a:rPr lang="zh-CN" altLang="en-US" sz="1000" dirty="0"/>
              <a:t>项患者健康问卷；</a:t>
            </a:r>
            <a:r>
              <a:rPr lang="en-US" altLang="zh-CN" sz="1000" dirty="0"/>
              <a:t>HADS</a:t>
            </a:r>
            <a:r>
              <a:rPr lang="zh-CN" altLang="en-US" sz="1000" dirty="0"/>
              <a:t>：</a:t>
            </a:r>
            <a:r>
              <a:rPr lang="en-US" altLang="zh-CN" sz="1000" dirty="0"/>
              <a:t>14</a:t>
            </a:r>
            <a:r>
              <a:rPr lang="zh-CN" altLang="en-US" sz="1000" dirty="0"/>
              <a:t>项医院焦虑和抑郁量表</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与慢性焦虑和抑郁相鉴别</a:t>
            </a:r>
          </a:p>
        </p:txBody>
      </p:sp>
      <p:sp>
        <p:nvSpPr>
          <p:cNvPr id="15" name="圆角矩形 14"/>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圆角矩形 1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39" name="直接箭头连接符 38"/>
          <p:cNvCxnSpPr/>
          <p:nvPr/>
        </p:nvCxnSpPr>
        <p:spPr>
          <a:xfrm>
            <a:off x="8956675" y="4161155"/>
            <a:ext cx="0" cy="532130"/>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grpSp>
        <p:nvGrpSpPr>
          <p:cNvPr id="230" name="组合 229"/>
          <p:cNvGrpSpPr/>
          <p:nvPr/>
        </p:nvGrpSpPr>
        <p:grpSpPr>
          <a:xfrm>
            <a:off x="1655545" y="1372024"/>
            <a:ext cx="8951496" cy="4580052"/>
            <a:chOff x="1946696" y="1333523"/>
            <a:chExt cx="5285891" cy="4580052"/>
          </a:xfrm>
        </p:grpSpPr>
        <p:sp>
          <p:nvSpPr>
            <p:cNvPr id="6" name="矩形: 圆角 5"/>
            <p:cNvSpPr/>
            <p:nvPr/>
          </p:nvSpPr>
          <p:spPr>
            <a:xfrm rot="16200000" flipV="1">
              <a:off x="2108414" y="1404621"/>
              <a:ext cx="1931295" cy="2254731"/>
            </a:xfrm>
            <a:prstGeom prst="roundRect">
              <a:avLst>
                <a:gd name="adj" fmla="val 4319"/>
              </a:avLst>
            </a:prstGeom>
            <a:gradFill flip="none" rotWithShape="1">
              <a:gsLst>
                <a:gs pos="0">
                  <a:srgbClr val="008E3F"/>
                </a:gs>
                <a:gs pos="100000">
                  <a:schemeClr val="accent6">
                    <a:lumMod val="60000"/>
                    <a:lumOff val="4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7" name="组合 6"/>
            <p:cNvGrpSpPr/>
            <p:nvPr/>
          </p:nvGrpSpPr>
          <p:grpSpPr>
            <a:xfrm flipV="1">
              <a:off x="3028931" y="3205023"/>
              <a:ext cx="86919" cy="76938"/>
              <a:chOff x="3128430" y="1938620"/>
              <a:chExt cx="206319" cy="182628"/>
            </a:xfrm>
          </p:grpSpPr>
          <p:grpSp>
            <p:nvGrpSpPr>
              <p:cNvPr id="8" name="组合 7"/>
              <p:cNvGrpSpPr/>
              <p:nvPr/>
            </p:nvGrpSpPr>
            <p:grpSpPr>
              <a:xfrm>
                <a:off x="3128430" y="2040312"/>
                <a:ext cx="206319" cy="80936"/>
                <a:chOff x="8879508" y="5979651"/>
                <a:chExt cx="1007913" cy="395389"/>
              </a:xfrm>
              <a:solidFill>
                <a:srgbClr val="FFFFFF">
                  <a:alpha val="63922"/>
                </a:srgbClr>
              </a:solidFill>
            </p:grpSpPr>
            <p:sp>
              <p:nvSpPr>
                <p:cNvPr id="15" name="矩形: 圆角 14"/>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矩形: 圆角 15"/>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7" name="椭圆 16"/>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 name="椭圆 17"/>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 name="椭圆 18"/>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nvGrpSpPr>
              <p:cNvPr id="9" name="组合 8"/>
              <p:cNvGrpSpPr/>
              <p:nvPr/>
            </p:nvGrpSpPr>
            <p:grpSpPr>
              <a:xfrm>
                <a:off x="3128430" y="1938620"/>
                <a:ext cx="206319" cy="80936"/>
                <a:chOff x="8879508" y="5979651"/>
                <a:chExt cx="1007913" cy="395389"/>
              </a:xfrm>
              <a:solidFill>
                <a:srgbClr val="FFFFFF">
                  <a:alpha val="63922"/>
                </a:srgbClr>
              </a:solidFill>
            </p:grpSpPr>
            <p:sp>
              <p:nvSpPr>
                <p:cNvPr id="10" name="矩形: 圆角 9"/>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1" name="矩形: 圆角 10"/>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2" name="椭圆 11"/>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3" name="椭圆 12"/>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椭圆 13"/>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sp>
          <p:nvSpPr>
            <p:cNvPr id="20" name="任意多边形: 形状 19"/>
            <p:cNvSpPr/>
            <p:nvPr/>
          </p:nvSpPr>
          <p:spPr>
            <a:xfrm rot="16200000" flipV="1">
              <a:off x="2104361" y="1175859"/>
              <a:ext cx="1939401" cy="2254729"/>
            </a:xfrm>
            <a:custGeom>
              <a:avLst/>
              <a:gdLst>
                <a:gd name="connsiteX0" fmla="*/ 2133341 w 2133341"/>
                <a:gd name="connsiteY0" fmla="*/ 2401812 h 2480202"/>
                <a:gd name="connsiteX1" fmla="*/ 2133341 w 2133341"/>
                <a:gd name="connsiteY1" fmla="*/ 78390 h 2480202"/>
                <a:gd name="connsiteX2" fmla="*/ 2085463 w 2133341"/>
                <a:gd name="connsiteY2" fmla="*/ 6159 h 2480202"/>
                <a:gd name="connsiteX3" fmla="*/ 2054952 w 2133341"/>
                <a:gd name="connsiteY3" fmla="*/ 0 h 2480202"/>
                <a:gd name="connsiteX4" fmla="*/ 1992733 w 2133341"/>
                <a:gd name="connsiteY4" fmla="*/ 0 h 2480202"/>
                <a:gd name="connsiteX5" fmla="*/ 1798854 w 2133341"/>
                <a:gd name="connsiteY5" fmla="*/ 0 h 2480202"/>
                <a:gd name="connsiteX6" fmla="*/ 1736635 w 2133341"/>
                <a:gd name="connsiteY6" fmla="*/ 0 h 2480202"/>
                <a:gd name="connsiteX7" fmla="*/ 564486 w 2133341"/>
                <a:gd name="connsiteY7" fmla="*/ 0 h 2480202"/>
                <a:gd name="connsiteX8" fmla="*/ 334490 w 2133341"/>
                <a:gd name="connsiteY8" fmla="*/ 0 h 2480202"/>
                <a:gd name="connsiteX9" fmla="*/ 308388 w 2133341"/>
                <a:gd name="connsiteY9" fmla="*/ 0 h 2480202"/>
                <a:gd name="connsiteX10" fmla="*/ 78392 w 2133341"/>
                <a:gd name="connsiteY10" fmla="*/ 0 h 2480202"/>
                <a:gd name="connsiteX11" fmla="*/ 1 w 2133341"/>
                <a:gd name="connsiteY11" fmla="*/ 78391 h 2480202"/>
                <a:gd name="connsiteX12" fmla="*/ 1 w 2133341"/>
                <a:gd name="connsiteY12" fmla="*/ 1039846 h 2480202"/>
                <a:gd name="connsiteX13" fmla="*/ 16 w 2133341"/>
                <a:gd name="connsiteY13" fmla="*/ 1039990 h 2480202"/>
                <a:gd name="connsiteX14" fmla="*/ 49840 w 2133341"/>
                <a:gd name="connsiteY14" fmla="*/ 1128783 h 2480202"/>
                <a:gd name="connsiteX15" fmla="*/ 53494 w 2133341"/>
                <a:gd name="connsiteY15" fmla="*/ 1132433 h 2480202"/>
                <a:gd name="connsiteX16" fmla="*/ 126546 w 2133341"/>
                <a:gd name="connsiteY16" fmla="*/ 1243751 h 2480202"/>
                <a:gd name="connsiteX17" fmla="*/ 49840 w 2133341"/>
                <a:gd name="connsiteY17" fmla="*/ 1356895 h 2480202"/>
                <a:gd name="connsiteX18" fmla="*/ 16 w 2133341"/>
                <a:gd name="connsiteY18" fmla="*/ 1447228 h 2480202"/>
                <a:gd name="connsiteX19" fmla="*/ 1 w 2133341"/>
                <a:gd name="connsiteY19" fmla="*/ 1447374 h 2480202"/>
                <a:gd name="connsiteX20" fmla="*/ 0 w 2133341"/>
                <a:gd name="connsiteY20" fmla="*/ 2401811 h 2480202"/>
                <a:gd name="connsiteX21" fmla="*/ 78392 w 2133341"/>
                <a:gd name="connsiteY21" fmla="*/ 2480202 h 2480202"/>
                <a:gd name="connsiteX22" fmla="*/ 308388 w 2133341"/>
                <a:gd name="connsiteY22" fmla="*/ 2480202 h 2480202"/>
                <a:gd name="connsiteX23" fmla="*/ 334490 w 2133341"/>
                <a:gd name="connsiteY23" fmla="*/ 2480202 h 2480202"/>
                <a:gd name="connsiteX24" fmla="*/ 564486 w 2133341"/>
                <a:gd name="connsiteY24" fmla="*/ 2480202 h 2480202"/>
                <a:gd name="connsiteX25" fmla="*/ 1736635 w 2133341"/>
                <a:gd name="connsiteY25" fmla="*/ 2480202 h 2480202"/>
                <a:gd name="connsiteX26" fmla="*/ 1798854 w 2133341"/>
                <a:gd name="connsiteY26" fmla="*/ 2480202 h 2480202"/>
                <a:gd name="connsiteX27" fmla="*/ 1992733 w 2133341"/>
                <a:gd name="connsiteY27" fmla="*/ 2480202 h 2480202"/>
                <a:gd name="connsiteX28" fmla="*/ 2054952 w 2133341"/>
                <a:gd name="connsiteY28" fmla="*/ 2480202 h 2480202"/>
                <a:gd name="connsiteX29" fmla="*/ 2085463 w 2133341"/>
                <a:gd name="connsiteY29" fmla="*/ 2474043 h 2480202"/>
                <a:gd name="connsiteX30" fmla="*/ 2133341 w 2133341"/>
                <a:gd name="connsiteY30" fmla="*/ 2401812 h 24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33341" h="2480202">
                  <a:moveTo>
                    <a:pt x="2133341" y="2401812"/>
                  </a:moveTo>
                  <a:lnTo>
                    <a:pt x="2133341" y="78390"/>
                  </a:lnTo>
                  <a:cubicBezTo>
                    <a:pt x="2133341" y="45920"/>
                    <a:pt x="2113599" y="18060"/>
                    <a:pt x="2085463" y="6159"/>
                  </a:cubicBezTo>
                  <a:lnTo>
                    <a:pt x="2054952" y="0"/>
                  </a:lnTo>
                  <a:lnTo>
                    <a:pt x="1992733" y="0"/>
                  </a:lnTo>
                  <a:lnTo>
                    <a:pt x="1798854" y="0"/>
                  </a:lnTo>
                  <a:lnTo>
                    <a:pt x="1736635" y="0"/>
                  </a:lnTo>
                  <a:lnTo>
                    <a:pt x="564486" y="0"/>
                  </a:lnTo>
                  <a:lnTo>
                    <a:pt x="334490" y="0"/>
                  </a:lnTo>
                  <a:lnTo>
                    <a:pt x="308388" y="0"/>
                  </a:lnTo>
                  <a:lnTo>
                    <a:pt x="78392" y="0"/>
                  </a:lnTo>
                  <a:cubicBezTo>
                    <a:pt x="35098" y="0"/>
                    <a:pt x="1" y="35097"/>
                    <a:pt x="1" y="78391"/>
                  </a:cubicBezTo>
                  <a:lnTo>
                    <a:pt x="1" y="1039846"/>
                  </a:lnTo>
                  <a:lnTo>
                    <a:pt x="16" y="1039990"/>
                  </a:lnTo>
                  <a:cubicBezTo>
                    <a:pt x="3269" y="1064455"/>
                    <a:pt x="14227" y="1115096"/>
                    <a:pt x="49840" y="1128783"/>
                  </a:cubicBezTo>
                  <a:cubicBezTo>
                    <a:pt x="51667" y="1130608"/>
                    <a:pt x="53494" y="1130608"/>
                    <a:pt x="53494" y="1132433"/>
                  </a:cubicBezTo>
                  <a:cubicBezTo>
                    <a:pt x="97325" y="1150681"/>
                    <a:pt x="126546" y="1194479"/>
                    <a:pt x="126546" y="1243751"/>
                  </a:cubicBezTo>
                  <a:cubicBezTo>
                    <a:pt x="126546" y="1294849"/>
                    <a:pt x="95499" y="1338646"/>
                    <a:pt x="49840" y="1356895"/>
                  </a:cubicBezTo>
                  <a:cubicBezTo>
                    <a:pt x="14227" y="1370582"/>
                    <a:pt x="3269" y="1422249"/>
                    <a:pt x="16" y="1447228"/>
                  </a:cubicBezTo>
                  <a:lnTo>
                    <a:pt x="1" y="1447374"/>
                  </a:lnTo>
                  <a:lnTo>
                    <a:pt x="0" y="2401811"/>
                  </a:lnTo>
                  <a:cubicBezTo>
                    <a:pt x="0" y="2445105"/>
                    <a:pt x="35097" y="2480202"/>
                    <a:pt x="78392" y="2480202"/>
                  </a:cubicBezTo>
                  <a:lnTo>
                    <a:pt x="308388" y="2480202"/>
                  </a:lnTo>
                  <a:lnTo>
                    <a:pt x="334490" y="2480202"/>
                  </a:lnTo>
                  <a:lnTo>
                    <a:pt x="564486" y="2480202"/>
                  </a:lnTo>
                  <a:lnTo>
                    <a:pt x="1736635" y="2480202"/>
                  </a:lnTo>
                  <a:lnTo>
                    <a:pt x="1798854" y="2480202"/>
                  </a:lnTo>
                  <a:lnTo>
                    <a:pt x="1992733" y="2480202"/>
                  </a:lnTo>
                  <a:lnTo>
                    <a:pt x="2054952" y="2480202"/>
                  </a:lnTo>
                  <a:lnTo>
                    <a:pt x="2085463" y="2474043"/>
                  </a:lnTo>
                  <a:cubicBezTo>
                    <a:pt x="2113599" y="2462142"/>
                    <a:pt x="2133341" y="2434282"/>
                    <a:pt x="2133341" y="2401812"/>
                  </a:cubicBezTo>
                  <a:close/>
                </a:path>
              </a:pathLst>
            </a:custGeom>
            <a:solidFill>
              <a:schemeClr val="bg1"/>
            </a:solidFill>
            <a:ln w="9525">
              <a:noFill/>
            </a:ln>
            <a:effectLst>
              <a:outerShdw blurRad="63500" sx="102000" sy="102000" algn="ctr" rotWithShape="0">
                <a:srgbClr val="008E3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2" name="文本框 21"/>
            <p:cNvSpPr txBox="1"/>
            <p:nvPr/>
          </p:nvSpPr>
          <p:spPr>
            <a:xfrm>
              <a:off x="2083102" y="1426518"/>
              <a:ext cx="2023416" cy="32893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8E3F"/>
                  </a:solidFill>
                  <a:effectLst/>
                  <a:uLnTx/>
                  <a:uFillTx/>
                  <a:latin typeface="微软雅黑" panose="020B0503020204020204" charset="-122"/>
                  <a:ea typeface="微软雅黑" panose="020B0503020204020204" charset="-122"/>
                  <a:cs typeface="+mn-ea"/>
                  <a:sym typeface="微软雅黑" panose="020B0503020204020204" charset="-122"/>
                </a:rPr>
                <a:t>最易触发</a:t>
              </a:r>
              <a:r>
                <a:rPr kumimoji="0" lang="en-US" altLang="zh-CN" sz="1400" b="1" i="0" u="none" strike="noStrike" kern="1200" cap="none" spc="0" normalizeH="0" baseline="0" noProof="0" dirty="0">
                  <a:ln>
                    <a:noFill/>
                  </a:ln>
                  <a:solidFill>
                    <a:srgbClr val="008E3F"/>
                  </a:solidFill>
                  <a:effectLst/>
                  <a:uLnTx/>
                  <a:uFillTx/>
                  <a:latin typeface="微软雅黑" panose="020B0503020204020204" charset="-122"/>
                  <a:ea typeface="微软雅黑" panose="020B0503020204020204" charset="-122"/>
                  <a:cs typeface="+mn-ea"/>
                  <a:sym typeface="微软雅黑" panose="020B0503020204020204" charset="-122"/>
                </a:rPr>
                <a:t>PPPD</a:t>
              </a:r>
              <a:r>
                <a:rPr kumimoji="0" lang="zh-CN" altLang="en-US" sz="1400" b="1" i="0" u="none" strike="noStrike" kern="1200" cap="none" spc="0" normalizeH="0" baseline="0" noProof="0" dirty="0">
                  <a:ln>
                    <a:noFill/>
                  </a:ln>
                  <a:solidFill>
                    <a:srgbClr val="008E3F"/>
                  </a:solidFill>
                  <a:effectLst/>
                  <a:uLnTx/>
                  <a:uFillTx/>
                  <a:latin typeface="微软雅黑" panose="020B0503020204020204" charset="-122"/>
                  <a:ea typeface="微软雅黑" panose="020B0503020204020204" charset="-122"/>
                  <a:cs typeface="+mn-ea"/>
                  <a:sym typeface="微软雅黑" panose="020B0503020204020204" charset="-122"/>
                </a:rPr>
                <a:t>的自主神经功能紊乱疾病</a:t>
              </a:r>
            </a:p>
          </p:txBody>
        </p:sp>
        <p:sp>
          <p:nvSpPr>
            <p:cNvPr id="23" name="文本框 22"/>
            <p:cNvSpPr txBox="1"/>
            <p:nvPr/>
          </p:nvSpPr>
          <p:spPr>
            <a:xfrm>
              <a:off x="2021500" y="2003059"/>
              <a:ext cx="2188550" cy="884555"/>
            </a:xfrm>
            <a:prstGeom prst="rect">
              <a:avLst/>
            </a:prstGeom>
            <a:noFill/>
          </p:spPr>
          <p:txBody>
            <a:bodyPr wrap="square" lIns="0" tIns="0" rIns="0" bIns="0">
              <a:spAutoFit/>
            </a:bodyPr>
            <a:lstStyle/>
            <a:p>
              <a:pPr marL="171450" marR="0" lvl="0" indent="-171450"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rPr>
                <a:t>青年患者</a:t>
              </a:r>
              <a:r>
                <a:rPr kumimoji="0" lang="zh-CN" altLang="en-US"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rPr>
                <a:t>常见诱发疾病为：</a:t>
              </a:r>
              <a:r>
                <a:rPr kumimoji="0" lang="en-US" altLang="zh-CN"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rPr>
                <a:t>I</a:t>
              </a:r>
              <a:r>
                <a:rPr kumimoji="0" lang="zh-CN" altLang="en-US"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rPr>
                <a:t>型神经心源性（血管迷走神经性）晕厥、体位性心动过速综合征（</a:t>
              </a:r>
              <a:r>
                <a:rPr kumimoji="0" lang="en-US" altLang="zh-CN"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rPr>
                <a:t>POTS</a:t>
              </a:r>
              <a:r>
                <a:rPr kumimoji="0" lang="zh-CN" altLang="en-US"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rPr>
                <a:t>）</a:t>
              </a:r>
              <a:endParaRPr kumimoji="0" lang="en-US" altLang="zh-CN"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endParaRPr>
            </a:p>
            <a:p>
              <a:pPr marL="171450" marR="0" lvl="0" indent="-171450"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lang="zh-CN" altLang="en-US" sz="1200" b="1" dirty="0">
                  <a:latin typeface="微软雅黑" panose="020B0503020204020204" charset="-122"/>
                  <a:ea typeface="微软雅黑" panose="020B0503020204020204" charset="-122"/>
                  <a:cs typeface="+mn-ea"/>
                  <a:sym typeface="微软雅黑" panose="020B0503020204020204" charset="-122"/>
                </a:rPr>
                <a:t>老年患者</a:t>
              </a:r>
              <a:r>
                <a:rPr lang="zh-CN" altLang="en-US" sz="1200" dirty="0">
                  <a:latin typeface="微软雅黑" panose="020B0503020204020204" charset="-122"/>
                  <a:ea typeface="微软雅黑" panose="020B0503020204020204" charset="-122"/>
                  <a:cs typeface="+mn-ea"/>
                  <a:sym typeface="微软雅黑" panose="020B0503020204020204" charset="-122"/>
                </a:rPr>
                <a:t>常见：神经科疾病及心血管疾病（例如自主神经病）所致的直立不耐受（伴或不伴低血压）</a:t>
              </a:r>
              <a:endParaRPr kumimoji="0" lang="en-US" altLang="zh-CN" sz="12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42" name="矩形: 圆角 41"/>
            <p:cNvSpPr/>
            <p:nvPr/>
          </p:nvSpPr>
          <p:spPr>
            <a:xfrm rot="16200000" flipV="1">
              <a:off x="5139574" y="1404621"/>
              <a:ext cx="1931295" cy="2254731"/>
            </a:xfrm>
            <a:prstGeom prst="roundRect">
              <a:avLst>
                <a:gd name="adj" fmla="val 4319"/>
              </a:avLst>
            </a:prstGeom>
            <a:gradFill flip="none" rotWithShape="1">
              <a:gsLst>
                <a:gs pos="0">
                  <a:srgbClr val="008E3F"/>
                </a:gs>
                <a:gs pos="100000">
                  <a:schemeClr val="accent6">
                    <a:lumMod val="60000"/>
                    <a:lumOff val="4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dirty="0">
                <a:solidFill>
                  <a:srgbClr val="FFFFFF"/>
                </a:solidFill>
                <a:latin typeface="微软雅黑" panose="020B0503020204020204" charset="-122"/>
                <a:ea typeface="微软雅黑" panose="020B0503020204020204" charset="-122"/>
              </a:endParaRPr>
            </a:p>
          </p:txBody>
        </p:sp>
        <p:grpSp>
          <p:nvGrpSpPr>
            <p:cNvPr id="43" name="组合 42"/>
            <p:cNvGrpSpPr/>
            <p:nvPr/>
          </p:nvGrpSpPr>
          <p:grpSpPr>
            <a:xfrm flipV="1">
              <a:off x="6060091" y="3205023"/>
              <a:ext cx="86919" cy="76938"/>
              <a:chOff x="3128430" y="1938620"/>
              <a:chExt cx="206319" cy="182628"/>
            </a:xfrm>
          </p:grpSpPr>
          <p:grpSp>
            <p:nvGrpSpPr>
              <p:cNvPr id="44" name="组合 43"/>
              <p:cNvGrpSpPr/>
              <p:nvPr/>
            </p:nvGrpSpPr>
            <p:grpSpPr>
              <a:xfrm>
                <a:off x="3128430" y="2040312"/>
                <a:ext cx="206319" cy="80936"/>
                <a:chOff x="8879508" y="5979651"/>
                <a:chExt cx="1007913" cy="395389"/>
              </a:xfrm>
              <a:solidFill>
                <a:srgbClr val="FFFFFF">
                  <a:alpha val="63922"/>
                </a:srgbClr>
              </a:solidFill>
            </p:grpSpPr>
            <p:sp>
              <p:nvSpPr>
                <p:cNvPr id="51" name="矩形: 圆角 50"/>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2" name="矩形: 圆角 51"/>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3" name="椭圆 52"/>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4" name="椭圆 53"/>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5" name="椭圆 54"/>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nvGrpSpPr>
              <p:cNvPr id="45" name="组合 44"/>
              <p:cNvGrpSpPr/>
              <p:nvPr/>
            </p:nvGrpSpPr>
            <p:grpSpPr>
              <a:xfrm>
                <a:off x="3128430" y="1938620"/>
                <a:ext cx="206319" cy="80936"/>
                <a:chOff x="8879508" y="5979651"/>
                <a:chExt cx="1007913" cy="395389"/>
              </a:xfrm>
              <a:solidFill>
                <a:srgbClr val="FFFFFF">
                  <a:alpha val="63922"/>
                </a:srgbClr>
              </a:solidFill>
            </p:grpSpPr>
            <p:sp>
              <p:nvSpPr>
                <p:cNvPr id="46" name="矩形: 圆角 45"/>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7" name="矩形: 圆角 46"/>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8" name="椭圆 47"/>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9" name="椭圆 48"/>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0" name="椭圆 49"/>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sp>
          <p:nvSpPr>
            <p:cNvPr id="56" name="任意多边形: 形状 55"/>
            <p:cNvSpPr/>
            <p:nvPr/>
          </p:nvSpPr>
          <p:spPr>
            <a:xfrm rot="16200000" flipV="1">
              <a:off x="5135521" y="1175859"/>
              <a:ext cx="1939401" cy="2254729"/>
            </a:xfrm>
            <a:custGeom>
              <a:avLst/>
              <a:gdLst>
                <a:gd name="connsiteX0" fmla="*/ 2133341 w 2133341"/>
                <a:gd name="connsiteY0" fmla="*/ 2401812 h 2480202"/>
                <a:gd name="connsiteX1" fmla="*/ 2133341 w 2133341"/>
                <a:gd name="connsiteY1" fmla="*/ 78390 h 2480202"/>
                <a:gd name="connsiteX2" fmla="*/ 2085463 w 2133341"/>
                <a:gd name="connsiteY2" fmla="*/ 6159 h 2480202"/>
                <a:gd name="connsiteX3" fmla="*/ 2054952 w 2133341"/>
                <a:gd name="connsiteY3" fmla="*/ 0 h 2480202"/>
                <a:gd name="connsiteX4" fmla="*/ 1992733 w 2133341"/>
                <a:gd name="connsiteY4" fmla="*/ 0 h 2480202"/>
                <a:gd name="connsiteX5" fmla="*/ 1798854 w 2133341"/>
                <a:gd name="connsiteY5" fmla="*/ 0 h 2480202"/>
                <a:gd name="connsiteX6" fmla="*/ 1736635 w 2133341"/>
                <a:gd name="connsiteY6" fmla="*/ 0 h 2480202"/>
                <a:gd name="connsiteX7" fmla="*/ 564486 w 2133341"/>
                <a:gd name="connsiteY7" fmla="*/ 0 h 2480202"/>
                <a:gd name="connsiteX8" fmla="*/ 334490 w 2133341"/>
                <a:gd name="connsiteY8" fmla="*/ 0 h 2480202"/>
                <a:gd name="connsiteX9" fmla="*/ 308388 w 2133341"/>
                <a:gd name="connsiteY9" fmla="*/ 0 h 2480202"/>
                <a:gd name="connsiteX10" fmla="*/ 78392 w 2133341"/>
                <a:gd name="connsiteY10" fmla="*/ 0 h 2480202"/>
                <a:gd name="connsiteX11" fmla="*/ 1 w 2133341"/>
                <a:gd name="connsiteY11" fmla="*/ 78391 h 2480202"/>
                <a:gd name="connsiteX12" fmla="*/ 1 w 2133341"/>
                <a:gd name="connsiteY12" fmla="*/ 1039846 h 2480202"/>
                <a:gd name="connsiteX13" fmla="*/ 16 w 2133341"/>
                <a:gd name="connsiteY13" fmla="*/ 1039990 h 2480202"/>
                <a:gd name="connsiteX14" fmla="*/ 49840 w 2133341"/>
                <a:gd name="connsiteY14" fmla="*/ 1128783 h 2480202"/>
                <a:gd name="connsiteX15" fmla="*/ 53494 w 2133341"/>
                <a:gd name="connsiteY15" fmla="*/ 1132433 h 2480202"/>
                <a:gd name="connsiteX16" fmla="*/ 126546 w 2133341"/>
                <a:gd name="connsiteY16" fmla="*/ 1243751 h 2480202"/>
                <a:gd name="connsiteX17" fmla="*/ 49840 w 2133341"/>
                <a:gd name="connsiteY17" fmla="*/ 1356895 h 2480202"/>
                <a:gd name="connsiteX18" fmla="*/ 16 w 2133341"/>
                <a:gd name="connsiteY18" fmla="*/ 1447228 h 2480202"/>
                <a:gd name="connsiteX19" fmla="*/ 1 w 2133341"/>
                <a:gd name="connsiteY19" fmla="*/ 1447374 h 2480202"/>
                <a:gd name="connsiteX20" fmla="*/ 0 w 2133341"/>
                <a:gd name="connsiteY20" fmla="*/ 2401811 h 2480202"/>
                <a:gd name="connsiteX21" fmla="*/ 78392 w 2133341"/>
                <a:gd name="connsiteY21" fmla="*/ 2480202 h 2480202"/>
                <a:gd name="connsiteX22" fmla="*/ 308388 w 2133341"/>
                <a:gd name="connsiteY22" fmla="*/ 2480202 h 2480202"/>
                <a:gd name="connsiteX23" fmla="*/ 334490 w 2133341"/>
                <a:gd name="connsiteY23" fmla="*/ 2480202 h 2480202"/>
                <a:gd name="connsiteX24" fmla="*/ 564486 w 2133341"/>
                <a:gd name="connsiteY24" fmla="*/ 2480202 h 2480202"/>
                <a:gd name="connsiteX25" fmla="*/ 1736635 w 2133341"/>
                <a:gd name="connsiteY25" fmla="*/ 2480202 h 2480202"/>
                <a:gd name="connsiteX26" fmla="*/ 1798854 w 2133341"/>
                <a:gd name="connsiteY26" fmla="*/ 2480202 h 2480202"/>
                <a:gd name="connsiteX27" fmla="*/ 1992733 w 2133341"/>
                <a:gd name="connsiteY27" fmla="*/ 2480202 h 2480202"/>
                <a:gd name="connsiteX28" fmla="*/ 2054952 w 2133341"/>
                <a:gd name="connsiteY28" fmla="*/ 2480202 h 2480202"/>
                <a:gd name="connsiteX29" fmla="*/ 2085463 w 2133341"/>
                <a:gd name="connsiteY29" fmla="*/ 2474043 h 2480202"/>
                <a:gd name="connsiteX30" fmla="*/ 2133341 w 2133341"/>
                <a:gd name="connsiteY30" fmla="*/ 2401812 h 24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33341" h="2480202">
                  <a:moveTo>
                    <a:pt x="2133341" y="2401812"/>
                  </a:moveTo>
                  <a:lnTo>
                    <a:pt x="2133341" y="78390"/>
                  </a:lnTo>
                  <a:cubicBezTo>
                    <a:pt x="2133341" y="45920"/>
                    <a:pt x="2113599" y="18060"/>
                    <a:pt x="2085463" y="6159"/>
                  </a:cubicBezTo>
                  <a:lnTo>
                    <a:pt x="2054952" y="0"/>
                  </a:lnTo>
                  <a:lnTo>
                    <a:pt x="1992733" y="0"/>
                  </a:lnTo>
                  <a:lnTo>
                    <a:pt x="1798854" y="0"/>
                  </a:lnTo>
                  <a:lnTo>
                    <a:pt x="1736635" y="0"/>
                  </a:lnTo>
                  <a:lnTo>
                    <a:pt x="564486" y="0"/>
                  </a:lnTo>
                  <a:lnTo>
                    <a:pt x="334490" y="0"/>
                  </a:lnTo>
                  <a:lnTo>
                    <a:pt x="308388" y="0"/>
                  </a:lnTo>
                  <a:lnTo>
                    <a:pt x="78392" y="0"/>
                  </a:lnTo>
                  <a:cubicBezTo>
                    <a:pt x="35098" y="0"/>
                    <a:pt x="1" y="35097"/>
                    <a:pt x="1" y="78391"/>
                  </a:cubicBezTo>
                  <a:lnTo>
                    <a:pt x="1" y="1039846"/>
                  </a:lnTo>
                  <a:lnTo>
                    <a:pt x="16" y="1039990"/>
                  </a:lnTo>
                  <a:cubicBezTo>
                    <a:pt x="3269" y="1064455"/>
                    <a:pt x="14227" y="1115096"/>
                    <a:pt x="49840" y="1128783"/>
                  </a:cubicBezTo>
                  <a:cubicBezTo>
                    <a:pt x="51667" y="1130608"/>
                    <a:pt x="53494" y="1130608"/>
                    <a:pt x="53494" y="1132433"/>
                  </a:cubicBezTo>
                  <a:cubicBezTo>
                    <a:pt x="97325" y="1150681"/>
                    <a:pt x="126546" y="1194479"/>
                    <a:pt x="126546" y="1243751"/>
                  </a:cubicBezTo>
                  <a:cubicBezTo>
                    <a:pt x="126546" y="1294849"/>
                    <a:pt x="95499" y="1338646"/>
                    <a:pt x="49840" y="1356895"/>
                  </a:cubicBezTo>
                  <a:cubicBezTo>
                    <a:pt x="14227" y="1370582"/>
                    <a:pt x="3269" y="1422249"/>
                    <a:pt x="16" y="1447228"/>
                  </a:cubicBezTo>
                  <a:lnTo>
                    <a:pt x="1" y="1447374"/>
                  </a:lnTo>
                  <a:lnTo>
                    <a:pt x="0" y="2401811"/>
                  </a:lnTo>
                  <a:cubicBezTo>
                    <a:pt x="0" y="2445105"/>
                    <a:pt x="35097" y="2480202"/>
                    <a:pt x="78392" y="2480202"/>
                  </a:cubicBezTo>
                  <a:lnTo>
                    <a:pt x="308388" y="2480202"/>
                  </a:lnTo>
                  <a:lnTo>
                    <a:pt x="334490" y="2480202"/>
                  </a:lnTo>
                  <a:lnTo>
                    <a:pt x="564486" y="2480202"/>
                  </a:lnTo>
                  <a:lnTo>
                    <a:pt x="1736635" y="2480202"/>
                  </a:lnTo>
                  <a:lnTo>
                    <a:pt x="1798854" y="2480202"/>
                  </a:lnTo>
                  <a:lnTo>
                    <a:pt x="1992733" y="2480202"/>
                  </a:lnTo>
                  <a:lnTo>
                    <a:pt x="2054952" y="2480202"/>
                  </a:lnTo>
                  <a:lnTo>
                    <a:pt x="2085463" y="2474043"/>
                  </a:lnTo>
                  <a:cubicBezTo>
                    <a:pt x="2113599" y="2462142"/>
                    <a:pt x="2133341" y="2434282"/>
                    <a:pt x="2133341" y="2401812"/>
                  </a:cubicBezTo>
                  <a:close/>
                </a:path>
              </a:pathLst>
            </a:custGeom>
            <a:solidFill>
              <a:schemeClr val="bg1"/>
            </a:solidFill>
            <a:ln w="9525">
              <a:noFill/>
            </a:ln>
            <a:effectLst>
              <a:outerShdw blurRad="63500" sx="102000" sy="102000" algn="ctr" rotWithShape="0">
                <a:srgbClr val="008E3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rgbClr val="FFFFFF"/>
                </a:solidFill>
                <a:latin typeface="微软雅黑" panose="020B0503020204020204" charset="-122"/>
                <a:ea typeface="微软雅黑" panose="020B0503020204020204" charset="-122"/>
                <a:cs typeface="+mn-ea"/>
              </a:endParaRPr>
            </a:p>
          </p:txBody>
        </p:sp>
        <p:sp>
          <p:nvSpPr>
            <p:cNvPr id="177" name="文本框 176"/>
            <p:cNvSpPr txBox="1"/>
            <p:nvPr/>
          </p:nvSpPr>
          <p:spPr>
            <a:xfrm>
              <a:off x="5407176" y="1426518"/>
              <a:ext cx="1653099" cy="32893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8E3F"/>
                  </a:solidFill>
                  <a:effectLst/>
                  <a:uLnTx/>
                  <a:uFillTx/>
                  <a:latin typeface="微软雅黑" panose="020B0503020204020204" charset="-122"/>
                  <a:ea typeface="微软雅黑" panose="020B0503020204020204" charset="-122"/>
                  <a:cs typeface="+mn-ea"/>
                  <a:sym typeface="微软雅黑" panose="020B0503020204020204" charset="-122"/>
                </a:rPr>
                <a:t>临床表现会有重叠</a:t>
              </a:r>
            </a:p>
          </p:txBody>
        </p:sp>
        <p:sp>
          <p:nvSpPr>
            <p:cNvPr id="178" name="文本框 177"/>
            <p:cNvSpPr txBox="1"/>
            <p:nvPr/>
          </p:nvSpPr>
          <p:spPr>
            <a:xfrm>
              <a:off x="5037008" y="2003059"/>
              <a:ext cx="2188550" cy="441960"/>
            </a:xfrm>
            <a:prstGeom prst="rect">
              <a:avLst/>
            </a:prstGeom>
            <a:noFill/>
          </p:spPr>
          <p:txBody>
            <a:bodyPr wrap="square" lIns="0" tIns="0" rIns="0" bIns="0">
              <a:spAutoFit/>
            </a:bodyPr>
            <a:lstStyle/>
            <a:p>
              <a:pPr marL="171450" lvl="0" indent="-171450">
                <a:lnSpc>
                  <a:spcPct val="120000"/>
                </a:lnSpc>
                <a:buFont typeface="Arial" panose="020B0604020202020204" pitchFamily="34" charset="0"/>
                <a:buChar char="•"/>
                <a:defRPr/>
              </a:pPr>
              <a:r>
                <a:rPr lang="zh-CN" altLang="en-US" sz="1200" dirty="0">
                  <a:latin typeface="微软雅黑" panose="020B0503020204020204" charset="-122"/>
                  <a:ea typeface="微软雅黑" panose="020B0503020204020204" charset="-122"/>
                  <a:cs typeface="+mn-ea"/>
                  <a:sym typeface="微软雅黑" panose="020B0503020204020204" charset="-122"/>
                </a:rPr>
                <a:t>自主神经功能紊乱的临床表现与</a:t>
              </a:r>
              <a:r>
                <a:rPr lang="en-US" altLang="zh-CN" sz="1200" dirty="0">
                  <a:latin typeface="微软雅黑" panose="020B0503020204020204" charset="-122"/>
                  <a:ea typeface="微软雅黑" panose="020B0503020204020204" charset="-122"/>
                  <a:cs typeface="+mn-ea"/>
                  <a:sym typeface="微软雅黑" panose="020B0503020204020204" charset="-122"/>
                </a:rPr>
                <a:t>PPPD </a:t>
              </a:r>
              <a:r>
                <a:rPr lang="zh-CN" altLang="en-US" sz="1200" dirty="0">
                  <a:latin typeface="微软雅黑" panose="020B0503020204020204" charset="-122"/>
                  <a:ea typeface="微软雅黑" panose="020B0503020204020204" charset="-122"/>
                  <a:cs typeface="+mn-ea"/>
                  <a:sym typeface="微软雅黑" panose="020B0503020204020204" charset="-122"/>
                </a:rPr>
                <a:t>存在重叠，因此</a:t>
              </a:r>
              <a:r>
                <a:rPr lang="zh-CN" altLang="en-US" sz="1200" b="1" dirty="0">
                  <a:latin typeface="微软雅黑" panose="020B0503020204020204" charset="-122"/>
                  <a:ea typeface="微软雅黑" panose="020B0503020204020204" charset="-122"/>
                  <a:cs typeface="+mn-ea"/>
                  <a:sym typeface="微软雅黑" panose="020B0503020204020204" charset="-122"/>
                </a:rPr>
                <a:t>鉴别诊断取决于对自主神经功能的评价</a:t>
              </a:r>
              <a:endParaRPr kumimoji="0" lang="zh-CN" altLang="en-US" sz="1200" b="1"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179" name="矩形: 圆角 178"/>
            <p:cNvSpPr/>
            <p:nvPr/>
          </p:nvSpPr>
          <p:spPr>
            <a:xfrm rot="16200000" flipV="1">
              <a:off x="2108414" y="3820562"/>
              <a:ext cx="1931295" cy="2254731"/>
            </a:xfrm>
            <a:prstGeom prst="roundRect">
              <a:avLst>
                <a:gd name="adj" fmla="val 4319"/>
              </a:avLst>
            </a:prstGeom>
            <a:gradFill flip="none" rotWithShape="1">
              <a:gsLst>
                <a:gs pos="0">
                  <a:srgbClr val="008E3F"/>
                </a:gs>
                <a:gs pos="100000">
                  <a:schemeClr val="accent6">
                    <a:lumMod val="60000"/>
                    <a:lumOff val="4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180" name="组合 179"/>
            <p:cNvGrpSpPr/>
            <p:nvPr/>
          </p:nvGrpSpPr>
          <p:grpSpPr>
            <a:xfrm flipV="1">
              <a:off x="3028931" y="5620964"/>
              <a:ext cx="86919" cy="76938"/>
              <a:chOff x="3128430" y="1938620"/>
              <a:chExt cx="206319" cy="182628"/>
            </a:xfrm>
          </p:grpSpPr>
          <p:grpSp>
            <p:nvGrpSpPr>
              <p:cNvPr id="181" name="组合 180"/>
              <p:cNvGrpSpPr/>
              <p:nvPr/>
            </p:nvGrpSpPr>
            <p:grpSpPr>
              <a:xfrm>
                <a:off x="3128430" y="2040312"/>
                <a:ext cx="206319" cy="80936"/>
                <a:chOff x="8879508" y="5979651"/>
                <a:chExt cx="1007913" cy="395389"/>
              </a:xfrm>
              <a:solidFill>
                <a:srgbClr val="FFFFFF">
                  <a:alpha val="63922"/>
                </a:srgbClr>
              </a:solidFill>
            </p:grpSpPr>
            <p:sp>
              <p:nvSpPr>
                <p:cNvPr id="188" name="矩形: 圆角 187"/>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9" name="矩形: 圆角 188"/>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0" name="椭圆 189"/>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1" name="椭圆 190"/>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2" name="椭圆 191"/>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nvGrpSpPr>
              <p:cNvPr id="182" name="组合 181"/>
              <p:cNvGrpSpPr/>
              <p:nvPr/>
            </p:nvGrpSpPr>
            <p:grpSpPr>
              <a:xfrm>
                <a:off x="3128430" y="1938620"/>
                <a:ext cx="206319" cy="80936"/>
                <a:chOff x="8879508" y="5979651"/>
                <a:chExt cx="1007913" cy="395389"/>
              </a:xfrm>
              <a:solidFill>
                <a:srgbClr val="FFFFFF">
                  <a:alpha val="63922"/>
                </a:srgbClr>
              </a:solidFill>
            </p:grpSpPr>
            <p:sp>
              <p:nvSpPr>
                <p:cNvPr id="183" name="矩形: 圆角 182"/>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4" name="矩形: 圆角 183"/>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5" name="椭圆 184"/>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6" name="椭圆 185"/>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7" name="椭圆 186"/>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sp>
          <p:nvSpPr>
            <p:cNvPr id="193" name="任意多边形: 形状 192"/>
            <p:cNvSpPr/>
            <p:nvPr/>
          </p:nvSpPr>
          <p:spPr>
            <a:xfrm rot="16200000" flipV="1">
              <a:off x="2104361" y="3591800"/>
              <a:ext cx="1939401" cy="2254729"/>
            </a:xfrm>
            <a:custGeom>
              <a:avLst/>
              <a:gdLst>
                <a:gd name="connsiteX0" fmla="*/ 2133341 w 2133341"/>
                <a:gd name="connsiteY0" fmla="*/ 2401812 h 2480202"/>
                <a:gd name="connsiteX1" fmla="*/ 2133341 w 2133341"/>
                <a:gd name="connsiteY1" fmla="*/ 78390 h 2480202"/>
                <a:gd name="connsiteX2" fmla="*/ 2085463 w 2133341"/>
                <a:gd name="connsiteY2" fmla="*/ 6159 h 2480202"/>
                <a:gd name="connsiteX3" fmla="*/ 2054952 w 2133341"/>
                <a:gd name="connsiteY3" fmla="*/ 0 h 2480202"/>
                <a:gd name="connsiteX4" fmla="*/ 1992733 w 2133341"/>
                <a:gd name="connsiteY4" fmla="*/ 0 h 2480202"/>
                <a:gd name="connsiteX5" fmla="*/ 1798854 w 2133341"/>
                <a:gd name="connsiteY5" fmla="*/ 0 h 2480202"/>
                <a:gd name="connsiteX6" fmla="*/ 1736635 w 2133341"/>
                <a:gd name="connsiteY6" fmla="*/ 0 h 2480202"/>
                <a:gd name="connsiteX7" fmla="*/ 564486 w 2133341"/>
                <a:gd name="connsiteY7" fmla="*/ 0 h 2480202"/>
                <a:gd name="connsiteX8" fmla="*/ 334490 w 2133341"/>
                <a:gd name="connsiteY8" fmla="*/ 0 h 2480202"/>
                <a:gd name="connsiteX9" fmla="*/ 308388 w 2133341"/>
                <a:gd name="connsiteY9" fmla="*/ 0 h 2480202"/>
                <a:gd name="connsiteX10" fmla="*/ 78392 w 2133341"/>
                <a:gd name="connsiteY10" fmla="*/ 0 h 2480202"/>
                <a:gd name="connsiteX11" fmla="*/ 1 w 2133341"/>
                <a:gd name="connsiteY11" fmla="*/ 78391 h 2480202"/>
                <a:gd name="connsiteX12" fmla="*/ 1 w 2133341"/>
                <a:gd name="connsiteY12" fmla="*/ 1039846 h 2480202"/>
                <a:gd name="connsiteX13" fmla="*/ 16 w 2133341"/>
                <a:gd name="connsiteY13" fmla="*/ 1039990 h 2480202"/>
                <a:gd name="connsiteX14" fmla="*/ 49840 w 2133341"/>
                <a:gd name="connsiteY14" fmla="*/ 1128783 h 2480202"/>
                <a:gd name="connsiteX15" fmla="*/ 53494 w 2133341"/>
                <a:gd name="connsiteY15" fmla="*/ 1132433 h 2480202"/>
                <a:gd name="connsiteX16" fmla="*/ 126546 w 2133341"/>
                <a:gd name="connsiteY16" fmla="*/ 1243751 h 2480202"/>
                <a:gd name="connsiteX17" fmla="*/ 49840 w 2133341"/>
                <a:gd name="connsiteY17" fmla="*/ 1356895 h 2480202"/>
                <a:gd name="connsiteX18" fmla="*/ 16 w 2133341"/>
                <a:gd name="connsiteY18" fmla="*/ 1447228 h 2480202"/>
                <a:gd name="connsiteX19" fmla="*/ 1 w 2133341"/>
                <a:gd name="connsiteY19" fmla="*/ 1447374 h 2480202"/>
                <a:gd name="connsiteX20" fmla="*/ 0 w 2133341"/>
                <a:gd name="connsiteY20" fmla="*/ 2401811 h 2480202"/>
                <a:gd name="connsiteX21" fmla="*/ 78392 w 2133341"/>
                <a:gd name="connsiteY21" fmla="*/ 2480202 h 2480202"/>
                <a:gd name="connsiteX22" fmla="*/ 308388 w 2133341"/>
                <a:gd name="connsiteY22" fmla="*/ 2480202 h 2480202"/>
                <a:gd name="connsiteX23" fmla="*/ 334490 w 2133341"/>
                <a:gd name="connsiteY23" fmla="*/ 2480202 h 2480202"/>
                <a:gd name="connsiteX24" fmla="*/ 564486 w 2133341"/>
                <a:gd name="connsiteY24" fmla="*/ 2480202 h 2480202"/>
                <a:gd name="connsiteX25" fmla="*/ 1736635 w 2133341"/>
                <a:gd name="connsiteY25" fmla="*/ 2480202 h 2480202"/>
                <a:gd name="connsiteX26" fmla="*/ 1798854 w 2133341"/>
                <a:gd name="connsiteY26" fmla="*/ 2480202 h 2480202"/>
                <a:gd name="connsiteX27" fmla="*/ 1992733 w 2133341"/>
                <a:gd name="connsiteY27" fmla="*/ 2480202 h 2480202"/>
                <a:gd name="connsiteX28" fmla="*/ 2054952 w 2133341"/>
                <a:gd name="connsiteY28" fmla="*/ 2480202 h 2480202"/>
                <a:gd name="connsiteX29" fmla="*/ 2085463 w 2133341"/>
                <a:gd name="connsiteY29" fmla="*/ 2474043 h 2480202"/>
                <a:gd name="connsiteX30" fmla="*/ 2133341 w 2133341"/>
                <a:gd name="connsiteY30" fmla="*/ 2401812 h 24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33341" h="2480202">
                  <a:moveTo>
                    <a:pt x="2133341" y="2401812"/>
                  </a:moveTo>
                  <a:lnTo>
                    <a:pt x="2133341" y="78390"/>
                  </a:lnTo>
                  <a:cubicBezTo>
                    <a:pt x="2133341" y="45920"/>
                    <a:pt x="2113599" y="18060"/>
                    <a:pt x="2085463" y="6159"/>
                  </a:cubicBezTo>
                  <a:lnTo>
                    <a:pt x="2054952" y="0"/>
                  </a:lnTo>
                  <a:lnTo>
                    <a:pt x="1992733" y="0"/>
                  </a:lnTo>
                  <a:lnTo>
                    <a:pt x="1798854" y="0"/>
                  </a:lnTo>
                  <a:lnTo>
                    <a:pt x="1736635" y="0"/>
                  </a:lnTo>
                  <a:lnTo>
                    <a:pt x="564486" y="0"/>
                  </a:lnTo>
                  <a:lnTo>
                    <a:pt x="334490" y="0"/>
                  </a:lnTo>
                  <a:lnTo>
                    <a:pt x="308388" y="0"/>
                  </a:lnTo>
                  <a:lnTo>
                    <a:pt x="78392" y="0"/>
                  </a:lnTo>
                  <a:cubicBezTo>
                    <a:pt x="35098" y="0"/>
                    <a:pt x="1" y="35097"/>
                    <a:pt x="1" y="78391"/>
                  </a:cubicBezTo>
                  <a:lnTo>
                    <a:pt x="1" y="1039846"/>
                  </a:lnTo>
                  <a:lnTo>
                    <a:pt x="16" y="1039990"/>
                  </a:lnTo>
                  <a:cubicBezTo>
                    <a:pt x="3269" y="1064455"/>
                    <a:pt x="14227" y="1115096"/>
                    <a:pt x="49840" y="1128783"/>
                  </a:cubicBezTo>
                  <a:cubicBezTo>
                    <a:pt x="51667" y="1130608"/>
                    <a:pt x="53494" y="1130608"/>
                    <a:pt x="53494" y="1132433"/>
                  </a:cubicBezTo>
                  <a:cubicBezTo>
                    <a:pt x="97325" y="1150681"/>
                    <a:pt x="126546" y="1194479"/>
                    <a:pt x="126546" y="1243751"/>
                  </a:cubicBezTo>
                  <a:cubicBezTo>
                    <a:pt x="126546" y="1294849"/>
                    <a:pt x="95499" y="1338646"/>
                    <a:pt x="49840" y="1356895"/>
                  </a:cubicBezTo>
                  <a:cubicBezTo>
                    <a:pt x="14227" y="1370582"/>
                    <a:pt x="3269" y="1422249"/>
                    <a:pt x="16" y="1447228"/>
                  </a:cubicBezTo>
                  <a:lnTo>
                    <a:pt x="1" y="1447374"/>
                  </a:lnTo>
                  <a:lnTo>
                    <a:pt x="0" y="2401811"/>
                  </a:lnTo>
                  <a:cubicBezTo>
                    <a:pt x="0" y="2445105"/>
                    <a:pt x="35097" y="2480202"/>
                    <a:pt x="78392" y="2480202"/>
                  </a:cubicBezTo>
                  <a:lnTo>
                    <a:pt x="308388" y="2480202"/>
                  </a:lnTo>
                  <a:lnTo>
                    <a:pt x="334490" y="2480202"/>
                  </a:lnTo>
                  <a:lnTo>
                    <a:pt x="564486" y="2480202"/>
                  </a:lnTo>
                  <a:lnTo>
                    <a:pt x="1736635" y="2480202"/>
                  </a:lnTo>
                  <a:lnTo>
                    <a:pt x="1798854" y="2480202"/>
                  </a:lnTo>
                  <a:lnTo>
                    <a:pt x="1992733" y="2480202"/>
                  </a:lnTo>
                  <a:lnTo>
                    <a:pt x="2054952" y="2480202"/>
                  </a:lnTo>
                  <a:lnTo>
                    <a:pt x="2085463" y="2474043"/>
                  </a:lnTo>
                  <a:cubicBezTo>
                    <a:pt x="2113599" y="2462142"/>
                    <a:pt x="2133341" y="2434282"/>
                    <a:pt x="2133341" y="2401812"/>
                  </a:cubicBezTo>
                  <a:close/>
                </a:path>
              </a:pathLst>
            </a:custGeom>
            <a:solidFill>
              <a:schemeClr val="bg1"/>
            </a:solidFill>
            <a:ln w="9525">
              <a:noFill/>
            </a:ln>
            <a:effectLst>
              <a:outerShdw blurRad="63500" sx="102000" sy="102000" algn="ctr" rotWithShape="0">
                <a:srgbClr val="008E3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194" name="文本框 193"/>
            <p:cNvSpPr txBox="1"/>
            <p:nvPr/>
          </p:nvSpPr>
          <p:spPr>
            <a:xfrm>
              <a:off x="2247693" y="3842459"/>
              <a:ext cx="1653099" cy="32893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8E3F"/>
                  </a:solidFill>
                  <a:effectLst/>
                  <a:uLnTx/>
                  <a:uFillTx/>
                  <a:latin typeface="微软雅黑" panose="020B0503020204020204" charset="-122"/>
                  <a:ea typeface="微软雅黑" panose="020B0503020204020204" charset="-122"/>
                  <a:cs typeface="+mn-ea"/>
                  <a:sym typeface="微软雅黑" panose="020B0503020204020204" charset="-122"/>
                </a:rPr>
                <a:t>鉴别点一</a:t>
              </a:r>
            </a:p>
          </p:txBody>
        </p:sp>
        <p:sp>
          <p:nvSpPr>
            <p:cNvPr id="195" name="文本框 194"/>
            <p:cNvSpPr txBox="1"/>
            <p:nvPr/>
          </p:nvSpPr>
          <p:spPr>
            <a:xfrm>
              <a:off x="2021500" y="4419000"/>
              <a:ext cx="2074250" cy="441960"/>
            </a:xfrm>
            <a:prstGeom prst="rect">
              <a:avLst/>
            </a:prstGeom>
            <a:noFill/>
          </p:spPr>
          <p:txBody>
            <a:bodyPr wrap="square" lIns="0" tIns="0" rIns="0" bIns="0">
              <a:spAutoFit/>
            </a:bodyPr>
            <a:lstStyle/>
            <a:p>
              <a:pPr marL="171450" lvl="0" indent="-171450">
                <a:lnSpc>
                  <a:spcPct val="120000"/>
                </a:lnSpc>
                <a:buFont typeface="Arial" panose="020B0604020202020204" pitchFamily="34" charset="0"/>
                <a:buChar char="•"/>
                <a:defRPr/>
              </a:pPr>
              <a:r>
                <a:rPr lang="zh-CN" altLang="en-US" sz="1200" b="1" dirty="0">
                  <a:latin typeface="微软雅黑" panose="020B0503020204020204" charset="-122"/>
                  <a:ea typeface="微软雅黑" panose="020B0503020204020204" charset="-122"/>
                  <a:cs typeface="+mn-ea"/>
                  <a:sym typeface="微软雅黑" panose="020B0503020204020204" charset="-122"/>
                </a:rPr>
                <a:t>自主神经功能异常时生命体征会改变，而</a:t>
              </a:r>
              <a:r>
                <a:rPr lang="en-US" altLang="zh-CN" sz="1200" b="1" dirty="0">
                  <a:latin typeface="微软雅黑" panose="020B0503020204020204" charset="-122"/>
                  <a:ea typeface="微软雅黑" panose="020B0503020204020204" charset="-122"/>
                  <a:cs typeface="+mn-ea"/>
                  <a:sym typeface="微软雅黑" panose="020B0503020204020204" charset="-122"/>
                </a:rPr>
                <a:t>PPPD</a:t>
              </a:r>
              <a:r>
                <a:rPr lang="zh-CN" altLang="en-US" sz="1200" b="1" dirty="0">
                  <a:latin typeface="微软雅黑" panose="020B0503020204020204" charset="-122"/>
                  <a:ea typeface="微软雅黑" panose="020B0503020204020204" charset="-122"/>
                  <a:cs typeface="+mn-ea"/>
                  <a:sym typeface="微软雅黑" panose="020B0503020204020204" charset="-122"/>
                </a:rPr>
                <a:t>不会导致血压或心率的改变</a:t>
              </a:r>
              <a:endParaRPr kumimoji="0" lang="zh-CN" altLang="en-US" sz="1200" b="1"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196" name="矩形: 圆角 195"/>
            <p:cNvSpPr/>
            <p:nvPr/>
          </p:nvSpPr>
          <p:spPr>
            <a:xfrm rot="16200000" flipV="1">
              <a:off x="5130353" y="3820562"/>
              <a:ext cx="1931295" cy="2254731"/>
            </a:xfrm>
            <a:prstGeom prst="roundRect">
              <a:avLst>
                <a:gd name="adj" fmla="val 4319"/>
              </a:avLst>
            </a:prstGeom>
            <a:gradFill flip="none" rotWithShape="1">
              <a:gsLst>
                <a:gs pos="0">
                  <a:srgbClr val="008E3F"/>
                </a:gs>
                <a:gs pos="100000">
                  <a:schemeClr val="accent6">
                    <a:lumMod val="60000"/>
                    <a:lumOff val="4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dirty="0">
                <a:solidFill>
                  <a:srgbClr val="FFFFFF"/>
                </a:solidFill>
                <a:latin typeface="微软雅黑" panose="020B0503020204020204" charset="-122"/>
                <a:ea typeface="微软雅黑" panose="020B0503020204020204" charset="-122"/>
              </a:endParaRPr>
            </a:p>
          </p:txBody>
        </p:sp>
        <p:grpSp>
          <p:nvGrpSpPr>
            <p:cNvPr id="197" name="组合 196"/>
            <p:cNvGrpSpPr/>
            <p:nvPr/>
          </p:nvGrpSpPr>
          <p:grpSpPr>
            <a:xfrm flipV="1">
              <a:off x="6050870" y="5620964"/>
              <a:ext cx="86919" cy="76938"/>
              <a:chOff x="3128430" y="1938620"/>
              <a:chExt cx="206319" cy="182628"/>
            </a:xfrm>
          </p:grpSpPr>
          <p:grpSp>
            <p:nvGrpSpPr>
              <p:cNvPr id="198" name="组合 197"/>
              <p:cNvGrpSpPr/>
              <p:nvPr/>
            </p:nvGrpSpPr>
            <p:grpSpPr>
              <a:xfrm>
                <a:off x="3128430" y="2040312"/>
                <a:ext cx="206319" cy="80936"/>
                <a:chOff x="8879508" y="5979651"/>
                <a:chExt cx="1007913" cy="395389"/>
              </a:xfrm>
              <a:solidFill>
                <a:srgbClr val="FFFFFF">
                  <a:alpha val="63922"/>
                </a:srgbClr>
              </a:solidFill>
            </p:grpSpPr>
            <p:sp>
              <p:nvSpPr>
                <p:cNvPr id="205" name="矩形: 圆角 204"/>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6" name="矩形: 圆角 205"/>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7" name="椭圆 206"/>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8" name="椭圆 207"/>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9" name="椭圆 208"/>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nvGrpSpPr>
              <p:cNvPr id="199" name="组合 198"/>
              <p:cNvGrpSpPr/>
              <p:nvPr/>
            </p:nvGrpSpPr>
            <p:grpSpPr>
              <a:xfrm>
                <a:off x="3128430" y="1938620"/>
                <a:ext cx="206319" cy="80936"/>
                <a:chOff x="8879508" y="5979651"/>
                <a:chExt cx="1007913" cy="395389"/>
              </a:xfrm>
              <a:solidFill>
                <a:srgbClr val="FFFFFF">
                  <a:alpha val="63922"/>
                </a:srgbClr>
              </a:solidFill>
            </p:grpSpPr>
            <p:sp>
              <p:nvSpPr>
                <p:cNvPr id="200" name="矩形: 圆角 199"/>
                <p:cNvSpPr/>
                <p:nvPr/>
              </p:nvSpPr>
              <p:spPr>
                <a:xfrm rot="18000000" flipH="1">
                  <a:off x="9105658"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1" name="矩形: 圆角 200"/>
                <p:cNvSpPr/>
                <p:nvPr/>
              </p:nvSpPr>
              <p:spPr>
                <a:xfrm rot="3600000">
                  <a:off x="9491125" y="5867424"/>
                  <a:ext cx="170146" cy="622446"/>
                </a:xfrm>
                <a:prstGeom prst="roundRect">
                  <a:avLst>
                    <a:gd name="adj" fmla="val 50000"/>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2" name="椭圆 201"/>
                <p:cNvSpPr/>
                <p:nvPr/>
              </p:nvSpPr>
              <p:spPr>
                <a:xfrm rot="19800000">
                  <a:off x="9295703" y="6202552"/>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3" name="椭圆 202"/>
                <p:cNvSpPr/>
                <p:nvPr/>
              </p:nvSpPr>
              <p:spPr>
                <a:xfrm rot="19800000">
                  <a:off x="9685726"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4" name="椭圆 203"/>
                <p:cNvSpPr/>
                <p:nvPr/>
              </p:nvSpPr>
              <p:spPr>
                <a:xfrm rot="19800000">
                  <a:off x="8908718" y="5979651"/>
                  <a:ext cx="172488" cy="17248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grpSp>
        <p:sp>
          <p:nvSpPr>
            <p:cNvPr id="210" name="任意多边形: 形状 209"/>
            <p:cNvSpPr/>
            <p:nvPr/>
          </p:nvSpPr>
          <p:spPr>
            <a:xfrm rot="16200000" flipV="1">
              <a:off x="5126300" y="3591800"/>
              <a:ext cx="1939401" cy="2254729"/>
            </a:xfrm>
            <a:custGeom>
              <a:avLst/>
              <a:gdLst>
                <a:gd name="connsiteX0" fmla="*/ 2133341 w 2133341"/>
                <a:gd name="connsiteY0" fmla="*/ 2401812 h 2480202"/>
                <a:gd name="connsiteX1" fmla="*/ 2133341 w 2133341"/>
                <a:gd name="connsiteY1" fmla="*/ 78390 h 2480202"/>
                <a:gd name="connsiteX2" fmla="*/ 2085463 w 2133341"/>
                <a:gd name="connsiteY2" fmla="*/ 6159 h 2480202"/>
                <a:gd name="connsiteX3" fmla="*/ 2054952 w 2133341"/>
                <a:gd name="connsiteY3" fmla="*/ 0 h 2480202"/>
                <a:gd name="connsiteX4" fmla="*/ 1992733 w 2133341"/>
                <a:gd name="connsiteY4" fmla="*/ 0 h 2480202"/>
                <a:gd name="connsiteX5" fmla="*/ 1798854 w 2133341"/>
                <a:gd name="connsiteY5" fmla="*/ 0 h 2480202"/>
                <a:gd name="connsiteX6" fmla="*/ 1736635 w 2133341"/>
                <a:gd name="connsiteY6" fmla="*/ 0 h 2480202"/>
                <a:gd name="connsiteX7" fmla="*/ 564486 w 2133341"/>
                <a:gd name="connsiteY7" fmla="*/ 0 h 2480202"/>
                <a:gd name="connsiteX8" fmla="*/ 334490 w 2133341"/>
                <a:gd name="connsiteY8" fmla="*/ 0 h 2480202"/>
                <a:gd name="connsiteX9" fmla="*/ 308388 w 2133341"/>
                <a:gd name="connsiteY9" fmla="*/ 0 h 2480202"/>
                <a:gd name="connsiteX10" fmla="*/ 78392 w 2133341"/>
                <a:gd name="connsiteY10" fmla="*/ 0 h 2480202"/>
                <a:gd name="connsiteX11" fmla="*/ 1 w 2133341"/>
                <a:gd name="connsiteY11" fmla="*/ 78391 h 2480202"/>
                <a:gd name="connsiteX12" fmla="*/ 1 w 2133341"/>
                <a:gd name="connsiteY12" fmla="*/ 1039846 h 2480202"/>
                <a:gd name="connsiteX13" fmla="*/ 16 w 2133341"/>
                <a:gd name="connsiteY13" fmla="*/ 1039990 h 2480202"/>
                <a:gd name="connsiteX14" fmla="*/ 49840 w 2133341"/>
                <a:gd name="connsiteY14" fmla="*/ 1128783 h 2480202"/>
                <a:gd name="connsiteX15" fmla="*/ 53494 w 2133341"/>
                <a:gd name="connsiteY15" fmla="*/ 1132433 h 2480202"/>
                <a:gd name="connsiteX16" fmla="*/ 126546 w 2133341"/>
                <a:gd name="connsiteY16" fmla="*/ 1243751 h 2480202"/>
                <a:gd name="connsiteX17" fmla="*/ 49840 w 2133341"/>
                <a:gd name="connsiteY17" fmla="*/ 1356895 h 2480202"/>
                <a:gd name="connsiteX18" fmla="*/ 16 w 2133341"/>
                <a:gd name="connsiteY18" fmla="*/ 1447228 h 2480202"/>
                <a:gd name="connsiteX19" fmla="*/ 1 w 2133341"/>
                <a:gd name="connsiteY19" fmla="*/ 1447374 h 2480202"/>
                <a:gd name="connsiteX20" fmla="*/ 0 w 2133341"/>
                <a:gd name="connsiteY20" fmla="*/ 2401811 h 2480202"/>
                <a:gd name="connsiteX21" fmla="*/ 78392 w 2133341"/>
                <a:gd name="connsiteY21" fmla="*/ 2480202 h 2480202"/>
                <a:gd name="connsiteX22" fmla="*/ 308388 w 2133341"/>
                <a:gd name="connsiteY22" fmla="*/ 2480202 h 2480202"/>
                <a:gd name="connsiteX23" fmla="*/ 334490 w 2133341"/>
                <a:gd name="connsiteY23" fmla="*/ 2480202 h 2480202"/>
                <a:gd name="connsiteX24" fmla="*/ 564486 w 2133341"/>
                <a:gd name="connsiteY24" fmla="*/ 2480202 h 2480202"/>
                <a:gd name="connsiteX25" fmla="*/ 1736635 w 2133341"/>
                <a:gd name="connsiteY25" fmla="*/ 2480202 h 2480202"/>
                <a:gd name="connsiteX26" fmla="*/ 1798854 w 2133341"/>
                <a:gd name="connsiteY26" fmla="*/ 2480202 h 2480202"/>
                <a:gd name="connsiteX27" fmla="*/ 1992733 w 2133341"/>
                <a:gd name="connsiteY27" fmla="*/ 2480202 h 2480202"/>
                <a:gd name="connsiteX28" fmla="*/ 2054952 w 2133341"/>
                <a:gd name="connsiteY28" fmla="*/ 2480202 h 2480202"/>
                <a:gd name="connsiteX29" fmla="*/ 2085463 w 2133341"/>
                <a:gd name="connsiteY29" fmla="*/ 2474043 h 2480202"/>
                <a:gd name="connsiteX30" fmla="*/ 2133341 w 2133341"/>
                <a:gd name="connsiteY30" fmla="*/ 2401812 h 24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33341" h="2480202">
                  <a:moveTo>
                    <a:pt x="2133341" y="2401812"/>
                  </a:moveTo>
                  <a:lnTo>
                    <a:pt x="2133341" y="78390"/>
                  </a:lnTo>
                  <a:cubicBezTo>
                    <a:pt x="2133341" y="45920"/>
                    <a:pt x="2113599" y="18060"/>
                    <a:pt x="2085463" y="6159"/>
                  </a:cubicBezTo>
                  <a:lnTo>
                    <a:pt x="2054952" y="0"/>
                  </a:lnTo>
                  <a:lnTo>
                    <a:pt x="1992733" y="0"/>
                  </a:lnTo>
                  <a:lnTo>
                    <a:pt x="1798854" y="0"/>
                  </a:lnTo>
                  <a:lnTo>
                    <a:pt x="1736635" y="0"/>
                  </a:lnTo>
                  <a:lnTo>
                    <a:pt x="564486" y="0"/>
                  </a:lnTo>
                  <a:lnTo>
                    <a:pt x="334490" y="0"/>
                  </a:lnTo>
                  <a:lnTo>
                    <a:pt x="308388" y="0"/>
                  </a:lnTo>
                  <a:lnTo>
                    <a:pt x="78392" y="0"/>
                  </a:lnTo>
                  <a:cubicBezTo>
                    <a:pt x="35098" y="0"/>
                    <a:pt x="1" y="35097"/>
                    <a:pt x="1" y="78391"/>
                  </a:cubicBezTo>
                  <a:lnTo>
                    <a:pt x="1" y="1039846"/>
                  </a:lnTo>
                  <a:lnTo>
                    <a:pt x="16" y="1039990"/>
                  </a:lnTo>
                  <a:cubicBezTo>
                    <a:pt x="3269" y="1064455"/>
                    <a:pt x="14227" y="1115096"/>
                    <a:pt x="49840" y="1128783"/>
                  </a:cubicBezTo>
                  <a:cubicBezTo>
                    <a:pt x="51667" y="1130608"/>
                    <a:pt x="53494" y="1130608"/>
                    <a:pt x="53494" y="1132433"/>
                  </a:cubicBezTo>
                  <a:cubicBezTo>
                    <a:pt x="97325" y="1150681"/>
                    <a:pt x="126546" y="1194479"/>
                    <a:pt x="126546" y="1243751"/>
                  </a:cubicBezTo>
                  <a:cubicBezTo>
                    <a:pt x="126546" y="1294849"/>
                    <a:pt x="95499" y="1338646"/>
                    <a:pt x="49840" y="1356895"/>
                  </a:cubicBezTo>
                  <a:cubicBezTo>
                    <a:pt x="14227" y="1370582"/>
                    <a:pt x="3269" y="1422249"/>
                    <a:pt x="16" y="1447228"/>
                  </a:cubicBezTo>
                  <a:lnTo>
                    <a:pt x="1" y="1447374"/>
                  </a:lnTo>
                  <a:lnTo>
                    <a:pt x="0" y="2401811"/>
                  </a:lnTo>
                  <a:cubicBezTo>
                    <a:pt x="0" y="2445105"/>
                    <a:pt x="35097" y="2480202"/>
                    <a:pt x="78392" y="2480202"/>
                  </a:cubicBezTo>
                  <a:lnTo>
                    <a:pt x="308388" y="2480202"/>
                  </a:lnTo>
                  <a:lnTo>
                    <a:pt x="334490" y="2480202"/>
                  </a:lnTo>
                  <a:lnTo>
                    <a:pt x="564486" y="2480202"/>
                  </a:lnTo>
                  <a:lnTo>
                    <a:pt x="1736635" y="2480202"/>
                  </a:lnTo>
                  <a:lnTo>
                    <a:pt x="1798854" y="2480202"/>
                  </a:lnTo>
                  <a:lnTo>
                    <a:pt x="1992733" y="2480202"/>
                  </a:lnTo>
                  <a:lnTo>
                    <a:pt x="2054952" y="2480202"/>
                  </a:lnTo>
                  <a:lnTo>
                    <a:pt x="2085463" y="2474043"/>
                  </a:lnTo>
                  <a:cubicBezTo>
                    <a:pt x="2113599" y="2462142"/>
                    <a:pt x="2133341" y="2434282"/>
                    <a:pt x="2133341" y="2401812"/>
                  </a:cubicBezTo>
                  <a:close/>
                </a:path>
              </a:pathLst>
            </a:custGeom>
            <a:solidFill>
              <a:schemeClr val="bg1"/>
            </a:solidFill>
            <a:ln w="9525">
              <a:noFill/>
            </a:ln>
            <a:effectLst>
              <a:outerShdw blurRad="63500" sx="102000" sy="102000" algn="ctr" rotWithShape="0">
                <a:srgbClr val="008E3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solidFill>
                  <a:srgbClr val="FFFFFF"/>
                </a:solidFill>
                <a:latin typeface="微软雅黑" panose="020B0503020204020204" charset="-122"/>
                <a:ea typeface="微软雅黑" panose="020B0503020204020204" charset="-122"/>
                <a:cs typeface="+mn-ea"/>
              </a:endParaRPr>
            </a:p>
          </p:txBody>
        </p:sp>
        <p:sp>
          <p:nvSpPr>
            <p:cNvPr id="226" name="文本框 225"/>
            <p:cNvSpPr txBox="1"/>
            <p:nvPr/>
          </p:nvSpPr>
          <p:spPr>
            <a:xfrm>
              <a:off x="5175043" y="3842459"/>
              <a:ext cx="1653099" cy="32893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8E3F"/>
                  </a:solidFill>
                  <a:effectLst/>
                  <a:uLnTx/>
                  <a:uFillTx/>
                  <a:latin typeface="微软雅黑" panose="020B0503020204020204" charset="-122"/>
                  <a:ea typeface="微软雅黑" panose="020B0503020204020204" charset="-122"/>
                  <a:cs typeface="+mn-ea"/>
                  <a:sym typeface="微软雅黑" panose="020B0503020204020204" charset="-122"/>
                </a:rPr>
                <a:t>鉴别点二</a:t>
              </a:r>
            </a:p>
          </p:txBody>
        </p:sp>
        <p:sp>
          <p:nvSpPr>
            <p:cNvPr id="227" name="文本框 226"/>
            <p:cNvSpPr txBox="1"/>
            <p:nvPr/>
          </p:nvSpPr>
          <p:spPr>
            <a:xfrm>
              <a:off x="5001725" y="4419000"/>
              <a:ext cx="2188550" cy="663575"/>
            </a:xfrm>
            <a:prstGeom prst="rect">
              <a:avLst/>
            </a:prstGeom>
            <a:noFill/>
          </p:spPr>
          <p:txBody>
            <a:bodyPr wrap="square" lIns="0" tIns="0" rIns="0" bIns="0">
              <a:spAutoFit/>
            </a:bodyPr>
            <a:lstStyle>
              <a:defPPr>
                <a:defRPr lang="zh-CN"/>
              </a:defPPr>
              <a:lvl1pPr marL="171450" lvl="0" indent="-171450">
                <a:lnSpc>
                  <a:spcPct val="120000"/>
                </a:lnSpc>
                <a:buFont typeface="Arial" panose="020B0604020202020204" pitchFamily="34" charset="0"/>
                <a:buChar char="•"/>
                <a:defRPr sz="1000">
                  <a:latin typeface="微软雅黑" panose="020B0503020204020204" charset="-122"/>
                  <a:ea typeface="微软雅黑" panose="020B0503020204020204" charset="-122"/>
                  <a:cs typeface="+mn-ea"/>
                </a:defRPr>
              </a:lvl1pPr>
            </a:lstStyle>
            <a:p>
              <a:r>
                <a:rPr lang="zh-CN" altLang="en-US" sz="1200" dirty="0">
                  <a:sym typeface="微软雅黑" panose="020B0503020204020204" charset="-122"/>
                </a:rPr>
                <a:t>对于视觉刺激的敏感性不同，当静止坐立时，复杂或移动视觉刺激不会使自主神经功能紊乱患者产生不适感</a:t>
              </a: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与自主神经功能紊乱相鉴别</a:t>
            </a:r>
          </a:p>
        </p:txBody>
      </p:sp>
      <p:sp>
        <p:nvSpPr>
          <p:cNvPr id="21" name="圆角矩形 20"/>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圆角矩形 23"/>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normAutofit/>
          </a:bodyPr>
          <a:lstStyle/>
          <a:p>
            <a:pPr marL="228600" indent="-228600">
              <a:buFont typeface="+mj-lt"/>
              <a:buAutoNum type="arabicPeriod"/>
            </a:pPr>
            <a:r>
              <a:rPr lang="zh-CN" altLang="en-US" dirty="0"/>
              <a:t>中华医学会</a:t>
            </a:r>
            <a:r>
              <a:rPr lang="en-US" altLang="zh-CN" dirty="0"/>
              <a:t>.</a:t>
            </a:r>
            <a:r>
              <a:rPr lang="zh-CN" altLang="en-US" dirty="0"/>
              <a:t>头晕</a:t>
            </a:r>
            <a:r>
              <a:rPr lang="en-US" altLang="zh-CN" dirty="0"/>
              <a:t>/</a:t>
            </a:r>
            <a:r>
              <a:rPr lang="zh-CN" altLang="en-US" dirty="0"/>
              <a:t>眩晕基层诊疗指南（</a:t>
            </a:r>
            <a:r>
              <a:rPr lang="en-US" altLang="zh-CN" dirty="0"/>
              <a:t>2019</a:t>
            </a:r>
            <a:r>
              <a:rPr lang="zh-CN" altLang="en-US" dirty="0"/>
              <a:t>年）</a:t>
            </a:r>
            <a:r>
              <a:rPr lang="en-US" altLang="zh-CN" dirty="0"/>
              <a:t>[J].</a:t>
            </a:r>
            <a:r>
              <a:rPr lang="zh-CN" altLang="en-US" dirty="0"/>
              <a:t>中华全科医师杂志</a:t>
            </a:r>
            <a:r>
              <a:rPr lang="en-US" altLang="zh-CN" dirty="0"/>
              <a:t>, 2020, 19(03):201-216.</a:t>
            </a:r>
          </a:p>
          <a:p>
            <a:pPr marL="228600" indent="-228600">
              <a:buFont typeface="+mj-lt"/>
              <a:buAutoNum type="arabicPeriod"/>
            </a:pPr>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pPr marL="228600" indent="-228600">
              <a:buFont typeface="+mj-lt"/>
              <a:buAutoNum type="arabicPeriod"/>
            </a:pPr>
            <a:endParaRPr lang="zh-CN" altLang="en-US" dirty="0">
              <a:cs typeface="+mn-ea"/>
              <a:sym typeface="+mn-lt"/>
            </a:endParaRPr>
          </a:p>
        </p:txBody>
      </p:sp>
      <p:graphicFrame>
        <p:nvGraphicFramePr>
          <p:cNvPr id="2" name="表格 1"/>
          <p:cNvGraphicFramePr>
            <a:graphicFrameLocks noGrp="1"/>
          </p:cNvGraphicFramePr>
          <p:nvPr>
            <p:custDataLst>
              <p:tags r:id="rId1"/>
            </p:custDataLst>
            <p:extLst>
              <p:ext uri="{D42A27DB-BD31-4B8C-83A1-F6EECF244321}">
                <p14:modId xmlns:p14="http://schemas.microsoft.com/office/powerpoint/2010/main" val="364164824"/>
              </p:ext>
            </p:extLst>
          </p:nvPr>
        </p:nvGraphicFramePr>
        <p:xfrm>
          <a:off x="1164771" y="1404620"/>
          <a:ext cx="9798504" cy="4048760"/>
        </p:xfrm>
        <a:graphic>
          <a:graphicData uri="http://schemas.openxmlformats.org/drawingml/2006/table">
            <a:tbl>
              <a:tblPr firstRow="1" bandRow="1">
                <a:tableStyleId>{912C8C85-51F0-491E-9774-3900AFEF0FD7}</a:tableStyleId>
              </a:tblPr>
              <a:tblGrid>
                <a:gridCol w="5139509">
                  <a:extLst>
                    <a:ext uri="{9D8B030D-6E8A-4147-A177-3AD203B41FA5}">
                      <a16:colId xmlns:a16="http://schemas.microsoft.com/office/drawing/2014/main" val="20000"/>
                    </a:ext>
                  </a:extLst>
                </a:gridCol>
                <a:gridCol w="4658995">
                  <a:extLst>
                    <a:ext uri="{9D8B030D-6E8A-4147-A177-3AD203B41FA5}">
                      <a16:colId xmlns:a16="http://schemas.microsoft.com/office/drawing/2014/main" val="20001"/>
                    </a:ext>
                  </a:extLst>
                </a:gridCol>
              </a:tblGrid>
              <a:tr h="577850">
                <a:tc>
                  <a:txBody>
                    <a:bodyPr/>
                    <a:lstStyle/>
                    <a:p>
                      <a:pPr algn="ctr">
                        <a:lnSpc>
                          <a:spcPct val="150000"/>
                        </a:lnSpc>
                      </a:pPr>
                      <a:r>
                        <a:rPr lang="zh-CN" altLang="en-US" sz="1400" dirty="0"/>
                        <a:t>双侧前庭病（</a:t>
                      </a:r>
                      <a:r>
                        <a:rPr lang="en-US" altLang="zh-CN" sz="1400" dirty="0"/>
                        <a:t>BVP</a:t>
                      </a:r>
                      <a:r>
                        <a:rPr lang="zh-CN" altLang="en-US" sz="1400" dirty="0"/>
                        <a:t>）</a:t>
                      </a:r>
                    </a:p>
                  </a:txBody>
                  <a:tcPr anchor="ctr">
                    <a:solidFill>
                      <a:srgbClr val="008E3F"/>
                    </a:solidFill>
                  </a:tcPr>
                </a:tc>
                <a:tc>
                  <a:txBody>
                    <a:bodyPr/>
                    <a:lstStyle/>
                    <a:p>
                      <a:pPr algn="ctr">
                        <a:lnSpc>
                          <a:spcPct val="150000"/>
                        </a:lnSpc>
                      </a:pPr>
                      <a:r>
                        <a:rPr lang="en-US" altLang="zh-CN" sz="1400" dirty="0"/>
                        <a:t>PPPD</a:t>
                      </a:r>
                      <a:endParaRPr lang="zh-CN" altLang="en-US" sz="1400" dirty="0"/>
                    </a:p>
                  </a:txBody>
                  <a:tcPr anchor="ctr">
                    <a:solidFill>
                      <a:srgbClr val="008E3F"/>
                    </a:solidFill>
                  </a:tcPr>
                </a:tc>
                <a:extLst>
                  <a:ext uri="{0D108BD9-81ED-4DB2-BD59-A6C34878D82A}">
                    <a16:rowId xmlns:a16="http://schemas.microsoft.com/office/drawing/2014/main" val="10000"/>
                  </a:ext>
                </a:extLst>
              </a:tr>
              <a:tr h="191071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400" dirty="0"/>
                        <a:t>慢性持续性症状，以行走或站立时不稳为主，可伴有行走或头部</a:t>
                      </a:r>
                      <a:r>
                        <a:rPr lang="en-US" altLang="zh-CN" sz="1400" dirty="0"/>
                        <a:t>/</a:t>
                      </a:r>
                      <a:r>
                        <a:rPr lang="zh-CN" altLang="en-US" sz="1400" dirty="0"/>
                        <a:t>身体快速运动时出现运动诱发的视物模糊或振动幻视，也可伴有黑暗环境中或地面不平时上述不稳症状加重，</a:t>
                      </a:r>
                      <a:r>
                        <a:rPr lang="zh-CN" altLang="en-US" sz="1400" b="1" dirty="0"/>
                        <a:t>静坐或平躺时症状消失</a:t>
                      </a:r>
                    </a:p>
                  </a:txBody>
                  <a:tcPr anchor="ctr"/>
                </a:tc>
                <a:tc>
                  <a:txBody>
                    <a:bodyPr/>
                    <a:lstStyle/>
                    <a:p>
                      <a:pPr algn="ctr">
                        <a:lnSpc>
                          <a:spcPct val="150000"/>
                        </a:lnSpc>
                      </a:pPr>
                      <a:r>
                        <a:rPr lang="zh-CN" altLang="en-US" sz="1400" dirty="0"/>
                        <a:t>非旋转性头晕及不稳感持续</a:t>
                      </a:r>
                      <a:r>
                        <a:rPr lang="en-US" altLang="zh-CN" sz="1400" dirty="0"/>
                        <a:t>3</a:t>
                      </a:r>
                      <a:r>
                        <a:rPr lang="zh-CN" altLang="en-US" sz="1400" dirty="0"/>
                        <a:t>个月或以上；症状大部分时间存在，部分患者几乎每日均有症状，但时轻时重</a:t>
                      </a:r>
                      <a:r>
                        <a:rPr lang="zh-CN" altLang="en-US" sz="1400" b="0" dirty="0"/>
                        <a:t>。</a:t>
                      </a:r>
                      <a:r>
                        <a:rPr lang="zh-CN" altLang="en-US" sz="1400" b="1" dirty="0"/>
                        <a:t>静坐时也会因为暴露于移动视觉刺激或复杂视觉环境而出现症状加重</a:t>
                      </a:r>
                    </a:p>
                  </a:txBody>
                  <a:tcPr anchor="ctr"/>
                </a:tc>
                <a:extLst>
                  <a:ext uri="{0D108BD9-81ED-4DB2-BD59-A6C34878D82A}">
                    <a16:rowId xmlns:a16="http://schemas.microsoft.com/office/drawing/2014/main" val="10001"/>
                  </a:ext>
                </a:extLst>
              </a:tr>
              <a:tr h="577850">
                <a:tc>
                  <a:txBody>
                    <a:bodyPr/>
                    <a:lstStyle/>
                    <a:p>
                      <a:pPr algn="ctr">
                        <a:lnSpc>
                          <a:spcPct val="150000"/>
                        </a:lnSpc>
                      </a:pPr>
                      <a:r>
                        <a:rPr lang="en-US" altLang="zh-CN" sz="1400" b="1" dirty="0"/>
                        <a:t>30%</a:t>
                      </a:r>
                      <a:r>
                        <a:rPr lang="zh-CN" altLang="en-US" sz="1400" b="1" dirty="0"/>
                        <a:t>～</a:t>
                      </a:r>
                      <a:r>
                        <a:rPr lang="en-US" altLang="zh-CN" sz="1400" b="1" dirty="0"/>
                        <a:t>40</a:t>
                      </a:r>
                      <a:r>
                        <a:rPr lang="en-US" altLang="zh-CN" sz="1400" dirty="0"/>
                        <a:t>%</a:t>
                      </a:r>
                      <a:r>
                        <a:rPr lang="zh-CN" altLang="en-US" sz="1400" dirty="0"/>
                        <a:t>的</a:t>
                      </a:r>
                      <a:r>
                        <a:rPr lang="en-US" altLang="zh-CN" sz="1400" dirty="0"/>
                        <a:t>BVP</a:t>
                      </a:r>
                      <a:r>
                        <a:rPr lang="zh-CN" altLang="en-US" sz="1400" dirty="0"/>
                        <a:t>患者会出现</a:t>
                      </a:r>
                      <a:r>
                        <a:rPr lang="zh-CN" altLang="en-US" sz="1400" b="1" dirty="0"/>
                        <a:t>振动幻视</a:t>
                      </a:r>
                    </a:p>
                  </a:txBody>
                  <a:tcPr anchor="ctr"/>
                </a:tc>
                <a:tc>
                  <a:txBody>
                    <a:bodyPr/>
                    <a:lstStyle/>
                    <a:p>
                      <a:pPr algn="ctr">
                        <a:lnSpc>
                          <a:spcPct val="150000"/>
                        </a:lnSpc>
                      </a:pPr>
                      <a:r>
                        <a:rPr lang="zh-CN" altLang="en-US" sz="1400" b="1" dirty="0"/>
                        <a:t>不会出现振动幻视症状</a:t>
                      </a:r>
                    </a:p>
                  </a:txBody>
                  <a:tcPr anchor="ctr"/>
                </a:tc>
                <a:extLst>
                  <a:ext uri="{0D108BD9-81ED-4DB2-BD59-A6C34878D82A}">
                    <a16:rowId xmlns:a16="http://schemas.microsoft.com/office/drawing/2014/main" val="10002"/>
                  </a:ext>
                </a:extLst>
              </a:tr>
              <a:tr h="982345">
                <a:tc>
                  <a:txBody>
                    <a:bodyPr/>
                    <a:lstStyle/>
                    <a:p>
                      <a:pPr algn="ctr">
                        <a:lnSpc>
                          <a:spcPct val="150000"/>
                        </a:lnSpc>
                      </a:pPr>
                      <a:r>
                        <a:rPr lang="zh-CN" altLang="en-US" sz="1400" b="1" dirty="0"/>
                        <a:t>双侧甩头试验阳性</a:t>
                      </a:r>
                      <a:r>
                        <a:rPr lang="zh-CN" altLang="en-US" sz="1400" dirty="0"/>
                        <a:t>，以及前庭双温试验、正弦谐波转椅、视频头脉冲（</a:t>
                      </a:r>
                      <a:r>
                        <a:rPr lang="en-US" altLang="zh-CN" sz="1400" dirty="0" err="1"/>
                        <a:t>vHIT</a:t>
                      </a:r>
                      <a:r>
                        <a:rPr lang="zh-CN" altLang="en-US" sz="1400" dirty="0"/>
                        <a:t>）检查常提示双侧反应减低</a:t>
                      </a:r>
                    </a:p>
                  </a:txBody>
                  <a:tcPr anchor="ctr"/>
                </a:tc>
                <a:tc>
                  <a:txBody>
                    <a:bodyPr/>
                    <a:lstStyle/>
                    <a:p>
                      <a:pPr algn="ctr">
                        <a:lnSpc>
                          <a:spcPct val="150000"/>
                        </a:lnSpc>
                      </a:pPr>
                      <a:r>
                        <a:rPr lang="zh-CN" altLang="en-US" sz="1400" b="1" dirty="0"/>
                        <a:t>无明显阳性体征</a:t>
                      </a:r>
                    </a:p>
                  </a:txBody>
                  <a:tcPr anchor="ctr"/>
                </a:tc>
                <a:extLst>
                  <a:ext uri="{0D108BD9-81ED-4DB2-BD59-A6C34878D82A}">
                    <a16:rowId xmlns:a16="http://schemas.microsoft.com/office/drawing/2014/main" val="10003"/>
                  </a:ext>
                </a:extLst>
              </a:tr>
            </a:tbl>
          </a:graphicData>
        </a:graphic>
      </p:graphicFrame>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与双侧前庭病相鉴别</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sp>
        <p:nvSpPr>
          <p:cNvPr id="2" name="矩形: 圆角 1"/>
          <p:cNvSpPr/>
          <p:nvPr/>
        </p:nvSpPr>
        <p:spPr>
          <a:xfrm>
            <a:off x="4713514" y="1229904"/>
            <a:ext cx="2764972" cy="424543"/>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t>慢性神经系统疾病</a:t>
            </a:r>
          </a:p>
        </p:txBody>
      </p:sp>
      <p:sp>
        <p:nvSpPr>
          <p:cNvPr id="6" name="矩形: 圆角 5"/>
          <p:cNvSpPr/>
          <p:nvPr/>
        </p:nvSpPr>
        <p:spPr>
          <a:xfrm>
            <a:off x="908352" y="2210802"/>
            <a:ext cx="3494314" cy="604787"/>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solidFill>
                  <a:schemeClr val="tx1"/>
                </a:solidFill>
              </a:rPr>
              <a:t>帕金森病、小脑退行性变、</a:t>
            </a:r>
            <a:endParaRPr lang="en-US" altLang="zh-CN" sz="1400" b="1" dirty="0">
              <a:solidFill>
                <a:schemeClr val="tx1"/>
              </a:solidFill>
            </a:endParaRPr>
          </a:p>
          <a:p>
            <a:pPr algn="ctr">
              <a:lnSpc>
                <a:spcPct val="120000"/>
              </a:lnSpc>
            </a:pPr>
            <a:r>
              <a:rPr lang="zh-CN" altLang="en-US" sz="1400" b="1" dirty="0">
                <a:solidFill>
                  <a:schemeClr val="tx1"/>
                </a:solidFill>
              </a:rPr>
              <a:t>下跳眼震综合征、小血管白质病变</a:t>
            </a:r>
          </a:p>
        </p:txBody>
      </p:sp>
      <p:sp>
        <p:nvSpPr>
          <p:cNvPr id="7" name="矩形: 圆角 6"/>
          <p:cNvSpPr/>
          <p:nvPr/>
        </p:nvSpPr>
        <p:spPr>
          <a:xfrm>
            <a:off x="4937275" y="2201176"/>
            <a:ext cx="2455333" cy="614413"/>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solidFill>
                  <a:schemeClr val="tx1"/>
                </a:solidFill>
              </a:rPr>
              <a:t>双侧周围神经病变</a:t>
            </a:r>
          </a:p>
        </p:txBody>
      </p:sp>
      <p:sp>
        <p:nvSpPr>
          <p:cNvPr id="8" name="矩形: 圆角 7"/>
          <p:cNvSpPr/>
          <p:nvPr/>
        </p:nvSpPr>
        <p:spPr>
          <a:xfrm>
            <a:off x="8311240" y="2181926"/>
            <a:ext cx="2521859" cy="633663"/>
          </a:xfrm>
          <a:prstGeom prst="roundRect">
            <a:avLst/>
          </a:prstGeom>
          <a:noFill/>
          <a:ln w="12700" cmpd="sng">
            <a:solidFill>
              <a:srgbClr val="008D3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solidFill>
                  <a:schemeClr val="tx1"/>
                </a:solidFill>
              </a:rPr>
              <a:t>直立性震颤</a:t>
            </a:r>
          </a:p>
        </p:txBody>
      </p:sp>
      <p:sp>
        <p:nvSpPr>
          <p:cNvPr id="9" name="矩形: 圆角 8"/>
          <p:cNvSpPr/>
          <p:nvPr/>
        </p:nvSpPr>
        <p:spPr>
          <a:xfrm>
            <a:off x="899886" y="3125832"/>
            <a:ext cx="3494314" cy="604158"/>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dirty="0">
                <a:solidFill>
                  <a:schemeClr val="tx1"/>
                </a:solidFill>
              </a:rPr>
              <a:t>患者在尚未出现明显的运动症状之前就可表现为在站立或行走时出现头晕或不稳</a:t>
            </a:r>
          </a:p>
        </p:txBody>
      </p:sp>
      <p:sp>
        <p:nvSpPr>
          <p:cNvPr id="10" name="矩形: 圆角 9"/>
          <p:cNvSpPr/>
          <p:nvPr/>
        </p:nvSpPr>
        <p:spPr>
          <a:xfrm>
            <a:off x="899886" y="4075914"/>
            <a:ext cx="3494314" cy="576943"/>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dirty="0">
                <a:solidFill>
                  <a:schemeClr val="tx1"/>
                </a:solidFill>
              </a:rPr>
              <a:t>在缺乏移动视觉刺激或复杂视觉环境导致症状加重的线索时，应警惕</a:t>
            </a:r>
            <a:r>
              <a:rPr lang="en-US" altLang="zh-CN" sz="1200" dirty="0">
                <a:solidFill>
                  <a:schemeClr val="tx1"/>
                </a:solidFill>
              </a:rPr>
              <a:t>PPPD</a:t>
            </a:r>
            <a:r>
              <a:rPr lang="zh-CN" altLang="en-US" sz="1200" dirty="0">
                <a:solidFill>
                  <a:schemeClr val="tx1"/>
                </a:solidFill>
              </a:rPr>
              <a:t>并不是正确的诊断</a:t>
            </a:r>
          </a:p>
        </p:txBody>
      </p:sp>
      <p:sp>
        <p:nvSpPr>
          <p:cNvPr id="11" name="矩形: 圆角 10"/>
          <p:cNvSpPr/>
          <p:nvPr/>
        </p:nvSpPr>
        <p:spPr>
          <a:xfrm>
            <a:off x="933752" y="4936186"/>
            <a:ext cx="3494314" cy="857553"/>
          </a:xfrm>
          <a:prstGeom prst="roundRect">
            <a:avLst/>
          </a:prstGeom>
          <a:solidFill>
            <a:schemeClr val="accent6">
              <a:lumMod val="20000"/>
              <a:lumOff val="80000"/>
              <a:alpha val="50000"/>
            </a:schemeClr>
          </a:solid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b="1" dirty="0">
                <a:solidFill>
                  <a:schemeClr val="tx1"/>
                </a:solidFill>
              </a:rPr>
              <a:t>最佳的鉴别诊断方法是进行随访（通常</a:t>
            </a:r>
            <a:r>
              <a:rPr lang="en-US" altLang="zh-CN" sz="1200" b="1" dirty="0">
                <a:solidFill>
                  <a:schemeClr val="tx1"/>
                </a:solidFill>
              </a:rPr>
              <a:t>6</a:t>
            </a:r>
            <a:r>
              <a:rPr lang="zh-CN" altLang="en-US" sz="1200" b="1" dirty="0">
                <a:solidFill>
                  <a:schemeClr val="tx1"/>
                </a:solidFill>
              </a:rPr>
              <a:t>～</a:t>
            </a:r>
            <a:r>
              <a:rPr lang="en-US" altLang="zh-CN" sz="1200" b="1" dirty="0">
                <a:solidFill>
                  <a:schemeClr val="tx1"/>
                </a:solidFill>
              </a:rPr>
              <a:t>12</a:t>
            </a:r>
            <a:r>
              <a:rPr lang="zh-CN" altLang="en-US" sz="1200" b="1" dirty="0">
                <a:solidFill>
                  <a:schemeClr val="tx1"/>
                </a:solidFill>
              </a:rPr>
              <a:t>个月）</a:t>
            </a:r>
            <a:r>
              <a:rPr lang="zh-CN" altLang="en-US" sz="1200" dirty="0">
                <a:solidFill>
                  <a:schemeClr val="tx1"/>
                </a:solidFill>
              </a:rPr>
              <a:t>，在此期间进行一系列的检查并由患者记录症状日志</a:t>
            </a:r>
          </a:p>
        </p:txBody>
      </p:sp>
      <p:sp>
        <p:nvSpPr>
          <p:cNvPr id="12" name="矩形: 圆角 11"/>
          <p:cNvSpPr/>
          <p:nvPr/>
        </p:nvSpPr>
        <p:spPr>
          <a:xfrm>
            <a:off x="4937275" y="3125832"/>
            <a:ext cx="5891592" cy="595691"/>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dirty="0">
                <a:solidFill>
                  <a:schemeClr val="tx1"/>
                </a:solidFill>
              </a:rPr>
              <a:t>当处于直立姿势时，患者均可出现头晕、不稳</a:t>
            </a:r>
          </a:p>
        </p:txBody>
      </p:sp>
      <p:sp>
        <p:nvSpPr>
          <p:cNvPr id="13" name="矩形: 圆角 12"/>
          <p:cNvSpPr/>
          <p:nvPr/>
        </p:nvSpPr>
        <p:spPr>
          <a:xfrm>
            <a:off x="4937275" y="4090427"/>
            <a:ext cx="5866190" cy="537030"/>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dirty="0">
                <a:solidFill>
                  <a:schemeClr val="tx1"/>
                </a:solidFill>
              </a:rPr>
              <a:t>但当暴露于移动视觉刺激及复杂视觉环境中时，此类患者的症状不会出现加重</a:t>
            </a:r>
          </a:p>
        </p:txBody>
      </p:sp>
      <p:sp>
        <p:nvSpPr>
          <p:cNvPr id="14" name="矩形: 圆角 13"/>
          <p:cNvSpPr/>
          <p:nvPr/>
        </p:nvSpPr>
        <p:spPr>
          <a:xfrm>
            <a:off x="4937275" y="4966426"/>
            <a:ext cx="2555724" cy="878114"/>
          </a:xfrm>
          <a:prstGeom prst="roundRect">
            <a:avLst/>
          </a:prstGeom>
          <a:solidFill>
            <a:schemeClr val="accent6">
              <a:lumMod val="20000"/>
              <a:lumOff val="80000"/>
              <a:alpha val="50000"/>
            </a:schemeClr>
          </a:solid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b="1" dirty="0">
                <a:solidFill>
                  <a:schemeClr val="tx1"/>
                </a:solidFill>
              </a:rPr>
              <a:t>周围神经病变患者更多表现为感觉减退和疼痛</a:t>
            </a:r>
            <a:r>
              <a:rPr lang="zh-CN" altLang="en-US" sz="1200" dirty="0">
                <a:solidFill>
                  <a:schemeClr val="tx1"/>
                </a:solidFill>
              </a:rPr>
              <a:t>，或者为多种背景疾病中的一种，并不是头晕的唯一原因</a:t>
            </a:r>
          </a:p>
        </p:txBody>
      </p:sp>
      <p:sp>
        <p:nvSpPr>
          <p:cNvPr id="15" name="矩形: 圆角 14"/>
          <p:cNvSpPr/>
          <p:nvPr/>
        </p:nvSpPr>
        <p:spPr>
          <a:xfrm>
            <a:off x="8057848" y="4972987"/>
            <a:ext cx="2775251" cy="846153"/>
          </a:xfrm>
          <a:prstGeom prst="roundRect">
            <a:avLst/>
          </a:prstGeom>
          <a:solidFill>
            <a:schemeClr val="accent6">
              <a:lumMod val="20000"/>
              <a:lumOff val="80000"/>
              <a:alpha val="50000"/>
            </a:schemeClr>
          </a:solid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200" b="1" dirty="0">
                <a:solidFill>
                  <a:schemeClr val="tx1"/>
                </a:solidFill>
              </a:rPr>
              <a:t>通常在静止站立时出现不适，坐位或行走时症状缓解</a:t>
            </a:r>
            <a:r>
              <a:rPr lang="zh-CN" altLang="en-US" sz="1200" dirty="0">
                <a:solidFill>
                  <a:schemeClr val="tx1"/>
                </a:solidFill>
              </a:rPr>
              <a:t>。可通过下肢肌电图或姿势描记检查识别进行诊断</a:t>
            </a:r>
          </a:p>
        </p:txBody>
      </p:sp>
      <p:cxnSp>
        <p:nvCxnSpPr>
          <p:cNvPr id="17" name="直接连接符 16"/>
          <p:cNvCxnSpPr/>
          <p:nvPr/>
        </p:nvCxnSpPr>
        <p:spPr>
          <a:xfrm>
            <a:off x="2645833" y="1893169"/>
            <a:ext cx="709493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9" name="直接连接符 18"/>
          <p:cNvCxnSpPr>
            <a:stCxn id="2" idx="2"/>
          </p:cNvCxnSpPr>
          <p:nvPr/>
        </p:nvCxnSpPr>
        <p:spPr>
          <a:xfrm>
            <a:off x="6096000" y="1654446"/>
            <a:ext cx="0" cy="25200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21" name="直接箭头连接符 20"/>
          <p:cNvCxnSpPr>
            <a:endCxn id="6" idx="0"/>
          </p:cNvCxnSpPr>
          <p:nvPr/>
        </p:nvCxnSpPr>
        <p:spPr>
          <a:xfrm>
            <a:off x="2655509" y="1884257"/>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5" name="直接箭头连接符 24"/>
          <p:cNvCxnSpPr/>
          <p:nvPr/>
        </p:nvCxnSpPr>
        <p:spPr>
          <a:xfrm>
            <a:off x="6096000" y="1884257"/>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6" name="直接箭头连接符 25"/>
          <p:cNvCxnSpPr/>
          <p:nvPr/>
        </p:nvCxnSpPr>
        <p:spPr>
          <a:xfrm>
            <a:off x="9728200" y="1884257"/>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7" name="直接箭头连接符 26"/>
          <p:cNvCxnSpPr/>
          <p:nvPr/>
        </p:nvCxnSpPr>
        <p:spPr>
          <a:xfrm>
            <a:off x="2655509" y="2802891"/>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8" name="直接箭头连接符 27"/>
          <p:cNvCxnSpPr/>
          <p:nvPr/>
        </p:nvCxnSpPr>
        <p:spPr>
          <a:xfrm>
            <a:off x="2655509" y="3746925"/>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9" name="直接箭头连接符 28"/>
          <p:cNvCxnSpPr/>
          <p:nvPr/>
        </p:nvCxnSpPr>
        <p:spPr>
          <a:xfrm>
            <a:off x="2655509" y="4635925"/>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0" name="直接箭头连接符 29"/>
          <p:cNvCxnSpPr/>
          <p:nvPr/>
        </p:nvCxnSpPr>
        <p:spPr>
          <a:xfrm>
            <a:off x="6096000" y="2802891"/>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1" name="直接箭头连接符 30"/>
          <p:cNvCxnSpPr/>
          <p:nvPr/>
        </p:nvCxnSpPr>
        <p:spPr>
          <a:xfrm>
            <a:off x="6096000" y="3746925"/>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2" name="直接箭头连接符 31"/>
          <p:cNvCxnSpPr/>
          <p:nvPr/>
        </p:nvCxnSpPr>
        <p:spPr>
          <a:xfrm>
            <a:off x="6096000" y="4635925"/>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3" name="直接箭头连接符 32"/>
          <p:cNvCxnSpPr/>
          <p:nvPr/>
        </p:nvCxnSpPr>
        <p:spPr>
          <a:xfrm>
            <a:off x="9724725" y="2802891"/>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4" name="直接箭头连接符 33"/>
          <p:cNvCxnSpPr/>
          <p:nvPr/>
        </p:nvCxnSpPr>
        <p:spPr>
          <a:xfrm>
            <a:off x="9724725" y="3746925"/>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35" name="直接箭头连接符 34"/>
          <p:cNvCxnSpPr/>
          <p:nvPr/>
        </p:nvCxnSpPr>
        <p:spPr>
          <a:xfrm>
            <a:off x="9724725" y="4635925"/>
            <a:ext cx="0" cy="32654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与慢性神经系统疾病相鉴别</a:t>
            </a:r>
          </a:p>
        </p:txBody>
      </p:sp>
      <p:sp>
        <p:nvSpPr>
          <p:cNvPr id="18" name="圆角矩形 17"/>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圆角矩形 1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3"/>
          </p:nvPr>
        </p:nvSpPr>
        <p:spPr/>
        <p:txBody>
          <a:bodyPr>
            <a:normAutofit/>
          </a:bodyPr>
          <a:lstStyle/>
          <a:p>
            <a:pPr marL="228600" indent="-228600">
              <a:buFont typeface="+mj-lt"/>
              <a:buAutoNum type="arabicPeriod"/>
            </a:pPr>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endParaRPr lang="zh-CN" altLang="en-US" dirty="0">
              <a:cs typeface="+mn-ea"/>
              <a:sym typeface="+mn-lt"/>
            </a:endParaRPr>
          </a:p>
        </p:txBody>
      </p:sp>
      <p:graphicFrame>
        <p:nvGraphicFramePr>
          <p:cNvPr id="2" name="表格 1"/>
          <p:cNvGraphicFramePr>
            <a:graphicFrameLocks noGrp="1"/>
          </p:cNvGraphicFramePr>
          <p:nvPr>
            <p:custDataLst>
              <p:tags r:id="rId1"/>
            </p:custDataLst>
            <p:extLst>
              <p:ext uri="{D42A27DB-BD31-4B8C-83A1-F6EECF244321}">
                <p14:modId xmlns:p14="http://schemas.microsoft.com/office/powerpoint/2010/main" val="1421220999"/>
              </p:ext>
            </p:extLst>
          </p:nvPr>
        </p:nvGraphicFramePr>
        <p:xfrm>
          <a:off x="1289050" y="1526540"/>
          <a:ext cx="9614535" cy="4043680"/>
        </p:xfrm>
        <a:graphic>
          <a:graphicData uri="http://schemas.openxmlformats.org/drawingml/2006/table">
            <a:tbl>
              <a:tblPr firstRow="1" bandRow="1">
                <a:tableStyleId>{912C8C85-51F0-491E-9774-3900AFEF0FD7}</a:tableStyleId>
              </a:tblPr>
              <a:tblGrid>
                <a:gridCol w="5052695">
                  <a:extLst>
                    <a:ext uri="{9D8B030D-6E8A-4147-A177-3AD203B41FA5}">
                      <a16:colId xmlns:a16="http://schemas.microsoft.com/office/drawing/2014/main" val="20000"/>
                    </a:ext>
                  </a:extLst>
                </a:gridCol>
                <a:gridCol w="4561840">
                  <a:extLst>
                    <a:ext uri="{9D8B030D-6E8A-4147-A177-3AD203B41FA5}">
                      <a16:colId xmlns:a16="http://schemas.microsoft.com/office/drawing/2014/main" val="20001"/>
                    </a:ext>
                  </a:extLst>
                </a:gridCol>
              </a:tblGrid>
              <a:tr h="507365">
                <a:tc>
                  <a:txBody>
                    <a:bodyPr/>
                    <a:lstStyle/>
                    <a:p>
                      <a:pPr algn="ctr">
                        <a:lnSpc>
                          <a:spcPct val="150000"/>
                        </a:lnSpc>
                      </a:pPr>
                      <a:r>
                        <a:rPr lang="zh-CN" altLang="en-US" sz="1400" b="1" dirty="0"/>
                        <a:t>登陆综合征（</a:t>
                      </a:r>
                      <a:r>
                        <a:rPr lang="en-US" altLang="zh-CN" sz="1400" b="1" dirty="0" err="1"/>
                        <a:t>MdDS</a:t>
                      </a:r>
                      <a:r>
                        <a:rPr lang="zh-CN" altLang="en-US" sz="1400" b="1" dirty="0"/>
                        <a:t>）</a:t>
                      </a:r>
                    </a:p>
                  </a:txBody>
                  <a:tcPr anchor="ctr">
                    <a:solidFill>
                      <a:srgbClr val="008E3F"/>
                    </a:solidFill>
                  </a:tcPr>
                </a:tc>
                <a:tc>
                  <a:txBody>
                    <a:bodyPr/>
                    <a:lstStyle/>
                    <a:p>
                      <a:pPr algn="ctr">
                        <a:lnSpc>
                          <a:spcPct val="150000"/>
                        </a:lnSpc>
                      </a:pPr>
                      <a:r>
                        <a:rPr lang="en-US" altLang="zh-CN" sz="1400" b="1" dirty="0"/>
                        <a:t>PPPD</a:t>
                      </a:r>
                      <a:endParaRPr lang="zh-CN" altLang="en-US" sz="1400" b="1" dirty="0"/>
                    </a:p>
                  </a:txBody>
                  <a:tcPr anchor="ctr">
                    <a:solidFill>
                      <a:srgbClr val="008E3F"/>
                    </a:solidFill>
                  </a:tcPr>
                </a:tc>
                <a:extLst>
                  <a:ext uri="{0D108BD9-81ED-4DB2-BD59-A6C34878D82A}">
                    <a16:rowId xmlns:a16="http://schemas.microsoft.com/office/drawing/2014/main" val="10000"/>
                  </a:ext>
                </a:extLst>
              </a:tr>
              <a:tr h="75565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400" b="0" dirty="0"/>
                        <a:t>由</a:t>
                      </a:r>
                      <a:r>
                        <a:rPr lang="zh-CN" altLang="en-US" sz="1400" b="1" dirty="0"/>
                        <a:t>被动运动触发</a:t>
                      </a:r>
                      <a:r>
                        <a:rPr lang="en-US" altLang="zh-CN" sz="1400" b="0" dirty="0"/>
                        <a:t>(</a:t>
                      </a:r>
                      <a:r>
                        <a:rPr lang="zh-CN" altLang="en-US" sz="1400" b="0" dirty="0"/>
                        <a:t>乘船、飞机或汽车旅行</a:t>
                      </a:r>
                      <a:r>
                        <a:rPr lang="en-US" altLang="zh-CN" sz="1400" b="0" dirty="0"/>
                        <a:t>)</a:t>
                      </a:r>
                      <a:endParaRPr lang="zh-CN" altLang="en-US" sz="1400" b="0" dirty="0"/>
                    </a:p>
                  </a:txBody>
                  <a:tcPr anchor="ctr"/>
                </a:tc>
                <a:tc>
                  <a:txBody>
                    <a:bodyPr/>
                    <a:lstStyle/>
                    <a:p>
                      <a:pPr algn="ctr">
                        <a:lnSpc>
                          <a:spcPct val="150000"/>
                        </a:lnSpc>
                      </a:pPr>
                      <a:r>
                        <a:rPr lang="zh-CN" altLang="en-US" sz="1400" b="0" dirty="0"/>
                        <a:t>由</a:t>
                      </a:r>
                      <a:r>
                        <a:rPr lang="zh-CN" altLang="en-US" sz="1400" b="1" dirty="0"/>
                        <a:t>平衡功能损伤事件触发</a:t>
                      </a:r>
                    </a:p>
                  </a:txBody>
                  <a:tcPr anchor="ctr"/>
                </a:tc>
                <a:extLst>
                  <a:ext uri="{0D108BD9-81ED-4DB2-BD59-A6C34878D82A}">
                    <a16:rowId xmlns:a16="http://schemas.microsoft.com/office/drawing/2014/main" val="10001"/>
                  </a:ext>
                </a:extLst>
              </a:tr>
              <a:tr h="1057910">
                <a:tc>
                  <a:txBody>
                    <a:bodyPr/>
                    <a:lstStyle/>
                    <a:p>
                      <a:pPr algn="ctr">
                        <a:lnSpc>
                          <a:spcPct val="150000"/>
                        </a:lnSpc>
                      </a:pPr>
                      <a:r>
                        <a:rPr lang="zh-CN" altLang="en-US" sz="1400" b="1" dirty="0"/>
                        <a:t>通常持续数小时</a:t>
                      </a:r>
                    </a:p>
                  </a:txBody>
                  <a:tcPr anchor="ctr"/>
                </a:tc>
                <a:tc>
                  <a:txBody>
                    <a:bodyPr/>
                    <a:lstStyle/>
                    <a:p>
                      <a:pPr algn="ctr">
                        <a:lnSpc>
                          <a:spcPct val="150000"/>
                        </a:lnSpc>
                      </a:pPr>
                      <a:r>
                        <a:rPr lang="zh-CN" altLang="en-US" sz="1400" b="0" dirty="0"/>
                        <a:t>症状在每</a:t>
                      </a:r>
                      <a:r>
                        <a:rPr lang="en-US" altLang="zh-CN" sz="1400" b="0" dirty="0"/>
                        <a:t>30</a:t>
                      </a:r>
                      <a:r>
                        <a:rPr lang="zh-CN" altLang="en-US" sz="1400" b="0" dirty="0"/>
                        <a:t>天内必须存在超过</a:t>
                      </a:r>
                      <a:r>
                        <a:rPr lang="en-US" altLang="zh-CN" sz="1400" b="0" dirty="0"/>
                        <a:t>15</a:t>
                      </a:r>
                      <a:r>
                        <a:rPr lang="zh-CN" altLang="en-US" sz="1400" b="0" dirty="0"/>
                        <a:t>天，多数患者症状</a:t>
                      </a:r>
                      <a:r>
                        <a:rPr lang="zh-CN" altLang="en-US" sz="1400" b="1" dirty="0"/>
                        <a:t>每天都持续存在</a:t>
                      </a:r>
                      <a:r>
                        <a:rPr lang="zh-CN" altLang="en-US" sz="1400" b="0" dirty="0"/>
                        <a:t>。在</a:t>
                      </a:r>
                      <a:r>
                        <a:rPr lang="en-US" altLang="zh-CN" sz="1400" b="0" dirty="0"/>
                        <a:t>1</a:t>
                      </a:r>
                      <a:r>
                        <a:rPr lang="zh-CN" altLang="en-US" sz="1400" b="0" dirty="0"/>
                        <a:t>天中，症状可呈晨轻暮重的特点</a:t>
                      </a:r>
                    </a:p>
                  </a:txBody>
                  <a:tcPr anchor="ctr"/>
                </a:tc>
                <a:extLst>
                  <a:ext uri="{0D108BD9-81ED-4DB2-BD59-A6C34878D82A}">
                    <a16:rowId xmlns:a16="http://schemas.microsoft.com/office/drawing/2014/main" val="10002"/>
                  </a:ext>
                </a:extLst>
              </a:tr>
              <a:tr h="861060">
                <a:tc>
                  <a:txBody>
                    <a:bodyPr/>
                    <a:lstStyle/>
                    <a:p>
                      <a:pPr algn="ctr">
                        <a:lnSpc>
                          <a:spcPct val="150000"/>
                        </a:lnSpc>
                      </a:pPr>
                      <a:r>
                        <a:rPr lang="zh-CN" altLang="en-US" sz="1400" b="0" dirty="0"/>
                        <a:t>在被动运动（例如乘车）状态下患者的临床症状减轻，而</a:t>
                      </a:r>
                      <a:r>
                        <a:rPr lang="zh-CN" altLang="en-US" sz="1400" b="1" dirty="0"/>
                        <a:t>当在运动停止后患者症状加重</a:t>
                      </a:r>
                    </a:p>
                  </a:txBody>
                  <a:tcPr anchor="ctr"/>
                </a:tc>
                <a:tc>
                  <a:txBody>
                    <a:bodyPr/>
                    <a:lstStyle/>
                    <a:p>
                      <a:pPr algn="ctr">
                        <a:lnSpc>
                          <a:spcPct val="150000"/>
                        </a:lnSpc>
                      </a:pPr>
                      <a:r>
                        <a:rPr lang="zh-CN" altLang="en-US" sz="1400" b="0" dirty="0"/>
                        <a:t>所有症状在直立姿势、</a:t>
                      </a:r>
                      <a:r>
                        <a:rPr lang="zh-CN" altLang="en-US" sz="1400" b="1" dirty="0"/>
                        <a:t>主动</a:t>
                      </a:r>
                      <a:r>
                        <a:rPr lang="en-US" altLang="zh-CN" sz="1400" b="1" dirty="0"/>
                        <a:t>/</a:t>
                      </a:r>
                      <a:r>
                        <a:rPr lang="zh-CN" altLang="en-US" sz="1400" b="1" dirty="0"/>
                        <a:t>被动运动、暴露于复杂视觉刺激时易出现加重</a:t>
                      </a:r>
                    </a:p>
                  </a:txBody>
                  <a:tcPr anchor="ctr"/>
                </a:tc>
                <a:extLst>
                  <a:ext uri="{0D108BD9-81ED-4DB2-BD59-A6C34878D82A}">
                    <a16:rowId xmlns:a16="http://schemas.microsoft.com/office/drawing/2014/main" val="10003"/>
                  </a:ext>
                </a:extLst>
              </a:tr>
              <a:tr h="861695">
                <a:tc>
                  <a:txBody>
                    <a:bodyPr/>
                    <a:lstStyle/>
                    <a:p>
                      <a:pPr algn="ctr">
                        <a:lnSpc>
                          <a:spcPct val="150000"/>
                        </a:lnSpc>
                      </a:pPr>
                      <a:r>
                        <a:rPr lang="zh-CN" altLang="en-US" sz="1400" b="0" dirty="0"/>
                        <a:t>接受前庭习服训练或</a:t>
                      </a:r>
                      <a:r>
                        <a:rPr lang="zh-CN" altLang="en-US" sz="1400" b="1" dirty="0"/>
                        <a:t>药物治疗疗效不佳</a:t>
                      </a:r>
                    </a:p>
                  </a:txBody>
                  <a:tcPr anchor="ctr"/>
                </a:tc>
                <a:tc>
                  <a:txBody>
                    <a:bodyPr/>
                    <a:lstStyle/>
                    <a:p>
                      <a:pPr algn="ctr">
                        <a:lnSpc>
                          <a:spcPct val="150000"/>
                        </a:lnSpc>
                      </a:pPr>
                      <a:r>
                        <a:rPr lang="zh-CN" altLang="en-US" sz="1400" b="0" dirty="0"/>
                        <a:t> 接受前庭习服训练或抗抑郁药等</a:t>
                      </a:r>
                      <a:r>
                        <a:rPr lang="zh-CN" altLang="en-US" sz="1400" b="1" dirty="0"/>
                        <a:t>治疗疗效显著</a:t>
                      </a:r>
                    </a:p>
                  </a:txBody>
                  <a:tcPr anchor="ctr"/>
                </a:tc>
                <a:extLst>
                  <a:ext uri="{0D108BD9-81ED-4DB2-BD59-A6C34878D82A}">
                    <a16:rowId xmlns:a16="http://schemas.microsoft.com/office/drawing/2014/main" val="10004"/>
                  </a:ext>
                </a:extLst>
              </a:tr>
            </a:tbl>
          </a:graphicData>
        </a:graphic>
      </p:graphicFrame>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与登陆综合征（</a:t>
            </a:r>
            <a:r>
              <a:rPr lang="en-US" altLang="zh-CN" dirty="0" err="1">
                <a:solidFill>
                  <a:schemeClr val="bg1"/>
                </a:solidFill>
                <a:latin typeface="+mn-lt"/>
                <a:ea typeface="+mn-ea"/>
                <a:cs typeface="+mn-ea"/>
                <a:sym typeface="+mn-lt"/>
              </a:rPr>
              <a:t>MdDS</a:t>
            </a:r>
            <a:r>
              <a:rPr lang="zh-CN" altLang="en-US" dirty="0">
                <a:solidFill>
                  <a:schemeClr val="bg1"/>
                </a:solidFill>
                <a:latin typeface="+mn-lt"/>
                <a:ea typeface="+mn-ea"/>
                <a:cs typeface="+mn-ea"/>
                <a:sym typeface="+mn-lt"/>
              </a:rPr>
              <a:t>）相鉴别</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3"/>
          </p:nvPr>
        </p:nvSpPr>
        <p:spPr/>
        <p:txBody>
          <a:bodyPr/>
          <a:lstStyle/>
          <a:p>
            <a:pPr marL="228600" indent="-228600">
              <a:buFont typeface="+mj-lt"/>
              <a:buAutoNum type="arabicPeriod"/>
            </a:pPr>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a:p>
            <a:endParaRPr lang="zh-CN" altLang="en-US" dirty="0">
              <a:cs typeface="+mn-ea"/>
              <a:sym typeface="+mn-lt"/>
            </a:endParaRPr>
          </a:p>
        </p:txBody>
      </p:sp>
      <p:sp>
        <p:nvSpPr>
          <p:cNvPr id="2" name="矩形: 圆角 1"/>
          <p:cNvSpPr/>
          <p:nvPr/>
        </p:nvSpPr>
        <p:spPr>
          <a:xfrm>
            <a:off x="3837214" y="1288142"/>
            <a:ext cx="4517572" cy="845457"/>
          </a:xfrm>
          <a:prstGeom prst="roundRect">
            <a:avLst>
              <a:gd name="adj" fmla="val 50000"/>
            </a:avLst>
          </a:prstGeom>
          <a:solidFill>
            <a:schemeClr val="accent6">
              <a:lumMod val="20000"/>
              <a:lumOff val="80000"/>
              <a:alpha val="50000"/>
            </a:schemeClr>
          </a:solidFill>
          <a:ln>
            <a:solidFill>
              <a:srgbClr val="008D3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b="1" dirty="0">
                <a:solidFill>
                  <a:srgbClr val="008E3F"/>
                </a:solidFill>
              </a:rPr>
              <a:t>存在持续性前庭症状</a:t>
            </a:r>
            <a:endParaRPr lang="en-US" altLang="zh-CN" sz="1600" b="1" dirty="0">
              <a:solidFill>
                <a:srgbClr val="008E3F"/>
              </a:solidFill>
            </a:endParaRPr>
          </a:p>
          <a:p>
            <a:pPr algn="ctr">
              <a:lnSpc>
                <a:spcPct val="120000"/>
              </a:lnSpc>
            </a:pPr>
            <a:r>
              <a:rPr lang="zh-CN" altLang="en-US" sz="1200" dirty="0">
                <a:solidFill>
                  <a:schemeClr val="tx1"/>
                </a:solidFill>
              </a:rPr>
              <a:t>（例如持续不变的眩晕、不稳或头晕、同时在多个方向上的复杂身体运动感、大部分视野为万花筒式的旋转运动感）</a:t>
            </a:r>
            <a:endParaRPr lang="zh-CN" altLang="en-US" sz="1200" b="1" dirty="0">
              <a:solidFill>
                <a:schemeClr val="tx1"/>
              </a:solidFill>
            </a:endParaRPr>
          </a:p>
        </p:txBody>
      </p:sp>
      <p:sp>
        <p:nvSpPr>
          <p:cNvPr id="3" name="矩形: 圆角 2"/>
          <p:cNvSpPr/>
          <p:nvPr/>
        </p:nvSpPr>
        <p:spPr>
          <a:xfrm>
            <a:off x="2231571" y="2465614"/>
            <a:ext cx="3664858" cy="669472"/>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患者的前庭症状既不符合</a:t>
            </a:r>
            <a:r>
              <a:rPr lang="en-US" altLang="zh-CN" sz="1400" dirty="0">
                <a:solidFill>
                  <a:schemeClr val="tx1"/>
                </a:solidFill>
              </a:rPr>
              <a:t>PPPD</a:t>
            </a:r>
            <a:r>
              <a:rPr lang="zh-CN" altLang="en-US" sz="1400" dirty="0">
                <a:solidFill>
                  <a:schemeClr val="tx1"/>
                </a:solidFill>
              </a:rPr>
              <a:t>的诊断标准</a:t>
            </a:r>
          </a:p>
        </p:txBody>
      </p:sp>
      <p:sp>
        <p:nvSpPr>
          <p:cNvPr id="6" name="矩形: 圆角 5"/>
          <p:cNvSpPr/>
          <p:nvPr/>
        </p:nvSpPr>
        <p:spPr>
          <a:xfrm>
            <a:off x="6342744" y="2487385"/>
            <a:ext cx="3494314" cy="636815"/>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也不能被归类于目前已经明确定义的其他慢性前庭综合征</a:t>
            </a:r>
          </a:p>
        </p:txBody>
      </p:sp>
      <p:sp>
        <p:nvSpPr>
          <p:cNvPr id="7" name="矩形: 圆角 6"/>
          <p:cNvSpPr/>
          <p:nvPr/>
        </p:nvSpPr>
        <p:spPr>
          <a:xfrm>
            <a:off x="2207568" y="3585675"/>
            <a:ext cx="7546032" cy="859325"/>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此类患者的临床症状常缺乏明确的加重</a:t>
            </a:r>
            <a:r>
              <a:rPr lang="en-US" altLang="zh-CN" sz="1400" dirty="0">
                <a:solidFill>
                  <a:schemeClr val="tx1"/>
                </a:solidFill>
              </a:rPr>
              <a:t>/</a:t>
            </a:r>
            <a:r>
              <a:rPr lang="zh-CN" altLang="en-US" sz="1400" dirty="0">
                <a:solidFill>
                  <a:schemeClr val="tx1"/>
                </a:solidFill>
              </a:rPr>
              <a:t>缓解因素。目前，此类前庭症状尚未得到系统性研究，但其持续存在、恒定不变、异常复杂的特点使其</a:t>
            </a:r>
            <a:r>
              <a:rPr lang="zh-CN" altLang="en-US" sz="1400" b="1" dirty="0">
                <a:solidFill>
                  <a:schemeClr val="tx1"/>
                </a:solidFill>
              </a:rPr>
              <a:t>有别于与结构性前庭病变、焦虑</a:t>
            </a:r>
            <a:r>
              <a:rPr lang="en-US" altLang="zh-CN" sz="1400" b="1" dirty="0">
                <a:solidFill>
                  <a:schemeClr val="tx1"/>
                </a:solidFill>
              </a:rPr>
              <a:t>/</a:t>
            </a:r>
            <a:r>
              <a:rPr lang="zh-CN" altLang="en-US" sz="1400" b="1" dirty="0">
                <a:solidFill>
                  <a:schemeClr val="tx1"/>
                </a:solidFill>
              </a:rPr>
              <a:t>抑郁以及</a:t>
            </a:r>
            <a:r>
              <a:rPr lang="en-US" altLang="zh-CN" sz="1400" b="1" dirty="0">
                <a:solidFill>
                  <a:schemeClr val="tx1"/>
                </a:solidFill>
              </a:rPr>
              <a:t>PPPD</a:t>
            </a:r>
            <a:r>
              <a:rPr lang="zh-CN" altLang="en-US" sz="1400" b="1" dirty="0">
                <a:solidFill>
                  <a:schemeClr val="tx1"/>
                </a:solidFill>
              </a:rPr>
              <a:t>所致的发作性或波动性前庭症状</a:t>
            </a:r>
          </a:p>
        </p:txBody>
      </p:sp>
      <p:sp>
        <p:nvSpPr>
          <p:cNvPr id="8" name="矩形: 圆角 7"/>
          <p:cNvSpPr/>
          <p:nvPr/>
        </p:nvSpPr>
        <p:spPr>
          <a:xfrm>
            <a:off x="2207568" y="4894377"/>
            <a:ext cx="7546032" cy="859325"/>
          </a:xfrm>
          <a:prstGeom prst="roundRect">
            <a:avLst/>
          </a:prstGeom>
          <a:noFill/>
          <a:ln w="12700" cmpd="sng">
            <a:solidFill>
              <a:srgbClr val="008D38"/>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tx1"/>
                </a:solidFill>
              </a:rPr>
              <a:t>在多数患者中，此类前庭症状常</a:t>
            </a:r>
            <a:r>
              <a:rPr lang="zh-CN" altLang="en-US" sz="1400" b="1" dirty="0">
                <a:solidFill>
                  <a:schemeClr val="tx1"/>
                </a:solidFill>
              </a:rPr>
              <a:t>伴随着疲乏、疼痛等慢性躯体症状</a:t>
            </a:r>
            <a:r>
              <a:rPr lang="zh-CN" altLang="en-US" sz="1400" dirty="0">
                <a:solidFill>
                  <a:schemeClr val="tx1"/>
                </a:solidFill>
              </a:rPr>
              <a:t>，这也提示此类症状可能是</a:t>
            </a:r>
            <a:r>
              <a:rPr lang="zh-CN" altLang="en-US" sz="1400" b="1" dirty="0">
                <a:solidFill>
                  <a:schemeClr val="tx1"/>
                </a:solidFill>
              </a:rPr>
              <a:t>更广泛的躯体化障碍或躯体痛苦障碍</a:t>
            </a:r>
            <a:r>
              <a:rPr lang="zh-CN" altLang="en-US" sz="1400" dirty="0">
                <a:solidFill>
                  <a:schemeClr val="tx1"/>
                </a:solidFill>
              </a:rPr>
              <a:t>的一种表现形式</a:t>
            </a:r>
            <a:endParaRPr lang="zh-CN" altLang="en-US" sz="1400" b="1" dirty="0">
              <a:solidFill>
                <a:schemeClr val="tx1"/>
              </a:solidFill>
            </a:endParaRPr>
          </a:p>
        </p:txBody>
      </p:sp>
      <p:sp>
        <p:nvSpPr>
          <p:cNvPr id="10" name="乘号 9"/>
          <p:cNvSpPr/>
          <p:nvPr/>
        </p:nvSpPr>
        <p:spPr>
          <a:xfrm>
            <a:off x="2015067" y="2065866"/>
            <a:ext cx="762000" cy="736600"/>
          </a:xfrm>
          <a:prstGeom prst="mathMultiply">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乘号 10"/>
          <p:cNvSpPr/>
          <p:nvPr/>
        </p:nvSpPr>
        <p:spPr>
          <a:xfrm>
            <a:off x="9484093" y="1998489"/>
            <a:ext cx="762000" cy="736600"/>
          </a:xfrm>
          <a:prstGeom prst="mathMultiply">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p:cNvCxnSpPr>
            <a:stCxn id="2" idx="2"/>
            <a:endCxn id="3" idx="0"/>
          </p:cNvCxnSpPr>
          <p:nvPr/>
        </p:nvCxnSpPr>
        <p:spPr>
          <a:xfrm flipH="1">
            <a:off x="4064000" y="2133599"/>
            <a:ext cx="2032000" cy="332015"/>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5" name="直接箭头连接符 14"/>
          <p:cNvCxnSpPr>
            <a:stCxn id="2" idx="2"/>
            <a:endCxn id="6" idx="0"/>
          </p:cNvCxnSpPr>
          <p:nvPr/>
        </p:nvCxnSpPr>
        <p:spPr>
          <a:xfrm>
            <a:off x="6096000" y="2133599"/>
            <a:ext cx="1993901" cy="353786"/>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7" name="直接箭头连接符 16"/>
          <p:cNvCxnSpPr>
            <a:stCxn id="3" idx="2"/>
          </p:cNvCxnSpPr>
          <p:nvPr/>
        </p:nvCxnSpPr>
        <p:spPr>
          <a:xfrm>
            <a:off x="4064000" y="3135086"/>
            <a:ext cx="0" cy="43361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0" name="直接箭头连接符 19"/>
          <p:cNvCxnSpPr/>
          <p:nvPr/>
        </p:nvCxnSpPr>
        <p:spPr>
          <a:xfrm>
            <a:off x="8059057" y="3135086"/>
            <a:ext cx="0" cy="43361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1" name="直接箭头连接符 20"/>
          <p:cNvCxnSpPr/>
          <p:nvPr/>
        </p:nvCxnSpPr>
        <p:spPr>
          <a:xfrm>
            <a:off x="4064000" y="4452257"/>
            <a:ext cx="0" cy="43361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22" name="直接箭头连接符 21"/>
          <p:cNvCxnSpPr/>
          <p:nvPr/>
        </p:nvCxnSpPr>
        <p:spPr>
          <a:xfrm>
            <a:off x="8059057" y="4452257"/>
            <a:ext cx="0" cy="43361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sp>
        <p:nvSpPr>
          <p:cNvPr id="4" name="圆角矩形 3"/>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 与其他持续性前庭症状相鉴别</a:t>
            </a:r>
          </a:p>
        </p:txBody>
      </p:sp>
      <p:sp>
        <p:nvSpPr>
          <p:cNvPr id="14" name="圆角矩形 13"/>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圆角矩形 1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normAutofit/>
          </a:bodyPr>
          <a:lstStyle/>
          <a:p>
            <a:pPr marL="228600" indent="-228600">
              <a:buFont typeface="+mj-lt"/>
              <a:buAutoNum type="arabicPeriod"/>
            </a:pPr>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endParaRPr lang="en-US" altLang="zh-CN" dirty="0">
              <a:cs typeface="+mn-ea"/>
              <a:sym typeface="+mn-lt"/>
            </a:endParaRPr>
          </a:p>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pPr marL="228600" indent="-228600">
              <a:buFont typeface="+mj-lt"/>
              <a:buAutoNum type="arabicPeriod"/>
            </a:pPr>
            <a:endParaRPr lang="zh-CN" altLang="en-US" dirty="0">
              <a:cs typeface="+mn-ea"/>
              <a:sym typeface="+mn-lt"/>
            </a:endParaRPr>
          </a:p>
          <a:p>
            <a:pPr marL="228600" indent="-228600">
              <a:buFont typeface="+mj-lt"/>
              <a:buAutoNum type="arabicPeriod"/>
            </a:pPr>
            <a:endParaRPr lang="zh-CN" altLang="en-US" dirty="0">
              <a:cs typeface="+mn-ea"/>
              <a:sym typeface="+mn-lt"/>
            </a:endParaRPr>
          </a:p>
        </p:txBody>
      </p:sp>
      <p:grpSp>
        <p:nvGrpSpPr>
          <p:cNvPr id="8" name="组合 7"/>
          <p:cNvGrpSpPr/>
          <p:nvPr/>
        </p:nvGrpSpPr>
        <p:grpSpPr>
          <a:xfrm>
            <a:off x="1349830" y="1190774"/>
            <a:ext cx="9339942" cy="4838551"/>
            <a:chOff x="4672457" y="1645252"/>
            <a:chExt cx="6952542" cy="4528437"/>
          </a:xfrm>
        </p:grpSpPr>
        <p:sp>
          <p:nvSpPr>
            <p:cNvPr id="13" name="MH_SubTitle_3"/>
            <p:cNvSpPr/>
            <p:nvPr>
              <p:custDataLst>
                <p:tags r:id="rId1"/>
              </p:custDataLst>
            </p:nvPr>
          </p:nvSpPr>
          <p:spPr>
            <a:xfrm>
              <a:off x="4672457" y="1847250"/>
              <a:ext cx="6952542" cy="4326439"/>
            </a:xfrm>
            <a:custGeom>
              <a:avLst/>
              <a:gdLst>
                <a:gd name="connsiteX0" fmla="*/ 0 w 2201863"/>
                <a:gd name="connsiteY0" fmla="*/ 0 h 2101974"/>
                <a:gd name="connsiteX1" fmla="*/ 2201863 w 2201863"/>
                <a:gd name="connsiteY1" fmla="*/ 0 h 2101974"/>
                <a:gd name="connsiteX2" fmla="*/ 2201863 w 2201863"/>
                <a:gd name="connsiteY2" fmla="*/ 2101974 h 2101974"/>
                <a:gd name="connsiteX3" fmla="*/ 0 w 2201863"/>
                <a:gd name="connsiteY3" fmla="*/ 2101974 h 2101974"/>
                <a:gd name="connsiteX4" fmla="*/ 0 w 2201863"/>
                <a:gd name="connsiteY4" fmla="*/ 0 h 2101974"/>
                <a:gd name="connsiteX0-1" fmla="*/ 0 w 2201863"/>
                <a:gd name="connsiteY0-2" fmla="*/ 0 h 2149599"/>
                <a:gd name="connsiteX1-3" fmla="*/ 2201863 w 2201863"/>
                <a:gd name="connsiteY1-4" fmla="*/ 0 h 2149599"/>
                <a:gd name="connsiteX2-5" fmla="*/ 2201863 w 2201863"/>
                <a:gd name="connsiteY2-6" fmla="*/ 2101974 h 2149599"/>
                <a:gd name="connsiteX3-7" fmla="*/ 0 w 2201863"/>
                <a:gd name="connsiteY3-8" fmla="*/ 2149599 h 2149599"/>
                <a:gd name="connsiteX4-9" fmla="*/ 0 w 2201863"/>
                <a:gd name="connsiteY4-10" fmla="*/ 0 h 2149599"/>
                <a:gd name="connsiteX0-11" fmla="*/ 57150 w 2259013"/>
                <a:gd name="connsiteY0-12" fmla="*/ 0 h 2149599"/>
                <a:gd name="connsiteX1-13" fmla="*/ 2259013 w 2259013"/>
                <a:gd name="connsiteY1-14" fmla="*/ 0 h 2149599"/>
                <a:gd name="connsiteX2-15" fmla="*/ 2259013 w 2259013"/>
                <a:gd name="connsiteY2-16" fmla="*/ 2101974 h 2149599"/>
                <a:gd name="connsiteX3-17" fmla="*/ 57150 w 2259013"/>
                <a:gd name="connsiteY3-18" fmla="*/ 2149599 h 2149599"/>
                <a:gd name="connsiteX4-19" fmla="*/ 57150 w 2259013"/>
                <a:gd name="connsiteY4-20" fmla="*/ 0 h 2149599"/>
                <a:gd name="connsiteX0-21" fmla="*/ 57150 w 2273301"/>
                <a:gd name="connsiteY0-22" fmla="*/ 0 h 2149599"/>
                <a:gd name="connsiteX1-23" fmla="*/ 2259013 w 2273301"/>
                <a:gd name="connsiteY1-24" fmla="*/ 0 h 2149599"/>
                <a:gd name="connsiteX2-25" fmla="*/ 2273301 w 2273301"/>
                <a:gd name="connsiteY2-26" fmla="*/ 2135311 h 2149599"/>
                <a:gd name="connsiteX3-27" fmla="*/ 57150 w 2273301"/>
                <a:gd name="connsiteY3-28" fmla="*/ 2149599 h 2149599"/>
                <a:gd name="connsiteX4-29" fmla="*/ 57150 w 2273301"/>
                <a:gd name="connsiteY4-30" fmla="*/ 0 h 2149599"/>
                <a:gd name="connsiteX0-31" fmla="*/ 57150 w 2273301"/>
                <a:gd name="connsiteY0-32" fmla="*/ 0 h 2149599"/>
                <a:gd name="connsiteX1-33" fmla="*/ 2259013 w 2273301"/>
                <a:gd name="connsiteY1-34" fmla="*/ 0 h 2149599"/>
                <a:gd name="connsiteX2-35" fmla="*/ 2273301 w 2273301"/>
                <a:gd name="connsiteY2-36" fmla="*/ 2135311 h 2149599"/>
                <a:gd name="connsiteX3-37" fmla="*/ 57150 w 2273301"/>
                <a:gd name="connsiteY3-38" fmla="*/ 2149599 h 2149599"/>
                <a:gd name="connsiteX4-39" fmla="*/ 57150 w 2273301"/>
                <a:gd name="connsiteY4-40" fmla="*/ 0 h 2149599"/>
                <a:gd name="connsiteX0-41" fmla="*/ 57150 w 2273301"/>
                <a:gd name="connsiteY0-42" fmla="*/ 0 h 2149599"/>
                <a:gd name="connsiteX1-43" fmla="*/ 2259013 w 2273301"/>
                <a:gd name="connsiteY1-44" fmla="*/ 0 h 2149599"/>
                <a:gd name="connsiteX2-45" fmla="*/ 2273301 w 2273301"/>
                <a:gd name="connsiteY2-46" fmla="*/ 2135311 h 2149599"/>
                <a:gd name="connsiteX3-47" fmla="*/ 57150 w 2273301"/>
                <a:gd name="connsiteY3-48" fmla="*/ 2149599 h 2149599"/>
                <a:gd name="connsiteX4-49" fmla="*/ 57150 w 2273301"/>
                <a:gd name="connsiteY4-50" fmla="*/ 0 h 2149599"/>
                <a:gd name="connsiteX0-51" fmla="*/ 57150 w 2273301"/>
                <a:gd name="connsiteY0-52" fmla="*/ 0 h 2149599"/>
                <a:gd name="connsiteX1-53" fmla="*/ 2259013 w 2273301"/>
                <a:gd name="connsiteY1-54" fmla="*/ 0 h 2149599"/>
                <a:gd name="connsiteX2-55" fmla="*/ 2273301 w 2273301"/>
                <a:gd name="connsiteY2-56" fmla="*/ 2135311 h 2149599"/>
                <a:gd name="connsiteX3-57" fmla="*/ 57150 w 2273301"/>
                <a:gd name="connsiteY3-58" fmla="*/ 2149599 h 2149599"/>
                <a:gd name="connsiteX4-59" fmla="*/ 57150 w 2273301"/>
                <a:gd name="connsiteY4-60" fmla="*/ 0 h 2149599"/>
                <a:gd name="connsiteX0-61" fmla="*/ 57150 w 2273301"/>
                <a:gd name="connsiteY0-62" fmla="*/ 0 h 2149599"/>
                <a:gd name="connsiteX1-63" fmla="*/ 2259013 w 2273301"/>
                <a:gd name="connsiteY1-64" fmla="*/ 0 h 2149599"/>
                <a:gd name="connsiteX2-65" fmla="*/ 2273301 w 2273301"/>
                <a:gd name="connsiteY2-66" fmla="*/ 2135311 h 2149599"/>
                <a:gd name="connsiteX3-67" fmla="*/ 57150 w 2273301"/>
                <a:gd name="connsiteY3-68" fmla="*/ 2149599 h 2149599"/>
                <a:gd name="connsiteX4-69" fmla="*/ 57150 w 2273301"/>
                <a:gd name="connsiteY4-70" fmla="*/ 0 h 2149599"/>
                <a:gd name="connsiteX0-71" fmla="*/ 57150 w 2273301"/>
                <a:gd name="connsiteY0-72" fmla="*/ 0 h 2149599"/>
                <a:gd name="connsiteX1-73" fmla="*/ 2259013 w 2273301"/>
                <a:gd name="connsiteY1-74" fmla="*/ 0 h 2149599"/>
                <a:gd name="connsiteX2-75" fmla="*/ 2273301 w 2273301"/>
                <a:gd name="connsiteY2-76" fmla="*/ 2135311 h 2149599"/>
                <a:gd name="connsiteX3-77" fmla="*/ 57150 w 2273301"/>
                <a:gd name="connsiteY3-78" fmla="*/ 2149599 h 2149599"/>
                <a:gd name="connsiteX4-79" fmla="*/ 57150 w 2273301"/>
                <a:gd name="connsiteY4-80" fmla="*/ 0 h 21495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73301" h="2149599">
                  <a:moveTo>
                    <a:pt x="57150" y="0"/>
                  </a:moveTo>
                  <a:lnTo>
                    <a:pt x="2259013" y="0"/>
                  </a:lnTo>
                  <a:cubicBezTo>
                    <a:pt x="2263776" y="711770"/>
                    <a:pt x="2187575" y="1475929"/>
                    <a:pt x="2273301" y="2135311"/>
                  </a:cubicBezTo>
                  <a:cubicBezTo>
                    <a:pt x="1510771" y="2116261"/>
                    <a:pt x="767292" y="2087686"/>
                    <a:pt x="57150" y="2149599"/>
                  </a:cubicBezTo>
                  <a:cubicBezTo>
                    <a:pt x="-71438" y="1461641"/>
                    <a:pt x="57150" y="716533"/>
                    <a:pt x="57150" y="0"/>
                  </a:cubicBezTo>
                  <a:close/>
                </a:path>
              </a:pathLst>
            </a:custGeom>
            <a:solidFill>
              <a:schemeClr val="bg1"/>
            </a:solidFill>
            <a:ln w="12700" cap="flat" cmpd="sng" algn="ctr">
              <a:solidFill>
                <a:srgbClr val="008E3F"/>
              </a:solidFill>
              <a:prstDash val="solid"/>
            </a:ln>
            <a:effectLst/>
          </p:spPr>
          <p:txBody>
            <a:bodyPr lIns="240000" tIns="528000" rIns="240000" bIns="1200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0078B4"/>
                </a:solidFill>
                <a:effectLst/>
                <a:uLnTx/>
                <a:uFillTx/>
                <a:latin typeface="Arial" panose="020B0604020202020204"/>
                <a:ea typeface="微软雅黑" panose="020B0503020204020204" charset="-122"/>
                <a:cs typeface="+mn-ea"/>
                <a:sym typeface="+mn-lt"/>
              </a:endParaRPr>
            </a:p>
          </p:txBody>
        </p:sp>
        <p:sp>
          <p:nvSpPr>
            <p:cNvPr id="23" name="MH_Other_9"/>
            <p:cNvSpPr/>
            <p:nvPr>
              <p:custDataLst>
                <p:tags r:id="rId2"/>
              </p:custDataLst>
            </p:nvPr>
          </p:nvSpPr>
          <p:spPr bwMode="auto">
            <a:xfrm rot="20380559">
              <a:off x="11087208" y="1645252"/>
              <a:ext cx="343249" cy="913144"/>
            </a:xfrm>
            <a:custGeom>
              <a:avLst/>
              <a:gdLst>
                <a:gd name="T0" fmla="*/ 2147483646 w 2244"/>
                <a:gd name="T1" fmla="*/ 2147483646 h 8640"/>
                <a:gd name="T2" fmla="*/ 2147483646 w 2244"/>
                <a:gd name="T3" fmla="*/ 2147483646 h 8640"/>
                <a:gd name="T4" fmla="*/ 2147483646 w 2244"/>
                <a:gd name="T5" fmla="*/ 2147483646 h 8640"/>
                <a:gd name="T6" fmla="*/ 2147483646 w 2244"/>
                <a:gd name="T7" fmla="*/ 2147483646 h 8640"/>
                <a:gd name="T8" fmla="*/ 2147483646 w 2244"/>
                <a:gd name="T9" fmla="*/ 2147483646 h 8640"/>
                <a:gd name="T10" fmla="*/ 2147483646 w 2244"/>
                <a:gd name="T11" fmla="*/ 2147483646 h 8640"/>
                <a:gd name="T12" fmla="*/ 2147483646 w 2244"/>
                <a:gd name="T13" fmla="*/ 2147483646 h 8640"/>
                <a:gd name="T14" fmla="*/ 2147483646 w 2244"/>
                <a:gd name="T15" fmla="*/ 2147483646 h 8640"/>
                <a:gd name="T16" fmla="*/ 2147483646 w 2244"/>
                <a:gd name="T17" fmla="*/ 2147483646 h 8640"/>
                <a:gd name="T18" fmla="*/ 2147483646 w 2244"/>
                <a:gd name="T19" fmla="*/ 2147483646 h 8640"/>
                <a:gd name="T20" fmla="*/ 2147483646 w 2244"/>
                <a:gd name="T21" fmla="*/ 2147483646 h 8640"/>
                <a:gd name="T22" fmla="*/ 2147483646 w 2244"/>
                <a:gd name="T23" fmla="*/ 2147483646 h 8640"/>
                <a:gd name="T24" fmla="*/ 2147483646 w 2244"/>
                <a:gd name="T25" fmla="*/ 2147483646 h 8640"/>
                <a:gd name="T26" fmla="*/ 2147483646 w 2244"/>
                <a:gd name="T27" fmla="*/ 2147483646 h 8640"/>
                <a:gd name="T28" fmla="*/ 2147483646 w 2244"/>
                <a:gd name="T29" fmla="*/ 2147483646 h 8640"/>
                <a:gd name="T30" fmla="*/ 2147483646 w 2244"/>
                <a:gd name="T31" fmla="*/ 2147483646 h 8640"/>
                <a:gd name="T32" fmla="*/ 2147483646 w 2244"/>
                <a:gd name="T33" fmla="*/ 2147483646 h 8640"/>
                <a:gd name="T34" fmla="*/ 2147483646 w 2244"/>
                <a:gd name="T35" fmla="*/ 2147483646 h 8640"/>
                <a:gd name="T36" fmla="*/ 2147483646 w 2244"/>
                <a:gd name="T37" fmla="*/ 2147483646 h 8640"/>
                <a:gd name="T38" fmla="*/ 2147483646 w 2244"/>
                <a:gd name="T39" fmla="*/ 2147483646 h 8640"/>
                <a:gd name="T40" fmla="*/ 2147483646 w 2244"/>
                <a:gd name="T41" fmla="*/ 2147483646 h 8640"/>
                <a:gd name="T42" fmla="*/ 2147483646 w 2244"/>
                <a:gd name="T43" fmla="*/ 2147483646 h 8640"/>
                <a:gd name="T44" fmla="*/ 2147483646 w 2244"/>
                <a:gd name="T45" fmla="*/ 2147483646 h 8640"/>
                <a:gd name="T46" fmla="*/ 2147483646 w 2244"/>
                <a:gd name="T47" fmla="*/ 2147483646 h 8640"/>
                <a:gd name="T48" fmla="*/ 2147483646 w 2244"/>
                <a:gd name="T49" fmla="*/ 2147483646 h 8640"/>
                <a:gd name="T50" fmla="*/ 2147483646 w 2244"/>
                <a:gd name="T51" fmla="*/ 2147483646 h 8640"/>
                <a:gd name="T52" fmla="*/ 2147483646 w 2244"/>
                <a:gd name="T53" fmla="*/ 2147483646 h 8640"/>
                <a:gd name="T54" fmla="*/ 2147483646 w 2244"/>
                <a:gd name="T55" fmla="*/ 2147483646 h 8640"/>
                <a:gd name="T56" fmla="*/ 2147483646 w 2244"/>
                <a:gd name="T57" fmla="*/ 2147483646 h 8640"/>
                <a:gd name="T58" fmla="*/ 2147483646 w 2244"/>
                <a:gd name="T59" fmla="*/ 2147483646 h 8640"/>
                <a:gd name="T60" fmla="*/ 2147483646 w 2244"/>
                <a:gd name="T61" fmla="*/ 2147483646 h 8640"/>
                <a:gd name="T62" fmla="*/ 2147483646 w 2244"/>
                <a:gd name="T63" fmla="*/ 2147483646 h 8640"/>
                <a:gd name="T64" fmla="*/ 2147483646 w 2244"/>
                <a:gd name="T65" fmla="*/ 2147483646 h 8640"/>
                <a:gd name="T66" fmla="*/ 2147483646 w 2244"/>
                <a:gd name="T67" fmla="*/ 2147483646 h 8640"/>
                <a:gd name="T68" fmla="*/ 2147483646 w 2244"/>
                <a:gd name="T69" fmla="*/ 2147483646 h 8640"/>
                <a:gd name="T70" fmla="*/ 2147483646 w 2244"/>
                <a:gd name="T71" fmla="*/ 2147483646 h 8640"/>
                <a:gd name="T72" fmla="*/ 2147483646 w 2244"/>
                <a:gd name="T73" fmla="*/ 2147483646 h 8640"/>
                <a:gd name="T74" fmla="*/ 2147483646 w 2244"/>
                <a:gd name="T75" fmla="*/ 2147483646 h 8640"/>
                <a:gd name="T76" fmla="*/ 2147483646 w 2244"/>
                <a:gd name="T77" fmla="*/ 2147483646 h 8640"/>
                <a:gd name="T78" fmla="*/ 2147483646 w 2244"/>
                <a:gd name="T79" fmla="*/ 2147483646 h 8640"/>
                <a:gd name="T80" fmla="*/ 2147483646 w 2244"/>
                <a:gd name="T81" fmla="*/ 2147483646 h 8640"/>
                <a:gd name="T82" fmla="*/ 2147483646 w 2244"/>
                <a:gd name="T83" fmla="*/ 2147483646 h 8640"/>
                <a:gd name="T84" fmla="*/ 2147483646 w 2244"/>
                <a:gd name="T85" fmla="*/ 2147483646 h 8640"/>
                <a:gd name="T86" fmla="*/ 2147483646 w 2244"/>
                <a:gd name="T87" fmla="*/ 2147483646 h 8640"/>
                <a:gd name="T88" fmla="*/ 2147483646 w 2244"/>
                <a:gd name="T89" fmla="*/ 2147483646 h 8640"/>
                <a:gd name="T90" fmla="*/ 2147483646 w 2244"/>
                <a:gd name="T91" fmla="*/ 2147483646 h 8640"/>
                <a:gd name="T92" fmla="*/ 2147483646 w 2244"/>
                <a:gd name="T93" fmla="*/ 2147483646 h 8640"/>
                <a:gd name="T94" fmla="*/ 2147483646 w 2244"/>
                <a:gd name="T95" fmla="*/ 2147483646 h 8640"/>
                <a:gd name="T96" fmla="*/ 2147483646 w 2244"/>
                <a:gd name="T97" fmla="*/ 2147483646 h 8640"/>
                <a:gd name="T98" fmla="*/ 2147483646 w 2244"/>
                <a:gd name="T99" fmla="*/ 2147483646 h 8640"/>
                <a:gd name="T100" fmla="*/ 2147483646 w 2244"/>
                <a:gd name="T101" fmla="*/ 2147483646 h 8640"/>
                <a:gd name="T102" fmla="*/ 2147483646 w 2244"/>
                <a:gd name="T103" fmla="*/ 2147483646 h 8640"/>
                <a:gd name="T104" fmla="*/ 2147483646 w 2244"/>
                <a:gd name="T105" fmla="*/ 2147483646 h 8640"/>
                <a:gd name="T106" fmla="*/ 2147483646 w 2244"/>
                <a:gd name="T107" fmla="*/ 2147483646 h 8640"/>
                <a:gd name="T108" fmla="*/ 2147483646 w 2244"/>
                <a:gd name="T109" fmla="*/ 2147483646 h 8640"/>
                <a:gd name="T110" fmla="*/ 2147483646 w 2244"/>
                <a:gd name="T111" fmla="*/ 2147483646 h 8640"/>
                <a:gd name="T112" fmla="*/ 2147483646 w 2244"/>
                <a:gd name="T113" fmla="*/ 2147483646 h 8640"/>
                <a:gd name="T114" fmla="*/ 2147483646 w 2244"/>
                <a:gd name="T115" fmla="*/ 2147483646 h 8640"/>
                <a:gd name="T116" fmla="*/ 2147483646 w 2244"/>
                <a:gd name="T117" fmla="*/ 2147483646 h 8640"/>
                <a:gd name="T118" fmla="*/ 2147483646 w 2244"/>
                <a:gd name="T119" fmla="*/ 2147483646 h 8640"/>
                <a:gd name="T120" fmla="*/ 2147483646 w 2244"/>
                <a:gd name="T121" fmla="*/ 2147483646 h 8640"/>
                <a:gd name="T122" fmla="*/ 2147483646 w 2244"/>
                <a:gd name="T123" fmla="*/ 2147483646 h 86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44" h="8640">
                  <a:moveTo>
                    <a:pt x="1988" y="297"/>
                  </a:moveTo>
                  <a:lnTo>
                    <a:pt x="1988" y="297"/>
                  </a:lnTo>
                  <a:lnTo>
                    <a:pt x="1953" y="260"/>
                  </a:lnTo>
                  <a:lnTo>
                    <a:pt x="1914" y="227"/>
                  </a:lnTo>
                  <a:lnTo>
                    <a:pt x="1875" y="196"/>
                  </a:lnTo>
                  <a:lnTo>
                    <a:pt x="1834" y="167"/>
                  </a:lnTo>
                  <a:lnTo>
                    <a:pt x="1791" y="140"/>
                  </a:lnTo>
                  <a:lnTo>
                    <a:pt x="1747" y="116"/>
                  </a:lnTo>
                  <a:lnTo>
                    <a:pt x="1702" y="95"/>
                  </a:lnTo>
                  <a:lnTo>
                    <a:pt x="1653" y="74"/>
                  </a:lnTo>
                  <a:lnTo>
                    <a:pt x="1603" y="56"/>
                  </a:lnTo>
                  <a:lnTo>
                    <a:pt x="1550" y="43"/>
                  </a:lnTo>
                  <a:lnTo>
                    <a:pt x="1498" y="29"/>
                  </a:lnTo>
                  <a:lnTo>
                    <a:pt x="1442" y="19"/>
                  </a:lnTo>
                  <a:lnTo>
                    <a:pt x="1385" y="10"/>
                  </a:lnTo>
                  <a:lnTo>
                    <a:pt x="1327" y="4"/>
                  </a:lnTo>
                  <a:lnTo>
                    <a:pt x="1267" y="2"/>
                  </a:lnTo>
                  <a:lnTo>
                    <a:pt x="1205" y="0"/>
                  </a:lnTo>
                  <a:lnTo>
                    <a:pt x="1140" y="2"/>
                  </a:lnTo>
                  <a:lnTo>
                    <a:pt x="1078" y="4"/>
                  </a:lnTo>
                  <a:lnTo>
                    <a:pt x="1020" y="10"/>
                  </a:lnTo>
                  <a:lnTo>
                    <a:pt x="964" y="19"/>
                  </a:lnTo>
                  <a:lnTo>
                    <a:pt x="907" y="29"/>
                  </a:lnTo>
                  <a:lnTo>
                    <a:pt x="855" y="43"/>
                  </a:lnTo>
                  <a:lnTo>
                    <a:pt x="804" y="58"/>
                  </a:lnTo>
                  <a:lnTo>
                    <a:pt x="756" y="76"/>
                  </a:lnTo>
                  <a:lnTo>
                    <a:pt x="709" y="95"/>
                  </a:lnTo>
                  <a:lnTo>
                    <a:pt x="664" y="118"/>
                  </a:lnTo>
                  <a:lnTo>
                    <a:pt x="624" y="142"/>
                  </a:lnTo>
                  <a:lnTo>
                    <a:pt x="583" y="169"/>
                  </a:lnTo>
                  <a:lnTo>
                    <a:pt x="546" y="198"/>
                  </a:lnTo>
                  <a:lnTo>
                    <a:pt x="511" y="229"/>
                  </a:lnTo>
                  <a:lnTo>
                    <a:pt x="476" y="264"/>
                  </a:lnTo>
                  <a:lnTo>
                    <a:pt x="445" y="299"/>
                  </a:lnTo>
                  <a:lnTo>
                    <a:pt x="424" y="328"/>
                  </a:lnTo>
                  <a:lnTo>
                    <a:pt x="404" y="357"/>
                  </a:lnTo>
                  <a:lnTo>
                    <a:pt x="387" y="386"/>
                  </a:lnTo>
                  <a:lnTo>
                    <a:pt x="369" y="417"/>
                  </a:lnTo>
                  <a:lnTo>
                    <a:pt x="354" y="446"/>
                  </a:lnTo>
                  <a:lnTo>
                    <a:pt x="340" y="478"/>
                  </a:lnTo>
                  <a:lnTo>
                    <a:pt x="328" y="507"/>
                  </a:lnTo>
                  <a:lnTo>
                    <a:pt x="319" y="538"/>
                  </a:lnTo>
                  <a:lnTo>
                    <a:pt x="309" y="569"/>
                  </a:lnTo>
                  <a:lnTo>
                    <a:pt x="301" y="598"/>
                  </a:lnTo>
                  <a:lnTo>
                    <a:pt x="289" y="658"/>
                  </a:lnTo>
                  <a:lnTo>
                    <a:pt x="280" y="714"/>
                  </a:lnTo>
                  <a:lnTo>
                    <a:pt x="276" y="771"/>
                  </a:lnTo>
                  <a:lnTo>
                    <a:pt x="573" y="771"/>
                  </a:lnTo>
                  <a:lnTo>
                    <a:pt x="577" y="736"/>
                  </a:lnTo>
                  <a:lnTo>
                    <a:pt x="583" y="699"/>
                  </a:lnTo>
                  <a:lnTo>
                    <a:pt x="591" y="662"/>
                  </a:lnTo>
                  <a:lnTo>
                    <a:pt x="602" y="625"/>
                  </a:lnTo>
                  <a:lnTo>
                    <a:pt x="616" y="588"/>
                  </a:lnTo>
                  <a:lnTo>
                    <a:pt x="633" y="553"/>
                  </a:lnTo>
                  <a:lnTo>
                    <a:pt x="655" y="518"/>
                  </a:lnTo>
                  <a:lnTo>
                    <a:pt x="678" y="485"/>
                  </a:lnTo>
                  <a:lnTo>
                    <a:pt x="697" y="462"/>
                  </a:lnTo>
                  <a:lnTo>
                    <a:pt x="719" y="441"/>
                  </a:lnTo>
                  <a:lnTo>
                    <a:pt x="742" y="421"/>
                  </a:lnTo>
                  <a:lnTo>
                    <a:pt x="767" y="402"/>
                  </a:lnTo>
                  <a:lnTo>
                    <a:pt x="795" y="386"/>
                  </a:lnTo>
                  <a:lnTo>
                    <a:pt x="824" y="371"/>
                  </a:lnTo>
                  <a:lnTo>
                    <a:pt x="855" y="357"/>
                  </a:lnTo>
                  <a:lnTo>
                    <a:pt x="886" y="344"/>
                  </a:lnTo>
                  <a:lnTo>
                    <a:pt x="919" y="334"/>
                  </a:lnTo>
                  <a:lnTo>
                    <a:pt x="956" y="324"/>
                  </a:lnTo>
                  <a:lnTo>
                    <a:pt x="993" y="314"/>
                  </a:lnTo>
                  <a:lnTo>
                    <a:pt x="1032" y="309"/>
                  </a:lnTo>
                  <a:lnTo>
                    <a:pt x="1072" y="303"/>
                  </a:lnTo>
                  <a:lnTo>
                    <a:pt x="1113" y="299"/>
                  </a:lnTo>
                  <a:lnTo>
                    <a:pt x="1158" y="297"/>
                  </a:lnTo>
                  <a:lnTo>
                    <a:pt x="1205" y="297"/>
                  </a:lnTo>
                  <a:lnTo>
                    <a:pt x="1249" y="297"/>
                  </a:lnTo>
                  <a:lnTo>
                    <a:pt x="1294" y="301"/>
                  </a:lnTo>
                  <a:lnTo>
                    <a:pt x="1339" y="305"/>
                  </a:lnTo>
                  <a:lnTo>
                    <a:pt x="1379" y="309"/>
                  </a:lnTo>
                  <a:lnTo>
                    <a:pt x="1420" y="316"/>
                  </a:lnTo>
                  <a:lnTo>
                    <a:pt x="1459" y="326"/>
                  </a:lnTo>
                  <a:lnTo>
                    <a:pt x="1496" y="336"/>
                  </a:lnTo>
                  <a:lnTo>
                    <a:pt x="1533" y="347"/>
                  </a:lnTo>
                  <a:lnTo>
                    <a:pt x="1568" y="361"/>
                  </a:lnTo>
                  <a:lnTo>
                    <a:pt x="1601" y="375"/>
                  </a:lnTo>
                  <a:lnTo>
                    <a:pt x="1632" y="392"/>
                  </a:lnTo>
                  <a:lnTo>
                    <a:pt x="1661" y="410"/>
                  </a:lnTo>
                  <a:lnTo>
                    <a:pt x="1690" y="429"/>
                  </a:lnTo>
                  <a:lnTo>
                    <a:pt x="1717" y="450"/>
                  </a:lnTo>
                  <a:lnTo>
                    <a:pt x="1743" y="474"/>
                  </a:lnTo>
                  <a:lnTo>
                    <a:pt x="1768" y="497"/>
                  </a:lnTo>
                  <a:lnTo>
                    <a:pt x="1785" y="516"/>
                  </a:lnTo>
                  <a:lnTo>
                    <a:pt x="1803" y="538"/>
                  </a:lnTo>
                  <a:lnTo>
                    <a:pt x="1817" y="559"/>
                  </a:lnTo>
                  <a:lnTo>
                    <a:pt x="1832" y="580"/>
                  </a:lnTo>
                  <a:lnTo>
                    <a:pt x="1857" y="623"/>
                  </a:lnTo>
                  <a:lnTo>
                    <a:pt x="1879" y="668"/>
                  </a:lnTo>
                  <a:lnTo>
                    <a:pt x="1896" y="712"/>
                  </a:lnTo>
                  <a:lnTo>
                    <a:pt x="1910" y="757"/>
                  </a:lnTo>
                  <a:lnTo>
                    <a:pt x="1921" y="800"/>
                  </a:lnTo>
                  <a:lnTo>
                    <a:pt x="1931" y="841"/>
                  </a:lnTo>
                  <a:lnTo>
                    <a:pt x="1937" y="879"/>
                  </a:lnTo>
                  <a:lnTo>
                    <a:pt x="1941" y="914"/>
                  </a:lnTo>
                  <a:lnTo>
                    <a:pt x="1947" y="973"/>
                  </a:lnTo>
                  <a:lnTo>
                    <a:pt x="1947" y="1011"/>
                  </a:lnTo>
                  <a:lnTo>
                    <a:pt x="1947" y="1027"/>
                  </a:lnTo>
                  <a:lnTo>
                    <a:pt x="1945" y="1033"/>
                  </a:lnTo>
                  <a:lnTo>
                    <a:pt x="1925" y="7425"/>
                  </a:lnTo>
                  <a:lnTo>
                    <a:pt x="1923" y="7473"/>
                  </a:lnTo>
                  <a:lnTo>
                    <a:pt x="1918" y="7522"/>
                  </a:lnTo>
                  <a:lnTo>
                    <a:pt x="1910" y="7584"/>
                  </a:lnTo>
                  <a:lnTo>
                    <a:pt x="1896" y="7654"/>
                  </a:lnTo>
                  <a:lnTo>
                    <a:pt x="1887" y="7693"/>
                  </a:lnTo>
                  <a:lnTo>
                    <a:pt x="1877" y="7732"/>
                  </a:lnTo>
                  <a:lnTo>
                    <a:pt x="1865" y="7772"/>
                  </a:lnTo>
                  <a:lnTo>
                    <a:pt x="1850" y="7813"/>
                  </a:lnTo>
                  <a:lnTo>
                    <a:pt x="1834" y="7856"/>
                  </a:lnTo>
                  <a:lnTo>
                    <a:pt x="1815" y="7898"/>
                  </a:lnTo>
                  <a:lnTo>
                    <a:pt x="1793" y="7939"/>
                  </a:lnTo>
                  <a:lnTo>
                    <a:pt x="1770" y="7982"/>
                  </a:lnTo>
                  <a:lnTo>
                    <a:pt x="1743" y="8023"/>
                  </a:lnTo>
                  <a:lnTo>
                    <a:pt x="1714" y="8062"/>
                  </a:lnTo>
                  <a:lnTo>
                    <a:pt x="1683" y="8100"/>
                  </a:lnTo>
                  <a:lnTo>
                    <a:pt x="1646" y="8137"/>
                  </a:lnTo>
                  <a:lnTo>
                    <a:pt x="1607" y="8172"/>
                  </a:lnTo>
                  <a:lnTo>
                    <a:pt x="1566" y="8205"/>
                  </a:lnTo>
                  <a:lnTo>
                    <a:pt x="1519" y="8234"/>
                  </a:lnTo>
                  <a:lnTo>
                    <a:pt x="1471" y="8261"/>
                  </a:lnTo>
                  <a:lnTo>
                    <a:pt x="1444" y="8275"/>
                  </a:lnTo>
                  <a:lnTo>
                    <a:pt x="1416" y="8285"/>
                  </a:lnTo>
                  <a:lnTo>
                    <a:pt x="1389" y="8296"/>
                  </a:lnTo>
                  <a:lnTo>
                    <a:pt x="1360" y="8306"/>
                  </a:lnTo>
                  <a:lnTo>
                    <a:pt x="1329" y="8314"/>
                  </a:lnTo>
                  <a:lnTo>
                    <a:pt x="1298" y="8322"/>
                  </a:lnTo>
                  <a:lnTo>
                    <a:pt x="1267" y="8327"/>
                  </a:lnTo>
                  <a:lnTo>
                    <a:pt x="1232" y="8333"/>
                  </a:lnTo>
                  <a:lnTo>
                    <a:pt x="1199" y="8337"/>
                  </a:lnTo>
                  <a:lnTo>
                    <a:pt x="1162" y="8341"/>
                  </a:lnTo>
                  <a:lnTo>
                    <a:pt x="1125" y="8343"/>
                  </a:lnTo>
                  <a:lnTo>
                    <a:pt x="1088" y="8343"/>
                  </a:lnTo>
                  <a:lnTo>
                    <a:pt x="1043" y="8343"/>
                  </a:lnTo>
                  <a:lnTo>
                    <a:pt x="1003" y="8341"/>
                  </a:lnTo>
                  <a:lnTo>
                    <a:pt x="962" y="8337"/>
                  </a:lnTo>
                  <a:lnTo>
                    <a:pt x="923" y="8331"/>
                  </a:lnTo>
                  <a:lnTo>
                    <a:pt x="884" y="8324"/>
                  </a:lnTo>
                  <a:lnTo>
                    <a:pt x="847" y="8316"/>
                  </a:lnTo>
                  <a:lnTo>
                    <a:pt x="812" y="8304"/>
                  </a:lnTo>
                  <a:lnTo>
                    <a:pt x="777" y="8293"/>
                  </a:lnTo>
                  <a:lnTo>
                    <a:pt x="744" y="8279"/>
                  </a:lnTo>
                  <a:lnTo>
                    <a:pt x="713" y="8263"/>
                  </a:lnTo>
                  <a:lnTo>
                    <a:pt x="682" y="8248"/>
                  </a:lnTo>
                  <a:lnTo>
                    <a:pt x="653" y="8230"/>
                  </a:lnTo>
                  <a:lnTo>
                    <a:pt x="624" y="8209"/>
                  </a:lnTo>
                  <a:lnTo>
                    <a:pt x="596" y="8188"/>
                  </a:lnTo>
                  <a:lnTo>
                    <a:pt x="571" y="8166"/>
                  </a:lnTo>
                  <a:lnTo>
                    <a:pt x="548" y="8141"/>
                  </a:lnTo>
                  <a:lnTo>
                    <a:pt x="527" y="8116"/>
                  </a:lnTo>
                  <a:lnTo>
                    <a:pt x="505" y="8091"/>
                  </a:lnTo>
                  <a:lnTo>
                    <a:pt x="486" y="8063"/>
                  </a:lnTo>
                  <a:lnTo>
                    <a:pt x="468" y="8036"/>
                  </a:lnTo>
                  <a:lnTo>
                    <a:pt x="453" y="8007"/>
                  </a:lnTo>
                  <a:lnTo>
                    <a:pt x="437" y="7978"/>
                  </a:lnTo>
                  <a:lnTo>
                    <a:pt x="424" y="7951"/>
                  </a:lnTo>
                  <a:lnTo>
                    <a:pt x="412" y="7922"/>
                  </a:lnTo>
                  <a:lnTo>
                    <a:pt x="391" y="7862"/>
                  </a:lnTo>
                  <a:lnTo>
                    <a:pt x="373" y="7803"/>
                  </a:lnTo>
                  <a:lnTo>
                    <a:pt x="359" y="7747"/>
                  </a:lnTo>
                  <a:lnTo>
                    <a:pt x="350" y="7691"/>
                  </a:lnTo>
                  <a:lnTo>
                    <a:pt x="342" y="7640"/>
                  </a:lnTo>
                  <a:lnTo>
                    <a:pt x="336" y="7592"/>
                  </a:lnTo>
                  <a:lnTo>
                    <a:pt x="334" y="7549"/>
                  </a:lnTo>
                  <a:lnTo>
                    <a:pt x="332" y="7510"/>
                  </a:lnTo>
                  <a:lnTo>
                    <a:pt x="332" y="7456"/>
                  </a:lnTo>
                  <a:lnTo>
                    <a:pt x="332" y="7436"/>
                  </a:lnTo>
                  <a:lnTo>
                    <a:pt x="334" y="7429"/>
                  </a:lnTo>
                  <a:lnTo>
                    <a:pt x="297" y="2186"/>
                  </a:lnTo>
                  <a:lnTo>
                    <a:pt x="295" y="2170"/>
                  </a:lnTo>
                  <a:lnTo>
                    <a:pt x="293" y="2157"/>
                  </a:lnTo>
                  <a:lnTo>
                    <a:pt x="289" y="2141"/>
                  </a:lnTo>
                  <a:lnTo>
                    <a:pt x="284" y="2127"/>
                  </a:lnTo>
                  <a:lnTo>
                    <a:pt x="278" y="2116"/>
                  </a:lnTo>
                  <a:lnTo>
                    <a:pt x="270" y="2104"/>
                  </a:lnTo>
                  <a:lnTo>
                    <a:pt x="262" y="2093"/>
                  </a:lnTo>
                  <a:lnTo>
                    <a:pt x="253" y="2081"/>
                  </a:lnTo>
                  <a:lnTo>
                    <a:pt x="241" y="2071"/>
                  </a:lnTo>
                  <a:lnTo>
                    <a:pt x="231" y="2063"/>
                  </a:lnTo>
                  <a:lnTo>
                    <a:pt x="218" y="2056"/>
                  </a:lnTo>
                  <a:lnTo>
                    <a:pt x="206" y="2050"/>
                  </a:lnTo>
                  <a:lnTo>
                    <a:pt x="192" y="2046"/>
                  </a:lnTo>
                  <a:lnTo>
                    <a:pt x="177" y="2042"/>
                  </a:lnTo>
                  <a:lnTo>
                    <a:pt x="163" y="2040"/>
                  </a:lnTo>
                  <a:lnTo>
                    <a:pt x="148" y="2038"/>
                  </a:lnTo>
                  <a:lnTo>
                    <a:pt x="146" y="2038"/>
                  </a:lnTo>
                  <a:lnTo>
                    <a:pt x="132" y="2040"/>
                  </a:lnTo>
                  <a:lnTo>
                    <a:pt x="117" y="2042"/>
                  </a:lnTo>
                  <a:lnTo>
                    <a:pt x="103" y="2046"/>
                  </a:lnTo>
                  <a:lnTo>
                    <a:pt x="89" y="2050"/>
                  </a:lnTo>
                  <a:lnTo>
                    <a:pt x="76" y="2058"/>
                  </a:lnTo>
                  <a:lnTo>
                    <a:pt x="64" y="2065"/>
                  </a:lnTo>
                  <a:lnTo>
                    <a:pt x="52" y="2073"/>
                  </a:lnTo>
                  <a:lnTo>
                    <a:pt x="43" y="2083"/>
                  </a:lnTo>
                  <a:lnTo>
                    <a:pt x="33" y="2093"/>
                  </a:lnTo>
                  <a:lnTo>
                    <a:pt x="23" y="2104"/>
                  </a:lnTo>
                  <a:lnTo>
                    <a:pt x="17" y="2118"/>
                  </a:lnTo>
                  <a:lnTo>
                    <a:pt x="10" y="2129"/>
                  </a:lnTo>
                  <a:lnTo>
                    <a:pt x="6" y="2143"/>
                  </a:lnTo>
                  <a:lnTo>
                    <a:pt x="2" y="2159"/>
                  </a:lnTo>
                  <a:lnTo>
                    <a:pt x="0" y="2172"/>
                  </a:lnTo>
                  <a:lnTo>
                    <a:pt x="0" y="2188"/>
                  </a:lnTo>
                  <a:lnTo>
                    <a:pt x="37" y="7419"/>
                  </a:lnTo>
                  <a:lnTo>
                    <a:pt x="35" y="7466"/>
                  </a:lnTo>
                  <a:lnTo>
                    <a:pt x="35" y="7501"/>
                  </a:lnTo>
                  <a:lnTo>
                    <a:pt x="35" y="7545"/>
                  </a:lnTo>
                  <a:lnTo>
                    <a:pt x="39" y="7596"/>
                  </a:lnTo>
                  <a:lnTo>
                    <a:pt x="43" y="7652"/>
                  </a:lnTo>
                  <a:lnTo>
                    <a:pt x="51" y="7714"/>
                  </a:lnTo>
                  <a:lnTo>
                    <a:pt x="62" y="7778"/>
                  </a:lnTo>
                  <a:lnTo>
                    <a:pt x="78" y="7848"/>
                  </a:lnTo>
                  <a:lnTo>
                    <a:pt x="97" y="7918"/>
                  </a:lnTo>
                  <a:lnTo>
                    <a:pt x="120" y="7990"/>
                  </a:lnTo>
                  <a:lnTo>
                    <a:pt x="134" y="8027"/>
                  </a:lnTo>
                  <a:lnTo>
                    <a:pt x="150" y="8063"/>
                  </a:lnTo>
                  <a:lnTo>
                    <a:pt x="165" y="8100"/>
                  </a:lnTo>
                  <a:lnTo>
                    <a:pt x="185" y="8135"/>
                  </a:lnTo>
                  <a:lnTo>
                    <a:pt x="204" y="8172"/>
                  </a:lnTo>
                  <a:lnTo>
                    <a:pt x="225" y="8207"/>
                  </a:lnTo>
                  <a:lnTo>
                    <a:pt x="249" y="8242"/>
                  </a:lnTo>
                  <a:lnTo>
                    <a:pt x="274" y="8275"/>
                  </a:lnTo>
                  <a:lnTo>
                    <a:pt x="299" y="8310"/>
                  </a:lnTo>
                  <a:lnTo>
                    <a:pt x="328" y="8341"/>
                  </a:lnTo>
                  <a:lnTo>
                    <a:pt x="363" y="8378"/>
                  </a:lnTo>
                  <a:lnTo>
                    <a:pt x="400" y="8411"/>
                  </a:lnTo>
                  <a:lnTo>
                    <a:pt x="439" y="8442"/>
                  </a:lnTo>
                  <a:lnTo>
                    <a:pt x="480" y="8471"/>
                  </a:lnTo>
                  <a:lnTo>
                    <a:pt x="521" y="8498"/>
                  </a:lnTo>
                  <a:lnTo>
                    <a:pt x="565" y="8524"/>
                  </a:lnTo>
                  <a:lnTo>
                    <a:pt x="610" y="8545"/>
                  </a:lnTo>
                  <a:lnTo>
                    <a:pt x="657" y="8566"/>
                  </a:lnTo>
                  <a:lnTo>
                    <a:pt x="705" y="8584"/>
                  </a:lnTo>
                  <a:lnTo>
                    <a:pt x="756" y="8597"/>
                  </a:lnTo>
                  <a:lnTo>
                    <a:pt x="806" y="8611"/>
                  </a:lnTo>
                  <a:lnTo>
                    <a:pt x="859" y="8623"/>
                  </a:lnTo>
                  <a:lnTo>
                    <a:pt x="915" y="8630"/>
                  </a:lnTo>
                  <a:lnTo>
                    <a:pt x="969" y="8636"/>
                  </a:lnTo>
                  <a:lnTo>
                    <a:pt x="1028" y="8640"/>
                  </a:lnTo>
                  <a:lnTo>
                    <a:pt x="1088" y="8640"/>
                  </a:lnTo>
                  <a:lnTo>
                    <a:pt x="1129" y="8640"/>
                  </a:lnTo>
                  <a:lnTo>
                    <a:pt x="1170" y="8638"/>
                  </a:lnTo>
                  <a:lnTo>
                    <a:pt x="1208" y="8636"/>
                  </a:lnTo>
                  <a:lnTo>
                    <a:pt x="1247" y="8632"/>
                  </a:lnTo>
                  <a:lnTo>
                    <a:pt x="1323" y="8621"/>
                  </a:lnTo>
                  <a:lnTo>
                    <a:pt x="1393" y="8605"/>
                  </a:lnTo>
                  <a:lnTo>
                    <a:pt x="1461" y="8588"/>
                  </a:lnTo>
                  <a:lnTo>
                    <a:pt x="1525" y="8564"/>
                  </a:lnTo>
                  <a:lnTo>
                    <a:pt x="1585" y="8539"/>
                  </a:lnTo>
                  <a:lnTo>
                    <a:pt x="1644" y="8510"/>
                  </a:lnTo>
                  <a:lnTo>
                    <a:pt x="1698" y="8477"/>
                  </a:lnTo>
                  <a:lnTo>
                    <a:pt x="1749" y="8444"/>
                  </a:lnTo>
                  <a:lnTo>
                    <a:pt x="1795" y="8405"/>
                  </a:lnTo>
                  <a:lnTo>
                    <a:pt x="1840" y="8366"/>
                  </a:lnTo>
                  <a:lnTo>
                    <a:pt x="1883" y="8326"/>
                  </a:lnTo>
                  <a:lnTo>
                    <a:pt x="1921" y="8281"/>
                  </a:lnTo>
                  <a:lnTo>
                    <a:pt x="1958" y="8236"/>
                  </a:lnTo>
                  <a:lnTo>
                    <a:pt x="1991" y="8190"/>
                  </a:lnTo>
                  <a:lnTo>
                    <a:pt x="2023" y="8143"/>
                  </a:lnTo>
                  <a:lnTo>
                    <a:pt x="2050" y="8095"/>
                  </a:lnTo>
                  <a:lnTo>
                    <a:pt x="2077" y="8044"/>
                  </a:lnTo>
                  <a:lnTo>
                    <a:pt x="2100" y="7994"/>
                  </a:lnTo>
                  <a:lnTo>
                    <a:pt x="2122" y="7943"/>
                  </a:lnTo>
                  <a:lnTo>
                    <a:pt x="2139" y="7893"/>
                  </a:lnTo>
                  <a:lnTo>
                    <a:pt x="2157" y="7842"/>
                  </a:lnTo>
                  <a:lnTo>
                    <a:pt x="2170" y="7792"/>
                  </a:lnTo>
                  <a:lnTo>
                    <a:pt x="2184" y="7741"/>
                  </a:lnTo>
                  <a:lnTo>
                    <a:pt x="2193" y="7693"/>
                  </a:lnTo>
                  <a:lnTo>
                    <a:pt x="2203" y="7644"/>
                  </a:lnTo>
                  <a:lnTo>
                    <a:pt x="2209" y="7598"/>
                  </a:lnTo>
                  <a:lnTo>
                    <a:pt x="2215" y="7551"/>
                  </a:lnTo>
                  <a:lnTo>
                    <a:pt x="2219" y="7508"/>
                  </a:lnTo>
                  <a:lnTo>
                    <a:pt x="2221" y="7466"/>
                  </a:lnTo>
                  <a:lnTo>
                    <a:pt x="2223" y="7425"/>
                  </a:lnTo>
                  <a:lnTo>
                    <a:pt x="2242" y="1042"/>
                  </a:lnTo>
                  <a:lnTo>
                    <a:pt x="2244" y="1006"/>
                  </a:lnTo>
                  <a:lnTo>
                    <a:pt x="2242" y="943"/>
                  </a:lnTo>
                  <a:lnTo>
                    <a:pt x="2240" y="903"/>
                  </a:lnTo>
                  <a:lnTo>
                    <a:pt x="2234" y="858"/>
                  </a:lnTo>
                  <a:lnTo>
                    <a:pt x="2227" y="809"/>
                  </a:lnTo>
                  <a:lnTo>
                    <a:pt x="2217" y="757"/>
                  </a:lnTo>
                  <a:lnTo>
                    <a:pt x="2203" y="703"/>
                  </a:lnTo>
                  <a:lnTo>
                    <a:pt x="2188" y="646"/>
                  </a:lnTo>
                  <a:lnTo>
                    <a:pt x="2166" y="586"/>
                  </a:lnTo>
                  <a:lnTo>
                    <a:pt x="2141" y="528"/>
                  </a:lnTo>
                  <a:lnTo>
                    <a:pt x="2127" y="499"/>
                  </a:lnTo>
                  <a:lnTo>
                    <a:pt x="2112" y="468"/>
                  </a:lnTo>
                  <a:lnTo>
                    <a:pt x="2094" y="439"/>
                  </a:lnTo>
                  <a:lnTo>
                    <a:pt x="2075" y="410"/>
                  </a:lnTo>
                  <a:lnTo>
                    <a:pt x="2056" y="380"/>
                  </a:lnTo>
                  <a:lnTo>
                    <a:pt x="2034" y="353"/>
                  </a:lnTo>
                  <a:lnTo>
                    <a:pt x="2011" y="324"/>
                  </a:lnTo>
                  <a:lnTo>
                    <a:pt x="1988" y="297"/>
                  </a:lnTo>
                  <a:close/>
                </a:path>
              </a:pathLst>
            </a:custGeom>
            <a:solidFill>
              <a:srgbClr val="C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505050"/>
                </a:solidFill>
                <a:effectLst/>
                <a:uLnTx/>
                <a:uFillTx/>
                <a:latin typeface="Arial" panose="020B0604020202020204"/>
                <a:ea typeface="微软雅黑" panose="020B0503020204020204" charset="-122"/>
                <a:cs typeface="+mn-ea"/>
                <a:sym typeface="+mn-lt"/>
              </a:endParaRPr>
            </a:p>
          </p:txBody>
        </p:sp>
      </p:grpSp>
      <p:sp>
        <p:nvSpPr>
          <p:cNvPr id="25" name="文本框 24"/>
          <p:cNvSpPr txBox="1"/>
          <p:nvPr/>
        </p:nvSpPr>
        <p:spPr>
          <a:xfrm>
            <a:off x="1894115" y="1671642"/>
            <a:ext cx="7456714" cy="396134"/>
          </a:xfrm>
          <a:prstGeom prst="rect">
            <a:avLst/>
          </a:prstGeom>
          <a:noFill/>
        </p:spPr>
        <p:txBody>
          <a:bodyPr wrap="square">
            <a:spAutoFit/>
          </a:bodyPr>
          <a:lstStyle/>
          <a:p>
            <a:pPr>
              <a:lnSpc>
                <a:spcPct val="120000"/>
              </a:lnSpc>
            </a:pPr>
            <a:r>
              <a:rPr lang="zh-CN" altLang="en-US" dirty="0"/>
              <a:t>体格检查、实验室检查或影像学检查</a:t>
            </a:r>
            <a:r>
              <a:rPr lang="zh-CN" altLang="en-US" b="1" dirty="0"/>
              <a:t>无阳性发现</a:t>
            </a:r>
            <a:r>
              <a:rPr lang="zh-CN" altLang="en-US" dirty="0"/>
              <a:t>是PPPD的</a:t>
            </a:r>
            <a:r>
              <a:rPr lang="zh-CN" altLang="en-US" b="1" dirty="0"/>
              <a:t>特征性表现</a:t>
            </a:r>
          </a:p>
        </p:txBody>
      </p:sp>
      <p:cxnSp>
        <p:nvCxnSpPr>
          <p:cNvPr id="27" name="直接连接符 26"/>
          <p:cNvCxnSpPr/>
          <p:nvPr/>
        </p:nvCxnSpPr>
        <p:spPr>
          <a:xfrm>
            <a:off x="1905000" y="2147207"/>
            <a:ext cx="8109857"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sp>
        <p:nvSpPr>
          <p:cNvPr id="28" name="文本框 27"/>
          <p:cNvSpPr txBox="1"/>
          <p:nvPr/>
        </p:nvSpPr>
        <p:spPr>
          <a:xfrm>
            <a:off x="1894115" y="2431699"/>
            <a:ext cx="8567056" cy="396134"/>
          </a:xfrm>
          <a:prstGeom prst="rect">
            <a:avLst/>
          </a:prstGeom>
          <a:noFill/>
        </p:spPr>
        <p:txBody>
          <a:bodyPr wrap="square">
            <a:spAutoFit/>
          </a:bodyPr>
          <a:lstStyle/>
          <a:p>
            <a:pPr>
              <a:lnSpc>
                <a:spcPct val="120000"/>
              </a:lnSpc>
            </a:pPr>
            <a:r>
              <a:rPr lang="en-US" altLang="zh-CN" dirty="0"/>
              <a:t>PPPD</a:t>
            </a:r>
            <a:r>
              <a:rPr lang="zh-CN" altLang="en-US" dirty="0"/>
              <a:t>并非排除性诊断，能否确诊取决于患者的临床症状是否符合其诊断标准</a:t>
            </a:r>
          </a:p>
        </p:txBody>
      </p:sp>
      <p:cxnSp>
        <p:nvCxnSpPr>
          <p:cNvPr id="29" name="直接连接符 28"/>
          <p:cNvCxnSpPr/>
          <p:nvPr/>
        </p:nvCxnSpPr>
        <p:spPr>
          <a:xfrm>
            <a:off x="1828800" y="2920093"/>
            <a:ext cx="8109857"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sp>
        <p:nvSpPr>
          <p:cNvPr id="30" name="文本框 29"/>
          <p:cNvSpPr txBox="1"/>
          <p:nvPr/>
        </p:nvSpPr>
        <p:spPr>
          <a:xfrm>
            <a:off x="1894115" y="3191756"/>
            <a:ext cx="8338456" cy="728533"/>
          </a:xfrm>
          <a:prstGeom prst="rect">
            <a:avLst/>
          </a:prstGeom>
          <a:noFill/>
        </p:spPr>
        <p:txBody>
          <a:bodyPr wrap="square">
            <a:spAutoFit/>
          </a:bodyPr>
          <a:lstStyle/>
          <a:p>
            <a:pPr>
              <a:lnSpc>
                <a:spcPct val="120000"/>
              </a:lnSpc>
            </a:pPr>
            <a:r>
              <a:rPr lang="zh-CN" altLang="en-US" dirty="0"/>
              <a:t>主诉为非特异性慢性前庭症状，或者不能准确描述自身不适感的患者，如果无法全部满足</a:t>
            </a:r>
            <a:r>
              <a:rPr lang="en-US" altLang="zh-CN" dirty="0"/>
              <a:t>PPPD</a:t>
            </a:r>
            <a:r>
              <a:rPr lang="zh-CN" altLang="en-US" dirty="0"/>
              <a:t>的诊断标准，依然不可以诊断</a:t>
            </a:r>
            <a:endParaRPr lang="zh-CN" altLang="en-US" b="1" dirty="0"/>
          </a:p>
        </p:txBody>
      </p:sp>
      <p:sp>
        <p:nvSpPr>
          <p:cNvPr id="31" name="文本框 30"/>
          <p:cNvSpPr txBox="1"/>
          <p:nvPr/>
        </p:nvSpPr>
        <p:spPr>
          <a:xfrm>
            <a:off x="1894115" y="4284213"/>
            <a:ext cx="8436428" cy="1060931"/>
          </a:xfrm>
          <a:prstGeom prst="rect">
            <a:avLst/>
          </a:prstGeom>
          <a:noFill/>
        </p:spPr>
        <p:txBody>
          <a:bodyPr wrap="square">
            <a:spAutoFit/>
          </a:bodyPr>
          <a:lstStyle/>
          <a:p>
            <a:pPr>
              <a:lnSpc>
                <a:spcPct val="120000"/>
              </a:lnSpc>
            </a:pPr>
            <a:r>
              <a:rPr lang="zh-CN" altLang="en-US" dirty="0"/>
              <a:t>虽然</a:t>
            </a:r>
            <a:r>
              <a:rPr lang="en-US" altLang="zh-CN" dirty="0"/>
              <a:t>PPPD</a:t>
            </a:r>
            <a:r>
              <a:rPr lang="zh-CN" altLang="en-US" dirty="0"/>
              <a:t>患者的体格检查、实验室检查及影像学检查均无特异性表现，但并不意味着异常结果就能够排除</a:t>
            </a:r>
            <a:r>
              <a:rPr lang="en-US" altLang="zh-CN" dirty="0"/>
              <a:t>PPPD</a:t>
            </a:r>
            <a:r>
              <a:rPr lang="zh-CN" altLang="en-US" dirty="0"/>
              <a:t>的诊断。相反，当患者的临床表现完全符合</a:t>
            </a:r>
            <a:r>
              <a:rPr lang="en-US" altLang="zh-CN" dirty="0"/>
              <a:t>PPPD</a:t>
            </a:r>
            <a:r>
              <a:rPr lang="zh-CN" altLang="en-US" dirty="0"/>
              <a:t>的诊断标准，异常的检查结果可能提示患者既往疾病的持续存在或者存在共病现象</a:t>
            </a:r>
          </a:p>
        </p:txBody>
      </p:sp>
      <p:cxnSp>
        <p:nvCxnSpPr>
          <p:cNvPr id="32" name="直接连接符 31"/>
          <p:cNvCxnSpPr/>
          <p:nvPr/>
        </p:nvCxnSpPr>
        <p:spPr>
          <a:xfrm>
            <a:off x="1905000" y="4030435"/>
            <a:ext cx="8109857"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3" name="直接连接符 32"/>
          <p:cNvCxnSpPr/>
          <p:nvPr/>
        </p:nvCxnSpPr>
        <p:spPr>
          <a:xfrm>
            <a:off x="1894114" y="5445578"/>
            <a:ext cx="8109857"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cs typeface="+mn-ea"/>
                <a:sym typeface="+mn-lt"/>
              </a:rPr>
              <a:t>PPPD</a:t>
            </a:r>
            <a:r>
              <a:rPr lang="zh-CN" altLang="en-US" dirty="0">
                <a:solidFill>
                  <a:schemeClr val="bg1"/>
                </a:solidFill>
                <a:cs typeface="+mn-ea"/>
                <a:sym typeface="+mn-lt"/>
              </a:rPr>
              <a:t>避免误诊的要点</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endParaRPr lang="zh-CN" altLang="en-US" dirty="0">
              <a:cs typeface="+mn-ea"/>
              <a:sym typeface="+mn-lt"/>
            </a:endParaRPr>
          </a:p>
        </p:txBody>
      </p:sp>
      <p:sp>
        <p:nvSpPr>
          <p:cNvPr id="2" name="Snip Diagonal Corner Rectangle 14"/>
          <p:cNvSpPr/>
          <p:nvPr/>
        </p:nvSpPr>
        <p:spPr>
          <a:xfrm>
            <a:off x="762378" y="1302744"/>
            <a:ext cx="3156480" cy="4898031"/>
          </a:xfrm>
          <a:prstGeom prst="snip2DiagRect">
            <a:avLst>
              <a:gd name="adj1" fmla="val 0"/>
              <a:gd name="adj2" fmla="val 2688"/>
            </a:avLst>
          </a:prstGeom>
          <a:solidFill>
            <a:schemeClr val="bg1"/>
          </a:solidFill>
          <a:ln w="2222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05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Arial" panose="020B0604020202020204" pitchFamily="34" charset="0"/>
            </a:endParaRPr>
          </a:p>
        </p:txBody>
      </p:sp>
      <p:sp>
        <p:nvSpPr>
          <p:cNvPr id="8" name="文本框 7"/>
          <p:cNvSpPr txBox="1"/>
          <p:nvPr/>
        </p:nvSpPr>
        <p:spPr>
          <a:xfrm>
            <a:off x="990601" y="2447836"/>
            <a:ext cx="2852056" cy="2633734"/>
          </a:xfrm>
          <a:prstGeom prst="rect">
            <a:avLst/>
          </a:prstGeom>
          <a:noFill/>
        </p:spPr>
        <p:txBody>
          <a:bodyPr wrap="square">
            <a:spAutoFit/>
          </a:bodyPr>
          <a:lstStyle/>
          <a:p>
            <a:pPr>
              <a:lnSpc>
                <a:spcPct val="150000"/>
              </a:lnSpc>
            </a:pPr>
            <a:r>
              <a:rPr lang="zh-CN" altLang="en-US" sz="1600" b="1" dirty="0"/>
              <a:t>PPPD目前尚无规范的治疗方案</a:t>
            </a:r>
            <a:r>
              <a:rPr lang="zh-CN" altLang="en-US" sz="1600" dirty="0"/>
              <a:t>，根据其心身交互作用的模式特点，临床应主要以识别患者的核心症状，评估共病的疾病特征，针对作用机制的不同环节，从改善前庭功能，缓解焦虑情绪方面入手</a:t>
            </a:r>
          </a:p>
        </p:txBody>
      </p:sp>
      <p:sp>
        <p:nvSpPr>
          <p:cNvPr id="9" name="圆角矩形 20"/>
          <p:cNvSpPr/>
          <p:nvPr/>
        </p:nvSpPr>
        <p:spPr>
          <a:xfrm>
            <a:off x="1238474" y="1697198"/>
            <a:ext cx="2316802" cy="439787"/>
          </a:xfrm>
          <a:prstGeom prst="roundRect">
            <a:avLst>
              <a:gd name="adj" fmla="val 50000"/>
            </a:avLst>
          </a:prstGeom>
          <a:gradFill>
            <a:gsLst>
              <a:gs pos="0">
                <a:schemeClr val="accent6">
                  <a:lumMod val="60000"/>
                  <a:lumOff val="40000"/>
                </a:schemeClr>
              </a:gs>
              <a:gs pos="51000">
                <a:srgbClr val="008E3F"/>
              </a:gs>
            </a:gsLst>
            <a:lin ang="2700000" scaled="0"/>
          </a:gradFill>
          <a:ln>
            <a:noFill/>
          </a:ln>
          <a:effectLst>
            <a:outerShdw blurRad="152400" dist="139700" dir="5400000" sx="97000" sy="97000" algn="t" rotWithShape="0">
              <a:schemeClr val="accent6">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治疗原则</a:t>
            </a:r>
          </a:p>
        </p:txBody>
      </p:sp>
      <p:sp>
        <p:nvSpPr>
          <p:cNvPr id="10" name="矩形 9"/>
          <p:cNvSpPr/>
          <p:nvPr/>
        </p:nvSpPr>
        <p:spPr>
          <a:xfrm>
            <a:off x="5906474" y="1415143"/>
            <a:ext cx="3810000" cy="32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rPr>
              <a:t>PPPD</a:t>
            </a:r>
            <a:r>
              <a:rPr lang="zh-CN" altLang="en-US" sz="1600" b="1" dirty="0">
                <a:solidFill>
                  <a:schemeClr val="tx1"/>
                </a:solidFill>
              </a:rPr>
              <a:t>治疗流程</a:t>
            </a:r>
          </a:p>
        </p:txBody>
      </p:sp>
      <p:sp>
        <p:nvSpPr>
          <p:cNvPr id="11" name="矩形: 圆角 10"/>
          <p:cNvSpPr/>
          <p:nvPr/>
        </p:nvSpPr>
        <p:spPr>
          <a:xfrm>
            <a:off x="6825343" y="1872343"/>
            <a:ext cx="1872343" cy="337457"/>
          </a:xfrm>
          <a:prstGeom prst="roundRect">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持续性姿势</a:t>
            </a:r>
            <a:r>
              <a:rPr lang="en-US" altLang="zh-CN" sz="1200">
                <a:solidFill>
                  <a:schemeClr val="tx1"/>
                </a:solidFill>
              </a:rPr>
              <a:t>-</a:t>
            </a:r>
            <a:r>
              <a:rPr lang="zh-CN" altLang="en-US" sz="1200">
                <a:solidFill>
                  <a:schemeClr val="tx1"/>
                </a:solidFill>
              </a:rPr>
              <a:t>知觉性头晕</a:t>
            </a:r>
          </a:p>
        </p:txBody>
      </p:sp>
      <p:sp>
        <p:nvSpPr>
          <p:cNvPr id="12" name="矩形: 圆角 11"/>
          <p:cNvSpPr/>
          <p:nvPr/>
        </p:nvSpPr>
        <p:spPr>
          <a:xfrm>
            <a:off x="5303913" y="3140968"/>
            <a:ext cx="955374" cy="364232"/>
          </a:xfrm>
          <a:prstGeom prst="roundRect">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药物治疗</a:t>
            </a:r>
          </a:p>
        </p:txBody>
      </p:sp>
      <p:sp>
        <p:nvSpPr>
          <p:cNvPr id="13" name="矩形: 圆角 12"/>
          <p:cNvSpPr/>
          <p:nvPr/>
        </p:nvSpPr>
        <p:spPr>
          <a:xfrm>
            <a:off x="8360229" y="3140968"/>
            <a:ext cx="1121229" cy="328672"/>
          </a:xfrm>
          <a:prstGeom prst="roundRect">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非药物治疗</a:t>
            </a:r>
          </a:p>
        </p:txBody>
      </p:sp>
      <p:sp>
        <p:nvSpPr>
          <p:cNvPr id="14" name="矩形: 圆角 13"/>
          <p:cNvSpPr/>
          <p:nvPr/>
        </p:nvSpPr>
        <p:spPr>
          <a:xfrm>
            <a:off x="10087429" y="3140968"/>
            <a:ext cx="1121229" cy="328672"/>
          </a:xfrm>
          <a:prstGeom prst="roundRect">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中医治疗</a:t>
            </a:r>
          </a:p>
        </p:txBody>
      </p:sp>
      <p:sp>
        <p:nvSpPr>
          <p:cNvPr id="15" name="矩形: 圆角 14"/>
          <p:cNvSpPr/>
          <p:nvPr/>
        </p:nvSpPr>
        <p:spPr>
          <a:xfrm>
            <a:off x="4151784" y="4221087"/>
            <a:ext cx="1283816" cy="647245"/>
          </a:xfrm>
          <a:prstGeom prst="roundRect">
            <a:avLst>
              <a:gd name="adj" fmla="val 10126"/>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选择性</a:t>
            </a:r>
            <a:r>
              <a:rPr lang="en-US" altLang="zh-CN" sz="1200" dirty="0">
                <a:solidFill>
                  <a:schemeClr val="tx1"/>
                </a:solidFill>
              </a:rPr>
              <a:t>5-</a:t>
            </a:r>
            <a:r>
              <a:rPr lang="zh-CN" altLang="en-US" sz="1200" dirty="0">
                <a:solidFill>
                  <a:schemeClr val="tx1"/>
                </a:solidFill>
              </a:rPr>
              <a:t>羟色胺再摄取抑制剂（</a:t>
            </a:r>
            <a:r>
              <a:rPr lang="en-US" altLang="zh-CN" sz="1200" dirty="0">
                <a:solidFill>
                  <a:schemeClr val="tx1"/>
                </a:solidFill>
              </a:rPr>
              <a:t>SSRI)</a:t>
            </a:r>
            <a:endParaRPr lang="zh-CN" altLang="en-US" sz="1200" dirty="0">
              <a:solidFill>
                <a:schemeClr val="tx1"/>
              </a:solidFill>
            </a:endParaRPr>
          </a:p>
        </p:txBody>
      </p:sp>
      <p:sp>
        <p:nvSpPr>
          <p:cNvPr id="16" name="矩形: 圆角 15"/>
          <p:cNvSpPr/>
          <p:nvPr/>
        </p:nvSpPr>
        <p:spPr>
          <a:xfrm>
            <a:off x="5718116" y="4221087"/>
            <a:ext cx="1876483" cy="647245"/>
          </a:xfrm>
          <a:prstGeom prst="roundRect">
            <a:avLst>
              <a:gd name="adj" fmla="val 7510"/>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选择性</a:t>
            </a:r>
            <a:r>
              <a:rPr lang="en-US" altLang="zh-CN" sz="1200" dirty="0">
                <a:solidFill>
                  <a:schemeClr val="tx1"/>
                </a:solidFill>
              </a:rPr>
              <a:t>5-</a:t>
            </a:r>
            <a:r>
              <a:rPr lang="zh-CN" altLang="en-US" sz="1200" dirty="0">
                <a:solidFill>
                  <a:schemeClr val="tx1"/>
                </a:solidFill>
              </a:rPr>
              <a:t>羟色胺</a:t>
            </a:r>
            <a:r>
              <a:rPr lang="en-US" altLang="zh-CN" sz="1200" dirty="0">
                <a:solidFill>
                  <a:schemeClr val="tx1"/>
                </a:solidFill>
              </a:rPr>
              <a:t>-</a:t>
            </a:r>
            <a:r>
              <a:rPr lang="zh-CN" altLang="en-US" sz="1200" dirty="0">
                <a:solidFill>
                  <a:schemeClr val="tx1"/>
                </a:solidFill>
              </a:rPr>
              <a:t>去甲肾上腺素再摄取抑制剂（</a:t>
            </a:r>
            <a:r>
              <a:rPr lang="en-US" altLang="zh-CN" sz="1200" dirty="0">
                <a:solidFill>
                  <a:schemeClr val="tx1"/>
                </a:solidFill>
              </a:rPr>
              <a:t>SNRI)</a:t>
            </a:r>
            <a:endParaRPr lang="zh-CN" altLang="en-US" sz="1200" dirty="0">
              <a:solidFill>
                <a:schemeClr val="tx1"/>
              </a:solidFill>
            </a:endParaRPr>
          </a:p>
        </p:txBody>
      </p:sp>
      <p:sp>
        <p:nvSpPr>
          <p:cNvPr id="17" name="矩形: 圆角 16"/>
          <p:cNvSpPr/>
          <p:nvPr/>
        </p:nvSpPr>
        <p:spPr>
          <a:xfrm>
            <a:off x="7824192" y="4293095"/>
            <a:ext cx="761008" cy="499037"/>
          </a:xfrm>
          <a:prstGeom prst="roundRect">
            <a:avLst>
              <a:gd name="adj" fmla="val 6487"/>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心理治疗</a:t>
            </a:r>
          </a:p>
        </p:txBody>
      </p:sp>
      <p:sp>
        <p:nvSpPr>
          <p:cNvPr id="18" name="矩形: 圆角 17"/>
          <p:cNvSpPr/>
          <p:nvPr/>
        </p:nvSpPr>
        <p:spPr>
          <a:xfrm>
            <a:off x="7248128" y="5589240"/>
            <a:ext cx="761008" cy="499037"/>
          </a:xfrm>
          <a:prstGeom prst="roundRect">
            <a:avLst>
              <a:gd name="adj" fmla="val 6487"/>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认知行为治疗</a:t>
            </a:r>
          </a:p>
        </p:txBody>
      </p:sp>
      <p:sp>
        <p:nvSpPr>
          <p:cNvPr id="19" name="矩形: 圆角 18"/>
          <p:cNvSpPr/>
          <p:nvPr/>
        </p:nvSpPr>
        <p:spPr>
          <a:xfrm>
            <a:off x="8400256" y="5589240"/>
            <a:ext cx="761008" cy="499037"/>
          </a:xfrm>
          <a:prstGeom prst="roundRect">
            <a:avLst>
              <a:gd name="adj" fmla="val 6487"/>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其他心理治疗</a:t>
            </a:r>
          </a:p>
        </p:txBody>
      </p:sp>
      <p:sp>
        <p:nvSpPr>
          <p:cNvPr id="20" name="矩形: 圆角 19"/>
          <p:cNvSpPr/>
          <p:nvPr/>
        </p:nvSpPr>
        <p:spPr>
          <a:xfrm>
            <a:off x="8662392" y="4199467"/>
            <a:ext cx="727141" cy="660400"/>
          </a:xfrm>
          <a:prstGeom prst="roundRect">
            <a:avLst>
              <a:gd name="adj" fmla="val 6487"/>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前庭平衡康复治疗</a:t>
            </a:r>
          </a:p>
        </p:txBody>
      </p:sp>
      <p:sp>
        <p:nvSpPr>
          <p:cNvPr id="21" name="矩形: 圆角 20"/>
          <p:cNvSpPr/>
          <p:nvPr/>
        </p:nvSpPr>
        <p:spPr>
          <a:xfrm>
            <a:off x="9449792" y="4199467"/>
            <a:ext cx="727141" cy="660400"/>
          </a:xfrm>
          <a:prstGeom prst="roundRect">
            <a:avLst>
              <a:gd name="adj" fmla="val 6487"/>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其他非药物疗法</a:t>
            </a:r>
          </a:p>
        </p:txBody>
      </p:sp>
      <p:sp>
        <p:nvSpPr>
          <p:cNvPr id="22" name="矩形: 圆角 21"/>
          <p:cNvSpPr/>
          <p:nvPr/>
        </p:nvSpPr>
        <p:spPr>
          <a:xfrm>
            <a:off x="10355725" y="4199467"/>
            <a:ext cx="727141" cy="660400"/>
          </a:xfrm>
          <a:prstGeom prst="roundRect">
            <a:avLst>
              <a:gd name="adj" fmla="val 6487"/>
            </a:avLst>
          </a:prstGeom>
          <a:solidFill>
            <a:schemeClr val="bg1"/>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中药复方、针刺等</a:t>
            </a:r>
          </a:p>
        </p:txBody>
      </p:sp>
      <p:cxnSp>
        <p:nvCxnSpPr>
          <p:cNvPr id="24" name="直接连接符 23"/>
          <p:cNvCxnSpPr/>
          <p:nvPr/>
        </p:nvCxnSpPr>
        <p:spPr>
          <a:xfrm>
            <a:off x="5757333" y="2446867"/>
            <a:ext cx="4986867"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26" name="直接箭头连接符 25"/>
          <p:cNvCxnSpPr/>
          <p:nvPr/>
        </p:nvCxnSpPr>
        <p:spPr>
          <a:xfrm>
            <a:off x="5769504" y="2436813"/>
            <a:ext cx="0" cy="670454"/>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28" name="直接箭头连接符 27"/>
          <p:cNvCxnSpPr/>
          <p:nvPr/>
        </p:nvCxnSpPr>
        <p:spPr>
          <a:xfrm>
            <a:off x="9020704" y="2436813"/>
            <a:ext cx="0" cy="670454"/>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29" name="直接箭头连接符 28"/>
          <p:cNvCxnSpPr/>
          <p:nvPr/>
        </p:nvCxnSpPr>
        <p:spPr>
          <a:xfrm>
            <a:off x="10756371" y="2436813"/>
            <a:ext cx="0" cy="670454"/>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31" name="直接连接符 30"/>
          <p:cNvCxnSpPr/>
          <p:nvPr/>
        </p:nvCxnSpPr>
        <p:spPr>
          <a:xfrm>
            <a:off x="7611533" y="2226733"/>
            <a:ext cx="0" cy="220134"/>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grpSp>
        <p:nvGrpSpPr>
          <p:cNvPr id="51" name="组合 50"/>
          <p:cNvGrpSpPr/>
          <p:nvPr/>
        </p:nvGrpSpPr>
        <p:grpSpPr>
          <a:xfrm>
            <a:off x="4780280" y="3501008"/>
            <a:ext cx="1833880" cy="715392"/>
            <a:chOff x="4780280" y="3501008"/>
            <a:chExt cx="1833880" cy="674752"/>
          </a:xfrm>
        </p:grpSpPr>
        <p:cxnSp>
          <p:nvCxnSpPr>
            <p:cNvPr id="32" name="直接连接符 31"/>
            <p:cNvCxnSpPr/>
            <p:nvPr/>
          </p:nvCxnSpPr>
          <p:spPr>
            <a:xfrm>
              <a:off x="5735960" y="3501008"/>
              <a:ext cx="0" cy="268352"/>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34" name="直接连接符 33"/>
            <p:cNvCxnSpPr/>
            <p:nvPr/>
          </p:nvCxnSpPr>
          <p:spPr>
            <a:xfrm>
              <a:off x="4780280" y="3754120"/>
              <a:ext cx="1833880"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36" name="直接箭头连接符 35"/>
            <p:cNvCxnSpPr/>
            <p:nvPr/>
          </p:nvCxnSpPr>
          <p:spPr>
            <a:xfrm>
              <a:off x="4780280" y="3754120"/>
              <a:ext cx="0" cy="421640"/>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37" name="直接箭头连接符 36"/>
            <p:cNvCxnSpPr/>
            <p:nvPr/>
          </p:nvCxnSpPr>
          <p:spPr>
            <a:xfrm>
              <a:off x="6614160" y="3754120"/>
              <a:ext cx="0" cy="421640"/>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grpSp>
      <p:cxnSp>
        <p:nvCxnSpPr>
          <p:cNvPr id="40" name="直接箭头连接符 39"/>
          <p:cNvCxnSpPr>
            <a:endCxn id="20" idx="0"/>
          </p:cNvCxnSpPr>
          <p:nvPr/>
        </p:nvCxnSpPr>
        <p:spPr>
          <a:xfrm>
            <a:off x="9025963" y="3474720"/>
            <a:ext cx="0" cy="724747"/>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42" name="直接箭头连接符 41"/>
          <p:cNvCxnSpPr/>
          <p:nvPr/>
        </p:nvCxnSpPr>
        <p:spPr>
          <a:xfrm>
            <a:off x="8184232" y="3667125"/>
            <a:ext cx="0" cy="630638"/>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44" name="直接箭头连接符 43"/>
          <p:cNvCxnSpPr>
            <a:endCxn id="21" idx="0"/>
          </p:cNvCxnSpPr>
          <p:nvPr/>
        </p:nvCxnSpPr>
        <p:spPr>
          <a:xfrm>
            <a:off x="9813363" y="3663950"/>
            <a:ext cx="0" cy="535517"/>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48" name="直接连接符 47"/>
          <p:cNvCxnSpPr/>
          <p:nvPr/>
        </p:nvCxnSpPr>
        <p:spPr>
          <a:xfrm>
            <a:off x="8181975" y="3670300"/>
            <a:ext cx="1630363"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49" name="直接箭头连接符 48"/>
          <p:cNvCxnSpPr/>
          <p:nvPr/>
        </p:nvCxnSpPr>
        <p:spPr>
          <a:xfrm>
            <a:off x="10776520" y="3501008"/>
            <a:ext cx="0" cy="674752"/>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grpSp>
        <p:nvGrpSpPr>
          <p:cNvPr id="52" name="组合 51"/>
          <p:cNvGrpSpPr/>
          <p:nvPr/>
        </p:nvGrpSpPr>
        <p:grpSpPr>
          <a:xfrm>
            <a:off x="7605713" y="4799012"/>
            <a:ext cx="1168400" cy="788987"/>
            <a:chOff x="4780280" y="3435163"/>
            <a:chExt cx="1833880" cy="740597"/>
          </a:xfrm>
        </p:grpSpPr>
        <p:cxnSp>
          <p:nvCxnSpPr>
            <p:cNvPr id="53" name="直接连接符 52"/>
            <p:cNvCxnSpPr/>
            <p:nvPr/>
          </p:nvCxnSpPr>
          <p:spPr>
            <a:xfrm>
              <a:off x="5713534" y="3435163"/>
              <a:ext cx="0" cy="316315"/>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54" name="直接连接符 53"/>
            <p:cNvCxnSpPr/>
            <p:nvPr/>
          </p:nvCxnSpPr>
          <p:spPr>
            <a:xfrm>
              <a:off x="4780280" y="3754120"/>
              <a:ext cx="1833880"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55" name="直接箭头连接符 54"/>
            <p:cNvCxnSpPr/>
            <p:nvPr/>
          </p:nvCxnSpPr>
          <p:spPr>
            <a:xfrm>
              <a:off x="4780280" y="3754120"/>
              <a:ext cx="0" cy="421640"/>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56" name="直接箭头连接符 55"/>
            <p:cNvCxnSpPr/>
            <p:nvPr/>
          </p:nvCxnSpPr>
          <p:spPr>
            <a:xfrm>
              <a:off x="6614160" y="3754120"/>
              <a:ext cx="0" cy="421640"/>
            </a:xfrm>
            <a:prstGeom prst="straightConnector1">
              <a:avLst/>
            </a:prstGeom>
            <a:ln>
              <a:solidFill>
                <a:srgbClr val="008E3F"/>
              </a:solidFill>
              <a:tailEnd type="triangle"/>
            </a:ln>
          </p:spPr>
          <p:style>
            <a:lnRef idx="2">
              <a:schemeClr val="accent1"/>
            </a:lnRef>
            <a:fillRef idx="0">
              <a:schemeClr val="accent1"/>
            </a:fillRef>
            <a:effectRef idx="1">
              <a:schemeClr val="accent1"/>
            </a:effectRef>
            <a:fontRef idx="minor">
              <a:schemeClr val="tx1"/>
            </a:fontRef>
          </p:style>
        </p:cxn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latin typeface="+mn-lt"/>
                <a:ea typeface="+mn-ea"/>
                <a:cs typeface="+mn-ea"/>
                <a:sym typeface="+mn-lt"/>
              </a:rPr>
              <a:t>PPPD</a:t>
            </a:r>
            <a:r>
              <a:rPr lang="zh-CN" altLang="en-US" dirty="0">
                <a:solidFill>
                  <a:schemeClr val="bg1"/>
                </a:solidFill>
                <a:latin typeface="+mn-lt"/>
                <a:ea typeface="+mn-ea"/>
                <a:cs typeface="+mn-ea"/>
                <a:sym typeface="+mn-lt"/>
              </a:rPr>
              <a:t>的治疗原则及治疗流程</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圆角矩形 22"/>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normAutofit/>
          </a:bodyPr>
          <a:lstStyle/>
          <a:p>
            <a:pPr marL="228600" indent="-228600">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感知性头晕专家共识</a:t>
            </a:r>
            <a:r>
              <a:rPr lang="en-US" altLang="zh-CN" dirty="0">
                <a:cs typeface="+mn-ea"/>
                <a:sym typeface="+mn-lt"/>
              </a:rPr>
              <a:t>[J].</a:t>
            </a:r>
            <a:r>
              <a:rPr lang="zh-CN" altLang="en-US" dirty="0">
                <a:cs typeface="+mn-ea"/>
                <a:sym typeface="+mn-lt"/>
              </a:rPr>
              <a:t>中华耳科学杂志</a:t>
            </a:r>
            <a:r>
              <a:rPr lang="en-US" altLang="zh-CN" dirty="0">
                <a:cs typeface="+mn-ea"/>
                <a:sym typeface="+mn-lt"/>
              </a:rPr>
              <a:t>, 2021(006):019.</a:t>
            </a:r>
          </a:p>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endParaRPr lang="zh-CN" altLang="en-US" dirty="0">
              <a:cs typeface="+mn-ea"/>
              <a:sym typeface="+mn-lt"/>
            </a:endParaRPr>
          </a:p>
        </p:txBody>
      </p:sp>
      <p:pic>
        <p:nvPicPr>
          <p:cNvPr id="3" name="图片 2"/>
          <p:cNvPicPr>
            <a:picLocks noChangeAspect="1"/>
          </p:cNvPicPr>
          <p:nvPr/>
        </p:nvPicPr>
        <p:blipFill>
          <a:blip r:embed="rId4"/>
          <a:stretch>
            <a:fillRect/>
          </a:stretch>
        </p:blipFill>
        <p:spPr>
          <a:xfrm>
            <a:off x="13971588" y="1436913"/>
            <a:ext cx="5258322" cy="3163661"/>
          </a:xfrm>
          <a:prstGeom prst="rect">
            <a:avLst/>
          </a:prstGeom>
        </p:spPr>
      </p:pic>
      <p:pic>
        <p:nvPicPr>
          <p:cNvPr id="7" name="图片 6"/>
          <p:cNvPicPr>
            <a:picLocks noChangeAspect="1"/>
          </p:cNvPicPr>
          <p:nvPr/>
        </p:nvPicPr>
        <p:blipFill>
          <a:blip r:embed="rId5"/>
          <a:stretch>
            <a:fillRect/>
          </a:stretch>
        </p:blipFill>
        <p:spPr>
          <a:xfrm>
            <a:off x="19589750" y="1768929"/>
            <a:ext cx="5067300" cy="2514600"/>
          </a:xfrm>
          <a:prstGeom prst="rect">
            <a:avLst/>
          </a:prstGeom>
        </p:spPr>
      </p:pic>
      <p:sp>
        <p:nvSpPr>
          <p:cNvPr id="2" name="矩形: 圆角 1"/>
          <p:cNvSpPr/>
          <p:nvPr/>
        </p:nvSpPr>
        <p:spPr>
          <a:xfrm>
            <a:off x="491927" y="2314398"/>
            <a:ext cx="11212373" cy="3449807"/>
          </a:xfrm>
          <a:prstGeom prst="roundRect">
            <a:avLst>
              <a:gd name="adj" fmla="val 2094"/>
            </a:avLst>
          </a:prstGeom>
          <a:solidFill>
            <a:schemeClr val="bg1"/>
          </a:solidFill>
          <a:ln>
            <a:gradFill>
              <a:gsLst>
                <a:gs pos="60000">
                  <a:schemeClr val="accent6">
                    <a:lumMod val="20000"/>
                    <a:lumOff val="80000"/>
                  </a:schemeClr>
                </a:gs>
                <a:gs pos="40000">
                  <a:schemeClr val="accent6">
                    <a:lumMod val="20000"/>
                    <a:lumOff val="80000"/>
                  </a:schemeClr>
                </a:gs>
                <a:gs pos="0">
                  <a:srgbClr val="008E3F"/>
                </a:gs>
                <a:gs pos="100000">
                  <a:srgbClr val="008E3F"/>
                </a:gs>
              </a:gsLst>
              <a:lin ang="0" scaled="0"/>
            </a:gradFill>
          </a:ln>
          <a:effectLst>
            <a:outerShdw blurRad="635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矩形: 圆角 5"/>
          <p:cNvSpPr/>
          <p:nvPr/>
        </p:nvSpPr>
        <p:spPr>
          <a:xfrm>
            <a:off x="791511" y="3920490"/>
            <a:ext cx="5185777" cy="1713297"/>
          </a:xfrm>
          <a:prstGeom prst="roundRect">
            <a:avLst>
              <a:gd name="adj" fmla="val 8623"/>
            </a:avLst>
          </a:prstGeom>
          <a:gradFill>
            <a:gsLst>
              <a:gs pos="100000">
                <a:schemeClr val="accent6">
                  <a:lumMod val="20000"/>
                  <a:lumOff val="80000"/>
                  <a:alpha val="50000"/>
                </a:schemeClr>
              </a:gs>
              <a:gs pos="0">
                <a:schemeClr val="accent6">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flipH="1">
            <a:off x="6404610" y="3930015"/>
            <a:ext cx="4947285" cy="1681480"/>
          </a:xfrm>
          <a:prstGeom prst="roundRect">
            <a:avLst>
              <a:gd name="adj" fmla="val 8623"/>
            </a:avLst>
          </a:prstGeom>
          <a:gradFill>
            <a:gsLst>
              <a:gs pos="100000">
                <a:schemeClr val="accent6">
                  <a:lumMod val="20000"/>
                  <a:lumOff val="80000"/>
                  <a:alpha val="50000"/>
                </a:schemeClr>
              </a:gs>
              <a:gs pos="0">
                <a:schemeClr val="accent6">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39788" y="3889916"/>
            <a:ext cx="5154153" cy="1721369"/>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200" dirty="0">
                <a:cs typeface="+mn-ea"/>
                <a:sym typeface="+mn-lt"/>
              </a:rPr>
              <a:t>主要是五羟色胺再摄取抑制剂和五羟色胺去甲肾上腺素再摄取抑制剂，但</a:t>
            </a:r>
            <a:r>
              <a:rPr lang="zh-CN" altLang="en-US" sz="1200" b="1" dirty="0">
                <a:cs typeface="+mn-ea"/>
                <a:sym typeface="+mn-lt"/>
              </a:rPr>
              <a:t>此类药物疗效不具有特异性</a:t>
            </a:r>
            <a:r>
              <a:rPr lang="zh-CN" altLang="en-US" sz="1200" dirty="0">
                <a:cs typeface="+mn-ea"/>
                <a:sym typeface="+mn-lt"/>
              </a:rPr>
              <a:t>，因此在临床上常是一种或几种治疗方法组合，如药物治疗加前庭康复或认知行为疗法等</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b="1" dirty="0">
                <a:cs typeface="+mn-ea"/>
                <a:sym typeface="+mn-lt"/>
              </a:rPr>
              <a:t>某些中成药适用于轻症患者或部分中等程度的心因性眩晕和</a:t>
            </a:r>
            <a:r>
              <a:rPr lang="en-US" altLang="zh-CN" sz="1200" b="1" dirty="0">
                <a:cs typeface="+mn-ea"/>
                <a:sym typeface="+mn-lt"/>
              </a:rPr>
              <a:t>PPPD</a:t>
            </a:r>
            <a:r>
              <a:rPr lang="zh-CN" altLang="en-US" sz="1200" b="1" dirty="0">
                <a:cs typeface="+mn-ea"/>
                <a:sym typeface="+mn-lt"/>
              </a:rPr>
              <a:t>患者</a:t>
            </a:r>
            <a:endParaRPr lang="en-US" altLang="zh-CN" sz="1200" b="1"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前庭抑制药物如抗组胺药物和苯二氮卓类药物会延迟前庭康复，如果可能的话</a:t>
            </a:r>
            <a:r>
              <a:rPr lang="zh-CN" altLang="en-US" sz="1200" b="1" dirty="0">
                <a:cs typeface="+mn-ea"/>
                <a:sym typeface="+mn-lt"/>
              </a:rPr>
              <a:t>应该避免使用</a:t>
            </a:r>
            <a:endParaRPr lang="en-US" altLang="zh-CN" sz="1200" b="1" dirty="0">
              <a:cs typeface="+mn-ea"/>
              <a:sym typeface="+mn-lt"/>
            </a:endParaRPr>
          </a:p>
        </p:txBody>
      </p:sp>
      <p:sp>
        <p:nvSpPr>
          <p:cNvPr id="11" name="圆角矩形 37"/>
          <p:cNvSpPr/>
          <p:nvPr/>
        </p:nvSpPr>
        <p:spPr>
          <a:xfrm rot="618997">
            <a:off x="3559728" y="2111018"/>
            <a:ext cx="4848207" cy="881937"/>
          </a:xfrm>
          <a:prstGeom prst="roundRect">
            <a:avLst>
              <a:gd name="adj" fmla="val 8983"/>
            </a:avLst>
          </a:prstGeom>
          <a:solidFill>
            <a:srgbClr val="008E3F"/>
          </a:solidFill>
          <a:ln w="34925">
            <a:solidFill>
              <a:srgbClr val="FFFFFF"/>
            </a:solidFill>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a:defRPr/>
            </a:pPr>
            <a:endParaRPr lang="zh-CN" altLang="en-US" dirty="0">
              <a:solidFill>
                <a:srgbClr val="FFFFFF"/>
              </a:solidFill>
              <a:cs typeface="+mn-ea"/>
              <a:sym typeface="+mn-lt"/>
            </a:endParaRPr>
          </a:p>
        </p:txBody>
      </p:sp>
      <p:sp>
        <p:nvSpPr>
          <p:cNvPr id="13" name="矩形 12"/>
          <p:cNvSpPr/>
          <p:nvPr/>
        </p:nvSpPr>
        <p:spPr>
          <a:xfrm rot="21595821">
            <a:off x="5377701" y="1446195"/>
            <a:ext cx="687197" cy="1094380"/>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4" name="矩形 13"/>
          <p:cNvSpPr/>
          <p:nvPr/>
        </p:nvSpPr>
        <p:spPr>
          <a:xfrm rot="21595821">
            <a:off x="6066291" y="1445844"/>
            <a:ext cx="742195" cy="109278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5" name="流程图: 库存数据 29"/>
          <p:cNvSpPr/>
          <p:nvPr/>
        </p:nvSpPr>
        <p:spPr>
          <a:xfrm rot="21595821">
            <a:off x="3841906" y="1445917"/>
            <a:ext cx="2270170" cy="1092788"/>
          </a:xfrm>
          <a:prstGeom prst="flowChartOnlineStorage">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6" name="流程图: 库存数据 30"/>
          <p:cNvSpPr/>
          <p:nvPr/>
        </p:nvSpPr>
        <p:spPr>
          <a:xfrm rot="10795821">
            <a:off x="6061174" y="1445016"/>
            <a:ext cx="2113532" cy="1092787"/>
          </a:xfrm>
          <a:prstGeom prst="flowChartOnlineStorag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8" name="矩形 17"/>
          <p:cNvSpPr/>
          <p:nvPr/>
        </p:nvSpPr>
        <p:spPr>
          <a:xfrm rot="21595821">
            <a:off x="4275750" y="1822121"/>
            <a:ext cx="1210588" cy="400110"/>
          </a:xfrm>
          <a:prstGeom prst="rect">
            <a:avLst/>
          </a:prstGeom>
        </p:spPr>
        <p:txBody>
          <a:bodyPr wrap="none">
            <a:spAutoFit/>
          </a:bodyPr>
          <a:lstStyle/>
          <a:p>
            <a:r>
              <a:rPr lang="zh-CN" altLang="en-US" sz="2000" b="1" dirty="0">
                <a:solidFill>
                  <a:srgbClr val="FFFFFF"/>
                </a:solidFill>
                <a:cs typeface="+mn-ea"/>
                <a:sym typeface="+mn-lt"/>
              </a:rPr>
              <a:t>药物治疗</a:t>
            </a:r>
          </a:p>
        </p:txBody>
      </p:sp>
      <p:sp>
        <p:nvSpPr>
          <p:cNvPr id="19" name="矩形 18"/>
          <p:cNvSpPr/>
          <p:nvPr/>
        </p:nvSpPr>
        <p:spPr>
          <a:xfrm rot="21595821">
            <a:off x="6490740" y="1832106"/>
            <a:ext cx="1210588" cy="400110"/>
          </a:xfrm>
          <a:prstGeom prst="rect">
            <a:avLst/>
          </a:prstGeom>
        </p:spPr>
        <p:txBody>
          <a:bodyPr wrap="none">
            <a:spAutoFit/>
          </a:bodyPr>
          <a:lstStyle/>
          <a:p>
            <a:r>
              <a:rPr lang="zh-CN" altLang="en-US" sz="2000" b="1" dirty="0">
                <a:solidFill>
                  <a:schemeClr val="bg1"/>
                </a:solidFill>
                <a:cs typeface="+mn-ea"/>
                <a:sym typeface="+mn-lt"/>
              </a:rPr>
              <a:t>心理治疗</a:t>
            </a:r>
          </a:p>
        </p:txBody>
      </p:sp>
      <p:pic>
        <p:nvPicPr>
          <p:cNvPr id="21" name="图片 20"/>
          <p:cNvPicPr>
            <a:picLocks noChangeAspect="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a14:imgLayer r:embed="rId7">
                    <a14:imgEffect>
                      <a14:brightnessContrast bright="-5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rot="21595821">
            <a:off x="3275345" y="1961607"/>
            <a:ext cx="999752" cy="577192"/>
          </a:xfrm>
          <a:prstGeom prst="rect">
            <a:avLst/>
          </a:prstGeom>
        </p:spPr>
      </p:pic>
      <p:grpSp>
        <p:nvGrpSpPr>
          <p:cNvPr id="25" name="组合 24"/>
          <p:cNvGrpSpPr/>
          <p:nvPr/>
        </p:nvGrpSpPr>
        <p:grpSpPr>
          <a:xfrm>
            <a:off x="812800" y="2691130"/>
            <a:ext cx="996688" cy="1165284"/>
            <a:chOff x="7850535" y="4632373"/>
            <a:chExt cx="1503100" cy="1543168"/>
          </a:xfrm>
        </p:grpSpPr>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19101" y="4632373"/>
              <a:ext cx="1234534" cy="1543168"/>
            </a:xfrm>
            <a:prstGeom prst="rect">
              <a:avLst/>
            </a:prstGeom>
            <a:ln>
              <a:noFill/>
            </a:ln>
            <a:effectLst/>
          </p:spPr>
        </p:pic>
        <p:sp>
          <p:nvSpPr>
            <p:cNvPr id="27" name="文本框 26"/>
            <p:cNvSpPr txBox="1"/>
            <p:nvPr/>
          </p:nvSpPr>
          <p:spPr>
            <a:xfrm rot="18972517">
              <a:off x="7850535" y="4678274"/>
              <a:ext cx="733778" cy="369332"/>
            </a:xfrm>
            <a:prstGeom prst="rect">
              <a:avLst/>
            </a:prstGeom>
            <a:noFill/>
          </p:spPr>
          <p:txBody>
            <a:bodyPr wrap="square" rtlCol="0">
              <a:spAutoFit/>
            </a:bodyPr>
            <a:lstStyle/>
            <a:p>
              <a:r>
                <a:rPr lang="en-US" altLang="zh-CN" b="1" dirty="0">
                  <a:solidFill>
                    <a:schemeClr val="accent6">
                      <a:lumMod val="50000"/>
                    </a:schemeClr>
                  </a:solidFill>
                  <a:cs typeface="+mn-ea"/>
                  <a:sym typeface="+mn-lt"/>
                </a:rPr>
                <a:t>? ? ?</a:t>
              </a:r>
              <a:endParaRPr lang="zh-CN" altLang="en-US" b="1" dirty="0">
                <a:solidFill>
                  <a:schemeClr val="accent6">
                    <a:lumMod val="50000"/>
                  </a:schemeClr>
                </a:solidFill>
                <a:cs typeface="+mn-ea"/>
                <a:sym typeface="+mn-lt"/>
              </a:endParaRPr>
            </a:p>
          </p:txBody>
        </p:sp>
      </p:grpSp>
      <p:cxnSp>
        <p:nvCxnSpPr>
          <p:cNvPr id="29" name="直接连接符 28"/>
          <p:cNvCxnSpPr/>
          <p:nvPr/>
        </p:nvCxnSpPr>
        <p:spPr>
          <a:xfrm>
            <a:off x="6098113" y="3237230"/>
            <a:ext cx="0" cy="2315044"/>
          </a:xfrm>
          <a:prstGeom prst="line">
            <a:avLst/>
          </a:prstGeom>
          <a:ln w="9525">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9893300" y="2623257"/>
            <a:ext cx="1665288" cy="1166424"/>
            <a:chOff x="2987675" y="1236663"/>
            <a:chExt cx="6221413" cy="4357688"/>
          </a:xfrm>
        </p:grpSpPr>
        <p:sp>
          <p:nvSpPr>
            <p:cNvPr id="35" name="iSḷiďe"/>
            <p:cNvSpPr/>
            <p:nvPr/>
          </p:nvSpPr>
          <p:spPr bwMode="auto">
            <a:xfrm>
              <a:off x="6400800" y="5449888"/>
              <a:ext cx="303213" cy="144463"/>
            </a:xfrm>
            <a:custGeom>
              <a:avLst/>
              <a:gdLst>
                <a:gd name="T0" fmla="*/ 92 w 92"/>
                <a:gd name="T1" fmla="*/ 34 h 44"/>
                <a:gd name="T2" fmla="*/ 92 w 92"/>
                <a:gd name="T3" fmla="*/ 0 h 44"/>
                <a:gd name="T4" fmla="*/ 84 w 92"/>
                <a:gd name="T5" fmla="*/ 4 h 44"/>
                <a:gd name="T6" fmla="*/ 81 w 92"/>
                <a:gd name="T7" fmla="*/ 5 h 44"/>
                <a:gd name="T8" fmla="*/ 73 w 92"/>
                <a:gd name="T9" fmla="*/ 7 h 44"/>
                <a:gd name="T10" fmla="*/ 72 w 92"/>
                <a:gd name="T11" fmla="*/ 7 h 44"/>
                <a:gd name="T12" fmla="*/ 63 w 92"/>
                <a:gd name="T13" fmla="*/ 9 h 44"/>
                <a:gd name="T14" fmla="*/ 62 w 92"/>
                <a:gd name="T15" fmla="*/ 9 h 44"/>
                <a:gd name="T16" fmla="*/ 52 w 92"/>
                <a:gd name="T17" fmla="*/ 10 h 44"/>
                <a:gd name="T18" fmla="*/ 51 w 92"/>
                <a:gd name="T19" fmla="*/ 10 h 44"/>
                <a:gd name="T20" fmla="*/ 41 w 92"/>
                <a:gd name="T21" fmla="*/ 9 h 44"/>
                <a:gd name="T22" fmla="*/ 40 w 92"/>
                <a:gd name="T23" fmla="*/ 9 h 44"/>
                <a:gd name="T24" fmla="*/ 30 w 92"/>
                <a:gd name="T25" fmla="*/ 7 h 44"/>
                <a:gd name="T26" fmla="*/ 29 w 92"/>
                <a:gd name="T27" fmla="*/ 7 h 44"/>
                <a:gd name="T28" fmla="*/ 21 w 92"/>
                <a:gd name="T29" fmla="*/ 4 h 44"/>
                <a:gd name="T30" fmla="*/ 19 w 92"/>
                <a:gd name="T31" fmla="*/ 4 h 44"/>
                <a:gd name="T32" fmla="*/ 11 w 92"/>
                <a:gd name="T33" fmla="*/ 0 h 44"/>
                <a:gd name="T34" fmla="*/ 0 w 92"/>
                <a:gd name="T35" fmla="*/ 14 h 44"/>
                <a:gd name="T36" fmla="*/ 11 w 92"/>
                <a:gd name="T37" fmla="*/ 34 h 44"/>
                <a:gd name="T38" fmla="*/ 19 w 92"/>
                <a:gd name="T39" fmla="*/ 38 h 44"/>
                <a:gd name="T40" fmla="*/ 19 w 92"/>
                <a:gd name="T41" fmla="*/ 38 h 44"/>
                <a:gd name="T42" fmla="*/ 21 w 92"/>
                <a:gd name="T43" fmla="*/ 39 h 44"/>
                <a:gd name="T44" fmla="*/ 26 w 92"/>
                <a:gd name="T45" fmla="*/ 40 h 44"/>
                <a:gd name="T46" fmla="*/ 29 w 92"/>
                <a:gd name="T47" fmla="*/ 41 h 44"/>
                <a:gd name="T48" fmla="*/ 30 w 92"/>
                <a:gd name="T49" fmla="*/ 41 h 44"/>
                <a:gd name="T50" fmla="*/ 32 w 92"/>
                <a:gd name="T51" fmla="*/ 42 h 44"/>
                <a:gd name="T52" fmla="*/ 37 w 92"/>
                <a:gd name="T53" fmla="*/ 43 h 44"/>
                <a:gd name="T54" fmla="*/ 40 w 92"/>
                <a:gd name="T55" fmla="*/ 43 h 44"/>
                <a:gd name="T56" fmla="*/ 41 w 92"/>
                <a:gd name="T57" fmla="*/ 43 h 44"/>
                <a:gd name="T58" fmla="*/ 43 w 92"/>
                <a:gd name="T59" fmla="*/ 43 h 44"/>
                <a:gd name="T60" fmla="*/ 49 w 92"/>
                <a:gd name="T61" fmla="*/ 44 h 44"/>
                <a:gd name="T62" fmla="*/ 50 w 92"/>
                <a:gd name="T63" fmla="*/ 44 h 44"/>
                <a:gd name="T64" fmla="*/ 52 w 92"/>
                <a:gd name="T65" fmla="*/ 44 h 44"/>
                <a:gd name="T66" fmla="*/ 55 w 92"/>
                <a:gd name="T67" fmla="*/ 44 h 44"/>
                <a:gd name="T68" fmla="*/ 61 w 92"/>
                <a:gd name="T69" fmla="*/ 43 h 44"/>
                <a:gd name="T70" fmla="*/ 62 w 92"/>
                <a:gd name="T71" fmla="*/ 43 h 44"/>
                <a:gd name="T72" fmla="*/ 63 w 92"/>
                <a:gd name="T73" fmla="*/ 43 h 44"/>
                <a:gd name="T74" fmla="*/ 68 w 92"/>
                <a:gd name="T75" fmla="*/ 42 h 44"/>
                <a:gd name="T76" fmla="*/ 72 w 92"/>
                <a:gd name="T77" fmla="*/ 41 h 44"/>
                <a:gd name="T78" fmla="*/ 73 w 92"/>
                <a:gd name="T79" fmla="*/ 41 h 44"/>
                <a:gd name="T80" fmla="*/ 79 w 92"/>
                <a:gd name="T81" fmla="*/ 39 h 44"/>
                <a:gd name="T82" fmla="*/ 81 w 92"/>
                <a:gd name="T83" fmla="*/ 39 h 44"/>
                <a:gd name="T84" fmla="*/ 84 w 92"/>
                <a:gd name="T85" fmla="*/ 38 h 44"/>
                <a:gd name="T86" fmla="*/ 92 w 92"/>
                <a:gd name="T8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44">
                  <a:moveTo>
                    <a:pt x="92" y="34"/>
                  </a:moveTo>
                  <a:cubicBezTo>
                    <a:pt x="92" y="0"/>
                    <a:pt x="92" y="0"/>
                    <a:pt x="92" y="0"/>
                  </a:cubicBezTo>
                  <a:cubicBezTo>
                    <a:pt x="89" y="1"/>
                    <a:pt x="86" y="3"/>
                    <a:pt x="84" y="4"/>
                  </a:cubicBezTo>
                  <a:cubicBezTo>
                    <a:pt x="83" y="4"/>
                    <a:pt x="82" y="4"/>
                    <a:pt x="81" y="5"/>
                  </a:cubicBezTo>
                  <a:cubicBezTo>
                    <a:pt x="79" y="6"/>
                    <a:pt x="76" y="6"/>
                    <a:pt x="73" y="7"/>
                  </a:cubicBezTo>
                  <a:cubicBezTo>
                    <a:pt x="73" y="7"/>
                    <a:pt x="72" y="7"/>
                    <a:pt x="72" y="7"/>
                  </a:cubicBezTo>
                  <a:cubicBezTo>
                    <a:pt x="69" y="8"/>
                    <a:pt x="66" y="8"/>
                    <a:pt x="63" y="9"/>
                  </a:cubicBezTo>
                  <a:cubicBezTo>
                    <a:pt x="63" y="9"/>
                    <a:pt x="62" y="9"/>
                    <a:pt x="62" y="9"/>
                  </a:cubicBezTo>
                  <a:cubicBezTo>
                    <a:pt x="59" y="9"/>
                    <a:pt x="55" y="10"/>
                    <a:pt x="52" y="10"/>
                  </a:cubicBezTo>
                  <a:cubicBezTo>
                    <a:pt x="52" y="10"/>
                    <a:pt x="51" y="10"/>
                    <a:pt x="51" y="10"/>
                  </a:cubicBezTo>
                  <a:cubicBezTo>
                    <a:pt x="47" y="10"/>
                    <a:pt x="44" y="9"/>
                    <a:pt x="41" y="9"/>
                  </a:cubicBezTo>
                  <a:cubicBezTo>
                    <a:pt x="41" y="9"/>
                    <a:pt x="40" y="9"/>
                    <a:pt x="40" y="9"/>
                  </a:cubicBezTo>
                  <a:cubicBezTo>
                    <a:pt x="37" y="9"/>
                    <a:pt x="33" y="8"/>
                    <a:pt x="30" y="7"/>
                  </a:cubicBezTo>
                  <a:cubicBezTo>
                    <a:pt x="30" y="7"/>
                    <a:pt x="29" y="7"/>
                    <a:pt x="29" y="7"/>
                  </a:cubicBezTo>
                  <a:cubicBezTo>
                    <a:pt x="26" y="6"/>
                    <a:pt x="23" y="5"/>
                    <a:pt x="21" y="4"/>
                  </a:cubicBezTo>
                  <a:cubicBezTo>
                    <a:pt x="20" y="4"/>
                    <a:pt x="20" y="4"/>
                    <a:pt x="19" y="4"/>
                  </a:cubicBezTo>
                  <a:cubicBezTo>
                    <a:pt x="16" y="3"/>
                    <a:pt x="13" y="1"/>
                    <a:pt x="11" y="0"/>
                  </a:cubicBezTo>
                  <a:cubicBezTo>
                    <a:pt x="0" y="14"/>
                    <a:pt x="0" y="14"/>
                    <a:pt x="0" y="14"/>
                  </a:cubicBezTo>
                  <a:cubicBezTo>
                    <a:pt x="11" y="34"/>
                    <a:pt x="11" y="34"/>
                    <a:pt x="11" y="34"/>
                  </a:cubicBezTo>
                  <a:cubicBezTo>
                    <a:pt x="13" y="35"/>
                    <a:pt x="16" y="37"/>
                    <a:pt x="19" y="38"/>
                  </a:cubicBezTo>
                  <a:cubicBezTo>
                    <a:pt x="19" y="38"/>
                    <a:pt x="19" y="38"/>
                    <a:pt x="19" y="38"/>
                  </a:cubicBezTo>
                  <a:cubicBezTo>
                    <a:pt x="20" y="38"/>
                    <a:pt x="20" y="38"/>
                    <a:pt x="21" y="39"/>
                  </a:cubicBezTo>
                  <a:cubicBezTo>
                    <a:pt x="22" y="39"/>
                    <a:pt x="24" y="40"/>
                    <a:pt x="26" y="40"/>
                  </a:cubicBezTo>
                  <a:cubicBezTo>
                    <a:pt x="27" y="41"/>
                    <a:pt x="28" y="41"/>
                    <a:pt x="29" y="41"/>
                  </a:cubicBezTo>
                  <a:cubicBezTo>
                    <a:pt x="29" y="41"/>
                    <a:pt x="30" y="41"/>
                    <a:pt x="30" y="41"/>
                  </a:cubicBezTo>
                  <a:cubicBezTo>
                    <a:pt x="31" y="41"/>
                    <a:pt x="31" y="42"/>
                    <a:pt x="32" y="42"/>
                  </a:cubicBezTo>
                  <a:cubicBezTo>
                    <a:pt x="34" y="42"/>
                    <a:pt x="36" y="42"/>
                    <a:pt x="37" y="43"/>
                  </a:cubicBezTo>
                  <a:cubicBezTo>
                    <a:pt x="38" y="43"/>
                    <a:pt x="39" y="43"/>
                    <a:pt x="40" y="43"/>
                  </a:cubicBezTo>
                  <a:cubicBezTo>
                    <a:pt x="40" y="43"/>
                    <a:pt x="40" y="43"/>
                    <a:pt x="41" y="43"/>
                  </a:cubicBezTo>
                  <a:cubicBezTo>
                    <a:pt x="42" y="43"/>
                    <a:pt x="42" y="43"/>
                    <a:pt x="43" y="43"/>
                  </a:cubicBezTo>
                  <a:cubicBezTo>
                    <a:pt x="45" y="43"/>
                    <a:pt x="47" y="44"/>
                    <a:pt x="49" y="44"/>
                  </a:cubicBezTo>
                  <a:cubicBezTo>
                    <a:pt x="49" y="44"/>
                    <a:pt x="50" y="44"/>
                    <a:pt x="50" y="44"/>
                  </a:cubicBezTo>
                  <a:cubicBezTo>
                    <a:pt x="51" y="44"/>
                    <a:pt x="51" y="44"/>
                    <a:pt x="52" y="44"/>
                  </a:cubicBezTo>
                  <a:cubicBezTo>
                    <a:pt x="53" y="44"/>
                    <a:pt x="54" y="44"/>
                    <a:pt x="55" y="44"/>
                  </a:cubicBezTo>
                  <a:cubicBezTo>
                    <a:pt x="57" y="44"/>
                    <a:pt x="59" y="43"/>
                    <a:pt x="61" y="43"/>
                  </a:cubicBezTo>
                  <a:cubicBezTo>
                    <a:pt x="61" y="43"/>
                    <a:pt x="61" y="43"/>
                    <a:pt x="62" y="43"/>
                  </a:cubicBezTo>
                  <a:cubicBezTo>
                    <a:pt x="62" y="43"/>
                    <a:pt x="63" y="43"/>
                    <a:pt x="63" y="43"/>
                  </a:cubicBezTo>
                  <a:cubicBezTo>
                    <a:pt x="65" y="43"/>
                    <a:pt x="67" y="42"/>
                    <a:pt x="68" y="42"/>
                  </a:cubicBezTo>
                  <a:cubicBezTo>
                    <a:pt x="69" y="42"/>
                    <a:pt x="71" y="42"/>
                    <a:pt x="72" y="41"/>
                  </a:cubicBezTo>
                  <a:cubicBezTo>
                    <a:pt x="72" y="41"/>
                    <a:pt x="73" y="41"/>
                    <a:pt x="73" y="41"/>
                  </a:cubicBezTo>
                  <a:cubicBezTo>
                    <a:pt x="75" y="41"/>
                    <a:pt x="77" y="40"/>
                    <a:pt x="79" y="39"/>
                  </a:cubicBezTo>
                  <a:cubicBezTo>
                    <a:pt x="80" y="39"/>
                    <a:pt x="81" y="39"/>
                    <a:pt x="81" y="39"/>
                  </a:cubicBezTo>
                  <a:cubicBezTo>
                    <a:pt x="82" y="38"/>
                    <a:pt x="83" y="38"/>
                    <a:pt x="84" y="38"/>
                  </a:cubicBezTo>
                  <a:cubicBezTo>
                    <a:pt x="86" y="37"/>
                    <a:pt x="89" y="35"/>
                    <a:pt x="92" y="34"/>
                  </a:cubicBezTo>
                  <a:close/>
                </a:path>
              </a:pathLst>
            </a:custGeom>
            <a:solidFill>
              <a:srgbClr val="6FA4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îślídê"/>
            <p:cNvSpPr/>
            <p:nvPr/>
          </p:nvSpPr>
          <p:spPr bwMode="auto">
            <a:xfrm>
              <a:off x="6704013" y="3959226"/>
              <a:ext cx="2487613" cy="1601788"/>
            </a:xfrm>
            <a:custGeom>
              <a:avLst/>
              <a:gdLst>
                <a:gd name="T0" fmla="*/ 754 w 754"/>
                <a:gd name="T1" fmla="*/ 2 h 486"/>
                <a:gd name="T2" fmla="*/ 753 w 754"/>
                <a:gd name="T3" fmla="*/ 3 h 486"/>
                <a:gd name="T4" fmla="*/ 753 w 754"/>
                <a:gd name="T5" fmla="*/ 5 h 486"/>
                <a:gd name="T6" fmla="*/ 753 w 754"/>
                <a:gd name="T7" fmla="*/ 7 h 486"/>
                <a:gd name="T8" fmla="*/ 752 w 754"/>
                <a:gd name="T9" fmla="*/ 8 h 486"/>
                <a:gd name="T10" fmla="*/ 751 w 754"/>
                <a:gd name="T11" fmla="*/ 10 h 486"/>
                <a:gd name="T12" fmla="*/ 750 w 754"/>
                <a:gd name="T13" fmla="*/ 11 h 486"/>
                <a:gd name="T14" fmla="*/ 749 w 754"/>
                <a:gd name="T15" fmla="*/ 13 h 486"/>
                <a:gd name="T16" fmla="*/ 748 w 754"/>
                <a:gd name="T17" fmla="*/ 14 h 486"/>
                <a:gd name="T18" fmla="*/ 746 w 754"/>
                <a:gd name="T19" fmla="*/ 17 h 486"/>
                <a:gd name="T20" fmla="*/ 745 w 754"/>
                <a:gd name="T21" fmla="*/ 18 h 486"/>
                <a:gd name="T22" fmla="*/ 743 w 754"/>
                <a:gd name="T23" fmla="*/ 19 h 486"/>
                <a:gd name="T24" fmla="*/ 741 w 754"/>
                <a:gd name="T25" fmla="*/ 21 h 486"/>
                <a:gd name="T26" fmla="*/ 739 w 754"/>
                <a:gd name="T27" fmla="*/ 22 h 486"/>
                <a:gd name="T28" fmla="*/ 737 w 754"/>
                <a:gd name="T29" fmla="*/ 23 h 486"/>
                <a:gd name="T30" fmla="*/ 0 w 754"/>
                <a:gd name="T31" fmla="*/ 452 h 486"/>
                <a:gd name="T32" fmla="*/ 0 w 754"/>
                <a:gd name="T33" fmla="*/ 486 h 486"/>
                <a:gd name="T34" fmla="*/ 737 w 754"/>
                <a:gd name="T35" fmla="*/ 57 h 486"/>
                <a:gd name="T36" fmla="*/ 738 w 754"/>
                <a:gd name="T37" fmla="*/ 57 h 486"/>
                <a:gd name="T38" fmla="*/ 739 w 754"/>
                <a:gd name="T39" fmla="*/ 56 h 486"/>
                <a:gd name="T40" fmla="*/ 741 w 754"/>
                <a:gd name="T41" fmla="*/ 55 h 486"/>
                <a:gd name="T42" fmla="*/ 743 w 754"/>
                <a:gd name="T43" fmla="*/ 53 h 486"/>
                <a:gd name="T44" fmla="*/ 745 w 754"/>
                <a:gd name="T45" fmla="*/ 52 h 486"/>
                <a:gd name="T46" fmla="*/ 745 w 754"/>
                <a:gd name="T47" fmla="*/ 52 h 486"/>
                <a:gd name="T48" fmla="*/ 746 w 754"/>
                <a:gd name="T49" fmla="*/ 51 h 486"/>
                <a:gd name="T50" fmla="*/ 748 w 754"/>
                <a:gd name="T51" fmla="*/ 48 h 486"/>
                <a:gd name="T52" fmla="*/ 749 w 754"/>
                <a:gd name="T53" fmla="*/ 48 h 486"/>
                <a:gd name="T54" fmla="*/ 749 w 754"/>
                <a:gd name="T55" fmla="*/ 47 h 486"/>
                <a:gd name="T56" fmla="*/ 750 w 754"/>
                <a:gd name="T57" fmla="*/ 45 h 486"/>
                <a:gd name="T58" fmla="*/ 751 w 754"/>
                <a:gd name="T59" fmla="*/ 44 h 486"/>
                <a:gd name="T60" fmla="*/ 751 w 754"/>
                <a:gd name="T61" fmla="*/ 44 h 486"/>
                <a:gd name="T62" fmla="*/ 752 w 754"/>
                <a:gd name="T63" fmla="*/ 42 h 486"/>
                <a:gd name="T64" fmla="*/ 752 w 754"/>
                <a:gd name="T65" fmla="*/ 41 h 486"/>
                <a:gd name="T66" fmla="*/ 753 w 754"/>
                <a:gd name="T67" fmla="*/ 41 h 486"/>
                <a:gd name="T68" fmla="*/ 753 w 754"/>
                <a:gd name="T69" fmla="*/ 39 h 486"/>
                <a:gd name="T70" fmla="*/ 753 w 754"/>
                <a:gd name="T71" fmla="*/ 38 h 486"/>
                <a:gd name="T72" fmla="*/ 753 w 754"/>
                <a:gd name="T73" fmla="*/ 38 h 486"/>
                <a:gd name="T74" fmla="*/ 754 w 754"/>
                <a:gd name="T75" fmla="*/ 36 h 486"/>
                <a:gd name="T76" fmla="*/ 754 w 754"/>
                <a:gd name="T77" fmla="*/ 35 h 486"/>
                <a:gd name="T78" fmla="*/ 754 w 754"/>
                <a:gd name="T79" fmla="*/ 34 h 486"/>
                <a:gd name="T80" fmla="*/ 754 w 754"/>
                <a:gd name="T81" fmla="*/ 0 h 486"/>
                <a:gd name="T82" fmla="*/ 754 w 754"/>
                <a:gd name="T8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4" h="486">
                  <a:moveTo>
                    <a:pt x="754" y="2"/>
                  </a:moveTo>
                  <a:cubicBezTo>
                    <a:pt x="754" y="2"/>
                    <a:pt x="754" y="3"/>
                    <a:pt x="753" y="3"/>
                  </a:cubicBezTo>
                  <a:cubicBezTo>
                    <a:pt x="753" y="4"/>
                    <a:pt x="753" y="4"/>
                    <a:pt x="753" y="5"/>
                  </a:cubicBezTo>
                  <a:cubicBezTo>
                    <a:pt x="753" y="6"/>
                    <a:pt x="753" y="6"/>
                    <a:pt x="753" y="7"/>
                  </a:cubicBezTo>
                  <a:cubicBezTo>
                    <a:pt x="752" y="7"/>
                    <a:pt x="752" y="8"/>
                    <a:pt x="752" y="8"/>
                  </a:cubicBezTo>
                  <a:cubicBezTo>
                    <a:pt x="752" y="9"/>
                    <a:pt x="752" y="9"/>
                    <a:pt x="751" y="10"/>
                  </a:cubicBezTo>
                  <a:cubicBezTo>
                    <a:pt x="751" y="10"/>
                    <a:pt x="751" y="11"/>
                    <a:pt x="750" y="11"/>
                  </a:cubicBezTo>
                  <a:cubicBezTo>
                    <a:pt x="750" y="12"/>
                    <a:pt x="750" y="12"/>
                    <a:pt x="749" y="13"/>
                  </a:cubicBezTo>
                  <a:cubicBezTo>
                    <a:pt x="749" y="13"/>
                    <a:pt x="748" y="14"/>
                    <a:pt x="748" y="14"/>
                  </a:cubicBezTo>
                  <a:cubicBezTo>
                    <a:pt x="747" y="15"/>
                    <a:pt x="747" y="16"/>
                    <a:pt x="746" y="17"/>
                  </a:cubicBezTo>
                  <a:cubicBezTo>
                    <a:pt x="745" y="17"/>
                    <a:pt x="745" y="17"/>
                    <a:pt x="745" y="18"/>
                  </a:cubicBezTo>
                  <a:cubicBezTo>
                    <a:pt x="744" y="18"/>
                    <a:pt x="744" y="19"/>
                    <a:pt x="743" y="19"/>
                  </a:cubicBezTo>
                  <a:cubicBezTo>
                    <a:pt x="743" y="20"/>
                    <a:pt x="742" y="20"/>
                    <a:pt x="741" y="21"/>
                  </a:cubicBezTo>
                  <a:cubicBezTo>
                    <a:pt x="741" y="21"/>
                    <a:pt x="740" y="21"/>
                    <a:pt x="739" y="22"/>
                  </a:cubicBezTo>
                  <a:cubicBezTo>
                    <a:pt x="739" y="22"/>
                    <a:pt x="738" y="23"/>
                    <a:pt x="737" y="23"/>
                  </a:cubicBezTo>
                  <a:cubicBezTo>
                    <a:pt x="0" y="452"/>
                    <a:pt x="0" y="452"/>
                    <a:pt x="0" y="452"/>
                  </a:cubicBezTo>
                  <a:cubicBezTo>
                    <a:pt x="0" y="486"/>
                    <a:pt x="0" y="486"/>
                    <a:pt x="0" y="486"/>
                  </a:cubicBezTo>
                  <a:cubicBezTo>
                    <a:pt x="737" y="57"/>
                    <a:pt x="737" y="57"/>
                    <a:pt x="737" y="57"/>
                  </a:cubicBezTo>
                  <a:cubicBezTo>
                    <a:pt x="737" y="57"/>
                    <a:pt x="738" y="57"/>
                    <a:pt x="738" y="57"/>
                  </a:cubicBezTo>
                  <a:cubicBezTo>
                    <a:pt x="738" y="57"/>
                    <a:pt x="739" y="56"/>
                    <a:pt x="739" y="56"/>
                  </a:cubicBezTo>
                  <a:cubicBezTo>
                    <a:pt x="740" y="55"/>
                    <a:pt x="741" y="55"/>
                    <a:pt x="741" y="55"/>
                  </a:cubicBezTo>
                  <a:cubicBezTo>
                    <a:pt x="742" y="54"/>
                    <a:pt x="742" y="54"/>
                    <a:pt x="743" y="53"/>
                  </a:cubicBezTo>
                  <a:cubicBezTo>
                    <a:pt x="744" y="53"/>
                    <a:pt x="744" y="52"/>
                    <a:pt x="745" y="52"/>
                  </a:cubicBezTo>
                  <a:cubicBezTo>
                    <a:pt x="745" y="52"/>
                    <a:pt x="745" y="52"/>
                    <a:pt x="745" y="52"/>
                  </a:cubicBezTo>
                  <a:cubicBezTo>
                    <a:pt x="745" y="51"/>
                    <a:pt x="745" y="51"/>
                    <a:pt x="746" y="51"/>
                  </a:cubicBezTo>
                  <a:cubicBezTo>
                    <a:pt x="747" y="50"/>
                    <a:pt x="747" y="49"/>
                    <a:pt x="748" y="48"/>
                  </a:cubicBezTo>
                  <a:cubicBezTo>
                    <a:pt x="748" y="48"/>
                    <a:pt x="748" y="48"/>
                    <a:pt x="749" y="48"/>
                  </a:cubicBezTo>
                  <a:cubicBezTo>
                    <a:pt x="749" y="48"/>
                    <a:pt x="749" y="47"/>
                    <a:pt x="749" y="47"/>
                  </a:cubicBezTo>
                  <a:cubicBezTo>
                    <a:pt x="749" y="46"/>
                    <a:pt x="750" y="46"/>
                    <a:pt x="750" y="45"/>
                  </a:cubicBezTo>
                  <a:cubicBezTo>
                    <a:pt x="751" y="45"/>
                    <a:pt x="751" y="45"/>
                    <a:pt x="751" y="44"/>
                  </a:cubicBezTo>
                  <a:cubicBezTo>
                    <a:pt x="751" y="44"/>
                    <a:pt x="751" y="44"/>
                    <a:pt x="751" y="44"/>
                  </a:cubicBezTo>
                  <a:cubicBezTo>
                    <a:pt x="751" y="43"/>
                    <a:pt x="752" y="43"/>
                    <a:pt x="752" y="42"/>
                  </a:cubicBezTo>
                  <a:cubicBezTo>
                    <a:pt x="752" y="42"/>
                    <a:pt x="752" y="41"/>
                    <a:pt x="752" y="41"/>
                  </a:cubicBezTo>
                  <a:cubicBezTo>
                    <a:pt x="752" y="41"/>
                    <a:pt x="752" y="41"/>
                    <a:pt x="753" y="41"/>
                  </a:cubicBezTo>
                  <a:cubicBezTo>
                    <a:pt x="753" y="40"/>
                    <a:pt x="753" y="40"/>
                    <a:pt x="753" y="39"/>
                  </a:cubicBezTo>
                  <a:cubicBezTo>
                    <a:pt x="753" y="39"/>
                    <a:pt x="753" y="38"/>
                    <a:pt x="753" y="38"/>
                  </a:cubicBezTo>
                  <a:cubicBezTo>
                    <a:pt x="753" y="38"/>
                    <a:pt x="753" y="38"/>
                    <a:pt x="753" y="38"/>
                  </a:cubicBezTo>
                  <a:cubicBezTo>
                    <a:pt x="753" y="37"/>
                    <a:pt x="754" y="36"/>
                    <a:pt x="754" y="36"/>
                  </a:cubicBezTo>
                  <a:cubicBezTo>
                    <a:pt x="754" y="35"/>
                    <a:pt x="754" y="35"/>
                    <a:pt x="754" y="35"/>
                  </a:cubicBezTo>
                  <a:cubicBezTo>
                    <a:pt x="754" y="34"/>
                    <a:pt x="754" y="34"/>
                    <a:pt x="754" y="34"/>
                  </a:cubicBezTo>
                  <a:cubicBezTo>
                    <a:pt x="754" y="0"/>
                    <a:pt x="754" y="0"/>
                    <a:pt x="754" y="0"/>
                  </a:cubicBezTo>
                  <a:cubicBezTo>
                    <a:pt x="754" y="1"/>
                    <a:pt x="754" y="1"/>
                    <a:pt x="754" y="2"/>
                  </a:cubicBezTo>
                  <a:close/>
                </a:path>
              </a:pathLst>
            </a:custGeom>
            <a:solidFill>
              <a:srgbClr val="7EB2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íŝļiďe"/>
            <p:cNvSpPr/>
            <p:nvPr/>
          </p:nvSpPr>
          <p:spPr bwMode="auto">
            <a:xfrm>
              <a:off x="3003550" y="3425826"/>
              <a:ext cx="3433763" cy="2135188"/>
            </a:xfrm>
            <a:custGeom>
              <a:avLst/>
              <a:gdLst>
                <a:gd name="T0" fmla="*/ 17 w 1041"/>
                <a:gd name="T1" fmla="*/ 23 h 648"/>
                <a:gd name="T2" fmla="*/ 1 w 1041"/>
                <a:gd name="T3" fmla="*/ 0 h 648"/>
                <a:gd name="T4" fmla="*/ 0 w 1041"/>
                <a:gd name="T5" fmla="*/ 34 h 648"/>
                <a:gd name="T6" fmla="*/ 17 w 1041"/>
                <a:gd name="T7" fmla="*/ 57 h 648"/>
                <a:gd name="T8" fmla="*/ 1041 w 1041"/>
                <a:gd name="T9" fmla="*/ 648 h 648"/>
                <a:gd name="T10" fmla="*/ 1041 w 1041"/>
                <a:gd name="T11" fmla="*/ 614 h 648"/>
                <a:gd name="T12" fmla="*/ 17 w 1041"/>
                <a:gd name="T13" fmla="*/ 23 h 648"/>
              </a:gdLst>
              <a:ahLst/>
              <a:cxnLst>
                <a:cxn ang="0">
                  <a:pos x="T0" y="T1"/>
                </a:cxn>
                <a:cxn ang="0">
                  <a:pos x="T2" y="T3"/>
                </a:cxn>
                <a:cxn ang="0">
                  <a:pos x="T4" y="T5"/>
                </a:cxn>
                <a:cxn ang="0">
                  <a:pos x="T6" y="T7"/>
                </a:cxn>
                <a:cxn ang="0">
                  <a:pos x="T8" y="T9"/>
                </a:cxn>
                <a:cxn ang="0">
                  <a:pos x="T10" y="T11"/>
                </a:cxn>
                <a:cxn ang="0">
                  <a:pos x="T12" y="T13"/>
                </a:cxn>
              </a:cxnLst>
              <a:rect l="0" t="0" r="r" b="b"/>
              <a:pathLst>
                <a:path w="1041" h="648">
                  <a:moveTo>
                    <a:pt x="17" y="23"/>
                  </a:moveTo>
                  <a:cubicBezTo>
                    <a:pt x="6" y="17"/>
                    <a:pt x="1" y="8"/>
                    <a:pt x="1" y="0"/>
                  </a:cubicBezTo>
                  <a:cubicBezTo>
                    <a:pt x="0" y="34"/>
                    <a:pt x="0" y="34"/>
                    <a:pt x="0" y="34"/>
                  </a:cubicBezTo>
                  <a:cubicBezTo>
                    <a:pt x="0" y="42"/>
                    <a:pt x="6" y="51"/>
                    <a:pt x="17" y="57"/>
                  </a:cubicBezTo>
                  <a:cubicBezTo>
                    <a:pt x="1041" y="648"/>
                    <a:pt x="1041" y="648"/>
                    <a:pt x="1041" y="648"/>
                  </a:cubicBezTo>
                  <a:cubicBezTo>
                    <a:pt x="1041" y="614"/>
                    <a:pt x="1041" y="614"/>
                    <a:pt x="1041" y="614"/>
                  </a:cubicBezTo>
                  <a:lnTo>
                    <a:pt x="17" y="23"/>
                  </a:lnTo>
                  <a:close/>
                </a:path>
              </a:pathLst>
            </a:custGeom>
            <a:solidFill>
              <a:srgbClr val="5F93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îṩ1îḑé"/>
            <p:cNvSpPr/>
            <p:nvPr/>
          </p:nvSpPr>
          <p:spPr bwMode="auto">
            <a:xfrm>
              <a:off x="2987675" y="1893888"/>
              <a:ext cx="6221413" cy="3598863"/>
            </a:xfrm>
            <a:custGeom>
              <a:avLst/>
              <a:gdLst>
                <a:gd name="T0" fmla="*/ 1864 w 1886"/>
                <a:gd name="T1" fmla="*/ 603 h 1092"/>
                <a:gd name="T2" fmla="*/ 841 w 1886"/>
                <a:gd name="T3" fmla="*/ 13 h 1092"/>
                <a:gd name="T4" fmla="*/ 760 w 1886"/>
                <a:gd name="T5" fmla="*/ 13 h 1092"/>
                <a:gd name="T6" fmla="*/ 22 w 1886"/>
                <a:gd name="T7" fmla="*/ 441 h 1092"/>
                <a:gd name="T8" fmla="*/ 22 w 1886"/>
                <a:gd name="T9" fmla="*/ 488 h 1092"/>
                <a:gd name="T10" fmla="*/ 1046 w 1886"/>
                <a:gd name="T11" fmla="*/ 1079 h 1092"/>
                <a:gd name="T12" fmla="*/ 1127 w 1886"/>
                <a:gd name="T13" fmla="*/ 1079 h 1092"/>
                <a:gd name="T14" fmla="*/ 1864 w 1886"/>
                <a:gd name="T15" fmla="*/ 650 h 1092"/>
                <a:gd name="T16" fmla="*/ 1864 w 1886"/>
                <a:gd name="T17" fmla="*/ 603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6" h="1092">
                  <a:moveTo>
                    <a:pt x="1864" y="603"/>
                  </a:moveTo>
                  <a:cubicBezTo>
                    <a:pt x="841" y="13"/>
                    <a:pt x="841" y="13"/>
                    <a:pt x="841" y="13"/>
                  </a:cubicBezTo>
                  <a:cubicBezTo>
                    <a:pt x="818" y="0"/>
                    <a:pt x="782" y="0"/>
                    <a:pt x="760" y="13"/>
                  </a:cubicBezTo>
                  <a:cubicBezTo>
                    <a:pt x="22" y="441"/>
                    <a:pt x="22" y="441"/>
                    <a:pt x="22" y="441"/>
                  </a:cubicBezTo>
                  <a:cubicBezTo>
                    <a:pt x="0" y="454"/>
                    <a:pt x="0" y="475"/>
                    <a:pt x="22" y="488"/>
                  </a:cubicBezTo>
                  <a:cubicBezTo>
                    <a:pt x="1046" y="1079"/>
                    <a:pt x="1046" y="1079"/>
                    <a:pt x="1046" y="1079"/>
                  </a:cubicBezTo>
                  <a:cubicBezTo>
                    <a:pt x="1068" y="1092"/>
                    <a:pt x="1104" y="1092"/>
                    <a:pt x="1127" y="1079"/>
                  </a:cubicBezTo>
                  <a:cubicBezTo>
                    <a:pt x="1864" y="650"/>
                    <a:pt x="1864" y="650"/>
                    <a:pt x="1864" y="650"/>
                  </a:cubicBezTo>
                  <a:cubicBezTo>
                    <a:pt x="1886" y="637"/>
                    <a:pt x="1886" y="616"/>
                    <a:pt x="1864" y="603"/>
                  </a:cubicBezTo>
                  <a:close/>
                </a:path>
              </a:pathLst>
            </a:custGeom>
            <a:solidFill>
              <a:srgbClr val="95C6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îṡḷîḑé"/>
            <p:cNvSpPr/>
            <p:nvPr/>
          </p:nvSpPr>
          <p:spPr bwMode="auto">
            <a:xfrm>
              <a:off x="5418138" y="1778001"/>
              <a:ext cx="238125" cy="131763"/>
            </a:xfrm>
            <a:custGeom>
              <a:avLst/>
              <a:gdLst>
                <a:gd name="T0" fmla="*/ 22 w 72"/>
                <a:gd name="T1" fmla="*/ 2 h 40"/>
                <a:gd name="T2" fmla="*/ 39 w 72"/>
                <a:gd name="T3" fmla="*/ 1 h 40"/>
                <a:gd name="T4" fmla="*/ 50 w 72"/>
                <a:gd name="T5" fmla="*/ 3 h 40"/>
                <a:gd name="T6" fmla="*/ 47 w 72"/>
                <a:gd name="T7" fmla="*/ 8 h 40"/>
                <a:gd name="T8" fmla="*/ 35 w 72"/>
                <a:gd name="T9" fmla="*/ 12 h 40"/>
                <a:gd name="T10" fmla="*/ 43 w 72"/>
                <a:gd name="T11" fmla="*/ 16 h 40"/>
                <a:gd name="T12" fmla="*/ 48 w 72"/>
                <a:gd name="T13" fmla="*/ 18 h 40"/>
                <a:gd name="T14" fmla="*/ 65 w 72"/>
                <a:gd name="T15" fmla="*/ 15 h 40"/>
                <a:gd name="T16" fmla="*/ 71 w 72"/>
                <a:gd name="T17" fmla="*/ 22 h 40"/>
                <a:gd name="T18" fmla="*/ 50 w 72"/>
                <a:gd name="T19" fmla="*/ 36 h 40"/>
                <a:gd name="T20" fmla="*/ 31 w 72"/>
                <a:gd name="T21" fmla="*/ 36 h 40"/>
                <a:gd name="T22" fmla="*/ 17 w 72"/>
                <a:gd name="T23" fmla="*/ 28 h 40"/>
                <a:gd name="T24" fmla="*/ 7 w 72"/>
                <a:gd name="T25" fmla="*/ 32 h 40"/>
                <a:gd name="T26" fmla="*/ 0 w 72"/>
                <a:gd name="T27" fmla="*/ 13 h 40"/>
                <a:gd name="T28" fmla="*/ 10 w 72"/>
                <a:gd name="T29" fmla="*/ 11 h 40"/>
                <a:gd name="T30" fmla="*/ 22 w 72"/>
                <a:gd name="T31"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40">
                  <a:moveTo>
                    <a:pt x="22" y="2"/>
                  </a:moveTo>
                  <a:cubicBezTo>
                    <a:pt x="26" y="1"/>
                    <a:pt x="30" y="3"/>
                    <a:pt x="39" y="1"/>
                  </a:cubicBezTo>
                  <a:cubicBezTo>
                    <a:pt x="45" y="0"/>
                    <a:pt x="49" y="1"/>
                    <a:pt x="50" y="3"/>
                  </a:cubicBezTo>
                  <a:cubicBezTo>
                    <a:pt x="51" y="4"/>
                    <a:pt x="52" y="6"/>
                    <a:pt x="47" y="8"/>
                  </a:cubicBezTo>
                  <a:cubicBezTo>
                    <a:pt x="35" y="12"/>
                    <a:pt x="35" y="12"/>
                    <a:pt x="35" y="12"/>
                  </a:cubicBezTo>
                  <a:cubicBezTo>
                    <a:pt x="43" y="16"/>
                    <a:pt x="43" y="16"/>
                    <a:pt x="43" y="16"/>
                  </a:cubicBezTo>
                  <a:cubicBezTo>
                    <a:pt x="48" y="18"/>
                    <a:pt x="48" y="18"/>
                    <a:pt x="48" y="18"/>
                  </a:cubicBezTo>
                  <a:cubicBezTo>
                    <a:pt x="65" y="15"/>
                    <a:pt x="65" y="15"/>
                    <a:pt x="65" y="15"/>
                  </a:cubicBezTo>
                  <a:cubicBezTo>
                    <a:pt x="70" y="13"/>
                    <a:pt x="70" y="16"/>
                    <a:pt x="71" y="22"/>
                  </a:cubicBezTo>
                  <a:cubicBezTo>
                    <a:pt x="72" y="30"/>
                    <a:pt x="61" y="32"/>
                    <a:pt x="50" y="36"/>
                  </a:cubicBezTo>
                  <a:cubicBezTo>
                    <a:pt x="40" y="38"/>
                    <a:pt x="40" y="40"/>
                    <a:pt x="31" y="36"/>
                  </a:cubicBezTo>
                  <a:cubicBezTo>
                    <a:pt x="17" y="28"/>
                    <a:pt x="17" y="28"/>
                    <a:pt x="17" y="28"/>
                  </a:cubicBezTo>
                  <a:cubicBezTo>
                    <a:pt x="7" y="32"/>
                    <a:pt x="7" y="32"/>
                    <a:pt x="7" y="32"/>
                  </a:cubicBezTo>
                  <a:cubicBezTo>
                    <a:pt x="0" y="13"/>
                    <a:pt x="0" y="13"/>
                    <a:pt x="0" y="13"/>
                  </a:cubicBezTo>
                  <a:cubicBezTo>
                    <a:pt x="3" y="13"/>
                    <a:pt x="8" y="12"/>
                    <a:pt x="10" y="11"/>
                  </a:cubicBezTo>
                  <a:cubicBezTo>
                    <a:pt x="15" y="8"/>
                    <a:pt x="17" y="4"/>
                    <a:pt x="22" y="2"/>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ïṧ1îdê"/>
            <p:cNvSpPr/>
            <p:nvPr/>
          </p:nvSpPr>
          <p:spPr bwMode="auto">
            <a:xfrm>
              <a:off x="5022850" y="1570038"/>
              <a:ext cx="461963" cy="444500"/>
            </a:xfrm>
            <a:custGeom>
              <a:avLst/>
              <a:gdLst>
                <a:gd name="T0" fmla="*/ 131 w 140"/>
                <a:gd name="T1" fmla="*/ 70 h 135"/>
                <a:gd name="T2" fmla="*/ 140 w 140"/>
                <a:gd name="T3" fmla="*/ 97 h 135"/>
                <a:gd name="T4" fmla="*/ 60 w 140"/>
                <a:gd name="T5" fmla="*/ 128 h 135"/>
                <a:gd name="T6" fmla="*/ 35 w 140"/>
                <a:gd name="T7" fmla="*/ 114 h 135"/>
                <a:gd name="T8" fmla="*/ 0 w 140"/>
                <a:gd name="T9" fmla="*/ 40 h 135"/>
                <a:gd name="T10" fmla="*/ 14 w 140"/>
                <a:gd name="T11" fmla="*/ 0 h 135"/>
                <a:gd name="T12" fmla="*/ 63 w 140"/>
                <a:gd name="T13" fmla="*/ 91 h 135"/>
                <a:gd name="T14" fmla="*/ 131 w 140"/>
                <a:gd name="T15" fmla="*/ 7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35">
                  <a:moveTo>
                    <a:pt x="131" y="70"/>
                  </a:moveTo>
                  <a:cubicBezTo>
                    <a:pt x="132" y="80"/>
                    <a:pt x="138" y="91"/>
                    <a:pt x="140" y="97"/>
                  </a:cubicBezTo>
                  <a:cubicBezTo>
                    <a:pt x="60" y="128"/>
                    <a:pt x="60" y="128"/>
                    <a:pt x="60" y="128"/>
                  </a:cubicBezTo>
                  <a:cubicBezTo>
                    <a:pt x="44" y="135"/>
                    <a:pt x="41" y="129"/>
                    <a:pt x="35" y="114"/>
                  </a:cubicBezTo>
                  <a:cubicBezTo>
                    <a:pt x="0" y="40"/>
                    <a:pt x="0" y="40"/>
                    <a:pt x="0" y="40"/>
                  </a:cubicBezTo>
                  <a:cubicBezTo>
                    <a:pt x="8" y="34"/>
                    <a:pt x="9" y="0"/>
                    <a:pt x="14" y="0"/>
                  </a:cubicBezTo>
                  <a:cubicBezTo>
                    <a:pt x="37" y="0"/>
                    <a:pt x="45" y="58"/>
                    <a:pt x="63" y="91"/>
                  </a:cubicBezTo>
                  <a:cubicBezTo>
                    <a:pt x="81" y="84"/>
                    <a:pt x="111" y="77"/>
                    <a:pt x="131" y="70"/>
                  </a:cubicBezTo>
                  <a:close/>
                </a:path>
              </a:pathLst>
            </a:custGeom>
            <a:solidFill>
              <a:srgbClr val="BDDF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îS1îḓé"/>
            <p:cNvSpPr/>
            <p:nvPr/>
          </p:nvSpPr>
          <p:spPr bwMode="auto">
            <a:xfrm>
              <a:off x="4922838" y="3109913"/>
              <a:ext cx="284163" cy="163513"/>
            </a:xfrm>
            <a:custGeom>
              <a:avLst/>
              <a:gdLst>
                <a:gd name="T0" fmla="*/ 37 w 86"/>
                <a:gd name="T1" fmla="*/ 0 h 50"/>
                <a:gd name="T2" fmla="*/ 54 w 86"/>
                <a:gd name="T3" fmla="*/ 16 h 50"/>
                <a:gd name="T4" fmla="*/ 70 w 86"/>
                <a:gd name="T5" fmla="*/ 28 h 50"/>
                <a:gd name="T6" fmla="*/ 85 w 86"/>
                <a:gd name="T7" fmla="*/ 36 h 50"/>
                <a:gd name="T8" fmla="*/ 82 w 86"/>
                <a:gd name="T9" fmla="*/ 46 h 50"/>
                <a:gd name="T10" fmla="*/ 60 w 86"/>
                <a:gd name="T11" fmla="*/ 50 h 50"/>
                <a:gd name="T12" fmla="*/ 21 w 86"/>
                <a:gd name="T13" fmla="*/ 34 h 50"/>
                <a:gd name="T14" fmla="*/ 20 w 86"/>
                <a:gd name="T15" fmla="*/ 37 h 50"/>
                <a:gd name="T16" fmla="*/ 4 w 86"/>
                <a:gd name="T17" fmla="*/ 32 h 50"/>
                <a:gd name="T18" fmla="*/ 2 w 86"/>
                <a:gd name="T19" fmla="*/ 21 h 50"/>
                <a:gd name="T20" fmla="*/ 6 w 86"/>
                <a:gd name="T21" fmla="*/ 1 h 50"/>
                <a:gd name="T22" fmla="*/ 20 w 86"/>
                <a:gd name="T23" fmla="*/ 0 h 50"/>
                <a:gd name="T24" fmla="*/ 37 w 86"/>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50">
                  <a:moveTo>
                    <a:pt x="37" y="0"/>
                  </a:moveTo>
                  <a:cubicBezTo>
                    <a:pt x="43" y="7"/>
                    <a:pt x="48" y="12"/>
                    <a:pt x="54" y="16"/>
                  </a:cubicBezTo>
                  <a:cubicBezTo>
                    <a:pt x="59" y="20"/>
                    <a:pt x="64" y="24"/>
                    <a:pt x="70" y="28"/>
                  </a:cubicBezTo>
                  <a:cubicBezTo>
                    <a:pt x="76" y="32"/>
                    <a:pt x="82" y="32"/>
                    <a:pt x="85" y="36"/>
                  </a:cubicBezTo>
                  <a:cubicBezTo>
                    <a:pt x="86" y="39"/>
                    <a:pt x="86" y="42"/>
                    <a:pt x="82" y="46"/>
                  </a:cubicBezTo>
                  <a:cubicBezTo>
                    <a:pt x="77" y="49"/>
                    <a:pt x="67" y="50"/>
                    <a:pt x="60" y="50"/>
                  </a:cubicBezTo>
                  <a:cubicBezTo>
                    <a:pt x="45" y="49"/>
                    <a:pt x="33" y="41"/>
                    <a:pt x="21" y="34"/>
                  </a:cubicBezTo>
                  <a:cubicBezTo>
                    <a:pt x="20" y="37"/>
                    <a:pt x="20" y="37"/>
                    <a:pt x="20" y="37"/>
                  </a:cubicBezTo>
                  <a:cubicBezTo>
                    <a:pt x="14" y="35"/>
                    <a:pt x="9" y="34"/>
                    <a:pt x="4" y="32"/>
                  </a:cubicBezTo>
                  <a:cubicBezTo>
                    <a:pt x="0" y="30"/>
                    <a:pt x="2" y="24"/>
                    <a:pt x="2" y="21"/>
                  </a:cubicBezTo>
                  <a:cubicBezTo>
                    <a:pt x="1" y="11"/>
                    <a:pt x="3" y="10"/>
                    <a:pt x="6" y="1"/>
                  </a:cubicBezTo>
                  <a:cubicBezTo>
                    <a:pt x="20" y="0"/>
                    <a:pt x="20" y="0"/>
                    <a:pt x="20" y="0"/>
                  </a:cubicBez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íšļidê"/>
            <p:cNvSpPr/>
            <p:nvPr/>
          </p:nvSpPr>
          <p:spPr bwMode="auto">
            <a:xfrm>
              <a:off x="4725988" y="3198813"/>
              <a:ext cx="285750" cy="171450"/>
            </a:xfrm>
            <a:custGeom>
              <a:avLst/>
              <a:gdLst>
                <a:gd name="T0" fmla="*/ 37 w 87"/>
                <a:gd name="T1" fmla="*/ 0 h 52"/>
                <a:gd name="T2" fmla="*/ 54 w 87"/>
                <a:gd name="T3" fmla="*/ 17 h 52"/>
                <a:gd name="T4" fmla="*/ 71 w 87"/>
                <a:gd name="T5" fmla="*/ 29 h 52"/>
                <a:gd name="T6" fmla="*/ 85 w 87"/>
                <a:gd name="T7" fmla="*/ 37 h 52"/>
                <a:gd name="T8" fmla="*/ 82 w 87"/>
                <a:gd name="T9" fmla="*/ 47 h 52"/>
                <a:gd name="T10" fmla="*/ 60 w 87"/>
                <a:gd name="T11" fmla="*/ 51 h 52"/>
                <a:gd name="T12" fmla="*/ 21 w 87"/>
                <a:gd name="T13" fmla="*/ 35 h 52"/>
                <a:gd name="T14" fmla="*/ 21 w 87"/>
                <a:gd name="T15" fmla="*/ 38 h 52"/>
                <a:gd name="T16" fmla="*/ 4 w 87"/>
                <a:gd name="T17" fmla="*/ 32 h 52"/>
                <a:gd name="T18" fmla="*/ 3 w 87"/>
                <a:gd name="T19" fmla="*/ 21 h 52"/>
                <a:gd name="T20" fmla="*/ 6 w 87"/>
                <a:gd name="T21" fmla="*/ 0 h 52"/>
                <a:gd name="T22" fmla="*/ 20 w 87"/>
                <a:gd name="T23" fmla="*/ 0 h 52"/>
                <a:gd name="T24" fmla="*/ 37 w 87"/>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52">
                  <a:moveTo>
                    <a:pt x="37" y="0"/>
                  </a:moveTo>
                  <a:cubicBezTo>
                    <a:pt x="43" y="6"/>
                    <a:pt x="48" y="12"/>
                    <a:pt x="54" y="17"/>
                  </a:cubicBezTo>
                  <a:cubicBezTo>
                    <a:pt x="59" y="21"/>
                    <a:pt x="65" y="25"/>
                    <a:pt x="71" y="29"/>
                  </a:cubicBezTo>
                  <a:cubicBezTo>
                    <a:pt x="75" y="32"/>
                    <a:pt x="82" y="33"/>
                    <a:pt x="85" y="37"/>
                  </a:cubicBezTo>
                  <a:cubicBezTo>
                    <a:pt x="87" y="40"/>
                    <a:pt x="87" y="44"/>
                    <a:pt x="82" y="47"/>
                  </a:cubicBezTo>
                  <a:cubicBezTo>
                    <a:pt x="77" y="51"/>
                    <a:pt x="67" y="52"/>
                    <a:pt x="60" y="51"/>
                  </a:cubicBezTo>
                  <a:cubicBezTo>
                    <a:pt x="46" y="51"/>
                    <a:pt x="33" y="42"/>
                    <a:pt x="21" y="35"/>
                  </a:cubicBezTo>
                  <a:cubicBezTo>
                    <a:pt x="21" y="38"/>
                    <a:pt x="21" y="38"/>
                    <a:pt x="21" y="38"/>
                  </a:cubicBezTo>
                  <a:cubicBezTo>
                    <a:pt x="14" y="36"/>
                    <a:pt x="10" y="35"/>
                    <a:pt x="4" y="32"/>
                  </a:cubicBezTo>
                  <a:cubicBezTo>
                    <a:pt x="0" y="31"/>
                    <a:pt x="2" y="24"/>
                    <a:pt x="3" y="21"/>
                  </a:cubicBezTo>
                  <a:cubicBezTo>
                    <a:pt x="1" y="11"/>
                    <a:pt x="3" y="10"/>
                    <a:pt x="6" y="0"/>
                  </a:cubicBezTo>
                  <a:cubicBezTo>
                    <a:pt x="20" y="0"/>
                    <a:pt x="20" y="0"/>
                    <a:pt x="20" y="0"/>
                  </a:cubicBez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îsļïdè"/>
            <p:cNvSpPr/>
            <p:nvPr/>
          </p:nvSpPr>
          <p:spPr bwMode="auto">
            <a:xfrm>
              <a:off x="5145088" y="1879601"/>
              <a:ext cx="38100" cy="36513"/>
            </a:xfrm>
            <a:custGeom>
              <a:avLst/>
              <a:gdLst>
                <a:gd name="T0" fmla="*/ 12 w 12"/>
                <a:gd name="T1" fmla="*/ 2 h 11"/>
                <a:gd name="T2" fmla="*/ 3 w 12"/>
                <a:gd name="T3" fmla="*/ 0 h 11"/>
                <a:gd name="T4" fmla="*/ 2 w 12"/>
                <a:gd name="T5" fmla="*/ 5 h 11"/>
                <a:gd name="T6" fmla="*/ 0 w 12"/>
                <a:gd name="T7" fmla="*/ 11 h 11"/>
                <a:gd name="T8" fmla="*/ 7 w 12"/>
                <a:gd name="T9" fmla="*/ 11 h 11"/>
                <a:gd name="T10" fmla="*/ 11 w 12"/>
                <a:gd name="T11" fmla="*/ 9 h 11"/>
                <a:gd name="T12" fmla="*/ 12 w 1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2" y="2"/>
                  </a:moveTo>
                  <a:cubicBezTo>
                    <a:pt x="9" y="1"/>
                    <a:pt x="4" y="0"/>
                    <a:pt x="3" y="0"/>
                  </a:cubicBezTo>
                  <a:cubicBezTo>
                    <a:pt x="2" y="5"/>
                    <a:pt x="2" y="5"/>
                    <a:pt x="2" y="5"/>
                  </a:cubicBezTo>
                  <a:cubicBezTo>
                    <a:pt x="0" y="11"/>
                    <a:pt x="0" y="11"/>
                    <a:pt x="0" y="11"/>
                  </a:cubicBezTo>
                  <a:cubicBezTo>
                    <a:pt x="7" y="11"/>
                    <a:pt x="7" y="11"/>
                    <a:pt x="7" y="11"/>
                  </a:cubicBezTo>
                  <a:cubicBezTo>
                    <a:pt x="7" y="11"/>
                    <a:pt x="11" y="9"/>
                    <a:pt x="11" y="9"/>
                  </a:cubicBezTo>
                  <a:cubicBezTo>
                    <a:pt x="11" y="8"/>
                    <a:pt x="12" y="3"/>
                    <a:pt x="12" y="2"/>
                  </a:cubicBez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ïṩļiḍé"/>
            <p:cNvSpPr/>
            <p:nvPr/>
          </p:nvSpPr>
          <p:spPr bwMode="auto">
            <a:xfrm>
              <a:off x="4722813" y="2216151"/>
              <a:ext cx="230188" cy="1035050"/>
            </a:xfrm>
            <a:custGeom>
              <a:avLst/>
              <a:gdLst>
                <a:gd name="T0" fmla="*/ 14 w 70"/>
                <a:gd name="T1" fmla="*/ 8 h 314"/>
                <a:gd name="T2" fmla="*/ 0 w 70"/>
                <a:gd name="T3" fmla="*/ 307 h 314"/>
                <a:gd name="T4" fmla="*/ 47 w 70"/>
                <a:gd name="T5" fmla="*/ 302 h 314"/>
                <a:gd name="T6" fmla="*/ 70 w 70"/>
                <a:gd name="T7" fmla="*/ 0 h 314"/>
                <a:gd name="T8" fmla="*/ 14 w 70"/>
                <a:gd name="T9" fmla="*/ 8 h 314"/>
              </a:gdLst>
              <a:ahLst/>
              <a:cxnLst>
                <a:cxn ang="0">
                  <a:pos x="T0" y="T1"/>
                </a:cxn>
                <a:cxn ang="0">
                  <a:pos x="T2" y="T3"/>
                </a:cxn>
                <a:cxn ang="0">
                  <a:pos x="T4" y="T5"/>
                </a:cxn>
                <a:cxn ang="0">
                  <a:pos x="T6" y="T7"/>
                </a:cxn>
                <a:cxn ang="0">
                  <a:pos x="T8" y="T9"/>
                </a:cxn>
              </a:cxnLst>
              <a:rect l="0" t="0" r="r" b="b"/>
              <a:pathLst>
                <a:path w="70" h="314">
                  <a:moveTo>
                    <a:pt x="14" y="8"/>
                  </a:moveTo>
                  <a:cubicBezTo>
                    <a:pt x="8" y="118"/>
                    <a:pt x="4" y="196"/>
                    <a:pt x="0" y="307"/>
                  </a:cubicBezTo>
                  <a:cubicBezTo>
                    <a:pt x="13" y="314"/>
                    <a:pt x="36" y="313"/>
                    <a:pt x="47" y="302"/>
                  </a:cubicBezTo>
                  <a:cubicBezTo>
                    <a:pt x="54" y="191"/>
                    <a:pt x="62" y="111"/>
                    <a:pt x="70" y="0"/>
                  </a:cubicBezTo>
                  <a:lnTo>
                    <a:pt x="14" y="8"/>
                  </a:ln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íSḷîḋè"/>
            <p:cNvSpPr/>
            <p:nvPr/>
          </p:nvSpPr>
          <p:spPr bwMode="auto">
            <a:xfrm>
              <a:off x="4922838" y="2154238"/>
              <a:ext cx="195263" cy="995363"/>
            </a:xfrm>
            <a:custGeom>
              <a:avLst/>
              <a:gdLst>
                <a:gd name="T0" fmla="*/ 54 w 59"/>
                <a:gd name="T1" fmla="*/ 0 h 302"/>
                <a:gd name="T2" fmla="*/ 59 w 59"/>
                <a:gd name="T3" fmla="*/ 44 h 302"/>
                <a:gd name="T4" fmla="*/ 49 w 59"/>
                <a:gd name="T5" fmla="*/ 177 h 302"/>
                <a:gd name="T6" fmla="*/ 43 w 59"/>
                <a:gd name="T7" fmla="*/ 295 h 302"/>
                <a:gd name="T8" fmla="*/ 0 w 59"/>
                <a:gd name="T9" fmla="*/ 296 h 302"/>
                <a:gd name="T10" fmla="*/ 2 w 59"/>
                <a:gd name="T11" fmla="*/ 65 h 302"/>
                <a:gd name="T12" fmla="*/ 5 w 59"/>
                <a:gd name="T13" fmla="*/ 13 h 302"/>
                <a:gd name="T14" fmla="*/ 54 w 59"/>
                <a:gd name="T15" fmla="*/ 0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2">
                  <a:moveTo>
                    <a:pt x="54" y="0"/>
                  </a:moveTo>
                  <a:cubicBezTo>
                    <a:pt x="56" y="15"/>
                    <a:pt x="59" y="29"/>
                    <a:pt x="59" y="44"/>
                  </a:cubicBezTo>
                  <a:cubicBezTo>
                    <a:pt x="57" y="89"/>
                    <a:pt x="51" y="133"/>
                    <a:pt x="49" y="177"/>
                  </a:cubicBezTo>
                  <a:cubicBezTo>
                    <a:pt x="43" y="295"/>
                    <a:pt x="43" y="295"/>
                    <a:pt x="43" y="295"/>
                  </a:cubicBezTo>
                  <a:cubicBezTo>
                    <a:pt x="40" y="302"/>
                    <a:pt x="12" y="301"/>
                    <a:pt x="0" y="296"/>
                  </a:cubicBezTo>
                  <a:cubicBezTo>
                    <a:pt x="2" y="65"/>
                    <a:pt x="2" y="65"/>
                    <a:pt x="2" y="65"/>
                  </a:cubicBezTo>
                  <a:cubicBezTo>
                    <a:pt x="5" y="13"/>
                    <a:pt x="5" y="13"/>
                    <a:pt x="5" y="13"/>
                  </a:cubicBezTo>
                  <a:lnTo>
                    <a:pt x="54" y="0"/>
                  </a:lnTo>
                  <a:close/>
                </a:path>
              </a:pathLst>
            </a:custGeom>
            <a:solidFill>
              <a:srgbClr val="0428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ïšļïḑê"/>
            <p:cNvSpPr/>
            <p:nvPr/>
          </p:nvSpPr>
          <p:spPr bwMode="auto">
            <a:xfrm>
              <a:off x="4870450" y="1554163"/>
              <a:ext cx="217488" cy="685800"/>
            </a:xfrm>
            <a:custGeom>
              <a:avLst/>
              <a:gdLst>
                <a:gd name="T0" fmla="*/ 42 w 66"/>
                <a:gd name="T1" fmla="*/ 0 h 208"/>
                <a:gd name="T2" fmla="*/ 66 w 66"/>
                <a:gd name="T3" fmla="*/ 85 h 208"/>
                <a:gd name="T4" fmla="*/ 61 w 66"/>
                <a:gd name="T5" fmla="*/ 206 h 208"/>
                <a:gd name="T6" fmla="*/ 0 w 66"/>
                <a:gd name="T7" fmla="*/ 208 h 208"/>
                <a:gd name="T8" fmla="*/ 1 w 66"/>
                <a:gd name="T9" fmla="*/ 11 h 208"/>
                <a:gd name="T10" fmla="*/ 5 w 66"/>
                <a:gd name="T11" fmla="*/ 5 h 208"/>
                <a:gd name="T12" fmla="*/ 31 w 66"/>
                <a:gd name="T13" fmla="*/ 18 h 208"/>
                <a:gd name="T14" fmla="*/ 36 w 66"/>
                <a:gd name="T15" fmla="*/ 13 h 208"/>
                <a:gd name="T16" fmla="*/ 42 w 66"/>
                <a:gd name="T1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208">
                  <a:moveTo>
                    <a:pt x="42" y="0"/>
                  </a:moveTo>
                  <a:cubicBezTo>
                    <a:pt x="59" y="13"/>
                    <a:pt x="62" y="63"/>
                    <a:pt x="66" y="85"/>
                  </a:cubicBezTo>
                  <a:cubicBezTo>
                    <a:pt x="61" y="206"/>
                    <a:pt x="61" y="206"/>
                    <a:pt x="61" y="206"/>
                  </a:cubicBezTo>
                  <a:cubicBezTo>
                    <a:pt x="0" y="208"/>
                    <a:pt x="0" y="208"/>
                    <a:pt x="0" y="208"/>
                  </a:cubicBezTo>
                  <a:cubicBezTo>
                    <a:pt x="1" y="11"/>
                    <a:pt x="1" y="11"/>
                    <a:pt x="1" y="11"/>
                  </a:cubicBezTo>
                  <a:cubicBezTo>
                    <a:pt x="5" y="5"/>
                    <a:pt x="5" y="5"/>
                    <a:pt x="5" y="5"/>
                  </a:cubicBezTo>
                  <a:cubicBezTo>
                    <a:pt x="31" y="18"/>
                    <a:pt x="31" y="18"/>
                    <a:pt x="31" y="18"/>
                  </a:cubicBezTo>
                  <a:cubicBezTo>
                    <a:pt x="36" y="13"/>
                    <a:pt x="36" y="13"/>
                    <a:pt x="36" y="13"/>
                  </a:cubicBezTo>
                  <a:lnTo>
                    <a:pt x="42" y="0"/>
                  </a:lnTo>
                  <a:close/>
                </a:path>
              </a:pathLst>
            </a:custGeom>
            <a:solidFill>
              <a:srgbClr val="139E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išļíḋé"/>
            <p:cNvSpPr/>
            <p:nvPr/>
          </p:nvSpPr>
          <p:spPr bwMode="auto">
            <a:xfrm>
              <a:off x="4894263" y="1477963"/>
              <a:ext cx="117475" cy="134938"/>
            </a:xfrm>
            <a:custGeom>
              <a:avLst/>
              <a:gdLst>
                <a:gd name="T0" fmla="*/ 0 w 36"/>
                <a:gd name="T1" fmla="*/ 0 h 41"/>
                <a:gd name="T2" fmla="*/ 0 w 36"/>
                <a:gd name="T3" fmla="*/ 32 h 41"/>
                <a:gd name="T4" fmla="*/ 21 w 36"/>
                <a:gd name="T5" fmla="*/ 41 h 41"/>
                <a:gd name="T6" fmla="*/ 34 w 36"/>
                <a:gd name="T7" fmla="*/ 39 h 41"/>
                <a:gd name="T8" fmla="*/ 36 w 36"/>
                <a:gd name="T9" fmla="*/ 14 h 41"/>
                <a:gd name="T10" fmla="*/ 0 w 36"/>
                <a:gd name="T11" fmla="*/ 0 h 41"/>
              </a:gdLst>
              <a:ahLst/>
              <a:cxnLst>
                <a:cxn ang="0">
                  <a:pos x="T0" y="T1"/>
                </a:cxn>
                <a:cxn ang="0">
                  <a:pos x="T2" y="T3"/>
                </a:cxn>
                <a:cxn ang="0">
                  <a:pos x="T4" y="T5"/>
                </a:cxn>
                <a:cxn ang="0">
                  <a:pos x="T6" y="T7"/>
                </a:cxn>
                <a:cxn ang="0">
                  <a:pos x="T8" y="T9"/>
                </a:cxn>
                <a:cxn ang="0">
                  <a:pos x="T10" y="T11"/>
                </a:cxn>
              </a:cxnLst>
              <a:rect l="0" t="0" r="r" b="b"/>
              <a:pathLst>
                <a:path w="36" h="41">
                  <a:moveTo>
                    <a:pt x="0" y="0"/>
                  </a:moveTo>
                  <a:cubicBezTo>
                    <a:pt x="1" y="13"/>
                    <a:pt x="1" y="19"/>
                    <a:pt x="0" y="32"/>
                  </a:cubicBezTo>
                  <a:cubicBezTo>
                    <a:pt x="21" y="41"/>
                    <a:pt x="21" y="41"/>
                    <a:pt x="21" y="41"/>
                  </a:cubicBezTo>
                  <a:cubicBezTo>
                    <a:pt x="34" y="39"/>
                    <a:pt x="34" y="39"/>
                    <a:pt x="34" y="39"/>
                  </a:cubicBezTo>
                  <a:cubicBezTo>
                    <a:pt x="34" y="31"/>
                    <a:pt x="35" y="22"/>
                    <a:pt x="36" y="14"/>
                  </a:cubicBezTo>
                  <a:lnTo>
                    <a:pt x="0" y="0"/>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iṥlïďè"/>
            <p:cNvSpPr/>
            <p:nvPr/>
          </p:nvSpPr>
          <p:spPr bwMode="auto">
            <a:xfrm>
              <a:off x="4879975" y="1547813"/>
              <a:ext cx="92075" cy="114300"/>
            </a:xfrm>
            <a:custGeom>
              <a:avLst/>
              <a:gdLst>
                <a:gd name="T0" fmla="*/ 5 w 28"/>
                <a:gd name="T1" fmla="*/ 0 h 35"/>
                <a:gd name="T2" fmla="*/ 28 w 28"/>
                <a:gd name="T3" fmla="*/ 20 h 35"/>
                <a:gd name="T4" fmla="*/ 22 w 28"/>
                <a:gd name="T5" fmla="*/ 35 h 35"/>
                <a:gd name="T6" fmla="*/ 0 w 28"/>
                <a:gd name="T7" fmla="*/ 10 h 35"/>
                <a:gd name="T8" fmla="*/ 5 w 28"/>
                <a:gd name="T9" fmla="*/ 0 h 35"/>
              </a:gdLst>
              <a:ahLst/>
              <a:cxnLst>
                <a:cxn ang="0">
                  <a:pos x="T0" y="T1"/>
                </a:cxn>
                <a:cxn ang="0">
                  <a:pos x="T2" y="T3"/>
                </a:cxn>
                <a:cxn ang="0">
                  <a:pos x="T4" y="T5"/>
                </a:cxn>
                <a:cxn ang="0">
                  <a:pos x="T6" y="T7"/>
                </a:cxn>
                <a:cxn ang="0">
                  <a:pos x="T8" y="T9"/>
                </a:cxn>
              </a:cxnLst>
              <a:rect l="0" t="0" r="r" b="b"/>
              <a:pathLst>
                <a:path w="28" h="35">
                  <a:moveTo>
                    <a:pt x="5" y="0"/>
                  </a:moveTo>
                  <a:cubicBezTo>
                    <a:pt x="11" y="12"/>
                    <a:pt x="21" y="16"/>
                    <a:pt x="28" y="20"/>
                  </a:cubicBezTo>
                  <a:cubicBezTo>
                    <a:pt x="22" y="35"/>
                    <a:pt x="22" y="35"/>
                    <a:pt x="22" y="35"/>
                  </a:cubicBezTo>
                  <a:cubicBezTo>
                    <a:pt x="5" y="23"/>
                    <a:pt x="3" y="17"/>
                    <a:pt x="0" y="10"/>
                  </a:cubicBezTo>
                  <a:lnTo>
                    <a:pt x="5" y="0"/>
                  </a:lnTo>
                  <a:close/>
                </a:path>
              </a:pathLst>
            </a:custGeom>
            <a:solidFill>
              <a:srgbClr val="12B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ïsḷîḑé"/>
            <p:cNvSpPr/>
            <p:nvPr/>
          </p:nvSpPr>
          <p:spPr bwMode="auto">
            <a:xfrm>
              <a:off x="4968875" y="1554163"/>
              <a:ext cx="50800" cy="101600"/>
            </a:xfrm>
            <a:custGeom>
              <a:avLst/>
              <a:gdLst>
                <a:gd name="T0" fmla="*/ 12 w 15"/>
                <a:gd name="T1" fmla="*/ 0 h 31"/>
                <a:gd name="T2" fmla="*/ 0 w 15"/>
                <a:gd name="T3" fmla="*/ 17 h 31"/>
                <a:gd name="T4" fmla="*/ 8 w 15"/>
                <a:gd name="T5" fmla="*/ 31 h 31"/>
                <a:gd name="T6" fmla="*/ 13 w 15"/>
                <a:gd name="T7" fmla="*/ 7 h 31"/>
                <a:gd name="T8" fmla="*/ 12 w 15"/>
                <a:gd name="T9" fmla="*/ 0 h 31"/>
              </a:gdLst>
              <a:ahLst/>
              <a:cxnLst>
                <a:cxn ang="0">
                  <a:pos x="T0" y="T1"/>
                </a:cxn>
                <a:cxn ang="0">
                  <a:pos x="T2" y="T3"/>
                </a:cxn>
                <a:cxn ang="0">
                  <a:pos x="T4" y="T5"/>
                </a:cxn>
                <a:cxn ang="0">
                  <a:pos x="T6" y="T7"/>
                </a:cxn>
                <a:cxn ang="0">
                  <a:pos x="T8" y="T9"/>
                </a:cxn>
              </a:cxnLst>
              <a:rect l="0" t="0" r="r" b="b"/>
              <a:pathLst>
                <a:path w="15" h="31">
                  <a:moveTo>
                    <a:pt x="12" y="0"/>
                  </a:moveTo>
                  <a:cubicBezTo>
                    <a:pt x="10" y="7"/>
                    <a:pt x="6" y="11"/>
                    <a:pt x="0" y="17"/>
                  </a:cubicBezTo>
                  <a:cubicBezTo>
                    <a:pt x="3" y="22"/>
                    <a:pt x="6" y="26"/>
                    <a:pt x="8" y="31"/>
                  </a:cubicBezTo>
                  <a:cubicBezTo>
                    <a:pt x="14" y="21"/>
                    <a:pt x="15" y="17"/>
                    <a:pt x="13" y="7"/>
                  </a:cubicBezTo>
                  <a:lnTo>
                    <a:pt x="12" y="0"/>
                  </a:lnTo>
                  <a:close/>
                </a:path>
              </a:pathLst>
            </a:custGeom>
            <a:solidFill>
              <a:srgbClr val="12B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íṩļîḍê"/>
            <p:cNvSpPr/>
            <p:nvPr/>
          </p:nvSpPr>
          <p:spPr bwMode="auto">
            <a:xfrm>
              <a:off x="5011738" y="1554163"/>
              <a:ext cx="146050" cy="1090613"/>
            </a:xfrm>
            <a:custGeom>
              <a:avLst/>
              <a:gdLst>
                <a:gd name="T0" fmla="*/ 0 w 44"/>
                <a:gd name="T1" fmla="*/ 0 h 331"/>
                <a:gd name="T2" fmla="*/ 37 w 44"/>
                <a:gd name="T3" fmla="*/ 32 h 331"/>
                <a:gd name="T4" fmla="*/ 32 w 44"/>
                <a:gd name="T5" fmla="*/ 146 h 331"/>
                <a:gd name="T6" fmla="*/ 32 w 44"/>
                <a:gd name="T7" fmla="*/ 209 h 331"/>
                <a:gd name="T8" fmla="*/ 36 w 44"/>
                <a:gd name="T9" fmla="*/ 319 h 331"/>
                <a:gd name="T10" fmla="*/ 10 w 44"/>
                <a:gd name="T11" fmla="*/ 331 h 331"/>
                <a:gd name="T12" fmla="*/ 3 w 44"/>
                <a:gd name="T13" fmla="*/ 138 h 331"/>
                <a:gd name="T14" fmla="*/ 0 w 44"/>
                <a:gd name="T15" fmla="*/ 0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331">
                  <a:moveTo>
                    <a:pt x="0" y="0"/>
                  </a:moveTo>
                  <a:cubicBezTo>
                    <a:pt x="22" y="1"/>
                    <a:pt x="33" y="14"/>
                    <a:pt x="37" y="32"/>
                  </a:cubicBezTo>
                  <a:cubicBezTo>
                    <a:pt x="44" y="61"/>
                    <a:pt x="33" y="104"/>
                    <a:pt x="32" y="146"/>
                  </a:cubicBezTo>
                  <a:cubicBezTo>
                    <a:pt x="31" y="164"/>
                    <a:pt x="31" y="187"/>
                    <a:pt x="32" y="209"/>
                  </a:cubicBezTo>
                  <a:cubicBezTo>
                    <a:pt x="33" y="222"/>
                    <a:pt x="35" y="308"/>
                    <a:pt x="36" y="319"/>
                  </a:cubicBezTo>
                  <a:cubicBezTo>
                    <a:pt x="10" y="331"/>
                    <a:pt x="10" y="331"/>
                    <a:pt x="10" y="331"/>
                  </a:cubicBezTo>
                  <a:cubicBezTo>
                    <a:pt x="6" y="291"/>
                    <a:pt x="0" y="169"/>
                    <a:pt x="3" y="138"/>
                  </a:cubicBezTo>
                  <a:cubicBezTo>
                    <a:pt x="7" y="97"/>
                    <a:pt x="15" y="34"/>
                    <a:pt x="0" y="0"/>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ïŝļíḍe"/>
            <p:cNvSpPr/>
            <p:nvPr/>
          </p:nvSpPr>
          <p:spPr bwMode="auto">
            <a:xfrm>
              <a:off x="4699000" y="1576388"/>
              <a:ext cx="309563" cy="1065213"/>
            </a:xfrm>
            <a:custGeom>
              <a:avLst/>
              <a:gdLst>
                <a:gd name="T0" fmla="*/ 14 w 94"/>
                <a:gd name="T1" fmla="*/ 319 h 323"/>
                <a:gd name="T2" fmla="*/ 77 w 94"/>
                <a:gd name="T3" fmla="*/ 323 h 323"/>
                <a:gd name="T4" fmla="*/ 80 w 94"/>
                <a:gd name="T5" fmla="*/ 62 h 323"/>
                <a:gd name="T6" fmla="*/ 54 w 94"/>
                <a:gd name="T7" fmla="*/ 7 h 323"/>
                <a:gd name="T8" fmla="*/ 53 w 94"/>
                <a:gd name="T9" fmla="*/ 6 h 323"/>
                <a:gd name="T10" fmla="*/ 53 w 94"/>
                <a:gd name="T11" fmla="*/ 2 h 323"/>
                <a:gd name="T12" fmla="*/ 33 w 94"/>
                <a:gd name="T13" fmla="*/ 18 h 323"/>
                <a:gd name="T14" fmla="*/ 5 w 94"/>
                <a:gd name="T15" fmla="*/ 45 h 323"/>
                <a:gd name="T16" fmla="*/ 19 w 94"/>
                <a:gd name="T17" fmla="*/ 183 h 323"/>
                <a:gd name="T18" fmla="*/ 14 w 94"/>
                <a:gd name="T19" fmla="*/ 31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23">
                  <a:moveTo>
                    <a:pt x="14" y="319"/>
                  </a:moveTo>
                  <a:cubicBezTo>
                    <a:pt x="77" y="323"/>
                    <a:pt x="77" y="323"/>
                    <a:pt x="77" y="323"/>
                  </a:cubicBezTo>
                  <a:cubicBezTo>
                    <a:pt x="86" y="283"/>
                    <a:pt x="94" y="104"/>
                    <a:pt x="80" y="62"/>
                  </a:cubicBezTo>
                  <a:cubicBezTo>
                    <a:pt x="74" y="41"/>
                    <a:pt x="68" y="27"/>
                    <a:pt x="54" y="7"/>
                  </a:cubicBezTo>
                  <a:cubicBezTo>
                    <a:pt x="53" y="6"/>
                    <a:pt x="53" y="6"/>
                    <a:pt x="53" y="6"/>
                  </a:cubicBezTo>
                  <a:cubicBezTo>
                    <a:pt x="53" y="7"/>
                    <a:pt x="54" y="0"/>
                    <a:pt x="53" y="2"/>
                  </a:cubicBezTo>
                  <a:cubicBezTo>
                    <a:pt x="49" y="8"/>
                    <a:pt x="41" y="12"/>
                    <a:pt x="33" y="18"/>
                  </a:cubicBezTo>
                  <a:cubicBezTo>
                    <a:pt x="21" y="27"/>
                    <a:pt x="8" y="38"/>
                    <a:pt x="5" y="45"/>
                  </a:cubicBezTo>
                  <a:cubicBezTo>
                    <a:pt x="0" y="58"/>
                    <a:pt x="15" y="122"/>
                    <a:pt x="19" y="183"/>
                  </a:cubicBezTo>
                  <a:cubicBezTo>
                    <a:pt x="21" y="208"/>
                    <a:pt x="15" y="303"/>
                    <a:pt x="14" y="319"/>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şļïḓe"/>
            <p:cNvSpPr/>
            <p:nvPr/>
          </p:nvSpPr>
          <p:spPr bwMode="auto">
            <a:xfrm>
              <a:off x="4840288" y="1576388"/>
              <a:ext cx="146050" cy="428625"/>
            </a:xfrm>
            <a:custGeom>
              <a:avLst/>
              <a:gdLst>
                <a:gd name="T0" fmla="*/ 11 w 44"/>
                <a:gd name="T1" fmla="*/ 0 h 130"/>
                <a:gd name="T2" fmla="*/ 44 w 44"/>
                <a:gd name="T3" fmla="*/ 130 h 130"/>
                <a:gd name="T4" fmla="*/ 18 w 44"/>
                <a:gd name="T5" fmla="*/ 67 h 130"/>
                <a:gd name="T6" fmla="*/ 27 w 44"/>
                <a:gd name="T7" fmla="*/ 52 h 130"/>
                <a:gd name="T8" fmla="*/ 12 w 44"/>
                <a:gd name="T9" fmla="*/ 50 h 130"/>
                <a:gd name="T10" fmla="*/ 0 w 44"/>
                <a:gd name="T11" fmla="*/ 11 h 130"/>
                <a:gd name="T12" fmla="*/ 11 w 44"/>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44" h="130">
                  <a:moveTo>
                    <a:pt x="11" y="0"/>
                  </a:moveTo>
                  <a:cubicBezTo>
                    <a:pt x="33" y="39"/>
                    <a:pt x="44" y="70"/>
                    <a:pt x="44" y="130"/>
                  </a:cubicBezTo>
                  <a:cubicBezTo>
                    <a:pt x="36" y="108"/>
                    <a:pt x="29" y="87"/>
                    <a:pt x="18" y="67"/>
                  </a:cubicBezTo>
                  <a:cubicBezTo>
                    <a:pt x="27" y="52"/>
                    <a:pt x="27" y="52"/>
                    <a:pt x="27" y="52"/>
                  </a:cubicBezTo>
                  <a:cubicBezTo>
                    <a:pt x="12" y="50"/>
                    <a:pt x="12" y="50"/>
                    <a:pt x="12" y="50"/>
                  </a:cubicBezTo>
                  <a:cubicBezTo>
                    <a:pt x="10" y="35"/>
                    <a:pt x="5" y="24"/>
                    <a:pt x="0" y="11"/>
                  </a:cubicBezTo>
                  <a:lnTo>
                    <a:pt x="11" y="0"/>
                  </a:ln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ïṩlïdê"/>
            <p:cNvSpPr/>
            <p:nvPr/>
          </p:nvSpPr>
          <p:spPr bwMode="auto">
            <a:xfrm>
              <a:off x="5008563" y="1554163"/>
              <a:ext cx="85725" cy="447675"/>
            </a:xfrm>
            <a:custGeom>
              <a:avLst/>
              <a:gdLst>
                <a:gd name="T0" fmla="*/ 0 w 26"/>
                <a:gd name="T1" fmla="*/ 0 h 136"/>
                <a:gd name="T2" fmla="*/ 11 w 26"/>
                <a:gd name="T3" fmla="*/ 1 h 136"/>
                <a:gd name="T4" fmla="*/ 24 w 26"/>
                <a:gd name="T5" fmla="*/ 34 h 136"/>
                <a:gd name="T6" fmla="*/ 16 w 26"/>
                <a:gd name="T7" fmla="*/ 43 h 136"/>
                <a:gd name="T8" fmla="*/ 26 w 26"/>
                <a:gd name="T9" fmla="*/ 55 h 136"/>
                <a:gd name="T10" fmla="*/ 5 w 26"/>
                <a:gd name="T11" fmla="*/ 136 h 136"/>
                <a:gd name="T12" fmla="*/ 0 w 26"/>
                <a:gd name="T13" fmla="*/ 0 h 136"/>
              </a:gdLst>
              <a:ahLst/>
              <a:cxnLst>
                <a:cxn ang="0">
                  <a:pos x="T0" y="T1"/>
                </a:cxn>
                <a:cxn ang="0">
                  <a:pos x="T2" y="T3"/>
                </a:cxn>
                <a:cxn ang="0">
                  <a:pos x="T4" y="T5"/>
                </a:cxn>
                <a:cxn ang="0">
                  <a:pos x="T6" y="T7"/>
                </a:cxn>
                <a:cxn ang="0">
                  <a:pos x="T8" y="T9"/>
                </a:cxn>
                <a:cxn ang="0">
                  <a:pos x="T10" y="T11"/>
                </a:cxn>
                <a:cxn ang="0">
                  <a:pos x="T12" y="T13"/>
                </a:cxn>
              </a:cxnLst>
              <a:rect l="0" t="0" r="r" b="b"/>
              <a:pathLst>
                <a:path w="26" h="136">
                  <a:moveTo>
                    <a:pt x="0" y="0"/>
                  </a:moveTo>
                  <a:cubicBezTo>
                    <a:pt x="11" y="1"/>
                    <a:pt x="11" y="1"/>
                    <a:pt x="11" y="1"/>
                  </a:cubicBezTo>
                  <a:cubicBezTo>
                    <a:pt x="24" y="34"/>
                    <a:pt x="24" y="34"/>
                    <a:pt x="24" y="34"/>
                  </a:cubicBezTo>
                  <a:cubicBezTo>
                    <a:pt x="16" y="43"/>
                    <a:pt x="16" y="43"/>
                    <a:pt x="16" y="43"/>
                  </a:cubicBezTo>
                  <a:cubicBezTo>
                    <a:pt x="26" y="55"/>
                    <a:pt x="26" y="55"/>
                    <a:pt x="26" y="55"/>
                  </a:cubicBezTo>
                  <a:cubicBezTo>
                    <a:pt x="5" y="136"/>
                    <a:pt x="5" y="136"/>
                    <a:pt x="5" y="136"/>
                  </a:cubicBezTo>
                  <a:cubicBezTo>
                    <a:pt x="6" y="90"/>
                    <a:pt x="16" y="42"/>
                    <a:pt x="0" y="0"/>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iṩliḓe"/>
            <p:cNvSpPr/>
            <p:nvPr/>
          </p:nvSpPr>
          <p:spPr bwMode="auto">
            <a:xfrm>
              <a:off x="4870450" y="1290638"/>
              <a:ext cx="195263" cy="269875"/>
            </a:xfrm>
            <a:custGeom>
              <a:avLst/>
              <a:gdLst>
                <a:gd name="T0" fmla="*/ 58 w 59"/>
                <a:gd name="T1" fmla="*/ 38 h 82"/>
                <a:gd name="T2" fmla="*/ 52 w 59"/>
                <a:gd name="T3" fmla="*/ 67 h 82"/>
                <a:gd name="T4" fmla="*/ 46 w 59"/>
                <a:gd name="T5" fmla="*/ 80 h 82"/>
                <a:gd name="T6" fmla="*/ 36 w 59"/>
                <a:gd name="T7" fmla="*/ 81 h 82"/>
                <a:gd name="T8" fmla="*/ 15 w 59"/>
                <a:gd name="T9" fmla="*/ 72 h 82"/>
                <a:gd name="T10" fmla="*/ 5 w 59"/>
                <a:gd name="T11" fmla="*/ 54 h 82"/>
                <a:gd name="T12" fmla="*/ 0 w 59"/>
                <a:gd name="T13" fmla="*/ 39 h 82"/>
                <a:gd name="T14" fmla="*/ 3 w 59"/>
                <a:gd name="T15" fmla="*/ 9 h 82"/>
                <a:gd name="T16" fmla="*/ 46 w 59"/>
                <a:gd name="T17" fmla="*/ 3 h 82"/>
                <a:gd name="T18" fmla="*/ 58 w 59"/>
                <a:gd name="T19" fmla="*/ 3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82">
                  <a:moveTo>
                    <a:pt x="58" y="38"/>
                  </a:moveTo>
                  <a:cubicBezTo>
                    <a:pt x="57" y="50"/>
                    <a:pt x="59" y="48"/>
                    <a:pt x="52" y="67"/>
                  </a:cubicBezTo>
                  <a:cubicBezTo>
                    <a:pt x="50" y="72"/>
                    <a:pt x="47" y="79"/>
                    <a:pt x="46" y="80"/>
                  </a:cubicBezTo>
                  <a:cubicBezTo>
                    <a:pt x="43" y="81"/>
                    <a:pt x="38" y="82"/>
                    <a:pt x="36" y="81"/>
                  </a:cubicBezTo>
                  <a:cubicBezTo>
                    <a:pt x="31" y="81"/>
                    <a:pt x="19" y="74"/>
                    <a:pt x="15" y="72"/>
                  </a:cubicBezTo>
                  <a:cubicBezTo>
                    <a:pt x="6" y="68"/>
                    <a:pt x="7" y="65"/>
                    <a:pt x="5" y="54"/>
                  </a:cubicBezTo>
                  <a:cubicBezTo>
                    <a:pt x="0" y="39"/>
                    <a:pt x="0" y="39"/>
                    <a:pt x="0" y="39"/>
                  </a:cubicBezTo>
                  <a:cubicBezTo>
                    <a:pt x="3" y="9"/>
                    <a:pt x="3" y="9"/>
                    <a:pt x="3" y="9"/>
                  </a:cubicBezTo>
                  <a:cubicBezTo>
                    <a:pt x="21" y="3"/>
                    <a:pt x="37" y="0"/>
                    <a:pt x="46" y="3"/>
                  </a:cubicBezTo>
                  <a:cubicBezTo>
                    <a:pt x="54" y="6"/>
                    <a:pt x="58" y="16"/>
                    <a:pt x="58" y="38"/>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îSliḍe"/>
            <p:cNvSpPr/>
            <p:nvPr/>
          </p:nvSpPr>
          <p:spPr bwMode="auto">
            <a:xfrm>
              <a:off x="4808538" y="1236663"/>
              <a:ext cx="263525" cy="250825"/>
            </a:xfrm>
            <a:custGeom>
              <a:avLst/>
              <a:gdLst>
                <a:gd name="T0" fmla="*/ 25 w 80"/>
                <a:gd name="T1" fmla="*/ 13 h 76"/>
                <a:gd name="T2" fmla="*/ 25 w 80"/>
                <a:gd name="T3" fmla="*/ 76 h 76"/>
                <a:gd name="T4" fmla="*/ 25 w 80"/>
                <a:gd name="T5" fmla="*/ 55 h 76"/>
                <a:gd name="T6" fmla="*/ 38 w 80"/>
                <a:gd name="T7" fmla="*/ 65 h 76"/>
                <a:gd name="T8" fmla="*/ 39 w 80"/>
                <a:gd name="T9" fmla="*/ 42 h 76"/>
                <a:gd name="T10" fmla="*/ 78 w 80"/>
                <a:gd name="T11" fmla="*/ 40 h 76"/>
                <a:gd name="T12" fmla="*/ 25 w 80"/>
                <a:gd name="T13" fmla="*/ 13 h 76"/>
              </a:gdLst>
              <a:ahLst/>
              <a:cxnLst>
                <a:cxn ang="0">
                  <a:pos x="T0" y="T1"/>
                </a:cxn>
                <a:cxn ang="0">
                  <a:pos x="T2" y="T3"/>
                </a:cxn>
                <a:cxn ang="0">
                  <a:pos x="T4" y="T5"/>
                </a:cxn>
                <a:cxn ang="0">
                  <a:pos x="T6" y="T7"/>
                </a:cxn>
                <a:cxn ang="0">
                  <a:pos x="T8" y="T9"/>
                </a:cxn>
                <a:cxn ang="0">
                  <a:pos x="T10" y="T11"/>
                </a:cxn>
                <a:cxn ang="0">
                  <a:pos x="T12" y="T13"/>
                </a:cxn>
              </a:cxnLst>
              <a:rect l="0" t="0" r="r" b="b"/>
              <a:pathLst>
                <a:path w="80" h="76">
                  <a:moveTo>
                    <a:pt x="25" y="13"/>
                  </a:moveTo>
                  <a:cubicBezTo>
                    <a:pt x="0" y="20"/>
                    <a:pt x="13" y="58"/>
                    <a:pt x="25" y="76"/>
                  </a:cubicBezTo>
                  <a:cubicBezTo>
                    <a:pt x="25" y="67"/>
                    <a:pt x="21" y="58"/>
                    <a:pt x="25" y="55"/>
                  </a:cubicBezTo>
                  <a:cubicBezTo>
                    <a:pt x="28" y="54"/>
                    <a:pt x="34" y="54"/>
                    <a:pt x="38" y="65"/>
                  </a:cubicBezTo>
                  <a:cubicBezTo>
                    <a:pt x="39" y="55"/>
                    <a:pt x="37" y="52"/>
                    <a:pt x="39" y="42"/>
                  </a:cubicBezTo>
                  <a:cubicBezTo>
                    <a:pt x="41" y="44"/>
                    <a:pt x="78" y="45"/>
                    <a:pt x="78" y="40"/>
                  </a:cubicBezTo>
                  <a:cubicBezTo>
                    <a:pt x="80" y="5"/>
                    <a:pt x="39" y="0"/>
                    <a:pt x="25" y="13"/>
                  </a:cubicBezTo>
                  <a:close/>
                </a:path>
              </a:pathLst>
            </a:custGeom>
            <a:solidFill>
              <a:srgbClr val="632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íṥļïḑé"/>
            <p:cNvSpPr/>
            <p:nvPr/>
          </p:nvSpPr>
          <p:spPr bwMode="auto">
            <a:xfrm>
              <a:off x="4708525" y="1689101"/>
              <a:ext cx="204788" cy="425450"/>
            </a:xfrm>
            <a:custGeom>
              <a:avLst/>
              <a:gdLst>
                <a:gd name="T0" fmla="*/ 31 w 62"/>
                <a:gd name="T1" fmla="*/ 7 h 129"/>
                <a:gd name="T2" fmla="*/ 62 w 62"/>
                <a:gd name="T3" fmla="*/ 111 h 129"/>
                <a:gd name="T4" fmla="*/ 34 w 62"/>
                <a:gd name="T5" fmla="*/ 129 h 129"/>
                <a:gd name="T6" fmla="*/ 1 w 62"/>
                <a:gd name="T7" fmla="*/ 26 h 129"/>
                <a:gd name="T8" fmla="*/ 12 w 62"/>
                <a:gd name="T9" fmla="*/ 2 h 129"/>
                <a:gd name="T10" fmla="*/ 31 w 62"/>
                <a:gd name="T11" fmla="*/ 7 h 129"/>
              </a:gdLst>
              <a:ahLst/>
              <a:cxnLst>
                <a:cxn ang="0">
                  <a:pos x="T0" y="T1"/>
                </a:cxn>
                <a:cxn ang="0">
                  <a:pos x="T2" y="T3"/>
                </a:cxn>
                <a:cxn ang="0">
                  <a:pos x="T4" y="T5"/>
                </a:cxn>
                <a:cxn ang="0">
                  <a:pos x="T6" y="T7"/>
                </a:cxn>
                <a:cxn ang="0">
                  <a:pos x="T8" y="T9"/>
                </a:cxn>
                <a:cxn ang="0">
                  <a:pos x="T10" y="T11"/>
                </a:cxn>
              </a:cxnLst>
              <a:rect l="0" t="0" r="r" b="b"/>
              <a:pathLst>
                <a:path w="62" h="129">
                  <a:moveTo>
                    <a:pt x="31" y="7"/>
                  </a:moveTo>
                  <a:cubicBezTo>
                    <a:pt x="49" y="27"/>
                    <a:pt x="57" y="83"/>
                    <a:pt x="62" y="111"/>
                  </a:cubicBezTo>
                  <a:cubicBezTo>
                    <a:pt x="34" y="129"/>
                    <a:pt x="34" y="129"/>
                    <a:pt x="34" y="129"/>
                  </a:cubicBezTo>
                  <a:cubicBezTo>
                    <a:pt x="23" y="100"/>
                    <a:pt x="5" y="55"/>
                    <a:pt x="1" y="26"/>
                  </a:cubicBezTo>
                  <a:cubicBezTo>
                    <a:pt x="0" y="15"/>
                    <a:pt x="4" y="4"/>
                    <a:pt x="12" y="2"/>
                  </a:cubicBezTo>
                  <a:cubicBezTo>
                    <a:pt x="18" y="0"/>
                    <a:pt x="27" y="2"/>
                    <a:pt x="31" y="7"/>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iṧ1iḓê"/>
            <p:cNvSpPr/>
            <p:nvPr/>
          </p:nvSpPr>
          <p:spPr bwMode="auto">
            <a:xfrm>
              <a:off x="4956175" y="1622426"/>
              <a:ext cx="73025" cy="412750"/>
            </a:xfrm>
            <a:custGeom>
              <a:avLst/>
              <a:gdLst>
                <a:gd name="T0" fmla="*/ 4 w 22"/>
                <a:gd name="T1" fmla="*/ 1 h 125"/>
                <a:gd name="T2" fmla="*/ 0 w 22"/>
                <a:gd name="T3" fmla="*/ 14 h 125"/>
                <a:gd name="T4" fmla="*/ 1 w 22"/>
                <a:gd name="T5" fmla="*/ 16 h 125"/>
                <a:gd name="T6" fmla="*/ 6 w 22"/>
                <a:gd name="T7" fmla="*/ 19 h 125"/>
                <a:gd name="T8" fmla="*/ 2 w 22"/>
                <a:gd name="T9" fmla="*/ 32 h 125"/>
                <a:gd name="T10" fmla="*/ 17 w 22"/>
                <a:gd name="T11" fmla="*/ 125 h 125"/>
                <a:gd name="T12" fmla="*/ 17 w 22"/>
                <a:gd name="T13" fmla="*/ 28 h 125"/>
                <a:gd name="T14" fmla="*/ 9 w 22"/>
                <a:gd name="T15" fmla="*/ 18 h 125"/>
                <a:gd name="T16" fmla="*/ 11 w 22"/>
                <a:gd name="T17" fmla="*/ 13 h 125"/>
                <a:gd name="T18" fmla="*/ 11 w 22"/>
                <a:gd name="T19" fmla="*/ 11 h 125"/>
                <a:gd name="T20" fmla="*/ 5 w 22"/>
                <a:gd name="T21" fmla="*/ 0 h 125"/>
                <a:gd name="T22" fmla="*/ 4 w 22"/>
                <a:gd name="T23" fmla="*/ 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25">
                  <a:moveTo>
                    <a:pt x="4" y="1"/>
                  </a:moveTo>
                  <a:cubicBezTo>
                    <a:pt x="0" y="14"/>
                    <a:pt x="0" y="14"/>
                    <a:pt x="0" y="14"/>
                  </a:cubicBezTo>
                  <a:cubicBezTo>
                    <a:pt x="1" y="16"/>
                    <a:pt x="1" y="16"/>
                    <a:pt x="1" y="16"/>
                  </a:cubicBezTo>
                  <a:cubicBezTo>
                    <a:pt x="6" y="19"/>
                    <a:pt x="6" y="19"/>
                    <a:pt x="6" y="19"/>
                  </a:cubicBezTo>
                  <a:cubicBezTo>
                    <a:pt x="2" y="32"/>
                    <a:pt x="2" y="32"/>
                    <a:pt x="2" y="32"/>
                  </a:cubicBezTo>
                  <a:cubicBezTo>
                    <a:pt x="12" y="62"/>
                    <a:pt x="15" y="91"/>
                    <a:pt x="17" y="125"/>
                  </a:cubicBezTo>
                  <a:cubicBezTo>
                    <a:pt x="20" y="94"/>
                    <a:pt x="22" y="60"/>
                    <a:pt x="17" y="28"/>
                  </a:cubicBezTo>
                  <a:cubicBezTo>
                    <a:pt x="9" y="18"/>
                    <a:pt x="9" y="18"/>
                    <a:pt x="9" y="18"/>
                  </a:cubicBezTo>
                  <a:cubicBezTo>
                    <a:pt x="11" y="13"/>
                    <a:pt x="11" y="13"/>
                    <a:pt x="11" y="13"/>
                  </a:cubicBezTo>
                  <a:cubicBezTo>
                    <a:pt x="11" y="11"/>
                    <a:pt x="11" y="11"/>
                    <a:pt x="11" y="11"/>
                  </a:cubicBezTo>
                  <a:cubicBezTo>
                    <a:pt x="5" y="0"/>
                    <a:pt x="5" y="0"/>
                    <a:pt x="5" y="0"/>
                  </a:cubicBezTo>
                  <a:lnTo>
                    <a:pt x="4" y="1"/>
                  </a:lnTo>
                  <a:close/>
                </a:path>
              </a:pathLst>
            </a:custGeom>
            <a:solidFill>
              <a:srgbClr val="171E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ï$lîďe"/>
            <p:cNvSpPr/>
            <p:nvPr/>
          </p:nvSpPr>
          <p:spPr bwMode="auto">
            <a:xfrm>
              <a:off x="4857750" y="1554163"/>
              <a:ext cx="233363" cy="282575"/>
            </a:xfrm>
            <a:custGeom>
              <a:avLst/>
              <a:gdLst>
                <a:gd name="T0" fmla="*/ 71 w 71"/>
                <a:gd name="T1" fmla="*/ 38 h 86"/>
                <a:gd name="T2" fmla="*/ 47 w 71"/>
                <a:gd name="T3" fmla="*/ 0 h 86"/>
                <a:gd name="T4" fmla="*/ 47 w 71"/>
                <a:gd name="T5" fmla="*/ 0 h 86"/>
                <a:gd name="T6" fmla="*/ 48 w 71"/>
                <a:gd name="T7" fmla="*/ 4 h 86"/>
                <a:gd name="T8" fmla="*/ 68 w 71"/>
                <a:gd name="T9" fmla="*/ 39 h 86"/>
                <a:gd name="T10" fmla="*/ 71 w 71"/>
                <a:gd name="T11" fmla="*/ 38 h 86"/>
                <a:gd name="T12" fmla="*/ 0 w 71"/>
                <a:gd name="T13" fmla="*/ 14 h 86"/>
                <a:gd name="T14" fmla="*/ 0 w 71"/>
                <a:gd name="T15" fmla="*/ 23 h 86"/>
                <a:gd name="T16" fmla="*/ 6 w 71"/>
                <a:gd name="T17" fmla="*/ 54 h 86"/>
                <a:gd name="T18" fmla="*/ 13 w 71"/>
                <a:gd name="T19" fmla="*/ 86 h 86"/>
                <a:gd name="T20" fmla="*/ 16 w 71"/>
                <a:gd name="T21" fmla="*/ 85 h 86"/>
                <a:gd name="T22" fmla="*/ 9 w 71"/>
                <a:gd name="T23" fmla="*/ 53 h 86"/>
                <a:gd name="T24" fmla="*/ 3 w 71"/>
                <a:gd name="T25" fmla="*/ 23 h 86"/>
                <a:gd name="T26" fmla="*/ 5 w 71"/>
                <a:gd name="T27" fmla="*/ 9 h 86"/>
                <a:gd name="T28" fmla="*/ 5 w 71"/>
                <a:gd name="T29" fmla="*/ 9 h 86"/>
                <a:gd name="T30" fmla="*/ 0 w 71"/>
                <a:gd name="T31" fmla="*/ 1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86">
                  <a:moveTo>
                    <a:pt x="71" y="38"/>
                  </a:moveTo>
                  <a:cubicBezTo>
                    <a:pt x="68" y="23"/>
                    <a:pt x="63" y="6"/>
                    <a:pt x="47" y="0"/>
                  </a:cubicBezTo>
                  <a:cubicBezTo>
                    <a:pt x="47" y="0"/>
                    <a:pt x="47" y="0"/>
                    <a:pt x="47" y="0"/>
                  </a:cubicBezTo>
                  <a:cubicBezTo>
                    <a:pt x="47" y="1"/>
                    <a:pt x="48" y="3"/>
                    <a:pt x="48" y="4"/>
                  </a:cubicBezTo>
                  <a:cubicBezTo>
                    <a:pt x="61" y="10"/>
                    <a:pt x="66" y="25"/>
                    <a:pt x="68" y="39"/>
                  </a:cubicBezTo>
                  <a:cubicBezTo>
                    <a:pt x="71" y="38"/>
                    <a:pt x="71" y="38"/>
                    <a:pt x="71" y="38"/>
                  </a:cubicBezTo>
                  <a:close/>
                  <a:moveTo>
                    <a:pt x="0" y="14"/>
                  </a:moveTo>
                  <a:cubicBezTo>
                    <a:pt x="0" y="17"/>
                    <a:pt x="0" y="20"/>
                    <a:pt x="0" y="23"/>
                  </a:cubicBezTo>
                  <a:cubicBezTo>
                    <a:pt x="1" y="31"/>
                    <a:pt x="3" y="41"/>
                    <a:pt x="6" y="54"/>
                  </a:cubicBezTo>
                  <a:cubicBezTo>
                    <a:pt x="8" y="63"/>
                    <a:pt x="11" y="74"/>
                    <a:pt x="13" y="86"/>
                  </a:cubicBezTo>
                  <a:cubicBezTo>
                    <a:pt x="16" y="85"/>
                    <a:pt x="16" y="85"/>
                    <a:pt x="16" y="85"/>
                  </a:cubicBezTo>
                  <a:cubicBezTo>
                    <a:pt x="14" y="73"/>
                    <a:pt x="11" y="62"/>
                    <a:pt x="9" y="53"/>
                  </a:cubicBezTo>
                  <a:cubicBezTo>
                    <a:pt x="6" y="41"/>
                    <a:pt x="4" y="31"/>
                    <a:pt x="3" y="23"/>
                  </a:cubicBezTo>
                  <a:cubicBezTo>
                    <a:pt x="3" y="17"/>
                    <a:pt x="3" y="13"/>
                    <a:pt x="5" y="9"/>
                  </a:cubicBezTo>
                  <a:cubicBezTo>
                    <a:pt x="5" y="9"/>
                    <a:pt x="5" y="9"/>
                    <a:pt x="5" y="9"/>
                  </a:cubicBezTo>
                  <a:cubicBezTo>
                    <a:pt x="4" y="11"/>
                    <a:pt x="2" y="13"/>
                    <a:pt x="0" y="14"/>
                  </a:cubicBezTo>
                  <a:close/>
                </a:path>
              </a:pathLst>
            </a:custGeom>
            <a:solidFill>
              <a:srgbClr val="1D38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íṡľîḍê"/>
            <p:cNvSpPr/>
            <p:nvPr/>
          </p:nvSpPr>
          <p:spPr bwMode="auto">
            <a:xfrm>
              <a:off x="4873625" y="1797051"/>
              <a:ext cx="76200" cy="100013"/>
            </a:xfrm>
            <a:custGeom>
              <a:avLst/>
              <a:gdLst>
                <a:gd name="T0" fmla="*/ 8 w 23"/>
                <a:gd name="T1" fmla="*/ 1 h 30"/>
                <a:gd name="T2" fmla="*/ 1 w 23"/>
                <a:gd name="T3" fmla="*/ 16 h 30"/>
                <a:gd name="T4" fmla="*/ 12 w 23"/>
                <a:gd name="T5" fmla="*/ 29 h 30"/>
                <a:gd name="T6" fmla="*/ 14 w 23"/>
                <a:gd name="T7" fmla="*/ 29 h 30"/>
                <a:gd name="T8" fmla="*/ 19 w 23"/>
                <a:gd name="T9" fmla="*/ 14 h 30"/>
                <a:gd name="T10" fmla="*/ 9 w 23"/>
                <a:gd name="T11" fmla="*/ 0 h 30"/>
                <a:gd name="T12" fmla="*/ 8 w 23"/>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23" h="30">
                  <a:moveTo>
                    <a:pt x="8" y="1"/>
                  </a:moveTo>
                  <a:cubicBezTo>
                    <a:pt x="3" y="1"/>
                    <a:pt x="0" y="8"/>
                    <a:pt x="1" y="16"/>
                  </a:cubicBezTo>
                  <a:cubicBezTo>
                    <a:pt x="2" y="24"/>
                    <a:pt x="7" y="30"/>
                    <a:pt x="12" y="29"/>
                  </a:cubicBezTo>
                  <a:cubicBezTo>
                    <a:pt x="14" y="29"/>
                    <a:pt x="14" y="29"/>
                    <a:pt x="14" y="29"/>
                  </a:cubicBezTo>
                  <a:cubicBezTo>
                    <a:pt x="19" y="27"/>
                    <a:pt x="23" y="19"/>
                    <a:pt x="19" y="14"/>
                  </a:cubicBezTo>
                  <a:cubicBezTo>
                    <a:pt x="9" y="0"/>
                    <a:pt x="9" y="0"/>
                    <a:pt x="9" y="0"/>
                  </a:cubicBezTo>
                  <a:lnTo>
                    <a:pt x="8" y="1"/>
                  </a:lnTo>
                  <a:close/>
                </a:path>
              </a:pathLst>
            </a:custGeom>
            <a:solidFill>
              <a:srgbClr val="5C5C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îŝḻíḑè"/>
            <p:cNvSpPr/>
            <p:nvPr/>
          </p:nvSpPr>
          <p:spPr bwMode="auto">
            <a:xfrm>
              <a:off x="4876800" y="1797051"/>
              <a:ext cx="69850" cy="100013"/>
            </a:xfrm>
            <a:custGeom>
              <a:avLst/>
              <a:gdLst>
                <a:gd name="T0" fmla="*/ 8 w 21"/>
                <a:gd name="T1" fmla="*/ 0 h 30"/>
                <a:gd name="T2" fmla="*/ 2 w 21"/>
                <a:gd name="T3" fmla="*/ 16 h 30"/>
                <a:gd name="T4" fmla="*/ 13 w 21"/>
                <a:gd name="T5" fmla="*/ 29 h 30"/>
                <a:gd name="T6" fmla="*/ 19 w 21"/>
                <a:gd name="T7" fmla="*/ 13 h 30"/>
                <a:gd name="T8" fmla="*/ 8 w 21"/>
                <a:gd name="T9" fmla="*/ 0 h 30"/>
              </a:gdLst>
              <a:ahLst/>
              <a:cxnLst>
                <a:cxn ang="0">
                  <a:pos x="T0" y="T1"/>
                </a:cxn>
                <a:cxn ang="0">
                  <a:pos x="T2" y="T3"/>
                </a:cxn>
                <a:cxn ang="0">
                  <a:pos x="T4" y="T5"/>
                </a:cxn>
                <a:cxn ang="0">
                  <a:pos x="T6" y="T7"/>
                </a:cxn>
                <a:cxn ang="0">
                  <a:pos x="T8" y="T9"/>
                </a:cxn>
              </a:cxnLst>
              <a:rect l="0" t="0" r="r" b="b"/>
              <a:pathLst>
                <a:path w="21" h="30">
                  <a:moveTo>
                    <a:pt x="8" y="0"/>
                  </a:moveTo>
                  <a:cubicBezTo>
                    <a:pt x="3" y="1"/>
                    <a:pt x="0" y="8"/>
                    <a:pt x="2" y="16"/>
                  </a:cubicBezTo>
                  <a:cubicBezTo>
                    <a:pt x="3" y="24"/>
                    <a:pt x="8" y="30"/>
                    <a:pt x="13" y="29"/>
                  </a:cubicBezTo>
                  <a:cubicBezTo>
                    <a:pt x="18" y="28"/>
                    <a:pt x="21" y="21"/>
                    <a:pt x="19" y="13"/>
                  </a:cubicBezTo>
                  <a:cubicBezTo>
                    <a:pt x="18" y="5"/>
                    <a:pt x="13" y="0"/>
                    <a:pt x="8" y="0"/>
                  </a:cubicBezTo>
                  <a:close/>
                </a:path>
              </a:pathLst>
            </a:custGeom>
            <a:solidFill>
              <a:srgbClr val="7373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iSľîḍè"/>
            <p:cNvSpPr/>
            <p:nvPr/>
          </p:nvSpPr>
          <p:spPr bwMode="auto">
            <a:xfrm>
              <a:off x="4903788" y="1820863"/>
              <a:ext cx="36513" cy="49213"/>
            </a:xfrm>
            <a:custGeom>
              <a:avLst/>
              <a:gdLst>
                <a:gd name="T0" fmla="*/ 4 w 11"/>
                <a:gd name="T1" fmla="*/ 0 h 15"/>
                <a:gd name="T2" fmla="*/ 1 w 11"/>
                <a:gd name="T3" fmla="*/ 8 h 15"/>
                <a:gd name="T4" fmla="*/ 6 w 11"/>
                <a:gd name="T5" fmla="*/ 14 h 15"/>
                <a:gd name="T6" fmla="*/ 10 w 11"/>
                <a:gd name="T7" fmla="*/ 13 h 15"/>
                <a:gd name="T8" fmla="*/ 9 w 11"/>
                <a:gd name="T9" fmla="*/ 7 h 15"/>
                <a:gd name="T10" fmla="*/ 7 w 11"/>
                <a:gd name="T11" fmla="*/ 0 h 15"/>
                <a:gd name="T12" fmla="*/ 4 w 11"/>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4" y="0"/>
                  </a:moveTo>
                  <a:cubicBezTo>
                    <a:pt x="2" y="1"/>
                    <a:pt x="0" y="4"/>
                    <a:pt x="1" y="8"/>
                  </a:cubicBezTo>
                  <a:cubicBezTo>
                    <a:pt x="1" y="12"/>
                    <a:pt x="4" y="15"/>
                    <a:pt x="6" y="14"/>
                  </a:cubicBezTo>
                  <a:cubicBezTo>
                    <a:pt x="10" y="13"/>
                    <a:pt x="10" y="13"/>
                    <a:pt x="10" y="13"/>
                  </a:cubicBezTo>
                  <a:cubicBezTo>
                    <a:pt x="11" y="12"/>
                    <a:pt x="10" y="10"/>
                    <a:pt x="9" y="7"/>
                  </a:cubicBezTo>
                  <a:cubicBezTo>
                    <a:pt x="7" y="0"/>
                    <a:pt x="7" y="0"/>
                    <a:pt x="7" y="0"/>
                  </a:cubicBezTo>
                  <a:lnTo>
                    <a:pt x="4" y="0"/>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îşḻîďe"/>
            <p:cNvSpPr/>
            <p:nvPr/>
          </p:nvSpPr>
          <p:spPr bwMode="auto">
            <a:xfrm>
              <a:off x="4910138" y="1811338"/>
              <a:ext cx="42863" cy="61913"/>
            </a:xfrm>
            <a:custGeom>
              <a:avLst/>
              <a:gdLst>
                <a:gd name="T0" fmla="*/ 5 w 13"/>
                <a:gd name="T1" fmla="*/ 1 h 19"/>
                <a:gd name="T2" fmla="*/ 1 w 13"/>
                <a:gd name="T3" fmla="*/ 10 h 19"/>
                <a:gd name="T4" fmla="*/ 8 w 13"/>
                <a:gd name="T5" fmla="*/ 18 h 19"/>
                <a:gd name="T6" fmla="*/ 12 w 13"/>
                <a:gd name="T7" fmla="*/ 9 h 19"/>
                <a:gd name="T8" fmla="*/ 5 w 13"/>
                <a:gd name="T9" fmla="*/ 1 h 19"/>
              </a:gdLst>
              <a:ahLst/>
              <a:cxnLst>
                <a:cxn ang="0">
                  <a:pos x="T0" y="T1"/>
                </a:cxn>
                <a:cxn ang="0">
                  <a:pos x="T2" y="T3"/>
                </a:cxn>
                <a:cxn ang="0">
                  <a:pos x="T4" y="T5"/>
                </a:cxn>
                <a:cxn ang="0">
                  <a:pos x="T6" y="T7"/>
                </a:cxn>
                <a:cxn ang="0">
                  <a:pos x="T8" y="T9"/>
                </a:cxn>
              </a:cxnLst>
              <a:rect l="0" t="0" r="r" b="b"/>
              <a:pathLst>
                <a:path w="13" h="19">
                  <a:moveTo>
                    <a:pt x="5" y="1"/>
                  </a:moveTo>
                  <a:cubicBezTo>
                    <a:pt x="2" y="1"/>
                    <a:pt x="0" y="5"/>
                    <a:pt x="1" y="10"/>
                  </a:cubicBezTo>
                  <a:cubicBezTo>
                    <a:pt x="2" y="15"/>
                    <a:pt x="5" y="19"/>
                    <a:pt x="8" y="18"/>
                  </a:cubicBezTo>
                  <a:cubicBezTo>
                    <a:pt x="11" y="18"/>
                    <a:pt x="13" y="13"/>
                    <a:pt x="12" y="9"/>
                  </a:cubicBezTo>
                  <a:cubicBezTo>
                    <a:pt x="11" y="4"/>
                    <a:pt x="8" y="0"/>
                    <a:pt x="5" y="1"/>
                  </a:cubicBezTo>
                  <a:close/>
                </a:path>
              </a:pathLst>
            </a:custGeom>
            <a:solidFill>
              <a:srgbClr val="5C5C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îsḷíḋé"/>
            <p:cNvSpPr/>
            <p:nvPr/>
          </p:nvSpPr>
          <p:spPr bwMode="auto">
            <a:xfrm>
              <a:off x="4919663" y="1817688"/>
              <a:ext cx="26988" cy="46038"/>
            </a:xfrm>
            <a:custGeom>
              <a:avLst/>
              <a:gdLst>
                <a:gd name="T0" fmla="*/ 3 w 8"/>
                <a:gd name="T1" fmla="*/ 1 h 14"/>
                <a:gd name="T2" fmla="*/ 1 w 8"/>
                <a:gd name="T3" fmla="*/ 8 h 14"/>
                <a:gd name="T4" fmla="*/ 5 w 8"/>
                <a:gd name="T5" fmla="*/ 14 h 14"/>
                <a:gd name="T6" fmla="*/ 7 w 8"/>
                <a:gd name="T7" fmla="*/ 7 h 14"/>
                <a:gd name="T8" fmla="*/ 3 w 8"/>
                <a:gd name="T9" fmla="*/ 1 h 14"/>
              </a:gdLst>
              <a:ahLst/>
              <a:cxnLst>
                <a:cxn ang="0">
                  <a:pos x="T0" y="T1"/>
                </a:cxn>
                <a:cxn ang="0">
                  <a:pos x="T2" y="T3"/>
                </a:cxn>
                <a:cxn ang="0">
                  <a:pos x="T4" y="T5"/>
                </a:cxn>
                <a:cxn ang="0">
                  <a:pos x="T6" y="T7"/>
                </a:cxn>
                <a:cxn ang="0">
                  <a:pos x="T8" y="T9"/>
                </a:cxn>
              </a:cxnLst>
              <a:rect l="0" t="0" r="r" b="b"/>
              <a:pathLst>
                <a:path w="8" h="14">
                  <a:moveTo>
                    <a:pt x="3" y="1"/>
                  </a:moveTo>
                  <a:cubicBezTo>
                    <a:pt x="1" y="1"/>
                    <a:pt x="0" y="4"/>
                    <a:pt x="1" y="8"/>
                  </a:cubicBezTo>
                  <a:cubicBezTo>
                    <a:pt x="1" y="12"/>
                    <a:pt x="3" y="14"/>
                    <a:pt x="5" y="14"/>
                  </a:cubicBezTo>
                  <a:cubicBezTo>
                    <a:pt x="7" y="14"/>
                    <a:pt x="8" y="10"/>
                    <a:pt x="7" y="7"/>
                  </a:cubicBezTo>
                  <a:cubicBezTo>
                    <a:pt x="7" y="3"/>
                    <a:pt x="5" y="0"/>
                    <a:pt x="3" y="1"/>
                  </a:cubicBezTo>
                  <a:close/>
                </a:path>
              </a:pathLst>
            </a:custGeom>
            <a:solidFill>
              <a:srgbClr val="73737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ïş1iďe"/>
            <p:cNvSpPr/>
            <p:nvPr/>
          </p:nvSpPr>
          <p:spPr bwMode="auto">
            <a:xfrm>
              <a:off x="5062538" y="1671638"/>
              <a:ext cx="82550" cy="115888"/>
            </a:xfrm>
            <a:custGeom>
              <a:avLst/>
              <a:gdLst>
                <a:gd name="T0" fmla="*/ 2 w 25"/>
                <a:gd name="T1" fmla="*/ 35 h 35"/>
                <a:gd name="T2" fmla="*/ 8 w 25"/>
                <a:gd name="T3" fmla="*/ 0 h 35"/>
                <a:gd name="T4" fmla="*/ 8 w 25"/>
                <a:gd name="T5" fmla="*/ 0 h 35"/>
                <a:gd name="T6" fmla="*/ 25 w 25"/>
                <a:gd name="T7" fmla="*/ 35 h 35"/>
                <a:gd name="T8" fmla="*/ 22 w 25"/>
                <a:gd name="T9" fmla="*/ 35 h 35"/>
                <a:gd name="T10" fmla="*/ 8 w 25"/>
                <a:gd name="T11" fmla="*/ 3 h 35"/>
                <a:gd name="T12" fmla="*/ 8 w 25"/>
                <a:gd name="T13" fmla="*/ 3 h 35"/>
                <a:gd name="T14" fmla="*/ 5 w 25"/>
                <a:gd name="T15" fmla="*/ 35 h 35"/>
                <a:gd name="T16" fmla="*/ 2 w 25"/>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5">
                  <a:moveTo>
                    <a:pt x="2" y="35"/>
                  </a:moveTo>
                  <a:cubicBezTo>
                    <a:pt x="0" y="22"/>
                    <a:pt x="1" y="0"/>
                    <a:pt x="8" y="0"/>
                  </a:cubicBezTo>
                  <a:cubicBezTo>
                    <a:pt x="8" y="0"/>
                    <a:pt x="8" y="0"/>
                    <a:pt x="8" y="0"/>
                  </a:cubicBezTo>
                  <a:cubicBezTo>
                    <a:pt x="14" y="0"/>
                    <a:pt x="23" y="22"/>
                    <a:pt x="25" y="35"/>
                  </a:cubicBezTo>
                  <a:cubicBezTo>
                    <a:pt x="22" y="35"/>
                    <a:pt x="22" y="35"/>
                    <a:pt x="22" y="35"/>
                  </a:cubicBezTo>
                  <a:cubicBezTo>
                    <a:pt x="21" y="24"/>
                    <a:pt x="12" y="3"/>
                    <a:pt x="8" y="3"/>
                  </a:cubicBezTo>
                  <a:cubicBezTo>
                    <a:pt x="8" y="3"/>
                    <a:pt x="8" y="3"/>
                    <a:pt x="8" y="3"/>
                  </a:cubicBezTo>
                  <a:cubicBezTo>
                    <a:pt x="3" y="3"/>
                    <a:pt x="3" y="25"/>
                    <a:pt x="5" y="35"/>
                  </a:cubicBezTo>
                  <a:lnTo>
                    <a:pt x="2" y="35"/>
                  </a:lnTo>
                  <a:close/>
                </a:path>
              </a:pathLst>
            </a:custGeom>
            <a:solidFill>
              <a:srgbClr val="1D38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îṥlîḋê"/>
            <p:cNvSpPr/>
            <p:nvPr/>
          </p:nvSpPr>
          <p:spPr bwMode="auto">
            <a:xfrm>
              <a:off x="5008563" y="1787526"/>
              <a:ext cx="11113" cy="361950"/>
            </a:xfrm>
            <a:custGeom>
              <a:avLst/>
              <a:gdLst>
                <a:gd name="T0" fmla="*/ 0 w 7"/>
                <a:gd name="T1" fmla="*/ 0 h 228"/>
                <a:gd name="T2" fmla="*/ 7 w 7"/>
                <a:gd name="T3" fmla="*/ 4 h 228"/>
                <a:gd name="T4" fmla="*/ 7 w 7"/>
                <a:gd name="T5" fmla="*/ 228 h 228"/>
                <a:gd name="T6" fmla="*/ 0 w 7"/>
                <a:gd name="T7" fmla="*/ 224 h 228"/>
                <a:gd name="T8" fmla="*/ 0 w 7"/>
                <a:gd name="T9" fmla="*/ 0 h 228"/>
              </a:gdLst>
              <a:ahLst/>
              <a:cxnLst>
                <a:cxn ang="0">
                  <a:pos x="T0" y="T1"/>
                </a:cxn>
                <a:cxn ang="0">
                  <a:pos x="T2" y="T3"/>
                </a:cxn>
                <a:cxn ang="0">
                  <a:pos x="T4" y="T5"/>
                </a:cxn>
                <a:cxn ang="0">
                  <a:pos x="T6" y="T7"/>
                </a:cxn>
                <a:cxn ang="0">
                  <a:pos x="T8" y="T9"/>
                </a:cxn>
              </a:cxnLst>
              <a:rect l="0" t="0" r="r" b="b"/>
              <a:pathLst>
                <a:path w="7" h="228">
                  <a:moveTo>
                    <a:pt x="0" y="0"/>
                  </a:moveTo>
                  <a:lnTo>
                    <a:pt x="7" y="4"/>
                  </a:lnTo>
                  <a:lnTo>
                    <a:pt x="7" y="228"/>
                  </a:lnTo>
                  <a:lnTo>
                    <a:pt x="0" y="224"/>
                  </a:lnTo>
                  <a:lnTo>
                    <a:pt x="0" y="0"/>
                  </a:lnTo>
                  <a:close/>
                </a:path>
              </a:pathLst>
            </a:custGeom>
            <a:solidFill>
              <a:srgbClr val="5C220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îṥ1ïdé"/>
            <p:cNvSpPr/>
            <p:nvPr/>
          </p:nvSpPr>
          <p:spPr bwMode="auto">
            <a:xfrm>
              <a:off x="5008563" y="1704976"/>
              <a:ext cx="155575" cy="88900"/>
            </a:xfrm>
            <a:custGeom>
              <a:avLst/>
              <a:gdLst>
                <a:gd name="T0" fmla="*/ 0 w 98"/>
                <a:gd name="T1" fmla="*/ 52 h 56"/>
                <a:gd name="T2" fmla="*/ 90 w 98"/>
                <a:gd name="T3" fmla="*/ 0 h 56"/>
                <a:gd name="T4" fmla="*/ 98 w 98"/>
                <a:gd name="T5" fmla="*/ 4 h 56"/>
                <a:gd name="T6" fmla="*/ 7 w 98"/>
                <a:gd name="T7" fmla="*/ 56 h 56"/>
                <a:gd name="T8" fmla="*/ 0 w 98"/>
                <a:gd name="T9" fmla="*/ 52 h 56"/>
              </a:gdLst>
              <a:ahLst/>
              <a:cxnLst>
                <a:cxn ang="0">
                  <a:pos x="T0" y="T1"/>
                </a:cxn>
                <a:cxn ang="0">
                  <a:pos x="T2" y="T3"/>
                </a:cxn>
                <a:cxn ang="0">
                  <a:pos x="T4" y="T5"/>
                </a:cxn>
                <a:cxn ang="0">
                  <a:pos x="T6" y="T7"/>
                </a:cxn>
                <a:cxn ang="0">
                  <a:pos x="T8" y="T9"/>
                </a:cxn>
              </a:cxnLst>
              <a:rect l="0" t="0" r="r" b="b"/>
              <a:pathLst>
                <a:path w="98" h="56">
                  <a:moveTo>
                    <a:pt x="0" y="52"/>
                  </a:moveTo>
                  <a:lnTo>
                    <a:pt x="90" y="0"/>
                  </a:lnTo>
                  <a:lnTo>
                    <a:pt x="98" y="4"/>
                  </a:lnTo>
                  <a:lnTo>
                    <a:pt x="7" y="56"/>
                  </a:lnTo>
                  <a:lnTo>
                    <a:pt x="0" y="52"/>
                  </a:lnTo>
                  <a:close/>
                </a:path>
              </a:pathLst>
            </a:custGeom>
            <a:solidFill>
              <a:srgbClr val="632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íṡḷide"/>
            <p:cNvSpPr/>
            <p:nvPr/>
          </p:nvSpPr>
          <p:spPr bwMode="auto">
            <a:xfrm>
              <a:off x="5019675" y="1711326"/>
              <a:ext cx="141288" cy="438150"/>
            </a:xfrm>
            <a:custGeom>
              <a:avLst/>
              <a:gdLst>
                <a:gd name="T0" fmla="*/ 0 w 89"/>
                <a:gd name="T1" fmla="*/ 52 h 276"/>
                <a:gd name="T2" fmla="*/ 89 w 89"/>
                <a:gd name="T3" fmla="*/ 0 h 276"/>
                <a:gd name="T4" fmla="*/ 89 w 89"/>
                <a:gd name="T5" fmla="*/ 222 h 276"/>
                <a:gd name="T6" fmla="*/ 0 w 89"/>
                <a:gd name="T7" fmla="*/ 276 h 276"/>
                <a:gd name="T8" fmla="*/ 0 w 89"/>
                <a:gd name="T9" fmla="*/ 52 h 276"/>
              </a:gdLst>
              <a:ahLst/>
              <a:cxnLst>
                <a:cxn ang="0">
                  <a:pos x="T0" y="T1"/>
                </a:cxn>
                <a:cxn ang="0">
                  <a:pos x="T2" y="T3"/>
                </a:cxn>
                <a:cxn ang="0">
                  <a:pos x="T4" y="T5"/>
                </a:cxn>
                <a:cxn ang="0">
                  <a:pos x="T6" y="T7"/>
                </a:cxn>
                <a:cxn ang="0">
                  <a:pos x="T8" y="T9"/>
                </a:cxn>
              </a:cxnLst>
              <a:rect l="0" t="0" r="r" b="b"/>
              <a:pathLst>
                <a:path w="89" h="276">
                  <a:moveTo>
                    <a:pt x="0" y="52"/>
                  </a:moveTo>
                  <a:lnTo>
                    <a:pt x="89" y="0"/>
                  </a:lnTo>
                  <a:lnTo>
                    <a:pt x="89" y="222"/>
                  </a:lnTo>
                  <a:lnTo>
                    <a:pt x="0" y="276"/>
                  </a:lnTo>
                  <a:lnTo>
                    <a:pt x="0" y="52"/>
                  </a:lnTo>
                  <a:close/>
                </a:path>
              </a:pathLst>
            </a:custGeom>
            <a:solidFill>
              <a:srgbClr val="45190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iṥľiďe"/>
            <p:cNvSpPr/>
            <p:nvPr/>
          </p:nvSpPr>
          <p:spPr bwMode="auto">
            <a:xfrm>
              <a:off x="5081588" y="1873251"/>
              <a:ext cx="119063" cy="122238"/>
            </a:xfrm>
            <a:custGeom>
              <a:avLst/>
              <a:gdLst>
                <a:gd name="T0" fmla="*/ 0 w 36"/>
                <a:gd name="T1" fmla="*/ 17 h 37"/>
                <a:gd name="T2" fmla="*/ 7 w 36"/>
                <a:gd name="T3" fmla="*/ 9 h 37"/>
                <a:gd name="T4" fmla="*/ 13 w 36"/>
                <a:gd name="T5" fmla="*/ 4 h 37"/>
                <a:gd name="T6" fmla="*/ 23 w 36"/>
                <a:gd name="T7" fmla="*/ 1 h 37"/>
                <a:gd name="T8" fmla="*/ 25 w 36"/>
                <a:gd name="T9" fmla="*/ 6 h 37"/>
                <a:gd name="T10" fmla="*/ 16 w 36"/>
                <a:gd name="T11" fmla="*/ 11 h 37"/>
                <a:gd name="T12" fmla="*/ 23 w 36"/>
                <a:gd name="T13" fmla="*/ 9 h 37"/>
                <a:gd name="T14" fmla="*/ 30 w 36"/>
                <a:gd name="T15" fmla="*/ 4 h 37"/>
                <a:gd name="T16" fmla="*/ 34 w 36"/>
                <a:gd name="T17" fmla="*/ 7 h 37"/>
                <a:gd name="T18" fmla="*/ 36 w 36"/>
                <a:gd name="T19" fmla="*/ 9 h 37"/>
                <a:gd name="T20" fmla="*/ 36 w 36"/>
                <a:gd name="T21" fmla="*/ 24 h 37"/>
                <a:gd name="T22" fmla="*/ 30 w 36"/>
                <a:gd name="T23" fmla="*/ 30 h 37"/>
                <a:gd name="T24" fmla="*/ 10 w 36"/>
                <a:gd name="T25" fmla="*/ 37 h 37"/>
                <a:gd name="T26" fmla="*/ 0 w 36"/>
                <a:gd name="T27"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7">
                  <a:moveTo>
                    <a:pt x="0" y="17"/>
                  </a:moveTo>
                  <a:cubicBezTo>
                    <a:pt x="4" y="14"/>
                    <a:pt x="6" y="13"/>
                    <a:pt x="7" y="9"/>
                  </a:cubicBezTo>
                  <a:cubicBezTo>
                    <a:pt x="9" y="5"/>
                    <a:pt x="11" y="5"/>
                    <a:pt x="13" y="4"/>
                  </a:cubicBezTo>
                  <a:cubicBezTo>
                    <a:pt x="15" y="3"/>
                    <a:pt x="20" y="1"/>
                    <a:pt x="23" y="1"/>
                  </a:cubicBezTo>
                  <a:cubicBezTo>
                    <a:pt x="26" y="0"/>
                    <a:pt x="27" y="4"/>
                    <a:pt x="25" y="6"/>
                  </a:cubicBezTo>
                  <a:cubicBezTo>
                    <a:pt x="24" y="7"/>
                    <a:pt x="17" y="9"/>
                    <a:pt x="16" y="11"/>
                  </a:cubicBezTo>
                  <a:cubicBezTo>
                    <a:pt x="19" y="11"/>
                    <a:pt x="21" y="10"/>
                    <a:pt x="23" y="9"/>
                  </a:cubicBezTo>
                  <a:cubicBezTo>
                    <a:pt x="30" y="7"/>
                    <a:pt x="29" y="6"/>
                    <a:pt x="30" y="4"/>
                  </a:cubicBezTo>
                  <a:cubicBezTo>
                    <a:pt x="32" y="5"/>
                    <a:pt x="33" y="4"/>
                    <a:pt x="34" y="7"/>
                  </a:cubicBezTo>
                  <a:cubicBezTo>
                    <a:pt x="35" y="8"/>
                    <a:pt x="35" y="8"/>
                    <a:pt x="36" y="9"/>
                  </a:cubicBezTo>
                  <a:cubicBezTo>
                    <a:pt x="36" y="11"/>
                    <a:pt x="36" y="22"/>
                    <a:pt x="36" y="24"/>
                  </a:cubicBezTo>
                  <a:cubicBezTo>
                    <a:pt x="35" y="27"/>
                    <a:pt x="34" y="29"/>
                    <a:pt x="30" y="30"/>
                  </a:cubicBezTo>
                  <a:cubicBezTo>
                    <a:pt x="23" y="32"/>
                    <a:pt x="16" y="34"/>
                    <a:pt x="10" y="37"/>
                  </a:cubicBezTo>
                  <a:lnTo>
                    <a:pt x="0" y="17"/>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iṡľíḑé"/>
            <p:cNvSpPr/>
            <p:nvPr/>
          </p:nvSpPr>
          <p:spPr bwMode="auto">
            <a:xfrm>
              <a:off x="4800600" y="1919288"/>
              <a:ext cx="323850" cy="220663"/>
            </a:xfrm>
            <a:custGeom>
              <a:avLst/>
              <a:gdLst>
                <a:gd name="T0" fmla="*/ 88 w 98"/>
                <a:gd name="T1" fmla="*/ 0 h 67"/>
                <a:gd name="T2" fmla="*/ 30 w 98"/>
                <a:gd name="T3" fmla="*/ 27 h 67"/>
                <a:gd name="T4" fmla="*/ 0 w 98"/>
                <a:gd name="T5" fmla="*/ 45 h 67"/>
                <a:gd name="T6" fmla="*/ 8 w 98"/>
                <a:gd name="T7" fmla="*/ 63 h 67"/>
                <a:gd name="T8" fmla="*/ 29 w 98"/>
                <a:gd name="T9" fmla="*/ 61 h 67"/>
                <a:gd name="T10" fmla="*/ 98 w 98"/>
                <a:gd name="T11" fmla="*/ 23 h 67"/>
                <a:gd name="T12" fmla="*/ 88 w 98"/>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88" y="0"/>
                  </a:moveTo>
                  <a:cubicBezTo>
                    <a:pt x="64" y="11"/>
                    <a:pt x="51" y="16"/>
                    <a:pt x="30" y="27"/>
                  </a:cubicBezTo>
                  <a:cubicBezTo>
                    <a:pt x="20" y="31"/>
                    <a:pt x="10" y="39"/>
                    <a:pt x="0" y="45"/>
                  </a:cubicBezTo>
                  <a:cubicBezTo>
                    <a:pt x="3" y="54"/>
                    <a:pt x="5" y="60"/>
                    <a:pt x="8" y="63"/>
                  </a:cubicBezTo>
                  <a:cubicBezTo>
                    <a:pt x="13" y="67"/>
                    <a:pt x="20" y="65"/>
                    <a:pt x="29" y="61"/>
                  </a:cubicBezTo>
                  <a:cubicBezTo>
                    <a:pt x="50" y="54"/>
                    <a:pt x="80" y="35"/>
                    <a:pt x="98" y="23"/>
                  </a:cubicBezTo>
                  <a:lnTo>
                    <a:pt x="88" y="0"/>
                  </a:ln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íSlíďê"/>
            <p:cNvSpPr/>
            <p:nvPr/>
          </p:nvSpPr>
          <p:spPr bwMode="auto">
            <a:xfrm>
              <a:off x="5945188" y="4454526"/>
              <a:ext cx="271463" cy="203200"/>
            </a:xfrm>
            <a:custGeom>
              <a:avLst/>
              <a:gdLst>
                <a:gd name="T0" fmla="*/ 17 w 82"/>
                <a:gd name="T1" fmla="*/ 16 h 62"/>
                <a:gd name="T2" fmla="*/ 0 w 82"/>
                <a:gd name="T3" fmla="*/ 29 h 62"/>
                <a:gd name="T4" fmla="*/ 6 w 82"/>
                <a:gd name="T5" fmla="*/ 57 h 62"/>
                <a:gd name="T6" fmla="*/ 34 w 82"/>
                <a:gd name="T7" fmla="*/ 54 h 62"/>
                <a:gd name="T8" fmla="*/ 36 w 82"/>
                <a:gd name="T9" fmla="*/ 48 h 62"/>
                <a:gd name="T10" fmla="*/ 44 w 82"/>
                <a:gd name="T11" fmla="*/ 48 h 62"/>
                <a:gd name="T12" fmla="*/ 82 w 82"/>
                <a:gd name="T13" fmla="*/ 9 h 62"/>
                <a:gd name="T14" fmla="*/ 76 w 82"/>
                <a:gd name="T15" fmla="*/ 1 h 62"/>
                <a:gd name="T16" fmla="*/ 41 w 82"/>
                <a:gd name="T17" fmla="*/ 11 h 62"/>
                <a:gd name="T18" fmla="*/ 17 w 82"/>
                <a:gd name="T19" fmla="*/ 1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62">
                  <a:moveTo>
                    <a:pt x="17" y="16"/>
                  </a:moveTo>
                  <a:cubicBezTo>
                    <a:pt x="0" y="29"/>
                    <a:pt x="0" y="29"/>
                    <a:pt x="0" y="29"/>
                  </a:cubicBezTo>
                  <a:cubicBezTo>
                    <a:pt x="0" y="45"/>
                    <a:pt x="0" y="53"/>
                    <a:pt x="6" y="57"/>
                  </a:cubicBezTo>
                  <a:cubicBezTo>
                    <a:pt x="14" y="62"/>
                    <a:pt x="26" y="58"/>
                    <a:pt x="34" y="54"/>
                  </a:cubicBezTo>
                  <a:cubicBezTo>
                    <a:pt x="36" y="48"/>
                    <a:pt x="36" y="48"/>
                    <a:pt x="36" y="48"/>
                  </a:cubicBezTo>
                  <a:cubicBezTo>
                    <a:pt x="40" y="48"/>
                    <a:pt x="38" y="48"/>
                    <a:pt x="44" y="48"/>
                  </a:cubicBezTo>
                  <a:cubicBezTo>
                    <a:pt x="56" y="41"/>
                    <a:pt x="79" y="25"/>
                    <a:pt x="82" y="9"/>
                  </a:cubicBezTo>
                  <a:cubicBezTo>
                    <a:pt x="82" y="6"/>
                    <a:pt x="80" y="0"/>
                    <a:pt x="76" y="1"/>
                  </a:cubicBezTo>
                  <a:cubicBezTo>
                    <a:pt x="41" y="11"/>
                    <a:pt x="41" y="11"/>
                    <a:pt x="41" y="11"/>
                  </a:cubicBezTo>
                  <a:lnTo>
                    <a:pt x="17" y="16"/>
                  </a:lnTo>
                  <a:close/>
                </a:path>
              </a:pathLst>
            </a:cu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iṧḷidè"/>
            <p:cNvSpPr/>
            <p:nvPr/>
          </p:nvSpPr>
          <p:spPr bwMode="auto">
            <a:xfrm>
              <a:off x="6070600" y="4483101"/>
              <a:ext cx="271463" cy="204788"/>
            </a:xfrm>
            <a:custGeom>
              <a:avLst/>
              <a:gdLst>
                <a:gd name="T0" fmla="*/ 17 w 82"/>
                <a:gd name="T1" fmla="*/ 16 h 62"/>
                <a:gd name="T2" fmla="*/ 0 w 82"/>
                <a:gd name="T3" fmla="*/ 30 h 62"/>
                <a:gd name="T4" fmla="*/ 6 w 82"/>
                <a:gd name="T5" fmla="*/ 57 h 62"/>
                <a:gd name="T6" fmla="*/ 33 w 82"/>
                <a:gd name="T7" fmla="*/ 55 h 62"/>
                <a:gd name="T8" fmla="*/ 36 w 82"/>
                <a:gd name="T9" fmla="*/ 49 h 62"/>
                <a:gd name="T10" fmla="*/ 44 w 82"/>
                <a:gd name="T11" fmla="*/ 48 h 62"/>
                <a:gd name="T12" fmla="*/ 81 w 82"/>
                <a:gd name="T13" fmla="*/ 10 h 62"/>
                <a:gd name="T14" fmla="*/ 76 w 82"/>
                <a:gd name="T15" fmla="*/ 1 h 62"/>
                <a:gd name="T16" fmla="*/ 41 w 82"/>
                <a:gd name="T17" fmla="*/ 11 h 62"/>
                <a:gd name="T18" fmla="*/ 17 w 82"/>
                <a:gd name="T19" fmla="*/ 1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62">
                  <a:moveTo>
                    <a:pt x="17" y="16"/>
                  </a:moveTo>
                  <a:cubicBezTo>
                    <a:pt x="0" y="30"/>
                    <a:pt x="0" y="30"/>
                    <a:pt x="0" y="30"/>
                  </a:cubicBezTo>
                  <a:cubicBezTo>
                    <a:pt x="0" y="45"/>
                    <a:pt x="0" y="53"/>
                    <a:pt x="6" y="57"/>
                  </a:cubicBezTo>
                  <a:cubicBezTo>
                    <a:pt x="13" y="62"/>
                    <a:pt x="26" y="58"/>
                    <a:pt x="33" y="55"/>
                  </a:cubicBezTo>
                  <a:cubicBezTo>
                    <a:pt x="36" y="49"/>
                    <a:pt x="36" y="49"/>
                    <a:pt x="36" y="49"/>
                  </a:cubicBezTo>
                  <a:cubicBezTo>
                    <a:pt x="40" y="48"/>
                    <a:pt x="38" y="49"/>
                    <a:pt x="44" y="48"/>
                  </a:cubicBezTo>
                  <a:cubicBezTo>
                    <a:pt x="56" y="41"/>
                    <a:pt x="78" y="25"/>
                    <a:pt x="81" y="10"/>
                  </a:cubicBezTo>
                  <a:cubicBezTo>
                    <a:pt x="82" y="7"/>
                    <a:pt x="79" y="0"/>
                    <a:pt x="76" y="1"/>
                  </a:cubicBezTo>
                  <a:cubicBezTo>
                    <a:pt x="41" y="11"/>
                    <a:pt x="41" y="11"/>
                    <a:pt x="41" y="11"/>
                  </a:cubicBezTo>
                  <a:lnTo>
                    <a:pt x="17" y="16"/>
                  </a:lnTo>
                  <a:close/>
                </a:path>
              </a:pathLst>
            </a:custGeom>
            <a:solidFill>
              <a:srgbClr val="1E1E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iš1iḓê"/>
            <p:cNvSpPr/>
            <p:nvPr/>
          </p:nvSpPr>
          <p:spPr bwMode="auto">
            <a:xfrm>
              <a:off x="5810250" y="3983038"/>
              <a:ext cx="311150" cy="588963"/>
            </a:xfrm>
            <a:custGeom>
              <a:avLst/>
              <a:gdLst>
                <a:gd name="T0" fmla="*/ 0 w 94"/>
                <a:gd name="T1" fmla="*/ 15 h 179"/>
                <a:gd name="T2" fmla="*/ 34 w 94"/>
                <a:gd name="T3" fmla="*/ 55 h 179"/>
                <a:gd name="T4" fmla="*/ 40 w 94"/>
                <a:gd name="T5" fmla="*/ 173 h 179"/>
                <a:gd name="T6" fmla="*/ 83 w 94"/>
                <a:gd name="T7" fmla="*/ 174 h 179"/>
                <a:gd name="T8" fmla="*/ 94 w 94"/>
                <a:gd name="T9" fmla="*/ 18 h 179"/>
                <a:gd name="T10" fmla="*/ 66 w 94"/>
                <a:gd name="T11" fmla="*/ 0 h 179"/>
                <a:gd name="T12" fmla="*/ 0 w 94"/>
                <a:gd name="T13" fmla="*/ 15 h 179"/>
              </a:gdLst>
              <a:ahLst/>
              <a:cxnLst>
                <a:cxn ang="0">
                  <a:pos x="T0" y="T1"/>
                </a:cxn>
                <a:cxn ang="0">
                  <a:pos x="T2" y="T3"/>
                </a:cxn>
                <a:cxn ang="0">
                  <a:pos x="T4" y="T5"/>
                </a:cxn>
                <a:cxn ang="0">
                  <a:pos x="T6" y="T7"/>
                </a:cxn>
                <a:cxn ang="0">
                  <a:pos x="T8" y="T9"/>
                </a:cxn>
                <a:cxn ang="0">
                  <a:pos x="T10" y="T11"/>
                </a:cxn>
                <a:cxn ang="0">
                  <a:pos x="T12" y="T13"/>
                </a:cxn>
              </a:cxnLst>
              <a:rect l="0" t="0" r="r" b="b"/>
              <a:pathLst>
                <a:path w="94" h="179">
                  <a:moveTo>
                    <a:pt x="0" y="15"/>
                  </a:moveTo>
                  <a:cubicBezTo>
                    <a:pt x="1" y="26"/>
                    <a:pt x="33" y="43"/>
                    <a:pt x="34" y="55"/>
                  </a:cubicBezTo>
                  <a:cubicBezTo>
                    <a:pt x="40" y="173"/>
                    <a:pt x="40" y="173"/>
                    <a:pt x="40" y="173"/>
                  </a:cubicBezTo>
                  <a:cubicBezTo>
                    <a:pt x="42" y="179"/>
                    <a:pt x="71" y="178"/>
                    <a:pt x="83" y="174"/>
                  </a:cubicBezTo>
                  <a:cubicBezTo>
                    <a:pt x="94" y="18"/>
                    <a:pt x="94" y="18"/>
                    <a:pt x="94" y="18"/>
                  </a:cubicBezTo>
                  <a:cubicBezTo>
                    <a:pt x="79" y="1"/>
                    <a:pt x="71" y="1"/>
                    <a:pt x="66" y="0"/>
                  </a:cubicBezTo>
                  <a:cubicBezTo>
                    <a:pt x="49" y="0"/>
                    <a:pt x="0" y="15"/>
                    <a:pt x="0" y="15"/>
                  </a:cubicBezTo>
                  <a:close/>
                </a:path>
              </a:pathLst>
            </a:custGeom>
            <a:solidFill>
              <a:srgbClr val="2934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ïṧḷïḓè"/>
            <p:cNvSpPr/>
            <p:nvPr/>
          </p:nvSpPr>
          <p:spPr bwMode="auto">
            <a:xfrm>
              <a:off x="6054725" y="3946526"/>
              <a:ext cx="171450" cy="652463"/>
            </a:xfrm>
            <a:custGeom>
              <a:avLst/>
              <a:gdLst>
                <a:gd name="T0" fmla="*/ 1 w 52"/>
                <a:gd name="T1" fmla="*/ 74 h 198"/>
                <a:gd name="T2" fmla="*/ 4 w 52"/>
                <a:gd name="T3" fmla="*/ 191 h 198"/>
                <a:gd name="T4" fmla="*/ 52 w 52"/>
                <a:gd name="T5" fmla="*/ 193 h 198"/>
                <a:gd name="T6" fmla="*/ 51 w 52"/>
                <a:gd name="T7" fmla="*/ 52 h 198"/>
                <a:gd name="T8" fmla="*/ 1 w 52"/>
                <a:gd name="T9" fmla="*/ 74 h 198"/>
              </a:gdLst>
              <a:ahLst/>
              <a:cxnLst>
                <a:cxn ang="0">
                  <a:pos x="T0" y="T1"/>
                </a:cxn>
                <a:cxn ang="0">
                  <a:pos x="T2" y="T3"/>
                </a:cxn>
                <a:cxn ang="0">
                  <a:pos x="T4" y="T5"/>
                </a:cxn>
                <a:cxn ang="0">
                  <a:pos x="T6" y="T7"/>
                </a:cxn>
                <a:cxn ang="0">
                  <a:pos x="T8" y="T9"/>
                </a:cxn>
              </a:cxnLst>
              <a:rect l="0" t="0" r="r" b="b"/>
              <a:pathLst>
                <a:path w="52" h="198">
                  <a:moveTo>
                    <a:pt x="1" y="74"/>
                  </a:moveTo>
                  <a:cubicBezTo>
                    <a:pt x="4" y="191"/>
                    <a:pt x="4" y="191"/>
                    <a:pt x="4" y="191"/>
                  </a:cubicBezTo>
                  <a:cubicBezTo>
                    <a:pt x="6" y="198"/>
                    <a:pt x="40" y="197"/>
                    <a:pt x="52" y="193"/>
                  </a:cubicBezTo>
                  <a:cubicBezTo>
                    <a:pt x="51" y="52"/>
                    <a:pt x="51" y="52"/>
                    <a:pt x="51" y="52"/>
                  </a:cubicBezTo>
                  <a:cubicBezTo>
                    <a:pt x="36" y="44"/>
                    <a:pt x="0" y="0"/>
                    <a:pt x="1" y="74"/>
                  </a:cubicBezTo>
                  <a:close/>
                </a:path>
              </a:pathLst>
            </a:custGeom>
            <a:solidFill>
              <a:srgbClr val="333D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îṡļïḑê"/>
            <p:cNvSpPr/>
            <p:nvPr/>
          </p:nvSpPr>
          <p:spPr bwMode="auto">
            <a:xfrm>
              <a:off x="5867400" y="4714876"/>
              <a:ext cx="171450" cy="131763"/>
            </a:xfrm>
            <a:custGeom>
              <a:avLst/>
              <a:gdLst>
                <a:gd name="T0" fmla="*/ 52 w 52"/>
                <a:gd name="T1" fmla="*/ 0 h 40"/>
                <a:gd name="T2" fmla="*/ 52 w 52"/>
                <a:gd name="T3" fmla="*/ 1 h 40"/>
                <a:gd name="T4" fmla="*/ 52 w 52"/>
                <a:gd name="T5" fmla="*/ 1 h 40"/>
                <a:gd name="T6" fmla="*/ 51 w 52"/>
                <a:gd name="T7" fmla="*/ 2 h 40"/>
                <a:gd name="T8" fmla="*/ 51 w 52"/>
                <a:gd name="T9" fmla="*/ 2 h 40"/>
                <a:gd name="T10" fmla="*/ 51 w 52"/>
                <a:gd name="T11" fmla="*/ 2 h 40"/>
                <a:gd name="T12" fmla="*/ 50 w 52"/>
                <a:gd name="T13" fmla="*/ 3 h 40"/>
                <a:gd name="T14" fmla="*/ 50 w 52"/>
                <a:gd name="T15" fmla="*/ 3 h 40"/>
                <a:gd name="T16" fmla="*/ 0 w 52"/>
                <a:gd name="T17" fmla="*/ 32 h 40"/>
                <a:gd name="T18" fmla="*/ 0 w 52"/>
                <a:gd name="T19" fmla="*/ 40 h 40"/>
                <a:gd name="T20" fmla="*/ 50 w 52"/>
                <a:gd name="T21" fmla="*/ 11 h 40"/>
                <a:gd name="T22" fmla="*/ 50 w 52"/>
                <a:gd name="T23" fmla="*/ 11 h 40"/>
                <a:gd name="T24" fmla="*/ 50 w 52"/>
                <a:gd name="T25" fmla="*/ 11 h 40"/>
                <a:gd name="T26" fmla="*/ 51 w 52"/>
                <a:gd name="T27" fmla="*/ 10 h 40"/>
                <a:gd name="T28" fmla="*/ 51 w 52"/>
                <a:gd name="T29" fmla="*/ 10 h 40"/>
                <a:gd name="T30" fmla="*/ 51 w 52"/>
                <a:gd name="T31" fmla="*/ 10 h 40"/>
                <a:gd name="T32" fmla="*/ 51 w 52"/>
                <a:gd name="T33" fmla="*/ 10 h 40"/>
                <a:gd name="T34" fmla="*/ 51 w 52"/>
                <a:gd name="T35" fmla="*/ 10 h 40"/>
                <a:gd name="T36" fmla="*/ 52 w 52"/>
                <a:gd name="T37" fmla="*/ 10 h 40"/>
                <a:gd name="T38" fmla="*/ 52 w 52"/>
                <a:gd name="T39" fmla="*/ 9 h 40"/>
                <a:gd name="T40" fmla="*/ 52 w 52"/>
                <a:gd name="T41" fmla="*/ 9 h 40"/>
                <a:gd name="T42" fmla="*/ 52 w 52"/>
                <a:gd name="T43" fmla="*/ 9 h 40"/>
                <a:gd name="T44" fmla="*/ 52 w 52"/>
                <a:gd name="T45" fmla="*/ 9 h 40"/>
                <a:gd name="T46" fmla="*/ 52 w 52"/>
                <a:gd name="T47" fmla="*/ 9 h 40"/>
                <a:gd name="T48" fmla="*/ 52 w 52"/>
                <a:gd name="T49" fmla="*/ 9 h 40"/>
                <a:gd name="T50" fmla="*/ 52 w 52"/>
                <a:gd name="T51" fmla="*/ 8 h 40"/>
                <a:gd name="T52" fmla="*/ 52 w 52"/>
                <a:gd name="T5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40">
                  <a:moveTo>
                    <a:pt x="52" y="0"/>
                  </a:moveTo>
                  <a:cubicBezTo>
                    <a:pt x="52" y="1"/>
                    <a:pt x="52" y="1"/>
                    <a:pt x="52" y="1"/>
                  </a:cubicBezTo>
                  <a:cubicBezTo>
                    <a:pt x="52" y="1"/>
                    <a:pt x="52" y="1"/>
                    <a:pt x="52" y="1"/>
                  </a:cubicBezTo>
                  <a:cubicBezTo>
                    <a:pt x="52" y="1"/>
                    <a:pt x="52" y="2"/>
                    <a:pt x="51" y="2"/>
                  </a:cubicBezTo>
                  <a:cubicBezTo>
                    <a:pt x="51" y="2"/>
                    <a:pt x="51" y="2"/>
                    <a:pt x="51" y="2"/>
                  </a:cubicBezTo>
                  <a:cubicBezTo>
                    <a:pt x="51" y="2"/>
                    <a:pt x="51" y="2"/>
                    <a:pt x="51" y="2"/>
                  </a:cubicBezTo>
                  <a:cubicBezTo>
                    <a:pt x="51" y="3"/>
                    <a:pt x="51" y="3"/>
                    <a:pt x="50" y="3"/>
                  </a:cubicBezTo>
                  <a:cubicBezTo>
                    <a:pt x="50" y="3"/>
                    <a:pt x="50" y="3"/>
                    <a:pt x="50" y="3"/>
                  </a:cubicBezTo>
                  <a:cubicBezTo>
                    <a:pt x="0" y="32"/>
                    <a:pt x="0" y="32"/>
                    <a:pt x="0" y="32"/>
                  </a:cubicBezTo>
                  <a:cubicBezTo>
                    <a:pt x="0" y="40"/>
                    <a:pt x="0" y="40"/>
                    <a:pt x="0" y="40"/>
                  </a:cubicBezTo>
                  <a:cubicBezTo>
                    <a:pt x="50" y="11"/>
                    <a:pt x="50" y="11"/>
                    <a:pt x="50" y="11"/>
                  </a:cubicBezTo>
                  <a:cubicBezTo>
                    <a:pt x="50" y="11"/>
                    <a:pt x="50" y="11"/>
                    <a:pt x="50" y="11"/>
                  </a:cubicBezTo>
                  <a:cubicBezTo>
                    <a:pt x="50" y="11"/>
                    <a:pt x="50" y="11"/>
                    <a:pt x="50" y="11"/>
                  </a:cubicBezTo>
                  <a:cubicBezTo>
                    <a:pt x="51" y="11"/>
                    <a:pt x="51" y="11"/>
                    <a:pt x="51" y="10"/>
                  </a:cubicBezTo>
                  <a:cubicBezTo>
                    <a:pt x="51" y="10"/>
                    <a:pt x="51" y="10"/>
                    <a:pt x="51" y="10"/>
                  </a:cubicBezTo>
                  <a:cubicBezTo>
                    <a:pt x="51" y="10"/>
                    <a:pt x="51" y="10"/>
                    <a:pt x="51" y="10"/>
                  </a:cubicBezTo>
                  <a:cubicBezTo>
                    <a:pt x="51" y="10"/>
                    <a:pt x="51" y="10"/>
                    <a:pt x="51" y="10"/>
                  </a:cubicBezTo>
                  <a:cubicBezTo>
                    <a:pt x="51" y="10"/>
                    <a:pt x="51" y="10"/>
                    <a:pt x="51" y="10"/>
                  </a:cubicBezTo>
                  <a:cubicBezTo>
                    <a:pt x="51" y="10"/>
                    <a:pt x="52" y="10"/>
                    <a:pt x="52" y="10"/>
                  </a:cubicBezTo>
                  <a:cubicBezTo>
                    <a:pt x="52" y="10"/>
                    <a:pt x="52" y="9"/>
                    <a:pt x="52" y="9"/>
                  </a:cubicBezTo>
                  <a:cubicBezTo>
                    <a:pt x="52" y="9"/>
                    <a:pt x="52" y="9"/>
                    <a:pt x="52" y="9"/>
                  </a:cubicBezTo>
                  <a:cubicBezTo>
                    <a:pt x="52" y="9"/>
                    <a:pt x="52" y="9"/>
                    <a:pt x="52" y="9"/>
                  </a:cubicBezTo>
                  <a:cubicBezTo>
                    <a:pt x="52" y="9"/>
                    <a:pt x="52" y="9"/>
                    <a:pt x="52" y="9"/>
                  </a:cubicBezTo>
                  <a:cubicBezTo>
                    <a:pt x="52" y="9"/>
                    <a:pt x="52" y="9"/>
                    <a:pt x="52" y="9"/>
                  </a:cubicBezTo>
                  <a:cubicBezTo>
                    <a:pt x="52" y="9"/>
                    <a:pt x="52" y="9"/>
                    <a:pt x="52" y="9"/>
                  </a:cubicBezTo>
                  <a:cubicBezTo>
                    <a:pt x="52" y="8"/>
                    <a:pt x="52" y="8"/>
                    <a:pt x="52" y="8"/>
                  </a:cubicBezTo>
                  <a:lnTo>
                    <a:pt x="52"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íṡḻíḑê"/>
            <p:cNvSpPr/>
            <p:nvPr/>
          </p:nvSpPr>
          <p:spPr bwMode="auto">
            <a:xfrm>
              <a:off x="5635625" y="4700588"/>
              <a:ext cx="231775" cy="149225"/>
            </a:xfrm>
            <a:custGeom>
              <a:avLst/>
              <a:gdLst>
                <a:gd name="T0" fmla="*/ 68 w 70"/>
                <a:gd name="T1" fmla="*/ 37 h 45"/>
                <a:gd name="T2" fmla="*/ 67 w 70"/>
                <a:gd name="T3" fmla="*/ 37 h 45"/>
                <a:gd name="T4" fmla="*/ 65 w 70"/>
                <a:gd name="T5" fmla="*/ 37 h 45"/>
                <a:gd name="T6" fmla="*/ 65 w 70"/>
                <a:gd name="T7" fmla="*/ 37 h 45"/>
                <a:gd name="T8" fmla="*/ 63 w 70"/>
                <a:gd name="T9" fmla="*/ 37 h 45"/>
                <a:gd name="T10" fmla="*/ 63 w 70"/>
                <a:gd name="T11" fmla="*/ 37 h 45"/>
                <a:gd name="T12" fmla="*/ 61 w 70"/>
                <a:gd name="T13" fmla="*/ 36 h 45"/>
                <a:gd name="T14" fmla="*/ 2 w 70"/>
                <a:gd name="T15" fmla="*/ 3 h 45"/>
                <a:gd name="T16" fmla="*/ 0 w 70"/>
                <a:gd name="T17" fmla="*/ 0 h 45"/>
                <a:gd name="T18" fmla="*/ 0 w 70"/>
                <a:gd name="T19" fmla="*/ 8 h 45"/>
                <a:gd name="T20" fmla="*/ 2 w 70"/>
                <a:gd name="T21" fmla="*/ 11 h 45"/>
                <a:gd name="T22" fmla="*/ 61 w 70"/>
                <a:gd name="T23" fmla="*/ 44 h 45"/>
                <a:gd name="T24" fmla="*/ 62 w 70"/>
                <a:gd name="T25" fmla="*/ 45 h 45"/>
                <a:gd name="T26" fmla="*/ 62 w 70"/>
                <a:gd name="T27" fmla="*/ 45 h 45"/>
                <a:gd name="T28" fmla="*/ 63 w 70"/>
                <a:gd name="T29" fmla="*/ 45 h 45"/>
                <a:gd name="T30" fmla="*/ 63 w 70"/>
                <a:gd name="T31" fmla="*/ 45 h 45"/>
                <a:gd name="T32" fmla="*/ 63 w 70"/>
                <a:gd name="T33" fmla="*/ 45 h 45"/>
                <a:gd name="T34" fmla="*/ 64 w 70"/>
                <a:gd name="T35" fmla="*/ 45 h 45"/>
                <a:gd name="T36" fmla="*/ 64 w 70"/>
                <a:gd name="T37" fmla="*/ 45 h 45"/>
                <a:gd name="T38" fmla="*/ 65 w 70"/>
                <a:gd name="T39" fmla="*/ 45 h 45"/>
                <a:gd name="T40" fmla="*/ 65 w 70"/>
                <a:gd name="T41" fmla="*/ 45 h 45"/>
                <a:gd name="T42" fmla="*/ 65 w 70"/>
                <a:gd name="T43" fmla="*/ 45 h 45"/>
                <a:gd name="T44" fmla="*/ 66 w 70"/>
                <a:gd name="T45" fmla="*/ 45 h 45"/>
                <a:gd name="T46" fmla="*/ 66 w 70"/>
                <a:gd name="T47" fmla="*/ 45 h 45"/>
                <a:gd name="T48" fmla="*/ 67 w 70"/>
                <a:gd name="T49" fmla="*/ 45 h 45"/>
                <a:gd name="T50" fmla="*/ 67 w 70"/>
                <a:gd name="T51" fmla="*/ 45 h 45"/>
                <a:gd name="T52" fmla="*/ 68 w 70"/>
                <a:gd name="T53" fmla="*/ 45 h 45"/>
                <a:gd name="T54" fmla="*/ 68 w 70"/>
                <a:gd name="T55" fmla="*/ 45 h 45"/>
                <a:gd name="T56" fmla="*/ 70 w 70"/>
                <a:gd name="T57" fmla="*/ 44 h 45"/>
                <a:gd name="T58" fmla="*/ 70 w 70"/>
                <a:gd name="T59" fmla="*/ 36 h 45"/>
                <a:gd name="T60" fmla="*/ 68 w 70"/>
                <a:gd name="T61"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45">
                  <a:moveTo>
                    <a:pt x="68" y="37"/>
                  </a:moveTo>
                  <a:cubicBezTo>
                    <a:pt x="68" y="37"/>
                    <a:pt x="68" y="37"/>
                    <a:pt x="67" y="37"/>
                  </a:cubicBezTo>
                  <a:cubicBezTo>
                    <a:pt x="67" y="37"/>
                    <a:pt x="66" y="37"/>
                    <a:pt x="65" y="37"/>
                  </a:cubicBezTo>
                  <a:cubicBezTo>
                    <a:pt x="65" y="37"/>
                    <a:pt x="65" y="37"/>
                    <a:pt x="65" y="37"/>
                  </a:cubicBezTo>
                  <a:cubicBezTo>
                    <a:pt x="64" y="37"/>
                    <a:pt x="64" y="37"/>
                    <a:pt x="63" y="37"/>
                  </a:cubicBezTo>
                  <a:cubicBezTo>
                    <a:pt x="63" y="37"/>
                    <a:pt x="63" y="37"/>
                    <a:pt x="63" y="37"/>
                  </a:cubicBezTo>
                  <a:cubicBezTo>
                    <a:pt x="62" y="37"/>
                    <a:pt x="61" y="37"/>
                    <a:pt x="61" y="36"/>
                  </a:cubicBezTo>
                  <a:cubicBezTo>
                    <a:pt x="2" y="3"/>
                    <a:pt x="2" y="3"/>
                    <a:pt x="2" y="3"/>
                  </a:cubicBezTo>
                  <a:cubicBezTo>
                    <a:pt x="1" y="2"/>
                    <a:pt x="0" y="1"/>
                    <a:pt x="0" y="0"/>
                  </a:cubicBezTo>
                  <a:cubicBezTo>
                    <a:pt x="0" y="8"/>
                    <a:pt x="0" y="8"/>
                    <a:pt x="0" y="8"/>
                  </a:cubicBezTo>
                  <a:cubicBezTo>
                    <a:pt x="0" y="9"/>
                    <a:pt x="1" y="10"/>
                    <a:pt x="2" y="11"/>
                  </a:cubicBezTo>
                  <a:cubicBezTo>
                    <a:pt x="61" y="44"/>
                    <a:pt x="61" y="44"/>
                    <a:pt x="61" y="44"/>
                  </a:cubicBezTo>
                  <a:cubicBezTo>
                    <a:pt x="61" y="45"/>
                    <a:pt x="61" y="45"/>
                    <a:pt x="62" y="45"/>
                  </a:cubicBezTo>
                  <a:cubicBezTo>
                    <a:pt x="62" y="45"/>
                    <a:pt x="62" y="45"/>
                    <a:pt x="62" y="45"/>
                  </a:cubicBezTo>
                  <a:cubicBezTo>
                    <a:pt x="62" y="45"/>
                    <a:pt x="63" y="45"/>
                    <a:pt x="63" y="45"/>
                  </a:cubicBezTo>
                  <a:cubicBezTo>
                    <a:pt x="63" y="45"/>
                    <a:pt x="63" y="45"/>
                    <a:pt x="63" y="45"/>
                  </a:cubicBezTo>
                  <a:cubicBezTo>
                    <a:pt x="63" y="45"/>
                    <a:pt x="63" y="45"/>
                    <a:pt x="63" y="45"/>
                  </a:cubicBezTo>
                  <a:cubicBezTo>
                    <a:pt x="63" y="45"/>
                    <a:pt x="63" y="45"/>
                    <a:pt x="64" y="45"/>
                  </a:cubicBezTo>
                  <a:cubicBezTo>
                    <a:pt x="64" y="45"/>
                    <a:pt x="64" y="45"/>
                    <a:pt x="64" y="45"/>
                  </a:cubicBezTo>
                  <a:cubicBezTo>
                    <a:pt x="64" y="45"/>
                    <a:pt x="65" y="45"/>
                    <a:pt x="65" y="45"/>
                  </a:cubicBezTo>
                  <a:cubicBezTo>
                    <a:pt x="65" y="45"/>
                    <a:pt x="65" y="45"/>
                    <a:pt x="65" y="45"/>
                  </a:cubicBezTo>
                  <a:cubicBezTo>
                    <a:pt x="65" y="45"/>
                    <a:pt x="65" y="45"/>
                    <a:pt x="65" y="45"/>
                  </a:cubicBezTo>
                  <a:cubicBezTo>
                    <a:pt x="65" y="45"/>
                    <a:pt x="65" y="45"/>
                    <a:pt x="66" y="45"/>
                  </a:cubicBezTo>
                  <a:cubicBezTo>
                    <a:pt x="66" y="45"/>
                    <a:pt x="66" y="45"/>
                    <a:pt x="66" y="45"/>
                  </a:cubicBezTo>
                  <a:cubicBezTo>
                    <a:pt x="67" y="45"/>
                    <a:pt x="67" y="45"/>
                    <a:pt x="67" y="45"/>
                  </a:cubicBezTo>
                  <a:cubicBezTo>
                    <a:pt x="67" y="45"/>
                    <a:pt x="67" y="45"/>
                    <a:pt x="67" y="45"/>
                  </a:cubicBezTo>
                  <a:cubicBezTo>
                    <a:pt x="68" y="45"/>
                    <a:pt x="68" y="45"/>
                    <a:pt x="68" y="45"/>
                  </a:cubicBezTo>
                  <a:cubicBezTo>
                    <a:pt x="68" y="45"/>
                    <a:pt x="68" y="45"/>
                    <a:pt x="68" y="45"/>
                  </a:cubicBezTo>
                  <a:cubicBezTo>
                    <a:pt x="69" y="45"/>
                    <a:pt x="69" y="45"/>
                    <a:pt x="70" y="44"/>
                  </a:cubicBezTo>
                  <a:cubicBezTo>
                    <a:pt x="70" y="36"/>
                    <a:pt x="70" y="36"/>
                    <a:pt x="70" y="36"/>
                  </a:cubicBezTo>
                  <a:cubicBezTo>
                    <a:pt x="69" y="37"/>
                    <a:pt x="68" y="37"/>
                    <a:pt x="68" y="37"/>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íSļïdè"/>
            <p:cNvSpPr/>
            <p:nvPr/>
          </p:nvSpPr>
          <p:spPr bwMode="auto">
            <a:xfrm>
              <a:off x="5635625" y="4592638"/>
              <a:ext cx="406400" cy="233363"/>
            </a:xfrm>
            <a:custGeom>
              <a:avLst/>
              <a:gdLst>
                <a:gd name="T0" fmla="*/ 120 w 123"/>
                <a:gd name="T1" fmla="*/ 35 h 71"/>
                <a:gd name="T2" fmla="*/ 120 w 123"/>
                <a:gd name="T3" fmla="*/ 40 h 71"/>
                <a:gd name="T4" fmla="*/ 70 w 123"/>
                <a:gd name="T5" fmla="*/ 69 h 71"/>
                <a:gd name="T6" fmla="*/ 61 w 123"/>
                <a:gd name="T7" fmla="*/ 69 h 71"/>
                <a:gd name="T8" fmla="*/ 2 w 123"/>
                <a:gd name="T9" fmla="*/ 36 h 71"/>
                <a:gd name="T10" fmla="*/ 2 w 123"/>
                <a:gd name="T11" fmla="*/ 30 h 71"/>
                <a:gd name="T12" fmla="*/ 53 w 123"/>
                <a:gd name="T13" fmla="*/ 1 h 71"/>
                <a:gd name="T14" fmla="*/ 62 w 123"/>
                <a:gd name="T15" fmla="*/ 1 h 71"/>
                <a:gd name="T16" fmla="*/ 120 w 123"/>
                <a:gd name="T17"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71">
                  <a:moveTo>
                    <a:pt x="120" y="35"/>
                  </a:moveTo>
                  <a:cubicBezTo>
                    <a:pt x="123" y="36"/>
                    <a:pt x="123" y="39"/>
                    <a:pt x="120" y="40"/>
                  </a:cubicBezTo>
                  <a:cubicBezTo>
                    <a:pt x="70" y="69"/>
                    <a:pt x="70" y="69"/>
                    <a:pt x="70" y="69"/>
                  </a:cubicBezTo>
                  <a:cubicBezTo>
                    <a:pt x="67" y="71"/>
                    <a:pt x="63" y="71"/>
                    <a:pt x="61" y="69"/>
                  </a:cubicBezTo>
                  <a:cubicBezTo>
                    <a:pt x="2" y="36"/>
                    <a:pt x="2" y="36"/>
                    <a:pt x="2" y="36"/>
                  </a:cubicBezTo>
                  <a:cubicBezTo>
                    <a:pt x="0" y="34"/>
                    <a:pt x="0" y="32"/>
                    <a:pt x="2" y="30"/>
                  </a:cubicBezTo>
                  <a:cubicBezTo>
                    <a:pt x="53" y="1"/>
                    <a:pt x="53" y="1"/>
                    <a:pt x="53" y="1"/>
                  </a:cubicBezTo>
                  <a:cubicBezTo>
                    <a:pt x="55" y="0"/>
                    <a:pt x="59" y="0"/>
                    <a:pt x="62" y="1"/>
                  </a:cubicBezTo>
                  <a:lnTo>
                    <a:pt x="120" y="35"/>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íSľiḋe"/>
            <p:cNvSpPr/>
            <p:nvPr/>
          </p:nvSpPr>
          <p:spPr bwMode="auto">
            <a:xfrm>
              <a:off x="5803900" y="4240213"/>
              <a:ext cx="39688" cy="493713"/>
            </a:xfrm>
            <a:custGeom>
              <a:avLst/>
              <a:gdLst>
                <a:gd name="T0" fmla="*/ 21 w 25"/>
                <a:gd name="T1" fmla="*/ 12 h 311"/>
                <a:gd name="T2" fmla="*/ 25 w 25"/>
                <a:gd name="T3" fmla="*/ 93 h 311"/>
                <a:gd name="T4" fmla="*/ 21 w 25"/>
                <a:gd name="T5" fmla="*/ 311 h 311"/>
                <a:gd name="T6" fmla="*/ 0 w 25"/>
                <a:gd name="T7" fmla="*/ 299 h 311"/>
                <a:gd name="T8" fmla="*/ 0 w 25"/>
                <a:gd name="T9" fmla="*/ 0 h 311"/>
                <a:gd name="T10" fmla="*/ 21 w 25"/>
                <a:gd name="T11" fmla="*/ 12 h 311"/>
              </a:gdLst>
              <a:ahLst/>
              <a:cxnLst>
                <a:cxn ang="0">
                  <a:pos x="T0" y="T1"/>
                </a:cxn>
                <a:cxn ang="0">
                  <a:pos x="T2" y="T3"/>
                </a:cxn>
                <a:cxn ang="0">
                  <a:pos x="T4" y="T5"/>
                </a:cxn>
                <a:cxn ang="0">
                  <a:pos x="T6" y="T7"/>
                </a:cxn>
                <a:cxn ang="0">
                  <a:pos x="T8" y="T9"/>
                </a:cxn>
                <a:cxn ang="0">
                  <a:pos x="T10" y="T11"/>
                </a:cxn>
              </a:cxnLst>
              <a:rect l="0" t="0" r="r" b="b"/>
              <a:pathLst>
                <a:path w="25" h="311">
                  <a:moveTo>
                    <a:pt x="21" y="12"/>
                  </a:moveTo>
                  <a:lnTo>
                    <a:pt x="25" y="93"/>
                  </a:lnTo>
                  <a:lnTo>
                    <a:pt x="21" y="311"/>
                  </a:lnTo>
                  <a:lnTo>
                    <a:pt x="0" y="299"/>
                  </a:lnTo>
                  <a:lnTo>
                    <a:pt x="0" y="0"/>
                  </a:lnTo>
                  <a:lnTo>
                    <a:pt x="21" y="12"/>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iSļîḋê"/>
            <p:cNvSpPr/>
            <p:nvPr/>
          </p:nvSpPr>
          <p:spPr bwMode="auto">
            <a:xfrm>
              <a:off x="5837238" y="4240213"/>
              <a:ext cx="36513" cy="493713"/>
            </a:xfrm>
            <a:custGeom>
              <a:avLst/>
              <a:gdLst>
                <a:gd name="T0" fmla="*/ 0 w 23"/>
                <a:gd name="T1" fmla="*/ 12 h 311"/>
                <a:gd name="T2" fmla="*/ 23 w 23"/>
                <a:gd name="T3" fmla="*/ 0 h 311"/>
                <a:gd name="T4" fmla="*/ 21 w 23"/>
                <a:gd name="T5" fmla="*/ 301 h 311"/>
                <a:gd name="T6" fmla="*/ 0 w 23"/>
                <a:gd name="T7" fmla="*/ 311 h 311"/>
                <a:gd name="T8" fmla="*/ 0 w 23"/>
                <a:gd name="T9" fmla="*/ 12 h 311"/>
              </a:gdLst>
              <a:ahLst/>
              <a:cxnLst>
                <a:cxn ang="0">
                  <a:pos x="T0" y="T1"/>
                </a:cxn>
                <a:cxn ang="0">
                  <a:pos x="T2" y="T3"/>
                </a:cxn>
                <a:cxn ang="0">
                  <a:pos x="T4" y="T5"/>
                </a:cxn>
                <a:cxn ang="0">
                  <a:pos x="T6" y="T7"/>
                </a:cxn>
                <a:cxn ang="0">
                  <a:pos x="T8" y="T9"/>
                </a:cxn>
              </a:cxnLst>
              <a:rect l="0" t="0" r="r" b="b"/>
              <a:pathLst>
                <a:path w="23" h="311">
                  <a:moveTo>
                    <a:pt x="0" y="12"/>
                  </a:moveTo>
                  <a:lnTo>
                    <a:pt x="23" y="0"/>
                  </a:lnTo>
                  <a:lnTo>
                    <a:pt x="21" y="301"/>
                  </a:lnTo>
                  <a:lnTo>
                    <a:pt x="0" y="311"/>
                  </a:lnTo>
                  <a:lnTo>
                    <a:pt x="0" y="12"/>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ïślïḓè"/>
            <p:cNvSpPr/>
            <p:nvPr/>
          </p:nvSpPr>
          <p:spPr bwMode="auto">
            <a:xfrm>
              <a:off x="5672138" y="4240213"/>
              <a:ext cx="352425" cy="184150"/>
            </a:xfrm>
            <a:custGeom>
              <a:avLst/>
              <a:gdLst>
                <a:gd name="T0" fmla="*/ 98 w 107"/>
                <a:gd name="T1" fmla="*/ 0 h 56"/>
                <a:gd name="T2" fmla="*/ 12 w 107"/>
                <a:gd name="T3" fmla="*/ 49 h 56"/>
                <a:gd name="T4" fmla="*/ 9 w 107"/>
                <a:gd name="T5" fmla="*/ 50 h 56"/>
                <a:gd name="T6" fmla="*/ 8 w 107"/>
                <a:gd name="T7" fmla="*/ 51 h 56"/>
                <a:gd name="T8" fmla="*/ 6 w 107"/>
                <a:gd name="T9" fmla="*/ 51 h 56"/>
                <a:gd name="T10" fmla="*/ 6 w 107"/>
                <a:gd name="T11" fmla="*/ 51 h 56"/>
                <a:gd name="T12" fmla="*/ 3 w 107"/>
                <a:gd name="T13" fmla="*/ 51 h 56"/>
                <a:gd name="T14" fmla="*/ 3 w 107"/>
                <a:gd name="T15" fmla="*/ 51 h 56"/>
                <a:gd name="T16" fmla="*/ 0 w 107"/>
                <a:gd name="T17" fmla="*/ 50 h 56"/>
                <a:gd name="T18" fmla="*/ 0 w 107"/>
                <a:gd name="T19" fmla="*/ 50 h 56"/>
                <a:gd name="T20" fmla="*/ 0 w 107"/>
                <a:gd name="T21" fmla="*/ 50 h 56"/>
                <a:gd name="T22" fmla="*/ 0 w 107"/>
                <a:gd name="T23" fmla="*/ 50 h 56"/>
                <a:gd name="T24" fmla="*/ 9 w 107"/>
                <a:gd name="T25" fmla="*/ 55 h 56"/>
                <a:gd name="T26" fmla="*/ 9 w 107"/>
                <a:gd name="T27" fmla="*/ 55 h 56"/>
                <a:gd name="T28" fmla="*/ 10 w 107"/>
                <a:gd name="T29" fmla="*/ 56 h 56"/>
                <a:gd name="T30" fmla="*/ 11 w 107"/>
                <a:gd name="T31" fmla="*/ 56 h 56"/>
                <a:gd name="T32" fmla="*/ 12 w 107"/>
                <a:gd name="T33" fmla="*/ 56 h 56"/>
                <a:gd name="T34" fmla="*/ 12 w 107"/>
                <a:gd name="T35" fmla="*/ 56 h 56"/>
                <a:gd name="T36" fmla="*/ 12 w 107"/>
                <a:gd name="T37" fmla="*/ 56 h 56"/>
                <a:gd name="T38" fmla="*/ 13 w 107"/>
                <a:gd name="T39" fmla="*/ 56 h 56"/>
                <a:gd name="T40" fmla="*/ 14 w 107"/>
                <a:gd name="T41" fmla="*/ 56 h 56"/>
                <a:gd name="T42" fmla="*/ 14 w 107"/>
                <a:gd name="T43" fmla="*/ 56 h 56"/>
                <a:gd name="T44" fmla="*/ 15 w 107"/>
                <a:gd name="T45" fmla="*/ 56 h 56"/>
                <a:gd name="T46" fmla="*/ 15 w 107"/>
                <a:gd name="T47" fmla="*/ 56 h 56"/>
                <a:gd name="T48" fmla="*/ 17 w 107"/>
                <a:gd name="T49" fmla="*/ 56 h 56"/>
                <a:gd name="T50" fmla="*/ 17 w 107"/>
                <a:gd name="T51" fmla="*/ 56 h 56"/>
                <a:gd name="T52" fmla="*/ 18 w 107"/>
                <a:gd name="T53" fmla="*/ 56 h 56"/>
                <a:gd name="T54" fmla="*/ 19 w 107"/>
                <a:gd name="T55" fmla="*/ 55 h 56"/>
                <a:gd name="T56" fmla="*/ 21 w 107"/>
                <a:gd name="T57" fmla="*/ 54 h 56"/>
                <a:gd name="T58" fmla="*/ 107 w 107"/>
                <a:gd name="T59" fmla="*/ 5 h 56"/>
                <a:gd name="T60" fmla="*/ 98 w 107"/>
                <a:gd name="T6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 h="56">
                  <a:moveTo>
                    <a:pt x="98" y="0"/>
                  </a:moveTo>
                  <a:cubicBezTo>
                    <a:pt x="12" y="49"/>
                    <a:pt x="12" y="49"/>
                    <a:pt x="12" y="49"/>
                  </a:cubicBezTo>
                  <a:cubicBezTo>
                    <a:pt x="11" y="50"/>
                    <a:pt x="10" y="50"/>
                    <a:pt x="9" y="50"/>
                  </a:cubicBezTo>
                  <a:cubicBezTo>
                    <a:pt x="9" y="50"/>
                    <a:pt x="9" y="51"/>
                    <a:pt x="8" y="51"/>
                  </a:cubicBezTo>
                  <a:cubicBezTo>
                    <a:pt x="8" y="51"/>
                    <a:pt x="7" y="51"/>
                    <a:pt x="6" y="51"/>
                  </a:cubicBezTo>
                  <a:cubicBezTo>
                    <a:pt x="6" y="51"/>
                    <a:pt x="6" y="51"/>
                    <a:pt x="6" y="51"/>
                  </a:cubicBezTo>
                  <a:cubicBezTo>
                    <a:pt x="5" y="51"/>
                    <a:pt x="4" y="51"/>
                    <a:pt x="3" y="51"/>
                  </a:cubicBezTo>
                  <a:cubicBezTo>
                    <a:pt x="3" y="51"/>
                    <a:pt x="3" y="51"/>
                    <a:pt x="3" y="51"/>
                  </a:cubicBezTo>
                  <a:cubicBezTo>
                    <a:pt x="2" y="51"/>
                    <a:pt x="1" y="51"/>
                    <a:pt x="0" y="50"/>
                  </a:cubicBezTo>
                  <a:cubicBezTo>
                    <a:pt x="0" y="50"/>
                    <a:pt x="0" y="50"/>
                    <a:pt x="0" y="50"/>
                  </a:cubicBezTo>
                  <a:cubicBezTo>
                    <a:pt x="0" y="50"/>
                    <a:pt x="0" y="50"/>
                    <a:pt x="0" y="50"/>
                  </a:cubicBezTo>
                  <a:cubicBezTo>
                    <a:pt x="0" y="50"/>
                    <a:pt x="0" y="50"/>
                    <a:pt x="0" y="50"/>
                  </a:cubicBezTo>
                  <a:cubicBezTo>
                    <a:pt x="9" y="55"/>
                    <a:pt x="9" y="55"/>
                    <a:pt x="9" y="55"/>
                  </a:cubicBezTo>
                  <a:cubicBezTo>
                    <a:pt x="9" y="55"/>
                    <a:pt x="9" y="55"/>
                    <a:pt x="9" y="55"/>
                  </a:cubicBezTo>
                  <a:cubicBezTo>
                    <a:pt x="10" y="56"/>
                    <a:pt x="10" y="56"/>
                    <a:pt x="10" y="56"/>
                  </a:cubicBezTo>
                  <a:cubicBezTo>
                    <a:pt x="10" y="56"/>
                    <a:pt x="11" y="56"/>
                    <a:pt x="11" y="56"/>
                  </a:cubicBezTo>
                  <a:cubicBezTo>
                    <a:pt x="11" y="56"/>
                    <a:pt x="11" y="56"/>
                    <a:pt x="12" y="56"/>
                  </a:cubicBezTo>
                  <a:cubicBezTo>
                    <a:pt x="12" y="56"/>
                    <a:pt x="12" y="56"/>
                    <a:pt x="12" y="56"/>
                  </a:cubicBezTo>
                  <a:cubicBezTo>
                    <a:pt x="12" y="56"/>
                    <a:pt x="12" y="56"/>
                    <a:pt x="12" y="56"/>
                  </a:cubicBezTo>
                  <a:cubicBezTo>
                    <a:pt x="12" y="56"/>
                    <a:pt x="13" y="56"/>
                    <a:pt x="13" y="56"/>
                  </a:cubicBezTo>
                  <a:cubicBezTo>
                    <a:pt x="13" y="56"/>
                    <a:pt x="14" y="56"/>
                    <a:pt x="14" y="56"/>
                  </a:cubicBezTo>
                  <a:cubicBezTo>
                    <a:pt x="14" y="56"/>
                    <a:pt x="14" y="56"/>
                    <a:pt x="14" y="56"/>
                  </a:cubicBezTo>
                  <a:cubicBezTo>
                    <a:pt x="15" y="56"/>
                    <a:pt x="15" y="56"/>
                    <a:pt x="15" y="56"/>
                  </a:cubicBezTo>
                  <a:cubicBezTo>
                    <a:pt x="15" y="56"/>
                    <a:pt x="15" y="56"/>
                    <a:pt x="15" y="56"/>
                  </a:cubicBezTo>
                  <a:cubicBezTo>
                    <a:pt x="16" y="56"/>
                    <a:pt x="16" y="56"/>
                    <a:pt x="17" y="56"/>
                  </a:cubicBezTo>
                  <a:cubicBezTo>
                    <a:pt x="17" y="56"/>
                    <a:pt x="17" y="56"/>
                    <a:pt x="17" y="56"/>
                  </a:cubicBezTo>
                  <a:cubicBezTo>
                    <a:pt x="18" y="56"/>
                    <a:pt x="18" y="56"/>
                    <a:pt x="18" y="56"/>
                  </a:cubicBezTo>
                  <a:cubicBezTo>
                    <a:pt x="18" y="55"/>
                    <a:pt x="18" y="55"/>
                    <a:pt x="19" y="55"/>
                  </a:cubicBezTo>
                  <a:cubicBezTo>
                    <a:pt x="19" y="55"/>
                    <a:pt x="20" y="55"/>
                    <a:pt x="21" y="54"/>
                  </a:cubicBezTo>
                  <a:cubicBezTo>
                    <a:pt x="107" y="5"/>
                    <a:pt x="107" y="5"/>
                    <a:pt x="107" y="5"/>
                  </a:cubicBezTo>
                  <a:lnTo>
                    <a:pt x="98" y="0"/>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íSlïḓê"/>
            <p:cNvSpPr/>
            <p:nvPr/>
          </p:nvSpPr>
          <p:spPr bwMode="auto">
            <a:xfrm>
              <a:off x="5665788" y="4081463"/>
              <a:ext cx="358775" cy="382588"/>
            </a:xfrm>
            <a:custGeom>
              <a:avLst/>
              <a:gdLst>
                <a:gd name="T0" fmla="*/ 109 w 109"/>
                <a:gd name="T1" fmla="*/ 53 h 116"/>
                <a:gd name="T2" fmla="*/ 23 w 109"/>
                <a:gd name="T3" fmla="*/ 102 h 116"/>
                <a:gd name="T4" fmla="*/ 6 w 109"/>
                <a:gd name="T5" fmla="*/ 93 h 116"/>
                <a:gd name="T6" fmla="*/ 6 w 109"/>
                <a:gd name="T7" fmla="*/ 0 h 116"/>
                <a:gd name="T8" fmla="*/ 0 w 109"/>
                <a:gd name="T9" fmla="*/ 4 h 116"/>
                <a:gd name="T10" fmla="*/ 0 w 109"/>
                <a:gd name="T11" fmla="*/ 96 h 116"/>
                <a:gd name="T12" fmla="*/ 23 w 109"/>
                <a:gd name="T13" fmla="*/ 109 h 116"/>
                <a:gd name="T14" fmla="*/ 109 w 109"/>
                <a:gd name="T15" fmla="*/ 60 h 116"/>
                <a:gd name="T16" fmla="*/ 109 w 109"/>
                <a:gd name="T17" fmla="*/ 5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16">
                  <a:moveTo>
                    <a:pt x="109" y="53"/>
                  </a:moveTo>
                  <a:cubicBezTo>
                    <a:pt x="23" y="102"/>
                    <a:pt x="23" y="102"/>
                    <a:pt x="23" y="102"/>
                  </a:cubicBezTo>
                  <a:cubicBezTo>
                    <a:pt x="14" y="107"/>
                    <a:pt x="6" y="103"/>
                    <a:pt x="6" y="93"/>
                  </a:cubicBezTo>
                  <a:cubicBezTo>
                    <a:pt x="6" y="0"/>
                    <a:pt x="6" y="0"/>
                    <a:pt x="6" y="0"/>
                  </a:cubicBezTo>
                  <a:cubicBezTo>
                    <a:pt x="0" y="4"/>
                    <a:pt x="0" y="4"/>
                    <a:pt x="0" y="4"/>
                  </a:cubicBezTo>
                  <a:cubicBezTo>
                    <a:pt x="0" y="96"/>
                    <a:pt x="0" y="96"/>
                    <a:pt x="0" y="96"/>
                  </a:cubicBezTo>
                  <a:cubicBezTo>
                    <a:pt x="1" y="110"/>
                    <a:pt x="11" y="116"/>
                    <a:pt x="23" y="109"/>
                  </a:cubicBezTo>
                  <a:cubicBezTo>
                    <a:pt x="109" y="60"/>
                    <a:pt x="109" y="60"/>
                    <a:pt x="109" y="60"/>
                  </a:cubicBezTo>
                  <a:lnTo>
                    <a:pt x="109" y="53"/>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íṣľiḑé"/>
            <p:cNvSpPr/>
            <p:nvPr/>
          </p:nvSpPr>
          <p:spPr bwMode="auto">
            <a:xfrm>
              <a:off x="5876925" y="4265613"/>
              <a:ext cx="269875" cy="204788"/>
            </a:xfrm>
            <a:custGeom>
              <a:avLst/>
              <a:gdLst>
                <a:gd name="T0" fmla="*/ 82 w 82"/>
                <a:gd name="T1" fmla="*/ 0 h 62"/>
                <a:gd name="T2" fmla="*/ 81 w 82"/>
                <a:gd name="T3" fmla="*/ 1 h 62"/>
                <a:gd name="T4" fmla="*/ 81 w 82"/>
                <a:gd name="T5" fmla="*/ 2 h 62"/>
                <a:gd name="T6" fmla="*/ 81 w 82"/>
                <a:gd name="T7" fmla="*/ 2 h 62"/>
                <a:gd name="T8" fmla="*/ 81 w 82"/>
                <a:gd name="T9" fmla="*/ 3 h 62"/>
                <a:gd name="T10" fmla="*/ 80 w 82"/>
                <a:gd name="T11" fmla="*/ 3 h 62"/>
                <a:gd name="T12" fmla="*/ 79 w 82"/>
                <a:gd name="T13" fmla="*/ 4 h 62"/>
                <a:gd name="T14" fmla="*/ 79 w 82"/>
                <a:gd name="T15" fmla="*/ 4 h 62"/>
                <a:gd name="T16" fmla="*/ 1 w 82"/>
                <a:gd name="T17" fmla="*/ 49 h 62"/>
                <a:gd name="T18" fmla="*/ 0 w 82"/>
                <a:gd name="T19" fmla="*/ 55 h 62"/>
                <a:gd name="T20" fmla="*/ 1 w 82"/>
                <a:gd name="T21" fmla="*/ 62 h 62"/>
                <a:gd name="T22" fmla="*/ 79 w 82"/>
                <a:gd name="T23" fmla="*/ 17 h 62"/>
                <a:gd name="T24" fmla="*/ 79 w 82"/>
                <a:gd name="T25" fmla="*/ 17 h 62"/>
                <a:gd name="T26" fmla="*/ 79 w 82"/>
                <a:gd name="T27" fmla="*/ 16 h 62"/>
                <a:gd name="T28" fmla="*/ 80 w 82"/>
                <a:gd name="T29" fmla="*/ 16 h 62"/>
                <a:gd name="T30" fmla="*/ 80 w 82"/>
                <a:gd name="T31" fmla="*/ 16 h 62"/>
                <a:gd name="T32" fmla="*/ 81 w 82"/>
                <a:gd name="T33" fmla="*/ 15 h 62"/>
                <a:gd name="T34" fmla="*/ 81 w 82"/>
                <a:gd name="T35" fmla="*/ 15 h 62"/>
                <a:gd name="T36" fmla="*/ 81 w 82"/>
                <a:gd name="T37" fmla="*/ 15 h 62"/>
                <a:gd name="T38" fmla="*/ 81 w 82"/>
                <a:gd name="T39" fmla="*/ 15 h 62"/>
                <a:gd name="T40" fmla="*/ 81 w 82"/>
                <a:gd name="T41" fmla="*/ 14 h 62"/>
                <a:gd name="T42" fmla="*/ 81 w 82"/>
                <a:gd name="T43" fmla="*/ 14 h 62"/>
                <a:gd name="T44" fmla="*/ 81 w 82"/>
                <a:gd name="T45" fmla="*/ 14 h 62"/>
                <a:gd name="T46" fmla="*/ 81 w 82"/>
                <a:gd name="T47" fmla="*/ 13 h 62"/>
                <a:gd name="T48" fmla="*/ 82 w 82"/>
                <a:gd name="T49" fmla="*/ 13 h 62"/>
                <a:gd name="T50" fmla="*/ 82 w 82"/>
                <a:gd name="T51" fmla="*/ 13 h 62"/>
                <a:gd name="T52" fmla="*/ 82 w 82"/>
                <a:gd name="T53" fmla="*/ 13 h 62"/>
                <a:gd name="T54" fmla="*/ 82 w 82"/>
                <a:gd name="T5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62">
                  <a:moveTo>
                    <a:pt x="82" y="0"/>
                  </a:moveTo>
                  <a:cubicBezTo>
                    <a:pt x="82" y="1"/>
                    <a:pt x="82" y="1"/>
                    <a:pt x="81" y="1"/>
                  </a:cubicBezTo>
                  <a:cubicBezTo>
                    <a:pt x="81" y="1"/>
                    <a:pt x="81" y="1"/>
                    <a:pt x="81" y="2"/>
                  </a:cubicBezTo>
                  <a:cubicBezTo>
                    <a:pt x="81" y="2"/>
                    <a:pt x="81" y="2"/>
                    <a:pt x="81" y="2"/>
                  </a:cubicBezTo>
                  <a:cubicBezTo>
                    <a:pt x="81" y="2"/>
                    <a:pt x="81" y="3"/>
                    <a:pt x="81" y="3"/>
                  </a:cubicBezTo>
                  <a:cubicBezTo>
                    <a:pt x="81" y="3"/>
                    <a:pt x="80" y="3"/>
                    <a:pt x="80" y="3"/>
                  </a:cubicBezTo>
                  <a:cubicBezTo>
                    <a:pt x="80" y="4"/>
                    <a:pt x="80" y="4"/>
                    <a:pt x="79" y="4"/>
                  </a:cubicBezTo>
                  <a:cubicBezTo>
                    <a:pt x="79" y="4"/>
                    <a:pt x="79" y="4"/>
                    <a:pt x="79" y="4"/>
                  </a:cubicBezTo>
                  <a:cubicBezTo>
                    <a:pt x="1" y="49"/>
                    <a:pt x="1" y="49"/>
                    <a:pt x="1" y="49"/>
                  </a:cubicBezTo>
                  <a:cubicBezTo>
                    <a:pt x="0" y="55"/>
                    <a:pt x="0" y="55"/>
                    <a:pt x="0" y="55"/>
                  </a:cubicBezTo>
                  <a:cubicBezTo>
                    <a:pt x="1" y="62"/>
                    <a:pt x="1" y="62"/>
                    <a:pt x="1" y="62"/>
                  </a:cubicBezTo>
                  <a:cubicBezTo>
                    <a:pt x="79" y="17"/>
                    <a:pt x="79" y="17"/>
                    <a:pt x="79" y="17"/>
                  </a:cubicBezTo>
                  <a:cubicBezTo>
                    <a:pt x="79" y="17"/>
                    <a:pt x="79" y="17"/>
                    <a:pt x="79" y="17"/>
                  </a:cubicBezTo>
                  <a:cubicBezTo>
                    <a:pt x="79" y="17"/>
                    <a:pt x="79" y="16"/>
                    <a:pt x="79" y="16"/>
                  </a:cubicBezTo>
                  <a:cubicBezTo>
                    <a:pt x="80" y="16"/>
                    <a:pt x="80" y="16"/>
                    <a:pt x="80" y="16"/>
                  </a:cubicBezTo>
                  <a:cubicBezTo>
                    <a:pt x="80" y="16"/>
                    <a:pt x="80" y="16"/>
                    <a:pt x="80" y="16"/>
                  </a:cubicBezTo>
                  <a:cubicBezTo>
                    <a:pt x="80" y="16"/>
                    <a:pt x="80" y="15"/>
                    <a:pt x="81" y="15"/>
                  </a:cubicBezTo>
                  <a:cubicBezTo>
                    <a:pt x="81" y="15"/>
                    <a:pt x="81" y="15"/>
                    <a:pt x="81" y="15"/>
                  </a:cubicBezTo>
                  <a:cubicBezTo>
                    <a:pt x="81" y="15"/>
                    <a:pt x="81" y="15"/>
                    <a:pt x="81" y="15"/>
                  </a:cubicBezTo>
                  <a:cubicBezTo>
                    <a:pt x="81" y="15"/>
                    <a:pt x="81" y="15"/>
                    <a:pt x="81" y="15"/>
                  </a:cubicBezTo>
                  <a:cubicBezTo>
                    <a:pt x="81" y="14"/>
                    <a:pt x="81" y="14"/>
                    <a:pt x="81" y="14"/>
                  </a:cubicBezTo>
                  <a:cubicBezTo>
                    <a:pt x="81" y="14"/>
                    <a:pt x="81" y="14"/>
                    <a:pt x="81" y="14"/>
                  </a:cubicBezTo>
                  <a:cubicBezTo>
                    <a:pt x="81" y="14"/>
                    <a:pt x="81" y="14"/>
                    <a:pt x="81" y="14"/>
                  </a:cubicBezTo>
                  <a:cubicBezTo>
                    <a:pt x="81" y="14"/>
                    <a:pt x="81" y="14"/>
                    <a:pt x="81" y="13"/>
                  </a:cubicBezTo>
                  <a:cubicBezTo>
                    <a:pt x="82" y="13"/>
                    <a:pt x="82" y="13"/>
                    <a:pt x="82" y="13"/>
                  </a:cubicBezTo>
                  <a:cubicBezTo>
                    <a:pt x="82" y="13"/>
                    <a:pt x="82" y="13"/>
                    <a:pt x="82" y="13"/>
                  </a:cubicBezTo>
                  <a:cubicBezTo>
                    <a:pt x="82" y="13"/>
                    <a:pt x="82" y="13"/>
                    <a:pt x="82" y="13"/>
                  </a:cubicBezTo>
                  <a:lnTo>
                    <a:pt x="82"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í$ḷîḑé"/>
            <p:cNvSpPr/>
            <p:nvPr/>
          </p:nvSpPr>
          <p:spPr bwMode="auto">
            <a:xfrm>
              <a:off x="5530850" y="4243388"/>
              <a:ext cx="349250" cy="230188"/>
            </a:xfrm>
            <a:custGeom>
              <a:avLst/>
              <a:gdLst>
                <a:gd name="T0" fmla="*/ 103 w 106"/>
                <a:gd name="T1" fmla="*/ 58 h 70"/>
                <a:gd name="T2" fmla="*/ 103 w 106"/>
                <a:gd name="T3" fmla="*/ 58 h 70"/>
                <a:gd name="T4" fmla="*/ 99 w 106"/>
                <a:gd name="T5" fmla="*/ 58 h 70"/>
                <a:gd name="T6" fmla="*/ 99 w 106"/>
                <a:gd name="T7" fmla="*/ 58 h 70"/>
                <a:gd name="T8" fmla="*/ 96 w 106"/>
                <a:gd name="T9" fmla="*/ 58 h 70"/>
                <a:gd name="T10" fmla="*/ 96 w 106"/>
                <a:gd name="T11" fmla="*/ 58 h 70"/>
                <a:gd name="T12" fmla="*/ 92 w 106"/>
                <a:gd name="T13" fmla="*/ 56 h 70"/>
                <a:gd name="T14" fmla="*/ 3 w 106"/>
                <a:gd name="T15" fmla="*/ 5 h 70"/>
                <a:gd name="T16" fmla="*/ 0 w 106"/>
                <a:gd name="T17" fmla="*/ 0 h 70"/>
                <a:gd name="T18" fmla="*/ 0 w 106"/>
                <a:gd name="T19" fmla="*/ 13 h 70"/>
                <a:gd name="T20" fmla="*/ 3 w 106"/>
                <a:gd name="T21" fmla="*/ 17 h 70"/>
                <a:gd name="T22" fmla="*/ 92 w 106"/>
                <a:gd name="T23" fmla="*/ 69 h 70"/>
                <a:gd name="T24" fmla="*/ 94 w 106"/>
                <a:gd name="T25" fmla="*/ 69 h 70"/>
                <a:gd name="T26" fmla="*/ 95 w 106"/>
                <a:gd name="T27" fmla="*/ 70 h 70"/>
                <a:gd name="T28" fmla="*/ 96 w 106"/>
                <a:gd name="T29" fmla="*/ 70 h 70"/>
                <a:gd name="T30" fmla="*/ 96 w 106"/>
                <a:gd name="T31" fmla="*/ 70 h 70"/>
                <a:gd name="T32" fmla="*/ 96 w 106"/>
                <a:gd name="T33" fmla="*/ 70 h 70"/>
                <a:gd name="T34" fmla="*/ 97 w 106"/>
                <a:gd name="T35" fmla="*/ 70 h 70"/>
                <a:gd name="T36" fmla="*/ 98 w 106"/>
                <a:gd name="T37" fmla="*/ 70 h 70"/>
                <a:gd name="T38" fmla="*/ 99 w 106"/>
                <a:gd name="T39" fmla="*/ 70 h 70"/>
                <a:gd name="T40" fmla="*/ 99 w 106"/>
                <a:gd name="T41" fmla="*/ 70 h 70"/>
                <a:gd name="T42" fmla="*/ 99 w 106"/>
                <a:gd name="T43" fmla="*/ 70 h 70"/>
                <a:gd name="T44" fmla="*/ 100 w 106"/>
                <a:gd name="T45" fmla="*/ 70 h 70"/>
                <a:gd name="T46" fmla="*/ 101 w 106"/>
                <a:gd name="T47" fmla="*/ 70 h 70"/>
                <a:gd name="T48" fmla="*/ 102 w 106"/>
                <a:gd name="T49" fmla="*/ 70 h 70"/>
                <a:gd name="T50" fmla="*/ 103 w 106"/>
                <a:gd name="T51" fmla="*/ 70 h 70"/>
                <a:gd name="T52" fmla="*/ 103 w 106"/>
                <a:gd name="T53" fmla="*/ 70 h 70"/>
                <a:gd name="T54" fmla="*/ 104 w 106"/>
                <a:gd name="T55" fmla="*/ 70 h 70"/>
                <a:gd name="T56" fmla="*/ 106 w 106"/>
                <a:gd name="T57" fmla="*/ 69 h 70"/>
                <a:gd name="T58" fmla="*/ 106 w 106"/>
                <a:gd name="T59" fmla="*/ 56 h 70"/>
                <a:gd name="T60" fmla="*/ 103 w 106"/>
                <a:gd name="T6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70">
                  <a:moveTo>
                    <a:pt x="103" y="58"/>
                  </a:moveTo>
                  <a:cubicBezTo>
                    <a:pt x="103" y="58"/>
                    <a:pt x="103" y="58"/>
                    <a:pt x="103" y="58"/>
                  </a:cubicBezTo>
                  <a:cubicBezTo>
                    <a:pt x="102" y="58"/>
                    <a:pt x="101" y="58"/>
                    <a:pt x="99" y="58"/>
                  </a:cubicBezTo>
                  <a:cubicBezTo>
                    <a:pt x="99" y="58"/>
                    <a:pt x="99" y="58"/>
                    <a:pt x="99" y="58"/>
                  </a:cubicBezTo>
                  <a:cubicBezTo>
                    <a:pt x="98" y="58"/>
                    <a:pt x="97" y="58"/>
                    <a:pt x="96" y="58"/>
                  </a:cubicBezTo>
                  <a:cubicBezTo>
                    <a:pt x="96" y="58"/>
                    <a:pt x="96" y="58"/>
                    <a:pt x="96" y="58"/>
                  </a:cubicBezTo>
                  <a:cubicBezTo>
                    <a:pt x="94" y="57"/>
                    <a:pt x="93" y="57"/>
                    <a:pt x="92" y="56"/>
                  </a:cubicBezTo>
                  <a:cubicBezTo>
                    <a:pt x="3" y="5"/>
                    <a:pt x="3" y="5"/>
                    <a:pt x="3" y="5"/>
                  </a:cubicBezTo>
                  <a:cubicBezTo>
                    <a:pt x="1" y="3"/>
                    <a:pt x="0" y="2"/>
                    <a:pt x="0" y="0"/>
                  </a:cubicBezTo>
                  <a:cubicBezTo>
                    <a:pt x="0" y="13"/>
                    <a:pt x="0" y="13"/>
                    <a:pt x="0" y="13"/>
                  </a:cubicBezTo>
                  <a:cubicBezTo>
                    <a:pt x="0" y="14"/>
                    <a:pt x="1" y="16"/>
                    <a:pt x="3" y="17"/>
                  </a:cubicBezTo>
                  <a:cubicBezTo>
                    <a:pt x="92" y="69"/>
                    <a:pt x="92" y="69"/>
                    <a:pt x="92" y="69"/>
                  </a:cubicBezTo>
                  <a:cubicBezTo>
                    <a:pt x="93" y="69"/>
                    <a:pt x="93" y="69"/>
                    <a:pt x="94" y="69"/>
                  </a:cubicBezTo>
                  <a:cubicBezTo>
                    <a:pt x="94" y="70"/>
                    <a:pt x="95" y="70"/>
                    <a:pt x="95" y="70"/>
                  </a:cubicBezTo>
                  <a:cubicBezTo>
                    <a:pt x="95" y="70"/>
                    <a:pt x="95" y="70"/>
                    <a:pt x="96" y="70"/>
                  </a:cubicBezTo>
                  <a:cubicBezTo>
                    <a:pt x="96" y="70"/>
                    <a:pt x="96" y="70"/>
                    <a:pt x="96" y="70"/>
                  </a:cubicBezTo>
                  <a:cubicBezTo>
                    <a:pt x="96" y="70"/>
                    <a:pt x="96" y="70"/>
                    <a:pt x="96" y="70"/>
                  </a:cubicBezTo>
                  <a:cubicBezTo>
                    <a:pt x="96" y="70"/>
                    <a:pt x="97" y="70"/>
                    <a:pt x="97" y="70"/>
                  </a:cubicBezTo>
                  <a:cubicBezTo>
                    <a:pt x="97" y="70"/>
                    <a:pt x="98" y="70"/>
                    <a:pt x="98" y="70"/>
                  </a:cubicBezTo>
                  <a:cubicBezTo>
                    <a:pt x="98" y="70"/>
                    <a:pt x="99" y="70"/>
                    <a:pt x="99" y="70"/>
                  </a:cubicBezTo>
                  <a:cubicBezTo>
                    <a:pt x="99" y="70"/>
                    <a:pt x="99" y="70"/>
                    <a:pt x="99" y="70"/>
                  </a:cubicBezTo>
                  <a:cubicBezTo>
                    <a:pt x="99" y="70"/>
                    <a:pt x="99" y="70"/>
                    <a:pt x="99" y="70"/>
                  </a:cubicBezTo>
                  <a:cubicBezTo>
                    <a:pt x="100" y="70"/>
                    <a:pt x="100" y="70"/>
                    <a:pt x="100" y="70"/>
                  </a:cubicBezTo>
                  <a:cubicBezTo>
                    <a:pt x="100" y="70"/>
                    <a:pt x="101" y="70"/>
                    <a:pt x="101" y="70"/>
                  </a:cubicBezTo>
                  <a:cubicBezTo>
                    <a:pt x="101" y="70"/>
                    <a:pt x="102" y="70"/>
                    <a:pt x="102" y="70"/>
                  </a:cubicBezTo>
                  <a:cubicBezTo>
                    <a:pt x="102" y="70"/>
                    <a:pt x="103" y="70"/>
                    <a:pt x="103" y="70"/>
                  </a:cubicBezTo>
                  <a:cubicBezTo>
                    <a:pt x="103" y="70"/>
                    <a:pt x="103" y="70"/>
                    <a:pt x="103" y="70"/>
                  </a:cubicBezTo>
                  <a:cubicBezTo>
                    <a:pt x="104" y="70"/>
                    <a:pt x="104" y="70"/>
                    <a:pt x="104" y="70"/>
                  </a:cubicBezTo>
                  <a:cubicBezTo>
                    <a:pt x="105" y="69"/>
                    <a:pt x="106" y="69"/>
                    <a:pt x="106" y="69"/>
                  </a:cubicBezTo>
                  <a:cubicBezTo>
                    <a:pt x="106" y="56"/>
                    <a:pt x="106" y="56"/>
                    <a:pt x="106" y="56"/>
                  </a:cubicBezTo>
                  <a:cubicBezTo>
                    <a:pt x="105" y="57"/>
                    <a:pt x="104" y="57"/>
                    <a:pt x="103" y="58"/>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ïṩlîďé"/>
            <p:cNvSpPr/>
            <p:nvPr/>
          </p:nvSpPr>
          <p:spPr bwMode="auto">
            <a:xfrm>
              <a:off x="5527675" y="4075113"/>
              <a:ext cx="622300" cy="361950"/>
            </a:xfrm>
            <a:custGeom>
              <a:avLst/>
              <a:gdLst>
                <a:gd name="T0" fmla="*/ 185 w 189"/>
                <a:gd name="T1" fmla="*/ 54 h 110"/>
                <a:gd name="T2" fmla="*/ 185 w 189"/>
                <a:gd name="T3" fmla="*/ 62 h 110"/>
                <a:gd name="T4" fmla="*/ 107 w 189"/>
                <a:gd name="T5" fmla="*/ 107 h 110"/>
                <a:gd name="T6" fmla="*/ 93 w 189"/>
                <a:gd name="T7" fmla="*/ 107 h 110"/>
                <a:gd name="T8" fmla="*/ 4 w 189"/>
                <a:gd name="T9" fmla="*/ 56 h 110"/>
                <a:gd name="T10" fmla="*/ 4 w 189"/>
                <a:gd name="T11" fmla="*/ 48 h 110"/>
                <a:gd name="T12" fmla="*/ 81 w 189"/>
                <a:gd name="T13" fmla="*/ 2 h 110"/>
                <a:gd name="T14" fmla="*/ 95 w 189"/>
                <a:gd name="T15" fmla="*/ 2 h 110"/>
                <a:gd name="T16" fmla="*/ 185 w 189"/>
                <a:gd name="T17"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10">
                  <a:moveTo>
                    <a:pt x="185" y="54"/>
                  </a:moveTo>
                  <a:cubicBezTo>
                    <a:pt x="189" y="57"/>
                    <a:pt x="189" y="60"/>
                    <a:pt x="185" y="62"/>
                  </a:cubicBezTo>
                  <a:cubicBezTo>
                    <a:pt x="107" y="107"/>
                    <a:pt x="107" y="107"/>
                    <a:pt x="107" y="107"/>
                  </a:cubicBezTo>
                  <a:cubicBezTo>
                    <a:pt x="104" y="110"/>
                    <a:pt x="97" y="110"/>
                    <a:pt x="93" y="107"/>
                  </a:cubicBezTo>
                  <a:cubicBezTo>
                    <a:pt x="4" y="56"/>
                    <a:pt x="4" y="56"/>
                    <a:pt x="4" y="56"/>
                  </a:cubicBezTo>
                  <a:cubicBezTo>
                    <a:pt x="0" y="53"/>
                    <a:pt x="0" y="50"/>
                    <a:pt x="4" y="48"/>
                  </a:cubicBezTo>
                  <a:cubicBezTo>
                    <a:pt x="81" y="2"/>
                    <a:pt x="81" y="2"/>
                    <a:pt x="81" y="2"/>
                  </a:cubicBezTo>
                  <a:cubicBezTo>
                    <a:pt x="85" y="0"/>
                    <a:pt x="91" y="0"/>
                    <a:pt x="95" y="2"/>
                  </a:cubicBezTo>
                  <a:lnTo>
                    <a:pt x="185" y="54"/>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iš1iḑè"/>
            <p:cNvSpPr/>
            <p:nvPr/>
          </p:nvSpPr>
          <p:spPr bwMode="auto">
            <a:xfrm>
              <a:off x="5810250" y="3995738"/>
              <a:ext cx="207963" cy="115888"/>
            </a:xfrm>
            <a:custGeom>
              <a:avLst/>
              <a:gdLst>
                <a:gd name="T0" fmla="*/ 0 w 63"/>
                <a:gd name="T1" fmla="*/ 11 h 35"/>
                <a:gd name="T2" fmla="*/ 25 w 63"/>
                <a:gd name="T3" fmla="*/ 35 h 35"/>
                <a:gd name="T4" fmla="*/ 63 w 63"/>
                <a:gd name="T5" fmla="*/ 18 h 35"/>
                <a:gd name="T6" fmla="*/ 38 w 63"/>
                <a:gd name="T7" fmla="*/ 0 h 35"/>
                <a:gd name="T8" fmla="*/ 0 w 63"/>
                <a:gd name="T9" fmla="*/ 11 h 35"/>
              </a:gdLst>
              <a:ahLst/>
              <a:cxnLst>
                <a:cxn ang="0">
                  <a:pos x="T0" y="T1"/>
                </a:cxn>
                <a:cxn ang="0">
                  <a:pos x="T2" y="T3"/>
                </a:cxn>
                <a:cxn ang="0">
                  <a:pos x="T4" y="T5"/>
                </a:cxn>
                <a:cxn ang="0">
                  <a:pos x="T6" y="T7"/>
                </a:cxn>
                <a:cxn ang="0">
                  <a:pos x="T8" y="T9"/>
                </a:cxn>
              </a:cxnLst>
              <a:rect l="0" t="0" r="r" b="b"/>
              <a:pathLst>
                <a:path w="63" h="35">
                  <a:moveTo>
                    <a:pt x="0" y="11"/>
                  </a:moveTo>
                  <a:cubicBezTo>
                    <a:pt x="1" y="15"/>
                    <a:pt x="19" y="30"/>
                    <a:pt x="25" y="35"/>
                  </a:cubicBezTo>
                  <a:cubicBezTo>
                    <a:pt x="63" y="18"/>
                    <a:pt x="63" y="18"/>
                    <a:pt x="63" y="18"/>
                  </a:cubicBezTo>
                  <a:cubicBezTo>
                    <a:pt x="61" y="15"/>
                    <a:pt x="41" y="2"/>
                    <a:pt x="38" y="0"/>
                  </a:cubicBezTo>
                  <a:cubicBezTo>
                    <a:pt x="20" y="4"/>
                    <a:pt x="0" y="11"/>
                    <a:pt x="0" y="11"/>
                  </a:cubicBezTo>
                  <a:close/>
                </a:path>
              </a:pathLst>
            </a:custGeom>
            <a:solidFill>
              <a:srgbClr val="A7D2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îṣliḍê"/>
            <p:cNvSpPr/>
            <p:nvPr/>
          </p:nvSpPr>
          <p:spPr bwMode="auto">
            <a:xfrm>
              <a:off x="5583238" y="4032251"/>
              <a:ext cx="646113" cy="358775"/>
            </a:xfrm>
            <a:custGeom>
              <a:avLst/>
              <a:gdLst>
                <a:gd name="T0" fmla="*/ 25 w 196"/>
                <a:gd name="T1" fmla="*/ 42 h 109"/>
                <a:gd name="T2" fmla="*/ 2 w 196"/>
                <a:gd name="T3" fmla="*/ 31 h 109"/>
                <a:gd name="T4" fmla="*/ 12 w 196"/>
                <a:gd name="T5" fmla="*/ 82 h 109"/>
                <a:gd name="T6" fmla="*/ 98 w 196"/>
                <a:gd name="T7" fmla="*/ 102 h 109"/>
                <a:gd name="T8" fmla="*/ 169 w 196"/>
                <a:gd name="T9" fmla="*/ 59 h 109"/>
                <a:gd name="T10" fmla="*/ 194 w 196"/>
                <a:gd name="T11" fmla="*/ 46 h 109"/>
                <a:gd name="T12" fmla="*/ 182 w 196"/>
                <a:gd name="T13" fmla="*/ 8 h 109"/>
                <a:gd name="T14" fmla="*/ 90 w 196"/>
                <a:gd name="T15" fmla="*/ 35 h 109"/>
                <a:gd name="T16" fmla="*/ 25 w 196"/>
                <a:gd name="T17"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09">
                  <a:moveTo>
                    <a:pt x="25" y="42"/>
                  </a:moveTo>
                  <a:cubicBezTo>
                    <a:pt x="2" y="31"/>
                    <a:pt x="2" y="31"/>
                    <a:pt x="2" y="31"/>
                  </a:cubicBezTo>
                  <a:cubicBezTo>
                    <a:pt x="2" y="53"/>
                    <a:pt x="0" y="70"/>
                    <a:pt x="12" y="82"/>
                  </a:cubicBezTo>
                  <a:cubicBezTo>
                    <a:pt x="29" y="100"/>
                    <a:pt x="65" y="109"/>
                    <a:pt x="98" y="102"/>
                  </a:cubicBezTo>
                  <a:cubicBezTo>
                    <a:pt x="122" y="96"/>
                    <a:pt x="140" y="79"/>
                    <a:pt x="169" y="59"/>
                  </a:cubicBezTo>
                  <a:cubicBezTo>
                    <a:pt x="194" y="46"/>
                    <a:pt x="194" y="46"/>
                    <a:pt x="194" y="46"/>
                  </a:cubicBezTo>
                  <a:cubicBezTo>
                    <a:pt x="196" y="20"/>
                    <a:pt x="194" y="12"/>
                    <a:pt x="182" y="8"/>
                  </a:cubicBezTo>
                  <a:cubicBezTo>
                    <a:pt x="159" y="0"/>
                    <a:pt x="120" y="20"/>
                    <a:pt x="90" y="35"/>
                  </a:cubicBezTo>
                  <a:lnTo>
                    <a:pt x="25" y="42"/>
                  </a:lnTo>
                  <a:close/>
                </a:path>
              </a:pathLst>
            </a:custGeom>
            <a:solidFill>
              <a:srgbClr val="333D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iṩlîḓé"/>
            <p:cNvSpPr/>
            <p:nvPr/>
          </p:nvSpPr>
          <p:spPr bwMode="auto">
            <a:xfrm>
              <a:off x="5583238" y="4090988"/>
              <a:ext cx="550863" cy="300038"/>
            </a:xfrm>
            <a:custGeom>
              <a:avLst/>
              <a:gdLst>
                <a:gd name="T0" fmla="*/ 25 w 167"/>
                <a:gd name="T1" fmla="*/ 24 h 91"/>
                <a:gd name="T2" fmla="*/ 2 w 167"/>
                <a:gd name="T3" fmla="*/ 13 h 91"/>
                <a:gd name="T4" fmla="*/ 12 w 167"/>
                <a:gd name="T5" fmla="*/ 64 h 91"/>
                <a:gd name="T6" fmla="*/ 98 w 167"/>
                <a:gd name="T7" fmla="*/ 84 h 91"/>
                <a:gd name="T8" fmla="*/ 167 w 167"/>
                <a:gd name="T9" fmla="*/ 42 h 91"/>
                <a:gd name="T10" fmla="*/ 150 w 167"/>
                <a:gd name="T11" fmla="*/ 0 h 91"/>
                <a:gd name="T12" fmla="*/ 67 w 167"/>
                <a:gd name="T13" fmla="*/ 22 h 91"/>
                <a:gd name="T14" fmla="*/ 62 w 167"/>
                <a:gd name="T15" fmla="*/ 20 h 91"/>
                <a:gd name="T16" fmla="*/ 25 w 167"/>
                <a:gd name="T17" fmla="*/ 2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91">
                  <a:moveTo>
                    <a:pt x="25" y="24"/>
                  </a:moveTo>
                  <a:cubicBezTo>
                    <a:pt x="2" y="13"/>
                    <a:pt x="2" y="13"/>
                    <a:pt x="2" y="13"/>
                  </a:cubicBezTo>
                  <a:cubicBezTo>
                    <a:pt x="2" y="35"/>
                    <a:pt x="0" y="52"/>
                    <a:pt x="12" y="64"/>
                  </a:cubicBezTo>
                  <a:cubicBezTo>
                    <a:pt x="29" y="82"/>
                    <a:pt x="65" y="91"/>
                    <a:pt x="98" y="84"/>
                  </a:cubicBezTo>
                  <a:cubicBezTo>
                    <a:pt x="122" y="78"/>
                    <a:pt x="140" y="62"/>
                    <a:pt x="167" y="42"/>
                  </a:cubicBezTo>
                  <a:cubicBezTo>
                    <a:pt x="163" y="31"/>
                    <a:pt x="158" y="9"/>
                    <a:pt x="150" y="0"/>
                  </a:cubicBezTo>
                  <a:cubicBezTo>
                    <a:pt x="67" y="22"/>
                    <a:pt x="67" y="22"/>
                    <a:pt x="67" y="22"/>
                  </a:cubicBezTo>
                  <a:cubicBezTo>
                    <a:pt x="62" y="20"/>
                    <a:pt x="62" y="20"/>
                    <a:pt x="62" y="20"/>
                  </a:cubicBezTo>
                  <a:lnTo>
                    <a:pt x="25" y="24"/>
                  </a:ln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îşľïḋe"/>
            <p:cNvSpPr/>
            <p:nvPr/>
          </p:nvSpPr>
          <p:spPr bwMode="auto">
            <a:xfrm>
              <a:off x="5148263" y="3989388"/>
              <a:ext cx="269875" cy="204788"/>
            </a:xfrm>
            <a:custGeom>
              <a:avLst/>
              <a:gdLst>
                <a:gd name="T0" fmla="*/ 17 w 82"/>
                <a:gd name="T1" fmla="*/ 16 h 62"/>
                <a:gd name="T2" fmla="*/ 0 w 82"/>
                <a:gd name="T3" fmla="*/ 29 h 62"/>
                <a:gd name="T4" fmla="*/ 6 w 82"/>
                <a:gd name="T5" fmla="*/ 57 h 62"/>
                <a:gd name="T6" fmla="*/ 33 w 82"/>
                <a:gd name="T7" fmla="*/ 54 h 62"/>
                <a:gd name="T8" fmla="*/ 36 w 82"/>
                <a:gd name="T9" fmla="*/ 48 h 62"/>
                <a:gd name="T10" fmla="*/ 44 w 82"/>
                <a:gd name="T11" fmla="*/ 48 h 62"/>
                <a:gd name="T12" fmla="*/ 82 w 82"/>
                <a:gd name="T13" fmla="*/ 9 h 62"/>
                <a:gd name="T14" fmla="*/ 76 w 82"/>
                <a:gd name="T15" fmla="*/ 1 h 62"/>
                <a:gd name="T16" fmla="*/ 41 w 82"/>
                <a:gd name="T17" fmla="*/ 11 h 62"/>
                <a:gd name="T18" fmla="*/ 17 w 82"/>
                <a:gd name="T19" fmla="*/ 1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62">
                  <a:moveTo>
                    <a:pt x="17" y="16"/>
                  </a:moveTo>
                  <a:cubicBezTo>
                    <a:pt x="0" y="29"/>
                    <a:pt x="0" y="29"/>
                    <a:pt x="0" y="29"/>
                  </a:cubicBezTo>
                  <a:cubicBezTo>
                    <a:pt x="0" y="45"/>
                    <a:pt x="0" y="52"/>
                    <a:pt x="6" y="57"/>
                  </a:cubicBezTo>
                  <a:cubicBezTo>
                    <a:pt x="13" y="62"/>
                    <a:pt x="26" y="58"/>
                    <a:pt x="33" y="54"/>
                  </a:cubicBezTo>
                  <a:cubicBezTo>
                    <a:pt x="36" y="48"/>
                    <a:pt x="36" y="48"/>
                    <a:pt x="36" y="48"/>
                  </a:cubicBezTo>
                  <a:cubicBezTo>
                    <a:pt x="40" y="47"/>
                    <a:pt x="38" y="48"/>
                    <a:pt x="44" y="48"/>
                  </a:cubicBezTo>
                  <a:cubicBezTo>
                    <a:pt x="56" y="41"/>
                    <a:pt x="79" y="24"/>
                    <a:pt x="82" y="9"/>
                  </a:cubicBezTo>
                  <a:cubicBezTo>
                    <a:pt x="82" y="6"/>
                    <a:pt x="80" y="0"/>
                    <a:pt x="76" y="1"/>
                  </a:cubicBezTo>
                  <a:cubicBezTo>
                    <a:pt x="41" y="11"/>
                    <a:pt x="41" y="11"/>
                    <a:pt x="41" y="11"/>
                  </a:cubicBezTo>
                  <a:lnTo>
                    <a:pt x="17" y="16"/>
                  </a:lnTo>
                  <a:close/>
                </a:path>
              </a:pathLst>
            </a:cu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ïṡļîdè"/>
            <p:cNvSpPr/>
            <p:nvPr/>
          </p:nvSpPr>
          <p:spPr bwMode="auto">
            <a:xfrm>
              <a:off x="5268913" y="4019551"/>
              <a:ext cx="274638" cy="203200"/>
            </a:xfrm>
            <a:custGeom>
              <a:avLst/>
              <a:gdLst>
                <a:gd name="T0" fmla="*/ 18 w 83"/>
                <a:gd name="T1" fmla="*/ 16 h 62"/>
                <a:gd name="T2" fmla="*/ 0 w 83"/>
                <a:gd name="T3" fmla="*/ 29 h 62"/>
                <a:gd name="T4" fmla="*/ 7 w 83"/>
                <a:gd name="T5" fmla="*/ 57 h 62"/>
                <a:gd name="T6" fmla="*/ 34 w 83"/>
                <a:gd name="T7" fmla="*/ 55 h 62"/>
                <a:gd name="T8" fmla="*/ 36 w 83"/>
                <a:gd name="T9" fmla="*/ 48 h 62"/>
                <a:gd name="T10" fmla="*/ 44 w 83"/>
                <a:gd name="T11" fmla="*/ 48 h 62"/>
                <a:gd name="T12" fmla="*/ 82 w 83"/>
                <a:gd name="T13" fmla="*/ 10 h 62"/>
                <a:gd name="T14" fmla="*/ 77 w 83"/>
                <a:gd name="T15" fmla="*/ 1 h 62"/>
                <a:gd name="T16" fmla="*/ 41 w 83"/>
                <a:gd name="T17" fmla="*/ 11 h 62"/>
                <a:gd name="T18" fmla="*/ 18 w 83"/>
                <a:gd name="T19" fmla="*/ 1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62">
                  <a:moveTo>
                    <a:pt x="18" y="16"/>
                  </a:moveTo>
                  <a:cubicBezTo>
                    <a:pt x="0" y="29"/>
                    <a:pt x="0" y="29"/>
                    <a:pt x="0" y="29"/>
                  </a:cubicBezTo>
                  <a:cubicBezTo>
                    <a:pt x="1" y="45"/>
                    <a:pt x="1" y="53"/>
                    <a:pt x="7" y="57"/>
                  </a:cubicBezTo>
                  <a:cubicBezTo>
                    <a:pt x="14" y="62"/>
                    <a:pt x="27" y="58"/>
                    <a:pt x="34" y="55"/>
                  </a:cubicBezTo>
                  <a:cubicBezTo>
                    <a:pt x="36" y="48"/>
                    <a:pt x="36" y="48"/>
                    <a:pt x="36" y="48"/>
                  </a:cubicBezTo>
                  <a:cubicBezTo>
                    <a:pt x="41" y="48"/>
                    <a:pt x="39" y="49"/>
                    <a:pt x="44" y="48"/>
                  </a:cubicBezTo>
                  <a:cubicBezTo>
                    <a:pt x="57" y="41"/>
                    <a:pt x="79" y="25"/>
                    <a:pt x="82" y="10"/>
                  </a:cubicBezTo>
                  <a:cubicBezTo>
                    <a:pt x="83" y="6"/>
                    <a:pt x="80" y="0"/>
                    <a:pt x="77" y="1"/>
                  </a:cubicBezTo>
                  <a:cubicBezTo>
                    <a:pt x="41" y="11"/>
                    <a:pt x="41" y="11"/>
                    <a:pt x="41" y="11"/>
                  </a:cubicBezTo>
                  <a:lnTo>
                    <a:pt x="18" y="16"/>
                  </a:lnTo>
                  <a:close/>
                </a:path>
              </a:pathLst>
            </a:custGeom>
            <a:solidFill>
              <a:srgbClr val="1E1E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iŝlîḑê"/>
            <p:cNvSpPr/>
            <p:nvPr/>
          </p:nvSpPr>
          <p:spPr bwMode="auto">
            <a:xfrm>
              <a:off x="5014913" y="3502026"/>
              <a:ext cx="323850" cy="622300"/>
            </a:xfrm>
            <a:custGeom>
              <a:avLst/>
              <a:gdLst>
                <a:gd name="T0" fmla="*/ 0 w 98"/>
                <a:gd name="T1" fmla="*/ 14 h 189"/>
                <a:gd name="T2" fmla="*/ 32 w 98"/>
                <a:gd name="T3" fmla="*/ 53 h 189"/>
                <a:gd name="T4" fmla="*/ 39 w 98"/>
                <a:gd name="T5" fmla="*/ 182 h 189"/>
                <a:gd name="T6" fmla="*/ 79 w 98"/>
                <a:gd name="T7" fmla="*/ 184 h 189"/>
                <a:gd name="T8" fmla="*/ 85 w 98"/>
                <a:gd name="T9" fmla="*/ 11 h 189"/>
                <a:gd name="T10" fmla="*/ 63 w 98"/>
                <a:gd name="T11" fmla="*/ 0 h 189"/>
                <a:gd name="T12" fmla="*/ 0 w 98"/>
                <a:gd name="T13" fmla="*/ 14 h 189"/>
              </a:gdLst>
              <a:ahLst/>
              <a:cxnLst>
                <a:cxn ang="0">
                  <a:pos x="T0" y="T1"/>
                </a:cxn>
                <a:cxn ang="0">
                  <a:pos x="T2" y="T3"/>
                </a:cxn>
                <a:cxn ang="0">
                  <a:pos x="T4" y="T5"/>
                </a:cxn>
                <a:cxn ang="0">
                  <a:pos x="T6" y="T7"/>
                </a:cxn>
                <a:cxn ang="0">
                  <a:pos x="T8" y="T9"/>
                </a:cxn>
                <a:cxn ang="0">
                  <a:pos x="T10" y="T11"/>
                </a:cxn>
                <a:cxn ang="0">
                  <a:pos x="T12" y="T13"/>
                </a:cxn>
              </a:cxnLst>
              <a:rect l="0" t="0" r="r" b="b"/>
              <a:pathLst>
                <a:path w="98" h="189">
                  <a:moveTo>
                    <a:pt x="0" y="14"/>
                  </a:moveTo>
                  <a:cubicBezTo>
                    <a:pt x="1" y="25"/>
                    <a:pt x="32" y="42"/>
                    <a:pt x="32" y="53"/>
                  </a:cubicBezTo>
                  <a:cubicBezTo>
                    <a:pt x="39" y="182"/>
                    <a:pt x="39" y="182"/>
                    <a:pt x="39" y="182"/>
                  </a:cubicBezTo>
                  <a:cubicBezTo>
                    <a:pt x="41" y="189"/>
                    <a:pt x="68" y="188"/>
                    <a:pt x="79" y="184"/>
                  </a:cubicBezTo>
                  <a:cubicBezTo>
                    <a:pt x="81" y="158"/>
                    <a:pt x="98" y="24"/>
                    <a:pt x="85" y="11"/>
                  </a:cubicBezTo>
                  <a:cubicBezTo>
                    <a:pt x="73" y="0"/>
                    <a:pt x="67" y="0"/>
                    <a:pt x="63" y="0"/>
                  </a:cubicBezTo>
                  <a:cubicBezTo>
                    <a:pt x="47" y="0"/>
                    <a:pt x="0" y="14"/>
                    <a:pt x="0" y="14"/>
                  </a:cubicBezTo>
                  <a:close/>
                </a:path>
              </a:pathLst>
            </a:custGeom>
            <a:solidFill>
              <a:srgbClr val="2934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î$1iḍê"/>
            <p:cNvSpPr/>
            <p:nvPr/>
          </p:nvSpPr>
          <p:spPr bwMode="auto">
            <a:xfrm>
              <a:off x="5253038" y="3560763"/>
              <a:ext cx="165100" cy="587375"/>
            </a:xfrm>
            <a:custGeom>
              <a:avLst/>
              <a:gdLst>
                <a:gd name="T0" fmla="*/ 0 w 50"/>
                <a:gd name="T1" fmla="*/ 43 h 178"/>
                <a:gd name="T2" fmla="*/ 4 w 50"/>
                <a:gd name="T3" fmla="*/ 172 h 178"/>
                <a:gd name="T4" fmla="*/ 50 w 50"/>
                <a:gd name="T5" fmla="*/ 173 h 178"/>
                <a:gd name="T6" fmla="*/ 49 w 50"/>
                <a:gd name="T7" fmla="*/ 21 h 178"/>
                <a:gd name="T8" fmla="*/ 9 w 50"/>
                <a:gd name="T9" fmla="*/ 8 h 178"/>
                <a:gd name="T10" fmla="*/ 0 w 50"/>
                <a:gd name="T11" fmla="*/ 43 h 178"/>
              </a:gdLst>
              <a:ahLst/>
              <a:cxnLst>
                <a:cxn ang="0">
                  <a:pos x="T0" y="T1"/>
                </a:cxn>
                <a:cxn ang="0">
                  <a:pos x="T2" y="T3"/>
                </a:cxn>
                <a:cxn ang="0">
                  <a:pos x="T4" y="T5"/>
                </a:cxn>
                <a:cxn ang="0">
                  <a:pos x="T6" y="T7"/>
                </a:cxn>
                <a:cxn ang="0">
                  <a:pos x="T8" y="T9"/>
                </a:cxn>
                <a:cxn ang="0">
                  <a:pos x="T10" y="T11"/>
                </a:cxn>
              </a:cxnLst>
              <a:rect l="0" t="0" r="r" b="b"/>
              <a:pathLst>
                <a:path w="50" h="178">
                  <a:moveTo>
                    <a:pt x="0" y="43"/>
                  </a:moveTo>
                  <a:cubicBezTo>
                    <a:pt x="4" y="172"/>
                    <a:pt x="4" y="172"/>
                    <a:pt x="4" y="172"/>
                  </a:cubicBezTo>
                  <a:cubicBezTo>
                    <a:pt x="6" y="178"/>
                    <a:pt x="39" y="177"/>
                    <a:pt x="50" y="173"/>
                  </a:cubicBezTo>
                  <a:cubicBezTo>
                    <a:pt x="49" y="21"/>
                    <a:pt x="49" y="21"/>
                    <a:pt x="49" y="21"/>
                  </a:cubicBezTo>
                  <a:cubicBezTo>
                    <a:pt x="39" y="16"/>
                    <a:pt x="20" y="0"/>
                    <a:pt x="9" y="8"/>
                  </a:cubicBezTo>
                  <a:cubicBezTo>
                    <a:pt x="3" y="12"/>
                    <a:pt x="0" y="19"/>
                    <a:pt x="0" y="43"/>
                  </a:cubicBezTo>
                  <a:close/>
                </a:path>
              </a:pathLst>
            </a:custGeom>
            <a:solidFill>
              <a:srgbClr val="333D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í$ḷïḍe"/>
            <p:cNvSpPr/>
            <p:nvPr/>
          </p:nvSpPr>
          <p:spPr bwMode="auto">
            <a:xfrm>
              <a:off x="5065713" y="4249738"/>
              <a:ext cx="174625" cy="131763"/>
            </a:xfrm>
            <a:custGeom>
              <a:avLst/>
              <a:gdLst>
                <a:gd name="T0" fmla="*/ 53 w 53"/>
                <a:gd name="T1" fmla="*/ 0 h 40"/>
                <a:gd name="T2" fmla="*/ 53 w 53"/>
                <a:gd name="T3" fmla="*/ 1 h 40"/>
                <a:gd name="T4" fmla="*/ 53 w 53"/>
                <a:gd name="T5" fmla="*/ 1 h 40"/>
                <a:gd name="T6" fmla="*/ 52 w 53"/>
                <a:gd name="T7" fmla="*/ 2 h 40"/>
                <a:gd name="T8" fmla="*/ 52 w 53"/>
                <a:gd name="T9" fmla="*/ 2 h 40"/>
                <a:gd name="T10" fmla="*/ 52 w 53"/>
                <a:gd name="T11" fmla="*/ 2 h 40"/>
                <a:gd name="T12" fmla="*/ 51 w 53"/>
                <a:gd name="T13" fmla="*/ 3 h 40"/>
                <a:gd name="T14" fmla="*/ 51 w 53"/>
                <a:gd name="T15" fmla="*/ 3 h 40"/>
                <a:gd name="T16" fmla="*/ 0 w 53"/>
                <a:gd name="T17" fmla="*/ 32 h 40"/>
                <a:gd name="T18" fmla="*/ 0 w 53"/>
                <a:gd name="T19" fmla="*/ 40 h 40"/>
                <a:gd name="T20" fmla="*/ 51 w 53"/>
                <a:gd name="T21" fmla="*/ 11 h 40"/>
                <a:gd name="T22" fmla="*/ 51 w 53"/>
                <a:gd name="T23" fmla="*/ 11 h 40"/>
                <a:gd name="T24" fmla="*/ 51 w 53"/>
                <a:gd name="T25" fmla="*/ 11 h 40"/>
                <a:gd name="T26" fmla="*/ 52 w 53"/>
                <a:gd name="T27" fmla="*/ 10 h 40"/>
                <a:gd name="T28" fmla="*/ 52 w 53"/>
                <a:gd name="T29" fmla="*/ 10 h 40"/>
                <a:gd name="T30" fmla="*/ 52 w 53"/>
                <a:gd name="T31" fmla="*/ 10 h 40"/>
                <a:gd name="T32" fmla="*/ 52 w 53"/>
                <a:gd name="T33" fmla="*/ 10 h 40"/>
                <a:gd name="T34" fmla="*/ 52 w 53"/>
                <a:gd name="T35" fmla="*/ 10 h 40"/>
                <a:gd name="T36" fmla="*/ 52 w 53"/>
                <a:gd name="T37" fmla="*/ 10 h 40"/>
                <a:gd name="T38" fmla="*/ 52 w 53"/>
                <a:gd name="T39" fmla="*/ 9 h 40"/>
                <a:gd name="T40" fmla="*/ 52 w 53"/>
                <a:gd name="T41" fmla="*/ 9 h 40"/>
                <a:gd name="T42" fmla="*/ 53 w 53"/>
                <a:gd name="T43" fmla="*/ 9 h 40"/>
                <a:gd name="T44" fmla="*/ 53 w 53"/>
                <a:gd name="T45" fmla="*/ 9 h 40"/>
                <a:gd name="T46" fmla="*/ 53 w 53"/>
                <a:gd name="T47" fmla="*/ 8 h 40"/>
                <a:gd name="T48" fmla="*/ 53 w 53"/>
                <a:gd name="T49" fmla="*/ 8 h 40"/>
                <a:gd name="T50" fmla="*/ 53 w 53"/>
                <a:gd name="T51" fmla="*/ 8 h 40"/>
                <a:gd name="T52" fmla="*/ 53 w 53"/>
                <a:gd name="T5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40">
                  <a:moveTo>
                    <a:pt x="53" y="0"/>
                  </a:moveTo>
                  <a:cubicBezTo>
                    <a:pt x="53" y="1"/>
                    <a:pt x="53" y="1"/>
                    <a:pt x="53" y="1"/>
                  </a:cubicBezTo>
                  <a:cubicBezTo>
                    <a:pt x="53" y="1"/>
                    <a:pt x="53" y="1"/>
                    <a:pt x="53" y="1"/>
                  </a:cubicBezTo>
                  <a:cubicBezTo>
                    <a:pt x="52" y="1"/>
                    <a:pt x="52" y="1"/>
                    <a:pt x="52" y="2"/>
                  </a:cubicBezTo>
                  <a:cubicBezTo>
                    <a:pt x="52" y="2"/>
                    <a:pt x="52" y="2"/>
                    <a:pt x="52" y="2"/>
                  </a:cubicBezTo>
                  <a:cubicBezTo>
                    <a:pt x="52" y="2"/>
                    <a:pt x="52" y="2"/>
                    <a:pt x="52" y="2"/>
                  </a:cubicBezTo>
                  <a:cubicBezTo>
                    <a:pt x="52" y="2"/>
                    <a:pt x="51" y="3"/>
                    <a:pt x="51" y="3"/>
                  </a:cubicBezTo>
                  <a:cubicBezTo>
                    <a:pt x="51" y="3"/>
                    <a:pt x="51" y="3"/>
                    <a:pt x="51" y="3"/>
                  </a:cubicBezTo>
                  <a:cubicBezTo>
                    <a:pt x="0" y="32"/>
                    <a:pt x="0" y="32"/>
                    <a:pt x="0" y="32"/>
                  </a:cubicBezTo>
                  <a:cubicBezTo>
                    <a:pt x="0" y="40"/>
                    <a:pt x="0" y="40"/>
                    <a:pt x="0" y="40"/>
                  </a:cubicBezTo>
                  <a:cubicBezTo>
                    <a:pt x="51" y="11"/>
                    <a:pt x="51" y="11"/>
                    <a:pt x="51" y="11"/>
                  </a:cubicBezTo>
                  <a:cubicBezTo>
                    <a:pt x="51" y="11"/>
                    <a:pt x="51" y="11"/>
                    <a:pt x="51" y="11"/>
                  </a:cubicBezTo>
                  <a:cubicBezTo>
                    <a:pt x="51" y="11"/>
                    <a:pt x="51" y="11"/>
                    <a:pt x="51" y="11"/>
                  </a:cubicBezTo>
                  <a:cubicBezTo>
                    <a:pt x="51" y="11"/>
                    <a:pt x="51" y="10"/>
                    <a:pt x="52" y="10"/>
                  </a:cubicBezTo>
                  <a:cubicBezTo>
                    <a:pt x="52" y="10"/>
                    <a:pt x="52" y="10"/>
                    <a:pt x="52" y="10"/>
                  </a:cubicBezTo>
                  <a:cubicBezTo>
                    <a:pt x="52" y="10"/>
                    <a:pt x="52" y="10"/>
                    <a:pt x="52" y="10"/>
                  </a:cubicBezTo>
                  <a:cubicBezTo>
                    <a:pt x="52" y="10"/>
                    <a:pt x="52" y="10"/>
                    <a:pt x="52" y="10"/>
                  </a:cubicBezTo>
                  <a:cubicBezTo>
                    <a:pt x="52" y="10"/>
                    <a:pt x="52" y="10"/>
                    <a:pt x="52" y="10"/>
                  </a:cubicBezTo>
                  <a:cubicBezTo>
                    <a:pt x="52" y="10"/>
                    <a:pt x="52" y="10"/>
                    <a:pt x="52" y="10"/>
                  </a:cubicBezTo>
                  <a:cubicBezTo>
                    <a:pt x="52" y="9"/>
                    <a:pt x="52" y="9"/>
                    <a:pt x="52" y="9"/>
                  </a:cubicBezTo>
                  <a:cubicBezTo>
                    <a:pt x="52" y="9"/>
                    <a:pt x="52" y="9"/>
                    <a:pt x="52" y="9"/>
                  </a:cubicBezTo>
                  <a:cubicBezTo>
                    <a:pt x="52" y="9"/>
                    <a:pt x="53" y="9"/>
                    <a:pt x="53" y="9"/>
                  </a:cubicBezTo>
                  <a:cubicBezTo>
                    <a:pt x="53" y="9"/>
                    <a:pt x="53" y="9"/>
                    <a:pt x="53" y="9"/>
                  </a:cubicBezTo>
                  <a:cubicBezTo>
                    <a:pt x="53" y="9"/>
                    <a:pt x="53" y="9"/>
                    <a:pt x="53" y="8"/>
                  </a:cubicBezTo>
                  <a:cubicBezTo>
                    <a:pt x="53" y="8"/>
                    <a:pt x="53" y="8"/>
                    <a:pt x="53" y="8"/>
                  </a:cubicBezTo>
                  <a:cubicBezTo>
                    <a:pt x="53" y="8"/>
                    <a:pt x="53" y="8"/>
                    <a:pt x="53" y="8"/>
                  </a:cubicBezTo>
                  <a:lnTo>
                    <a:pt x="53"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í$ļîďê"/>
            <p:cNvSpPr/>
            <p:nvPr/>
          </p:nvSpPr>
          <p:spPr bwMode="auto">
            <a:xfrm>
              <a:off x="4837113" y="4237038"/>
              <a:ext cx="228600" cy="147638"/>
            </a:xfrm>
            <a:custGeom>
              <a:avLst/>
              <a:gdLst>
                <a:gd name="T0" fmla="*/ 68 w 69"/>
                <a:gd name="T1" fmla="*/ 37 h 45"/>
                <a:gd name="T2" fmla="*/ 67 w 69"/>
                <a:gd name="T3" fmla="*/ 37 h 45"/>
                <a:gd name="T4" fmla="*/ 65 w 69"/>
                <a:gd name="T5" fmla="*/ 37 h 45"/>
                <a:gd name="T6" fmla="*/ 65 w 69"/>
                <a:gd name="T7" fmla="*/ 37 h 45"/>
                <a:gd name="T8" fmla="*/ 63 w 69"/>
                <a:gd name="T9" fmla="*/ 37 h 45"/>
                <a:gd name="T10" fmla="*/ 63 w 69"/>
                <a:gd name="T11" fmla="*/ 37 h 45"/>
                <a:gd name="T12" fmla="*/ 60 w 69"/>
                <a:gd name="T13" fmla="*/ 36 h 45"/>
                <a:gd name="T14" fmla="*/ 2 w 69"/>
                <a:gd name="T15" fmla="*/ 2 h 45"/>
                <a:gd name="T16" fmla="*/ 0 w 69"/>
                <a:gd name="T17" fmla="*/ 0 h 45"/>
                <a:gd name="T18" fmla="*/ 0 w 69"/>
                <a:gd name="T19" fmla="*/ 8 h 45"/>
                <a:gd name="T20" fmla="*/ 2 w 69"/>
                <a:gd name="T21" fmla="*/ 11 h 45"/>
                <a:gd name="T22" fmla="*/ 60 w 69"/>
                <a:gd name="T23" fmla="*/ 44 h 45"/>
                <a:gd name="T24" fmla="*/ 61 w 69"/>
                <a:gd name="T25" fmla="*/ 45 h 45"/>
                <a:gd name="T26" fmla="*/ 62 w 69"/>
                <a:gd name="T27" fmla="*/ 45 h 45"/>
                <a:gd name="T28" fmla="*/ 62 w 69"/>
                <a:gd name="T29" fmla="*/ 45 h 45"/>
                <a:gd name="T30" fmla="*/ 63 w 69"/>
                <a:gd name="T31" fmla="*/ 45 h 45"/>
                <a:gd name="T32" fmla="*/ 63 w 69"/>
                <a:gd name="T33" fmla="*/ 45 h 45"/>
                <a:gd name="T34" fmla="*/ 63 w 69"/>
                <a:gd name="T35" fmla="*/ 45 h 45"/>
                <a:gd name="T36" fmla="*/ 64 w 69"/>
                <a:gd name="T37" fmla="*/ 45 h 45"/>
                <a:gd name="T38" fmla="*/ 65 w 69"/>
                <a:gd name="T39" fmla="*/ 45 h 45"/>
                <a:gd name="T40" fmla="*/ 65 w 69"/>
                <a:gd name="T41" fmla="*/ 45 h 45"/>
                <a:gd name="T42" fmla="*/ 65 w 69"/>
                <a:gd name="T43" fmla="*/ 45 h 45"/>
                <a:gd name="T44" fmla="*/ 65 w 69"/>
                <a:gd name="T45" fmla="*/ 45 h 45"/>
                <a:gd name="T46" fmla="*/ 66 w 69"/>
                <a:gd name="T47" fmla="*/ 45 h 45"/>
                <a:gd name="T48" fmla="*/ 67 w 69"/>
                <a:gd name="T49" fmla="*/ 45 h 45"/>
                <a:gd name="T50" fmla="*/ 67 w 69"/>
                <a:gd name="T51" fmla="*/ 45 h 45"/>
                <a:gd name="T52" fmla="*/ 67 w 69"/>
                <a:gd name="T53" fmla="*/ 45 h 45"/>
                <a:gd name="T54" fmla="*/ 68 w 69"/>
                <a:gd name="T55" fmla="*/ 45 h 45"/>
                <a:gd name="T56" fmla="*/ 69 w 69"/>
                <a:gd name="T57" fmla="*/ 44 h 45"/>
                <a:gd name="T58" fmla="*/ 69 w 69"/>
                <a:gd name="T59" fmla="*/ 36 h 45"/>
                <a:gd name="T60" fmla="*/ 68 w 69"/>
                <a:gd name="T61"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45">
                  <a:moveTo>
                    <a:pt x="68" y="37"/>
                  </a:moveTo>
                  <a:cubicBezTo>
                    <a:pt x="67" y="37"/>
                    <a:pt x="67" y="37"/>
                    <a:pt x="67" y="37"/>
                  </a:cubicBezTo>
                  <a:cubicBezTo>
                    <a:pt x="66" y="37"/>
                    <a:pt x="66" y="37"/>
                    <a:pt x="65" y="37"/>
                  </a:cubicBezTo>
                  <a:cubicBezTo>
                    <a:pt x="65" y="37"/>
                    <a:pt x="65" y="37"/>
                    <a:pt x="65" y="37"/>
                  </a:cubicBezTo>
                  <a:cubicBezTo>
                    <a:pt x="64" y="37"/>
                    <a:pt x="63" y="37"/>
                    <a:pt x="63" y="37"/>
                  </a:cubicBezTo>
                  <a:cubicBezTo>
                    <a:pt x="63" y="37"/>
                    <a:pt x="63" y="37"/>
                    <a:pt x="63" y="37"/>
                  </a:cubicBezTo>
                  <a:cubicBezTo>
                    <a:pt x="62" y="37"/>
                    <a:pt x="61" y="37"/>
                    <a:pt x="60" y="36"/>
                  </a:cubicBezTo>
                  <a:cubicBezTo>
                    <a:pt x="2" y="2"/>
                    <a:pt x="2" y="2"/>
                    <a:pt x="2" y="2"/>
                  </a:cubicBezTo>
                  <a:cubicBezTo>
                    <a:pt x="1" y="2"/>
                    <a:pt x="0" y="1"/>
                    <a:pt x="0" y="0"/>
                  </a:cubicBezTo>
                  <a:cubicBezTo>
                    <a:pt x="0" y="8"/>
                    <a:pt x="0" y="8"/>
                    <a:pt x="0" y="8"/>
                  </a:cubicBezTo>
                  <a:cubicBezTo>
                    <a:pt x="0" y="9"/>
                    <a:pt x="1" y="10"/>
                    <a:pt x="2" y="11"/>
                  </a:cubicBezTo>
                  <a:cubicBezTo>
                    <a:pt x="60" y="44"/>
                    <a:pt x="60" y="44"/>
                    <a:pt x="60" y="44"/>
                  </a:cubicBezTo>
                  <a:cubicBezTo>
                    <a:pt x="61" y="44"/>
                    <a:pt x="61" y="45"/>
                    <a:pt x="61" y="45"/>
                  </a:cubicBezTo>
                  <a:cubicBezTo>
                    <a:pt x="62" y="45"/>
                    <a:pt x="62" y="45"/>
                    <a:pt x="62" y="45"/>
                  </a:cubicBezTo>
                  <a:cubicBezTo>
                    <a:pt x="62" y="45"/>
                    <a:pt x="62" y="45"/>
                    <a:pt x="62" y="45"/>
                  </a:cubicBezTo>
                  <a:cubicBezTo>
                    <a:pt x="63" y="45"/>
                    <a:pt x="63" y="45"/>
                    <a:pt x="63" y="45"/>
                  </a:cubicBezTo>
                  <a:cubicBezTo>
                    <a:pt x="63" y="45"/>
                    <a:pt x="63" y="45"/>
                    <a:pt x="63" y="45"/>
                  </a:cubicBezTo>
                  <a:cubicBezTo>
                    <a:pt x="63" y="45"/>
                    <a:pt x="63" y="45"/>
                    <a:pt x="63" y="45"/>
                  </a:cubicBezTo>
                  <a:cubicBezTo>
                    <a:pt x="64" y="45"/>
                    <a:pt x="64" y="45"/>
                    <a:pt x="64" y="45"/>
                  </a:cubicBezTo>
                  <a:cubicBezTo>
                    <a:pt x="64" y="45"/>
                    <a:pt x="64" y="45"/>
                    <a:pt x="65" y="45"/>
                  </a:cubicBezTo>
                  <a:cubicBezTo>
                    <a:pt x="65" y="45"/>
                    <a:pt x="65" y="45"/>
                    <a:pt x="65" y="45"/>
                  </a:cubicBezTo>
                  <a:cubicBezTo>
                    <a:pt x="65" y="45"/>
                    <a:pt x="65" y="45"/>
                    <a:pt x="65" y="45"/>
                  </a:cubicBezTo>
                  <a:cubicBezTo>
                    <a:pt x="65" y="45"/>
                    <a:pt x="65" y="45"/>
                    <a:pt x="65" y="45"/>
                  </a:cubicBezTo>
                  <a:cubicBezTo>
                    <a:pt x="66" y="45"/>
                    <a:pt x="66" y="45"/>
                    <a:pt x="66" y="45"/>
                  </a:cubicBezTo>
                  <a:cubicBezTo>
                    <a:pt x="66" y="45"/>
                    <a:pt x="67" y="45"/>
                    <a:pt x="67" y="45"/>
                  </a:cubicBezTo>
                  <a:cubicBezTo>
                    <a:pt x="67" y="45"/>
                    <a:pt x="67" y="45"/>
                    <a:pt x="67" y="45"/>
                  </a:cubicBezTo>
                  <a:cubicBezTo>
                    <a:pt x="67" y="45"/>
                    <a:pt x="67" y="45"/>
                    <a:pt x="67" y="45"/>
                  </a:cubicBezTo>
                  <a:cubicBezTo>
                    <a:pt x="68" y="45"/>
                    <a:pt x="68" y="45"/>
                    <a:pt x="68" y="45"/>
                  </a:cubicBezTo>
                  <a:cubicBezTo>
                    <a:pt x="69" y="45"/>
                    <a:pt x="69" y="44"/>
                    <a:pt x="69" y="44"/>
                  </a:cubicBezTo>
                  <a:cubicBezTo>
                    <a:pt x="69" y="36"/>
                    <a:pt x="69" y="36"/>
                    <a:pt x="69" y="36"/>
                  </a:cubicBezTo>
                  <a:cubicBezTo>
                    <a:pt x="69" y="36"/>
                    <a:pt x="68" y="37"/>
                    <a:pt x="68" y="37"/>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iṡļïḋe"/>
            <p:cNvSpPr/>
            <p:nvPr/>
          </p:nvSpPr>
          <p:spPr bwMode="auto">
            <a:xfrm>
              <a:off x="4837113" y="4127501"/>
              <a:ext cx="403225" cy="234950"/>
            </a:xfrm>
            <a:custGeom>
              <a:avLst/>
              <a:gdLst>
                <a:gd name="T0" fmla="*/ 120 w 122"/>
                <a:gd name="T1" fmla="*/ 35 h 71"/>
                <a:gd name="T2" fmla="*/ 120 w 122"/>
                <a:gd name="T3" fmla="*/ 40 h 71"/>
                <a:gd name="T4" fmla="*/ 69 w 122"/>
                <a:gd name="T5" fmla="*/ 69 h 71"/>
                <a:gd name="T6" fmla="*/ 60 w 122"/>
                <a:gd name="T7" fmla="*/ 69 h 71"/>
                <a:gd name="T8" fmla="*/ 2 w 122"/>
                <a:gd name="T9" fmla="*/ 35 h 71"/>
                <a:gd name="T10" fmla="*/ 2 w 122"/>
                <a:gd name="T11" fmla="*/ 30 h 71"/>
                <a:gd name="T12" fmla="*/ 52 w 122"/>
                <a:gd name="T13" fmla="*/ 1 h 71"/>
                <a:gd name="T14" fmla="*/ 61 w 122"/>
                <a:gd name="T15" fmla="*/ 1 h 71"/>
                <a:gd name="T16" fmla="*/ 120 w 122"/>
                <a:gd name="T17"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71">
                  <a:moveTo>
                    <a:pt x="120" y="35"/>
                  </a:moveTo>
                  <a:cubicBezTo>
                    <a:pt x="122" y="36"/>
                    <a:pt x="122" y="38"/>
                    <a:pt x="120" y="40"/>
                  </a:cubicBezTo>
                  <a:cubicBezTo>
                    <a:pt x="69" y="69"/>
                    <a:pt x="69" y="69"/>
                    <a:pt x="69" y="69"/>
                  </a:cubicBezTo>
                  <a:cubicBezTo>
                    <a:pt x="67" y="71"/>
                    <a:pt x="63" y="71"/>
                    <a:pt x="60" y="69"/>
                  </a:cubicBezTo>
                  <a:cubicBezTo>
                    <a:pt x="2" y="35"/>
                    <a:pt x="2" y="35"/>
                    <a:pt x="2" y="35"/>
                  </a:cubicBezTo>
                  <a:cubicBezTo>
                    <a:pt x="0" y="34"/>
                    <a:pt x="0" y="32"/>
                    <a:pt x="2" y="30"/>
                  </a:cubicBezTo>
                  <a:cubicBezTo>
                    <a:pt x="52" y="1"/>
                    <a:pt x="52" y="1"/>
                    <a:pt x="52" y="1"/>
                  </a:cubicBezTo>
                  <a:cubicBezTo>
                    <a:pt x="55" y="0"/>
                    <a:pt x="59" y="0"/>
                    <a:pt x="61" y="1"/>
                  </a:cubicBezTo>
                  <a:lnTo>
                    <a:pt x="120" y="35"/>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î$ļïďé"/>
            <p:cNvSpPr/>
            <p:nvPr/>
          </p:nvSpPr>
          <p:spPr bwMode="auto">
            <a:xfrm>
              <a:off x="5005388" y="3775076"/>
              <a:ext cx="39688" cy="493713"/>
            </a:xfrm>
            <a:custGeom>
              <a:avLst/>
              <a:gdLst>
                <a:gd name="T0" fmla="*/ 21 w 25"/>
                <a:gd name="T1" fmla="*/ 12 h 311"/>
                <a:gd name="T2" fmla="*/ 25 w 25"/>
                <a:gd name="T3" fmla="*/ 93 h 311"/>
                <a:gd name="T4" fmla="*/ 21 w 25"/>
                <a:gd name="T5" fmla="*/ 311 h 311"/>
                <a:gd name="T6" fmla="*/ 0 w 25"/>
                <a:gd name="T7" fmla="*/ 299 h 311"/>
                <a:gd name="T8" fmla="*/ 0 w 25"/>
                <a:gd name="T9" fmla="*/ 0 h 311"/>
                <a:gd name="T10" fmla="*/ 21 w 25"/>
                <a:gd name="T11" fmla="*/ 12 h 311"/>
              </a:gdLst>
              <a:ahLst/>
              <a:cxnLst>
                <a:cxn ang="0">
                  <a:pos x="T0" y="T1"/>
                </a:cxn>
                <a:cxn ang="0">
                  <a:pos x="T2" y="T3"/>
                </a:cxn>
                <a:cxn ang="0">
                  <a:pos x="T4" y="T5"/>
                </a:cxn>
                <a:cxn ang="0">
                  <a:pos x="T6" y="T7"/>
                </a:cxn>
                <a:cxn ang="0">
                  <a:pos x="T8" y="T9"/>
                </a:cxn>
                <a:cxn ang="0">
                  <a:pos x="T10" y="T11"/>
                </a:cxn>
              </a:cxnLst>
              <a:rect l="0" t="0" r="r" b="b"/>
              <a:pathLst>
                <a:path w="25" h="311">
                  <a:moveTo>
                    <a:pt x="21" y="12"/>
                  </a:moveTo>
                  <a:lnTo>
                    <a:pt x="25" y="93"/>
                  </a:lnTo>
                  <a:lnTo>
                    <a:pt x="21" y="311"/>
                  </a:lnTo>
                  <a:lnTo>
                    <a:pt x="0" y="299"/>
                  </a:lnTo>
                  <a:lnTo>
                    <a:pt x="0" y="0"/>
                  </a:lnTo>
                  <a:lnTo>
                    <a:pt x="21" y="12"/>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îṩḷíďé"/>
            <p:cNvSpPr/>
            <p:nvPr/>
          </p:nvSpPr>
          <p:spPr bwMode="auto">
            <a:xfrm>
              <a:off x="5038725" y="3775076"/>
              <a:ext cx="33338" cy="493713"/>
            </a:xfrm>
            <a:custGeom>
              <a:avLst/>
              <a:gdLst>
                <a:gd name="T0" fmla="*/ 0 w 21"/>
                <a:gd name="T1" fmla="*/ 12 h 311"/>
                <a:gd name="T2" fmla="*/ 21 w 21"/>
                <a:gd name="T3" fmla="*/ 0 h 311"/>
                <a:gd name="T4" fmla="*/ 21 w 21"/>
                <a:gd name="T5" fmla="*/ 299 h 311"/>
                <a:gd name="T6" fmla="*/ 0 w 21"/>
                <a:gd name="T7" fmla="*/ 311 h 311"/>
                <a:gd name="T8" fmla="*/ 0 w 21"/>
                <a:gd name="T9" fmla="*/ 12 h 311"/>
              </a:gdLst>
              <a:ahLst/>
              <a:cxnLst>
                <a:cxn ang="0">
                  <a:pos x="T0" y="T1"/>
                </a:cxn>
                <a:cxn ang="0">
                  <a:pos x="T2" y="T3"/>
                </a:cxn>
                <a:cxn ang="0">
                  <a:pos x="T4" y="T5"/>
                </a:cxn>
                <a:cxn ang="0">
                  <a:pos x="T6" y="T7"/>
                </a:cxn>
                <a:cxn ang="0">
                  <a:pos x="T8" y="T9"/>
                </a:cxn>
              </a:cxnLst>
              <a:rect l="0" t="0" r="r" b="b"/>
              <a:pathLst>
                <a:path w="21" h="311">
                  <a:moveTo>
                    <a:pt x="0" y="12"/>
                  </a:moveTo>
                  <a:lnTo>
                    <a:pt x="21" y="0"/>
                  </a:lnTo>
                  <a:lnTo>
                    <a:pt x="21" y="299"/>
                  </a:lnTo>
                  <a:lnTo>
                    <a:pt x="0" y="311"/>
                  </a:lnTo>
                  <a:lnTo>
                    <a:pt x="0" y="12"/>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íṥļîḍê"/>
            <p:cNvSpPr/>
            <p:nvPr/>
          </p:nvSpPr>
          <p:spPr bwMode="auto">
            <a:xfrm>
              <a:off x="4873625" y="3771901"/>
              <a:ext cx="349250" cy="187325"/>
            </a:xfrm>
            <a:custGeom>
              <a:avLst/>
              <a:gdLst>
                <a:gd name="T0" fmla="*/ 98 w 106"/>
                <a:gd name="T1" fmla="*/ 0 h 57"/>
                <a:gd name="T2" fmla="*/ 12 w 106"/>
                <a:gd name="T3" fmla="*/ 50 h 57"/>
                <a:gd name="T4" fmla="*/ 9 w 106"/>
                <a:gd name="T5" fmla="*/ 51 h 57"/>
                <a:gd name="T6" fmla="*/ 8 w 106"/>
                <a:gd name="T7" fmla="*/ 51 h 57"/>
                <a:gd name="T8" fmla="*/ 6 w 106"/>
                <a:gd name="T9" fmla="*/ 52 h 57"/>
                <a:gd name="T10" fmla="*/ 5 w 106"/>
                <a:gd name="T11" fmla="*/ 52 h 57"/>
                <a:gd name="T12" fmla="*/ 3 w 106"/>
                <a:gd name="T13" fmla="*/ 52 h 57"/>
                <a:gd name="T14" fmla="*/ 3 w 106"/>
                <a:gd name="T15" fmla="*/ 52 h 57"/>
                <a:gd name="T16" fmla="*/ 0 w 106"/>
                <a:gd name="T17" fmla="*/ 51 h 57"/>
                <a:gd name="T18" fmla="*/ 0 w 106"/>
                <a:gd name="T19" fmla="*/ 51 h 57"/>
                <a:gd name="T20" fmla="*/ 0 w 106"/>
                <a:gd name="T21" fmla="*/ 51 h 57"/>
                <a:gd name="T22" fmla="*/ 0 w 106"/>
                <a:gd name="T23" fmla="*/ 51 h 57"/>
                <a:gd name="T24" fmla="*/ 9 w 106"/>
                <a:gd name="T25" fmla="*/ 56 h 57"/>
                <a:gd name="T26" fmla="*/ 9 w 106"/>
                <a:gd name="T27" fmla="*/ 56 h 57"/>
                <a:gd name="T28" fmla="*/ 10 w 106"/>
                <a:gd name="T29" fmla="*/ 57 h 57"/>
                <a:gd name="T30" fmla="*/ 11 w 106"/>
                <a:gd name="T31" fmla="*/ 57 h 57"/>
                <a:gd name="T32" fmla="*/ 11 w 106"/>
                <a:gd name="T33" fmla="*/ 57 h 57"/>
                <a:gd name="T34" fmla="*/ 12 w 106"/>
                <a:gd name="T35" fmla="*/ 57 h 57"/>
                <a:gd name="T36" fmla="*/ 12 w 106"/>
                <a:gd name="T37" fmla="*/ 57 h 57"/>
                <a:gd name="T38" fmla="*/ 13 w 106"/>
                <a:gd name="T39" fmla="*/ 57 h 57"/>
                <a:gd name="T40" fmla="*/ 14 w 106"/>
                <a:gd name="T41" fmla="*/ 57 h 57"/>
                <a:gd name="T42" fmla="*/ 14 w 106"/>
                <a:gd name="T43" fmla="*/ 57 h 57"/>
                <a:gd name="T44" fmla="*/ 14 w 106"/>
                <a:gd name="T45" fmla="*/ 57 h 57"/>
                <a:gd name="T46" fmla="*/ 15 w 106"/>
                <a:gd name="T47" fmla="*/ 57 h 57"/>
                <a:gd name="T48" fmla="*/ 17 w 106"/>
                <a:gd name="T49" fmla="*/ 57 h 57"/>
                <a:gd name="T50" fmla="*/ 17 w 106"/>
                <a:gd name="T51" fmla="*/ 57 h 57"/>
                <a:gd name="T52" fmla="*/ 18 w 106"/>
                <a:gd name="T53" fmla="*/ 56 h 57"/>
                <a:gd name="T54" fmla="*/ 18 w 106"/>
                <a:gd name="T55" fmla="*/ 56 h 57"/>
                <a:gd name="T56" fmla="*/ 21 w 106"/>
                <a:gd name="T57" fmla="*/ 55 h 57"/>
                <a:gd name="T58" fmla="*/ 106 w 106"/>
                <a:gd name="T59" fmla="*/ 6 h 57"/>
                <a:gd name="T60" fmla="*/ 98 w 106"/>
                <a:gd name="T6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57">
                  <a:moveTo>
                    <a:pt x="98" y="0"/>
                  </a:moveTo>
                  <a:cubicBezTo>
                    <a:pt x="12" y="50"/>
                    <a:pt x="12" y="50"/>
                    <a:pt x="12" y="50"/>
                  </a:cubicBezTo>
                  <a:cubicBezTo>
                    <a:pt x="11" y="50"/>
                    <a:pt x="10" y="51"/>
                    <a:pt x="9" y="51"/>
                  </a:cubicBezTo>
                  <a:cubicBezTo>
                    <a:pt x="9" y="51"/>
                    <a:pt x="8" y="51"/>
                    <a:pt x="8" y="51"/>
                  </a:cubicBezTo>
                  <a:cubicBezTo>
                    <a:pt x="7" y="52"/>
                    <a:pt x="6" y="52"/>
                    <a:pt x="6" y="52"/>
                  </a:cubicBezTo>
                  <a:cubicBezTo>
                    <a:pt x="5" y="52"/>
                    <a:pt x="5" y="52"/>
                    <a:pt x="5" y="52"/>
                  </a:cubicBezTo>
                  <a:cubicBezTo>
                    <a:pt x="4" y="52"/>
                    <a:pt x="3" y="52"/>
                    <a:pt x="3" y="52"/>
                  </a:cubicBezTo>
                  <a:cubicBezTo>
                    <a:pt x="3" y="52"/>
                    <a:pt x="3" y="52"/>
                    <a:pt x="3" y="52"/>
                  </a:cubicBezTo>
                  <a:cubicBezTo>
                    <a:pt x="2" y="52"/>
                    <a:pt x="1" y="51"/>
                    <a:pt x="0" y="51"/>
                  </a:cubicBezTo>
                  <a:cubicBezTo>
                    <a:pt x="0" y="51"/>
                    <a:pt x="0" y="51"/>
                    <a:pt x="0" y="51"/>
                  </a:cubicBezTo>
                  <a:cubicBezTo>
                    <a:pt x="0" y="51"/>
                    <a:pt x="0" y="51"/>
                    <a:pt x="0" y="51"/>
                  </a:cubicBezTo>
                  <a:cubicBezTo>
                    <a:pt x="0" y="51"/>
                    <a:pt x="0" y="51"/>
                    <a:pt x="0" y="51"/>
                  </a:cubicBezTo>
                  <a:cubicBezTo>
                    <a:pt x="9" y="56"/>
                    <a:pt x="9" y="56"/>
                    <a:pt x="9" y="56"/>
                  </a:cubicBezTo>
                  <a:cubicBezTo>
                    <a:pt x="9" y="56"/>
                    <a:pt x="9" y="56"/>
                    <a:pt x="9" y="56"/>
                  </a:cubicBezTo>
                  <a:cubicBezTo>
                    <a:pt x="9" y="56"/>
                    <a:pt x="10" y="57"/>
                    <a:pt x="10" y="57"/>
                  </a:cubicBezTo>
                  <a:cubicBezTo>
                    <a:pt x="10" y="57"/>
                    <a:pt x="11" y="57"/>
                    <a:pt x="11" y="57"/>
                  </a:cubicBezTo>
                  <a:cubicBezTo>
                    <a:pt x="11" y="57"/>
                    <a:pt x="11" y="57"/>
                    <a:pt x="11" y="57"/>
                  </a:cubicBezTo>
                  <a:cubicBezTo>
                    <a:pt x="11" y="57"/>
                    <a:pt x="11" y="57"/>
                    <a:pt x="12" y="57"/>
                  </a:cubicBezTo>
                  <a:cubicBezTo>
                    <a:pt x="12" y="57"/>
                    <a:pt x="12" y="57"/>
                    <a:pt x="12" y="57"/>
                  </a:cubicBezTo>
                  <a:cubicBezTo>
                    <a:pt x="12" y="57"/>
                    <a:pt x="12" y="57"/>
                    <a:pt x="13" y="57"/>
                  </a:cubicBezTo>
                  <a:cubicBezTo>
                    <a:pt x="13" y="57"/>
                    <a:pt x="13" y="57"/>
                    <a:pt x="14" y="57"/>
                  </a:cubicBezTo>
                  <a:cubicBezTo>
                    <a:pt x="14" y="57"/>
                    <a:pt x="14" y="57"/>
                    <a:pt x="14" y="57"/>
                  </a:cubicBezTo>
                  <a:cubicBezTo>
                    <a:pt x="14" y="57"/>
                    <a:pt x="14" y="57"/>
                    <a:pt x="14" y="57"/>
                  </a:cubicBezTo>
                  <a:cubicBezTo>
                    <a:pt x="15" y="57"/>
                    <a:pt x="15" y="57"/>
                    <a:pt x="15" y="57"/>
                  </a:cubicBezTo>
                  <a:cubicBezTo>
                    <a:pt x="16" y="57"/>
                    <a:pt x="16" y="57"/>
                    <a:pt x="17" y="57"/>
                  </a:cubicBezTo>
                  <a:cubicBezTo>
                    <a:pt x="17" y="57"/>
                    <a:pt x="17" y="57"/>
                    <a:pt x="17" y="57"/>
                  </a:cubicBezTo>
                  <a:cubicBezTo>
                    <a:pt x="17" y="57"/>
                    <a:pt x="18" y="57"/>
                    <a:pt x="18" y="56"/>
                  </a:cubicBezTo>
                  <a:cubicBezTo>
                    <a:pt x="18" y="56"/>
                    <a:pt x="18" y="56"/>
                    <a:pt x="18" y="56"/>
                  </a:cubicBezTo>
                  <a:cubicBezTo>
                    <a:pt x="19" y="56"/>
                    <a:pt x="20" y="55"/>
                    <a:pt x="21" y="55"/>
                  </a:cubicBezTo>
                  <a:cubicBezTo>
                    <a:pt x="106" y="6"/>
                    <a:pt x="106" y="6"/>
                    <a:pt x="106" y="6"/>
                  </a:cubicBezTo>
                  <a:lnTo>
                    <a:pt x="98" y="0"/>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ísḻídê"/>
            <p:cNvSpPr/>
            <p:nvPr/>
          </p:nvSpPr>
          <p:spPr bwMode="auto">
            <a:xfrm>
              <a:off x="4867275" y="3616326"/>
              <a:ext cx="355600" cy="382588"/>
            </a:xfrm>
            <a:custGeom>
              <a:avLst/>
              <a:gdLst>
                <a:gd name="T0" fmla="*/ 108 w 108"/>
                <a:gd name="T1" fmla="*/ 53 h 116"/>
                <a:gd name="T2" fmla="*/ 23 w 108"/>
                <a:gd name="T3" fmla="*/ 102 h 116"/>
                <a:gd name="T4" fmla="*/ 6 w 108"/>
                <a:gd name="T5" fmla="*/ 93 h 116"/>
                <a:gd name="T6" fmla="*/ 6 w 108"/>
                <a:gd name="T7" fmla="*/ 0 h 116"/>
                <a:gd name="T8" fmla="*/ 0 w 108"/>
                <a:gd name="T9" fmla="*/ 4 h 116"/>
                <a:gd name="T10" fmla="*/ 0 w 108"/>
                <a:gd name="T11" fmla="*/ 96 h 116"/>
                <a:gd name="T12" fmla="*/ 23 w 108"/>
                <a:gd name="T13" fmla="*/ 109 h 116"/>
                <a:gd name="T14" fmla="*/ 108 w 108"/>
                <a:gd name="T15" fmla="*/ 59 h 116"/>
                <a:gd name="T16" fmla="*/ 108 w 108"/>
                <a:gd name="T17" fmla="*/ 5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16">
                  <a:moveTo>
                    <a:pt x="108" y="53"/>
                  </a:moveTo>
                  <a:cubicBezTo>
                    <a:pt x="23" y="102"/>
                    <a:pt x="23" y="102"/>
                    <a:pt x="23" y="102"/>
                  </a:cubicBezTo>
                  <a:cubicBezTo>
                    <a:pt x="14" y="107"/>
                    <a:pt x="6" y="103"/>
                    <a:pt x="6" y="93"/>
                  </a:cubicBezTo>
                  <a:cubicBezTo>
                    <a:pt x="6" y="0"/>
                    <a:pt x="6" y="0"/>
                    <a:pt x="6" y="0"/>
                  </a:cubicBezTo>
                  <a:cubicBezTo>
                    <a:pt x="0" y="4"/>
                    <a:pt x="0" y="4"/>
                    <a:pt x="0" y="4"/>
                  </a:cubicBezTo>
                  <a:cubicBezTo>
                    <a:pt x="0" y="96"/>
                    <a:pt x="0" y="96"/>
                    <a:pt x="0" y="96"/>
                  </a:cubicBezTo>
                  <a:cubicBezTo>
                    <a:pt x="0" y="110"/>
                    <a:pt x="10" y="116"/>
                    <a:pt x="23" y="109"/>
                  </a:cubicBezTo>
                  <a:cubicBezTo>
                    <a:pt x="108" y="59"/>
                    <a:pt x="108" y="59"/>
                    <a:pt x="108" y="59"/>
                  </a:cubicBezTo>
                  <a:lnTo>
                    <a:pt x="108" y="53"/>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îṥḻíḑè"/>
            <p:cNvSpPr/>
            <p:nvPr/>
          </p:nvSpPr>
          <p:spPr bwMode="auto">
            <a:xfrm>
              <a:off x="5075238" y="3802063"/>
              <a:ext cx="269875" cy="203200"/>
            </a:xfrm>
            <a:custGeom>
              <a:avLst/>
              <a:gdLst>
                <a:gd name="T0" fmla="*/ 82 w 82"/>
                <a:gd name="T1" fmla="*/ 0 h 62"/>
                <a:gd name="T2" fmla="*/ 82 w 82"/>
                <a:gd name="T3" fmla="*/ 1 h 62"/>
                <a:gd name="T4" fmla="*/ 82 w 82"/>
                <a:gd name="T5" fmla="*/ 1 h 62"/>
                <a:gd name="T6" fmla="*/ 82 w 82"/>
                <a:gd name="T7" fmla="*/ 2 h 62"/>
                <a:gd name="T8" fmla="*/ 82 w 82"/>
                <a:gd name="T9" fmla="*/ 2 h 62"/>
                <a:gd name="T10" fmla="*/ 81 w 82"/>
                <a:gd name="T11" fmla="*/ 3 h 62"/>
                <a:gd name="T12" fmla="*/ 80 w 82"/>
                <a:gd name="T13" fmla="*/ 4 h 62"/>
                <a:gd name="T14" fmla="*/ 79 w 82"/>
                <a:gd name="T15" fmla="*/ 4 h 62"/>
                <a:gd name="T16" fmla="*/ 2 w 82"/>
                <a:gd name="T17" fmla="*/ 49 h 62"/>
                <a:gd name="T18" fmla="*/ 0 w 82"/>
                <a:gd name="T19" fmla="*/ 55 h 62"/>
                <a:gd name="T20" fmla="*/ 2 w 82"/>
                <a:gd name="T21" fmla="*/ 62 h 62"/>
                <a:gd name="T22" fmla="*/ 79 w 82"/>
                <a:gd name="T23" fmla="*/ 17 h 62"/>
                <a:gd name="T24" fmla="*/ 80 w 82"/>
                <a:gd name="T25" fmla="*/ 17 h 62"/>
                <a:gd name="T26" fmla="*/ 80 w 82"/>
                <a:gd name="T27" fmla="*/ 16 h 62"/>
                <a:gd name="T28" fmla="*/ 81 w 82"/>
                <a:gd name="T29" fmla="*/ 16 h 62"/>
                <a:gd name="T30" fmla="*/ 81 w 82"/>
                <a:gd name="T31" fmla="*/ 16 h 62"/>
                <a:gd name="T32" fmla="*/ 81 w 82"/>
                <a:gd name="T33" fmla="*/ 15 h 62"/>
                <a:gd name="T34" fmla="*/ 82 w 82"/>
                <a:gd name="T35" fmla="*/ 15 h 62"/>
                <a:gd name="T36" fmla="*/ 82 w 82"/>
                <a:gd name="T37" fmla="*/ 15 h 62"/>
                <a:gd name="T38" fmla="*/ 82 w 82"/>
                <a:gd name="T39" fmla="*/ 14 h 62"/>
                <a:gd name="T40" fmla="*/ 82 w 82"/>
                <a:gd name="T41" fmla="*/ 14 h 62"/>
                <a:gd name="T42" fmla="*/ 82 w 82"/>
                <a:gd name="T43" fmla="*/ 14 h 62"/>
                <a:gd name="T44" fmla="*/ 82 w 82"/>
                <a:gd name="T45" fmla="*/ 14 h 62"/>
                <a:gd name="T46" fmla="*/ 82 w 82"/>
                <a:gd name="T47" fmla="*/ 13 h 62"/>
                <a:gd name="T48" fmla="*/ 82 w 82"/>
                <a:gd name="T49" fmla="*/ 13 h 62"/>
                <a:gd name="T50" fmla="*/ 82 w 82"/>
                <a:gd name="T51" fmla="*/ 13 h 62"/>
                <a:gd name="T52" fmla="*/ 82 w 82"/>
                <a:gd name="T53" fmla="*/ 13 h 62"/>
                <a:gd name="T54" fmla="*/ 82 w 82"/>
                <a:gd name="T5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62">
                  <a:moveTo>
                    <a:pt x="82" y="0"/>
                  </a:moveTo>
                  <a:cubicBezTo>
                    <a:pt x="82" y="1"/>
                    <a:pt x="82" y="1"/>
                    <a:pt x="82" y="1"/>
                  </a:cubicBezTo>
                  <a:cubicBezTo>
                    <a:pt x="82" y="1"/>
                    <a:pt x="82" y="1"/>
                    <a:pt x="82" y="1"/>
                  </a:cubicBezTo>
                  <a:cubicBezTo>
                    <a:pt x="82" y="2"/>
                    <a:pt x="82" y="2"/>
                    <a:pt x="82" y="2"/>
                  </a:cubicBezTo>
                  <a:cubicBezTo>
                    <a:pt x="82" y="2"/>
                    <a:pt x="82" y="2"/>
                    <a:pt x="82" y="2"/>
                  </a:cubicBezTo>
                  <a:cubicBezTo>
                    <a:pt x="81" y="3"/>
                    <a:pt x="81" y="3"/>
                    <a:pt x="81" y="3"/>
                  </a:cubicBezTo>
                  <a:cubicBezTo>
                    <a:pt x="81" y="3"/>
                    <a:pt x="80" y="4"/>
                    <a:pt x="80" y="4"/>
                  </a:cubicBezTo>
                  <a:cubicBezTo>
                    <a:pt x="80" y="4"/>
                    <a:pt x="80" y="4"/>
                    <a:pt x="79" y="4"/>
                  </a:cubicBezTo>
                  <a:cubicBezTo>
                    <a:pt x="2" y="49"/>
                    <a:pt x="2" y="49"/>
                    <a:pt x="2" y="49"/>
                  </a:cubicBezTo>
                  <a:cubicBezTo>
                    <a:pt x="0" y="55"/>
                    <a:pt x="0" y="55"/>
                    <a:pt x="0" y="55"/>
                  </a:cubicBezTo>
                  <a:cubicBezTo>
                    <a:pt x="2" y="62"/>
                    <a:pt x="2" y="62"/>
                    <a:pt x="2" y="62"/>
                  </a:cubicBezTo>
                  <a:cubicBezTo>
                    <a:pt x="79" y="17"/>
                    <a:pt x="79" y="17"/>
                    <a:pt x="79" y="17"/>
                  </a:cubicBezTo>
                  <a:cubicBezTo>
                    <a:pt x="80" y="17"/>
                    <a:pt x="80" y="17"/>
                    <a:pt x="80" y="17"/>
                  </a:cubicBezTo>
                  <a:cubicBezTo>
                    <a:pt x="80" y="16"/>
                    <a:pt x="80" y="16"/>
                    <a:pt x="80" y="16"/>
                  </a:cubicBezTo>
                  <a:cubicBezTo>
                    <a:pt x="80" y="16"/>
                    <a:pt x="81" y="16"/>
                    <a:pt x="81" y="16"/>
                  </a:cubicBezTo>
                  <a:cubicBezTo>
                    <a:pt x="81" y="16"/>
                    <a:pt x="81" y="16"/>
                    <a:pt x="81" y="16"/>
                  </a:cubicBezTo>
                  <a:cubicBezTo>
                    <a:pt x="81" y="15"/>
                    <a:pt x="81" y="15"/>
                    <a:pt x="81" y="15"/>
                  </a:cubicBezTo>
                  <a:cubicBezTo>
                    <a:pt x="81" y="15"/>
                    <a:pt x="81" y="15"/>
                    <a:pt x="82" y="15"/>
                  </a:cubicBezTo>
                  <a:cubicBezTo>
                    <a:pt x="82" y="15"/>
                    <a:pt x="82" y="15"/>
                    <a:pt x="82" y="15"/>
                  </a:cubicBezTo>
                  <a:cubicBezTo>
                    <a:pt x="82" y="15"/>
                    <a:pt x="82" y="14"/>
                    <a:pt x="82" y="14"/>
                  </a:cubicBezTo>
                  <a:cubicBezTo>
                    <a:pt x="82" y="14"/>
                    <a:pt x="82" y="14"/>
                    <a:pt x="82" y="14"/>
                  </a:cubicBezTo>
                  <a:cubicBezTo>
                    <a:pt x="82" y="14"/>
                    <a:pt x="82" y="14"/>
                    <a:pt x="82" y="14"/>
                  </a:cubicBezTo>
                  <a:cubicBezTo>
                    <a:pt x="82" y="14"/>
                    <a:pt x="82" y="14"/>
                    <a:pt x="82" y="14"/>
                  </a:cubicBezTo>
                  <a:cubicBezTo>
                    <a:pt x="82" y="14"/>
                    <a:pt x="82" y="13"/>
                    <a:pt x="82" y="13"/>
                  </a:cubicBezTo>
                  <a:cubicBezTo>
                    <a:pt x="82" y="13"/>
                    <a:pt x="82" y="13"/>
                    <a:pt x="82" y="13"/>
                  </a:cubicBezTo>
                  <a:cubicBezTo>
                    <a:pt x="82" y="13"/>
                    <a:pt x="82" y="13"/>
                    <a:pt x="82" y="13"/>
                  </a:cubicBezTo>
                  <a:cubicBezTo>
                    <a:pt x="82" y="13"/>
                    <a:pt x="82" y="13"/>
                    <a:pt x="82" y="13"/>
                  </a:cubicBezTo>
                  <a:lnTo>
                    <a:pt x="82"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íṧḻïḍè"/>
            <p:cNvSpPr/>
            <p:nvPr/>
          </p:nvSpPr>
          <p:spPr bwMode="auto">
            <a:xfrm>
              <a:off x="4729163" y="3778251"/>
              <a:ext cx="352425" cy="230188"/>
            </a:xfrm>
            <a:custGeom>
              <a:avLst/>
              <a:gdLst>
                <a:gd name="T0" fmla="*/ 104 w 107"/>
                <a:gd name="T1" fmla="*/ 57 h 70"/>
                <a:gd name="T2" fmla="*/ 104 w 107"/>
                <a:gd name="T3" fmla="*/ 58 h 70"/>
                <a:gd name="T4" fmla="*/ 100 w 107"/>
                <a:gd name="T5" fmla="*/ 58 h 70"/>
                <a:gd name="T6" fmla="*/ 100 w 107"/>
                <a:gd name="T7" fmla="*/ 58 h 70"/>
                <a:gd name="T8" fmla="*/ 97 w 107"/>
                <a:gd name="T9" fmla="*/ 57 h 70"/>
                <a:gd name="T10" fmla="*/ 96 w 107"/>
                <a:gd name="T11" fmla="*/ 57 h 70"/>
                <a:gd name="T12" fmla="*/ 93 w 107"/>
                <a:gd name="T13" fmla="*/ 56 h 70"/>
                <a:gd name="T14" fmla="*/ 3 w 107"/>
                <a:gd name="T15" fmla="*/ 4 h 70"/>
                <a:gd name="T16" fmla="*/ 0 w 107"/>
                <a:gd name="T17" fmla="*/ 0 h 70"/>
                <a:gd name="T18" fmla="*/ 0 w 107"/>
                <a:gd name="T19" fmla="*/ 13 h 70"/>
                <a:gd name="T20" fmla="*/ 3 w 107"/>
                <a:gd name="T21" fmla="*/ 17 h 70"/>
                <a:gd name="T22" fmla="*/ 93 w 107"/>
                <a:gd name="T23" fmla="*/ 69 h 70"/>
                <a:gd name="T24" fmla="*/ 95 w 107"/>
                <a:gd name="T25" fmla="*/ 69 h 70"/>
                <a:gd name="T26" fmla="*/ 96 w 107"/>
                <a:gd name="T27" fmla="*/ 70 h 70"/>
                <a:gd name="T28" fmla="*/ 96 w 107"/>
                <a:gd name="T29" fmla="*/ 70 h 70"/>
                <a:gd name="T30" fmla="*/ 96 w 107"/>
                <a:gd name="T31" fmla="*/ 70 h 70"/>
                <a:gd name="T32" fmla="*/ 97 w 107"/>
                <a:gd name="T33" fmla="*/ 70 h 70"/>
                <a:gd name="T34" fmla="*/ 98 w 107"/>
                <a:gd name="T35" fmla="*/ 70 h 70"/>
                <a:gd name="T36" fmla="*/ 99 w 107"/>
                <a:gd name="T37" fmla="*/ 70 h 70"/>
                <a:gd name="T38" fmla="*/ 100 w 107"/>
                <a:gd name="T39" fmla="*/ 70 h 70"/>
                <a:gd name="T40" fmla="*/ 100 w 107"/>
                <a:gd name="T41" fmla="*/ 70 h 70"/>
                <a:gd name="T42" fmla="*/ 100 w 107"/>
                <a:gd name="T43" fmla="*/ 70 h 70"/>
                <a:gd name="T44" fmla="*/ 101 w 107"/>
                <a:gd name="T45" fmla="*/ 70 h 70"/>
                <a:gd name="T46" fmla="*/ 102 w 107"/>
                <a:gd name="T47" fmla="*/ 70 h 70"/>
                <a:gd name="T48" fmla="*/ 103 w 107"/>
                <a:gd name="T49" fmla="*/ 70 h 70"/>
                <a:gd name="T50" fmla="*/ 104 w 107"/>
                <a:gd name="T51" fmla="*/ 70 h 70"/>
                <a:gd name="T52" fmla="*/ 104 w 107"/>
                <a:gd name="T53" fmla="*/ 70 h 70"/>
                <a:gd name="T54" fmla="*/ 105 w 107"/>
                <a:gd name="T55" fmla="*/ 70 h 70"/>
                <a:gd name="T56" fmla="*/ 107 w 107"/>
                <a:gd name="T57" fmla="*/ 69 h 70"/>
                <a:gd name="T58" fmla="*/ 107 w 107"/>
                <a:gd name="T59" fmla="*/ 56 h 70"/>
                <a:gd name="T60" fmla="*/ 104 w 107"/>
                <a:gd name="T61"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 h="70">
                  <a:moveTo>
                    <a:pt x="104" y="57"/>
                  </a:moveTo>
                  <a:cubicBezTo>
                    <a:pt x="104" y="57"/>
                    <a:pt x="104" y="57"/>
                    <a:pt x="104" y="58"/>
                  </a:cubicBezTo>
                  <a:cubicBezTo>
                    <a:pt x="102" y="58"/>
                    <a:pt x="101" y="58"/>
                    <a:pt x="100" y="58"/>
                  </a:cubicBezTo>
                  <a:cubicBezTo>
                    <a:pt x="100" y="58"/>
                    <a:pt x="100" y="58"/>
                    <a:pt x="100" y="58"/>
                  </a:cubicBezTo>
                  <a:cubicBezTo>
                    <a:pt x="99" y="58"/>
                    <a:pt x="98" y="58"/>
                    <a:pt x="97" y="57"/>
                  </a:cubicBezTo>
                  <a:cubicBezTo>
                    <a:pt x="96" y="57"/>
                    <a:pt x="96" y="57"/>
                    <a:pt x="96" y="57"/>
                  </a:cubicBezTo>
                  <a:cubicBezTo>
                    <a:pt x="95" y="57"/>
                    <a:pt x="94" y="57"/>
                    <a:pt x="93" y="56"/>
                  </a:cubicBezTo>
                  <a:cubicBezTo>
                    <a:pt x="3" y="4"/>
                    <a:pt x="3" y="4"/>
                    <a:pt x="3" y="4"/>
                  </a:cubicBezTo>
                  <a:cubicBezTo>
                    <a:pt x="1" y="3"/>
                    <a:pt x="0" y="2"/>
                    <a:pt x="0" y="0"/>
                  </a:cubicBezTo>
                  <a:cubicBezTo>
                    <a:pt x="0" y="13"/>
                    <a:pt x="0" y="13"/>
                    <a:pt x="0" y="13"/>
                  </a:cubicBezTo>
                  <a:cubicBezTo>
                    <a:pt x="0" y="14"/>
                    <a:pt x="1" y="16"/>
                    <a:pt x="3" y="17"/>
                  </a:cubicBezTo>
                  <a:cubicBezTo>
                    <a:pt x="93" y="69"/>
                    <a:pt x="93" y="69"/>
                    <a:pt x="93" y="69"/>
                  </a:cubicBezTo>
                  <a:cubicBezTo>
                    <a:pt x="94" y="69"/>
                    <a:pt x="94" y="69"/>
                    <a:pt x="95" y="69"/>
                  </a:cubicBezTo>
                  <a:cubicBezTo>
                    <a:pt x="95" y="69"/>
                    <a:pt x="95" y="70"/>
                    <a:pt x="96" y="70"/>
                  </a:cubicBezTo>
                  <a:cubicBezTo>
                    <a:pt x="96" y="70"/>
                    <a:pt x="96" y="70"/>
                    <a:pt x="96" y="70"/>
                  </a:cubicBezTo>
                  <a:cubicBezTo>
                    <a:pt x="96" y="70"/>
                    <a:pt x="96" y="70"/>
                    <a:pt x="96" y="70"/>
                  </a:cubicBezTo>
                  <a:cubicBezTo>
                    <a:pt x="97" y="70"/>
                    <a:pt x="97" y="70"/>
                    <a:pt x="97" y="70"/>
                  </a:cubicBezTo>
                  <a:cubicBezTo>
                    <a:pt x="97" y="70"/>
                    <a:pt x="97" y="70"/>
                    <a:pt x="98" y="70"/>
                  </a:cubicBezTo>
                  <a:cubicBezTo>
                    <a:pt x="98" y="70"/>
                    <a:pt x="98" y="70"/>
                    <a:pt x="99" y="70"/>
                  </a:cubicBezTo>
                  <a:cubicBezTo>
                    <a:pt x="99" y="70"/>
                    <a:pt x="99" y="70"/>
                    <a:pt x="100" y="70"/>
                  </a:cubicBezTo>
                  <a:cubicBezTo>
                    <a:pt x="100" y="70"/>
                    <a:pt x="100" y="70"/>
                    <a:pt x="100" y="70"/>
                  </a:cubicBezTo>
                  <a:cubicBezTo>
                    <a:pt x="100" y="70"/>
                    <a:pt x="100" y="70"/>
                    <a:pt x="100" y="70"/>
                  </a:cubicBezTo>
                  <a:cubicBezTo>
                    <a:pt x="100" y="70"/>
                    <a:pt x="101" y="70"/>
                    <a:pt x="101" y="70"/>
                  </a:cubicBezTo>
                  <a:cubicBezTo>
                    <a:pt x="101" y="70"/>
                    <a:pt x="101" y="70"/>
                    <a:pt x="102" y="70"/>
                  </a:cubicBezTo>
                  <a:cubicBezTo>
                    <a:pt x="102" y="70"/>
                    <a:pt x="103" y="70"/>
                    <a:pt x="103" y="70"/>
                  </a:cubicBezTo>
                  <a:cubicBezTo>
                    <a:pt x="103" y="70"/>
                    <a:pt x="103" y="70"/>
                    <a:pt x="104" y="70"/>
                  </a:cubicBezTo>
                  <a:cubicBezTo>
                    <a:pt x="104" y="70"/>
                    <a:pt x="104" y="70"/>
                    <a:pt x="104" y="70"/>
                  </a:cubicBezTo>
                  <a:cubicBezTo>
                    <a:pt x="104" y="70"/>
                    <a:pt x="105" y="70"/>
                    <a:pt x="105" y="70"/>
                  </a:cubicBezTo>
                  <a:cubicBezTo>
                    <a:pt x="106" y="69"/>
                    <a:pt x="106" y="69"/>
                    <a:pt x="107" y="69"/>
                  </a:cubicBezTo>
                  <a:cubicBezTo>
                    <a:pt x="107" y="56"/>
                    <a:pt x="107" y="56"/>
                    <a:pt x="107" y="56"/>
                  </a:cubicBezTo>
                  <a:cubicBezTo>
                    <a:pt x="106" y="57"/>
                    <a:pt x="105" y="57"/>
                    <a:pt x="104" y="57"/>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íṥľïdê"/>
            <p:cNvSpPr/>
            <p:nvPr/>
          </p:nvSpPr>
          <p:spPr bwMode="auto">
            <a:xfrm>
              <a:off x="4729163" y="3609976"/>
              <a:ext cx="619125" cy="360363"/>
            </a:xfrm>
            <a:custGeom>
              <a:avLst/>
              <a:gdLst>
                <a:gd name="T0" fmla="*/ 184 w 188"/>
                <a:gd name="T1" fmla="*/ 54 h 109"/>
                <a:gd name="T2" fmla="*/ 184 w 188"/>
                <a:gd name="T3" fmla="*/ 62 h 109"/>
                <a:gd name="T4" fmla="*/ 107 w 188"/>
                <a:gd name="T5" fmla="*/ 107 h 109"/>
                <a:gd name="T6" fmla="*/ 93 w 188"/>
                <a:gd name="T7" fmla="*/ 107 h 109"/>
                <a:gd name="T8" fmla="*/ 3 w 188"/>
                <a:gd name="T9" fmla="*/ 55 h 109"/>
                <a:gd name="T10" fmla="*/ 3 w 188"/>
                <a:gd name="T11" fmla="*/ 47 h 109"/>
                <a:gd name="T12" fmla="*/ 81 w 188"/>
                <a:gd name="T13" fmla="*/ 2 h 109"/>
                <a:gd name="T14" fmla="*/ 95 w 188"/>
                <a:gd name="T15" fmla="*/ 2 h 109"/>
                <a:gd name="T16" fmla="*/ 184 w 188"/>
                <a:gd name="T17" fmla="*/ 5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09">
                  <a:moveTo>
                    <a:pt x="184" y="54"/>
                  </a:moveTo>
                  <a:cubicBezTo>
                    <a:pt x="188" y="56"/>
                    <a:pt x="188" y="60"/>
                    <a:pt x="184" y="62"/>
                  </a:cubicBezTo>
                  <a:cubicBezTo>
                    <a:pt x="107" y="107"/>
                    <a:pt x="107" y="107"/>
                    <a:pt x="107" y="107"/>
                  </a:cubicBezTo>
                  <a:cubicBezTo>
                    <a:pt x="103" y="109"/>
                    <a:pt x="97" y="109"/>
                    <a:pt x="93" y="107"/>
                  </a:cubicBezTo>
                  <a:cubicBezTo>
                    <a:pt x="3" y="55"/>
                    <a:pt x="3" y="55"/>
                    <a:pt x="3" y="55"/>
                  </a:cubicBezTo>
                  <a:cubicBezTo>
                    <a:pt x="0" y="53"/>
                    <a:pt x="0" y="50"/>
                    <a:pt x="3" y="47"/>
                  </a:cubicBezTo>
                  <a:cubicBezTo>
                    <a:pt x="81" y="2"/>
                    <a:pt x="81" y="2"/>
                    <a:pt x="81" y="2"/>
                  </a:cubicBezTo>
                  <a:cubicBezTo>
                    <a:pt x="85" y="0"/>
                    <a:pt x="91" y="0"/>
                    <a:pt x="95" y="2"/>
                  </a:cubicBezTo>
                  <a:lnTo>
                    <a:pt x="184" y="54"/>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íSliḋè"/>
            <p:cNvSpPr/>
            <p:nvPr/>
          </p:nvSpPr>
          <p:spPr bwMode="auto">
            <a:xfrm>
              <a:off x="4794250" y="3548063"/>
              <a:ext cx="623888" cy="349250"/>
            </a:xfrm>
            <a:custGeom>
              <a:avLst/>
              <a:gdLst>
                <a:gd name="T0" fmla="*/ 23 w 189"/>
                <a:gd name="T1" fmla="*/ 41 h 106"/>
                <a:gd name="T2" fmla="*/ 2 w 189"/>
                <a:gd name="T3" fmla="*/ 30 h 106"/>
                <a:gd name="T4" fmla="*/ 11 w 189"/>
                <a:gd name="T5" fmla="*/ 80 h 106"/>
                <a:gd name="T6" fmla="*/ 94 w 189"/>
                <a:gd name="T7" fmla="*/ 99 h 106"/>
                <a:gd name="T8" fmla="*/ 163 w 189"/>
                <a:gd name="T9" fmla="*/ 58 h 106"/>
                <a:gd name="T10" fmla="*/ 187 w 189"/>
                <a:gd name="T11" fmla="*/ 45 h 106"/>
                <a:gd name="T12" fmla="*/ 175 w 189"/>
                <a:gd name="T13" fmla="*/ 8 h 106"/>
                <a:gd name="T14" fmla="*/ 87 w 189"/>
                <a:gd name="T15" fmla="*/ 34 h 106"/>
                <a:gd name="T16" fmla="*/ 23 w 189"/>
                <a:gd name="T17" fmla="*/ 4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06">
                  <a:moveTo>
                    <a:pt x="23" y="41"/>
                  </a:moveTo>
                  <a:cubicBezTo>
                    <a:pt x="2" y="30"/>
                    <a:pt x="2" y="30"/>
                    <a:pt x="2" y="30"/>
                  </a:cubicBezTo>
                  <a:cubicBezTo>
                    <a:pt x="1" y="52"/>
                    <a:pt x="0" y="68"/>
                    <a:pt x="11" y="80"/>
                  </a:cubicBezTo>
                  <a:cubicBezTo>
                    <a:pt x="28" y="97"/>
                    <a:pt x="62" y="106"/>
                    <a:pt x="94" y="99"/>
                  </a:cubicBezTo>
                  <a:cubicBezTo>
                    <a:pt x="118" y="93"/>
                    <a:pt x="135" y="77"/>
                    <a:pt x="163" y="58"/>
                  </a:cubicBezTo>
                  <a:cubicBezTo>
                    <a:pt x="187" y="45"/>
                    <a:pt x="187" y="45"/>
                    <a:pt x="187" y="45"/>
                  </a:cubicBezTo>
                  <a:cubicBezTo>
                    <a:pt x="189" y="20"/>
                    <a:pt x="187" y="12"/>
                    <a:pt x="175" y="8"/>
                  </a:cubicBezTo>
                  <a:cubicBezTo>
                    <a:pt x="153" y="0"/>
                    <a:pt x="116" y="20"/>
                    <a:pt x="87" y="34"/>
                  </a:cubicBezTo>
                  <a:lnTo>
                    <a:pt x="23" y="41"/>
                  </a:lnTo>
                  <a:close/>
                </a:path>
              </a:pathLst>
            </a:custGeom>
            <a:solidFill>
              <a:srgbClr val="333D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íṥḻîḍe"/>
            <p:cNvSpPr/>
            <p:nvPr/>
          </p:nvSpPr>
          <p:spPr bwMode="auto">
            <a:xfrm>
              <a:off x="4784725" y="3597276"/>
              <a:ext cx="550863" cy="300038"/>
            </a:xfrm>
            <a:custGeom>
              <a:avLst/>
              <a:gdLst>
                <a:gd name="T0" fmla="*/ 26 w 167"/>
                <a:gd name="T1" fmla="*/ 26 h 91"/>
                <a:gd name="T2" fmla="*/ 5 w 167"/>
                <a:gd name="T3" fmla="*/ 15 h 91"/>
                <a:gd name="T4" fmla="*/ 11 w 167"/>
                <a:gd name="T5" fmla="*/ 65 h 91"/>
                <a:gd name="T6" fmla="*/ 97 w 167"/>
                <a:gd name="T7" fmla="*/ 84 h 91"/>
                <a:gd name="T8" fmla="*/ 166 w 167"/>
                <a:gd name="T9" fmla="*/ 43 h 91"/>
                <a:gd name="T10" fmla="*/ 145 w 167"/>
                <a:gd name="T11" fmla="*/ 0 h 91"/>
                <a:gd name="T12" fmla="*/ 90 w 167"/>
                <a:gd name="T13" fmla="*/ 19 h 91"/>
                <a:gd name="T14" fmla="*/ 26 w 167"/>
                <a:gd name="T15" fmla="*/ 26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91">
                  <a:moveTo>
                    <a:pt x="26" y="26"/>
                  </a:moveTo>
                  <a:cubicBezTo>
                    <a:pt x="5" y="15"/>
                    <a:pt x="5" y="15"/>
                    <a:pt x="5" y="15"/>
                  </a:cubicBezTo>
                  <a:cubicBezTo>
                    <a:pt x="4" y="37"/>
                    <a:pt x="0" y="54"/>
                    <a:pt x="11" y="65"/>
                  </a:cubicBezTo>
                  <a:cubicBezTo>
                    <a:pt x="28" y="83"/>
                    <a:pt x="65" y="91"/>
                    <a:pt x="97" y="84"/>
                  </a:cubicBezTo>
                  <a:cubicBezTo>
                    <a:pt x="121" y="78"/>
                    <a:pt x="138" y="62"/>
                    <a:pt x="166" y="43"/>
                  </a:cubicBezTo>
                  <a:cubicBezTo>
                    <a:pt x="167" y="21"/>
                    <a:pt x="157" y="4"/>
                    <a:pt x="145" y="0"/>
                  </a:cubicBezTo>
                  <a:cubicBezTo>
                    <a:pt x="128" y="6"/>
                    <a:pt x="106" y="11"/>
                    <a:pt x="90" y="19"/>
                  </a:cubicBezTo>
                  <a:lnTo>
                    <a:pt x="26" y="26"/>
                  </a:ln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i$1ïḋè"/>
            <p:cNvSpPr/>
            <p:nvPr/>
          </p:nvSpPr>
          <p:spPr bwMode="auto">
            <a:xfrm>
              <a:off x="6361113" y="3327401"/>
              <a:ext cx="185738" cy="138113"/>
            </a:xfrm>
            <a:custGeom>
              <a:avLst/>
              <a:gdLst>
                <a:gd name="T0" fmla="*/ 56 w 56"/>
                <a:gd name="T1" fmla="*/ 0 h 42"/>
                <a:gd name="T2" fmla="*/ 56 w 56"/>
                <a:gd name="T3" fmla="*/ 1 h 42"/>
                <a:gd name="T4" fmla="*/ 56 w 56"/>
                <a:gd name="T5" fmla="*/ 1 h 42"/>
                <a:gd name="T6" fmla="*/ 55 w 56"/>
                <a:gd name="T7" fmla="*/ 1 h 42"/>
                <a:gd name="T8" fmla="*/ 55 w 56"/>
                <a:gd name="T9" fmla="*/ 2 h 42"/>
                <a:gd name="T10" fmla="*/ 55 w 56"/>
                <a:gd name="T11" fmla="*/ 2 h 42"/>
                <a:gd name="T12" fmla="*/ 54 w 56"/>
                <a:gd name="T13" fmla="*/ 2 h 42"/>
                <a:gd name="T14" fmla="*/ 54 w 56"/>
                <a:gd name="T15" fmla="*/ 3 h 42"/>
                <a:gd name="T16" fmla="*/ 0 w 56"/>
                <a:gd name="T17" fmla="*/ 34 h 42"/>
                <a:gd name="T18" fmla="*/ 0 w 56"/>
                <a:gd name="T19" fmla="*/ 42 h 42"/>
                <a:gd name="T20" fmla="*/ 54 w 56"/>
                <a:gd name="T21" fmla="*/ 11 h 42"/>
                <a:gd name="T22" fmla="*/ 54 w 56"/>
                <a:gd name="T23" fmla="*/ 11 h 42"/>
                <a:gd name="T24" fmla="*/ 54 w 56"/>
                <a:gd name="T25" fmla="*/ 11 h 42"/>
                <a:gd name="T26" fmla="*/ 55 w 56"/>
                <a:gd name="T27" fmla="*/ 11 h 42"/>
                <a:gd name="T28" fmla="*/ 55 w 56"/>
                <a:gd name="T29" fmla="*/ 11 h 42"/>
                <a:gd name="T30" fmla="*/ 55 w 56"/>
                <a:gd name="T31" fmla="*/ 10 h 42"/>
                <a:gd name="T32" fmla="*/ 55 w 56"/>
                <a:gd name="T33" fmla="*/ 10 h 42"/>
                <a:gd name="T34" fmla="*/ 55 w 56"/>
                <a:gd name="T35" fmla="*/ 10 h 42"/>
                <a:gd name="T36" fmla="*/ 55 w 56"/>
                <a:gd name="T37" fmla="*/ 10 h 42"/>
                <a:gd name="T38" fmla="*/ 55 w 56"/>
                <a:gd name="T39" fmla="*/ 9 h 42"/>
                <a:gd name="T40" fmla="*/ 55 w 56"/>
                <a:gd name="T41" fmla="*/ 9 h 42"/>
                <a:gd name="T42" fmla="*/ 56 w 56"/>
                <a:gd name="T43" fmla="*/ 9 h 42"/>
                <a:gd name="T44" fmla="*/ 56 w 56"/>
                <a:gd name="T45" fmla="*/ 9 h 42"/>
                <a:gd name="T46" fmla="*/ 56 w 56"/>
                <a:gd name="T47" fmla="*/ 9 h 42"/>
                <a:gd name="T48" fmla="*/ 56 w 56"/>
                <a:gd name="T49" fmla="*/ 9 h 42"/>
                <a:gd name="T50" fmla="*/ 56 w 56"/>
                <a:gd name="T51" fmla="*/ 9 h 42"/>
                <a:gd name="T52" fmla="*/ 56 w 56"/>
                <a:gd name="T5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42">
                  <a:moveTo>
                    <a:pt x="56" y="0"/>
                  </a:moveTo>
                  <a:cubicBezTo>
                    <a:pt x="56" y="0"/>
                    <a:pt x="56" y="0"/>
                    <a:pt x="56" y="1"/>
                  </a:cubicBezTo>
                  <a:cubicBezTo>
                    <a:pt x="56" y="1"/>
                    <a:pt x="56" y="1"/>
                    <a:pt x="56" y="1"/>
                  </a:cubicBezTo>
                  <a:cubicBezTo>
                    <a:pt x="55" y="1"/>
                    <a:pt x="55" y="1"/>
                    <a:pt x="55" y="1"/>
                  </a:cubicBezTo>
                  <a:cubicBezTo>
                    <a:pt x="55" y="1"/>
                    <a:pt x="55" y="1"/>
                    <a:pt x="55" y="2"/>
                  </a:cubicBezTo>
                  <a:cubicBezTo>
                    <a:pt x="55" y="2"/>
                    <a:pt x="55" y="2"/>
                    <a:pt x="55" y="2"/>
                  </a:cubicBezTo>
                  <a:cubicBezTo>
                    <a:pt x="54" y="2"/>
                    <a:pt x="54" y="2"/>
                    <a:pt x="54" y="2"/>
                  </a:cubicBezTo>
                  <a:cubicBezTo>
                    <a:pt x="54" y="3"/>
                    <a:pt x="54" y="3"/>
                    <a:pt x="54" y="3"/>
                  </a:cubicBezTo>
                  <a:cubicBezTo>
                    <a:pt x="0" y="34"/>
                    <a:pt x="0" y="34"/>
                    <a:pt x="0" y="34"/>
                  </a:cubicBezTo>
                  <a:cubicBezTo>
                    <a:pt x="0" y="42"/>
                    <a:pt x="0" y="42"/>
                    <a:pt x="0" y="42"/>
                  </a:cubicBezTo>
                  <a:cubicBezTo>
                    <a:pt x="54" y="11"/>
                    <a:pt x="54" y="11"/>
                    <a:pt x="54" y="11"/>
                  </a:cubicBezTo>
                  <a:cubicBezTo>
                    <a:pt x="54" y="11"/>
                    <a:pt x="54" y="11"/>
                    <a:pt x="54" y="11"/>
                  </a:cubicBezTo>
                  <a:cubicBezTo>
                    <a:pt x="54" y="11"/>
                    <a:pt x="54" y="11"/>
                    <a:pt x="54" y="11"/>
                  </a:cubicBezTo>
                  <a:cubicBezTo>
                    <a:pt x="54" y="11"/>
                    <a:pt x="54" y="11"/>
                    <a:pt x="55" y="11"/>
                  </a:cubicBezTo>
                  <a:cubicBezTo>
                    <a:pt x="55" y="11"/>
                    <a:pt x="55" y="11"/>
                    <a:pt x="55" y="11"/>
                  </a:cubicBezTo>
                  <a:cubicBezTo>
                    <a:pt x="55" y="10"/>
                    <a:pt x="55" y="10"/>
                    <a:pt x="55" y="10"/>
                  </a:cubicBezTo>
                  <a:cubicBezTo>
                    <a:pt x="55" y="10"/>
                    <a:pt x="55" y="10"/>
                    <a:pt x="55" y="10"/>
                  </a:cubicBezTo>
                  <a:cubicBezTo>
                    <a:pt x="55" y="10"/>
                    <a:pt x="55" y="10"/>
                    <a:pt x="55" y="10"/>
                  </a:cubicBezTo>
                  <a:cubicBezTo>
                    <a:pt x="55" y="10"/>
                    <a:pt x="55" y="10"/>
                    <a:pt x="55" y="10"/>
                  </a:cubicBezTo>
                  <a:cubicBezTo>
                    <a:pt x="55" y="10"/>
                    <a:pt x="55" y="10"/>
                    <a:pt x="55" y="9"/>
                  </a:cubicBezTo>
                  <a:cubicBezTo>
                    <a:pt x="55" y="9"/>
                    <a:pt x="55" y="9"/>
                    <a:pt x="55" y="9"/>
                  </a:cubicBezTo>
                  <a:cubicBezTo>
                    <a:pt x="55" y="9"/>
                    <a:pt x="56" y="9"/>
                    <a:pt x="56" y="9"/>
                  </a:cubicBezTo>
                  <a:cubicBezTo>
                    <a:pt x="56" y="9"/>
                    <a:pt x="56" y="9"/>
                    <a:pt x="56" y="9"/>
                  </a:cubicBezTo>
                  <a:cubicBezTo>
                    <a:pt x="56" y="9"/>
                    <a:pt x="56" y="9"/>
                    <a:pt x="56" y="9"/>
                  </a:cubicBezTo>
                  <a:cubicBezTo>
                    <a:pt x="56" y="9"/>
                    <a:pt x="56" y="9"/>
                    <a:pt x="56" y="9"/>
                  </a:cubicBezTo>
                  <a:cubicBezTo>
                    <a:pt x="56" y="9"/>
                    <a:pt x="56" y="9"/>
                    <a:pt x="56" y="9"/>
                  </a:cubicBezTo>
                  <a:lnTo>
                    <a:pt x="56"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ïṡḻîde"/>
            <p:cNvSpPr/>
            <p:nvPr/>
          </p:nvSpPr>
          <p:spPr bwMode="auto">
            <a:xfrm>
              <a:off x="6118225" y="3309938"/>
              <a:ext cx="242888" cy="161925"/>
            </a:xfrm>
            <a:custGeom>
              <a:avLst/>
              <a:gdLst>
                <a:gd name="T0" fmla="*/ 72 w 74"/>
                <a:gd name="T1" fmla="*/ 40 h 49"/>
                <a:gd name="T2" fmla="*/ 72 w 74"/>
                <a:gd name="T3" fmla="*/ 40 h 49"/>
                <a:gd name="T4" fmla="*/ 69 w 74"/>
                <a:gd name="T5" fmla="*/ 40 h 49"/>
                <a:gd name="T6" fmla="*/ 69 w 74"/>
                <a:gd name="T7" fmla="*/ 40 h 49"/>
                <a:gd name="T8" fmla="*/ 67 w 74"/>
                <a:gd name="T9" fmla="*/ 40 h 49"/>
                <a:gd name="T10" fmla="*/ 67 w 74"/>
                <a:gd name="T11" fmla="*/ 40 h 49"/>
                <a:gd name="T12" fmla="*/ 65 w 74"/>
                <a:gd name="T13" fmla="*/ 39 h 49"/>
                <a:gd name="T14" fmla="*/ 2 w 74"/>
                <a:gd name="T15" fmla="*/ 3 h 49"/>
                <a:gd name="T16" fmla="*/ 0 w 74"/>
                <a:gd name="T17" fmla="*/ 0 h 49"/>
                <a:gd name="T18" fmla="*/ 0 w 74"/>
                <a:gd name="T19" fmla="*/ 9 h 49"/>
                <a:gd name="T20" fmla="*/ 2 w 74"/>
                <a:gd name="T21" fmla="*/ 12 h 49"/>
                <a:gd name="T22" fmla="*/ 65 w 74"/>
                <a:gd name="T23" fmla="*/ 47 h 49"/>
                <a:gd name="T24" fmla="*/ 66 w 74"/>
                <a:gd name="T25" fmla="*/ 48 h 49"/>
                <a:gd name="T26" fmla="*/ 66 w 74"/>
                <a:gd name="T27" fmla="*/ 48 h 49"/>
                <a:gd name="T28" fmla="*/ 67 w 74"/>
                <a:gd name="T29" fmla="*/ 48 h 49"/>
                <a:gd name="T30" fmla="*/ 67 w 74"/>
                <a:gd name="T31" fmla="*/ 48 h 49"/>
                <a:gd name="T32" fmla="*/ 67 w 74"/>
                <a:gd name="T33" fmla="*/ 48 h 49"/>
                <a:gd name="T34" fmla="*/ 68 w 74"/>
                <a:gd name="T35" fmla="*/ 48 h 49"/>
                <a:gd name="T36" fmla="*/ 68 w 74"/>
                <a:gd name="T37" fmla="*/ 49 h 49"/>
                <a:gd name="T38" fmla="*/ 69 w 74"/>
                <a:gd name="T39" fmla="*/ 49 h 49"/>
                <a:gd name="T40" fmla="*/ 69 w 74"/>
                <a:gd name="T41" fmla="*/ 49 h 49"/>
                <a:gd name="T42" fmla="*/ 69 w 74"/>
                <a:gd name="T43" fmla="*/ 49 h 49"/>
                <a:gd name="T44" fmla="*/ 70 w 74"/>
                <a:gd name="T45" fmla="*/ 49 h 49"/>
                <a:gd name="T46" fmla="*/ 70 w 74"/>
                <a:gd name="T47" fmla="*/ 49 h 49"/>
                <a:gd name="T48" fmla="*/ 71 w 74"/>
                <a:gd name="T49" fmla="*/ 48 h 49"/>
                <a:gd name="T50" fmla="*/ 72 w 74"/>
                <a:gd name="T51" fmla="*/ 48 h 49"/>
                <a:gd name="T52" fmla="*/ 72 w 74"/>
                <a:gd name="T53" fmla="*/ 48 h 49"/>
                <a:gd name="T54" fmla="*/ 73 w 74"/>
                <a:gd name="T55" fmla="*/ 48 h 49"/>
                <a:gd name="T56" fmla="*/ 74 w 74"/>
                <a:gd name="T57" fmla="*/ 47 h 49"/>
                <a:gd name="T58" fmla="*/ 74 w 74"/>
                <a:gd name="T59" fmla="*/ 39 h 49"/>
                <a:gd name="T60" fmla="*/ 72 w 74"/>
                <a:gd name="T61"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4" h="49">
                  <a:moveTo>
                    <a:pt x="72" y="40"/>
                  </a:moveTo>
                  <a:cubicBezTo>
                    <a:pt x="72" y="40"/>
                    <a:pt x="72" y="40"/>
                    <a:pt x="72" y="40"/>
                  </a:cubicBezTo>
                  <a:cubicBezTo>
                    <a:pt x="71" y="40"/>
                    <a:pt x="70" y="40"/>
                    <a:pt x="69" y="40"/>
                  </a:cubicBezTo>
                  <a:cubicBezTo>
                    <a:pt x="69" y="40"/>
                    <a:pt x="69" y="40"/>
                    <a:pt x="69" y="40"/>
                  </a:cubicBezTo>
                  <a:cubicBezTo>
                    <a:pt x="68" y="40"/>
                    <a:pt x="68" y="40"/>
                    <a:pt x="67" y="40"/>
                  </a:cubicBezTo>
                  <a:cubicBezTo>
                    <a:pt x="67" y="40"/>
                    <a:pt x="67" y="40"/>
                    <a:pt x="67" y="40"/>
                  </a:cubicBezTo>
                  <a:cubicBezTo>
                    <a:pt x="66" y="40"/>
                    <a:pt x="65" y="39"/>
                    <a:pt x="65" y="39"/>
                  </a:cubicBezTo>
                  <a:cubicBezTo>
                    <a:pt x="2" y="3"/>
                    <a:pt x="2" y="3"/>
                    <a:pt x="2" y="3"/>
                  </a:cubicBezTo>
                  <a:cubicBezTo>
                    <a:pt x="1" y="2"/>
                    <a:pt x="0" y="1"/>
                    <a:pt x="0" y="0"/>
                  </a:cubicBezTo>
                  <a:cubicBezTo>
                    <a:pt x="0" y="9"/>
                    <a:pt x="0" y="9"/>
                    <a:pt x="0" y="9"/>
                  </a:cubicBezTo>
                  <a:cubicBezTo>
                    <a:pt x="0" y="10"/>
                    <a:pt x="1" y="11"/>
                    <a:pt x="2" y="12"/>
                  </a:cubicBezTo>
                  <a:cubicBezTo>
                    <a:pt x="65" y="47"/>
                    <a:pt x="65" y="47"/>
                    <a:pt x="65" y="47"/>
                  </a:cubicBezTo>
                  <a:cubicBezTo>
                    <a:pt x="65" y="48"/>
                    <a:pt x="65" y="48"/>
                    <a:pt x="66" y="48"/>
                  </a:cubicBezTo>
                  <a:cubicBezTo>
                    <a:pt x="66" y="48"/>
                    <a:pt x="66" y="48"/>
                    <a:pt x="66" y="48"/>
                  </a:cubicBezTo>
                  <a:cubicBezTo>
                    <a:pt x="66" y="48"/>
                    <a:pt x="67" y="48"/>
                    <a:pt x="67" y="48"/>
                  </a:cubicBezTo>
                  <a:cubicBezTo>
                    <a:pt x="67" y="48"/>
                    <a:pt x="67" y="48"/>
                    <a:pt x="67" y="48"/>
                  </a:cubicBezTo>
                  <a:cubicBezTo>
                    <a:pt x="67" y="48"/>
                    <a:pt x="67" y="48"/>
                    <a:pt x="67" y="48"/>
                  </a:cubicBezTo>
                  <a:cubicBezTo>
                    <a:pt x="67" y="48"/>
                    <a:pt x="67" y="48"/>
                    <a:pt x="68" y="48"/>
                  </a:cubicBezTo>
                  <a:cubicBezTo>
                    <a:pt x="68" y="48"/>
                    <a:pt x="68" y="49"/>
                    <a:pt x="68" y="49"/>
                  </a:cubicBezTo>
                  <a:cubicBezTo>
                    <a:pt x="69" y="49"/>
                    <a:pt x="69" y="49"/>
                    <a:pt x="69" y="49"/>
                  </a:cubicBezTo>
                  <a:cubicBezTo>
                    <a:pt x="69" y="49"/>
                    <a:pt x="69" y="49"/>
                    <a:pt x="69" y="49"/>
                  </a:cubicBezTo>
                  <a:cubicBezTo>
                    <a:pt x="69" y="49"/>
                    <a:pt x="69" y="49"/>
                    <a:pt x="69" y="49"/>
                  </a:cubicBezTo>
                  <a:cubicBezTo>
                    <a:pt x="70" y="49"/>
                    <a:pt x="70" y="49"/>
                    <a:pt x="70" y="49"/>
                  </a:cubicBezTo>
                  <a:cubicBezTo>
                    <a:pt x="70" y="49"/>
                    <a:pt x="70" y="49"/>
                    <a:pt x="70" y="49"/>
                  </a:cubicBezTo>
                  <a:cubicBezTo>
                    <a:pt x="71" y="48"/>
                    <a:pt x="71" y="48"/>
                    <a:pt x="71" y="48"/>
                  </a:cubicBezTo>
                  <a:cubicBezTo>
                    <a:pt x="71" y="48"/>
                    <a:pt x="72" y="48"/>
                    <a:pt x="72" y="48"/>
                  </a:cubicBezTo>
                  <a:cubicBezTo>
                    <a:pt x="72" y="48"/>
                    <a:pt x="72" y="48"/>
                    <a:pt x="72" y="48"/>
                  </a:cubicBezTo>
                  <a:cubicBezTo>
                    <a:pt x="72" y="48"/>
                    <a:pt x="72" y="48"/>
                    <a:pt x="73" y="48"/>
                  </a:cubicBezTo>
                  <a:cubicBezTo>
                    <a:pt x="73" y="48"/>
                    <a:pt x="74" y="48"/>
                    <a:pt x="74" y="47"/>
                  </a:cubicBezTo>
                  <a:cubicBezTo>
                    <a:pt x="74" y="39"/>
                    <a:pt x="74" y="39"/>
                    <a:pt x="74" y="39"/>
                  </a:cubicBezTo>
                  <a:cubicBezTo>
                    <a:pt x="74" y="39"/>
                    <a:pt x="73" y="39"/>
                    <a:pt x="72" y="40"/>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îṩ1idê"/>
            <p:cNvSpPr/>
            <p:nvPr/>
          </p:nvSpPr>
          <p:spPr bwMode="auto">
            <a:xfrm>
              <a:off x="6118225" y="3195638"/>
              <a:ext cx="428625" cy="246063"/>
            </a:xfrm>
            <a:custGeom>
              <a:avLst/>
              <a:gdLst>
                <a:gd name="T0" fmla="*/ 128 w 130"/>
                <a:gd name="T1" fmla="*/ 37 h 75"/>
                <a:gd name="T2" fmla="*/ 128 w 130"/>
                <a:gd name="T3" fmla="*/ 43 h 75"/>
                <a:gd name="T4" fmla="*/ 74 w 130"/>
                <a:gd name="T5" fmla="*/ 74 h 75"/>
                <a:gd name="T6" fmla="*/ 65 w 130"/>
                <a:gd name="T7" fmla="*/ 74 h 75"/>
                <a:gd name="T8" fmla="*/ 2 w 130"/>
                <a:gd name="T9" fmla="*/ 38 h 75"/>
                <a:gd name="T10" fmla="*/ 2 w 130"/>
                <a:gd name="T11" fmla="*/ 32 h 75"/>
                <a:gd name="T12" fmla="*/ 56 w 130"/>
                <a:gd name="T13" fmla="*/ 1 h 75"/>
                <a:gd name="T14" fmla="*/ 66 w 130"/>
                <a:gd name="T15" fmla="*/ 1 h 75"/>
                <a:gd name="T16" fmla="*/ 128 w 130"/>
                <a:gd name="T17"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75">
                  <a:moveTo>
                    <a:pt x="128" y="37"/>
                  </a:moveTo>
                  <a:cubicBezTo>
                    <a:pt x="130" y="39"/>
                    <a:pt x="130" y="41"/>
                    <a:pt x="128" y="43"/>
                  </a:cubicBezTo>
                  <a:cubicBezTo>
                    <a:pt x="74" y="74"/>
                    <a:pt x="74" y="74"/>
                    <a:pt x="74" y="74"/>
                  </a:cubicBezTo>
                  <a:cubicBezTo>
                    <a:pt x="72" y="75"/>
                    <a:pt x="67" y="75"/>
                    <a:pt x="65" y="74"/>
                  </a:cubicBezTo>
                  <a:cubicBezTo>
                    <a:pt x="2" y="38"/>
                    <a:pt x="2" y="38"/>
                    <a:pt x="2" y="38"/>
                  </a:cubicBezTo>
                  <a:cubicBezTo>
                    <a:pt x="0" y="36"/>
                    <a:pt x="0" y="34"/>
                    <a:pt x="2" y="32"/>
                  </a:cubicBezTo>
                  <a:cubicBezTo>
                    <a:pt x="56" y="1"/>
                    <a:pt x="56" y="1"/>
                    <a:pt x="56" y="1"/>
                  </a:cubicBezTo>
                  <a:cubicBezTo>
                    <a:pt x="59" y="0"/>
                    <a:pt x="63" y="0"/>
                    <a:pt x="66" y="1"/>
                  </a:cubicBezTo>
                  <a:lnTo>
                    <a:pt x="128" y="37"/>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îṩḻïde"/>
            <p:cNvSpPr/>
            <p:nvPr/>
          </p:nvSpPr>
          <p:spPr bwMode="auto">
            <a:xfrm>
              <a:off x="6296025" y="2822576"/>
              <a:ext cx="42863" cy="523875"/>
            </a:xfrm>
            <a:custGeom>
              <a:avLst/>
              <a:gdLst>
                <a:gd name="T0" fmla="*/ 23 w 27"/>
                <a:gd name="T1" fmla="*/ 12 h 330"/>
                <a:gd name="T2" fmla="*/ 27 w 27"/>
                <a:gd name="T3" fmla="*/ 100 h 330"/>
                <a:gd name="T4" fmla="*/ 23 w 27"/>
                <a:gd name="T5" fmla="*/ 330 h 330"/>
                <a:gd name="T6" fmla="*/ 0 w 27"/>
                <a:gd name="T7" fmla="*/ 318 h 330"/>
                <a:gd name="T8" fmla="*/ 0 w 27"/>
                <a:gd name="T9" fmla="*/ 0 h 330"/>
                <a:gd name="T10" fmla="*/ 23 w 27"/>
                <a:gd name="T11" fmla="*/ 12 h 330"/>
              </a:gdLst>
              <a:ahLst/>
              <a:cxnLst>
                <a:cxn ang="0">
                  <a:pos x="T0" y="T1"/>
                </a:cxn>
                <a:cxn ang="0">
                  <a:pos x="T2" y="T3"/>
                </a:cxn>
                <a:cxn ang="0">
                  <a:pos x="T4" y="T5"/>
                </a:cxn>
                <a:cxn ang="0">
                  <a:pos x="T6" y="T7"/>
                </a:cxn>
                <a:cxn ang="0">
                  <a:pos x="T8" y="T9"/>
                </a:cxn>
                <a:cxn ang="0">
                  <a:pos x="T10" y="T11"/>
                </a:cxn>
              </a:cxnLst>
              <a:rect l="0" t="0" r="r" b="b"/>
              <a:pathLst>
                <a:path w="27" h="330">
                  <a:moveTo>
                    <a:pt x="23" y="12"/>
                  </a:moveTo>
                  <a:lnTo>
                    <a:pt x="27" y="100"/>
                  </a:lnTo>
                  <a:lnTo>
                    <a:pt x="23" y="330"/>
                  </a:lnTo>
                  <a:lnTo>
                    <a:pt x="0" y="318"/>
                  </a:lnTo>
                  <a:lnTo>
                    <a:pt x="0" y="0"/>
                  </a:lnTo>
                  <a:lnTo>
                    <a:pt x="23" y="12"/>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îŝlîďê"/>
            <p:cNvSpPr/>
            <p:nvPr/>
          </p:nvSpPr>
          <p:spPr bwMode="auto">
            <a:xfrm>
              <a:off x="6332538" y="2822576"/>
              <a:ext cx="34925" cy="523875"/>
            </a:xfrm>
            <a:custGeom>
              <a:avLst/>
              <a:gdLst>
                <a:gd name="T0" fmla="*/ 0 w 22"/>
                <a:gd name="T1" fmla="*/ 12 h 330"/>
                <a:gd name="T2" fmla="*/ 22 w 22"/>
                <a:gd name="T3" fmla="*/ 0 h 330"/>
                <a:gd name="T4" fmla="*/ 22 w 22"/>
                <a:gd name="T5" fmla="*/ 318 h 330"/>
                <a:gd name="T6" fmla="*/ 0 w 22"/>
                <a:gd name="T7" fmla="*/ 330 h 330"/>
                <a:gd name="T8" fmla="*/ 0 w 22"/>
                <a:gd name="T9" fmla="*/ 12 h 330"/>
              </a:gdLst>
              <a:ahLst/>
              <a:cxnLst>
                <a:cxn ang="0">
                  <a:pos x="T0" y="T1"/>
                </a:cxn>
                <a:cxn ang="0">
                  <a:pos x="T2" y="T3"/>
                </a:cxn>
                <a:cxn ang="0">
                  <a:pos x="T4" y="T5"/>
                </a:cxn>
                <a:cxn ang="0">
                  <a:pos x="T6" y="T7"/>
                </a:cxn>
                <a:cxn ang="0">
                  <a:pos x="T8" y="T9"/>
                </a:cxn>
              </a:cxnLst>
              <a:rect l="0" t="0" r="r" b="b"/>
              <a:pathLst>
                <a:path w="22" h="330">
                  <a:moveTo>
                    <a:pt x="0" y="12"/>
                  </a:moveTo>
                  <a:lnTo>
                    <a:pt x="22" y="0"/>
                  </a:lnTo>
                  <a:lnTo>
                    <a:pt x="22" y="318"/>
                  </a:lnTo>
                  <a:lnTo>
                    <a:pt x="0" y="330"/>
                  </a:lnTo>
                  <a:lnTo>
                    <a:pt x="0" y="12"/>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íṣlïḓè"/>
            <p:cNvSpPr/>
            <p:nvPr/>
          </p:nvSpPr>
          <p:spPr bwMode="auto">
            <a:xfrm>
              <a:off x="6153150" y="2970213"/>
              <a:ext cx="30163" cy="39688"/>
            </a:xfrm>
            <a:custGeom>
              <a:avLst/>
              <a:gdLst>
                <a:gd name="T0" fmla="*/ 19 w 19"/>
                <a:gd name="T1" fmla="*/ 25 h 25"/>
                <a:gd name="T2" fmla="*/ 0 w 19"/>
                <a:gd name="T3" fmla="*/ 15 h 25"/>
                <a:gd name="T4" fmla="*/ 0 w 19"/>
                <a:gd name="T5" fmla="*/ 0 h 25"/>
                <a:gd name="T6" fmla="*/ 19 w 19"/>
                <a:gd name="T7" fmla="*/ 11 h 25"/>
                <a:gd name="T8" fmla="*/ 19 w 19"/>
                <a:gd name="T9" fmla="*/ 25 h 25"/>
              </a:gdLst>
              <a:ahLst/>
              <a:cxnLst>
                <a:cxn ang="0">
                  <a:pos x="T0" y="T1"/>
                </a:cxn>
                <a:cxn ang="0">
                  <a:pos x="T2" y="T3"/>
                </a:cxn>
                <a:cxn ang="0">
                  <a:pos x="T4" y="T5"/>
                </a:cxn>
                <a:cxn ang="0">
                  <a:pos x="T6" y="T7"/>
                </a:cxn>
                <a:cxn ang="0">
                  <a:pos x="T8" y="T9"/>
                </a:cxn>
              </a:cxnLst>
              <a:rect l="0" t="0" r="r" b="b"/>
              <a:pathLst>
                <a:path w="19" h="25">
                  <a:moveTo>
                    <a:pt x="19" y="25"/>
                  </a:moveTo>
                  <a:lnTo>
                    <a:pt x="0" y="15"/>
                  </a:lnTo>
                  <a:lnTo>
                    <a:pt x="0" y="0"/>
                  </a:lnTo>
                  <a:lnTo>
                    <a:pt x="19" y="11"/>
                  </a:lnTo>
                  <a:lnTo>
                    <a:pt x="19" y="25"/>
                  </a:lnTo>
                  <a:close/>
                </a:path>
              </a:pathLst>
            </a:custGeom>
            <a:solidFill>
              <a:srgbClr val="367C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iṥlidê"/>
            <p:cNvSpPr/>
            <p:nvPr/>
          </p:nvSpPr>
          <p:spPr bwMode="auto">
            <a:xfrm>
              <a:off x="6434138" y="2717801"/>
              <a:ext cx="82550" cy="107950"/>
            </a:xfrm>
            <a:custGeom>
              <a:avLst/>
              <a:gdLst>
                <a:gd name="T0" fmla="*/ 25 w 25"/>
                <a:gd name="T1" fmla="*/ 8 h 33"/>
                <a:gd name="T2" fmla="*/ 25 w 25"/>
                <a:gd name="T3" fmla="*/ 5 h 33"/>
                <a:gd name="T4" fmla="*/ 16 w 25"/>
                <a:gd name="T5" fmla="*/ 0 h 33"/>
                <a:gd name="T6" fmla="*/ 16 w 25"/>
                <a:gd name="T7" fmla="*/ 3 h 33"/>
                <a:gd name="T8" fmla="*/ 16 w 25"/>
                <a:gd name="T9" fmla="*/ 4 h 33"/>
                <a:gd name="T10" fmla="*/ 15 w 25"/>
                <a:gd name="T11" fmla="*/ 7 h 33"/>
                <a:gd name="T12" fmla="*/ 15 w 25"/>
                <a:gd name="T13" fmla="*/ 8 h 33"/>
                <a:gd name="T14" fmla="*/ 13 w 25"/>
                <a:gd name="T15" fmla="*/ 12 h 33"/>
                <a:gd name="T16" fmla="*/ 13 w 25"/>
                <a:gd name="T17" fmla="*/ 12 h 33"/>
                <a:gd name="T18" fmla="*/ 11 w 25"/>
                <a:gd name="T19" fmla="*/ 15 h 33"/>
                <a:gd name="T20" fmla="*/ 11 w 25"/>
                <a:gd name="T21" fmla="*/ 16 h 33"/>
                <a:gd name="T22" fmla="*/ 9 w 25"/>
                <a:gd name="T23" fmla="*/ 19 h 33"/>
                <a:gd name="T24" fmla="*/ 9 w 25"/>
                <a:gd name="T25" fmla="*/ 19 h 33"/>
                <a:gd name="T26" fmla="*/ 6 w 25"/>
                <a:gd name="T27" fmla="*/ 22 h 33"/>
                <a:gd name="T28" fmla="*/ 6 w 25"/>
                <a:gd name="T29" fmla="*/ 23 h 33"/>
                <a:gd name="T30" fmla="*/ 4 w 25"/>
                <a:gd name="T31" fmla="*/ 25 h 33"/>
                <a:gd name="T32" fmla="*/ 3 w 25"/>
                <a:gd name="T33" fmla="*/ 26 h 33"/>
                <a:gd name="T34" fmla="*/ 0 w 25"/>
                <a:gd name="T35" fmla="*/ 28 h 33"/>
                <a:gd name="T36" fmla="*/ 9 w 25"/>
                <a:gd name="T37" fmla="*/ 33 h 33"/>
                <a:gd name="T38" fmla="*/ 12 w 25"/>
                <a:gd name="T39" fmla="*/ 31 h 33"/>
                <a:gd name="T40" fmla="*/ 13 w 25"/>
                <a:gd name="T41" fmla="*/ 30 h 33"/>
                <a:gd name="T42" fmla="*/ 14 w 25"/>
                <a:gd name="T43" fmla="*/ 29 h 33"/>
                <a:gd name="T44" fmla="*/ 15 w 25"/>
                <a:gd name="T45" fmla="*/ 28 h 33"/>
                <a:gd name="T46" fmla="*/ 15 w 25"/>
                <a:gd name="T47" fmla="*/ 27 h 33"/>
                <a:gd name="T48" fmla="*/ 16 w 25"/>
                <a:gd name="T49" fmla="*/ 27 h 33"/>
                <a:gd name="T50" fmla="*/ 17 w 25"/>
                <a:gd name="T51" fmla="*/ 25 h 33"/>
                <a:gd name="T52" fmla="*/ 18 w 25"/>
                <a:gd name="T53" fmla="*/ 24 h 33"/>
                <a:gd name="T54" fmla="*/ 18 w 25"/>
                <a:gd name="T55" fmla="*/ 24 h 33"/>
                <a:gd name="T56" fmla="*/ 18 w 25"/>
                <a:gd name="T57" fmla="*/ 24 h 33"/>
                <a:gd name="T58" fmla="*/ 19 w 25"/>
                <a:gd name="T59" fmla="*/ 22 h 33"/>
                <a:gd name="T60" fmla="*/ 20 w 25"/>
                <a:gd name="T61" fmla="*/ 21 h 33"/>
                <a:gd name="T62" fmla="*/ 20 w 25"/>
                <a:gd name="T63" fmla="*/ 21 h 33"/>
                <a:gd name="T64" fmla="*/ 20 w 25"/>
                <a:gd name="T65" fmla="*/ 21 h 33"/>
                <a:gd name="T66" fmla="*/ 21 w 25"/>
                <a:gd name="T67" fmla="*/ 19 h 33"/>
                <a:gd name="T68" fmla="*/ 22 w 25"/>
                <a:gd name="T69" fmla="*/ 18 h 33"/>
                <a:gd name="T70" fmla="*/ 22 w 25"/>
                <a:gd name="T71" fmla="*/ 17 h 33"/>
                <a:gd name="T72" fmla="*/ 22 w 25"/>
                <a:gd name="T73" fmla="*/ 17 h 33"/>
                <a:gd name="T74" fmla="*/ 22 w 25"/>
                <a:gd name="T75" fmla="*/ 17 h 33"/>
                <a:gd name="T76" fmla="*/ 23 w 25"/>
                <a:gd name="T77" fmla="*/ 15 h 33"/>
                <a:gd name="T78" fmla="*/ 23 w 25"/>
                <a:gd name="T79" fmla="*/ 14 h 33"/>
                <a:gd name="T80" fmla="*/ 24 w 25"/>
                <a:gd name="T81" fmla="*/ 13 h 33"/>
                <a:gd name="T82" fmla="*/ 24 w 25"/>
                <a:gd name="T83" fmla="*/ 13 h 33"/>
                <a:gd name="T84" fmla="*/ 24 w 25"/>
                <a:gd name="T85" fmla="*/ 12 h 33"/>
                <a:gd name="T86" fmla="*/ 24 w 25"/>
                <a:gd name="T87" fmla="*/ 10 h 33"/>
                <a:gd name="T88" fmla="*/ 25 w 25"/>
                <a:gd name="T89" fmla="*/ 9 h 33"/>
                <a:gd name="T90" fmla="*/ 25 w 25"/>
                <a:gd name="T91" fmla="*/ 8 h 33"/>
                <a:gd name="T92" fmla="*/ 25 w 25"/>
                <a:gd name="T93"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 h="33">
                  <a:moveTo>
                    <a:pt x="25" y="8"/>
                  </a:moveTo>
                  <a:cubicBezTo>
                    <a:pt x="25" y="7"/>
                    <a:pt x="25" y="6"/>
                    <a:pt x="25" y="5"/>
                  </a:cubicBezTo>
                  <a:cubicBezTo>
                    <a:pt x="16" y="0"/>
                    <a:pt x="16" y="0"/>
                    <a:pt x="16" y="0"/>
                  </a:cubicBezTo>
                  <a:cubicBezTo>
                    <a:pt x="16" y="1"/>
                    <a:pt x="16" y="2"/>
                    <a:pt x="16" y="3"/>
                  </a:cubicBezTo>
                  <a:cubicBezTo>
                    <a:pt x="16" y="3"/>
                    <a:pt x="16" y="4"/>
                    <a:pt x="16" y="4"/>
                  </a:cubicBezTo>
                  <a:cubicBezTo>
                    <a:pt x="16" y="5"/>
                    <a:pt x="15" y="6"/>
                    <a:pt x="15" y="7"/>
                  </a:cubicBezTo>
                  <a:cubicBezTo>
                    <a:pt x="15" y="7"/>
                    <a:pt x="15" y="8"/>
                    <a:pt x="15" y="8"/>
                  </a:cubicBezTo>
                  <a:cubicBezTo>
                    <a:pt x="14" y="9"/>
                    <a:pt x="14" y="10"/>
                    <a:pt x="13" y="12"/>
                  </a:cubicBezTo>
                  <a:cubicBezTo>
                    <a:pt x="13" y="12"/>
                    <a:pt x="13" y="12"/>
                    <a:pt x="13" y="12"/>
                  </a:cubicBezTo>
                  <a:cubicBezTo>
                    <a:pt x="13" y="13"/>
                    <a:pt x="12" y="14"/>
                    <a:pt x="11" y="15"/>
                  </a:cubicBezTo>
                  <a:cubicBezTo>
                    <a:pt x="11" y="16"/>
                    <a:pt x="11" y="16"/>
                    <a:pt x="11" y="16"/>
                  </a:cubicBezTo>
                  <a:cubicBezTo>
                    <a:pt x="11" y="17"/>
                    <a:pt x="10" y="18"/>
                    <a:pt x="9" y="19"/>
                  </a:cubicBezTo>
                  <a:cubicBezTo>
                    <a:pt x="9" y="19"/>
                    <a:pt x="9" y="19"/>
                    <a:pt x="9" y="19"/>
                  </a:cubicBezTo>
                  <a:cubicBezTo>
                    <a:pt x="8" y="20"/>
                    <a:pt x="7" y="21"/>
                    <a:pt x="6" y="22"/>
                  </a:cubicBezTo>
                  <a:cubicBezTo>
                    <a:pt x="6" y="22"/>
                    <a:pt x="6" y="23"/>
                    <a:pt x="6" y="23"/>
                  </a:cubicBezTo>
                  <a:cubicBezTo>
                    <a:pt x="5" y="24"/>
                    <a:pt x="5" y="24"/>
                    <a:pt x="4" y="25"/>
                  </a:cubicBezTo>
                  <a:cubicBezTo>
                    <a:pt x="4" y="25"/>
                    <a:pt x="3" y="25"/>
                    <a:pt x="3" y="26"/>
                  </a:cubicBezTo>
                  <a:cubicBezTo>
                    <a:pt x="2" y="26"/>
                    <a:pt x="1" y="27"/>
                    <a:pt x="0" y="28"/>
                  </a:cubicBezTo>
                  <a:cubicBezTo>
                    <a:pt x="9" y="33"/>
                    <a:pt x="9" y="33"/>
                    <a:pt x="9" y="33"/>
                  </a:cubicBezTo>
                  <a:cubicBezTo>
                    <a:pt x="10" y="32"/>
                    <a:pt x="11" y="31"/>
                    <a:pt x="12" y="31"/>
                  </a:cubicBezTo>
                  <a:cubicBezTo>
                    <a:pt x="12" y="30"/>
                    <a:pt x="12" y="30"/>
                    <a:pt x="13" y="30"/>
                  </a:cubicBezTo>
                  <a:cubicBezTo>
                    <a:pt x="13" y="29"/>
                    <a:pt x="14" y="29"/>
                    <a:pt x="14" y="29"/>
                  </a:cubicBezTo>
                  <a:cubicBezTo>
                    <a:pt x="14" y="28"/>
                    <a:pt x="14" y="28"/>
                    <a:pt x="15" y="28"/>
                  </a:cubicBezTo>
                  <a:cubicBezTo>
                    <a:pt x="15" y="28"/>
                    <a:pt x="15" y="28"/>
                    <a:pt x="15" y="27"/>
                  </a:cubicBezTo>
                  <a:cubicBezTo>
                    <a:pt x="15" y="27"/>
                    <a:pt x="16" y="27"/>
                    <a:pt x="16" y="27"/>
                  </a:cubicBezTo>
                  <a:cubicBezTo>
                    <a:pt x="16" y="26"/>
                    <a:pt x="17" y="26"/>
                    <a:pt x="17" y="25"/>
                  </a:cubicBezTo>
                  <a:cubicBezTo>
                    <a:pt x="17" y="25"/>
                    <a:pt x="17" y="25"/>
                    <a:pt x="18" y="24"/>
                  </a:cubicBezTo>
                  <a:cubicBezTo>
                    <a:pt x="18" y="24"/>
                    <a:pt x="18" y="24"/>
                    <a:pt x="18" y="24"/>
                  </a:cubicBezTo>
                  <a:cubicBezTo>
                    <a:pt x="18" y="24"/>
                    <a:pt x="18" y="24"/>
                    <a:pt x="18" y="24"/>
                  </a:cubicBezTo>
                  <a:cubicBezTo>
                    <a:pt x="19" y="23"/>
                    <a:pt x="19" y="23"/>
                    <a:pt x="19" y="22"/>
                  </a:cubicBezTo>
                  <a:cubicBezTo>
                    <a:pt x="20" y="22"/>
                    <a:pt x="20" y="21"/>
                    <a:pt x="20" y="21"/>
                  </a:cubicBezTo>
                  <a:cubicBezTo>
                    <a:pt x="20" y="21"/>
                    <a:pt x="20" y="21"/>
                    <a:pt x="20" y="21"/>
                  </a:cubicBezTo>
                  <a:cubicBezTo>
                    <a:pt x="20" y="21"/>
                    <a:pt x="20" y="21"/>
                    <a:pt x="20" y="21"/>
                  </a:cubicBezTo>
                  <a:cubicBezTo>
                    <a:pt x="20" y="20"/>
                    <a:pt x="21" y="20"/>
                    <a:pt x="21" y="19"/>
                  </a:cubicBezTo>
                  <a:cubicBezTo>
                    <a:pt x="21" y="19"/>
                    <a:pt x="21" y="19"/>
                    <a:pt x="22" y="18"/>
                  </a:cubicBezTo>
                  <a:cubicBezTo>
                    <a:pt x="22" y="18"/>
                    <a:pt x="22" y="17"/>
                    <a:pt x="22" y="17"/>
                  </a:cubicBezTo>
                  <a:cubicBezTo>
                    <a:pt x="22" y="17"/>
                    <a:pt x="22" y="17"/>
                    <a:pt x="22" y="17"/>
                  </a:cubicBezTo>
                  <a:cubicBezTo>
                    <a:pt x="22" y="17"/>
                    <a:pt x="22" y="17"/>
                    <a:pt x="22" y="17"/>
                  </a:cubicBezTo>
                  <a:cubicBezTo>
                    <a:pt x="22" y="16"/>
                    <a:pt x="23" y="16"/>
                    <a:pt x="23" y="15"/>
                  </a:cubicBezTo>
                  <a:cubicBezTo>
                    <a:pt x="23" y="15"/>
                    <a:pt x="23" y="14"/>
                    <a:pt x="23" y="14"/>
                  </a:cubicBezTo>
                  <a:cubicBezTo>
                    <a:pt x="23" y="13"/>
                    <a:pt x="23" y="13"/>
                    <a:pt x="24" y="13"/>
                  </a:cubicBezTo>
                  <a:cubicBezTo>
                    <a:pt x="24" y="13"/>
                    <a:pt x="24" y="13"/>
                    <a:pt x="24" y="13"/>
                  </a:cubicBezTo>
                  <a:cubicBezTo>
                    <a:pt x="24" y="12"/>
                    <a:pt x="24" y="12"/>
                    <a:pt x="24" y="12"/>
                  </a:cubicBezTo>
                  <a:cubicBezTo>
                    <a:pt x="24" y="11"/>
                    <a:pt x="24" y="11"/>
                    <a:pt x="24" y="10"/>
                  </a:cubicBezTo>
                  <a:cubicBezTo>
                    <a:pt x="24" y="10"/>
                    <a:pt x="24" y="9"/>
                    <a:pt x="25" y="9"/>
                  </a:cubicBezTo>
                  <a:cubicBezTo>
                    <a:pt x="25" y="9"/>
                    <a:pt x="25" y="9"/>
                    <a:pt x="25" y="8"/>
                  </a:cubicBezTo>
                  <a:cubicBezTo>
                    <a:pt x="25" y="8"/>
                    <a:pt x="25" y="8"/>
                    <a:pt x="25" y="8"/>
                  </a:cubicBez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išḻiḍê"/>
            <p:cNvSpPr/>
            <p:nvPr/>
          </p:nvSpPr>
          <p:spPr bwMode="auto">
            <a:xfrm>
              <a:off x="6486525" y="2414588"/>
              <a:ext cx="30163" cy="319088"/>
            </a:xfrm>
            <a:custGeom>
              <a:avLst/>
              <a:gdLst>
                <a:gd name="T0" fmla="*/ 19 w 19"/>
                <a:gd name="T1" fmla="*/ 201 h 201"/>
                <a:gd name="T2" fmla="*/ 0 w 19"/>
                <a:gd name="T3" fmla="*/ 191 h 201"/>
                <a:gd name="T4" fmla="*/ 0 w 19"/>
                <a:gd name="T5" fmla="*/ 0 h 201"/>
                <a:gd name="T6" fmla="*/ 19 w 19"/>
                <a:gd name="T7" fmla="*/ 10 h 201"/>
                <a:gd name="T8" fmla="*/ 19 w 19"/>
                <a:gd name="T9" fmla="*/ 201 h 201"/>
              </a:gdLst>
              <a:ahLst/>
              <a:cxnLst>
                <a:cxn ang="0">
                  <a:pos x="T0" y="T1"/>
                </a:cxn>
                <a:cxn ang="0">
                  <a:pos x="T2" y="T3"/>
                </a:cxn>
                <a:cxn ang="0">
                  <a:pos x="T4" y="T5"/>
                </a:cxn>
                <a:cxn ang="0">
                  <a:pos x="T6" y="T7"/>
                </a:cxn>
                <a:cxn ang="0">
                  <a:pos x="T8" y="T9"/>
                </a:cxn>
              </a:cxnLst>
              <a:rect l="0" t="0" r="r" b="b"/>
              <a:pathLst>
                <a:path w="19" h="201">
                  <a:moveTo>
                    <a:pt x="19" y="201"/>
                  </a:moveTo>
                  <a:lnTo>
                    <a:pt x="0" y="191"/>
                  </a:lnTo>
                  <a:lnTo>
                    <a:pt x="0" y="0"/>
                  </a:lnTo>
                  <a:lnTo>
                    <a:pt x="19" y="10"/>
                  </a:lnTo>
                  <a:lnTo>
                    <a:pt x="19" y="201"/>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isľide"/>
            <p:cNvSpPr/>
            <p:nvPr/>
          </p:nvSpPr>
          <p:spPr bwMode="auto">
            <a:xfrm>
              <a:off x="6486525" y="2400301"/>
              <a:ext cx="49213" cy="30163"/>
            </a:xfrm>
            <a:custGeom>
              <a:avLst/>
              <a:gdLst>
                <a:gd name="T0" fmla="*/ 19 w 31"/>
                <a:gd name="T1" fmla="*/ 19 h 19"/>
                <a:gd name="T2" fmla="*/ 0 w 31"/>
                <a:gd name="T3" fmla="*/ 9 h 19"/>
                <a:gd name="T4" fmla="*/ 13 w 31"/>
                <a:gd name="T5" fmla="*/ 0 h 19"/>
                <a:gd name="T6" fmla="*/ 31 w 31"/>
                <a:gd name="T7" fmla="*/ 13 h 19"/>
                <a:gd name="T8" fmla="*/ 19 w 31"/>
                <a:gd name="T9" fmla="*/ 19 h 19"/>
              </a:gdLst>
              <a:ahLst/>
              <a:cxnLst>
                <a:cxn ang="0">
                  <a:pos x="T0" y="T1"/>
                </a:cxn>
                <a:cxn ang="0">
                  <a:pos x="T2" y="T3"/>
                </a:cxn>
                <a:cxn ang="0">
                  <a:pos x="T4" y="T5"/>
                </a:cxn>
                <a:cxn ang="0">
                  <a:pos x="T6" y="T7"/>
                </a:cxn>
                <a:cxn ang="0">
                  <a:pos x="T8" y="T9"/>
                </a:cxn>
              </a:cxnLst>
              <a:rect l="0" t="0" r="r" b="b"/>
              <a:pathLst>
                <a:path w="31" h="19">
                  <a:moveTo>
                    <a:pt x="19" y="19"/>
                  </a:moveTo>
                  <a:lnTo>
                    <a:pt x="0" y="9"/>
                  </a:lnTo>
                  <a:lnTo>
                    <a:pt x="13" y="0"/>
                  </a:lnTo>
                  <a:lnTo>
                    <a:pt x="31" y="13"/>
                  </a:lnTo>
                  <a:lnTo>
                    <a:pt x="19" y="19"/>
                  </a:lnTo>
                  <a:close/>
                </a:path>
              </a:pathLst>
            </a:custGeom>
            <a:solidFill>
              <a:srgbClr val="46AA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i$1iḋé"/>
            <p:cNvSpPr/>
            <p:nvPr/>
          </p:nvSpPr>
          <p:spPr bwMode="auto">
            <a:xfrm>
              <a:off x="6153150" y="2809876"/>
              <a:ext cx="311150" cy="177800"/>
            </a:xfrm>
            <a:custGeom>
              <a:avLst/>
              <a:gdLst>
                <a:gd name="T0" fmla="*/ 177 w 196"/>
                <a:gd name="T1" fmla="*/ 0 h 112"/>
                <a:gd name="T2" fmla="*/ 0 w 196"/>
                <a:gd name="T3" fmla="*/ 101 h 112"/>
                <a:gd name="T4" fmla="*/ 19 w 196"/>
                <a:gd name="T5" fmla="*/ 112 h 112"/>
                <a:gd name="T6" fmla="*/ 196 w 196"/>
                <a:gd name="T7" fmla="*/ 10 h 112"/>
                <a:gd name="T8" fmla="*/ 177 w 196"/>
                <a:gd name="T9" fmla="*/ 0 h 112"/>
              </a:gdLst>
              <a:ahLst/>
              <a:cxnLst>
                <a:cxn ang="0">
                  <a:pos x="T0" y="T1"/>
                </a:cxn>
                <a:cxn ang="0">
                  <a:pos x="T2" y="T3"/>
                </a:cxn>
                <a:cxn ang="0">
                  <a:pos x="T4" y="T5"/>
                </a:cxn>
                <a:cxn ang="0">
                  <a:pos x="T6" y="T7"/>
                </a:cxn>
                <a:cxn ang="0">
                  <a:pos x="T8" y="T9"/>
                </a:cxn>
              </a:cxnLst>
              <a:rect l="0" t="0" r="r" b="b"/>
              <a:pathLst>
                <a:path w="196" h="112">
                  <a:moveTo>
                    <a:pt x="177" y="0"/>
                  </a:moveTo>
                  <a:lnTo>
                    <a:pt x="0" y="101"/>
                  </a:lnTo>
                  <a:lnTo>
                    <a:pt x="19" y="112"/>
                  </a:lnTo>
                  <a:lnTo>
                    <a:pt x="196" y="10"/>
                  </a:lnTo>
                  <a:lnTo>
                    <a:pt x="177" y="0"/>
                  </a:lnTo>
                  <a:close/>
                </a:path>
              </a:pathLst>
            </a:custGeom>
            <a:solidFill>
              <a:srgbClr val="46AA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ïṡľïdè"/>
            <p:cNvSpPr/>
            <p:nvPr/>
          </p:nvSpPr>
          <p:spPr bwMode="auto">
            <a:xfrm>
              <a:off x="6183313" y="2420938"/>
              <a:ext cx="352425" cy="588963"/>
            </a:xfrm>
            <a:custGeom>
              <a:avLst/>
              <a:gdLst>
                <a:gd name="T0" fmla="*/ 107 w 107"/>
                <a:gd name="T1" fmla="*/ 0 h 179"/>
                <a:gd name="T2" fmla="*/ 101 w 107"/>
                <a:gd name="T3" fmla="*/ 3 h 179"/>
                <a:gd name="T4" fmla="*/ 101 w 107"/>
                <a:gd name="T5" fmla="*/ 95 h 179"/>
                <a:gd name="T6" fmla="*/ 85 w 107"/>
                <a:gd name="T7" fmla="*/ 123 h 179"/>
                <a:gd name="T8" fmla="*/ 0 w 107"/>
                <a:gd name="T9" fmla="*/ 172 h 179"/>
                <a:gd name="T10" fmla="*/ 0 w 107"/>
                <a:gd name="T11" fmla="*/ 179 h 179"/>
                <a:gd name="T12" fmla="*/ 85 w 107"/>
                <a:gd name="T13" fmla="*/ 130 h 179"/>
                <a:gd name="T14" fmla="*/ 107 w 107"/>
                <a:gd name="T15" fmla="*/ 91 h 179"/>
                <a:gd name="T16" fmla="*/ 107 w 107"/>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79">
                  <a:moveTo>
                    <a:pt x="107" y="0"/>
                  </a:moveTo>
                  <a:cubicBezTo>
                    <a:pt x="101" y="3"/>
                    <a:pt x="101" y="3"/>
                    <a:pt x="101" y="3"/>
                  </a:cubicBezTo>
                  <a:cubicBezTo>
                    <a:pt x="101" y="95"/>
                    <a:pt x="101" y="95"/>
                    <a:pt x="101" y="95"/>
                  </a:cubicBezTo>
                  <a:cubicBezTo>
                    <a:pt x="101" y="105"/>
                    <a:pt x="94" y="118"/>
                    <a:pt x="85" y="123"/>
                  </a:cubicBezTo>
                  <a:cubicBezTo>
                    <a:pt x="0" y="172"/>
                    <a:pt x="0" y="172"/>
                    <a:pt x="0" y="172"/>
                  </a:cubicBezTo>
                  <a:cubicBezTo>
                    <a:pt x="0" y="179"/>
                    <a:pt x="0" y="179"/>
                    <a:pt x="0" y="179"/>
                  </a:cubicBezTo>
                  <a:cubicBezTo>
                    <a:pt x="85" y="130"/>
                    <a:pt x="85" y="130"/>
                    <a:pt x="85" y="130"/>
                  </a:cubicBezTo>
                  <a:cubicBezTo>
                    <a:pt x="97" y="123"/>
                    <a:pt x="107" y="105"/>
                    <a:pt x="107" y="91"/>
                  </a:cubicBezTo>
                  <a:lnTo>
                    <a:pt x="107" y="0"/>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ïṣļïdé"/>
            <p:cNvSpPr/>
            <p:nvPr/>
          </p:nvSpPr>
          <p:spPr bwMode="auto">
            <a:xfrm>
              <a:off x="6354763" y="2865438"/>
              <a:ext cx="280988" cy="214313"/>
            </a:xfrm>
            <a:custGeom>
              <a:avLst/>
              <a:gdLst>
                <a:gd name="T0" fmla="*/ 85 w 85"/>
                <a:gd name="T1" fmla="*/ 0 h 65"/>
                <a:gd name="T2" fmla="*/ 85 w 85"/>
                <a:gd name="T3" fmla="*/ 1 h 65"/>
                <a:gd name="T4" fmla="*/ 85 w 85"/>
                <a:gd name="T5" fmla="*/ 1 h 65"/>
                <a:gd name="T6" fmla="*/ 85 w 85"/>
                <a:gd name="T7" fmla="*/ 2 h 65"/>
                <a:gd name="T8" fmla="*/ 85 w 85"/>
                <a:gd name="T9" fmla="*/ 2 h 65"/>
                <a:gd name="T10" fmla="*/ 84 w 85"/>
                <a:gd name="T11" fmla="*/ 3 h 65"/>
                <a:gd name="T12" fmla="*/ 83 w 85"/>
                <a:gd name="T13" fmla="*/ 4 h 65"/>
                <a:gd name="T14" fmla="*/ 82 w 85"/>
                <a:gd name="T15" fmla="*/ 4 h 65"/>
                <a:gd name="T16" fmla="*/ 0 w 85"/>
                <a:gd name="T17" fmla="*/ 52 h 65"/>
                <a:gd name="T18" fmla="*/ 0 w 85"/>
                <a:gd name="T19" fmla="*/ 65 h 65"/>
                <a:gd name="T20" fmla="*/ 82 w 85"/>
                <a:gd name="T21" fmla="*/ 17 h 65"/>
                <a:gd name="T22" fmla="*/ 82 w 85"/>
                <a:gd name="T23" fmla="*/ 17 h 65"/>
                <a:gd name="T24" fmla="*/ 83 w 85"/>
                <a:gd name="T25" fmla="*/ 17 h 65"/>
                <a:gd name="T26" fmla="*/ 84 w 85"/>
                <a:gd name="T27" fmla="*/ 16 h 65"/>
                <a:gd name="T28" fmla="*/ 84 w 85"/>
                <a:gd name="T29" fmla="*/ 16 h 65"/>
                <a:gd name="T30" fmla="*/ 84 w 85"/>
                <a:gd name="T31" fmla="*/ 16 h 65"/>
                <a:gd name="T32" fmla="*/ 84 w 85"/>
                <a:gd name="T33" fmla="*/ 15 h 65"/>
                <a:gd name="T34" fmla="*/ 85 w 85"/>
                <a:gd name="T35" fmla="*/ 15 h 65"/>
                <a:gd name="T36" fmla="*/ 85 w 85"/>
                <a:gd name="T37" fmla="*/ 15 h 65"/>
                <a:gd name="T38" fmla="*/ 85 w 85"/>
                <a:gd name="T39" fmla="*/ 14 h 65"/>
                <a:gd name="T40" fmla="*/ 85 w 85"/>
                <a:gd name="T41" fmla="*/ 14 h 65"/>
                <a:gd name="T42" fmla="*/ 85 w 85"/>
                <a:gd name="T43" fmla="*/ 14 h 65"/>
                <a:gd name="T44" fmla="*/ 85 w 85"/>
                <a:gd name="T45" fmla="*/ 14 h 65"/>
                <a:gd name="T46" fmla="*/ 85 w 85"/>
                <a:gd name="T47" fmla="*/ 13 h 65"/>
                <a:gd name="T48" fmla="*/ 85 w 85"/>
                <a:gd name="T49" fmla="*/ 13 h 65"/>
                <a:gd name="T50" fmla="*/ 85 w 85"/>
                <a:gd name="T51" fmla="*/ 13 h 65"/>
                <a:gd name="T52" fmla="*/ 85 w 85"/>
                <a:gd name="T5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65">
                  <a:moveTo>
                    <a:pt x="85" y="0"/>
                  </a:moveTo>
                  <a:cubicBezTo>
                    <a:pt x="85" y="0"/>
                    <a:pt x="85" y="1"/>
                    <a:pt x="85" y="1"/>
                  </a:cubicBezTo>
                  <a:cubicBezTo>
                    <a:pt x="85" y="1"/>
                    <a:pt x="85" y="1"/>
                    <a:pt x="85" y="1"/>
                  </a:cubicBezTo>
                  <a:cubicBezTo>
                    <a:pt x="85" y="1"/>
                    <a:pt x="85" y="2"/>
                    <a:pt x="85" y="2"/>
                  </a:cubicBezTo>
                  <a:cubicBezTo>
                    <a:pt x="85" y="2"/>
                    <a:pt x="85" y="2"/>
                    <a:pt x="85" y="2"/>
                  </a:cubicBezTo>
                  <a:cubicBezTo>
                    <a:pt x="84" y="3"/>
                    <a:pt x="84" y="3"/>
                    <a:pt x="84" y="3"/>
                  </a:cubicBezTo>
                  <a:cubicBezTo>
                    <a:pt x="83" y="3"/>
                    <a:pt x="83" y="4"/>
                    <a:pt x="83" y="4"/>
                  </a:cubicBezTo>
                  <a:cubicBezTo>
                    <a:pt x="83" y="4"/>
                    <a:pt x="83" y="4"/>
                    <a:pt x="82" y="4"/>
                  </a:cubicBezTo>
                  <a:cubicBezTo>
                    <a:pt x="0" y="52"/>
                    <a:pt x="0" y="52"/>
                    <a:pt x="0" y="52"/>
                  </a:cubicBezTo>
                  <a:cubicBezTo>
                    <a:pt x="0" y="65"/>
                    <a:pt x="0" y="65"/>
                    <a:pt x="0" y="65"/>
                  </a:cubicBezTo>
                  <a:cubicBezTo>
                    <a:pt x="82" y="17"/>
                    <a:pt x="82" y="17"/>
                    <a:pt x="82" y="17"/>
                  </a:cubicBezTo>
                  <a:cubicBezTo>
                    <a:pt x="82" y="17"/>
                    <a:pt x="82" y="17"/>
                    <a:pt x="82" y="17"/>
                  </a:cubicBezTo>
                  <a:cubicBezTo>
                    <a:pt x="83" y="17"/>
                    <a:pt x="83" y="17"/>
                    <a:pt x="83" y="17"/>
                  </a:cubicBezTo>
                  <a:cubicBezTo>
                    <a:pt x="83" y="17"/>
                    <a:pt x="83" y="17"/>
                    <a:pt x="84" y="16"/>
                  </a:cubicBezTo>
                  <a:cubicBezTo>
                    <a:pt x="84" y="16"/>
                    <a:pt x="84" y="16"/>
                    <a:pt x="84" y="16"/>
                  </a:cubicBezTo>
                  <a:cubicBezTo>
                    <a:pt x="84" y="16"/>
                    <a:pt x="84" y="16"/>
                    <a:pt x="84" y="16"/>
                  </a:cubicBezTo>
                  <a:cubicBezTo>
                    <a:pt x="84" y="16"/>
                    <a:pt x="84" y="16"/>
                    <a:pt x="84" y="15"/>
                  </a:cubicBezTo>
                  <a:cubicBezTo>
                    <a:pt x="85" y="15"/>
                    <a:pt x="85" y="15"/>
                    <a:pt x="85" y="15"/>
                  </a:cubicBezTo>
                  <a:cubicBezTo>
                    <a:pt x="85" y="15"/>
                    <a:pt x="85" y="15"/>
                    <a:pt x="85" y="15"/>
                  </a:cubicBezTo>
                  <a:cubicBezTo>
                    <a:pt x="85" y="15"/>
                    <a:pt x="85" y="15"/>
                    <a:pt x="85" y="14"/>
                  </a:cubicBezTo>
                  <a:cubicBezTo>
                    <a:pt x="85" y="14"/>
                    <a:pt x="85" y="14"/>
                    <a:pt x="85" y="14"/>
                  </a:cubicBezTo>
                  <a:cubicBezTo>
                    <a:pt x="85" y="14"/>
                    <a:pt x="85" y="14"/>
                    <a:pt x="85" y="14"/>
                  </a:cubicBezTo>
                  <a:cubicBezTo>
                    <a:pt x="85" y="14"/>
                    <a:pt x="85" y="14"/>
                    <a:pt x="85" y="14"/>
                  </a:cubicBezTo>
                  <a:cubicBezTo>
                    <a:pt x="85" y="14"/>
                    <a:pt x="85" y="13"/>
                    <a:pt x="85" y="13"/>
                  </a:cubicBezTo>
                  <a:cubicBezTo>
                    <a:pt x="85" y="13"/>
                    <a:pt x="85" y="13"/>
                    <a:pt x="85" y="13"/>
                  </a:cubicBezTo>
                  <a:cubicBezTo>
                    <a:pt x="85" y="13"/>
                    <a:pt x="85" y="13"/>
                    <a:pt x="85" y="13"/>
                  </a:cubicBezTo>
                  <a:lnTo>
                    <a:pt x="85"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îṩľiďe"/>
            <p:cNvSpPr/>
            <p:nvPr/>
          </p:nvSpPr>
          <p:spPr bwMode="auto">
            <a:xfrm>
              <a:off x="5981700" y="2841626"/>
              <a:ext cx="373063" cy="244475"/>
            </a:xfrm>
            <a:custGeom>
              <a:avLst/>
              <a:gdLst>
                <a:gd name="T0" fmla="*/ 110 w 113"/>
                <a:gd name="T1" fmla="*/ 60 h 74"/>
                <a:gd name="T2" fmla="*/ 109 w 113"/>
                <a:gd name="T3" fmla="*/ 60 h 74"/>
                <a:gd name="T4" fmla="*/ 106 w 113"/>
                <a:gd name="T5" fmla="*/ 61 h 74"/>
                <a:gd name="T6" fmla="*/ 106 w 113"/>
                <a:gd name="T7" fmla="*/ 61 h 74"/>
                <a:gd name="T8" fmla="*/ 102 w 113"/>
                <a:gd name="T9" fmla="*/ 60 h 74"/>
                <a:gd name="T10" fmla="*/ 102 w 113"/>
                <a:gd name="T11" fmla="*/ 60 h 74"/>
                <a:gd name="T12" fmla="*/ 98 w 113"/>
                <a:gd name="T13" fmla="*/ 59 h 74"/>
                <a:gd name="T14" fmla="*/ 3 w 113"/>
                <a:gd name="T15" fmla="*/ 4 h 74"/>
                <a:gd name="T16" fmla="*/ 0 w 113"/>
                <a:gd name="T17" fmla="*/ 0 h 74"/>
                <a:gd name="T18" fmla="*/ 0 w 113"/>
                <a:gd name="T19" fmla="*/ 13 h 74"/>
                <a:gd name="T20" fmla="*/ 3 w 113"/>
                <a:gd name="T21" fmla="*/ 17 h 74"/>
                <a:gd name="T22" fmla="*/ 98 w 113"/>
                <a:gd name="T23" fmla="*/ 72 h 74"/>
                <a:gd name="T24" fmla="*/ 100 w 113"/>
                <a:gd name="T25" fmla="*/ 73 h 74"/>
                <a:gd name="T26" fmla="*/ 101 w 113"/>
                <a:gd name="T27" fmla="*/ 73 h 74"/>
                <a:gd name="T28" fmla="*/ 102 w 113"/>
                <a:gd name="T29" fmla="*/ 74 h 74"/>
                <a:gd name="T30" fmla="*/ 102 w 113"/>
                <a:gd name="T31" fmla="*/ 74 h 74"/>
                <a:gd name="T32" fmla="*/ 102 w 113"/>
                <a:gd name="T33" fmla="*/ 74 h 74"/>
                <a:gd name="T34" fmla="*/ 103 w 113"/>
                <a:gd name="T35" fmla="*/ 74 h 74"/>
                <a:gd name="T36" fmla="*/ 104 w 113"/>
                <a:gd name="T37" fmla="*/ 74 h 74"/>
                <a:gd name="T38" fmla="*/ 105 w 113"/>
                <a:gd name="T39" fmla="*/ 74 h 74"/>
                <a:gd name="T40" fmla="*/ 106 w 113"/>
                <a:gd name="T41" fmla="*/ 74 h 74"/>
                <a:gd name="T42" fmla="*/ 106 w 113"/>
                <a:gd name="T43" fmla="*/ 74 h 74"/>
                <a:gd name="T44" fmla="*/ 106 w 113"/>
                <a:gd name="T45" fmla="*/ 74 h 74"/>
                <a:gd name="T46" fmla="*/ 107 w 113"/>
                <a:gd name="T47" fmla="*/ 74 h 74"/>
                <a:gd name="T48" fmla="*/ 109 w 113"/>
                <a:gd name="T49" fmla="*/ 74 h 74"/>
                <a:gd name="T50" fmla="*/ 109 w 113"/>
                <a:gd name="T51" fmla="*/ 74 h 74"/>
                <a:gd name="T52" fmla="*/ 110 w 113"/>
                <a:gd name="T53" fmla="*/ 73 h 74"/>
                <a:gd name="T54" fmla="*/ 111 w 113"/>
                <a:gd name="T55" fmla="*/ 73 h 74"/>
                <a:gd name="T56" fmla="*/ 113 w 113"/>
                <a:gd name="T57" fmla="*/ 72 h 74"/>
                <a:gd name="T58" fmla="*/ 113 w 113"/>
                <a:gd name="T59" fmla="*/ 59 h 74"/>
                <a:gd name="T60" fmla="*/ 110 w 113"/>
                <a:gd name="T61"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74">
                  <a:moveTo>
                    <a:pt x="110" y="60"/>
                  </a:moveTo>
                  <a:cubicBezTo>
                    <a:pt x="110" y="60"/>
                    <a:pt x="109" y="60"/>
                    <a:pt x="109" y="60"/>
                  </a:cubicBezTo>
                  <a:cubicBezTo>
                    <a:pt x="108" y="61"/>
                    <a:pt x="107" y="61"/>
                    <a:pt x="106" y="61"/>
                  </a:cubicBezTo>
                  <a:cubicBezTo>
                    <a:pt x="106" y="61"/>
                    <a:pt x="106" y="61"/>
                    <a:pt x="106" y="61"/>
                  </a:cubicBezTo>
                  <a:cubicBezTo>
                    <a:pt x="104" y="61"/>
                    <a:pt x="103" y="61"/>
                    <a:pt x="102" y="60"/>
                  </a:cubicBezTo>
                  <a:cubicBezTo>
                    <a:pt x="102" y="60"/>
                    <a:pt x="102" y="60"/>
                    <a:pt x="102" y="60"/>
                  </a:cubicBezTo>
                  <a:cubicBezTo>
                    <a:pt x="100" y="60"/>
                    <a:pt x="99" y="60"/>
                    <a:pt x="98" y="59"/>
                  </a:cubicBezTo>
                  <a:cubicBezTo>
                    <a:pt x="3" y="4"/>
                    <a:pt x="3" y="4"/>
                    <a:pt x="3" y="4"/>
                  </a:cubicBezTo>
                  <a:cubicBezTo>
                    <a:pt x="1" y="3"/>
                    <a:pt x="0" y="1"/>
                    <a:pt x="0" y="0"/>
                  </a:cubicBezTo>
                  <a:cubicBezTo>
                    <a:pt x="0" y="13"/>
                    <a:pt x="0" y="13"/>
                    <a:pt x="0" y="13"/>
                  </a:cubicBezTo>
                  <a:cubicBezTo>
                    <a:pt x="0" y="14"/>
                    <a:pt x="1" y="16"/>
                    <a:pt x="3" y="17"/>
                  </a:cubicBezTo>
                  <a:cubicBezTo>
                    <a:pt x="98" y="72"/>
                    <a:pt x="98" y="72"/>
                    <a:pt x="98" y="72"/>
                  </a:cubicBezTo>
                  <a:cubicBezTo>
                    <a:pt x="99" y="73"/>
                    <a:pt x="99" y="73"/>
                    <a:pt x="100" y="73"/>
                  </a:cubicBezTo>
                  <a:cubicBezTo>
                    <a:pt x="100" y="73"/>
                    <a:pt x="101" y="73"/>
                    <a:pt x="101" y="73"/>
                  </a:cubicBezTo>
                  <a:cubicBezTo>
                    <a:pt x="101" y="73"/>
                    <a:pt x="101" y="73"/>
                    <a:pt x="102" y="74"/>
                  </a:cubicBezTo>
                  <a:cubicBezTo>
                    <a:pt x="102" y="74"/>
                    <a:pt x="102" y="74"/>
                    <a:pt x="102" y="74"/>
                  </a:cubicBezTo>
                  <a:cubicBezTo>
                    <a:pt x="102" y="74"/>
                    <a:pt x="102" y="74"/>
                    <a:pt x="102" y="74"/>
                  </a:cubicBezTo>
                  <a:cubicBezTo>
                    <a:pt x="102" y="74"/>
                    <a:pt x="103" y="74"/>
                    <a:pt x="103" y="74"/>
                  </a:cubicBezTo>
                  <a:cubicBezTo>
                    <a:pt x="103" y="74"/>
                    <a:pt x="104" y="74"/>
                    <a:pt x="104" y="74"/>
                  </a:cubicBezTo>
                  <a:cubicBezTo>
                    <a:pt x="104" y="74"/>
                    <a:pt x="105" y="74"/>
                    <a:pt x="105" y="74"/>
                  </a:cubicBezTo>
                  <a:cubicBezTo>
                    <a:pt x="105" y="74"/>
                    <a:pt x="105" y="74"/>
                    <a:pt x="106" y="74"/>
                  </a:cubicBezTo>
                  <a:cubicBezTo>
                    <a:pt x="106" y="74"/>
                    <a:pt x="106" y="74"/>
                    <a:pt x="106" y="74"/>
                  </a:cubicBezTo>
                  <a:cubicBezTo>
                    <a:pt x="106" y="74"/>
                    <a:pt x="106" y="74"/>
                    <a:pt x="106" y="74"/>
                  </a:cubicBezTo>
                  <a:cubicBezTo>
                    <a:pt x="107" y="74"/>
                    <a:pt x="107" y="74"/>
                    <a:pt x="107" y="74"/>
                  </a:cubicBezTo>
                  <a:cubicBezTo>
                    <a:pt x="108" y="74"/>
                    <a:pt x="108" y="74"/>
                    <a:pt x="109" y="74"/>
                  </a:cubicBezTo>
                  <a:cubicBezTo>
                    <a:pt x="109" y="74"/>
                    <a:pt x="109" y="74"/>
                    <a:pt x="109" y="74"/>
                  </a:cubicBezTo>
                  <a:cubicBezTo>
                    <a:pt x="109" y="74"/>
                    <a:pt x="110" y="74"/>
                    <a:pt x="110" y="73"/>
                  </a:cubicBezTo>
                  <a:cubicBezTo>
                    <a:pt x="110" y="73"/>
                    <a:pt x="110" y="73"/>
                    <a:pt x="111" y="73"/>
                  </a:cubicBezTo>
                  <a:cubicBezTo>
                    <a:pt x="111" y="73"/>
                    <a:pt x="112" y="73"/>
                    <a:pt x="113" y="72"/>
                  </a:cubicBezTo>
                  <a:cubicBezTo>
                    <a:pt x="113" y="59"/>
                    <a:pt x="113" y="59"/>
                    <a:pt x="113" y="59"/>
                  </a:cubicBezTo>
                  <a:cubicBezTo>
                    <a:pt x="112" y="60"/>
                    <a:pt x="111" y="60"/>
                    <a:pt x="110" y="60"/>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iṩlíḍê"/>
            <p:cNvSpPr/>
            <p:nvPr/>
          </p:nvSpPr>
          <p:spPr bwMode="auto">
            <a:xfrm>
              <a:off x="5978525" y="2660651"/>
              <a:ext cx="660400" cy="382588"/>
            </a:xfrm>
            <a:custGeom>
              <a:avLst/>
              <a:gdLst>
                <a:gd name="T0" fmla="*/ 196 w 200"/>
                <a:gd name="T1" fmla="*/ 58 h 116"/>
                <a:gd name="T2" fmla="*/ 196 w 200"/>
                <a:gd name="T3" fmla="*/ 66 h 116"/>
                <a:gd name="T4" fmla="*/ 114 w 200"/>
                <a:gd name="T5" fmla="*/ 114 h 116"/>
                <a:gd name="T6" fmla="*/ 99 w 200"/>
                <a:gd name="T7" fmla="*/ 114 h 116"/>
                <a:gd name="T8" fmla="*/ 4 w 200"/>
                <a:gd name="T9" fmla="*/ 59 h 116"/>
                <a:gd name="T10" fmla="*/ 4 w 200"/>
                <a:gd name="T11" fmla="*/ 50 h 116"/>
                <a:gd name="T12" fmla="*/ 86 w 200"/>
                <a:gd name="T13" fmla="*/ 3 h 116"/>
                <a:gd name="T14" fmla="*/ 101 w 200"/>
                <a:gd name="T15" fmla="*/ 3 h 116"/>
                <a:gd name="T16" fmla="*/ 196 w 200"/>
                <a:gd name="T17"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116">
                  <a:moveTo>
                    <a:pt x="196" y="58"/>
                  </a:moveTo>
                  <a:cubicBezTo>
                    <a:pt x="200" y="60"/>
                    <a:pt x="200" y="64"/>
                    <a:pt x="196" y="66"/>
                  </a:cubicBezTo>
                  <a:cubicBezTo>
                    <a:pt x="114" y="114"/>
                    <a:pt x="114" y="114"/>
                    <a:pt x="114" y="114"/>
                  </a:cubicBezTo>
                  <a:cubicBezTo>
                    <a:pt x="110" y="116"/>
                    <a:pt x="103" y="116"/>
                    <a:pt x="99" y="114"/>
                  </a:cubicBezTo>
                  <a:cubicBezTo>
                    <a:pt x="4" y="59"/>
                    <a:pt x="4" y="59"/>
                    <a:pt x="4" y="59"/>
                  </a:cubicBezTo>
                  <a:cubicBezTo>
                    <a:pt x="0" y="57"/>
                    <a:pt x="0" y="53"/>
                    <a:pt x="4" y="50"/>
                  </a:cubicBezTo>
                  <a:cubicBezTo>
                    <a:pt x="86" y="3"/>
                    <a:pt x="86" y="3"/>
                    <a:pt x="86" y="3"/>
                  </a:cubicBezTo>
                  <a:cubicBezTo>
                    <a:pt x="90" y="0"/>
                    <a:pt x="97" y="0"/>
                    <a:pt x="101" y="3"/>
                  </a:cubicBezTo>
                  <a:lnTo>
                    <a:pt x="196" y="58"/>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îṡļíďé"/>
            <p:cNvSpPr/>
            <p:nvPr/>
          </p:nvSpPr>
          <p:spPr bwMode="auto">
            <a:xfrm>
              <a:off x="6684963" y="2476501"/>
              <a:ext cx="42863" cy="257175"/>
            </a:xfrm>
            <a:custGeom>
              <a:avLst/>
              <a:gdLst>
                <a:gd name="T0" fmla="*/ 0 w 13"/>
                <a:gd name="T1" fmla="*/ 5 h 78"/>
                <a:gd name="T2" fmla="*/ 2 w 13"/>
                <a:gd name="T3" fmla="*/ 73 h 78"/>
                <a:gd name="T4" fmla="*/ 2 w 13"/>
                <a:gd name="T5" fmla="*/ 75 h 78"/>
                <a:gd name="T6" fmla="*/ 2 w 13"/>
                <a:gd name="T7" fmla="*/ 75 h 78"/>
                <a:gd name="T8" fmla="*/ 1 w 13"/>
                <a:gd name="T9" fmla="*/ 76 h 78"/>
                <a:gd name="T10" fmla="*/ 1 w 13"/>
                <a:gd name="T11" fmla="*/ 76 h 78"/>
                <a:gd name="T12" fmla="*/ 1 w 13"/>
                <a:gd name="T13" fmla="*/ 77 h 78"/>
                <a:gd name="T14" fmla="*/ 0 w 13"/>
                <a:gd name="T15" fmla="*/ 78 h 78"/>
                <a:gd name="T16" fmla="*/ 11 w 13"/>
                <a:gd name="T17" fmla="*/ 71 h 78"/>
                <a:gd name="T18" fmla="*/ 12 w 13"/>
                <a:gd name="T19" fmla="*/ 70 h 78"/>
                <a:gd name="T20" fmla="*/ 12 w 13"/>
                <a:gd name="T21" fmla="*/ 70 h 78"/>
                <a:gd name="T22" fmla="*/ 13 w 13"/>
                <a:gd name="T23" fmla="*/ 69 h 78"/>
                <a:gd name="T24" fmla="*/ 13 w 13"/>
                <a:gd name="T25" fmla="*/ 69 h 78"/>
                <a:gd name="T26" fmla="*/ 13 w 13"/>
                <a:gd name="T27" fmla="*/ 69 h 78"/>
                <a:gd name="T28" fmla="*/ 13 w 13"/>
                <a:gd name="T29" fmla="*/ 69 h 78"/>
                <a:gd name="T30" fmla="*/ 13 w 13"/>
                <a:gd name="T31" fmla="*/ 69 h 78"/>
                <a:gd name="T32" fmla="*/ 13 w 13"/>
                <a:gd name="T33" fmla="*/ 68 h 78"/>
                <a:gd name="T34" fmla="*/ 13 w 13"/>
                <a:gd name="T35" fmla="*/ 68 h 78"/>
                <a:gd name="T36" fmla="*/ 13 w 13"/>
                <a:gd name="T37" fmla="*/ 68 h 78"/>
                <a:gd name="T38" fmla="*/ 13 w 13"/>
                <a:gd name="T39" fmla="*/ 68 h 78"/>
                <a:gd name="T40" fmla="*/ 13 w 13"/>
                <a:gd name="T41" fmla="*/ 67 h 78"/>
                <a:gd name="T42" fmla="*/ 13 w 13"/>
                <a:gd name="T43" fmla="*/ 67 h 78"/>
                <a:gd name="T44" fmla="*/ 13 w 13"/>
                <a:gd name="T45" fmla="*/ 67 h 78"/>
                <a:gd name="T46" fmla="*/ 13 w 13"/>
                <a:gd name="T47" fmla="*/ 66 h 78"/>
                <a:gd name="T48" fmla="*/ 13 w 13"/>
                <a:gd name="T49" fmla="*/ 66 h 78"/>
                <a:gd name="T50" fmla="*/ 13 w 13"/>
                <a:gd name="T51" fmla="*/ 0 h 78"/>
                <a:gd name="T52" fmla="*/ 0 w 13"/>
                <a:gd name="T53" fmla="*/ 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 h="78">
                  <a:moveTo>
                    <a:pt x="0" y="5"/>
                  </a:moveTo>
                  <a:cubicBezTo>
                    <a:pt x="2" y="73"/>
                    <a:pt x="2" y="73"/>
                    <a:pt x="2" y="73"/>
                  </a:cubicBezTo>
                  <a:cubicBezTo>
                    <a:pt x="2" y="74"/>
                    <a:pt x="2" y="74"/>
                    <a:pt x="2" y="75"/>
                  </a:cubicBezTo>
                  <a:cubicBezTo>
                    <a:pt x="2" y="75"/>
                    <a:pt x="2" y="75"/>
                    <a:pt x="2" y="75"/>
                  </a:cubicBezTo>
                  <a:cubicBezTo>
                    <a:pt x="2" y="75"/>
                    <a:pt x="2" y="76"/>
                    <a:pt x="1" y="76"/>
                  </a:cubicBezTo>
                  <a:cubicBezTo>
                    <a:pt x="1" y="76"/>
                    <a:pt x="1" y="76"/>
                    <a:pt x="1" y="76"/>
                  </a:cubicBezTo>
                  <a:cubicBezTo>
                    <a:pt x="1" y="76"/>
                    <a:pt x="1" y="76"/>
                    <a:pt x="1" y="77"/>
                  </a:cubicBezTo>
                  <a:cubicBezTo>
                    <a:pt x="1" y="77"/>
                    <a:pt x="0" y="77"/>
                    <a:pt x="0" y="78"/>
                  </a:cubicBezTo>
                  <a:cubicBezTo>
                    <a:pt x="11" y="71"/>
                    <a:pt x="11" y="71"/>
                    <a:pt x="11" y="71"/>
                  </a:cubicBezTo>
                  <a:cubicBezTo>
                    <a:pt x="12" y="71"/>
                    <a:pt x="12" y="70"/>
                    <a:pt x="12" y="70"/>
                  </a:cubicBezTo>
                  <a:cubicBezTo>
                    <a:pt x="12" y="70"/>
                    <a:pt x="12" y="70"/>
                    <a:pt x="12" y="70"/>
                  </a:cubicBezTo>
                  <a:cubicBezTo>
                    <a:pt x="13" y="70"/>
                    <a:pt x="13" y="70"/>
                    <a:pt x="13" y="69"/>
                  </a:cubicBezTo>
                  <a:cubicBezTo>
                    <a:pt x="13" y="69"/>
                    <a:pt x="13" y="69"/>
                    <a:pt x="13" y="69"/>
                  </a:cubicBezTo>
                  <a:cubicBezTo>
                    <a:pt x="13" y="69"/>
                    <a:pt x="13" y="69"/>
                    <a:pt x="13" y="69"/>
                  </a:cubicBezTo>
                  <a:cubicBezTo>
                    <a:pt x="13" y="69"/>
                    <a:pt x="13" y="69"/>
                    <a:pt x="13" y="69"/>
                  </a:cubicBezTo>
                  <a:cubicBezTo>
                    <a:pt x="13" y="69"/>
                    <a:pt x="13" y="69"/>
                    <a:pt x="13" y="69"/>
                  </a:cubicBezTo>
                  <a:cubicBezTo>
                    <a:pt x="13" y="68"/>
                    <a:pt x="13" y="68"/>
                    <a:pt x="13" y="68"/>
                  </a:cubicBezTo>
                  <a:cubicBezTo>
                    <a:pt x="13" y="68"/>
                    <a:pt x="13" y="68"/>
                    <a:pt x="13" y="68"/>
                  </a:cubicBezTo>
                  <a:cubicBezTo>
                    <a:pt x="13" y="68"/>
                    <a:pt x="13" y="68"/>
                    <a:pt x="13" y="68"/>
                  </a:cubicBezTo>
                  <a:cubicBezTo>
                    <a:pt x="13" y="68"/>
                    <a:pt x="13" y="68"/>
                    <a:pt x="13" y="68"/>
                  </a:cubicBezTo>
                  <a:cubicBezTo>
                    <a:pt x="13" y="68"/>
                    <a:pt x="13" y="68"/>
                    <a:pt x="13" y="67"/>
                  </a:cubicBezTo>
                  <a:cubicBezTo>
                    <a:pt x="13" y="67"/>
                    <a:pt x="13" y="67"/>
                    <a:pt x="13" y="67"/>
                  </a:cubicBezTo>
                  <a:cubicBezTo>
                    <a:pt x="13" y="67"/>
                    <a:pt x="13" y="67"/>
                    <a:pt x="13" y="67"/>
                  </a:cubicBezTo>
                  <a:cubicBezTo>
                    <a:pt x="13" y="67"/>
                    <a:pt x="13" y="67"/>
                    <a:pt x="13" y="66"/>
                  </a:cubicBezTo>
                  <a:cubicBezTo>
                    <a:pt x="13" y="66"/>
                    <a:pt x="13" y="66"/>
                    <a:pt x="13" y="66"/>
                  </a:cubicBezTo>
                  <a:cubicBezTo>
                    <a:pt x="13" y="0"/>
                    <a:pt x="13" y="0"/>
                    <a:pt x="13" y="0"/>
                  </a:cubicBezTo>
                  <a:lnTo>
                    <a:pt x="0" y="5"/>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islïdê"/>
            <p:cNvSpPr/>
            <p:nvPr/>
          </p:nvSpPr>
          <p:spPr bwMode="auto">
            <a:xfrm>
              <a:off x="6335713" y="2249488"/>
              <a:ext cx="392113" cy="246063"/>
            </a:xfrm>
            <a:custGeom>
              <a:avLst/>
              <a:gdLst>
                <a:gd name="T0" fmla="*/ 119 w 119"/>
                <a:gd name="T1" fmla="*/ 69 h 75"/>
                <a:gd name="T2" fmla="*/ 119 w 119"/>
                <a:gd name="T3" fmla="*/ 68 h 75"/>
                <a:gd name="T4" fmla="*/ 119 w 119"/>
                <a:gd name="T5" fmla="*/ 67 h 75"/>
                <a:gd name="T6" fmla="*/ 119 w 119"/>
                <a:gd name="T7" fmla="*/ 67 h 75"/>
                <a:gd name="T8" fmla="*/ 119 w 119"/>
                <a:gd name="T9" fmla="*/ 67 h 75"/>
                <a:gd name="T10" fmla="*/ 119 w 119"/>
                <a:gd name="T11" fmla="*/ 66 h 75"/>
                <a:gd name="T12" fmla="*/ 119 w 119"/>
                <a:gd name="T13" fmla="*/ 65 h 75"/>
                <a:gd name="T14" fmla="*/ 119 w 119"/>
                <a:gd name="T15" fmla="*/ 65 h 75"/>
                <a:gd name="T16" fmla="*/ 119 w 119"/>
                <a:gd name="T17" fmla="*/ 64 h 75"/>
                <a:gd name="T18" fmla="*/ 118 w 119"/>
                <a:gd name="T19" fmla="*/ 64 h 75"/>
                <a:gd name="T20" fmla="*/ 118 w 119"/>
                <a:gd name="T21" fmla="*/ 63 h 75"/>
                <a:gd name="T22" fmla="*/ 118 w 119"/>
                <a:gd name="T23" fmla="*/ 63 h 75"/>
                <a:gd name="T24" fmla="*/ 118 w 119"/>
                <a:gd name="T25" fmla="*/ 62 h 75"/>
                <a:gd name="T26" fmla="*/ 117 w 119"/>
                <a:gd name="T27" fmla="*/ 61 h 75"/>
                <a:gd name="T28" fmla="*/ 117 w 119"/>
                <a:gd name="T29" fmla="*/ 61 h 75"/>
                <a:gd name="T30" fmla="*/ 116 w 119"/>
                <a:gd name="T31" fmla="*/ 60 h 75"/>
                <a:gd name="T32" fmla="*/ 116 w 119"/>
                <a:gd name="T33" fmla="*/ 59 h 75"/>
                <a:gd name="T34" fmla="*/ 115 w 119"/>
                <a:gd name="T35" fmla="*/ 59 h 75"/>
                <a:gd name="T36" fmla="*/ 115 w 119"/>
                <a:gd name="T37" fmla="*/ 58 h 75"/>
                <a:gd name="T38" fmla="*/ 115 w 119"/>
                <a:gd name="T39" fmla="*/ 58 h 75"/>
                <a:gd name="T40" fmla="*/ 114 w 119"/>
                <a:gd name="T41" fmla="*/ 57 h 75"/>
                <a:gd name="T42" fmla="*/ 114 w 119"/>
                <a:gd name="T43" fmla="*/ 57 h 75"/>
                <a:gd name="T44" fmla="*/ 113 w 119"/>
                <a:gd name="T45" fmla="*/ 57 h 75"/>
                <a:gd name="T46" fmla="*/ 113 w 119"/>
                <a:gd name="T47" fmla="*/ 56 h 75"/>
                <a:gd name="T48" fmla="*/ 112 w 119"/>
                <a:gd name="T49" fmla="*/ 56 h 75"/>
                <a:gd name="T50" fmla="*/ 17 w 119"/>
                <a:gd name="T51" fmla="*/ 1 h 75"/>
                <a:gd name="T52" fmla="*/ 16 w 119"/>
                <a:gd name="T53" fmla="*/ 1 h 75"/>
                <a:gd name="T54" fmla="*/ 16 w 119"/>
                <a:gd name="T55" fmla="*/ 0 h 75"/>
                <a:gd name="T56" fmla="*/ 15 w 119"/>
                <a:gd name="T57" fmla="*/ 0 h 75"/>
                <a:gd name="T58" fmla="*/ 15 w 119"/>
                <a:gd name="T59" fmla="*/ 0 h 75"/>
                <a:gd name="T60" fmla="*/ 14 w 119"/>
                <a:gd name="T61" fmla="*/ 0 h 75"/>
                <a:gd name="T62" fmla="*/ 14 w 119"/>
                <a:gd name="T63" fmla="*/ 0 h 75"/>
                <a:gd name="T64" fmla="*/ 14 w 119"/>
                <a:gd name="T65" fmla="*/ 0 h 75"/>
                <a:gd name="T66" fmla="*/ 13 w 119"/>
                <a:gd name="T67" fmla="*/ 0 h 75"/>
                <a:gd name="T68" fmla="*/ 12 w 119"/>
                <a:gd name="T69" fmla="*/ 0 h 75"/>
                <a:gd name="T70" fmla="*/ 12 w 119"/>
                <a:gd name="T71" fmla="*/ 0 h 75"/>
                <a:gd name="T72" fmla="*/ 0 w 119"/>
                <a:gd name="T73" fmla="*/ 7 h 75"/>
                <a:gd name="T74" fmla="*/ 1 w 119"/>
                <a:gd name="T75" fmla="*/ 7 h 75"/>
                <a:gd name="T76" fmla="*/ 2 w 119"/>
                <a:gd name="T77" fmla="*/ 7 h 75"/>
                <a:gd name="T78" fmla="*/ 4 w 119"/>
                <a:gd name="T79" fmla="*/ 7 h 75"/>
                <a:gd name="T80" fmla="*/ 101 w 119"/>
                <a:gd name="T81"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75">
                  <a:moveTo>
                    <a:pt x="108" y="75"/>
                  </a:moveTo>
                  <a:cubicBezTo>
                    <a:pt x="119" y="69"/>
                    <a:pt x="119" y="69"/>
                    <a:pt x="119" y="69"/>
                  </a:cubicBezTo>
                  <a:cubicBezTo>
                    <a:pt x="119" y="69"/>
                    <a:pt x="119" y="69"/>
                    <a:pt x="119" y="68"/>
                  </a:cubicBezTo>
                  <a:cubicBezTo>
                    <a:pt x="119" y="68"/>
                    <a:pt x="119" y="68"/>
                    <a:pt x="119" y="68"/>
                  </a:cubicBezTo>
                  <a:cubicBezTo>
                    <a:pt x="119" y="68"/>
                    <a:pt x="119" y="68"/>
                    <a:pt x="119" y="68"/>
                  </a:cubicBezTo>
                  <a:cubicBezTo>
                    <a:pt x="119" y="68"/>
                    <a:pt x="119" y="68"/>
                    <a:pt x="119" y="67"/>
                  </a:cubicBezTo>
                  <a:cubicBezTo>
                    <a:pt x="119" y="67"/>
                    <a:pt x="119" y="67"/>
                    <a:pt x="119" y="67"/>
                  </a:cubicBezTo>
                  <a:cubicBezTo>
                    <a:pt x="119" y="67"/>
                    <a:pt x="119" y="67"/>
                    <a:pt x="119" y="67"/>
                  </a:cubicBezTo>
                  <a:cubicBezTo>
                    <a:pt x="119" y="67"/>
                    <a:pt x="119" y="67"/>
                    <a:pt x="119" y="67"/>
                  </a:cubicBezTo>
                  <a:cubicBezTo>
                    <a:pt x="119" y="67"/>
                    <a:pt x="119" y="67"/>
                    <a:pt x="119" y="67"/>
                  </a:cubicBezTo>
                  <a:cubicBezTo>
                    <a:pt x="119" y="67"/>
                    <a:pt x="119" y="66"/>
                    <a:pt x="119" y="66"/>
                  </a:cubicBezTo>
                  <a:cubicBezTo>
                    <a:pt x="119" y="66"/>
                    <a:pt x="119" y="66"/>
                    <a:pt x="119" y="66"/>
                  </a:cubicBezTo>
                  <a:cubicBezTo>
                    <a:pt x="119" y="66"/>
                    <a:pt x="119" y="66"/>
                    <a:pt x="119" y="65"/>
                  </a:cubicBezTo>
                  <a:cubicBezTo>
                    <a:pt x="119" y="65"/>
                    <a:pt x="119" y="65"/>
                    <a:pt x="119" y="65"/>
                  </a:cubicBezTo>
                  <a:cubicBezTo>
                    <a:pt x="119" y="65"/>
                    <a:pt x="119" y="65"/>
                    <a:pt x="119" y="65"/>
                  </a:cubicBezTo>
                  <a:cubicBezTo>
                    <a:pt x="119" y="65"/>
                    <a:pt x="119" y="65"/>
                    <a:pt x="119" y="65"/>
                  </a:cubicBezTo>
                  <a:cubicBezTo>
                    <a:pt x="119" y="65"/>
                    <a:pt x="119" y="65"/>
                    <a:pt x="119" y="65"/>
                  </a:cubicBezTo>
                  <a:cubicBezTo>
                    <a:pt x="119" y="65"/>
                    <a:pt x="119" y="64"/>
                    <a:pt x="119" y="64"/>
                  </a:cubicBezTo>
                  <a:cubicBezTo>
                    <a:pt x="119" y="64"/>
                    <a:pt x="119" y="64"/>
                    <a:pt x="118" y="64"/>
                  </a:cubicBezTo>
                  <a:cubicBezTo>
                    <a:pt x="118" y="64"/>
                    <a:pt x="118" y="64"/>
                    <a:pt x="118" y="64"/>
                  </a:cubicBezTo>
                  <a:cubicBezTo>
                    <a:pt x="118" y="64"/>
                    <a:pt x="118" y="63"/>
                    <a:pt x="118" y="63"/>
                  </a:cubicBezTo>
                  <a:cubicBezTo>
                    <a:pt x="118" y="63"/>
                    <a:pt x="118" y="63"/>
                    <a:pt x="118" y="63"/>
                  </a:cubicBezTo>
                  <a:cubicBezTo>
                    <a:pt x="118" y="63"/>
                    <a:pt x="118" y="63"/>
                    <a:pt x="118" y="63"/>
                  </a:cubicBezTo>
                  <a:cubicBezTo>
                    <a:pt x="118" y="63"/>
                    <a:pt x="118" y="63"/>
                    <a:pt x="118" y="63"/>
                  </a:cubicBezTo>
                  <a:cubicBezTo>
                    <a:pt x="118" y="63"/>
                    <a:pt x="118" y="63"/>
                    <a:pt x="118" y="62"/>
                  </a:cubicBezTo>
                  <a:cubicBezTo>
                    <a:pt x="118" y="62"/>
                    <a:pt x="118" y="62"/>
                    <a:pt x="118" y="62"/>
                  </a:cubicBezTo>
                  <a:cubicBezTo>
                    <a:pt x="118" y="62"/>
                    <a:pt x="117" y="62"/>
                    <a:pt x="117" y="62"/>
                  </a:cubicBezTo>
                  <a:cubicBezTo>
                    <a:pt x="117" y="62"/>
                    <a:pt x="117" y="62"/>
                    <a:pt x="117" y="61"/>
                  </a:cubicBezTo>
                  <a:cubicBezTo>
                    <a:pt x="117" y="61"/>
                    <a:pt x="117" y="61"/>
                    <a:pt x="117" y="61"/>
                  </a:cubicBezTo>
                  <a:cubicBezTo>
                    <a:pt x="117" y="61"/>
                    <a:pt x="117" y="61"/>
                    <a:pt x="117" y="61"/>
                  </a:cubicBezTo>
                  <a:cubicBezTo>
                    <a:pt x="117" y="60"/>
                    <a:pt x="116" y="60"/>
                    <a:pt x="116" y="60"/>
                  </a:cubicBezTo>
                  <a:cubicBezTo>
                    <a:pt x="116" y="60"/>
                    <a:pt x="116" y="60"/>
                    <a:pt x="116" y="60"/>
                  </a:cubicBezTo>
                  <a:cubicBezTo>
                    <a:pt x="116" y="60"/>
                    <a:pt x="116" y="60"/>
                    <a:pt x="116" y="60"/>
                  </a:cubicBezTo>
                  <a:cubicBezTo>
                    <a:pt x="116" y="60"/>
                    <a:pt x="116" y="60"/>
                    <a:pt x="116" y="59"/>
                  </a:cubicBezTo>
                  <a:cubicBezTo>
                    <a:pt x="116" y="59"/>
                    <a:pt x="116" y="59"/>
                    <a:pt x="116" y="59"/>
                  </a:cubicBezTo>
                  <a:cubicBezTo>
                    <a:pt x="116" y="59"/>
                    <a:pt x="115" y="59"/>
                    <a:pt x="115" y="59"/>
                  </a:cubicBezTo>
                  <a:cubicBezTo>
                    <a:pt x="115" y="59"/>
                    <a:pt x="115" y="59"/>
                    <a:pt x="115" y="58"/>
                  </a:cubicBezTo>
                  <a:cubicBezTo>
                    <a:pt x="115" y="58"/>
                    <a:pt x="115" y="58"/>
                    <a:pt x="115" y="58"/>
                  </a:cubicBezTo>
                  <a:cubicBezTo>
                    <a:pt x="115" y="58"/>
                    <a:pt x="115" y="58"/>
                    <a:pt x="115" y="58"/>
                  </a:cubicBezTo>
                  <a:cubicBezTo>
                    <a:pt x="115" y="58"/>
                    <a:pt x="115" y="58"/>
                    <a:pt x="115" y="58"/>
                  </a:cubicBezTo>
                  <a:cubicBezTo>
                    <a:pt x="115" y="58"/>
                    <a:pt x="115" y="58"/>
                    <a:pt x="114" y="58"/>
                  </a:cubicBezTo>
                  <a:cubicBezTo>
                    <a:pt x="114" y="58"/>
                    <a:pt x="114" y="58"/>
                    <a:pt x="114" y="57"/>
                  </a:cubicBezTo>
                  <a:cubicBezTo>
                    <a:pt x="114" y="57"/>
                    <a:pt x="114" y="57"/>
                    <a:pt x="114" y="57"/>
                  </a:cubicBezTo>
                  <a:cubicBezTo>
                    <a:pt x="114" y="57"/>
                    <a:pt x="114" y="57"/>
                    <a:pt x="114" y="57"/>
                  </a:cubicBezTo>
                  <a:cubicBezTo>
                    <a:pt x="114" y="57"/>
                    <a:pt x="114" y="57"/>
                    <a:pt x="114" y="57"/>
                  </a:cubicBezTo>
                  <a:cubicBezTo>
                    <a:pt x="114" y="57"/>
                    <a:pt x="113" y="57"/>
                    <a:pt x="113" y="57"/>
                  </a:cubicBezTo>
                  <a:cubicBezTo>
                    <a:pt x="113" y="57"/>
                    <a:pt x="113" y="57"/>
                    <a:pt x="113" y="57"/>
                  </a:cubicBezTo>
                  <a:cubicBezTo>
                    <a:pt x="113" y="57"/>
                    <a:pt x="113" y="57"/>
                    <a:pt x="113" y="56"/>
                  </a:cubicBezTo>
                  <a:cubicBezTo>
                    <a:pt x="113" y="56"/>
                    <a:pt x="113" y="56"/>
                    <a:pt x="112" y="56"/>
                  </a:cubicBezTo>
                  <a:cubicBezTo>
                    <a:pt x="112" y="56"/>
                    <a:pt x="112" y="56"/>
                    <a:pt x="112" y="56"/>
                  </a:cubicBezTo>
                  <a:cubicBezTo>
                    <a:pt x="112" y="56"/>
                    <a:pt x="112" y="56"/>
                    <a:pt x="112" y="56"/>
                  </a:cubicBezTo>
                  <a:cubicBezTo>
                    <a:pt x="17" y="1"/>
                    <a:pt x="17" y="1"/>
                    <a:pt x="17" y="1"/>
                  </a:cubicBezTo>
                  <a:cubicBezTo>
                    <a:pt x="17" y="1"/>
                    <a:pt x="16" y="1"/>
                    <a:pt x="16" y="1"/>
                  </a:cubicBezTo>
                  <a:cubicBezTo>
                    <a:pt x="16" y="1"/>
                    <a:pt x="16" y="1"/>
                    <a:pt x="16" y="1"/>
                  </a:cubicBezTo>
                  <a:cubicBezTo>
                    <a:pt x="16" y="1"/>
                    <a:pt x="16" y="1"/>
                    <a:pt x="16" y="0"/>
                  </a:cubicBezTo>
                  <a:cubicBezTo>
                    <a:pt x="16" y="0"/>
                    <a:pt x="16" y="0"/>
                    <a:pt x="16"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3" y="0"/>
                    <a:pt x="13" y="0"/>
                  </a:cubicBezTo>
                  <a:cubicBezTo>
                    <a:pt x="13" y="0"/>
                    <a:pt x="13" y="0"/>
                    <a:pt x="13" y="0"/>
                  </a:cubicBezTo>
                  <a:cubicBezTo>
                    <a:pt x="13" y="0"/>
                    <a:pt x="13" y="0"/>
                    <a:pt x="12" y="0"/>
                  </a:cubicBezTo>
                  <a:cubicBezTo>
                    <a:pt x="12" y="0"/>
                    <a:pt x="12" y="0"/>
                    <a:pt x="12" y="0"/>
                  </a:cubicBezTo>
                  <a:cubicBezTo>
                    <a:pt x="12" y="0"/>
                    <a:pt x="12" y="0"/>
                    <a:pt x="12" y="0"/>
                  </a:cubicBezTo>
                  <a:cubicBezTo>
                    <a:pt x="12" y="0"/>
                    <a:pt x="12" y="0"/>
                    <a:pt x="12" y="0"/>
                  </a:cubicBezTo>
                  <a:cubicBezTo>
                    <a:pt x="12" y="0"/>
                    <a:pt x="12" y="0"/>
                    <a:pt x="11" y="0"/>
                  </a:cubicBezTo>
                  <a:cubicBezTo>
                    <a:pt x="0" y="7"/>
                    <a:pt x="0" y="7"/>
                    <a:pt x="0" y="7"/>
                  </a:cubicBezTo>
                  <a:cubicBezTo>
                    <a:pt x="0" y="7"/>
                    <a:pt x="1" y="7"/>
                    <a:pt x="1" y="7"/>
                  </a:cubicBezTo>
                  <a:cubicBezTo>
                    <a:pt x="1" y="7"/>
                    <a:pt x="1" y="7"/>
                    <a:pt x="1" y="7"/>
                  </a:cubicBezTo>
                  <a:cubicBezTo>
                    <a:pt x="1" y="7"/>
                    <a:pt x="2" y="6"/>
                    <a:pt x="2" y="7"/>
                  </a:cubicBezTo>
                  <a:cubicBezTo>
                    <a:pt x="2" y="7"/>
                    <a:pt x="2" y="7"/>
                    <a:pt x="2" y="7"/>
                  </a:cubicBezTo>
                  <a:cubicBezTo>
                    <a:pt x="3" y="7"/>
                    <a:pt x="3" y="7"/>
                    <a:pt x="4" y="7"/>
                  </a:cubicBezTo>
                  <a:cubicBezTo>
                    <a:pt x="4" y="7"/>
                    <a:pt x="4" y="7"/>
                    <a:pt x="4" y="7"/>
                  </a:cubicBezTo>
                  <a:cubicBezTo>
                    <a:pt x="4" y="7"/>
                    <a:pt x="5" y="7"/>
                    <a:pt x="5" y="8"/>
                  </a:cubicBezTo>
                  <a:cubicBezTo>
                    <a:pt x="101" y="63"/>
                    <a:pt x="101" y="63"/>
                    <a:pt x="101" y="63"/>
                  </a:cubicBezTo>
                  <a:cubicBezTo>
                    <a:pt x="105" y="65"/>
                    <a:pt x="96" y="74"/>
                    <a:pt x="108" y="75"/>
                  </a:cubicBez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íSḷîḋê"/>
            <p:cNvSpPr/>
            <p:nvPr/>
          </p:nvSpPr>
          <p:spPr bwMode="auto">
            <a:xfrm>
              <a:off x="6329363" y="2265363"/>
              <a:ext cx="361950" cy="474663"/>
            </a:xfrm>
            <a:custGeom>
              <a:avLst/>
              <a:gdLst>
                <a:gd name="T0" fmla="*/ 103 w 110"/>
                <a:gd name="T1" fmla="*/ 58 h 144"/>
                <a:gd name="T2" fmla="*/ 7 w 110"/>
                <a:gd name="T3" fmla="*/ 3 h 144"/>
                <a:gd name="T4" fmla="*/ 0 w 110"/>
                <a:gd name="T5" fmla="*/ 7 h 144"/>
                <a:gd name="T6" fmla="*/ 0 w 110"/>
                <a:gd name="T7" fmla="*/ 73 h 144"/>
                <a:gd name="T8" fmla="*/ 7 w 110"/>
                <a:gd name="T9" fmla="*/ 86 h 144"/>
                <a:gd name="T10" fmla="*/ 103 w 110"/>
                <a:gd name="T11" fmla="*/ 141 h 144"/>
                <a:gd name="T12" fmla="*/ 110 w 110"/>
                <a:gd name="T13" fmla="*/ 137 h 144"/>
                <a:gd name="T14" fmla="*/ 110 w 110"/>
                <a:gd name="T15" fmla="*/ 70 h 144"/>
                <a:gd name="T16" fmla="*/ 103 w 110"/>
                <a:gd name="T17" fmla="*/ 5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4">
                  <a:moveTo>
                    <a:pt x="103" y="58"/>
                  </a:moveTo>
                  <a:cubicBezTo>
                    <a:pt x="7" y="3"/>
                    <a:pt x="7" y="3"/>
                    <a:pt x="7" y="3"/>
                  </a:cubicBezTo>
                  <a:cubicBezTo>
                    <a:pt x="3" y="0"/>
                    <a:pt x="0" y="2"/>
                    <a:pt x="0" y="7"/>
                  </a:cubicBezTo>
                  <a:cubicBezTo>
                    <a:pt x="0" y="73"/>
                    <a:pt x="0" y="73"/>
                    <a:pt x="0" y="73"/>
                  </a:cubicBezTo>
                  <a:cubicBezTo>
                    <a:pt x="0" y="78"/>
                    <a:pt x="3" y="84"/>
                    <a:pt x="7" y="86"/>
                  </a:cubicBezTo>
                  <a:cubicBezTo>
                    <a:pt x="103" y="141"/>
                    <a:pt x="103" y="141"/>
                    <a:pt x="103" y="141"/>
                  </a:cubicBezTo>
                  <a:cubicBezTo>
                    <a:pt x="107" y="144"/>
                    <a:pt x="110" y="142"/>
                    <a:pt x="110" y="137"/>
                  </a:cubicBezTo>
                  <a:cubicBezTo>
                    <a:pt x="110" y="70"/>
                    <a:pt x="110" y="70"/>
                    <a:pt x="110" y="70"/>
                  </a:cubicBezTo>
                  <a:cubicBezTo>
                    <a:pt x="110" y="66"/>
                    <a:pt x="107" y="60"/>
                    <a:pt x="103" y="58"/>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iṡ1ïḍé"/>
            <p:cNvSpPr/>
            <p:nvPr/>
          </p:nvSpPr>
          <p:spPr bwMode="auto">
            <a:xfrm>
              <a:off x="5975350" y="2746376"/>
              <a:ext cx="128588" cy="600075"/>
            </a:xfrm>
            <a:custGeom>
              <a:avLst/>
              <a:gdLst>
                <a:gd name="T0" fmla="*/ 1 w 39"/>
                <a:gd name="T1" fmla="*/ 64 h 182"/>
                <a:gd name="T2" fmla="*/ 5 w 39"/>
                <a:gd name="T3" fmla="*/ 167 h 182"/>
                <a:gd name="T4" fmla="*/ 20 w 39"/>
                <a:gd name="T5" fmla="*/ 182 h 182"/>
                <a:gd name="T6" fmla="*/ 38 w 39"/>
                <a:gd name="T7" fmla="*/ 69 h 182"/>
                <a:gd name="T8" fmla="*/ 37 w 39"/>
                <a:gd name="T9" fmla="*/ 31 h 182"/>
                <a:gd name="T10" fmla="*/ 1 w 39"/>
                <a:gd name="T11" fmla="*/ 64 h 182"/>
              </a:gdLst>
              <a:ahLst/>
              <a:cxnLst>
                <a:cxn ang="0">
                  <a:pos x="T0" y="T1"/>
                </a:cxn>
                <a:cxn ang="0">
                  <a:pos x="T2" y="T3"/>
                </a:cxn>
                <a:cxn ang="0">
                  <a:pos x="T4" y="T5"/>
                </a:cxn>
                <a:cxn ang="0">
                  <a:pos x="T6" y="T7"/>
                </a:cxn>
                <a:cxn ang="0">
                  <a:pos x="T8" y="T9"/>
                </a:cxn>
                <a:cxn ang="0">
                  <a:pos x="T10" y="T11"/>
                </a:cxn>
              </a:cxnLst>
              <a:rect l="0" t="0" r="r" b="b"/>
              <a:pathLst>
                <a:path w="39" h="182">
                  <a:moveTo>
                    <a:pt x="1" y="64"/>
                  </a:moveTo>
                  <a:cubicBezTo>
                    <a:pt x="0" y="98"/>
                    <a:pt x="4" y="132"/>
                    <a:pt x="5" y="167"/>
                  </a:cubicBezTo>
                  <a:cubicBezTo>
                    <a:pt x="20" y="182"/>
                    <a:pt x="20" y="182"/>
                    <a:pt x="20" y="182"/>
                  </a:cubicBezTo>
                  <a:cubicBezTo>
                    <a:pt x="28" y="129"/>
                    <a:pt x="39" y="100"/>
                    <a:pt x="38" y="69"/>
                  </a:cubicBezTo>
                  <a:cubicBezTo>
                    <a:pt x="37" y="51"/>
                    <a:pt x="37" y="40"/>
                    <a:pt x="37" y="31"/>
                  </a:cubicBezTo>
                  <a:cubicBezTo>
                    <a:pt x="37" y="0"/>
                    <a:pt x="2" y="38"/>
                    <a:pt x="1" y="64"/>
                  </a:cubicBez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îšlïďê"/>
            <p:cNvSpPr/>
            <p:nvPr/>
          </p:nvSpPr>
          <p:spPr bwMode="auto">
            <a:xfrm>
              <a:off x="5942013" y="3198813"/>
              <a:ext cx="168275" cy="296863"/>
            </a:xfrm>
            <a:custGeom>
              <a:avLst/>
              <a:gdLst>
                <a:gd name="T0" fmla="*/ 18 w 51"/>
                <a:gd name="T1" fmla="*/ 9 h 90"/>
                <a:gd name="T2" fmla="*/ 14 w 51"/>
                <a:gd name="T3" fmla="*/ 37 h 90"/>
                <a:gd name="T4" fmla="*/ 9 w 51"/>
                <a:gd name="T5" fmla="*/ 69 h 90"/>
                <a:gd name="T6" fmla="*/ 0 w 51"/>
                <a:gd name="T7" fmla="*/ 84 h 90"/>
                <a:gd name="T8" fmla="*/ 13 w 51"/>
                <a:gd name="T9" fmla="*/ 90 h 90"/>
                <a:gd name="T10" fmla="*/ 32 w 51"/>
                <a:gd name="T11" fmla="*/ 85 h 90"/>
                <a:gd name="T12" fmla="*/ 40 w 51"/>
                <a:gd name="T13" fmla="*/ 55 h 90"/>
                <a:gd name="T14" fmla="*/ 40 w 51"/>
                <a:gd name="T15" fmla="*/ 23 h 90"/>
                <a:gd name="T16" fmla="*/ 36 w 51"/>
                <a:gd name="T17" fmla="*/ 0 h 90"/>
                <a:gd name="T18" fmla="*/ 18 w 51"/>
                <a:gd name="T19" fmla="*/ 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90">
                  <a:moveTo>
                    <a:pt x="18" y="9"/>
                  </a:moveTo>
                  <a:cubicBezTo>
                    <a:pt x="17" y="18"/>
                    <a:pt x="15" y="28"/>
                    <a:pt x="14" y="37"/>
                  </a:cubicBezTo>
                  <a:cubicBezTo>
                    <a:pt x="11" y="53"/>
                    <a:pt x="12" y="60"/>
                    <a:pt x="9" y="69"/>
                  </a:cubicBezTo>
                  <a:cubicBezTo>
                    <a:pt x="7" y="73"/>
                    <a:pt x="4" y="77"/>
                    <a:pt x="0" y="84"/>
                  </a:cubicBezTo>
                  <a:cubicBezTo>
                    <a:pt x="0" y="84"/>
                    <a:pt x="12" y="90"/>
                    <a:pt x="13" y="90"/>
                  </a:cubicBezTo>
                  <a:cubicBezTo>
                    <a:pt x="14" y="90"/>
                    <a:pt x="32" y="85"/>
                    <a:pt x="32" y="85"/>
                  </a:cubicBezTo>
                  <a:cubicBezTo>
                    <a:pt x="32" y="85"/>
                    <a:pt x="40" y="56"/>
                    <a:pt x="40" y="55"/>
                  </a:cubicBezTo>
                  <a:cubicBezTo>
                    <a:pt x="40" y="35"/>
                    <a:pt x="51" y="38"/>
                    <a:pt x="40" y="23"/>
                  </a:cubicBezTo>
                  <a:cubicBezTo>
                    <a:pt x="35" y="17"/>
                    <a:pt x="36" y="8"/>
                    <a:pt x="36" y="0"/>
                  </a:cubicBezTo>
                  <a:lnTo>
                    <a:pt x="18" y="9"/>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íṩḻíḍê"/>
            <p:cNvSpPr/>
            <p:nvPr/>
          </p:nvSpPr>
          <p:spPr bwMode="auto">
            <a:xfrm>
              <a:off x="5932488" y="3273426"/>
              <a:ext cx="177800" cy="244475"/>
            </a:xfrm>
            <a:custGeom>
              <a:avLst/>
              <a:gdLst>
                <a:gd name="T0" fmla="*/ 9 w 54"/>
                <a:gd name="T1" fmla="*/ 51 h 74"/>
                <a:gd name="T2" fmla="*/ 3 w 54"/>
                <a:gd name="T3" fmla="*/ 70 h 74"/>
                <a:gd name="T4" fmla="*/ 16 w 54"/>
                <a:gd name="T5" fmla="*/ 73 h 74"/>
                <a:gd name="T6" fmla="*/ 32 w 54"/>
                <a:gd name="T7" fmla="*/ 70 h 74"/>
                <a:gd name="T8" fmla="*/ 36 w 54"/>
                <a:gd name="T9" fmla="*/ 63 h 74"/>
                <a:gd name="T10" fmla="*/ 44 w 54"/>
                <a:gd name="T11" fmla="*/ 31 h 74"/>
                <a:gd name="T12" fmla="*/ 44 w 54"/>
                <a:gd name="T13" fmla="*/ 58 h 74"/>
                <a:gd name="T14" fmla="*/ 47 w 54"/>
                <a:gd name="T15" fmla="*/ 58 h 74"/>
                <a:gd name="T16" fmla="*/ 51 w 54"/>
                <a:gd name="T17" fmla="*/ 28 h 74"/>
                <a:gd name="T18" fmla="*/ 53 w 54"/>
                <a:gd name="T19" fmla="*/ 20 h 74"/>
                <a:gd name="T20" fmla="*/ 43 w 54"/>
                <a:gd name="T21" fmla="*/ 0 h 74"/>
                <a:gd name="T22" fmla="*/ 24 w 54"/>
                <a:gd name="T23" fmla="*/ 54 h 74"/>
                <a:gd name="T24" fmla="*/ 9 w 54"/>
                <a:gd name="T25"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9" y="51"/>
                  </a:moveTo>
                  <a:cubicBezTo>
                    <a:pt x="2" y="60"/>
                    <a:pt x="0" y="65"/>
                    <a:pt x="3" y="70"/>
                  </a:cubicBezTo>
                  <a:cubicBezTo>
                    <a:pt x="4" y="73"/>
                    <a:pt x="10" y="74"/>
                    <a:pt x="16" y="73"/>
                  </a:cubicBezTo>
                  <a:cubicBezTo>
                    <a:pt x="23" y="73"/>
                    <a:pt x="30" y="71"/>
                    <a:pt x="32" y="70"/>
                  </a:cubicBezTo>
                  <a:cubicBezTo>
                    <a:pt x="33" y="70"/>
                    <a:pt x="36" y="63"/>
                    <a:pt x="36" y="63"/>
                  </a:cubicBezTo>
                  <a:cubicBezTo>
                    <a:pt x="38" y="52"/>
                    <a:pt x="41" y="42"/>
                    <a:pt x="44" y="31"/>
                  </a:cubicBezTo>
                  <a:cubicBezTo>
                    <a:pt x="44" y="58"/>
                    <a:pt x="44" y="58"/>
                    <a:pt x="44" y="58"/>
                  </a:cubicBezTo>
                  <a:cubicBezTo>
                    <a:pt x="47" y="58"/>
                    <a:pt x="47" y="58"/>
                    <a:pt x="47" y="58"/>
                  </a:cubicBezTo>
                  <a:cubicBezTo>
                    <a:pt x="47" y="48"/>
                    <a:pt x="49" y="37"/>
                    <a:pt x="51" y="28"/>
                  </a:cubicBezTo>
                  <a:cubicBezTo>
                    <a:pt x="52" y="25"/>
                    <a:pt x="53" y="21"/>
                    <a:pt x="53" y="20"/>
                  </a:cubicBezTo>
                  <a:cubicBezTo>
                    <a:pt x="54" y="11"/>
                    <a:pt x="48" y="6"/>
                    <a:pt x="43" y="0"/>
                  </a:cubicBezTo>
                  <a:cubicBezTo>
                    <a:pt x="40" y="15"/>
                    <a:pt x="39" y="47"/>
                    <a:pt x="24" y="54"/>
                  </a:cubicBezTo>
                  <a:cubicBezTo>
                    <a:pt x="19" y="56"/>
                    <a:pt x="13" y="55"/>
                    <a:pt x="9" y="51"/>
                  </a:cubicBezTo>
                  <a:close/>
                </a:path>
              </a:pathLst>
            </a:custGeom>
            <a:solidFill>
              <a:srgbClr val="0428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ïṥḷiḓê"/>
            <p:cNvSpPr/>
            <p:nvPr/>
          </p:nvSpPr>
          <p:spPr bwMode="auto">
            <a:xfrm>
              <a:off x="6078538" y="2663826"/>
              <a:ext cx="138113" cy="741363"/>
            </a:xfrm>
            <a:custGeom>
              <a:avLst/>
              <a:gdLst>
                <a:gd name="T0" fmla="*/ 1 w 42"/>
                <a:gd name="T1" fmla="*/ 70 h 225"/>
                <a:gd name="T2" fmla="*/ 4 w 42"/>
                <a:gd name="T3" fmla="*/ 107 h 225"/>
                <a:gd name="T4" fmla="*/ 8 w 42"/>
                <a:gd name="T5" fmla="*/ 210 h 225"/>
                <a:gd name="T6" fmla="*/ 23 w 42"/>
                <a:gd name="T7" fmla="*/ 225 h 225"/>
                <a:gd name="T8" fmla="*/ 41 w 42"/>
                <a:gd name="T9" fmla="*/ 112 h 225"/>
                <a:gd name="T10" fmla="*/ 40 w 42"/>
                <a:gd name="T11" fmla="*/ 76 h 225"/>
                <a:gd name="T12" fmla="*/ 1 w 42"/>
                <a:gd name="T13" fmla="*/ 70 h 225"/>
              </a:gdLst>
              <a:ahLst/>
              <a:cxnLst>
                <a:cxn ang="0">
                  <a:pos x="T0" y="T1"/>
                </a:cxn>
                <a:cxn ang="0">
                  <a:pos x="T2" y="T3"/>
                </a:cxn>
                <a:cxn ang="0">
                  <a:pos x="T4" y="T5"/>
                </a:cxn>
                <a:cxn ang="0">
                  <a:pos x="T6" y="T7"/>
                </a:cxn>
                <a:cxn ang="0">
                  <a:pos x="T8" y="T9"/>
                </a:cxn>
                <a:cxn ang="0">
                  <a:pos x="T10" y="T11"/>
                </a:cxn>
                <a:cxn ang="0">
                  <a:pos x="T12" y="T13"/>
                </a:cxn>
              </a:cxnLst>
              <a:rect l="0" t="0" r="r" b="b"/>
              <a:pathLst>
                <a:path w="42" h="225">
                  <a:moveTo>
                    <a:pt x="1" y="70"/>
                  </a:moveTo>
                  <a:cubicBezTo>
                    <a:pt x="0" y="87"/>
                    <a:pt x="5" y="95"/>
                    <a:pt x="4" y="107"/>
                  </a:cubicBezTo>
                  <a:cubicBezTo>
                    <a:pt x="3" y="141"/>
                    <a:pt x="7" y="175"/>
                    <a:pt x="8" y="210"/>
                  </a:cubicBezTo>
                  <a:cubicBezTo>
                    <a:pt x="23" y="225"/>
                    <a:pt x="23" y="225"/>
                    <a:pt x="23" y="225"/>
                  </a:cubicBezTo>
                  <a:cubicBezTo>
                    <a:pt x="31" y="172"/>
                    <a:pt x="42" y="143"/>
                    <a:pt x="41" y="112"/>
                  </a:cubicBezTo>
                  <a:cubicBezTo>
                    <a:pt x="40" y="96"/>
                    <a:pt x="40" y="85"/>
                    <a:pt x="40" y="76"/>
                  </a:cubicBezTo>
                  <a:cubicBezTo>
                    <a:pt x="42" y="0"/>
                    <a:pt x="1" y="36"/>
                    <a:pt x="1" y="70"/>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íṧľîḓê"/>
            <p:cNvSpPr/>
            <p:nvPr/>
          </p:nvSpPr>
          <p:spPr bwMode="auto">
            <a:xfrm>
              <a:off x="6045200" y="3263901"/>
              <a:ext cx="165100" cy="296863"/>
            </a:xfrm>
            <a:custGeom>
              <a:avLst/>
              <a:gdLst>
                <a:gd name="T0" fmla="*/ 17 w 50"/>
                <a:gd name="T1" fmla="*/ 8 h 90"/>
                <a:gd name="T2" fmla="*/ 14 w 50"/>
                <a:gd name="T3" fmla="*/ 36 h 90"/>
                <a:gd name="T4" fmla="*/ 8 w 50"/>
                <a:gd name="T5" fmla="*/ 69 h 90"/>
                <a:gd name="T6" fmla="*/ 0 w 50"/>
                <a:gd name="T7" fmla="*/ 83 h 90"/>
                <a:gd name="T8" fmla="*/ 13 w 50"/>
                <a:gd name="T9" fmla="*/ 90 h 90"/>
                <a:gd name="T10" fmla="*/ 32 w 50"/>
                <a:gd name="T11" fmla="*/ 85 h 90"/>
                <a:gd name="T12" fmla="*/ 40 w 50"/>
                <a:gd name="T13" fmla="*/ 54 h 90"/>
                <a:gd name="T14" fmla="*/ 40 w 50"/>
                <a:gd name="T15" fmla="*/ 23 h 90"/>
                <a:gd name="T16" fmla="*/ 36 w 50"/>
                <a:gd name="T17" fmla="*/ 0 h 90"/>
                <a:gd name="T18" fmla="*/ 17 w 50"/>
                <a:gd name="T19"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90">
                  <a:moveTo>
                    <a:pt x="17" y="8"/>
                  </a:moveTo>
                  <a:cubicBezTo>
                    <a:pt x="17" y="18"/>
                    <a:pt x="15" y="28"/>
                    <a:pt x="14" y="36"/>
                  </a:cubicBezTo>
                  <a:cubicBezTo>
                    <a:pt x="11" y="52"/>
                    <a:pt x="12" y="60"/>
                    <a:pt x="8" y="69"/>
                  </a:cubicBezTo>
                  <a:cubicBezTo>
                    <a:pt x="7" y="73"/>
                    <a:pt x="4" y="76"/>
                    <a:pt x="0" y="83"/>
                  </a:cubicBezTo>
                  <a:cubicBezTo>
                    <a:pt x="0" y="83"/>
                    <a:pt x="12" y="89"/>
                    <a:pt x="13" y="90"/>
                  </a:cubicBezTo>
                  <a:cubicBezTo>
                    <a:pt x="14" y="90"/>
                    <a:pt x="32" y="85"/>
                    <a:pt x="32" y="85"/>
                  </a:cubicBezTo>
                  <a:cubicBezTo>
                    <a:pt x="32" y="85"/>
                    <a:pt x="40" y="56"/>
                    <a:pt x="40" y="54"/>
                  </a:cubicBezTo>
                  <a:cubicBezTo>
                    <a:pt x="40" y="35"/>
                    <a:pt x="50" y="37"/>
                    <a:pt x="40" y="23"/>
                  </a:cubicBezTo>
                  <a:cubicBezTo>
                    <a:pt x="35" y="16"/>
                    <a:pt x="36" y="8"/>
                    <a:pt x="36" y="0"/>
                  </a:cubicBezTo>
                  <a:lnTo>
                    <a:pt x="17" y="8"/>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íṩlíḋê"/>
            <p:cNvSpPr/>
            <p:nvPr/>
          </p:nvSpPr>
          <p:spPr bwMode="auto">
            <a:xfrm>
              <a:off x="6035675" y="3340101"/>
              <a:ext cx="177800" cy="244475"/>
            </a:xfrm>
            <a:custGeom>
              <a:avLst/>
              <a:gdLst>
                <a:gd name="T0" fmla="*/ 9 w 54"/>
                <a:gd name="T1" fmla="*/ 51 h 74"/>
                <a:gd name="T2" fmla="*/ 3 w 54"/>
                <a:gd name="T3" fmla="*/ 70 h 74"/>
                <a:gd name="T4" fmla="*/ 16 w 54"/>
                <a:gd name="T5" fmla="*/ 73 h 74"/>
                <a:gd name="T6" fmla="*/ 32 w 54"/>
                <a:gd name="T7" fmla="*/ 70 h 74"/>
                <a:gd name="T8" fmla="*/ 36 w 54"/>
                <a:gd name="T9" fmla="*/ 63 h 74"/>
                <a:gd name="T10" fmla="*/ 44 w 54"/>
                <a:gd name="T11" fmla="*/ 31 h 74"/>
                <a:gd name="T12" fmla="*/ 44 w 54"/>
                <a:gd name="T13" fmla="*/ 58 h 74"/>
                <a:gd name="T14" fmla="*/ 46 w 54"/>
                <a:gd name="T15" fmla="*/ 58 h 74"/>
                <a:gd name="T16" fmla="*/ 51 w 54"/>
                <a:gd name="T17" fmla="*/ 28 h 74"/>
                <a:gd name="T18" fmla="*/ 53 w 54"/>
                <a:gd name="T19" fmla="*/ 19 h 74"/>
                <a:gd name="T20" fmla="*/ 43 w 54"/>
                <a:gd name="T21" fmla="*/ 0 h 74"/>
                <a:gd name="T22" fmla="*/ 24 w 54"/>
                <a:gd name="T23" fmla="*/ 53 h 74"/>
                <a:gd name="T24" fmla="*/ 9 w 54"/>
                <a:gd name="T25"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9" y="51"/>
                  </a:moveTo>
                  <a:cubicBezTo>
                    <a:pt x="2" y="59"/>
                    <a:pt x="0" y="64"/>
                    <a:pt x="3" y="70"/>
                  </a:cubicBezTo>
                  <a:cubicBezTo>
                    <a:pt x="4" y="72"/>
                    <a:pt x="10" y="74"/>
                    <a:pt x="16" y="73"/>
                  </a:cubicBezTo>
                  <a:cubicBezTo>
                    <a:pt x="23" y="73"/>
                    <a:pt x="30" y="71"/>
                    <a:pt x="32" y="70"/>
                  </a:cubicBezTo>
                  <a:cubicBezTo>
                    <a:pt x="33" y="69"/>
                    <a:pt x="36" y="63"/>
                    <a:pt x="36" y="63"/>
                  </a:cubicBezTo>
                  <a:cubicBezTo>
                    <a:pt x="38" y="52"/>
                    <a:pt x="41" y="42"/>
                    <a:pt x="44" y="31"/>
                  </a:cubicBezTo>
                  <a:cubicBezTo>
                    <a:pt x="44" y="58"/>
                    <a:pt x="44" y="58"/>
                    <a:pt x="44" y="58"/>
                  </a:cubicBezTo>
                  <a:cubicBezTo>
                    <a:pt x="46" y="58"/>
                    <a:pt x="46" y="58"/>
                    <a:pt x="46" y="58"/>
                  </a:cubicBezTo>
                  <a:cubicBezTo>
                    <a:pt x="47" y="48"/>
                    <a:pt x="49" y="36"/>
                    <a:pt x="51" y="28"/>
                  </a:cubicBezTo>
                  <a:cubicBezTo>
                    <a:pt x="51" y="25"/>
                    <a:pt x="53" y="21"/>
                    <a:pt x="53" y="19"/>
                  </a:cubicBezTo>
                  <a:cubicBezTo>
                    <a:pt x="54" y="11"/>
                    <a:pt x="48" y="6"/>
                    <a:pt x="43" y="0"/>
                  </a:cubicBezTo>
                  <a:cubicBezTo>
                    <a:pt x="40" y="15"/>
                    <a:pt x="39" y="46"/>
                    <a:pt x="24" y="53"/>
                  </a:cubicBezTo>
                  <a:cubicBezTo>
                    <a:pt x="19" y="56"/>
                    <a:pt x="13" y="55"/>
                    <a:pt x="9" y="51"/>
                  </a:cubicBez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ïŝḻiḑê"/>
            <p:cNvSpPr/>
            <p:nvPr/>
          </p:nvSpPr>
          <p:spPr bwMode="auto">
            <a:xfrm>
              <a:off x="5972175" y="2559051"/>
              <a:ext cx="566738" cy="477838"/>
            </a:xfrm>
            <a:custGeom>
              <a:avLst/>
              <a:gdLst>
                <a:gd name="T0" fmla="*/ 155 w 172"/>
                <a:gd name="T1" fmla="*/ 7 h 145"/>
                <a:gd name="T2" fmla="*/ 160 w 172"/>
                <a:gd name="T3" fmla="*/ 22 h 145"/>
                <a:gd name="T4" fmla="*/ 169 w 172"/>
                <a:gd name="T5" fmla="*/ 47 h 145"/>
                <a:gd name="T6" fmla="*/ 158 w 172"/>
                <a:gd name="T7" fmla="*/ 102 h 145"/>
                <a:gd name="T8" fmla="*/ 73 w 172"/>
                <a:gd name="T9" fmla="*/ 145 h 145"/>
                <a:gd name="T10" fmla="*/ 2 w 172"/>
                <a:gd name="T11" fmla="*/ 114 h 145"/>
                <a:gd name="T12" fmla="*/ 9 w 172"/>
                <a:gd name="T13" fmla="*/ 88 h 145"/>
                <a:gd name="T14" fmla="*/ 84 w 172"/>
                <a:gd name="T15" fmla="*/ 37 h 145"/>
                <a:gd name="T16" fmla="*/ 95 w 172"/>
                <a:gd name="T17" fmla="*/ 0 h 145"/>
                <a:gd name="T18" fmla="*/ 155 w 172"/>
                <a:gd name="T19" fmla="*/ 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45">
                  <a:moveTo>
                    <a:pt x="155" y="7"/>
                  </a:moveTo>
                  <a:cubicBezTo>
                    <a:pt x="155" y="12"/>
                    <a:pt x="158" y="17"/>
                    <a:pt x="160" y="22"/>
                  </a:cubicBezTo>
                  <a:cubicBezTo>
                    <a:pt x="164" y="29"/>
                    <a:pt x="168" y="38"/>
                    <a:pt x="169" y="47"/>
                  </a:cubicBezTo>
                  <a:cubicBezTo>
                    <a:pt x="172" y="63"/>
                    <a:pt x="172" y="89"/>
                    <a:pt x="158" y="102"/>
                  </a:cubicBezTo>
                  <a:cubicBezTo>
                    <a:pt x="140" y="121"/>
                    <a:pt x="100" y="120"/>
                    <a:pt x="73" y="145"/>
                  </a:cubicBezTo>
                  <a:cubicBezTo>
                    <a:pt x="44" y="136"/>
                    <a:pt x="17" y="123"/>
                    <a:pt x="2" y="114"/>
                  </a:cubicBezTo>
                  <a:cubicBezTo>
                    <a:pt x="0" y="100"/>
                    <a:pt x="0" y="95"/>
                    <a:pt x="9" y="88"/>
                  </a:cubicBezTo>
                  <a:cubicBezTo>
                    <a:pt x="23" y="77"/>
                    <a:pt x="70" y="40"/>
                    <a:pt x="84" y="37"/>
                  </a:cubicBezTo>
                  <a:cubicBezTo>
                    <a:pt x="91" y="25"/>
                    <a:pt x="98" y="16"/>
                    <a:pt x="95" y="0"/>
                  </a:cubicBezTo>
                  <a:cubicBezTo>
                    <a:pt x="110" y="16"/>
                    <a:pt x="134" y="17"/>
                    <a:pt x="155" y="7"/>
                  </a:cubicBez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ís1íḑé"/>
            <p:cNvSpPr/>
            <p:nvPr/>
          </p:nvSpPr>
          <p:spPr bwMode="auto">
            <a:xfrm>
              <a:off x="6167438" y="2206626"/>
              <a:ext cx="171450" cy="346075"/>
            </a:xfrm>
            <a:custGeom>
              <a:avLst/>
              <a:gdLst>
                <a:gd name="T0" fmla="*/ 39 w 52"/>
                <a:gd name="T1" fmla="*/ 0 h 105"/>
                <a:gd name="T2" fmla="*/ 6 w 52"/>
                <a:gd name="T3" fmla="*/ 64 h 105"/>
                <a:gd name="T4" fmla="*/ 6 w 52"/>
                <a:gd name="T5" fmla="*/ 96 h 105"/>
                <a:gd name="T6" fmla="*/ 36 w 52"/>
                <a:gd name="T7" fmla="*/ 65 h 105"/>
                <a:gd name="T8" fmla="*/ 52 w 52"/>
                <a:gd name="T9" fmla="*/ 19 h 105"/>
                <a:gd name="T10" fmla="*/ 39 w 52"/>
                <a:gd name="T11" fmla="*/ 0 h 105"/>
              </a:gdLst>
              <a:ahLst/>
              <a:cxnLst>
                <a:cxn ang="0">
                  <a:pos x="T0" y="T1"/>
                </a:cxn>
                <a:cxn ang="0">
                  <a:pos x="T2" y="T3"/>
                </a:cxn>
                <a:cxn ang="0">
                  <a:pos x="T4" y="T5"/>
                </a:cxn>
                <a:cxn ang="0">
                  <a:pos x="T6" y="T7"/>
                </a:cxn>
                <a:cxn ang="0">
                  <a:pos x="T8" y="T9"/>
                </a:cxn>
                <a:cxn ang="0">
                  <a:pos x="T10" y="T11"/>
                </a:cxn>
              </a:cxnLst>
              <a:rect l="0" t="0" r="r" b="b"/>
              <a:pathLst>
                <a:path w="52" h="105">
                  <a:moveTo>
                    <a:pt x="39" y="0"/>
                  </a:moveTo>
                  <a:cubicBezTo>
                    <a:pt x="25" y="2"/>
                    <a:pt x="12" y="38"/>
                    <a:pt x="6" y="64"/>
                  </a:cubicBezTo>
                  <a:cubicBezTo>
                    <a:pt x="3" y="78"/>
                    <a:pt x="0" y="94"/>
                    <a:pt x="6" y="96"/>
                  </a:cubicBezTo>
                  <a:cubicBezTo>
                    <a:pt x="27" y="105"/>
                    <a:pt x="32" y="75"/>
                    <a:pt x="36" y="65"/>
                  </a:cubicBezTo>
                  <a:cubicBezTo>
                    <a:pt x="52" y="19"/>
                    <a:pt x="52" y="19"/>
                    <a:pt x="52" y="19"/>
                  </a:cubicBezTo>
                  <a:lnTo>
                    <a:pt x="39" y="0"/>
                  </a:lnTo>
                  <a:close/>
                </a:path>
              </a:pathLst>
            </a:custGeom>
            <a:solidFill>
              <a:srgbClr val="BDDF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ïşļïḓé"/>
            <p:cNvSpPr/>
            <p:nvPr/>
          </p:nvSpPr>
          <p:spPr bwMode="auto">
            <a:xfrm>
              <a:off x="5956300" y="2114551"/>
              <a:ext cx="134938" cy="206375"/>
            </a:xfrm>
            <a:custGeom>
              <a:avLst/>
              <a:gdLst>
                <a:gd name="T0" fmla="*/ 41 w 41"/>
                <a:gd name="T1" fmla="*/ 51 h 63"/>
                <a:gd name="T2" fmla="*/ 40 w 41"/>
                <a:gd name="T3" fmla="*/ 51 h 63"/>
                <a:gd name="T4" fmla="*/ 35 w 41"/>
                <a:gd name="T5" fmla="*/ 38 h 63"/>
                <a:gd name="T6" fmla="*/ 26 w 41"/>
                <a:gd name="T7" fmla="*/ 22 h 63"/>
                <a:gd name="T8" fmla="*/ 19 w 41"/>
                <a:gd name="T9" fmla="*/ 14 h 63"/>
                <a:gd name="T10" fmla="*/ 15 w 41"/>
                <a:gd name="T11" fmla="*/ 2 h 63"/>
                <a:gd name="T12" fmla="*/ 11 w 41"/>
                <a:gd name="T13" fmla="*/ 0 h 63"/>
                <a:gd name="T14" fmla="*/ 5 w 41"/>
                <a:gd name="T15" fmla="*/ 1 h 63"/>
                <a:gd name="T16" fmla="*/ 0 w 41"/>
                <a:gd name="T17" fmla="*/ 5 h 63"/>
                <a:gd name="T18" fmla="*/ 6 w 41"/>
                <a:gd name="T19" fmla="*/ 27 h 63"/>
                <a:gd name="T20" fmla="*/ 23 w 41"/>
                <a:gd name="T21" fmla="*/ 49 h 63"/>
                <a:gd name="T22" fmla="*/ 31 w 41"/>
                <a:gd name="T23" fmla="*/ 63 h 63"/>
                <a:gd name="T24" fmla="*/ 41 w 41"/>
                <a:gd name="T25"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63">
                  <a:moveTo>
                    <a:pt x="41" y="51"/>
                  </a:moveTo>
                  <a:cubicBezTo>
                    <a:pt x="40" y="51"/>
                    <a:pt x="40" y="51"/>
                    <a:pt x="40" y="51"/>
                  </a:cubicBezTo>
                  <a:cubicBezTo>
                    <a:pt x="35" y="38"/>
                    <a:pt x="35" y="38"/>
                    <a:pt x="35" y="38"/>
                  </a:cubicBezTo>
                  <a:cubicBezTo>
                    <a:pt x="32" y="29"/>
                    <a:pt x="30" y="27"/>
                    <a:pt x="26" y="22"/>
                  </a:cubicBezTo>
                  <a:cubicBezTo>
                    <a:pt x="24" y="21"/>
                    <a:pt x="21" y="17"/>
                    <a:pt x="19" y="14"/>
                  </a:cubicBezTo>
                  <a:cubicBezTo>
                    <a:pt x="19" y="13"/>
                    <a:pt x="17" y="6"/>
                    <a:pt x="15" y="2"/>
                  </a:cubicBezTo>
                  <a:cubicBezTo>
                    <a:pt x="14" y="0"/>
                    <a:pt x="14" y="0"/>
                    <a:pt x="11" y="0"/>
                  </a:cubicBezTo>
                  <a:cubicBezTo>
                    <a:pt x="5" y="1"/>
                    <a:pt x="5" y="1"/>
                    <a:pt x="5" y="1"/>
                  </a:cubicBezTo>
                  <a:cubicBezTo>
                    <a:pt x="0" y="1"/>
                    <a:pt x="0" y="2"/>
                    <a:pt x="0" y="5"/>
                  </a:cubicBezTo>
                  <a:cubicBezTo>
                    <a:pt x="2" y="11"/>
                    <a:pt x="4" y="18"/>
                    <a:pt x="6" y="27"/>
                  </a:cubicBezTo>
                  <a:cubicBezTo>
                    <a:pt x="8" y="36"/>
                    <a:pt x="14" y="44"/>
                    <a:pt x="23" y="49"/>
                  </a:cubicBezTo>
                  <a:cubicBezTo>
                    <a:pt x="31" y="63"/>
                    <a:pt x="31" y="63"/>
                    <a:pt x="31" y="63"/>
                  </a:cubicBezTo>
                  <a:lnTo>
                    <a:pt x="41" y="51"/>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i$ļiḑé"/>
            <p:cNvSpPr/>
            <p:nvPr/>
          </p:nvSpPr>
          <p:spPr bwMode="auto">
            <a:xfrm>
              <a:off x="6021388" y="2146301"/>
              <a:ext cx="49213" cy="109538"/>
            </a:xfrm>
            <a:custGeom>
              <a:avLst/>
              <a:gdLst>
                <a:gd name="T0" fmla="*/ 14 w 15"/>
                <a:gd name="T1" fmla="*/ 27 h 33"/>
                <a:gd name="T2" fmla="*/ 14 w 15"/>
                <a:gd name="T3" fmla="*/ 21 h 33"/>
                <a:gd name="T4" fmla="*/ 13 w 15"/>
                <a:gd name="T5" fmla="*/ 12 h 33"/>
                <a:gd name="T6" fmla="*/ 10 w 15"/>
                <a:gd name="T7" fmla="*/ 5 h 33"/>
                <a:gd name="T8" fmla="*/ 4 w 15"/>
                <a:gd name="T9" fmla="*/ 0 h 33"/>
                <a:gd name="T10" fmla="*/ 5 w 15"/>
                <a:gd name="T11" fmla="*/ 10 h 33"/>
                <a:gd name="T12" fmla="*/ 7 w 15"/>
                <a:gd name="T13" fmla="*/ 31 h 33"/>
                <a:gd name="T14" fmla="*/ 15 w 15"/>
                <a:gd name="T15" fmla="*/ 33 h 33"/>
                <a:gd name="T16" fmla="*/ 14 w 15"/>
                <a:gd name="T1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3">
                  <a:moveTo>
                    <a:pt x="14" y="27"/>
                  </a:moveTo>
                  <a:cubicBezTo>
                    <a:pt x="14" y="25"/>
                    <a:pt x="14" y="23"/>
                    <a:pt x="14" y="21"/>
                  </a:cubicBezTo>
                  <a:cubicBezTo>
                    <a:pt x="15" y="18"/>
                    <a:pt x="14" y="17"/>
                    <a:pt x="13" y="12"/>
                  </a:cubicBezTo>
                  <a:cubicBezTo>
                    <a:pt x="12" y="9"/>
                    <a:pt x="13" y="8"/>
                    <a:pt x="10" y="5"/>
                  </a:cubicBezTo>
                  <a:cubicBezTo>
                    <a:pt x="4" y="0"/>
                    <a:pt x="4" y="0"/>
                    <a:pt x="4" y="0"/>
                  </a:cubicBezTo>
                  <a:cubicBezTo>
                    <a:pt x="0" y="2"/>
                    <a:pt x="3" y="6"/>
                    <a:pt x="5" y="10"/>
                  </a:cubicBezTo>
                  <a:cubicBezTo>
                    <a:pt x="5" y="15"/>
                    <a:pt x="5" y="31"/>
                    <a:pt x="7" y="31"/>
                  </a:cubicBezTo>
                  <a:cubicBezTo>
                    <a:pt x="15" y="33"/>
                    <a:pt x="15" y="33"/>
                    <a:pt x="15" y="33"/>
                  </a:cubicBezTo>
                  <a:lnTo>
                    <a:pt x="14" y="27"/>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is1íḑé"/>
            <p:cNvSpPr/>
            <p:nvPr/>
          </p:nvSpPr>
          <p:spPr bwMode="auto">
            <a:xfrm>
              <a:off x="6035675" y="2243138"/>
              <a:ext cx="246063" cy="338138"/>
            </a:xfrm>
            <a:custGeom>
              <a:avLst/>
              <a:gdLst>
                <a:gd name="T0" fmla="*/ 13 w 75"/>
                <a:gd name="T1" fmla="*/ 0 h 103"/>
                <a:gd name="T2" fmla="*/ 0 w 75"/>
                <a:gd name="T3" fmla="*/ 13 h 103"/>
                <a:gd name="T4" fmla="*/ 59 w 75"/>
                <a:gd name="T5" fmla="*/ 85 h 103"/>
                <a:gd name="T6" fmla="*/ 13 w 75"/>
                <a:gd name="T7" fmla="*/ 0 h 103"/>
              </a:gdLst>
              <a:ahLst/>
              <a:cxnLst>
                <a:cxn ang="0">
                  <a:pos x="T0" y="T1"/>
                </a:cxn>
                <a:cxn ang="0">
                  <a:pos x="T2" y="T3"/>
                </a:cxn>
                <a:cxn ang="0">
                  <a:pos x="T4" y="T5"/>
                </a:cxn>
                <a:cxn ang="0">
                  <a:pos x="T6" y="T7"/>
                </a:cxn>
              </a:cxnLst>
              <a:rect l="0" t="0" r="r" b="b"/>
              <a:pathLst>
                <a:path w="75" h="103">
                  <a:moveTo>
                    <a:pt x="13" y="0"/>
                  </a:moveTo>
                  <a:cubicBezTo>
                    <a:pt x="9" y="5"/>
                    <a:pt x="3" y="11"/>
                    <a:pt x="0" y="13"/>
                  </a:cubicBezTo>
                  <a:cubicBezTo>
                    <a:pt x="12" y="28"/>
                    <a:pt x="36" y="103"/>
                    <a:pt x="59" y="85"/>
                  </a:cubicBezTo>
                  <a:cubicBezTo>
                    <a:pt x="75" y="72"/>
                    <a:pt x="22" y="16"/>
                    <a:pt x="13" y="0"/>
                  </a:cubicBezTo>
                  <a:close/>
                </a:path>
              </a:pathLst>
            </a:custGeom>
            <a:solidFill>
              <a:srgbClr val="BDDF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îšliḑê"/>
            <p:cNvSpPr/>
            <p:nvPr/>
          </p:nvSpPr>
          <p:spPr bwMode="auto">
            <a:xfrm>
              <a:off x="6262688" y="1863726"/>
              <a:ext cx="195263" cy="279400"/>
            </a:xfrm>
            <a:custGeom>
              <a:avLst/>
              <a:gdLst>
                <a:gd name="T0" fmla="*/ 38 w 59"/>
                <a:gd name="T1" fmla="*/ 0 h 85"/>
                <a:gd name="T2" fmla="*/ 12 w 59"/>
                <a:gd name="T3" fmla="*/ 10 h 85"/>
                <a:gd name="T4" fmla="*/ 25 w 59"/>
                <a:gd name="T5" fmla="*/ 80 h 85"/>
                <a:gd name="T6" fmla="*/ 59 w 59"/>
                <a:gd name="T7" fmla="*/ 38 h 85"/>
                <a:gd name="T8" fmla="*/ 38 w 59"/>
                <a:gd name="T9" fmla="*/ 0 h 85"/>
              </a:gdLst>
              <a:ahLst/>
              <a:cxnLst>
                <a:cxn ang="0">
                  <a:pos x="T0" y="T1"/>
                </a:cxn>
                <a:cxn ang="0">
                  <a:pos x="T2" y="T3"/>
                </a:cxn>
                <a:cxn ang="0">
                  <a:pos x="T4" y="T5"/>
                </a:cxn>
                <a:cxn ang="0">
                  <a:pos x="T6" y="T7"/>
                </a:cxn>
                <a:cxn ang="0">
                  <a:pos x="T8" y="T9"/>
                </a:cxn>
              </a:cxnLst>
              <a:rect l="0" t="0" r="r" b="b"/>
              <a:pathLst>
                <a:path w="59" h="85">
                  <a:moveTo>
                    <a:pt x="38" y="0"/>
                  </a:moveTo>
                  <a:cubicBezTo>
                    <a:pt x="25" y="0"/>
                    <a:pt x="16" y="3"/>
                    <a:pt x="12" y="10"/>
                  </a:cubicBezTo>
                  <a:cubicBezTo>
                    <a:pt x="0" y="30"/>
                    <a:pt x="2" y="52"/>
                    <a:pt x="25" y="80"/>
                  </a:cubicBezTo>
                  <a:cubicBezTo>
                    <a:pt x="36" y="76"/>
                    <a:pt x="40" y="85"/>
                    <a:pt x="59" y="38"/>
                  </a:cubicBezTo>
                  <a:lnTo>
                    <a:pt x="38" y="0"/>
                  </a:lnTo>
                  <a:close/>
                </a:path>
              </a:pathLst>
            </a:custGeom>
            <a:solidFill>
              <a:srgbClr val="632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ïṧḻïḓé"/>
            <p:cNvSpPr/>
            <p:nvPr/>
          </p:nvSpPr>
          <p:spPr bwMode="auto">
            <a:xfrm>
              <a:off x="6329363" y="2078038"/>
              <a:ext cx="114300" cy="196850"/>
            </a:xfrm>
            <a:custGeom>
              <a:avLst/>
              <a:gdLst>
                <a:gd name="T0" fmla="*/ 35 w 35"/>
                <a:gd name="T1" fmla="*/ 0 h 60"/>
                <a:gd name="T2" fmla="*/ 35 w 35"/>
                <a:gd name="T3" fmla="*/ 37 h 60"/>
                <a:gd name="T4" fmla="*/ 0 w 35"/>
                <a:gd name="T5" fmla="*/ 60 h 60"/>
                <a:gd name="T6" fmla="*/ 2 w 35"/>
                <a:gd name="T7" fmla="*/ 44 h 60"/>
                <a:gd name="T8" fmla="*/ 3 w 35"/>
                <a:gd name="T9" fmla="*/ 10 h 60"/>
                <a:gd name="T10" fmla="*/ 35 w 35"/>
                <a:gd name="T11" fmla="*/ 0 h 60"/>
              </a:gdLst>
              <a:ahLst/>
              <a:cxnLst>
                <a:cxn ang="0">
                  <a:pos x="T0" y="T1"/>
                </a:cxn>
                <a:cxn ang="0">
                  <a:pos x="T2" y="T3"/>
                </a:cxn>
                <a:cxn ang="0">
                  <a:pos x="T4" y="T5"/>
                </a:cxn>
                <a:cxn ang="0">
                  <a:pos x="T6" y="T7"/>
                </a:cxn>
                <a:cxn ang="0">
                  <a:pos x="T8" y="T9"/>
                </a:cxn>
                <a:cxn ang="0">
                  <a:pos x="T10" y="T11"/>
                </a:cxn>
              </a:cxnLst>
              <a:rect l="0" t="0" r="r" b="b"/>
              <a:pathLst>
                <a:path w="35" h="60">
                  <a:moveTo>
                    <a:pt x="35" y="0"/>
                  </a:moveTo>
                  <a:cubicBezTo>
                    <a:pt x="34" y="6"/>
                    <a:pt x="29" y="21"/>
                    <a:pt x="35" y="37"/>
                  </a:cubicBezTo>
                  <a:cubicBezTo>
                    <a:pt x="0" y="60"/>
                    <a:pt x="0" y="60"/>
                    <a:pt x="0" y="60"/>
                  </a:cubicBezTo>
                  <a:cubicBezTo>
                    <a:pt x="2" y="44"/>
                    <a:pt x="2" y="44"/>
                    <a:pt x="2" y="44"/>
                  </a:cubicBezTo>
                  <a:cubicBezTo>
                    <a:pt x="5" y="30"/>
                    <a:pt x="5" y="22"/>
                    <a:pt x="3" y="10"/>
                  </a:cubicBezTo>
                  <a:lnTo>
                    <a:pt x="35" y="0"/>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ïṧlïḓê"/>
            <p:cNvSpPr/>
            <p:nvPr/>
          </p:nvSpPr>
          <p:spPr bwMode="auto">
            <a:xfrm>
              <a:off x="6229350" y="2182813"/>
              <a:ext cx="382588" cy="863600"/>
            </a:xfrm>
            <a:custGeom>
              <a:avLst/>
              <a:gdLst>
                <a:gd name="T0" fmla="*/ 65 w 116"/>
                <a:gd name="T1" fmla="*/ 0 h 262"/>
                <a:gd name="T2" fmla="*/ 85 w 116"/>
                <a:gd name="T3" fmla="*/ 25 h 262"/>
                <a:gd name="T4" fmla="*/ 83 w 116"/>
                <a:gd name="T5" fmla="*/ 91 h 262"/>
                <a:gd name="T6" fmla="*/ 77 w 116"/>
                <a:gd name="T7" fmla="*/ 121 h 262"/>
                <a:gd name="T8" fmla="*/ 80 w 116"/>
                <a:gd name="T9" fmla="*/ 136 h 262"/>
                <a:gd name="T10" fmla="*/ 11 w 116"/>
                <a:gd name="T11" fmla="*/ 211 h 262"/>
                <a:gd name="T12" fmla="*/ 16 w 116"/>
                <a:gd name="T13" fmla="*/ 141 h 262"/>
                <a:gd name="T14" fmla="*/ 8 w 116"/>
                <a:gd name="T15" fmla="*/ 90 h 262"/>
                <a:gd name="T16" fmla="*/ 0 w 116"/>
                <a:gd name="T17" fmla="*/ 64 h 262"/>
                <a:gd name="T18" fmla="*/ 12 w 116"/>
                <a:gd name="T19" fmla="*/ 27 h 262"/>
                <a:gd name="T20" fmla="*/ 18 w 116"/>
                <a:gd name="T21" fmla="*/ 8 h 262"/>
                <a:gd name="T22" fmla="*/ 34 w 116"/>
                <a:gd name="T23" fmla="*/ 0 h 262"/>
                <a:gd name="T24" fmla="*/ 35 w 116"/>
                <a:gd name="T25" fmla="*/ 24 h 262"/>
                <a:gd name="T26" fmla="*/ 65 w 116"/>
                <a:gd name="T2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262">
                  <a:moveTo>
                    <a:pt x="65" y="0"/>
                  </a:moveTo>
                  <a:cubicBezTo>
                    <a:pt x="71" y="12"/>
                    <a:pt x="75" y="19"/>
                    <a:pt x="85" y="25"/>
                  </a:cubicBezTo>
                  <a:cubicBezTo>
                    <a:pt x="103" y="36"/>
                    <a:pt x="92" y="69"/>
                    <a:pt x="83" y="91"/>
                  </a:cubicBezTo>
                  <a:cubicBezTo>
                    <a:pt x="78" y="104"/>
                    <a:pt x="77" y="114"/>
                    <a:pt x="77" y="121"/>
                  </a:cubicBezTo>
                  <a:cubicBezTo>
                    <a:pt x="77" y="126"/>
                    <a:pt x="77" y="131"/>
                    <a:pt x="80" y="136"/>
                  </a:cubicBezTo>
                  <a:cubicBezTo>
                    <a:pt x="116" y="207"/>
                    <a:pt x="32" y="262"/>
                    <a:pt x="11" y="211"/>
                  </a:cubicBezTo>
                  <a:cubicBezTo>
                    <a:pt x="5" y="196"/>
                    <a:pt x="5" y="174"/>
                    <a:pt x="16" y="141"/>
                  </a:cubicBezTo>
                  <a:cubicBezTo>
                    <a:pt x="23" y="119"/>
                    <a:pt x="15" y="109"/>
                    <a:pt x="8" y="90"/>
                  </a:cubicBezTo>
                  <a:cubicBezTo>
                    <a:pt x="2" y="81"/>
                    <a:pt x="0" y="72"/>
                    <a:pt x="0" y="64"/>
                  </a:cubicBezTo>
                  <a:cubicBezTo>
                    <a:pt x="0" y="53"/>
                    <a:pt x="7" y="40"/>
                    <a:pt x="12" y="27"/>
                  </a:cubicBezTo>
                  <a:cubicBezTo>
                    <a:pt x="14" y="19"/>
                    <a:pt x="14" y="12"/>
                    <a:pt x="18" y="8"/>
                  </a:cubicBezTo>
                  <a:cubicBezTo>
                    <a:pt x="20" y="4"/>
                    <a:pt x="29" y="2"/>
                    <a:pt x="34" y="0"/>
                  </a:cubicBezTo>
                  <a:cubicBezTo>
                    <a:pt x="34" y="5"/>
                    <a:pt x="33" y="18"/>
                    <a:pt x="35" y="24"/>
                  </a:cubicBezTo>
                  <a:cubicBezTo>
                    <a:pt x="39" y="21"/>
                    <a:pt x="57" y="7"/>
                    <a:pt x="65" y="0"/>
                  </a:cubicBez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íṥḷíḍe"/>
            <p:cNvSpPr/>
            <p:nvPr/>
          </p:nvSpPr>
          <p:spPr bwMode="auto">
            <a:xfrm>
              <a:off x="6219825" y="2189163"/>
              <a:ext cx="125413" cy="520700"/>
            </a:xfrm>
            <a:custGeom>
              <a:avLst/>
              <a:gdLst>
                <a:gd name="T0" fmla="*/ 16 w 38"/>
                <a:gd name="T1" fmla="*/ 139 h 158"/>
                <a:gd name="T2" fmla="*/ 9 w 38"/>
                <a:gd name="T3" fmla="*/ 88 h 158"/>
                <a:gd name="T4" fmla="*/ 0 w 38"/>
                <a:gd name="T5" fmla="*/ 62 h 158"/>
                <a:gd name="T6" fmla="*/ 12 w 38"/>
                <a:gd name="T7" fmla="*/ 25 h 158"/>
                <a:gd name="T8" fmla="*/ 21 w 38"/>
                <a:gd name="T9" fmla="*/ 6 h 158"/>
                <a:gd name="T10" fmla="*/ 30 w 38"/>
                <a:gd name="T11" fmla="*/ 0 h 158"/>
                <a:gd name="T12" fmla="*/ 21 w 38"/>
                <a:gd name="T13" fmla="*/ 47 h 158"/>
                <a:gd name="T14" fmla="*/ 38 w 38"/>
                <a:gd name="T15" fmla="*/ 158 h 158"/>
                <a:gd name="T16" fmla="*/ 16 w 38"/>
                <a:gd name="T17" fmla="*/ 13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58">
                  <a:moveTo>
                    <a:pt x="16" y="139"/>
                  </a:moveTo>
                  <a:cubicBezTo>
                    <a:pt x="23" y="114"/>
                    <a:pt x="17" y="110"/>
                    <a:pt x="9" y="88"/>
                  </a:cubicBezTo>
                  <a:cubicBezTo>
                    <a:pt x="2" y="79"/>
                    <a:pt x="0" y="70"/>
                    <a:pt x="0" y="62"/>
                  </a:cubicBezTo>
                  <a:cubicBezTo>
                    <a:pt x="1" y="51"/>
                    <a:pt x="7" y="38"/>
                    <a:pt x="12" y="25"/>
                  </a:cubicBezTo>
                  <a:cubicBezTo>
                    <a:pt x="15" y="17"/>
                    <a:pt x="17" y="10"/>
                    <a:pt x="21" y="6"/>
                  </a:cubicBezTo>
                  <a:cubicBezTo>
                    <a:pt x="22" y="3"/>
                    <a:pt x="25" y="2"/>
                    <a:pt x="30" y="0"/>
                  </a:cubicBezTo>
                  <a:cubicBezTo>
                    <a:pt x="30" y="0"/>
                    <a:pt x="21" y="21"/>
                    <a:pt x="21" y="47"/>
                  </a:cubicBezTo>
                  <a:cubicBezTo>
                    <a:pt x="23" y="87"/>
                    <a:pt x="35" y="147"/>
                    <a:pt x="38" y="158"/>
                  </a:cubicBezTo>
                  <a:lnTo>
                    <a:pt x="16" y="139"/>
                  </a:ln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íŝ1íḓé"/>
            <p:cNvSpPr/>
            <p:nvPr/>
          </p:nvSpPr>
          <p:spPr bwMode="auto">
            <a:xfrm>
              <a:off x="6308725" y="2209801"/>
              <a:ext cx="266700" cy="579438"/>
            </a:xfrm>
            <a:custGeom>
              <a:avLst/>
              <a:gdLst>
                <a:gd name="T0" fmla="*/ 45 w 81"/>
                <a:gd name="T1" fmla="*/ 0 h 176"/>
                <a:gd name="T2" fmla="*/ 63 w 81"/>
                <a:gd name="T3" fmla="*/ 16 h 176"/>
                <a:gd name="T4" fmla="*/ 61 w 81"/>
                <a:gd name="T5" fmla="*/ 83 h 176"/>
                <a:gd name="T6" fmla="*/ 56 w 81"/>
                <a:gd name="T7" fmla="*/ 116 h 176"/>
                <a:gd name="T8" fmla="*/ 68 w 81"/>
                <a:gd name="T9" fmla="*/ 176 h 176"/>
                <a:gd name="T10" fmla="*/ 22 w 81"/>
                <a:gd name="T11" fmla="*/ 150 h 176"/>
                <a:gd name="T12" fmla="*/ 8 w 81"/>
                <a:gd name="T13" fmla="*/ 95 h 176"/>
                <a:gd name="T14" fmla="*/ 45 w 81"/>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76">
                  <a:moveTo>
                    <a:pt x="45" y="0"/>
                  </a:moveTo>
                  <a:cubicBezTo>
                    <a:pt x="50" y="7"/>
                    <a:pt x="55" y="11"/>
                    <a:pt x="63" y="16"/>
                  </a:cubicBezTo>
                  <a:cubicBezTo>
                    <a:pt x="81" y="27"/>
                    <a:pt x="68" y="60"/>
                    <a:pt x="61" y="83"/>
                  </a:cubicBezTo>
                  <a:cubicBezTo>
                    <a:pt x="57" y="97"/>
                    <a:pt x="54" y="109"/>
                    <a:pt x="56" y="116"/>
                  </a:cubicBezTo>
                  <a:cubicBezTo>
                    <a:pt x="60" y="130"/>
                    <a:pt x="75" y="152"/>
                    <a:pt x="68" y="176"/>
                  </a:cubicBezTo>
                  <a:cubicBezTo>
                    <a:pt x="22" y="150"/>
                    <a:pt x="22" y="150"/>
                    <a:pt x="22" y="150"/>
                  </a:cubicBezTo>
                  <a:cubicBezTo>
                    <a:pt x="25" y="138"/>
                    <a:pt x="12" y="107"/>
                    <a:pt x="8" y="95"/>
                  </a:cubicBezTo>
                  <a:cubicBezTo>
                    <a:pt x="0" y="56"/>
                    <a:pt x="35" y="13"/>
                    <a:pt x="45" y="0"/>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ïşļîďé"/>
            <p:cNvSpPr/>
            <p:nvPr/>
          </p:nvSpPr>
          <p:spPr bwMode="auto">
            <a:xfrm>
              <a:off x="6345238" y="2182813"/>
              <a:ext cx="112713" cy="125413"/>
            </a:xfrm>
            <a:custGeom>
              <a:avLst/>
              <a:gdLst>
                <a:gd name="T0" fmla="*/ 31 w 34"/>
                <a:gd name="T1" fmla="*/ 0 h 38"/>
                <a:gd name="T2" fmla="*/ 0 w 34"/>
                <a:gd name="T3" fmla="*/ 24 h 38"/>
                <a:gd name="T4" fmla="*/ 1 w 34"/>
                <a:gd name="T5" fmla="*/ 38 h 38"/>
                <a:gd name="T6" fmla="*/ 34 w 34"/>
                <a:gd name="T7" fmla="*/ 10 h 38"/>
                <a:gd name="T8" fmla="*/ 31 w 34"/>
                <a:gd name="T9" fmla="*/ 0 h 38"/>
              </a:gdLst>
              <a:ahLst/>
              <a:cxnLst>
                <a:cxn ang="0">
                  <a:pos x="T0" y="T1"/>
                </a:cxn>
                <a:cxn ang="0">
                  <a:pos x="T2" y="T3"/>
                </a:cxn>
                <a:cxn ang="0">
                  <a:pos x="T4" y="T5"/>
                </a:cxn>
                <a:cxn ang="0">
                  <a:pos x="T6" y="T7"/>
                </a:cxn>
                <a:cxn ang="0">
                  <a:pos x="T8" y="T9"/>
                </a:cxn>
              </a:cxnLst>
              <a:rect l="0" t="0" r="r" b="b"/>
              <a:pathLst>
                <a:path w="34" h="38">
                  <a:moveTo>
                    <a:pt x="31" y="0"/>
                  </a:moveTo>
                  <a:cubicBezTo>
                    <a:pt x="21" y="8"/>
                    <a:pt x="10" y="15"/>
                    <a:pt x="0" y="24"/>
                  </a:cubicBezTo>
                  <a:cubicBezTo>
                    <a:pt x="1" y="38"/>
                    <a:pt x="1" y="38"/>
                    <a:pt x="1" y="38"/>
                  </a:cubicBezTo>
                  <a:cubicBezTo>
                    <a:pt x="12" y="27"/>
                    <a:pt x="21" y="20"/>
                    <a:pt x="34" y="10"/>
                  </a:cubicBezTo>
                  <a:lnTo>
                    <a:pt x="31"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íṧlïdê"/>
            <p:cNvSpPr/>
            <p:nvPr/>
          </p:nvSpPr>
          <p:spPr bwMode="auto">
            <a:xfrm>
              <a:off x="6308725" y="2182813"/>
              <a:ext cx="36513" cy="109538"/>
            </a:xfrm>
            <a:custGeom>
              <a:avLst/>
              <a:gdLst>
                <a:gd name="T0" fmla="*/ 10 w 11"/>
                <a:gd name="T1" fmla="*/ 0 h 33"/>
                <a:gd name="T2" fmla="*/ 11 w 11"/>
                <a:gd name="T3" fmla="*/ 24 h 33"/>
                <a:gd name="T4" fmla="*/ 0 w 11"/>
                <a:gd name="T5" fmla="*/ 33 h 33"/>
                <a:gd name="T6" fmla="*/ 3 w 11"/>
                <a:gd name="T7" fmla="*/ 3 h 33"/>
                <a:gd name="T8" fmla="*/ 10 w 11"/>
                <a:gd name="T9" fmla="*/ 0 h 33"/>
              </a:gdLst>
              <a:ahLst/>
              <a:cxnLst>
                <a:cxn ang="0">
                  <a:pos x="T0" y="T1"/>
                </a:cxn>
                <a:cxn ang="0">
                  <a:pos x="T2" y="T3"/>
                </a:cxn>
                <a:cxn ang="0">
                  <a:pos x="T4" y="T5"/>
                </a:cxn>
                <a:cxn ang="0">
                  <a:pos x="T6" y="T7"/>
                </a:cxn>
                <a:cxn ang="0">
                  <a:pos x="T8" y="T9"/>
                </a:cxn>
              </a:cxnLst>
              <a:rect l="0" t="0" r="r" b="b"/>
              <a:pathLst>
                <a:path w="11" h="33">
                  <a:moveTo>
                    <a:pt x="10" y="0"/>
                  </a:moveTo>
                  <a:cubicBezTo>
                    <a:pt x="10" y="10"/>
                    <a:pt x="9" y="14"/>
                    <a:pt x="11" y="24"/>
                  </a:cubicBezTo>
                  <a:cubicBezTo>
                    <a:pt x="8" y="27"/>
                    <a:pt x="4" y="31"/>
                    <a:pt x="0" y="33"/>
                  </a:cubicBezTo>
                  <a:cubicBezTo>
                    <a:pt x="1" y="22"/>
                    <a:pt x="1" y="14"/>
                    <a:pt x="3" y="3"/>
                  </a:cubicBezTo>
                  <a:lnTo>
                    <a:pt x="10"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ï$ľiḍê"/>
            <p:cNvSpPr/>
            <p:nvPr/>
          </p:nvSpPr>
          <p:spPr bwMode="auto">
            <a:xfrm>
              <a:off x="6305550" y="2216151"/>
              <a:ext cx="180975" cy="355600"/>
            </a:xfrm>
            <a:custGeom>
              <a:avLst/>
              <a:gdLst>
                <a:gd name="T0" fmla="*/ 46 w 55"/>
                <a:gd name="T1" fmla="*/ 0 h 108"/>
                <a:gd name="T2" fmla="*/ 15 w 55"/>
                <a:gd name="T3" fmla="*/ 108 h 108"/>
                <a:gd name="T4" fmla="*/ 30 w 55"/>
                <a:gd name="T5" fmla="*/ 50 h 108"/>
                <a:gd name="T6" fmla="*/ 24 w 55"/>
                <a:gd name="T7" fmla="*/ 42 h 108"/>
                <a:gd name="T8" fmla="*/ 37 w 55"/>
                <a:gd name="T9" fmla="*/ 41 h 108"/>
                <a:gd name="T10" fmla="*/ 55 w 55"/>
                <a:gd name="T11" fmla="*/ 9 h 108"/>
                <a:gd name="T12" fmla="*/ 46 w 55"/>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55" h="108">
                  <a:moveTo>
                    <a:pt x="46" y="0"/>
                  </a:moveTo>
                  <a:cubicBezTo>
                    <a:pt x="7" y="39"/>
                    <a:pt x="0" y="83"/>
                    <a:pt x="15" y="108"/>
                  </a:cubicBezTo>
                  <a:cubicBezTo>
                    <a:pt x="12" y="72"/>
                    <a:pt x="19" y="67"/>
                    <a:pt x="30" y="50"/>
                  </a:cubicBezTo>
                  <a:cubicBezTo>
                    <a:pt x="24" y="42"/>
                    <a:pt x="24" y="42"/>
                    <a:pt x="24" y="42"/>
                  </a:cubicBezTo>
                  <a:cubicBezTo>
                    <a:pt x="37" y="41"/>
                    <a:pt x="37" y="41"/>
                    <a:pt x="37" y="41"/>
                  </a:cubicBezTo>
                  <a:cubicBezTo>
                    <a:pt x="45" y="28"/>
                    <a:pt x="48" y="21"/>
                    <a:pt x="55" y="9"/>
                  </a:cubicBezTo>
                  <a:lnTo>
                    <a:pt x="46" y="0"/>
                  </a:ln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íṩlíde"/>
            <p:cNvSpPr/>
            <p:nvPr/>
          </p:nvSpPr>
          <p:spPr bwMode="auto">
            <a:xfrm>
              <a:off x="6249988" y="2185988"/>
              <a:ext cx="74613" cy="388938"/>
            </a:xfrm>
            <a:custGeom>
              <a:avLst/>
              <a:gdLst>
                <a:gd name="T0" fmla="*/ 23 w 23"/>
                <a:gd name="T1" fmla="*/ 0 h 118"/>
                <a:gd name="T2" fmla="*/ 13 w 23"/>
                <a:gd name="T3" fmla="*/ 3 h 118"/>
                <a:gd name="T4" fmla="*/ 5 w 23"/>
                <a:gd name="T5" fmla="*/ 30 h 118"/>
                <a:gd name="T6" fmla="*/ 9 w 23"/>
                <a:gd name="T7" fmla="*/ 36 h 118"/>
                <a:gd name="T8" fmla="*/ 0 w 23"/>
                <a:gd name="T9" fmla="*/ 47 h 118"/>
                <a:gd name="T10" fmla="*/ 21 w 23"/>
                <a:gd name="T11" fmla="*/ 118 h 118"/>
                <a:gd name="T12" fmla="*/ 23 w 23"/>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23" h="118">
                  <a:moveTo>
                    <a:pt x="23" y="0"/>
                  </a:moveTo>
                  <a:cubicBezTo>
                    <a:pt x="13" y="3"/>
                    <a:pt x="13" y="3"/>
                    <a:pt x="13" y="3"/>
                  </a:cubicBezTo>
                  <a:cubicBezTo>
                    <a:pt x="5" y="30"/>
                    <a:pt x="5" y="30"/>
                    <a:pt x="5" y="30"/>
                  </a:cubicBezTo>
                  <a:cubicBezTo>
                    <a:pt x="9" y="36"/>
                    <a:pt x="9" y="36"/>
                    <a:pt x="9" y="36"/>
                  </a:cubicBezTo>
                  <a:cubicBezTo>
                    <a:pt x="0" y="47"/>
                    <a:pt x="0" y="47"/>
                    <a:pt x="0" y="47"/>
                  </a:cubicBezTo>
                  <a:cubicBezTo>
                    <a:pt x="21" y="118"/>
                    <a:pt x="21" y="118"/>
                    <a:pt x="21" y="118"/>
                  </a:cubicBezTo>
                  <a:cubicBezTo>
                    <a:pt x="15" y="79"/>
                    <a:pt x="9" y="37"/>
                    <a:pt x="23" y="0"/>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ï$ľiḑê"/>
            <p:cNvSpPr/>
            <p:nvPr/>
          </p:nvSpPr>
          <p:spPr bwMode="auto">
            <a:xfrm>
              <a:off x="6281738" y="1889126"/>
              <a:ext cx="222250" cy="260350"/>
            </a:xfrm>
            <a:custGeom>
              <a:avLst/>
              <a:gdLst>
                <a:gd name="T0" fmla="*/ 12 w 67"/>
                <a:gd name="T1" fmla="*/ 0 h 79"/>
                <a:gd name="T2" fmla="*/ 4 w 67"/>
                <a:gd name="T3" fmla="*/ 47 h 79"/>
                <a:gd name="T4" fmla="*/ 8 w 67"/>
                <a:gd name="T5" fmla="*/ 66 h 79"/>
                <a:gd name="T6" fmla="*/ 18 w 67"/>
                <a:gd name="T7" fmla="*/ 77 h 79"/>
                <a:gd name="T8" fmla="*/ 59 w 67"/>
                <a:gd name="T9" fmla="*/ 54 h 79"/>
                <a:gd name="T10" fmla="*/ 67 w 67"/>
                <a:gd name="T11" fmla="*/ 14 h 79"/>
                <a:gd name="T12" fmla="*/ 12 w 67"/>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67" h="79">
                  <a:moveTo>
                    <a:pt x="12" y="0"/>
                  </a:moveTo>
                  <a:cubicBezTo>
                    <a:pt x="0" y="19"/>
                    <a:pt x="6" y="32"/>
                    <a:pt x="4" y="47"/>
                  </a:cubicBezTo>
                  <a:cubicBezTo>
                    <a:pt x="4" y="55"/>
                    <a:pt x="6" y="62"/>
                    <a:pt x="8" y="66"/>
                  </a:cubicBezTo>
                  <a:cubicBezTo>
                    <a:pt x="11" y="73"/>
                    <a:pt x="14" y="76"/>
                    <a:pt x="18" y="77"/>
                  </a:cubicBezTo>
                  <a:cubicBezTo>
                    <a:pt x="26" y="79"/>
                    <a:pt x="57" y="65"/>
                    <a:pt x="59" y="54"/>
                  </a:cubicBezTo>
                  <a:cubicBezTo>
                    <a:pt x="67" y="14"/>
                    <a:pt x="67" y="14"/>
                    <a:pt x="67" y="14"/>
                  </a:cubicBezTo>
                  <a:lnTo>
                    <a:pt x="12" y="0"/>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îṣ1íďê"/>
            <p:cNvSpPr/>
            <p:nvPr/>
          </p:nvSpPr>
          <p:spPr bwMode="auto">
            <a:xfrm>
              <a:off x="6281738" y="1830388"/>
              <a:ext cx="254000" cy="287338"/>
            </a:xfrm>
            <a:custGeom>
              <a:avLst/>
              <a:gdLst>
                <a:gd name="T0" fmla="*/ 47 w 77"/>
                <a:gd name="T1" fmla="*/ 67 h 87"/>
                <a:gd name="T2" fmla="*/ 54 w 77"/>
                <a:gd name="T3" fmla="*/ 58 h 87"/>
                <a:gd name="T4" fmla="*/ 50 w 77"/>
                <a:gd name="T5" fmla="*/ 79 h 87"/>
                <a:gd name="T6" fmla="*/ 45 w 77"/>
                <a:gd name="T7" fmla="*/ 87 h 87"/>
                <a:gd name="T8" fmla="*/ 75 w 77"/>
                <a:gd name="T9" fmla="*/ 48 h 87"/>
                <a:gd name="T10" fmla="*/ 28 w 77"/>
                <a:gd name="T11" fmla="*/ 6 h 87"/>
                <a:gd name="T12" fmla="*/ 8 w 77"/>
                <a:gd name="T13" fmla="*/ 22 h 87"/>
                <a:gd name="T14" fmla="*/ 47 w 77"/>
                <a:gd name="T15" fmla="*/ 6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7">
                  <a:moveTo>
                    <a:pt x="47" y="67"/>
                  </a:moveTo>
                  <a:cubicBezTo>
                    <a:pt x="48" y="58"/>
                    <a:pt x="52" y="58"/>
                    <a:pt x="54" y="58"/>
                  </a:cubicBezTo>
                  <a:cubicBezTo>
                    <a:pt x="63" y="60"/>
                    <a:pt x="54" y="73"/>
                    <a:pt x="50" y="79"/>
                  </a:cubicBezTo>
                  <a:cubicBezTo>
                    <a:pt x="48" y="81"/>
                    <a:pt x="46" y="84"/>
                    <a:pt x="45" y="87"/>
                  </a:cubicBezTo>
                  <a:cubicBezTo>
                    <a:pt x="57" y="86"/>
                    <a:pt x="74" y="68"/>
                    <a:pt x="75" y="48"/>
                  </a:cubicBezTo>
                  <a:cubicBezTo>
                    <a:pt x="77" y="23"/>
                    <a:pt x="61" y="0"/>
                    <a:pt x="28" y="6"/>
                  </a:cubicBezTo>
                  <a:cubicBezTo>
                    <a:pt x="21" y="7"/>
                    <a:pt x="11" y="11"/>
                    <a:pt x="8" y="22"/>
                  </a:cubicBezTo>
                  <a:cubicBezTo>
                    <a:pt x="0" y="45"/>
                    <a:pt x="40" y="49"/>
                    <a:pt x="47" y="67"/>
                  </a:cubicBezTo>
                  <a:close/>
                </a:path>
              </a:pathLst>
            </a:custGeom>
            <a:solidFill>
              <a:srgbClr val="632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isḻîḍe"/>
            <p:cNvSpPr/>
            <p:nvPr/>
          </p:nvSpPr>
          <p:spPr bwMode="auto">
            <a:xfrm>
              <a:off x="6315075" y="1824038"/>
              <a:ext cx="155575" cy="92075"/>
            </a:xfrm>
            <a:custGeom>
              <a:avLst/>
              <a:gdLst>
                <a:gd name="T0" fmla="*/ 3 w 47"/>
                <a:gd name="T1" fmla="*/ 0 h 28"/>
                <a:gd name="T2" fmla="*/ 26 w 47"/>
                <a:gd name="T3" fmla="*/ 3 h 28"/>
                <a:gd name="T4" fmla="*/ 47 w 47"/>
                <a:gd name="T5" fmla="*/ 20 h 28"/>
                <a:gd name="T6" fmla="*/ 47 w 47"/>
                <a:gd name="T7" fmla="*/ 27 h 28"/>
                <a:gd name="T8" fmla="*/ 7 w 47"/>
                <a:gd name="T9" fmla="*/ 24 h 28"/>
                <a:gd name="T10" fmla="*/ 0 w 47"/>
                <a:gd name="T11" fmla="*/ 12 h 28"/>
                <a:gd name="T12" fmla="*/ 3 w 4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7" h="28">
                  <a:moveTo>
                    <a:pt x="3" y="0"/>
                  </a:moveTo>
                  <a:cubicBezTo>
                    <a:pt x="11" y="1"/>
                    <a:pt x="18" y="2"/>
                    <a:pt x="26" y="3"/>
                  </a:cubicBezTo>
                  <a:cubicBezTo>
                    <a:pt x="30" y="15"/>
                    <a:pt x="29" y="19"/>
                    <a:pt x="47" y="20"/>
                  </a:cubicBezTo>
                  <a:cubicBezTo>
                    <a:pt x="47" y="27"/>
                    <a:pt x="47" y="27"/>
                    <a:pt x="47" y="27"/>
                  </a:cubicBezTo>
                  <a:cubicBezTo>
                    <a:pt x="37" y="28"/>
                    <a:pt x="23" y="28"/>
                    <a:pt x="7" y="24"/>
                  </a:cubicBezTo>
                  <a:cubicBezTo>
                    <a:pt x="2" y="23"/>
                    <a:pt x="0" y="19"/>
                    <a:pt x="0" y="12"/>
                  </a:cubicBezTo>
                  <a:cubicBezTo>
                    <a:pt x="1" y="8"/>
                    <a:pt x="1" y="4"/>
                    <a:pt x="3" y="0"/>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îṥľïḑe"/>
            <p:cNvSpPr/>
            <p:nvPr/>
          </p:nvSpPr>
          <p:spPr bwMode="auto">
            <a:xfrm>
              <a:off x="7177088" y="3787776"/>
              <a:ext cx="180975" cy="139700"/>
            </a:xfrm>
            <a:custGeom>
              <a:avLst/>
              <a:gdLst>
                <a:gd name="T0" fmla="*/ 55 w 55"/>
                <a:gd name="T1" fmla="*/ 0 h 42"/>
                <a:gd name="T2" fmla="*/ 55 w 55"/>
                <a:gd name="T3" fmla="*/ 0 h 42"/>
                <a:gd name="T4" fmla="*/ 55 w 55"/>
                <a:gd name="T5" fmla="*/ 0 h 42"/>
                <a:gd name="T6" fmla="*/ 55 w 55"/>
                <a:gd name="T7" fmla="*/ 1 h 42"/>
                <a:gd name="T8" fmla="*/ 55 w 55"/>
                <a:gd name="T9" fmla="*/ 1 h 42"/>
                <a:gd name="T10" fmla="*/ 54 w 55"/>
                <a:gd name="T11" fmla="*/ 2 h 42"/>
                <a:gd name="T12" fmla="*/ 54 w 55"/>
                <a:gd name="T13" fmla="*/ 2 h 42"/>
                <a:gd name="T14" fmla="*/ 54 w 55"/>
                <a:gd name="T15" fmla="*/ 2 h 42"/>
                <a:gd name="T16" fmla="*/ 0 w 55"/>
                <a:gd name="T17" fmla="*/ 33 h 42"/>
                <a:gd name="T18" fmla="*/ 0 w 55"/>
                <a:gd name="T19" fmla="*/ 42 h 42"/>
                <a:gd name="T20" fmla="*/ 54 w 55"/>
                <a:gd name="T21" fmla="*/ 11 h 42"/>
                <a:gd name="T22" fmla="*/ 54 w 55"/>
                <a:gd name="T23" fmla="*/ 11 h 42"/>
                <a:gd name="T24" fmla="*/ 54 w 55"/>
                <a:gd name="T25" fmla="*/ 11 h 42"/>
                <a:gd name="T26" fmla="*/ 54 w 55"/>
                <a:gd name="T27" fmla="*/ 10 h 42"/>
                <a:gd name="T28" fmla="*/ 54 w 55"/>
                <a:gd name="T29" fmla="*/ 10 h 42"/>
                <a:gd name="T30" fmla="*/ 55 w 55"/>
                <a:gd name="T31" fmla="*/ 10 h 42"/>
                <a:gd name="T32" fmla="*/ 55 w 55"/>
                <a:gd name="T33" fmla="*/ 10 h 42"/>
                <a:gd name="T34" fmla="*/ 55 w 55"/>
                <a:gd name="T35" fmla="*/ 10 h 42"/>
                <a:gd name="T36" fmla="*/ 55 w 55"/>
                <a:gd name="T37" fmla="*/ 9 h 42"/>
                <a:gd name="T38" fmla="*/ 55 w 55"/>
                <a:gd name="T39" fmla="*/ 9 h 42"/>
                <a:gd name="T40" fmla="*/ 55 w 55"/>
                <a:gd name="T41" fmla="*/ 9 h 42"/>
                <a:gd name="T42" fmla="*/ 55 w 55"/>
                <a:gd name="T43" fmla="*/ 9 h 42"/>
                <a:gd name="T44" fmla="*/ 55 w 55"/>
                <a:gd name="T45" fmla="*/ 9 h 42"/>
                <a:gd name="T46" fmla="*/ 55 w 55"/>
                <a:gd name="T47" fmla="*/ 8 h 42"/>
                <a:gd name="T48" fmla="*/ 55 w 55"/>
                <a:gd name="T49" fmla="*/ 8 h 42"/>
                <a:gd name="T50" fmla="*/ 55 w 55"/>
                <a:gd name="T51" fmla="*/ 8 h 42"/>
                <a:gd name="T52" fmla="*/ 55 w 55"/>
                <a:gd name="T5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42">
                  <a:moveTo>
                    <a:pt x="55" y="0"/>
                  </a:moveTo>
                  <a:cubicBezTo>
                    <a:pt x="55" y="0"/>
                    <a:pt x="55" y="0"/>
                    <a:pt x="55" y="0"/>
                  </a:cubicBezTo>
                  <a:cubicBezTo>
                    <a:pt x="55" y="0"/>
                    <a:pt x="55" y="0"/>
                    <a:pt x="55" y="0"/>
                  </a:cubicBezTo>
                  <a:cubicBezTo>
                    <a:pt x="55" y="1"/>
                    <a:pt x="55" y="1"/>
                    <a:pt x="55" y="1"/>
                  </a:cubicBezTo>
                  <a:cubicBezTo>
                    <a:pt x="55" y="1"/>
                    <a:pt x="55" y="1"/>
                    <a:pt x="55" y="1"/>
                  </a:cubicBezTo>
                  <a:cubicBezTo>
                    <a:pt x="55" y="1"/>
                    <a:pt x="55" y="2"/>
                    <a:pt x="54" y="2"/>
                  </a:cubicBezTo>
                  <a:cubicBezTo>
                    <a:pt x="54" y="2"/>
                    <a:pt x="54" y="2"/>
                    <a:pt x="54" y="2"/>
                  </a:cubicBezTo>
                  <a:cubicBezTo>
                    <a:pt x="54" y="2"/>
                    <a:pt x="54" y="2"/>
                    <a:pt x="54" y="2"/>
                  </a:cubicBezTo>
                  <a:cubicBezTo>
                    <a:pt x="0" y="33"/>
                    <a:pt x="0" y="33"/>
                    <a:pt x="0" y="33"/>
                  </a:cubicBezTo>
                  <a:cubicBezTo>
                    <a:pt x="0" y="42"/>
                    <a:pt x="0" y="42"/>
                    <a:pt x="0" y="42"/>
                  </a:cubicBezTo>
                  <a:cubicBezTo>
                    <a:pt x="54" y="11"/>
                    <a:pt x="54" y="11"/>
                    <a:pt x="54" y="11"/>
                  </a:cubicBezTo>
                  <a:cubicBezTo>
                    <a:pt x="54" y="11"/>
                    <a:pt x="54" y="11"/>
                    <a:pt x="54" y="11"/>
                  </a:cubicBezTo>
                  <a:cubicBezTo>
                    <a:pt x="54" y="11"/>
                    <a:pt x="54" y="11"/>
                    <a:pt x="54" y="11"/>
                  </a:cubicBezTo>
                  <a:cubicBezTo>
                    <a:pt x="54" y="11"/>
                    <a:pt x="54" y="10"/>
                    <a:pt x="54" y="10"/>
                  </a:cubicBezTo>
                  <a:cubicBezTo>
                    <a:pt x="54" y="10"/>
                    <a:pt x="54" y="10"/>
                    <a:pt x="54" y="10"/>
                  </a:cubicBezTo>
                  <a:cubicBezTo>
                    <a:pt x="55" y="10"/>
                    <a:pt x="55" y="10"/>
                    <a:pt x="55" y="10"/>
                  </a:cubicBezTo>
                  <a:cubicBezTo>
                    <a:pt x="55" y="10"/>
                    <a:pt x="55" y="10"/>
                    <a:pt x="55" y="10"/>
                  </a:cubicBezTo>
                  <a:cubicBezTo>
                    <a:pt x="55" y="10"/>
                    <a:pt x="55" y="10"/>
                    <a:pt x="55" y="10"/>
                  </a:cubicBezTo>
                  <a:cubicBezTo>
                    <a:pt x="55" y="10"/>
                    <a:pt x="55" y="9"/>
                    <a:pt x="55" y="9"/>
                  </a:cubicBezTo>
                  <a:cubicBezTo>
                    <a:pt x="55" y="9"/>
                    <a:pt x="55" y="9"/>
                    <a:pt x="55" y="9"/>
                  </a:cubicBezTo>
                  <a:cubicBezTo>
                    <a:pt x="55" y="9"/>
                    <a:pt x="55" y="9"/>
                    <a:pt x="55" y="9"/>
                  </a:cubicBezTo>
                  <a:cubicBezTo>
                    <a:pt x="55" y="9"/>
                    <a:pt x="55" y="9"/>
                    <a:pt x="55" y="9"/>
                  </a:cubicBezTo>
                  <a:cubicBezTo>
                    <a:pt x="55" y="9"/>
                    <a:pt x="55" y="9"/>
                    <a:pt x="55" y="9"/>
                  </a:cubicBezTo>
                  <a:cubicBezTo>
                    <a:pt x="55" y="9"/>
                    <a:pt x="55" y="8"/>
                    <a:pt x="55" y="8"/>
                  </a:cubicBezTo>
                  <a:cubicBezTo>
                    <a:pt x="55" y="8"/>
                    <a:pt x="55" y="8"/>
                    <a:pt x="55" y="8"/>
                  </a:cubicBezTo>
                  <a:cubicBezTo>
                    <a:pt x="55" y="8"/>
                    <a:pt x="55" y="8"/>
                    <a:pt x="55" y="8"/>
                  </a:cubicBezTo>
                  <a:lnTo>
                    <a:pt x="55"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îṡlíďè"/>
            <p:cNvSpPr/>
            <p:nvPr/>
          </p:nvSpPr>
          <p:spPr bwMode="auto">
            <a:xfrm>
              <a:off x="6932613" y="3771901"/>
              <a:ext cx="244475" cy="158750"/>
            </a:xfrm>
            <a:custGeom>
              <a:avLst/>
              <a:gdLst>
                <a:gd name="T0" fmla="*/ 72 w 74"/>
                <a:gd name="T1" fmla="*/ 39 h 48"/>
                <a:gd name="T2" fmla="*/ 72 w 74"/>
                <a:gd name="T3" fmla="*/ 39 h 48"/>
                <a:gd name="T4" fmla="*/ 69 w 74"/>
                <a:gd name="T5" fmla="*/ 40 h 48"/>
                <a:gd name="T6" fmla="*/ 69 w 74"/>
                <a:gd name="T7" fmla="*/ 40 h 48"/>
                <a:gd name="T8" fmla="*/ 67 w 74"/>
                <a:gd name="T9" fmla="*/ 39 h 48"/>
                <a:gd name="T10" fmla="*/ 67 w 74"/>
                <a:gd name="T11" fmla="*/ 39 h 48"/>
                <a:gd name="T12" fmla="*/ 64 w 74"/>
                <a:gd name="T13" fmla="*/ 38 h 48"/>
                <a:gd name="T14" fmla="*/ 2 w 74"/>
                <a:gd name="T15" fmla="*/ 3 h 48"/>
                <a:gd name="T16" fmla="*/ 0 w 74"/>
                <a:gd name="T17" fmla="*/ 0 h 48"/>
                <a:gd name="T18" fmla="*/ 0 w 74"/>
                <a:gd name="T19" fmla="*/ 8 h 48"/>
                <a:gd name="T20" fmla="*/ 2 w 74"/>
                <a:gd name="T21" fmla="*/ 11 h 48"/>
                <a:gd name="T22" fmla="*/ 64 w 74"/>
                <a:gd name="T23" fmla="*/ 47 h 48"/>
                <a:gd name="T24" fmla="*/ 65 w 74"/>
                <a:gd name="T25" fmla="*/ 48 h 48"/>
                <a:gd name="T26" fmla="*/ 66 w 74"/>
                <a:gd name="T27" fmla="*/ 48 h 48"/>
                <a:gd name="T28" fmla="*/ 67 w 74"/>
                <a:gd name="T29" fmla="*/ 48 h 48"/>
                <a:gd name="T30" fmla="*/ 67 w 74"/>
                <a:gd name="T31" fmla="*/ 48 h 48"/>
                <a:gd name="T32" fmla="*/ 67 w 74"/>
                <a:gd name="T33" fmla="*/ 48 h 48"/>
                <a:gd name="T34" fmla="*/ 68 w 74"/>
                <a:gd name="T35" fmla="*/ 48 h 48"/>
                <a:gd name="T36" fmla="*/ 68 w 74"/>
                <a:gd name="T37" fmla="*/ 48 h 48"/>
                <a:gd name="T38" fmla="*/ 69 w 74"/>
                <a:gd name="T39" fmla="*/ 48 h 48"/>
                <a:gd name="T40" fmla="*/ 69 w 74"/>
                <a:gd name="T41" fmla="*/ 48 h 48"/>
                <a:gd name="T42" fmla="*/ 69 w 74"/>
                <a:gd name="T43" fmla="*/ 48 h 48"/>
                <a:gd name="T44" fmla="*/ 70 w 74"/>
                <a:gd name="T45" fmla="*/ 48 h 48"/>
                <a:gd name="T46" fmla="*/ 70 w 74"/>
                <a:gd name="T47" fmla="*/ 48 h 48"/>
                <a:gd name="T48" fmla="*/ 71 w 74"/>
                <a:gd name="T49" fmla="*/ 48 h 48"/>
                <a:gd name="T50" fmla="*/ 72 w 74"/>
                <a:gd name="T51" fmla="*/ 48 h 48"/>
                <a:gd name="T52" fmla="*/ 72 w 74"/>
                <a:gd name="T53" fmla="*/ 48 h 48"/>
                <a:gd name="T54" fmla="*/ 72 w 74"/>
                <a:gd name="T55" fmla="*/ 48 h 48"/>
                <a:gd name="T56" fmla="*/ 74 w 74"/>
                <a:gd name="T57" fmla="*/ 47 h 48"/>
                <a:gd name="T58" fmla="*/ 74 w 74"/>
                <a:gd name="T59" fmla="*/ 38 h 48"/>
                <a:gd name="T60" fmla="*/ 72 w 74"/>
                <a:gd name="T61"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4" h="48">
                  <a:moveTo>
                    <a:pt x="72" y="39"/>
                  </a:moveTo>
                  <a:cubicBezTo>
                    <a:pt x="72" y="39"/>
                    <a:pt x="72" y="39"/>
                    <a:pt x="72" y="39"/>
                  </a:cubicBezTo>
                  <a:cubicBezTo>
                    <a:pt x="71" y="40"/>
                    <a:pt x="70" y="40"/>
                    <a:pt x="69" y="40"/>
                  </a:cubicBezTo>
                  <a:cubicBezTo>
                    <a:pt x="69" y="40"/>
                    <a:pt x="69" y="40"/>
                    <a:pt x="69" y="40"/>
                  </a:cubicBezTo>
                  <a:cubicBezTo>
                    <a:pt x="68" y="40"/>
                    <a:pt x="67" y="40"/>
                    <a:pt x="67" y="39"/>
                  </a:cubicBezTo>
                  <a:cubicBezTo>
                    <a:pt x="67" y="39"/>
                    <a:pt x="67" y="39"/>
                    <a:pt x="67" y="39"/>
                  </a:cubicBezTo>
                  <a:cubicBezTo>
                    <a:pt x="66" y="39"/>
                    <a:pt x="65" y="39"/>
                    <a:pt x="64" y="38"/>
                  </a:cubicBezTo>
                  <a:cubicBezTo>
                    <a:pt x="2" y="3"/>
                    <a:pt x="2" y="3"/>
                    <a:pt x="2" y="3"/>
                  </a:cubicBezTo>
                  <a:cubicBezTo>
                    <a:pt x="1" y="2"/>
                    <a:pt x="0" y="1"/>
                    <a:pt x="0" y="0"/>
                  </a:cubicBezTo>
                  <a:cubicBezTo>
                    <a:pt x="0" y="8"/>
                    <a:pt x="0" y="8"/>
                    <a:pt x="0" y="8"/>
                  </a:cubicBezTo>
                  <a:cubicBezTo>
                    <a:pt x="0" y="9"/>
                    <a:pt x="1" y="10"/>
                    <a:pt x="2" y="11"/>
                  </a:cubicBezTo>
                  <a:cubicBezTo>
                    <a:pt x="64" y="47"/>
                    <a:pt x="64" y="47"/>
                    <a:pt x="64" y="47"/>
                  </a:cubicBezTo>
                  <a:cubicBezTo>
                    <a:pt x="65" y="47"/>
                    <a:pt x="65" y="47"/>
                    <a:pt x="65" y="48"/>
                  </a:cubicBezTo>
                  <a:cubicBezTo>
                    <a:pt x="66" y="48"/>
                    <a:pt x="66" y="48"/>
                    <a:pt x="66" y="48"/>
                  </a:cubicBezTo>
                  <a:cubicBezTo>
                    <a:pt x="66" y="48"/>
                    <a:pt x="66" y="48"/>
                    <a:pt x="67" y="48"/>
                  </a:cubicBezTo>
                  <a:cubicBezTo>
                    <a:pt x="67" y="48"/>
                    <a:pt x="67" y="48"/>
                    <a:pt x="67" y="48"/>
                  </a:cubicBezTo>
                  <a:cubicBezTo>
                    <a:pt x="67" y="48"/>
                    <a:pt x="67" y="48"/>
                    <a:pt x="67" y="48"/>
                  </a:cubicBezTo>
                  <a:cubicBezTo>
                    <a:pt x="67" y="48"/>
                    <a:pt x="67" y="48"/>
                    <a:pt x="68" y="48"/>
                  </a:cubicBezTo>
                  <a:cubicBezTo>
                    <a:pt x="68" y="48"/>
                    <a:pt x="68" y="48"/>
                    <a:pt x="68" y="48"/>
                  </a:cubicBezTo>
                  <a:cubicBezTo>
                    <a:pt x="68" y="48"/>
                    <a:pt x="69" y="48"/>
                    <a:pt x="69" y="48"/>
                  </a:cubicBezTo>
                  <a:cubicBezTo>
                    <a:pt x="69" y="48"/>
                    <a:pt x="69" y="48"/>
                    <a:pt x="69" y="48"/>
                  </a:cubicBezTo>
                  <a:cubicBezTo>
                    <a:pt x="69" y="48"/>
                    <a:pt x="69" y="48"/>
                    <a:pt x="69" y="48"/>
                  </a:cubicBezTo>
                  <a:cubicBezTo>
                    <a:pt x="69" y="48"/>
                    <a:pt x="69" y="48"/>
                    <a:pt x="70" y="48"/>
                  </a:cubicBezTo>
                  <a:cubicBezTo>
                    <a:pt x="70" y="48"/>
                    <a:pt x="70" y="48"/>
                    <a:pt x="70" y="48"/>
                  </a:cubicBezTo>
                  <a:cubicBezTo>
                    <a:pt x="71" y="48"/>
                    <a:pt x="71" y="48"/>
                    <a:pt x="71" y="48"/>
                  </a:cubicBezTo>
                  <a:cubicBezTo>
                    <a:pt x="71" y="48"/>
                    <a:pt x="71" y="48"/>
                    <a:pt x="72" y="48"/>
                  </a:cubicBezTo>
                  <a:cubicBezTo>
                    <a:pt x="72" y="48"/>
                    <a:pt x="72" y="48"/>
                    <a:pt x="72" y="48"/>
                  </a:cubicBezTo>
                  <a:cubicBezTo>
                    <a:pt x="72" y="48"/>
                    <a:pt x="72" y="48"/>
                    <a:pt x="72" y="48"/>
                  </a:cubicBezTo>
                  <a:cubicBezTo>
                    <a:pt x="73" y="48"/>
                    <a:pt x="74" y="47"/>
                    <a:pt x="74" y="47"/>
                  </a:cubicBezTo>
                  <a:cubicBezTo>
                    <a:pt x="74" y="38"/>
                    <a:pt x="74" y="38"/>
                    <a:pt x="74" y="38"/>
                  </a:cubicBezTo>
                  <a:cubicBezTo>
                    <a:pt x="73" y="39"/>
                    <a:pt x="73" y="39"/>
                    <a:pt x="72" y="39"/>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iṥḻîďé"/>
            <p:cNvSpPr/>
            <p:nvPr/>
          </p:nvSpPr>
          <p:spPr bwMode="auto">
            <a:xfrm>
              <a:off x="6932613" y="3652838"/>
              <a:ext cx="428625" cy="250825"/>
            </a:xfrm>
            <a:custGeom>
              <a:avLst/>
              <a:gdLst>
                <a:gd name="T0" fmla="*/ 127 w 130"/>
                <a:gd name="T1" fmla="*/ 38 h 76"/>
                <a:gd name="T2" fmla="*/ 128 w 130"/>
                <a:gd name="T3" fmla="*/ 43 h 76"/>
                <a:gd name="T4" fmla="*/ 74 w 130"/>
                <a:gd name="T5" fmla="*/ 74 h 76"/>
                <a:gd name="T6" fmla="*/ 64 w 130"/>
                <a:gd name="T7" fmla="*/ 74 h 76"/>
                <a:gd name="T8" fmla="*/ 2 w 130"/>
                <a:gd name="T9" fmla="*/ 39 h 76"/>
                <a:gd name="T10" fmla="*/ 2 w 130"/>
                <a:gd name="T11" fmla="*/ 33 h 76"/>
                <a:gd name="T12" fmla="*/ 56 w 130"/>
                <a:gd name="T13" fmla="*/ 2 h 76"/>
                <a:gd name="T14" fmla="*/ 65 w 130"/>
                <a:gd name="T15" fmla="*/ 2 h 76"/>
                <a:gd name="T16" fmla="*/ 127 w 130"/>
                <a:gd name="T17"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76">
                  <a:moveTo>
                    <a:pt x="127" y="38"/>
                  </a:moveTo>
                  <a:cubicBezTo>
                    <a:pt x="130" y="39"/>
                    <a:pt x="130" y="42"/>
                    <a:pt x="128" y="43"/>
                  </a:cubicBezTo>
                  <a:cubicBezTo>
                    <a:pt x="74" y="74"/>
                    <a:pt x="74" y="74"/>
                    <a:pt x="74" y="74"/>
                  </a:cubicBezTo>
                  <a:cubicBezTo>
                    <a:pt x="71" y="76"/>
                    <a:pt x="67" y="76"/>
                    <a:pt x="64" y="74"/>
                  </a:cubicBezTo>
                  <a:cubicBezTo>
                    <a:pt x="2" y="39"/>
                    <a:pt x="2" y="39"/>
                    <a:pt x="2" y="39"/>
                  </a:cubicBezTo>
                  <a:cubicBezTo>
                    <a:pt x="0" y="37"/>
                    <a:pt x="0" y="35"/>
                    <a:pt x="2" y="33"/>
                  </a:cubicBezTo>
                  <a:cubicBezTo>
                    <a:pt x="56" y="2"/>
                    <a:pt x="56" y="2"/>
                    <a:pt x="56" y="2"/>
                  </a:cubicBezTo>
                  <a:cubicBezTo>
                    <a:pt x="58" y="0"/>
                    <a:pt x="63" y="0"/>
                    <a:pt x="65" y="2"/>
                  </a:cubicBezTo>
                  <a:lnTo>
                    <a:pt x="127" y="38"/>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iś1íḋè"/>
            <p:cNvSpPr/>
            <p:nvPr/>
          </p:nvSpPr>
          <p:spPr bwMode="auto">
            <a:xfrm>
              <a:off x="7110413" y="3281363"/>
              <a:ext cx="42863" cy="527050"/>
            </a:xfrm>
            <a:custGeom>
              <a:avLst/>
              <a:gdLst>
                <a:gd name="T0" fmla="*/ 23 w 27"/>
                <a:gd name="T1" fmla="*/ 14 h 332"/>
                <a:gd name="T2" fmla="*/ 27 w 27"/>
                <a:gd name="T3" fmla="*/ 99 h 332"/>
                <a:gd name="T4" fmla="*/ 23 w 27"/>
                <a:gd name="T5" fmla="*/ 332 h 332"/>
                <a:gd name="T6" fmla="*/ 0 w 27"/>
                <a:gd name="T7" fmla="*/ 319 h 332"/>
                <a:gd name="T8" fmla="*/ 0 w 27"/>
                <a:gd name="T9" fmla="*/ 0 h 332"/>
                <a:gd name="T10" fmla="*/ 23 w 27"/>
                <a:gd name="T11" fmla="*/ 14 h 332"/>
              </a:gdLst>
              <a:ahLst/>
              <a:cxnLst>
                <a:cxn ang="0">
                  <a:pos x="T0" y="T1"/>
                </a:cxn>
                <a:cxn ang="0">
                  <a:pos x="T2" y="T3"/>
                </a:cxn>
                <a:cxn ang="0">
                  <a:pos x="T4" y="T5"/>
                </a:cxn>
                <a:cxn ang="0">
                  <a:pos x="T6" y="T7"/>
                </a:cxn>
                <a:cxn ang="0">
                  <a:pos x="T8" y="T9"/>
                </a:cxn>
                <a:cxn ang="0">
                  <a:pos x="T10" y="T11"/>
                </a:cxn>
              </a:cxnLst>
              <a:rect l="0" t="0" r="r" b="b"/>
              <a:pathLst>
                <a:path w="27" h="332">
                  <a:moveTo>
                    <a:pt x="23" y="14"/>
                  </a:moveTo>
                  <a:lnTo>
                    <a:pt x="27" y="99"/>
                  </a:lnTo>
                  <a:lnTo>
                    <a:pt x="23" y="332"/>
                  </a:lnTo>
                  <a:lnTo>
                    <a:pt x="0" y="319"/>
                  </a:lnTo>
                  <a:lnTo>
                    <a:pt x="0" y="0"/>
                  </a:lnTo>
                  <a:lnTo>
                    <a:pt x="23" y="14"/>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ïṡlîdè"/>
            <p:cNvSpPr/>
            <p:nvPr/>
          </p:nvSpPr>
          <p:spPr bwMode="auto">
            <a:xfrm>
              <a:off x="7146925" y="3281363"/>
              <a:ext cx="36513" cy="527050"/>
            </a:xfrm>
            <a:custGeom>
              <a:avLst/>
              <a:gdLst>
                <a:gd name="T0" fmla="*/ 0 w 23"/>
                <a:gd name="T1" fmla="*/ 14 h 332"/>
                <a:gd name="T2" fmla="*/ 23 w 23"/>
                <a:gd name="T3" fmla="*/ 0 h 332"/>
                <a:gd name="T4" fmla="*/ 23 w 23"/>
                <a:gd name="T5" fmla="*/ 319 h 332"/>
                <a:gd name="T6" fmla="*/ 0 w 23"/>
                <a:gd name="T7" fmla="*/ 332 h 332"/>
                <a:gd name="T8" fmla="*/ 0 w 23"/>
                <a:gd name="T9" fmla="*/ 14 h 332"/>
              </a:gdLst>
              <a:ahLst/>
              <a:cxnLst>
                <a:cxn ang="0">
                  <a:pos x="T0" y="T1"/>
                </a:cxn>
                <a:cxn ang="0">
                  <a:pos x="T2" y="T3"/>
                </a:cxn>
                <a:cxn ang="0">
                  <a:pos x="T4" y="T5"/>
                </a:cxn>
                <a:cxn ang="0">
                  <a:pos x="T6" y="T7"/>
                </a:cxn>
                <a:cxn ang="0">
                  <a:pos x="T8" y="T9"/>
                </a:cxn>
              </a:cxnLst>
              <a:rect l="0" t="0" r="r" b="b"/>
              <a:pathLst>
                <a:path w="23" h="332">
                  <a:moveTo>
                    <a:pt x="0" y="14"/>
                  </a:moveTo>
                  <a:lnTo>
                    <a:pt x="23" y="0"/>
                  </a:lnTo>
                  <a:lnTo>
                    <a:pt x="23" y="319"/>
                  </a:lnTo>
                  <a:lnTo>
                    <a:pt x="0" y="332"/>
                  </a:lnTo>
                  <a:lnTo>
                    <a:pt x="0" y="14"/>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ïŝ1íḓè"/>
            <p:cNvSpPr/>
            <p:nvPr/>
          </p:nvSpPr>
          <p:spPr bwMode="auto">
            <a:xfrm>
              <a:off x="6969125" y="3429001"/>
              <a:ext cx="28575" cy="39688"/>
            </a:xfrm>
            <a:custGeom>
              <a:avLst/>
              <a:gdLst>
                <a:gd name="T0" fmla="*/ 18 w 18"/>
                <a:gd name="T1" fmla="*/ 25 h 25"/>
                <a:gd name="T2" fmla="*/ 0 w 18"/>
                <a:gd name="T3" fmla="*/ 15 h 25"/>
                <a:gd name="T4" fmla="*/ 0 w 18"/>
                <a:gd name="T5" fmla="*/ 0 h 25"/>
                <a:gd name="T6" fmla="*/ 18 w 18"/>
                <a:gd name="T7" fmla="*/ 10 h 25"/>
                <a:gd name="T8" fmla="*/ 18 w 18"/>
                <a:gd name="T9" fmla="*/ 25 h 25"/>
              </a:gdLst>
              <a:ahLst/>
              <a:cxnLst>
                <a:cxn ang="0">
                  <a:pos x="T0" y="T1"/>
                </a:cxn>
                <a:cxn ang="0">
                  <a:pos x="T2" y="T3"/>
                </a:cxn>
                <a:cxn ang="0">
                  <a:pos x="T4" y="T5"/>
                </a:cxn>
                <a:cxn ang="0">
                  <a:pos x="T6" y="T7"/>
                </a:cxn>
                <a:cxn ang="0">
                  <a:pos x="T8" y="T9"/>
                </a:cxn>
              </a:cxnLst>
              <a:rect l="0" t="0" r="r" b="b"/>
              <a:pathLst>
                <a:path w="18" h="25">
                  <a:moveTo>
                    <a:pt x="18" y="25"/>
                  </a:moveTo>
                  <a:lnTo>
                    <a:pt x="0" y="15"/>
                  </a:lnTo>
                  <a:lnTo>
                    <a:pt x="0" y="0"/>
                  </a:lnTo>
                  <a:lnTo>
                    <a:pt x="18" y="10"/>
                  </a:lnTo>
                  <a:lnTo>
                    <a:pt x="18" y="25"/>
                  </a:lnTo>
                  <a:close/>
                </a:path>
              </a:pathLst>
            </a:custGeom>
            <a:solidFill>
              <a:srgbClr val="367C8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îSļiḍe"/>
            <p:cNvSpPr/>
            <p:nvPr/>
          </p:nvSpPr>
          <p:spPr bwMode="auto">
            <a:xfrm>
              <a:off x="7248525" y="3175001"/>
              <a:ext cx="82550" cy="109538"/>
            </a:xfrm>
            <a:custGeom>
              <a:avLst/>
              <a:gdLst>
                <a:gd name="T0" fmla="*/ 25 w 25"/>
                <a:gd name="T1" fmla="*/ 8 h 33"/>
                <a:gd name="T2" fmla="*/ 25 w 25"/>
                <a:gd name="T3" fmla="*/ 5 h 33"/>
                <a:gd name="T4" fmla="*/ 16 w 25"/>
                <a:gd name="T5" fmla="*/ 0 h 33"/>
                <a:gd name="T6" fmla="*/ 16 w 25"/>
                <a:gd name="T7" fmla="*/ 4 h 33"/>
                <a:gd name="T8" fmla="*/ 16 w 25"/>
                <a:gd name="T9" fmla="*/ 4 h 33"/>
                <a:gd name="T10" fmla="*/ 15 w 25"/>
                <a:gd name="T11" fmla="*/ 8 h 33"/>
                <a:gd name="T12" fmla="*/ 15 w 25"/>
                <a:gd name="T13" fmla="*/ 8 h 33"/>
                <a:gd name="T14" fmla="*/ 13 w 25"/>
                <a:gd name="T15" fmla="*/ 12 h 33"/>
                <a:gd name="T16" fmla="*/ 13 w 25"/>
                <a:gd name="T17" fmla="*/ 12 h 33"/>
                <a:gd name="T18" fmla="*/ 11 w 25"/>
                <a:gd name="T19" fmla="*/ 16 h 33"/>
                <a:gd name="T20" fmla="*/ 11 w 25"/>
                <a:gd name="T21" fmla="*/ 16 h 33"/>
                <a:gd name="T22" fmla="*/ 9 w 25"/>
                <a:gd name="T23" fmla="*/ 20 h 33"/>
                <a:gd name="T24" fmla="*/ 9 w 25"/>
                <a:gd name="T25" fmla="*/ 20 h 33"/>
                <a:gd name="T26" fmla="*/ 6 w 25"/>
                <a:gd name="T27" fmla="*/ 23 h 33"/>
                <a:gd name="T28" fmla="*/ 6 w 25"/>
                <a:gd name="T29" fmla="*/ 23 h 33"/>
                <a:gd name="T30" fmla="*/ 4 w 25"/>
                <a:gd name="T31" fmla="*/ 25 h 33"/>
                <a:gd name="T32" fmla="*/ 3 w 25"/>
                <a:gd name="T33" fmla="*/ 26 h 33"/>
                <a:gd name="T34" fmla="*/ 0 w 25"/>
                <a:gd name="T35" fmla="*/ 28 h 33"/>
                <a:gd name="T36" fmla="*/ 8 w 25"/>
                <a:gd name="T37" fmla="*/ 33 h 33"/>
                <a:gd name="T38" fmla="*/ 12 w 25"/>
                <a:gd name="T39" fmla="*/ 31 h 33"/>
                <a:gd name="T40" fmla="*/ 12 w 25"/>
                <a:gd name="T41" fmla="*/ 30 h 33"/>
                <a:gd name="T42" fmla="*/ 14 w 25"/>
                <a:gd name="T43" fmla="*/ 29 h 33"/>
                <a:gd name="T44" fmla="*/ 15 w 25"/>
                <a:gd name="T45" fmla="*/ 29 h 33"/>
                <a:gd name="T46" fmla="*/ 15 w 25"/>
                <a:gd name="T47" fmla="*/ 28 h 33"/>
                <a:gd name="T48" fmla="*/ 16 w 25"/>
                <a:gd name="T49" fmla="*/ 27 h 33"/>
                <a:gd name="T50" fmla="*/ 17 w 25"/>
                <a:gd name="T51" fmla="*/ 26 h 33"/>
                <a:gd name="T52" fmla="*/ 17 w 25"/>
                <a:gd name="T53" fmla="*/ 25 h 33"/>
                <a:gd name="T54" fmla="*/ 18 w 25"/>
                <a:gd name="T55" fmla="*/ 25 h 33"/>
                <a:gd name="T56" fmla="*/ 18 w 25"/>
                <a:gd name="T57" fmla="*/ 24 h 33"/>
                <a:gd name="T58" fmla="*/ 19 w 25"/>
                <a:gd name="T59" fmla="*/ 23 h 33"/>
                <a:gd name="T60" fmla="*/ 20 w 25"/>
                <a:gd name="T61" fmla="*/ 21 h 33"/>
                <a:gd name="T62" fmla="*/ 20 w 25"/>
                <a:gd name="T63" fmla="*/ 21 h 33"/>
                <a:gd name="T64" fmla="*/ 20 w 25"/>
                <a:gd name="T65" fmla="*/ 21 h 33"/>
                <a:gd name="T66" fmla="*/ 21 w 25"/>
                <a:gd name="T67" fmla="*/ 20 h 33"/>
                <a:gd name="T68" fmla="*/ 21 w 25"/>
                <a:gd name="T69" fmla="*/ 19 h 33"/>
                <a:gd name="T70" fmla="*/ 22 w 25"/>
                <a:gd name="T71" fmla="*/ 17 h 33"/>
                <a:gd name="T72" fmla="*/ 22 w 25"/>
                <a:gd name="T73" fmla="*/ 17 h 33"/>
                <a:gd name="T74" fmla="*/ 22 w 25"/>
                <a:gd name="T75" fmla="*/ 17 h 33"/>
                <a:gd name="T76" fmla="*/ 23 w 25"/>
                <a:gd name="T77" fmla="*/ 16 h 33"/>
                <a:gd name="T78" fmla="*/ 23 w 25"/>
                <a:gd name="T79" fmla="*/ 14 h 33"/>
                <a:gd name="T80" fmla="*/ 23 w 25"/>
                <a:gd name="T81" fmla="*/ 13 h 33"/>
                <a:gd name="T82" fmla="*/ 24 w 25"/>
                <a:gd name="T83" fmla="*/ 13 h 33"/>
                <a:gd name="T84" fmla="*/ 24 w 25"/>
                <a:gd name="T85" fmla="*/ 13 h 33"/>
                <a:gd name="T86" fmla="*/ 24 w 25"/>
                <a:gd name="T87" fmla="*/ 11 h 33"/>
                <a:gd name="T88" fmla="*/ 24 w 25"/>
                <a:gd name="T89" fmla="*/ 10 h 33"/>
                <a:gd name="T90" fmla="*/ 24 w 25"/>
                <a:gd name="T91" fmla="*/ 9 h 33"/>
                <a:gd name="T92" fmla="*/ 25 w 25"/>
                <a:gd name="T93"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 h="33">
                  <a:moveTo>
                    <a:pt x="25" y="8"/>
                  </a:moveTo>
                  <a:cubicBezTo>
                    <a:pt x="25" y="7"/>
                    <a:pt x="25" y="6"/>
                    <a:pt x="25" y="5"/>
                  </a:cubicBezTo>
                  <a:cubicBezTo>
                    <a:pt x="16" y="0"/>
                    <a:pt x="16" y="0"/>
                    <a:pt x="16" y="0"/>
                  </a:cubicBezTo>
                  <a:cubicBezTo>
                    <a:pt x="16" y="1"/>
                    <a:pt x="16" y="3"/>
                    <a:pt x="16" y="4"/>
                  </a:cubicBezTo>
                  <a:cubicBezTo>
                    <a:pt x="16" y="4"/>
                    <a:pt x="16" y="4"/>
                    <a:pt x="16" y="4"/>
                  </a:cubicBezTo>
                  <a:cubicBezTo>
                    <a:pt x="15" y="6"/>
                    <a:pt x="15" y="7"/>
                    <a:pt x="15" y="8"/>
                  </a:cubicBezTo>
                  <a:cubicBezTo>
                    <a:pt x="15" y="8"/>
                    <a:pt x="15" y="8"/>
                    <a:pt x="15" y="8"/>
                  </a:cubicBezTo>
                  <a:cubicBezTo>
                    <a:pt x="14" y="10"/>
                    <a:pt x="14" y="11"/>
                    <a:pt x="13" y="12"/>
                  </a:cubicBezTo>
                  <a:cubicBezTo>
                    <a:pt x="13" y="12"/>
                    <a:pt x="13" y="12"/>
                    <a:pt x="13" y="12"/>
                  </a:cubicBezTo>
                  <a:cubicBezTo>
                    <a:pt x="13" y="14"/>
                    <a:pt x="12" y="15"/>
                    <a:pt x="11" y="16"/>
                  </a:cubicBezTo>
                  <a:cubicBezTo>
                    <a:pt x="11" y="16"/>
                    <a:pt x="11" y="16"/>
                    <a:pt x="11" y="16"/>
                  </a:cubicBezTo>
                  <a:cubicBezTo>
                    <a:pt x="10" y="17"/>
                    <a:pt x="10" y="19"/>
                    <a:pt x="9" y="20"/>
                  </a:cubicBezTo>
                  <a:cubicBezTo>
                    <a:pt x="9" y="20"/>
                    <a:pt x="9" y="20"/>
                    <a:pt x="9" y="20"/>
                  </a:cubicBezTo>
                  <a:cubicBezTo>
                    <a:pt x="8" y="21"/>
                    <a:pt x="7" y="22"/>
                    <a:pt x="6" y="23"/>
                  </a:cubicBezTo>
                  <a:cubicBezTo>
                    <a:pt x="6" y="23"/>
                    <a:pt x="6" y="23"/>
                    <a:pt x="6" y="23"/>
                  </a:cubicBezTo>
                  <a:cubicBezTo>
                    <a:pt x="5" y="24"/>
                    <a:pt x="4" y="25"/>
                    <a:pt x="4" y="25"/>
                  </a:cubicBezTo>
                  <a:cubicBezTo>
                    <a:pt x="3" y="26"/>
                    <a:pt x="3" y="26"/>
                    <a:pt x="3" y="26"/>
                  </a:cubicBezTo>
                  <a:cubicBezTo>
                    <a:pt x="2" y="27"/>
                    <a:pt x="1" y="28"/>
                    <a:pt x="0" y="28"/>
                  </a:cubicBezTo>
                  <a:cubicBezTo>
                    <a:pt x="8" y="33"/>
                    <a:pt x="8" y="33"/>
                    <a:pt x="8" y="33"/>
                  </a:cubicBezTo>
                  <a:cubicBezTo>
                    <a:pt x="10" y="33"/>
                    <a:pt x="11" y="32"/>
                    <a:pt x="12" y="31"/>
                  </a:cubicBezTo>
                  <a:cubicBezTo>
                    <a:pt x="12" y="31"/>
                    <a:pt x="12" y="31"/>
                    <a:pt x="12" y="30"/>
                  </a:cubicBezTo>
                  <a:cubicBezTo>
                    <a:pt x="13" y="30"/>
                    <a:pt x="13" y="30"/>
                    <a:pt x="14" y="29"/>
                  </a:cubicBezTo>
                  <a:cubicBezTo>
                    <a:pt x="14" y="29"/>
                    <a:pt x="14" y="29"/>
                    <a:pt x="15" y="29"/>
                  </a:cubicBezTo>
                  <a:cubicBezTo>
                    <a:pt x="15" y="28"/>
                    <a:pt x="15" y="28"/>
                    <a:pt x="15" y="28"/>
                  </a:cubicBezTo>
                  <a:cubicBezTo>
                    <a:pt x="15" y="28"/>
                    <a:pt x="15" y="28"/>
                    <a:pt x="16" y="27"/>
                  </a:cubicBezTo>
                  <a:cubicBezTo>
                    <a:pt x="16" y="27"/>
                    <a:pt x="17" y="26"/>
                    <a:pt x="17" y="26"/>
                  </a:cubicBezTo>
                  <a:cubicBezTo>
                    <a:pt x="17" y="26"/>
                    <a:pt x="17" y="25"/>
                    <a:pt x="17" y="25"/>
                  </a:cubicBezTo>
                  <a:cubicBezTo>
                    <a:pt x="18" y="25"/>
                    <a:pt x="18" y="25"/>
                    <a:pt x="18" y="25"/>
                  </a:cubicBezTo>
                  <a:cubicBezTo>
                    <a:pt x="18" y="25"/>
                    <a:pt x="18" y="24"/>
                    <a:pt x="18" y="24"/>
                  </a:cubicBezTo>
                  <a:cubicBezTo>
                    <a:pt x="18" y="24"/>
                    <a:pt x="19" y="23"/>
                    <a:pt x="19" y="23"/>
                  </a:cubicBezTo>
                  <a:cubicBezTo>
                    <a:pt x="19" y="22"/>
                    <a:pt x="20" y="22"/>
                    <a:pt x="20" y="21"/>
                  </a:cubicBezTo>
                  <a:cubicBezTo>
                    <a:pt x="20" y="21"/>
                    <a:pt x="20" y="21"/>
                    <a:pt x="20" y="21"/>
                  </a:cubicBezTo>
                  <a:cubicBezTo>
                    <a:pt x="20" y="21"/>
                    <a:pt x="20" y="21"/>
                    <a:pt x="20" y="21"/>
                  </a:cubicBezTo>
                  <a:cubicBezTo>
                    <a:pt x="20" y="21"/>
                    <a:pt x="20" y="20"/>
                    <a:pt x="21" y="20"/>
                  </a:cubicBezTo>
                  <a:cubicBezTo>
                    <a:pt x="21" y="20"/>
                    <a:pt x="21" y="19"/>
                    <a:pt x="21" y="19"/>
                  </a:cubicBezTo>
                  <a:cubicBezTo>
                    <a:pt x="22" y="18"/>
                    <a:pt x="22" y="18"/>
                    <a:pt x="22" y="17"/>
                  </a:cubicBezTo>
                  <a:cubicBezTo>
                    <a:pt x="22" y="17"/>
                    <a:pt x="22" y="17"/>
                    <a:pt x="22" y="17"/>
                  </a:cubicBezTo>
                  <a:cubicBezTo>
                    <a:pt x="22" y="17"/>
                    <a:pt x="22" y="17"/>
                    <a:pt x="22" y="17"/>
                  </a:cubicBezTo>
                  <a:cubicBezTo>
                    <a:pt x="22" y="17"/>
                    <a:pt x="22" y="16"/>
                    <a:pt x="23" y="16"/>
                  </a:cubicBezTo>
                  <a:cubicBezTo>
                    <a:pt x="23" y="15"/>
                    <a:pt x="23" y="15"/>
                    <a:pt x="23" y="14"/>
                  </a:cubicBezTo>
                  <a:cubicBezTo>
                    <a:pt x="23" y="14"/>
                    <a:pt x="23" y="14"/>
                    <a:pt x="23" y="13"/>
                  </a:cubicBezTo>
                  <a:cubicBezTo>
                    <a:pt x="23" y="13"/>
                    <a:pt x="23" y="13"/>
                    <a:pt x="24" y="13"/>
                  </a:cubicBezTo>
                  <a:cubicBezTo>
                    <a:pt x="24" y="13"/>
                    <a:pt x="24" y="13"/>
                    <a:pt x="24" y="13"/>
                  </a:cubicBezTo>
                  <a:cubicBezTo>
                    <a:pt x="24" y="12"/>
                    <a:pt x="24" y="11"/>
                    <a:pt x="24" y="11"/>
                  </a:cubicBezTo>
                  <a:cubicBezTo>
                    <a:pt x="24" y="10"/>
                    <a:pt x="24" y="10"/>
                    <a:pt x="24" y="10"/>
                  </a:cubicBezTo>
                  <a:cubicBezTo>
                    <a:pt x="24" y="9"/>
                    <a:pt x="24" y="9"/>
                    <a:pt x="24" y="9"/>
                  </a:cubicBezTo>
                  <a:cubicBezTo>
                    <a:pt x="24" y="9"/>
                    <a:pt x="25" y="9"/>
                    <a:pt x="25" y="8"/>
                  </a:cubicBez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îśḷîḋè"/>
            <p:cNvSpPr/>
            <p:nvPr/>
          </p:nvSpPr>
          <p:spPr bwMode="auto">
            <a:xfrm>
              <a:off x="7300913" y="2874963"/>
              <a:ext cx="30163" cy="317500"/>
            </a:xfrm>
            <a:custGeom>
              <a:avLst/>
              <a:gdLst>
                <a:gd name="T0" fmla="*/ 19 w 19"/>
                <a:gd name="T1" fmla="*/ 200 h 200"/>
                <a:gd name="T2" fmla="*/ 0 w 19"/>
                <a:gd name="T3" fmla="*/ 189 h 200"/>
                <a:gd name="T4" fmla="*/ 0 w 19"/>
                <a:gd name="T5" fmla="*/ 0 h 200"/>
                <a:gd name="T6" fmla="*/ 17 w 19"/>
                <a:gd name="T7" fmla="*/ 11 h 200"/>
                <a:gd name="T8" fmla="*/ 19 w 19"/>
                <a:gd name="T9" fmla="*/ 200 h 200"/>
              </a:gdLst>
              <a:ahLst/>
              <a:cxnLst>
                <a:cxn ang="0">
                  <a:pos x="T0" y="T1"/>
                </a:cxn>
                <a:cxn ang="0">
                  <a:pos x="T2" y="T3"/>
                </a:cxn>
                <a:cxn ang="0">
                  <a:pos x="T4" y="T5"/>
                </a:cxn>
                <a:cxn ang="0">
                  <a:pos x="T6" y="T7"/>
                </a:cxn>
                <a:cxn ang="0">
                  <a:pos x="T8" y="T9"/>
                </a:cxn>
              </a:cxnLst>
              <a:rect l="0" t="0" r="r" b="b"/>
              <a:pathLst>
                <a:path w="19" h="200">
                  <a:moveTo>
                    <a:pt x="19" y="200"/>
                  </a:moveTo>
                  <a:lnTo>
                    <a:pt x="0" y="189"/>
                  </a:lnTo>
                  <a:lnTo>
                    <a:pt x="0" y="0"/>
                  </a:lnTo>
                  <a:lnTo>
                    <a:pt x="17" y="11"/>
                  </a:lnTo>
                  <a:lnTo>
                    <a:pt x="19" y="200"/>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ïṩlíḍe"/>
            <p:cNvSpPr/>
            <p:nvPr/>
          </p:nvSpPr>
          <p:spPr bwMode="auto">
            <a:xfrm>
              <a:off x="7300913" y="2862263"/>
              <a:ext cx="47625" cy="30163"/>
            </a:xfrm>
            <a:custGeom>
              <a:avLst/>
              <a:gdLst>
                <a:gd name="T0" fmla="*/ 17 w 30"/>
                <a:gd name="T1" fmla="*/ 19 h 19"/>
                <a:gd name="T2" fmla="*/ 0 w 30"/>
                <a:gd name="T3" fmla="*/ 8 h 19"/>
                <a:gd name="T4" fmla="*/ 13 w 30"/>
                <a:gd name="T5" fmla="*/ 0 h 19"/>
                <a:gd name="T6" fmla="*/ 30 w 30"/>
                <a:gd name="T7" fmla="*/ 10 h 19"/>
                <a:gd name="T8" fmla="*/ 17 w 30"/>
                <a:gd name="T9" fmla="*/ 19 h 19"/>
              </a:gdLst>
              <a:ahLst/>
              <a:cxnLst>
                <a:cxn ang="0">
                  <a:pos x="T0" y="T1"/>
                </a:cxn>
                <a:cxn ang="0">
                  <a:pos x="T2" y="T3"/>
                </a:cxn>
                <a:cxn ang="0">
                  <a:pos x="T4" y="T5"/>
                </a:cxn>
                <a:cxn ang="0">
                  <a:pos x="T6" y="T7"/>
                </a:cxn>
                <a:cxn ang="0">
                  <a:pos x="T8" y="T9"/>
                </a:cxn>
              </a:cxnLst>
              <a:rect l="0" t="0" r="r" b="b"/>
              <a:pathLst>
                <a:path w="30" h="19">
                  <a:moveTo>
                    <a:pt x="17" y="19"/>
                  </a:moveTo>
                  <a:lnTo>
                    <a:pt x="0" y="8"/>
                  </a:lnTo>
                  <a:lnTo>
                    <a:pt x="13" y="0"/>
                  </a:lnTo>
                  <a:lnTo>
                    <a:pt x="30" y="10"/>
                  </a:lnTo>
                  <a:lnTo>
                    <a:pt x="17" y="19"/>
                  </a:lnTo>
                  <a:close/>
                </a:path>
              </a:pathLst>
            </a:custGeom>
            <a:solidFill>
              <a:srgbClr val="46AA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ï$ľïďè"/>
            <p:cNvSpPr/>
            <p:nvPr/>
          </p:nvSpPr>
          <p:spPr bwMode="auto">
            <a:xfrm>
              <a:off x="6969125" y="3267076"/>
              <a:ext cx="306388" cy="177800"/>
            </a:xfrm>
            <a:custGeom>
              <a:avLst/>
              <a:gdLst>
                <a:gd name="T0" fmla="*/ 176 w 193"/>
                <a:gd name="T1" fmla="*/ 0 h 112"/>
                <a:gd name="T2" fmla="*/ 0 w 193"/>
                <a:gd name="T3" fmla="*/ 102 h 112"/>
                <a:gd name="T4" fmla="*/ 18 w 193"/>
                <a:gd name="T5" fmla="*/ 112 h 112"/>
                <a:gd name="T6" fmla="*/ 193 w 193"/>
                <a:gd name="T7" fmla="*/ 11 h 112"/>
                <a:gd name="T8" fmla="*/ 176 w 193"/>
                <a:gd name="T9" fmla="*/ 0 h 112"/>
              </a:gdLst>
              <a:ahLst/>
              <a:cxnLst>
                <a:cxn ang="0">
                  <a:pos x="T0" y="T1"/>
                </a:cxn>
                <a:cxn ang="0">
                  <a:pos x="T2" y="T3"/>
                </a:cxn>
                <a:cxn ang="0">
                  <a:pos x="T4" y="T5"/>
                </a:cxn>
                <a:cxn ang="0">
                  <a:pos x="T6" y="T7"/>
                </a:cxn>
                <a:cxn ang="0">
                  <a:pos x="T8" y="T9"/>
                </a:cxn>
              </a:cxnLst>
              <a:rect l="0" t="0" r="r" b="b"/>
              <a:pathLst>
                <a:path w="193" h="112">
                  <a:moveTo>
                    <a:pt x="176" y="0"/>
                  </a:moveTo>
                  <a:lnTo>
                    <a:pt x="0" y="102"/>
                  </a:lnTo>
                  <a:lnTo>
                    <a:pt x="18" y="112"/>
                  </a:lnTo>
                  <a:lnTo>
                    <a:pt x="193" y="11"/>
                  </a:lnTo>
                  <a:lnTo>
                    <a:pt x="176" y="0"/>
                  </a:lnTo>
                  <a:close/>
                </a:path>
              </a:pathLst>
            </a:custGeom>
            <a:solidFill>
              <a:srgbClr val="46AA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ïşľiḍe"/>
            <p:cNvSpPr/>
            <p:nvPr/>
          </p:nvSpPr>
          <p:spPr bwMode="auto">
            <a:xfrm>
              <a:off x="6997700" y="2878138"/>
              <a:ext cx="354013" cy="590550"/>
            </a:xfrm>
            <a:custGeom>
              <a:avLst/>
              <a:gdLst>
                <a:gd name="T0" fmla="*/ 106 w 107"/>
                <a:gd name="T1" fmla="*/ 0 h 179"/>
                <a:gd name="T2" fmla="*/ 100 w 107"/>
                <a:gd name="T3" fmla="*/ 4 h 179"/>
                <a:gd name="T4" fmla="*/ 101 w 107"/>
                <a:gd name="T5" fmla="*/ 95 h 179"/>
                <a:gd name="T6" fmla="*/ 84 w 107"/>
                <a:gd name="T7" fmla="*/ 123 h 179"/>
                <a:gd name="T8" fmla="*/ 0 w 107"/>
                <a:gd name="T9" fmla="*/ 172 h 179"/>
                <a:gd name="T10" fmla="*/ 0 w 107"/>
                <a:gd name="T11" fmla="*/ 179 h 179"/>
                <a:gd name="T12" fmla="*/ 84 w 107"/>
                <a:gd name="T13" fmla="*/ 130 h 179"/>
                <a:gd name="T14" fmla="*/ 107 w 107"/>
                <a:gd name="T15" fmla="*/ 92 h 179"/>
                <a:gd name="T16" fmla="*/ 106 w 107"/>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79">
                  <a:moveTo>
                    <a:pt x="106" y="0"/>
                  </a:moveTo>
                  <a:cubicBezTo>
                    <a:pt x="100" y="4"/>
                    <a:pt x="100" y="4"/>
                    <a:pt x="100" y="4"/>
                  </a:cubicBezTo>
                  <a:cubicBezTo>
                    <a:pt x="101" y="95"/>
                    <a:pt x="101" y="95"/>
                    <a:pt x="101" y="95"/>
                  </a:cubicBezTo>
                  <a:cubicBezTo>
                    <a:pt x="101" y="106"/>
                    <a:pt x="93" y="118"/>
                    <a:pt x="84" y="123"/>
                  </a:cubicBezTo>
                  <a:cubicBezTo>
                    <a:pt x="0" y="172"/>
                    <a:pt x="0" y="172"/>
                    <a:pt x="0" y="172"/>
                  </a:cubicBezTo>
                  <a:cubicBezTo>
                    <a:pt x="0" y="179"/>
                    <a:pt x="0" y="179"/>
                    <a:pt x="0" y="179"/>
                  </a:cubicBezTo>
                  <a:cubicBezTo>
                    <a:pt x="84" y="130"/>
                    <a:pt x="84" y="130"/>
                    <a:pt x="84" y="130"/>
                  </a:cubicBezTo>
                  <a:cubicBezTo>
                    <a:pt x="97" y="123"/>
                    <a:pt x="107" y="106"/>
                    <a:pt x="107" y="92"/>
                  </a:cubicBezTo>
                  <a:lnTo>
                    <a:pt x="106" y="0"/>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íšḷíďê"/>
            <p:cNvSpPr/>
            <p:nvPr/>
          </p:nvSpPr>
          <p:spPr bwMode="auto">
            <a:xfrm>
              <a:off x="7169150" y="3327401"/>
              <a:ext cx="280988" cy="214313"/>
            </a:xfrm>
            <a:custGeom>
              <a:avLst/>
              <a:gdLst>
                <a:gd name="T0" fmla="*/ 85 w 85"/>
                <a:gd name="T1" fmla="*/ 0 h 65"/>
                <a:gd name="T2" fmla="*/ 85 w 85"/>
                <a:gd name="T3" fmla="*/ 1 h 65"/>
                <a:gd name="T4" fmla="*/ 85 w 85"/>
                <a:gd name="T5" fmla="*/ 1 h 65"/>
                <a:gd name="T6" fmla="*/ 84 w 85"/>
                <a:gd name="T7" fmla="*/ 2 h 65"/>
                <a:gd name="T8" fmla="*/ 84 w 85"/>
                <a:gd name="T9" fmla="*/ 2 h 65"/>
                <a:gd name="T10" fmla="*/ 84 w 85"/>
                <a:gd name="T11" fmla="*/ 3 h 65"/>
                <a:gd name="T12" fmla="*/ 83 w 85"/>
                <a:gd name="T13" fmla="*/ 3 h 65"/>
                <a:gd name="T14" fmla="*/ 82 w 85"/>
                <a:gd name="T15" fmla="*/ 4 h 65"/>
                <a:gd name="T16" fmla="*/ 0 w 85"/>
                <a:gd name="T17" fmla="*/ 52 h 65"/>
                <a:gd name="T18" fmla="*/ 0 w 85"/>
                <a:gd name="T19" fmla="*/ 65 h 65"/>
                <a:gd name="T20" fmla="*/ 82 w 85"/>
                <a:gd name="T21" fmla="*/ 17 h 65"/>
                <a:gd name="T22" fmla="*/ 82 w 85"/>
                <a:gd name="T23" fmla="*/ 17 h 65"/>
                <a:gd name="T24" fmla="*/ 83 w 85"/>
                <a:gd name="T25" fmla="*/ 17 h 65"/>
                <a:gd name="T26" fmla="*/ 83 w 85"/>
                <a:gd name="T27" fmla="*/ 16 h 65"/>
                <a:gd name="T28" fmla="*/ 84 w 85"/>
                <a:gd name="T29" fmla="*/ 16 h 65"/>
                <a:gd name="T30" fmla="*/ 84 w 85"/>
                <a:gd name="T31" fmla="*/ 15 h 65"/>
                <a:gd name="T32" fmla="*/ 84 w 85"/>
                <a:gd name="T33" fmla="*/ 15 h 65"/>
                <a:gd name="T34" fmla="*/ 84 w 85"/>
                <a:gd name="T35" fmla="*/ 15 h 65"/>
                <a:gd name="T36" fmla="*/ 85 w 85"/>
                <a:gd name="T37" fmla="*/ 15 h 65"/>
                <a:gd name="T38" fmla="*/ 85 w 85"/>
                <a:gd name="T39" fmla="*/ 14 h 65"/>
                <a:gd name="T40" fmla="*/ 85 w 85"/>
                <a:gd name="T41" fmla="*/ 14 h 65"/>
                <a:gd name="T42" fmla="*/ 85 w 85"/>
                <a:gd name="T43" fmla="*/ 14 h 65"/>
                <a:gd name="T44" fmla="*/ 85 w 85"/>
                <a:gd name="T45" fmla="*/ 13 h 65"/>
                <a:gd name="T46" fmla="*/ 85 w 85"/>
                <a:gd name="T47" fmla="*/ 13 h 65"/>
                <a:gd name="T48" fmla="*/ 85 w 85"/>
                <a:gd name="T49" fmla="*/ 13 h 65"/>
                <a:gd name="T50" fmla="*/ 85 w 85"/>
                <a:gd name="T51" fmla="*/ 13 h 65"/>
                <a:gd name="T52" fmla="*/ 85 w 85"/>
                <a:gd name="T5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65">
                  <a:moveTo>
                    <a:pt x="85" y="0"/>
                  </a:moveTo>
                  <a:cubicBezTo>
                    <a:pt x="85" y="0"/>
                    <a:pt x="85" y="0"/>
                    <a:pt x="85" y="1"/>
                  </a:cubicBezTo>
                  <a:cubicBezTo>
                    <a:pt x="85" y="1"/>
                    <a:pt x="85" y="1"/>
                    <a:pt x="85" y="1"/>
                  </a:cubicBezTo>
                  <a:cubicBezTo>
                    <a:pt x="85" y="1"/>
                    <a:pt x="85" y="1"/>
                    <a:pt x="84" y="2"/>
                  </a:cubicBezTo>
                  <a:cubicBezTo>
                    <a:pt x="84" y="2"/>
                    <a:pt x="84" y="2"/>
                    <a:pt x="84" y="2"/>
                  </a:cubicBezTo>
                  <a:cubicBezTo>
                    <a:pt x="84" y="2"/>
                    <a:pt x="84" y="3"/>
                    <a:pt x="84" y="3"/>
                  </a:cubicBezTo>
                  <a:cubicBezTo>
                    <a:pt x="83" y="3"/>
                    <a:pt x="83" y="3"/>
                    <a:pt x="83" y="3"/>
                  </a:cubicBezTo>
                  <a:cubicBezTo>
                    <a:pt x="83" y="4"/>
                    <a:pt x="82" y="4"/>
                    <a:pt x="82" y="4"/>
                  </a:cubicBezTo>
                  <a:cubicBezTo>
                    <a:pt x="0" y="52"/>
                    <a:pt x="0" y="52"/>
                    <a:pt x="0" y="52"/>
                  </a:cubicBezTo>
                  <a:cubicBezTo>
                    <a:pt x="0" y="65"/>
                    <a:pt x="0" y="65"/>
                    <a:pt x="0" y="65"/>
                  </a:cubicBezTo>
                  <a:cubicBezTo>
                    <a:pt x="82" y="17"/>
                    <a:pt x="82" y="17"/>
                    <a:pt x="82" y="17"/>
                  </a:cubicBezTo>
                  <a:cubicBezTo>
                    <a:pt x="82" y="17"/>
                    <a:pt x="82" y="17"/>
                    <a:pt x="82" y="17"/>
                  </a:cubicBezTo>
                  <a:cubicBezTo>
                    <a:pt x="82" y="17"/>
                    <a:pt x="83" y="17"/>
                    <a:pt x="83" y="17"/>
                  </a:cubicBezTo>
                  <a:cubicBezTo>
                    <a:pt x="83" y="16"/>
                    <a:pt x="83" y="16"/>
                    <a:pt x="83" y="16"/>
                  </a:cubicBezTo>
                  <a:cubicBezTo>
                    <a:pt x="84" y="16"/>
                    <a:pt x="84" y="16"/>
                    <a:pt x="84" y="16"/>
                  </a:cubicBezTo>
                  <a:cubicBezTo>
                    <a:pt x="84" y="16"/>
                    <a:pt x="84" y="16"/>
                    <a:pt x="84" y="15"/>
                  </a:cubicBezTo>
                  <a:cubicBezTo>
                    <a:pt x="84" y="15"/>
                    <a:pt x="84" y="15"/>
                    <a:pt x="84" y="15"/>
                  </a:cubicBezTo>
                  <a:cubicBezTo>
                    <a:pt x="84" y="15"/>
                    <a:pt x="84" y="15"/>
                    <a:pt x="84" y="15"/>
                  </a:cubicBezTo>
                  <a:cubicBezTo>
                    <a:pt x="85" y="15"/>
                    <a:pt x="85" y="15"/>
                    <a:pt x="85" y="15"/>
                  </a:cubicBezTo>
                  <a:cubicBezTo>
                    <a:pt x="85" y="14"/>
                    <a:pt x="85" y="14"/>
                    <a:pt x="85" y="14"/>
                  </a:cubicBezTo>
                  <a:cubicBezTo>
                    <a:pt x="85" y="14"/>
                    <a:pt x="85" y="14"/>
                    <a:pt x="85" y="14"/>
                  </a:cubicBezTo>
                  <a:cubicBezTo>
                    <a:pt x="85" y="14"/>
                    <a:pt x="85" y="14"/>
                    <a:pt x="85" y="14"/>
                  </a:cubicBezTo>
                  <a:cubicBezTo>
                    <a:pt x="85" y="14"/>
                    <a:pt x="85" y="14"/>
                    <a:pt x="85" y="13"/>
                  </a:cubicBezTo>
                  <a:cubicBezTo>
                    <a:pt x="85" y="13"/>
                    <a:pt x="85" y="13"/>
                    <a:pt x="85" y="13"/>
                  </a:cubicBezTo>
                  <a:cubicBezTo>
                    <a:pt x="85" y="13"/>
                    <a:pt x="85" y="13"/>
                    <a:pt x="85" y="13"/>
                  </a:cubicBezTo>
                  <a:cubicBezTo>
                    <a:pt x="85" y="13"/>
                    <a:pt x="85" y="13"/>
                    <a:pt x="85" y="13"/>
                  </a:cubicBezTo>
                  <a:lnTo>
                    <a:pt x="85" y="0"/>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işḻïḑê"/>
            <p:cNvSpPr/>
            <p:nvPr/>
          </p:nvSpPr>
          <p:spPr bwMode="auto">
            <a:xfrm>
              <a:off x="6792913" y="3300413"/>
              <a:ext cx="376238" cy="247650"/>
            </a:xfrm>
            <a:custGeom>
              <a:avLst/>
              <a:gdLst>
                <a:gd name="T0" fmla="*/ 111 w 114"/>
                <a:gd name="T1" fmla="*/ 61 h 75"/>
                <a:gd name="T2" fmla="*/ 110 w 114"/>
                <a:gd name="T3" fmla="*/ 61 h 75"/>
                <a:gd name="T4" fmla="*/ 107 w 114"/>
                <a:gd name="T5" fmla="*/ 61 h 75"/>
                <a:gd name="T6" fmla="*/ 106 w 114"/>
                <a:gd name="T7" fmla="*/ 61 h 75"/>
                <a:gd name="T8" fmla="*/ 103 w 114"/>
                <a:gd name="T9" fmla="*/ 61 h 75"/>
                <a:gd name="T10" fmla="*/ 102 w 114"/>
                <a:gd name="T11" fmla="*/ 61 h 75"/>
                <a:gd name="T12" fmla="*/ 99 w 114"/>
                <a:gd name="T13" fmla="*/ 60 h 75"/>
                <a:gd name="T14" fmla="*/ 4 w 114"/>
                <a:gd name="T15" fmla="*/ 5 h 75"/>
                <a:gd name="T16" fmla="*/ 0 w 114"/>
                <a:gd name="T17" fmla="*/ 0 h 75"/>
                <a:gd name="T18" fmla="*/ 0 w 114"/>
                <a:gd name="T19" fmla="*/ 13 h 75"/>
                <a:gd name="T20" fmla="*/ 4 w 114"/>
                <a:gd name="T21" fmla="*/ 18 h 75"/>
                <a:gd name="T22" fmla="*/ 99 w 114"/>
                <a:gd name="T23" fmla="*/ 73 h 75"/>
                <a:gd name="T24" fmla="*/ 101 w 114"/>
                <a:gd name="T25" fmla="*/ 74 h 75"/>
                <a:gd name="T26" fmla="*/ 102 w 114"/>
                <a:gd name="T27" fmla="*/ 74 h 75"/>
                <a:gd name="T28" fmla="*/ 102 w 114"/>
                <a:gd name="T29" fmla="*/ 74 h 75"/>
                <a:gd name="T30" fmla="*/ 103 w 114"/>
                <a:gd name="T31" fmla="*/ 74 h 75"/>
                <a:gd name="T32" fmla="*/ 103 w 114"/>
                <a:gd name="T33" fmla="*/ 74 h 75"/>
                <a:gd name="T34" fmla="*/ 104 w 114"/>
                <a:gd name="T35" fmla="*/ 74 h 75"/>
                <a:gd name="T36" fmla="*/ 105 w 114"/>
                <a:gd name="T37" fmla="*/ 75 h 75"/>
                <a:gd name="T38" fmla="*/ 106 w 114"/>
                <a:gd name="T39" fmla="*/ 75 h 75"/>
                <a:gd name="T40" fmla="*/ 106 w 114"/>
                <a:gd name="T41" fmla="*/ 75 h 75"/>
                <a:gd name="T42" fmla="*/ 106 w 114"/>
                <a:gd name="T43" fmla="*/ 75 h 75"/>
                <a:gd name="T44" fmla="*/ 107 w 114"/>
                <a:gd name="T45" fmla="*/ 75 h 75"/>
                <a:gd name="T46" fmla="*/ 108 w 114"/>
                <a:gd name="T47" fmla="*/ 75 h 75"/>
                <a:gd name="T48" fmla="*/ 110 w 114"/>
                <a:gd name="T49" fmla="*/ 74 h 75"/>
                <a:gd name="T50" fmla="*/ 110 w 114"/>
                <a:gd name="T51" fmla="*/ 74 h 75"/>
                <a:gd name="T52" fmla="*/ 111 w 114"/>
                <a:gd name="T53" fmla="*/ 74 h 75"/>
                <a:gd name="T54" fmla="*/ 111 w 114"/>
                <a:gd name="T55" fmla="*/ 74 h 75"/>
                <a:gd name="T56" fmla="*/ 114 w 114"/>
                <a:gd name="T57" fmla="*/ 73 h 75"/>
                <a:gd name="T58" fmla="*/ 114 w 114"/>
                <a:gd name="T59" fmla="*/ 60 h 75"/>
                <a:gd name="T60" fmla="*/ 111 w 114"/>
                <a:gd name="T61" fmla="*/ 6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4" h="75">
                  <a:moveTo>
                    <a:pt x="111" y="61"/>
                  </a:moveTo>
                  <a:cubicBezTo>
                    <a:pt x="110" y="61"/>
                    <a:pt x="110" y="61"/>
                    <a:pt x="110" y="61"/>
                  </a:cubicBezTo>
                  <a:cubicBezTo>
                    <a:pt x="109" y="61"/>
                    <a:pt x="108" y="61"/>
                    <a:pt x="107" y="61"/>
                  </a:cubicBezTo>
                  <a:cubicBezTo>
                    <a:pt x="106" y="61"/>
                    <a:pt x="106" y="61"/>
                    <a:pt x="106" y="61"/>
                  </a:cubicBezTo>
                  <a:cubicBezTo>
                    <a:pt x="105" y="61"/>
                    <a:pt x="104" y="61"/>
                    <a:pt x="103" y="61"/>
                  </a:cubicBezTo>
                  <a:cubicBezTo>
                    <a:pt x="103" y="61"/>
                    <a:pt x="102" y="61"/>
                    <a:pt x="102" y="61"/>
                  </a:cubicBezTo>
                  <a:cubicBezTo>
                    <a:pt x="101" y="61"/>
                    <a:pt x="100" y="60"/>
                    <a:pt x="99" y="60"/>
                  </a:cubicBezTo>
                  <a:cubicBezTo>
                    <a:pt x="4" y="5"/>
                    <a:pt x="4" y="5"/>
                    <a:pt x="4" y="5"/>
                  </a:cubicBezTo>
                  <a:cubicBezTo>
                    <a:pt x="2" y="3"/>
                    <a:pt x="0" y="2"/>
                    <a:pt x="0" y="0"/>
                  </a:cubicBezTo>
                  <a:cubicBezTo>
                    <a:pt x="0" y="13"/>
                    <a:pt x="0" y="13"/>
                    <a:pt x="0" y="13"/>
                  </a:cubicBezTo>
                  <a:cubicBezTo>
                    <a:pt x="0" y="15"/>
                    <a:pt x="1" y="17"/>
                    <a:pt x="4" y="18"/>
                  </a:cubicBezTo>
                  <a:cubicBezTo>
                    <a:pt x="99" y="73"/>
                    <a:pt x="99" y="73"/>
                    <a:pt x="99" y="73"/>
                  </a:cubicBezTo>
                  <a:cubicBezTo>
                    <a:pt x="99" y="73"/>
                    <a:pt x="100" y="73"/>
                    <a:pt x="101" y="74"/>
                  </a:cubicBezTo>
                  <a:cubicBezTo>
                    <a:pt x="101" y="74"/>
                    <a:pt x="101" y="74"/>
                    <a:pt x="102" y="74"/>
                  </a:cubicBezTo>
                  <a:cubicBezTo>
                    <a:pt x="102" y="74"/>
                    <a:pt x="102" y="74"/>
                    <a:pt x="102" y="74"/>
                  </a:cubicBezTo>
                  <a:cubicBezTo>
                    <a:pt x="102" y="74"/>
                    <a:pt x="103" y="74"/>
                    <a:pt x="103" y="74"/>
                  </a:cubicBezTo>
                  <a:cubicBezTo>
                    <a:pt x="103" y="74"/>
                    <a:pt x="103" y="74"/>
                    <a:pt x="103" y="74"/>
                  </a:cubicBezTo>
                  <a:cubicBezTo>
                    <a:pt x="103" y="74"/>
                    <a:pt x="104" y="74"/>
                    <a:pt x="104" y="74"/>
                  </a:cubicBezTo>
                  <a:cubicBezTo>
                    <a:pt x="104" y="75"/>
                    <a:pt x="105" y="75"/>
                    <a:pt x="105" y="75"/>
                  </a:cubicBezTo>
                  <a:cubicBezTo>
                    <a:pt x="105" y="75"/>
                    <a:pt x="106" y="75"/>
                    <a:pt x="106" y="75"/>
                  </a:cubicBezTo>
                  <a:cubicBezTo>
                    <a:pt x="106" y="75"/>
                    <a:pt x="106" y="75"/>
                    <a:pt x="106" y="75"/>
                  </a:cubicBezTo>
                  <a:cubicBezTo>
                    <a:pt x="106" y="75"/>
                    <a:pt x="106" y="75"/>
                    <a:pt x="106" y="75"/>
                  </a:cubicBezTo>
                  <a:cubicBezTo>
                    <a:pt x="107" y="75"/>
                    <a:pt x="107" y="75"/>
                    <a:pt x="107" y="75"/>
                  </a:cubicBezTo>
                  <a:cubicBezTo>
                    <a:pt x="107" y="75"/>
                    <a:pt x="108" y="75"/>
                    <a:pt x="108" y="75"/>
                  </a:cubicBezTo>
                  <a:cubicBezTo>
                    <a:pt x="109" y="75"/>
                    <a:pt x="109" y="74"/>
                    <a:pt x="110" y="74"/>
                  </a:cubicBezTo>
                  <a:cubicBezTo>
                    <a:pt x="110" y="74"/>
                    <a:pt x="110" y="74"/>
                    <a:pt x="110" y="74"/>
                  </a:cubicBezTo>
                  <a:cubicBezTo>
                    <a:pt x="110" y="74"/>
                    <a:pt x="110" y="74"/>
                    <a:pt x="111" y="74"/>
                  </a:cubicBezTo>
                  <a:cubicBezTo>
                    <a:pt x="111" y="74"/>
                    <a:pt x="111" y="74"/>
                    <a:pt x="111" y="74"/>
                  </a:cubicBezTo>
                  <a:cubicBezTo>
                    <a:pt x="112" y="74"/>
                    <a:pt x="113" y="73"/>
                    <a:pt x="114" y="73"/>
                  </a:cubicBezTo>
                  <a:cubicBezTo>
                    <a:pt x="114" y="60"/>
                    <a:pt x="114" y="60"/>
                    <a:pt x="114" y="60"/>
                  </a:cubicBezTo>
                  <a:cubicBezTo>
                    <a:pt x="113" y="60"/>
                    <a:pt x="112" y="61"/>
                    <a:pt x="111" y="61"/>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ïślïďé"/>
            <p:cNvSpPr/>
            <p:nvPr/>
          </p:nvSpPr>
          <p:spPr bwMode="auto">
            <a:xfrm>
              <a:off x="6789738" y="3122613"/>
              <a:ext cx="663575" cy="382588"/>
            </a:xfrm>
            <a:custGeom>
              <a:avLst/>
              <a:gdLst>
                <a:gd name="T0" fmla="*/ 197 w 201"/>
                <a:gd name="T1" fmla="*/ 57 h 116"/>
                <a:gd name="T2" fmla="*/ 197 w 201"/>
                <a:gd name="T3" fmla="*/ 66 h 116"/>
                <a:gd name="T4" fmla="*/ 115 w 201"/>
                <a:gd name="T5" fmla="*/ 114 h 116"/>
                <a:gd name="T6" fmla="*/ 100 w 201"/>
                <a:gd name="T7" fmla="*/ 114 h 116"/>
                <a:gd name="T8" fmla="*/ 5 w 201"/>
                <a:gd name="T9" fmla="*/ 59 h 116"/>
                <a:gd name="T10" fmla="*/ 5 w 201"/>
                <a:gd name="T11" fmla="*/ 50 h 116"/>
                <a:gd name="T12" fmla="*/ 87 w 201"/>
                <a:gd name="T13" fmla="*/ 2 h 116"/>
                <a:gd name="T14" fmla="*/ 102 w 201"/>
                <a:gd name="T15" fmla="*/ 2 h 116"/>
                <a:gd name="T16" fmla="*/ 197 w 201"/>
                <a:gd name="T17" fmla="*/ 5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16">
                  <a:moveTo>
                    <a:pt x="197" y="57"/>
                  </a:moveTo>
                  <a:cubicBezTo>
                    <a:pt x="201" y="60"/>
                    <a:pt x="201" y="63"/>
                    <a:pt x="197" y="66"/>
                  </a:cubicBezTo>
                  <a:cubicBezTo>
                    <a:pt x="115" y="114"/>
                    <a:pt x="115" y="114"/>
                    <a:pt x="115" y="114"/>
                  </a:cubicBezTo>
                  <a:cubicBezTo>
                    <a:pt x="111" y="116"/>
                    <a:pt x="104" y="116"/>
                    <a:pt x="100" y="114"/>
                  </a:cubicBezTo>
                  <a:cubicBezTo>
                    <a:pt x="5" y="59"/>
                    <a:pt x="5" y="59"/>
                    <a:pt x="5" y="59"/>
                  </a:cubicBezTo>
                  <a:cubicBezTo>
                    <a:pt x="0" y="56"/>
                    <a:pt x="0" y="52"/>
                    <a:pt x="5" y="50"/>
                  </a:cubicBezTo>
                  <a:cubicBezTo>
                    <a:pt x="87" y="2"/>
                    <a:pt x="87" y="2"/>
                    <a:pt x="87" y="2"/>
                  </a:cubicBezTo>
                  <a:cubicBezTo>
                    <a:pt x="91" y="0"/>
                    <a:pt x="98" y="0"/>
                    <a:pt x="102" y="2"/>
                  </a:cubicBezTo>
                  <a:lnTo>
                    <a:pt x="197" y="57"/>
                  </a:ln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iṥľiḍé"/>
            <p:cNvSpPr/>
            <p:nvPr/>
          </p:nvSpPr>
          <p:spPr bwMode="auto">
            <a:xfrm>
              <a:off x="7499350" y="2935288"/>
              <a:ext cx="42863" cy="257175"/>
            </a:xfrm>
            <a:custGeom>
              <a:avLst/>
              <a:gdLst>
                <a:gd name="T0" fmla="*/ 1 w 13"/>
                <a:gd name="T1" fmla="*/ 6 h 78"/>
                <a:gd name="T2" fmla="*/ 0 w 13"/>
                <a:gd name="T3" fmla="*/ 73 h 78"/>
                <a:gd name="T4" fmla="*/ 0 w 13"/>
                <a:gd name="T5" fmla="*/ 78 h 78"/>
                <a:gd name="T6" fmla="*/ 11 w 13"/>
                <a:gd name="T7" fmla="*/ 72 h 78"/>
                <a:gd name="T8" fmla="*/ 12 w 13"/>
                <a:gd name="T9" fmla="*/ 71 h 78"/>
                <a:gd name="T10" fmla="*/ 12 w 13"/>
                <a:gd name="T11" fmla="*/ 70 h 78"/>
                <a:gd name="T12" fmla="*/ 13 w 13"/>
                <a:gd name="T13" fmla="*/ 70 h 78"/>
                <a:gd name="T14" fmla="*/ 13 w 13"/>
                <a:gd name="T15" fmla="*/ 70 h 78"/>
                <a:gd name="T16" fmla="*/ 13 w 13"/>
                <a:gd name="T17" fmla="*/ 70 h 78"/>
                <a:gd name="T18" fmla="*/ 13 w 13"/>
                <a:gd name="T19" fmla="*/ 70 h 78"/>
                <a:gd name="T20" fmla="*/ 13 w 13"/>
                <a:gd name="T21" fmla="*/ 69 h 78"/>
                <a:gd name="T22" fmla="*/ 13 w 13"/>
                <a:gd name="T23" fmla="*/ 69 h 78"/>
                <a:gd name="T24" fmla="*/ 13 w 13"/>
                <a:gd name="T25" fmla="*/ 69 h 78"/>
                <a:gd name="T26" fmla="*/ 13 w 13"/>
                <a:gd name="T27" fmla="*/ 69 h 78"/>
                <a:gd name="T28" fmla="*/ 13 w 13"/>
                <a:gd name="T29" fmla="*/ 68 h 78"/>
                <a:gd name="T30" fmla="*/ 13 w 13"/>
                <a:gd name="T31" fmla="*/ 68 h 78"/>
                <a:gd name="T32" fmla="*/ 13 w 13"/>
                <a:gd name="T33" fmla="*/ 68 h 78"/>
                <a:gd name="T34" fmla="*/ 13 w 13"/>
                <a:gd name="T35" fmla="*/ 67 h 78"/>
                <a:gd name="T36" fmla="*/ 13 w 13"/>
                <a:gd name="T37" fmla="*/ 67 h 78"/>
                <a:gd name="T38" fmla="*/ 13 w 13"/>
                <a:gd name="T39" fmla="*/ 67 h 78"/>
                <a:gd name="T40" fmla="*/ 13 w 13"/>
                <a:gd name="T41" fmla="*/ 0 h 78"/>
                <a:gd name="T42" fmla="*/ 1 w 13"/>
                <a:gd name="T43"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78">
                  <a:moveTo>
                    <a:pt x="1" y="6"/>
                  </a:moveTo>
                  <a:cubicBezTo>
                    <a:pt x="0" y="73"/>
                    <a:pt x="0" y="73"/>
                    <a:pt x="0" y="73"/>
                  </a:cubicBezTo>
                  <a:cubicBezTo>
                    <a:pt x="0" y="75"/>
                    <a:pt x="0" y="77"/>
                    <a:pt x="0" y="78"/>
                  </a:cubicBezTo>
                  <a:cubicBezTo>
                    <a:pt x="11" y="72"/>
                    <a:pt x="11" y="72"/>
                    <a:pt x="11" y="72"/>
                  </a:cubicBezTo>
                  <a:cubicBezTo>
                    <a:pt x="11" y="71"/>
                    <a:pt x="12" y="71"/>
                    <a:pt x="12" y="71"/>
                  </a:cubicBezTo>
                  <a:cubicBezTo>
                    <a:pt x="12" y="71"/>
                    <a:pt x="12" y="71"/>
                    <a:pt x="12" y="70"/>
                  </a:cubicBezTo>
                  <a:cubicBezTo>
                    <a:pt x="12" y="70"/>
                    <a:pt x="12" y="70"/>
                    <a:pt x="13" y="70"/>
                  </a:cubicBezTo>
                  <a:cubicBezTo>
                    <a:pt x="13" y="70"/>
                    <a:pt x="13" y="70"/>
                    <a:pt x="13" y="70"/>
                  </a:cubicBezTo>
                  <a:cubicBezTo>
                    <a:pt x="13" y="70"/>
                    <a:pt x="13" y="70"/>
                    <a:pt x="13" y="70"/>
                  </a:cubicBezTo>
                  <a:cubicBezTo>
                    <a:pt x="13" y="70"/>
                    <a:pt x="13" y="70"/>
                    <a:pt x="13" y="70"/>
                  </a:cubicBezTo>
                  <a:cubicBezTo>
                    <a:pt x="13" y="69"/>
                    <a:pt x="13" y="69"/>
                    <a:pt x="13" y="69"/>
                  </a:cubicBezTo>
                  <a:cubicBezTo>
                    <a:pt x="13" y="69"/>
                    <a:pt x="13" y="69"/>
                    <a:pt x="13" y="69"/>
                  </a:cubicBezTo>
                  <a:cubicBezTo>
                    <a:pt x="13" y="69"/>
                    <a:pt x="13" y="69"/>
                    <a:pt x="13" y="69"/>
                  </a:cubicBezTo>
                  <a:cubicBezTo>
                    <a:pt x="13" y="69"/>
                    <a:pt x="13" y="69"/>
                    <a:pt x="13" y="69"/>
                  </a:cubicBezTo>
                  <a:cubicBezTo>
                    <a:pt x="13" y="69"/>
                    <a:pt x="13" y="68"/>
                    <a:pt x="13" y="68"/>
                  </a:cubicBezTo>
                  <a:cubicBezTo>
                    <a:pt x="13" y="68"/>
                    <a:pt x="13" y="68"/>
                    <a:pt x="13" y="68"/>
                  </a:cubicBezTo>
                  <a:cubicBezTo>
                    <a:pt x="13" y="68"/>
                    <a:pt x="13" y="68"/>
                    <a:pt x="13" y="68"/>
                  </a:cubicBezTo>
                  <a:cubicBezTo>
                    <a:pt x="13" y="68"/>
                    <a:pt x="13" y="67"/>
                    <a:pt x="13" y="67"/>
                  </a:cubicBezTo>
                  <a:cubicBezTo>
                    <a:pt x="13" y="67"/>
                    <a:pt x="13" y="67"/>
                    <a:pt x="13" y="67"/>
                  </a:cubicBezTo>
                  <a:cubicBezTo>
                    <a:pt x="13" y="67"/>
                    <a:pt x="13" y="67"/>
                    <a:pt x="13" y="67"/>
                  </a:cubicBezTo>
                  <a:cubicBezTo>
                    <a:pt x="13" y="0"/>
                    <a:pt x="13" y="0"/>
                    <a:pt x="13" y="0"/>
                  </a:cubicBezTo>
                  <a:lnTo>
                    <a:pt x="1" y="6"/>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iṣ1íḋé"/>
            <p:cNvSpPr/>
            <p:nvPr/>
          </p:nvSpPr>
          <p:spPr bwMode="auto">
            <a:xfrm>
              <a:off x="7150100" y="2709863"/>
              <a:ext cx="392113" cy="247650"/>
            </a:xfrm>
            <a:custGeom>
              <a:avLst/>
              <a:gdLst>
                <a:gd name="T0" fmla="*/ 119 w 119"/>
                <a:gd name="T1" fmla="*/ 68 h 75"/>
                <a:gd name="T2" fmla="*/ 119 w 119"/>
                <a:gd name="T3" fmla="*/ 68 h 75"/>
                <a:gd name="T4" fmla="*/ 119 w 119"/>
                <a:gd name="T5" fmla="*/ 67 h 75"/>
                <a:gd name="T6" fmla="*/ 119 w 119"/>
                <a:gd name="T7" fmla="*/ 67 h 75"/>
                <a:gd name="T8" fmla="*/ 119 w 119"/>
                <a:gd name="T9" fmla="*/ 66 h 75"/>
                <a:gd name="T10" fmla="*/ 119 w 119"/>
                <a:gd name="T11" fmla="*/ 65 h 75"/>
                <a:gd name="T12" fmla="*/ 119 w 119"/>
                <a:gd name="T13" fmla="*/ 65 h 75"/>
                <a:gd name="T14" fmla="*/ 119 w 119"/>
                <a:gd name="T15" fmla="*/ 65 h 75"/>
                <a:gd name="T16" fmla="*/ 118 w 119"/>
                <a:gd name="T17" fmla="*/ 64 h 75"/>
                <a:gd name="T18" fmla="*/ 118 w 119"/>
                <a:gd name="T19" fmla="*/ 63 h 75"/>
                <a:gd name="T20" fmla="*/ 118 w 119"/>
                <a:gd name="T21" fmla="*/ 63 h 75"/>
                <a:gd name="T22" fmla="*/ 118 w 119"/>
                <a:gd name="T23" fmla="*/ 63 h 75"/>
                <a:gd name="T24" fmla="*/ 117 w 119"/>
                <a:gd name="T25" fmla="*/ 62 h 75"/>
                <a:gd name="T26" fmla="*/ 117 w 119"/>
                <a:gd name="T27" fmla="*/ 61 h 75"/>
                <a:gd name="T28" fmla="*/ 117 w 119"/>
                <a:gd name="T29" fmla="*/ 60 h 75"/>
                <a:gd name="T30" fmla="*/ 116 w 119"/>
                <a:gd name="T31" fmla="*/ 59 h 75"/>
                <a:gd name="T32" fmla="*/ 116 w 119"/>
                <a:gd name="T33" fmla="*/ 59 h 75"/>
                <a:gd name="T34" fmla="*/ 115 w 119"/>
                <a:gd name="T35" fmla="*/ 58 h 75"/>
                <a:gd name="T36" fmla="*/ 115 w 119"/>
                <a:gd name="T37" fmla="*/ 58 h 75"/>
                <a:gd name="T38" fmla="*/ 115 w 119"/>
                <a:gd name="T39" fmla="*/ 58 h 75"/>
                <a:gd name="T40" fmla="*/ 114 w 119"/>
                <a:gd name="T41" fmla="*/ 57 h 75"/>
                <a:gd name="T42" fmla="*/ 113 w 119"/>
                <a:gd name="T43" fmla="*/ 57 h 75"/>
                <a:gd name="T44" fmla="*/ 113 w 119"/>
                <a:gd name="T45" fmla="*/ 57 h 75"/>
                <a:gd name="T46" fmla="*/ 113 w 119"/>
                <a:gd name="T47" fmla="*/ 56 h 75"/>
                <a:gd name="T48" fmla="*/ 112 w 119"/>
                <a:gd name="T49" fmla="*/ 56 h 75"/>
                <a:gd name="T50" fmla="*/ 16 w 119"/>
                <a:gd name="T51" fmla="*/ 1 h 75"/>
                <a:gd name="T52" fmla="*/ 16 w 119"/>
                <a:gd name="T53" fmla="*/ 0 h 75"/>
                <a:gd name="T54" fmla="*/ 15 w 119"/>
                <a:gd name="T55" fmla="*/ 0 h 75"/>
                <a:gd name="T56" fmla="*/ 15 w 119"/>
                <a:gd name="T57" fmla="*/ 0 h 75"/>
                <a:gd name="T58" fmla="*/ 15 w 119"/>
                <a:gd name="T59" fmla="*/ 0 h 75"/>
                <a:gd name="T60" fmla="*/ 14 w 119"/>
                <a:gd name="T61" fmla="*/ 0 h 75"/>
                <a:gd name="T62" fmla="*/ 14 w 119"/>
                <a:gd name="T63" fmla="*/ 0 h 75"/>
                <a:gd name="T64" fmla="*/ 13 w 119"/>
                <a:gd name="T65" fmla="*/ 0 h 75"/>
                <a:gd name="T66" fmla="*/ 13 w 119"/>
                <a:gd name="T67" fmla="*/ 0 h 75"/>
                <a:gd name="T68" fmla="*/ 12 w 119"/>
                <a:gd name="T69" fmla="*/ 0 h 75"/>
                <a:gd name="T70" fmla="*/ 12 w 119"/>
                <a:gd name="T71" fmla="*/ 0 h 75"/>
                <a:gd name="T72" fmla="*/ 0 w 119"/>
                <a:gd name="T73" fmla="*/ 7 h 75"/>
                <a:gd name="T74" fmla="*/ 1 w 119"/>
                <a:gd name="T75" fmla="*/ 6 h 75"/>
                <a:gd name="T76" fmla="*/ 2 w 119"/>
                <a:gd name="T77" fmla="*/ 6 h 75"/>
                <a:gd name="T78" fmla="*/ 4 w 119"/>
                <a:gd name="T79" fmla="*/ 6 h 75"/>
                <a:gd name="T80" fmla="*/ 98 w 119"/>
                <a:gd name="T81"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75">
                  <a:moveTo>
                    <a:pt x="108" y="75"/>
                  </a:moveTo>
                  <a:cubicBezTo>
                    <a:pt x="119" y="68"/>
                    <a:pt x="119" y="68"/>
                    <a:pt x="119" y="68"/>
                  </a:cubicBezTo>
                  <a:cubicBezTo>
                    <a:pt x="119" y="68"/>
                    <a:pt x="119" y="68"/>
                    <a:pt x="119" y="68"/>
                  </a:cubicBezTo>
                  <a:cubicBezTo>
                    <a:pt x="119" y="68"/>
                    <a:pt x="119" y="68"/>
                    <a:pt x="119" y="68"/>
                  </a:cubicBezTo>
                  <a:cubicBezTo>
                    <a:pt x="119" y="68"/>
                    <a:pt x="119" y="67"/>
                    <a:pt x="119" y="67"/>
                  </a:cubicBezTo>
                  <a:cubicBezTo>
                    <a:pt x="119" y="67"/>
                    <a:pt x="119" y="67"/>
                    <a:pt x="119" y="67"/>
                  </a:cubicBezTo>
                  <a:cubicBezTo>
                    <a:pt x="119" y="67"/>
                    <a:pt x="119" y="67"/>
                    <a:pt x="119" y="67"/>
                  </a:cubicBezTo>
                  <a:cubicBezTo>
                    <a:pt x="119" y="67"/>
                    <a:pt x="119" y="67"/>
                    <a:pt x="119" y="67"/>
                  </a:cubicBezTo>
                  <a:cubicBezTo>
                    <a:pt x="119" y="67"/>
                    <a:pt x="119" y="67"/>
                    <a:pt x="119" y="67"/>
                  </a:cubicBezTo>
                  <a:cubicBezTo>
                    <a:pt x="119" y="66"/>
                    <a:pt x="119" y="66"/>
                    <a:pt x="119" y="66"/>
                  </a:cubicBezTo>
                  <a:cubicBezTo>
                    <a:pt x="119" y="66"/>
                    <a:pt x="119" y="66"/>
                    <a:pt x="119" y="66"/>
                  </a:cubicBezTo>
                  <a:cubicBezTo>
                    <a:pt x="119" y="66"/>
                    <a:pt x="119" y="66"/>
                    <a:pt x="119" y="65"/>
                  </a:cubicBezTo>
                  <a:cubicBezTo>
                    <a:pt x="119" y="65"/>
                    <a:pt x="119" y="65"/>
                    <a:pt x="119" y="65"/>
                  </a:cubicBezTo>
                  <a:cubicBezTo>
                    <a:pt x="119" y="65"/>
                    <a:pt x="119" y="65"/>
                    <a:pt x="119" y="65"/>
                  </a:cubicBezTo>
                  <a:cubicBezTo>
                    <a:pt x="119" y="65"/>
                    <a:pt x="119" y="65"/>
                    <a:pt x="119" y="65"/>
                  </a:cubicBezTo>
                  <a:cubicBezTo>
                    <a:pt x="119" y="65"/>
                    <a:pt x="119" y="65"/>
                    <a:pt x="119" y="65"/>
                  </a:cubicBezTo>
                  <a:cubicBezTo>
                    <a:pt x="119" y="65"/>
                    <a:pt x="119" y="64"/>
                    <a:pt x="119" y="64"/>
                  </a:cubicBezTo>
                  <a:cubicBezTo>
                    <a:pt x="119" y="64"/>
                    <a:pt x="119" y="64"/>
                    <a:pt x="118" y="64"/>
                  </a:cubicBezTo>
                  <a:cubicBezTo>
                    <a:pt x="118" y="64"/>
                    <a:pt x="118" y="64"/>
                    <a:pt x="118" y="64"/>
                  </a:cubicBezTo>
                  <a:cubicBezTo>
                    <a:pt x="118" y="63"/>
                    <a:pt x="118" y="63"/>
                    <a:pt x="118" y="63"/>
                  </a:cubicBezTo>
                  <a:cubicBezTo>
                    <a:pt x="118" y="63"/>
                    <a:pt x="118" y="63"/>
                    <a:pt x="118" y="63"/>
                  </a:cubicBezTo>
                  <a:cubicBezTo>
                    <a:pt x="118" y="63"/>
                    <a:pt x="118" y="63"/>
                    <a:pt x="118" y="63"/>
                  </a:cubicBezTo>
                  <a:cubicBezTo>
                    <a:pt x="118" y="63"/>
                    <a:pt x="118" y="63"/>
                    <a:pt x="118" y="63"/>
                  </a:cubicBezTo>
                  <a:cubicBezTo>
                    <a:pt x="118" y="63"/>
                    <a:pt x="118" y="63"/>
                    <a:pt x="118" y="63"/>
                  </a:cubicBezTo>
                  <a:cubicBezTo>
                    <a:pt x="118" y="62"/>
                    <a:pt x="118" y="62"/>
                    <a:pt x="118" y="62"/>
                  </a:cubicBezTo>
                  <a:cubicBezTo>
                    <a:pt x="118" y="62"/>
                    <a:pt x="118" y="62"/>
                    <a:pt x="117" y="62"/>
                  </a:cubicBezTo>
                  <a:cubicBezTo>
                    <a:pt x="117" y="62"/>
                    <a:pt x="117" y="61"/>
                    <a:pt x="117" y="61"/>
                  </a:cubicBezTo>
                  <a:cubicBezTo>
                    <a:pt x="117" y="61"/>
                    <a:pt x="117" y="61"/>
                    <a:pt x="117" y="61"/>
                  </a:cubicBezTo>
                  <a:cubicBezTo>
                    <a:pt x="117" y="61"/>
                    <a:pt x="117" y="61"/>
                    <a:pt x="117" y="61"/>
                  </a:cubicBezTo>
                  <a:cubicBezTo>
                    <a:pt x="117" y="61"/>
                    <a:pt x="117" y="60"/>
                    <a:pt x="117" y="60"/>
                  </a:cubicBezTo>
                  <a:cubicBezTo>
                    <a:pt x="116" y="60"/>
                    <a:pt x="116" y="60"/>
                    <a:pt x="116" y="60"/>
                  </a:cubicBezTo>
                  <a:cubicBezTo>
                    <a:pt x="116" y="59"/>
                    <a:pt x="116" y="59"/>
                    <a:pt x="116" y="59"/>
                  </a:cubicBezTo>
                  <a:cubicBezTo>
                    <a:pt x="116" y="59"/>
                    <a:pt x="116" y="59"/>
                    <a:pt x="116" y="59"/>
                  </a:cubicBezTo>
                  <a:cubicBezTo>
                    <a:pt x="116" y="59"/>
                    <a:pt x="116" y="59"/>
                    <a:pt x="116" y="59"/>
                  </a:cubicBezTo>
                  <a:cubicBezTo>
                    <a:pt x="116" y="59"/>
                    <a:pt x="116" y="59"/>
                    <a:pt x="115" y="59"/>
                  </a:cubicBezTo>
                  <a:cubicBezTo>
                    <a:pt x="115" y="59"/>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4" y="57"/>
                  </a:cubicBezTo>
                  <a:cubicBezTo>
                    <a:pt x="114" y="57"/>
                    <a:pt x="114" y="57"/>
                    <a:pt x="114" y="57"/>
                  </a:cubicBezTo>
                  <a:cubicBezTo>
                    <a:pt x="114" y="57"/>
                    <a:pt x="114" y="57"/>
                    <a:pt x="114" y="57"/>
                  </a:cubicBezTo>
                  <a:cubicBezTo>
                    <a:pt x="114" y="57"/>
                    <a:pt x="114" y="57"/>
                    <a:pt x="113" y="57"/>
                  </a:cubicBezTo>
                  <a:cubicBezTo>
                    <a:pt x="113" y="57"/>
                    <a:pt x="113" y="57"/>
                    <a:pt x="113" y="57"/>
                  </a:cubicBezTo>
                  <a:cubicBezTo>
                    <a:pt x="113" y="57"/>
                    <a:pt x="113" y="57"/>
                    <a:pt x="113" y="57"/>
                  </a:cubicBezTo>
                  <a:cubicBezTo>
                    <a:pt x="113" y="56"/>
                    <a:pt x="113" y="56"/>
                    <a:pt x="113" y="56"/>
                  </a:cubicBezTo>
                  <a:cubicBezTo>
                    <a:pt x="113" y="56"/>
                    <a:pt x="113" y="56"/>
                    <a:pt x="113" y="56"/>
                  </a:cubicBezTo>
                  <a:cubicBezTo>
                    <a:pt x="113" y="56"/>
                    <a:pt x="112" y="56"/>
                    <a:pt x="112" y="56"/>
                  </a:cubicBezTo>
                  <a:cubicBezTo>
                    <a:pt x="112" y="56"/>
                    <a:pt x="112" y="56"/>
                    <a:pt x="112" y="56"/>
                  </a:cubicBezTo>
                  <a:cubicBezTo>
                    <a:pt x="112" y="56"/>
                    <a:pt x="112" y="56"/>
                    <a:pt x="112" y="56"/>
                  </a:cubicBezTo>
                  <a:cubicBezTo>
                    <a:pt x="16" y="1"/>
                    <a:pt x="16" y="1"/>
                    <a:pt x="16" y="1"/>
                  </a:cubicBezTo>
                  <a:cubicBezTo>
                    <a:pt x="16" y="0"/>
                    <a:pt x="16" y="0"/>
                    <a:pt x="16" y="0"/>
                  </a:cubicBezTo>
                  <a:cubicBezTo>
                    <a:pt x="16" y="0"/>
                    <a:pt x="16" y="0"/>
                    <a:pt x="16" y="0"/>
                  </a:cubicBezTo>
                  <a:cubicBezTo>
                    <a:pt x="16" y="0"/>
                    <a:pt x="16" y="0"/>
                    <a:pt x="16" y="0"/>
                  </a:cubicBezTo>
                  <a:cubicBezTo>
                    <a:pt x="16"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3" y="0"/>
                  </a:cubicBezTo>
                  <a:cubicBezTo>
                    <a:pt x="13" y="0"/>
                    <a:pt x="13" y="0"/>
                    <a:pt x="13" y="0"/>
                  </a:cubicBezTo>
                  <a:cubicBezTo>
                    <a:pt x="13" y="0"/>
                    <a:pt x="13" y="0"/>
                    <a:pt x="13" y="0"/>
                  </a:cubicBezTo>
                  <a:cubicBezTo>
                    <a:pt x="13" y="0"/>
                    <a:pt x="12" y="0"/>
                    <a:pt x="12" y="0"/>
                  </a:cubicBezTo>
                  <a:cubicBezTo>
                    <a:pt x="12" y="0"/>
                    <a:pt x="12" y="0"/>
                    <a:pt x="12" y="0"/>
                  </a:cubicBezTo>
                  <a:cubicBezTo>
                    <a:pt x="12" y="0"/>
                    <a:pt x="12" y="0"/>
                    <a:pt x="12" y="0"/>
                  </a:cubicBezTo>
                  <a:cubicBezTo>
                    <a:pt x="12" y="0"/>
                    <a:pt x="12" y="0"/>
                    <a:pt x="12" y="0"/>
                  </a:cubicBezTo>
                  <a:cubicBezTo>
                    <a:pt x="12" y="0"/>
                    <a:pt x="11" y="0"/>
                    <a:pt x="11" y="0"/>
                  </a:cubicBezTo>
                  <a:cubicBezTo>
                    <a:pt x="0" y="7"/>
                    <a:pt x="0" y="7"/>
                    <a:pt x="0" y="7"/>
                  </a:cubicBezTo>
                  <a:cubicBezTo>
                    <a:pt x="0" y="6"/>
                    <a:pt x="1" y="6"/>
                    <a:pt x="1" y="6"/>
                  </a:cubicBezTo>
                  <a:cubicBezTo>
                    <a:pt x="1" y="6"/>
                    <a:pt x="1" y="6"/>
                    <a:pt x="1" y="6"/>
                  </a:cubicBezTo>
                  <a:cubicBezTo>
                    <a:pt x="1" y="6"/>
                    <a:pt x="2" y="6"/>
                    <a:pt x="2" y="6"/>
                  </a:cubicBezTo>
                  <a:cubicBezTo>
                    <a:pt x="2" y="6"/>
                    <a:pt x="2" y="6"/>
                    <a:pt x="2" y="6"/>
                  </a:cubicBezTo>
                  <a:cubicBezTo>
                    <a:pt x="3" y="6"/>
                    <a:pt x="3" y="6"/>
                    <a:pt x="4" y="6"/>
                  </a:cubicBezTo>
                  <a:cubicBezTo>
                    <a:pt x="4" y="6"/>
                    <a:pt x="4" y="6"/>
                    <a:pt x="4" y="6"/>
                  </a:cubicBezTo>
                  <a:cubicBezTo>
                    <a:pt x="4" y="7"/>
                    <a:pt x="5" y="7"/>
                    <a:pt x="5" y="7"/>
                  </a:cubicBezTo>
                  <a:cubicBezTo>
                    <a:pt x="98" y="63"/>
                    <a:pt x="98" y="63"/>
                    <a:pt x="98" y="63"/>
                  </a:cubicBezTo>
                  <a:cubicBezTo>
                    <a:pt x="102" y="66"/>
                    <a:pt x="108" y="70"/>
                    <a:pt x="108" y="75"/>
                  </a:cubicBez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ïŝḻîḋè"/>
            <p:cNvSpPr/>
            <p:nvPr/>
          </p:nvSpPr>
          <p:spPr bwMode="auto">
            <a:xfrm>
              <a:off x="7140575" y="2727326"/>
              <a:ext cx="365125" cy="471488"/>
            </a:xfrm>
            <a:custGeom>
              <a:avLst/>
              <a:gdLst>
                <a:gd name="T0" fmla="*/ 104 w 111"/>
                <a:gd name="T1" fmla="*/ 57 h 143"/>
                <a:gd name="T2" fmla="*/ 8 w 111"/>
                <a:gd name="T3" fmla="*/ 2 h 143"/>
                <a:gd name="T4" fmla="*/ 1 w 111"/>
                <a:gd name="T5" fmla="*/ 6 h 143"/>
                <a:gd name="T6" fmla="*/ 1 w 111"/>
                <a:gd name="T7" fmla="*/ 73 h 143"/>
                <a:gd name="T8" fmla="*/ 8 w 111"/>
                <a:gd name="T9" fmla="*/ 86 h 143"/>
                <a:gd name="T10" fmla="*/ 103 w 111"/>
                <a:gd name="T11" fmla="*/ 141 h 143"/>
                <a:gd name="T12" fmla="*/ 111 w 111"/>
                <a:gd name="T13" fmla="*/ 137 h 143"/>
                <a:gd name="T14" fmla="*/ 111 w 111"/>
                <a:gd name="T15" fmla="*/ 70 h 143"/>
                <a:gd name="T16" fmla="*/ 104 w 111"/>
                <a:gd name="T17" fmla="*/ 5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43">
                  <a:moveTo>
                    <a:pt x="104" y="57"/>
                  </a:moveTo>
                  <a:cubicBezTo>
                    <a:pt x="8" y="2"/>
                    <a:pt x="8" y="2"/>
                    <a:pt x="8" y="2"/>
                  </a:cubicBezTo>
                  <a:cubicBezTo>
                    <a:pt x="4" y="0"/>
                    <a:pt x="1" y="2"/>
                    <a:pt x="1" y="6"/>
                  </a:cubicBezTo>
                  <a:cubicBezTo>
                    <a:pt x="1" y="73"/>
                    <a:pt x="1" y="73"/>
                    <a:pt x="1" y="73"/>
                  </a:cubicBezTo>
                  <a:cubicBezTo>
                    <a:pt x="0" y="78"/>
                    <a:pt x="4" y="83"/>
                    <a:pt x="8" y="86"/>
                  </a:cubicBezTo>
                  <a:cubicBezTo>
                    <a:pt x="103" y="141"/>
                    <a:pt x="103" y="141"/>
                    <a:pt x="103" y="141"/>
                  </a:cubicBezTo>
                  <a:cubicBezTo>
                    <a:pt x="107" y="143"/>
                    <a:pt x="111" y="141"/>
                    <a:pt x="111" y="137"/>
                  </a:cubicBezTo>
                  <a:cubicBezTo>
                    <a:pt x="111" y="70"/>
                    <a:pt x="111" y="70"/>
                    <a:pt x="111" y="70"/>
                  </a:cubicBezTo>
                  <a:cubicBezTo>
                    <a:pt x="111" y="65"/>
                    <a:pt x="108" y="60"/>
                    <a:pt x="104" y="57"/>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îśľídè"/>
            <p:cNvSpPr/>
            <p:nvPr/>
          </p:nvSpPr>
          <p:spPr bwMode="auto">
            <a:xfrm>
              <a:off x="6704013" y="3814763"/>
              <a:ext cx="277813" cy="165100"/>
            </a:xfrm>
            <a:custGeom>
              <a:avLst/>
              <a:gdLst>
                <a:gd name="T0" fmla="*/ 48 w 84"/>
                <a:gd name="T1" fmla="*/ 0 h 50"/>
                <a:gd name="T2" fmla="*/ 32 w 84"/>
                <a:gd name="T3" fmla="*/ 16 h 50"/>
                <a:gd name="T4" fmla="*/ 16 w 84"/>
                <a:gd name="T5" fmla="*/ 28 h 50"/>
                <a:gd name="T6" fmla="*/ 2 w 84"/>
                <a:gd name="T7" fmla="*/ 36 h 50"/>
                <a:gd name="T8" fmla="*/ 5 w 84"/>
                <a:gd name="T9" fmla="*/ 46 h 50"/>
                <a:gd name="T10" fmla="*/ 26 w 84"/>
                <a:gd name="T11" fmla="*/ 50 h 50"/>
                <a:gd name="T12" fmla="*/ 63 w 84"/>
                <a:gd name="T13" fmla="*/ 34 h 50"/>
                <a:gd name="T14" fmla="*/ 64 w 84"/>
                <a:gd name="T15" fmla="*/ 37 h 50"/>
                <a:gd name="T16" fmla="*/ 80 w 84"/>
                <a:gd name="T17" fmla="*/ 31 h 50"/>
                <a:gd name="T18" fmla="*/ 81 w 84"/>
                <a:gd name="T19" fmla="*/ 20 h 50"/>
                <a:gd name="T20" fmla="*/ 78 w 84"/>
                <a:gd name="T21" fmla="*/ 0 h 50"/>
                <a:gd name="T22" fmla="*/ 64 w 84"/>
                <a:gd name="T23" fmla="*/ 0 h 50"/>
                <a:gd name="T24" fmla="*/ 48 w 84"/>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50">
                  <a:moveTo>
                    <a:pt x="48" y="0"/>
                  </a:moveTo>
                  <a:cubicBezTo>
                    <a:pt x="42" y="6"/>
                    <a:pt x="38" y="11"/>
                    <a:pt x="32" y="16"/>
                  </a:cubicBezTo>
                  <a:cubicBezTo>
                    <a:pt x="27" y="20"/>
                    <a:pt x="22" y="24"/>
                    <a:pt x="16" y="28"/>
                  </a:cubicBezTo>
                  <a:cubicBezTo>
                    <a:pt x="12" y="31"/>
                    <a:pt x="5" y="32"/>
                    <a:pt x="2" y="36"/>
                  </a:cubicBezTo>
                  <a:cubicBezTo>
                    <a:pt x="0" y="39"/>
                    <a:pt x="0" y="42"/>
                    <a:pt x="5" y="46"/>
                  </a:cubicBezTo>
                  <a:cubicBezTo>
                    <a:pt x="10" y="49"/>
                    <a:pt x="19" y="50"/>
                    <a:pt x="26" y="50"/>
                  </a:cubicBezTo>
                  <a:cubicBezTo>
                    <a:pt x="40" y="49"/>
                    <a:pt x="52" y="41"/>
                    <a:pt x="63" y="34"/>
                  </a:cubicBezTo>
                  <a:cubicBezTo>
                    <a:pt x="64" y="37"/>
                    <a:pt x="64" y="37"/>
                    <a:pt x="64" y="37"/>
                  </a:cubicBezTo>
                  <a:cubicBezTo>
                    <a:pt x="70" y="35"/>
                    <a:pt x="75" y="34"/>
                    <a:pt x="80" y="31"/>
                  </a:cubicBezTo>
                  <a:cubicBezTo>
                    <a:pt x="84" y="30"/>
                    <a:pt x="82" y="24"/>
                    <a:pt x="81" y="20"/>
                  </a:cubicBezTo>
                  <a:cubicBezTo>
                    <a:pt x="82" y="11"/>
                    <a:pt x="81" y="9"/>
                    <a:pt x="78" y="0"/>
                  </a:cubicBezTo>
                  <a:cubicBezTo>
                    <a:pt x="64" y="0"/>
                    <a:pt x="64" y="0"/>
                    <a:pt x="64" y="0"/>
                  </a:cubicBez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işļîḋé"/>
            <p:cNvSpPr/>
            <p:nvPr/>
          </p:nvSpPr>
          <p:spPr bwMode="auto">
            <a:xfrm>
              <a:off x="6829425" y="3851276"/>
              <a:ext cx="277813" cy="165100"/>
            </a:xfrm>
            <a:custGeom>
              <a:avLst/>
              <a:gdLst>
                <a:gd name="T0" fmla="*/ 48 w 84"/>
                <a:gd name="T1" fmla="*/ 0 h 50"/>
                <a:gd name="T2" fmla="*/ 32 w 84"/>
                <a:gd name="T3" fmla="*/ 17 h 50"/>
                <a:gd name="T4" fmla="*/ 16 w 84"/>
                <a:gd name="T5" fmla="*/ 28 h 50"/>
                <a:gd name="T6" fmla="*/ 2 w 84"/>
                <a:gd name="T7" fmla="*/ 36 h 50"/>
                <a:gd name="T8" fmla="*/ 5 w 84"/>
                <a:gd name="T9" fmla="*/ 46 h 50"/>
                <a:gd name="T10" fmla="*/ 26 w 84"/>
                <a:gd name="T11" fmla="*/ 50 h 50"/>
                <a:gd name="T12" fmla="*/ 63 w 84"/>
                <a:gd name="T13" fmla="*/ 34 h 50"/>
                <a:gd name="T14" fmla="*/ 64 w 84"/>
                <a:gd name="T15" fmla="*/ 37 h 50"/>
                <a:gd name="T16" fmla="*/ 80 w 84"/>
                <a:gd name="T17" fmla="*/ 32 h 50"/>
                <a:gd name="T18" fmla="*/ 81 w 84"/>
                <a:gd name="T19" fmla="*/ 21 h 50"/>
                <a:gd name="T20" fmla="*/ 78 w 84"/>
                <a:gd name="T21" fmla="*/ 1 h 50"/>
                <a:gd name="T22" fmla="*/ 64 w 84"/>
                <a:gd name="T23" fmla="*/ 0 h 50"/>
                <a:gd name="T24" fmla="*/ 48 w 84"/>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50">
                  <a:moveTo>
                    <a:pt x="48" y="0"/>
                  </a:moveTo>
                  <a:cubicBezTo>
                    <a:pt x="42" y="7"/>
                    <a:pt x="38" y="12"/>
                    <a:pt x="32" y="17"/>
                  </a:cubicBezTo>
                  <a:cubicBezTo>
                    <a:pt x="27" y="21"/>
                    <a:pt x="21" y="24"/>
                    <a:pt x="16" y="28"/>
                  </a:cubicBezTo>
                  <a:cubicBezTo>
                    <a:pt x="12" y="32"/>
                    <a:pt x="5" y="32"/>
                    <a:pt x="2" y="36"/>
                  </a:cubicBezTo>
                  <a:cubicBezTo>
                    <a:pt x="0" y="39"/>
                    <a:pt x="0" y="42"/>
                    <a:pt x="5" y="46"/>
                  </a:cubicBezTo>
                  <a:cubicBezTo>
                    <a:pt x="9" y="50"/>
                    <a:pt x="19" y="50"/>
                    <a:pt x="26" y="50"/>
                  </a:cubicBezTo>
                  <a:cubicBezTo>
                    <a:pt x="40" y="49"/>
                    <a:pt x="51" y="41"/>
                    <a:pt x="63" y="34"/>
                  </a:cubicBezTo>
                  <a:cubicBezTo>
                    <a:pt x="64" y="37"/>
                    <a:pt x="64" y="37"/>
                    <a:pt x="64" y="37"/>
                  </a:cubicBezTo>
                  <a:cubicBezTo>
                    <a:pt x="70" y="35"/>
                    <a:pt x="74" y="34"/>
                    <a:pt x="80" y="32"/>
                  </a:cubicBezTo>
                  <a:cubicBezTo>
                    <a:pt x="84" y="30"/>
                    <a:pt x="82" y="24"/>
                    <a:pt x="81" y="21"/>
                  </a:cubicBezTo>
                  <a:cubicBezTo>
                    <a:pt x="82" y="11"/>
                    <a:pt x="81" y="10"/>
                    <a:pt x="78" y="1"/>
                  </a:cubicBezTo>
                  <a:cubicBezTo>
                    <a:pt x="64" y="0"/>
                    <a:pt x="64" y="0"/>
                    <a:pt x="64" y="0"/>
                  </a:cubicBezTo>
                  <a:lnTo>
                    <a:pt x="48" y="0"/>
                  </a:lnTo>
                  <a:close/>
                </a:path>
              </a:pathLst>
            </a:custGeom>
            <a:solidFill>
              <a:srgbClr val="1517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iS1ïďê"/>
            <p:cNvSpPr/>
            <p:nvPr/>
          </p:nvSpPr>
          <p:spPr bwMode="auto">
            <a:xfrm>
              <a:off x="6872288" y="2571751"/>
              <a:ext cx="247650" cy="406400"/>
            </a:xfrm>
            <a:custGeom>
              <a:avLst/>
              <a:gdLst>
                <a:gd name="T0" fmla="*/ 39 w 75"/>
                <a:gd name="T1" fmla="*/ 103 h 123"/>
                <a:gd name="T2" fmla="*/ 75 w 75"/>
                <a:gd name="T3" fmla="*/ 38 h 123"/>
                <a:gd name="T4" fmla="*/ 69 w 75"/>
                <a:gd name="T5" fmla="*/ 0 h 123"/>
                <a:gd name="T6" fmla="*/ 11 w 75"/>
                <a:gd name="T7" fmla="*/ 82 h 123"/>
                <a:gd name="T8" fmla="*/ 8 w 75"/>
                <a:gd name="T9" fmla="*/ 113 h 123"/>
                <a:gd name="T10" fmla="*/ 39 w 75"/>
                <a:gd name="T11" fmla="*/ 103 h 123"/>
              </a:gdLst>
              <a:ahLst/>
              <a:cxnLst>
                <a:cxn ang="0">
                  <a:pos x="T0" y="T1"/>
                </a:cxn>
                <a:cxn ang="0">
                  <a:pos x="T2" y="T3"/>
                </a:cxn>
                <a:cxn ang="0">
                  <a:pos x="T4" y="T5"/>
                </a:cxn>
                <a:cxn ang="0">
                  <a:pos x="T6" y="T7"/>
                </a:cxn>
                <a:cxn ang="0">
                  <a:pos x="T8" y="T9"/>
                </a:cxn>
                <a:cxn ang="0">
                  <a:pos x="T10" y="T11"/>
                </a:cxn>
              </a:cxnLst>
              <a:rect l="0" t="0" r="r" b="b"/>
              <a:pathLst>
                <a:path w="75" h="123">
                  <a:moveTo>
                    <a:pt x="39" y="103"/>
                  </a:moveTo>
                  <a:cubicBezTo>
                    <a:pt x="75" y="38"/>
                    <a:pt x="75" y="38"/>
                    <a:pt x="75" y="38"/>
                  </a:cubicBezTo>
                  <a:cubicBezTo>
                    <a:pt x="67" y="32"/>
                    <a:pt x="74" y="0"/>
                    <a:pt x="69" y="0"/>
                  </a:cubicBezTo>
                  <a:cubicBezTo>
                    <a:pt x="46" y="0"/>
                    <a:pt x="30" y="51"/>
                    <a:pt x="11" y="82"/>
                  </a:cubicBezTo>
                  <a:cubicBezTo>
                    <a:pt x="0" y="98"/>
                    <a:pt x="3" y="105"/>
                    <a:pt x="8" y="113"/>
                  </a:cubicBezTo>
                  <a:cubicBezTo>
                    <a:pt x="12" y="120"/>
                    <a:pt x="31" y="123"/>
                    <a:pt x="39" y="103"/>
                  </a:cubicBezTo>
                  <a:close/>
                </a:path>
              </a:pathLst>
            </a:custGeom>
            <a:solidFill>
              <a:srgbClr val="BDDF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ïśľiḍè"/>
            <p:cNvSpPr/>
            <p:nvPr/>
          </p:nvSpPr>
          <p:spPr bwMode="auto">
            <a:xfrm>
              <a:off x="6843713" y="3201988"/>
              <a:ext cx="160338" cy="639763"/>
            </a:xfrm>
            <a:custGeom>
              <a:avLst/>
              <a:gdLst>
                <a:gd name="T0" fmla="*/ 0 w 49"/>
                <a:gd name="T1" fmla="*/ 37 h 194"/>
                <a:gd name="T2" fmla="*/ 2 w 49"/>
                <a:gd name="T3" fmla="*/ 74 h 194"/>
                <a:gd name="T4" fmla="*/ 4 w 49"/>
                <a:gd name="T5" fmla="*/ 188 h 194"/>
                <a:gd name="T6" fmla="*/ 45 w 49"/>
                <a:gd name="T7" fmla="*/ 189 h 194"/>
                <a:gd name="T8" fmla="*/ 48 w 49"/>
                <a:gd name="T9" fmla="*/ 32 h 194"/>
                <a:gd name="T10" fmla="*/ 36 w 49"/>
                <a:gd name="T11" fmla="*/ 4 h 194"/>
                <a:gd name="T12" fmla="*/ 0 w 49"/>
                <a:gd name="T13" fmla="*/ 37 h 194"/>
              </a:gdLst>
              <a:ahLst/>
              <a:cxnLst>
                <a:cxn ang="0">
                  <a:pos x="T0" y="T1"/>
                </a:cxn>
                <a:cxn ang="0">
                  <a:pos x="T2" y="T3"/>
                </a:cxn>
                <a:cxn ang="0">
                  <a:pos x="T4" y="T5"/>
                </a:cxn>
                <a:cxn ang="0">
                  <a:pos x="T6" y="T7"/>
                </a:cxn>
                <a:cxn ang="0">
                  <a:pos x="T8" y="T9"/>
                </a:cxn>
                <a:cxn ang="0">
                  <a:pos x="T10" y="T11"/>
                </a:cxn>
                <a:cxn ang="0">
                  <a:pos x="T12" y="T13"/>
                </a:cxn>
              </a:cxnLst>
              <a:rect l="0" t="0" r="r" b="b"/>
              <a:pathLst>
                <a:path w="49" h="194">
                  <a:moveTo>
                    <a:pt x="0" y="37"/>
                  </a:moveTo>
                  <a:cubicBezTo>
                    <a:pt x="1" y="49"/>
                    <a:pt x="1" y="62"/>
                    <a:pt x="2" y="74"/>
                  </a:cubicBezTo>
                  <a:cubicBezTo>
                    <a:pt x="4" y="188"/>
                    <a:pt x="4" y="188"/>
                    <a:pt x="4" y="188"/>
                  </a:cubicBezTo>
                  <a:cubicBezTo>
                    <a:pt x="6" y="194"/>
                    <a:pt x="34" y="193"/>
                    <a:pt x="45" y="189"/>
                  </a:cubicBezTo>
                  <a:cubicBezTo>
                    <a:pt x="48" y="32"/>
                    <a:pt x="48" y="32"/>
                    <a:pt x="48" y="32"/>
                  </a:cubicBezTo>
                  <a:cubicBezTo>
                    <a:pt x="49" y="14"/>
                    <a:pt x="45" y="0"/>
                    <a:pt x="36" y="4"/>
                  </a:cubicBezTo>
                  <a:cubicBezTo>
                    <a:pt x="22" y="10"/>
                    <a:pt x="0" y="25"/>
                    <a:pt x="0" y="37"/>
                  </a:cubicBezTo>
                  <a:close/>
                </a:path>
              </a:pathLst>
            </a:custGeom>
            <a:solidFill>
              <a:srgbClr val="021A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îšḷídê"/>
            <p:cNvSpPr/>
            <p:nvPr/>
          </p:nvSpPr>
          <p:spPr bwMode="auto">
            <a:xfrm>
              <a:off x="7159625" y="2476501"/>
              <a:ext cx="112713" cy="131763"/>
            </a:xfrm>
            <a:custGeom>
              <a:avLst/>
              <a:gdLst>
                <a:gd name="T0" fmla="*/ 34 w 34"/>
                <a:gd name="T1" fmla="*/ 0 h 40"/>
                <a:gd name="T2" fmla="*/ 34 w 34"/>
                <a:gd name="T3" fmla="*/ 31 h 40"/>
                <a:gd name="T4" fmla="*/ 14 w 34"/>
                <a:gd name="T5" fmla="*/ 40 h 40"/>
                <a:gd name="T6" fmla="*/ 2 w 34"/>
                <a:gd name="T7" fmla="*/ 37 h 40"/>
                <a:gd name="T8" fmla="*/ 0 w 34"/>
                <a:gd name="T9" fmla="*/ 13 h 40"/>
                <a:gd name="T10" fmla="*/ 34 w 34"/>
                <a:gd name="T11" fmla="*/ 0 h 40"/>
              </a:gdLst>
              <a:ahLst/>
              <a:cxnLst>
                <a:cxn ang="0">
                  <a:pos x="T0" y="T1"/>
                </a:cxn>
                <a:cxn ang="0">
                  <a:pos x="T2" y="T3"/>
                </a:cxn>
                <a:cxn ang="0">
                  <a:pos x="T4" y="T5"/>
                </a:cxn>
                <a:cxn ang="0">
                  <a:pos x="T6" y="T7"/>
                </a:cxn>
                <a:cxn ang="0">
                  <a:pos x="T8" y="T9"/>
                </a:cxn>
                <a:cxn ang="0">
                  <a:pos x="T10" y="T11"/>
                </a:cxn>
              </a:cxnLst>
              <a:rect l="0" t="0" r="r" b="b"/>
              <a:pathLst>
                <a:path w="34" h="40">
                  <a:moveTo>
                    <a:pt x="34" y="0"/>
                  </a:moveTo>
                  <a:cubicBezTo>
                    <a:pt x="33" y="12"/>
                    <a:pt x="33" y="19"/>
                    <a:pt x="34" y="31"/>
                  </a:cubicBezTo>
                  <a:cubicBezTo>
                    <a:pt x="14" y="40"/>
                    <a:pt x="14" y="40"/>
                    <a:pt x="14" y="40"/>
                  </a:cubicBezTo>
                  <a:cubicBezTo>
                    <a:pt x="2" y="37"/>
                    <a:pt x="2" y="37"/>
                    <a:pt x="2" y="37"/>
                  </a:cubicBezTo>
                  <a:cubicBezTo>
                    <a:pt x="1" y="29"/>
                    <a:pt x="1" y="22"/>
                    <a:pt x="0" y="13"/>
                  </a:cubicBezTo>
                  <a:lnTo>
                    <a:pt x="34" y="0"/>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i$1ïḋé"/>
            <p:cNvSpPr/>
            <p:nvPr/>
          </p:nvSpPr>
          <p:spPr bwMode="auto">
            <a:xfrm>
              <a:off x="6832600" y="3119438"/>
              <a:ext cx="393700" cy="285750"/>
            </a:xfrm>
            <a:custGeom>
              <a:avLst/>
              <a:gdLst>
                <a:gd name="T0" fmla="*/ 87 w 119"/>
                <a:gd name="T1" fmla="*/ 0 h 87"/>
                <a:gd name="T2" fmla="*/ 7 w 119"/>
                <a:gd name="T3" fmla="*/ 49 h 87"/>
                <a:gd name="T4" fmla="*/ 4 w 119"/>
                <a:gd name="T5" fmla="*/ 58 h 87"/>
                <a:gd name="T6" fmla="*/ 33 w 119"/>
                <a:gd name="T7" fmla="*/ 84 h 87"/>
                <a:gd name="T8" fmla="*/ 119 w 119"/>
                <a:gd name="T9" fmla="*/ 27 h 87"/>
                <a:gd name="T10" fmla="*/ 87 w 119"/>
                <a:gd name="T11" fmla="*/ 0 h 87"/>
              </a:gdLst>
              <a:ahLst/>
              <a:cxnLst>
                <a:cxn ang="0">
                  <a:pos x="T0" y="T1"/>
                </a:cxn>
                <a:cxn ang="0">
                  <a:pos x="T2" y="T3"/>
                </a:cxn>
                <a:cxn ang="0">
                  <a:pos x="T4" y="T5"/>
                </a:cxn>
                <a:cxn ang="0">
                  <a:pos x="T6" y="T7"/>
                </a:cxn>
                <a:cxn ang="0">
                  <a:pos x="T8" y="T9"/>
                </a:cxn>
                <a:cxn ang="0">
                  <a:pos x="T10" y="T11"/>
                </a:cxn>
              </a:cxnLst>
              <a:rect l="0" t="0" r="r" b="b"/>
              <a:pathLst>
                <a:path w="119" h="87">
                  <a:moveTo>
                    <a:pt x="87" y="0"/>
                  </a:moveTo>
                  <a:cubicBezTo>
                    <a:pt x="63" y="9"/>
                    <a:pt x="21" y="35"/>
                    <a:pt x="7" y="49"/>
                  </a:cubicBezTo>
                  <a:cubicBezTo>
                    <a:pt x="4" y="51"/>
                    <a:pt x="4" y="55"/>
                    <a:pt x="4" y="58"/>
                  </a:cubicBezTo>
                  <a:cubicBezTo>
                    <a:pt x="0" y="80"/>
                    <a:pt x="22" y="87"/>
                    <a:pt x="33" y="84"/>
                  </a:cubicBezTo>
                  <a:cubicBezTo>
                    <a:pt x="65" y="74"/>
                    <a:pt x="89" y="51"/>
                    <a:pt x="119" y="27"/>
                  </a:cubicBezTo>
                  <a:lnTo>
                    <a:pt x="87" y="0"/>
                  </a:lnTo>
                  <a:close/>
                </a:path>
              </a:pathLst>
            </a:custGeom>
            <a:solidFill>
              <a:srgbClr val="021A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iṥľïḓè"/>
            <p:cNvSpPr/>
            <p:nvPr/>
          </p:nvSpPr>
          <p:spPr bwMode="auto">
            <a:xfrm>
              <a:off x="6938963" y="3201988"/>
              <a:ext cx="455613" cy="315913"/>
            </a:xfrm>
            <a:custGeom>
              <a:avLst/>
              <a:gdLst>
                <a:gd name="T0" fmla="*/ 93 w 138"/>
                <a:gd name="T1" fmla="*/ 0 h 96"/>
                <a:gd name="T2" fmla="*/ 6 w 138"/>
                <a:gd name="T3" fmla="*/ 54 h 96"/>
                <a:gd name="T4" fmla="*/ 3 w 138"/>
                <a:gd name="T5" fmla="*/ 63 h 96"/>
                <a:gd name="T6" fmla="*/ 33 w 138"/>
                <a:gd name="T7" fmla="*/ 92 h 96"/>
                <a:gd name="T8" fmla="*/ 113 w 138"/>
                <a:gd name="T9" fmla="*/ 52 h 96"/>
                <a:gd name="T10" fmla="*/ 132 w 138"/>
                <a:gd name="T11" fmla="*/ 14 h 96"/>
                <a:gd name="T12" fmla="*/ 93 w 13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38" h="96">
                  <a:moveTo>
                    <a:pt x="93" y="0"/>
                  </a:moveTo>
                  <a:cubicBezTo>
                    <a:pt x="69" y="9"/>
                    <a:pt x="18" y="36"/>
                    <a:pt x="6" y="54"/>
                  </a:cubicBezTo>
                  <a:cubicBezTo>
                    <a:pt x="4" y="57"/>
                    <a:pt x="3" y="60"/>
                    <a:pt x="3" y="63"/>
                  </a:cubicBezTo>
                  <a:cubicBezTo>
                    <a:pt x="0" y="86"/>
                    <a:pt x="21" y="96"/>
                    <a:pt x="33" y="92"/>
                  </a:cubicBezTo>
                  <a:cubicBezTo>
                    <a:pt x="56" y="85"/>
                    <a:pt x="89" y="68"/>
                    <a:pt x="113" y="52"/>
                  </a:cubicBezTo>
                  <a:cubicBezTo>
                    <a:pt x="123" y="45"/>
                    <a:pt x="138" y="35"/>
                    <a:pt x="132" y="14"/>
                  </a:cubicBezTo>
                  <a:lnTo>
                    <a:pt x="93" y="0"/>
                  </a:lnTo>
                  <a:close/>
                </a:path>
              </a:pathLst>
            </a:custGeom>
            <a:solidFill>
              <a:srgbClr val="03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iṥľîḋè"/>
            <p:cNvSpPr/>
            <p:nvPr/>
          </p:nvSpPr>
          <p:spPr bwMode="auto">
            <a:xfrm>
              <a:off x="7083425" y="2549526"/>
              <a:ext cx="207963" cy="674688"/>
            </a:xfrm>
            <a:custGeom>
              <a:avLst/>
              <a:gdLst>
                <a:gd name="T0" fmla="*/ 23 w 63"/>
                <a:gd name="T1" fmla="*/ 0 h 205"/>
                <a:gd name="T2" fmla="*/ 0 w 63"/>
                <a:gd name="T3" fmla="*/ 82 h 205"/>
                <a:gd name="T4" fmla="*/ 5 w 63"/>
                <a:gd name="T5" fmla="*/ 173 h 205"/>
                <a:gd name="T6" fmla="*/ 63 w 63"/>
                <a:gd name="T7" fmla="*/ 205 h 205"/>
                <a:gd name="T8" fmla="*/ 63 w 63"/>
                <a:gd name="T9" fmla="*/ 10 h 205"/>
                <a:gd name="T10" fmla="*/ 59 w 63"/>
                <a:gd name="T11" fmla="*/ 5 h 205"/>
                <a:gd name="T12" fmla="*/ 34 w 63"/>
                <a:gd name="T13" fmla="*/ 17 h 205"/>
                <a:gd name="T14" fmla="*/ 29 w 63"/>
                <a:gd name="T15" fmla="*/ 12 h 205"/>
                <a:gd name="T16" fmla="*/ 23 w 63"/>
                <a:gd name="T17"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05">
                  <a:moveTo>
                    <a:pt x="23" y="0"/>
                  </a:moveTo>
                  <a:cubicBezTo>
                    <a:pt x="7" y="13"/>
                    <a:pt x="4" y="60"/>
                    <a:pt x="0" y="82"/>
                  </a:cubicBezTo>
                  <a:cubicBezTo>
                    <a:pt x="5" y="173"/>
                    <a:pt x="5" y="173"/>
                    <a:pt x="5" y="173"/>
                  </a:cubicBezTo>
                  <a:cubicBezTo>
                    <a:pt x="17" y="192"/>
                    <a:pt x="33" y="200"/>
                    <a:pt x="63" y="205"/>
                  </a:cubicBezTo>
                  <a:cubicBezTo>
                    <a:pt x="63" y="10"/>
                    <a:pt x="63" y="10"/>
                    <a:pt x="63" y="10"/>
                  </a:cubicBezTo>
                  <a:cubicBezTo>
                    <a:pt x="59" y="5"/>
                    <a:pt x="59" y="5"/>
                    <a:pt x="59" y="5"/>
                  </a:cubicBezTo>
                  <a:cubicBezTo>
                    <a:pt x="34" y="17"/>
                    <a:pt x="34" y="17"/>
                    <a:pt x="34" y="17"/>
                  </a:cubicBezTo>
                  <a:cubicBezTo>
                    <a:pt x="29" y="12"/>
                    <a:pt x="29" y="12"/>
                    <a:pt x="29" y="12"/>
                  </a:cubicBezTo>
                  <a:lnTo>
                    <a:pt x="23" y="0"/>
                  </a:lnTo>
                  <a:close/>
                </a:path>
              </a:pathLst>
            </a:custGeom>
            <a:solidFill>
              <a:srgbClr val="139E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íSḷïḓê"/>
            <p:cNvSpPr/>
            <p:nvPr/>
          </p:nvSpPr>
          <p:spPr bwMode="auto">
            <a:xfrm>
              <a:off x="7196138" y="2543176"/>
              <a:ext cx="88900" cy="111125"/>
            </a:xfrm>
            <a:custGeom>
              <a:avLst/>
              <a:gdLst>
                <a:gd name="T0" fmla="*/ 22 w 27"/>
                <a:gd name="T1" fmla="*/ 0 h 34"/>
                <a:gd name="T2" fmla="*/ 0 w 27"/>
                <a:gd name="T3" fmla="*/ 19 h 34"/>
                <a:gd name="T4" fmla="*/ 6 w 27"/>
                <a:gd name="T5" fmla="*/ 34 h 34"/>
                <a:gd name="T6" fmla="*/ 27 w 27"/>
                <a:gd name="T7" fmla="*/ 10 h 34"/>
                <a:gd name="T8" fmla="*/ 22 w 27"/>
                <a:gd name="T9" fmla="*/ 0 h 34"/>
              </a:gdLst>
              <a:ahLst/>
              <a:cxnLst>
                <a:cxn ang="0">
                  <a:pos x="T0" y="T1"/>
                </a:cxn>
                <a:cxn ang="0">
                  <a:pos x="T2" y="T3"/>
                </a:cxn>
                <a:cxn ang="0">
                  <a:pos x="T4" y="T5"/>
                </a:cxn>
                <a:cxn ang="0">
                  <a:pos x="T6" y="T7"/>
                </a:cxn>
                <a:cxn ang="0">
                  <a:pos x="T8" y="T9"/>
                </a:cxn>
              </a:cxnLst>
              <a:rect l="0" t="0" r="r" b="b"/>
              <a:pathLst>
                <a:path w="27" h="34">
                  <a:moveTo>
                    <a:pt x="22" y="0"/>
                  </a:moveTo>
                  <a:cubicBezTo>
                    <a:pt x="17" y="12"/>
                    <a:pt x="7" y="16"/>
                    <a:pt x="0" y="19"/>
                  </a:cubicBezTo>
                  <a:cubicBezTo>
                    <a:pt x="6" y="34"/>
                    <a:pt x="6" y="34"/>
                    <a:pt x="6" y="34"/>
                  </a:cubicBezTo>
                  <a:cubicBezTo>
                    <a:pt x="22" y="22"/>
                    <a:pt x="24" y="16"/>
                    <a:pt x="27" y="10"/>
                  </a:cubicBezTo>
                  <a:lnTo>
                    <a:pt x="22" y="0"/>
                  </a:lnTo>
                  <a:close/>
                </a:path>
              </a:pathLst>
            </a:custGeom>
            <a:solidFill>
              <a:srgbClr val="12B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ïṥḻiḓè"/>
            <p:cNvSpPr/>
            <p:nvPr/>
          </p:nvSpPr>
          <p:spPr bwMode="auto">
            <a:xfrm>
              <a:off x="7143750" y="2611438"/>
              <a:ext cx="68263" cy="395288"/>
            </a:xfrm>
            <a:custGeom>
              <a:avLst/>
              <a:gdLst>
                <a:gd name="T0" fmla="*/ 17 w 21"/>
                <a:gd name="T1" fmla="*/ 0 h 120"/>
                <a:gd name="T2" fmla="*/ 21 w 21"/>
                <a:gd name="T3" fmla="*/ 12 h 120"/>
                <a:gd name="T4" fmla="*/ 20 w 21"/>
                <a:gd name="T5" fmla="*/ 15 h 120"/>
                <a:gd name="T6" fmla="*/ 15 w 21"/>
                <a:gd name="T7" fmla="*/ 18 h 120"/>
                <a:gd name="T8" fmla="*/ 19 w 21"/>
                <a:gd name="T9" fmla="*/ 30 h 120"/>
                <a:gd name="T10" fmla="*/ 5 w 21"/>
                <a:gd name="T11" fmla="*/ 120 h 120"/>
                <a:gd name="T12" fmla="*/ 5 w 21"/>
                <a:gd name="T13" fmla="*/ 26 h 120"/>
                <a:gd name="T14" fmla="*/ 13 w 21"/>
                <a:gd name="T15" fmla="*/ 16 h 120"/>
                <a:gd name="T16" fmla="*/ 10 w 21"/>
                <a:gd name="T17" fmla="*/ 12 h 120"/>
                <a:gd name="T18" fmla="*/ 10 w 21"/>
                <a:gd name="T19" fmla="*/ 10 h 120"/>
                <a:gd name="T20" fmla="*/ 16 w 21"/>
                <a:gd name="T21" fmla="*/ 0 h 120"/>
                <a:gd name="T22" fmla="*/ 17 w 21"/>
                <a:gd name="T2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20">
                  <a:moveTo>
                    <a:pt x="17" y="0"/>
                  </a:moveTo>
                  <a:cubicBezTo>
                    <a:pt x="21" y="12"/>
                    <a:pt x="21" y="12"/>
                    <a:pt x="21" y="12"/>
                  </a:cubicBezTo>
                  <a:cubicBezTo>
                    <a:pt x="20" y="15"/>
                    <a:pt x="20" y="15"/>
                    <a:pt x="20" y="15"/>
                  </a:cubicBezTo>
                  <a:cubicBezTo>
                    <a:pt x="15" y="18"/>
                    <a:pt x="15" y="18"/>
                    <a:pt x="15" y="18"/>
                  </a:cubicBezTo>
                  <a:cubicBezTo>
                    <a:pt x="19" y="30"/>
                    <a:pt x="19" y="30"/>
                    <a:pt x="19" y="30"/>
                  </a:cubicBezTo>
                  <a:cubicBezTo>
                    <a:pt x="9" y="59"/>
                    <a:pt x="7" y="87"/>
                    <a:pt x="5" y="120"/>
                  </a:cubicBezTo>
                  <a:cubicBezTo>
                    <a:pt x="1" y="90"/>
                    <a:pt x="0" y="58"/>
                    <a:pt x="5" y="26"/>
                  </a:cubicBezTo>
                  <a:cubicBezTo>
                    <a:pt x="13" y="16"/>
                    <a:pt x="13" y="16"/>
                    <a:pt x="13" y="16"/>
                  </a:cubicBezTo>
                  <a:cubicBezTo>
                    <a:pt x="10" y="12"/>
                    <a:pt x="10" y="12"/>
                    <a:pt x="10" y="12"/>
                  </a:cubicBezTo>
                  <a:cubicBezTo>
                    <a:pt x="10" y="10"/>
                    <a:pt x="10" y="10"/>
                    <a:pt x="10" y="10"/>
                  </a:cubicBezTo>
                  <a:cubicBezTo>
                    <a:pt x="16" y="0"/>
                    <a:pt x="16" y="0"/>
                    <a:pt x="16" y="0"/>
                  </a:cubicBezTo>
                  <a:lnTo>
                    <a:pt x="17" y="0"/>
                  </a:lnTo>
                  <a:close/>
                </a:path>
              </a:pathLst>
            </a:custGeom>
            <a:solidFill>
              <a:srgbClr val="171E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ïṧḻîḑe"/>
            <p:cNvSpPr/>
            <p:nvPr/>
          </p:nvSpPr>
          <p:spPr bwMode="auto">
            <a:xfrm>
              <a:off x="7153275" y="2549526"/>
              <a:ext cx="46038" cy="98425"/>
            </a:xfrm>
            <a:custGeom>
              <a:avLst/>
              <a:gdLst>
                <a:gd name="T0" fmla="*/ 3 w 14"/>
                <a:gd name="T1" fmla="*/ 0 h 30"/>
                <a:gd name="T2" fmla="*/ 14 w 14"/>
                <a:gd name="T3" fmla="*/ 17 h 30"/>
                <a:gd name="T4" fmla="*/ 6 w 14"/>
                <a:gd name="T5" fmla="*/ 30 h 30"/>
                <a:gd name="T6" fmla="*/ 1 w 14"/>
                <a:gd name="T7" fmla="*/ 7 h 30"/>
                <a:gd name="T8" fmla="*/ 3 w 14"/>
                <a:gd name="T9" fmla="*/ 0 h 30"/>
              </a:gdLst>
              <a:ahLst/>
              <a:cxnLst>
                <a:cxn ang="0">
                  <a:pos x="T0" y="T1"/>
                </a:cxn>
                <a:cxn ang="0">
                  <a:pos x="T2" y="T3"/>
                </a:cxn>
                <a:cxn ang="0">
                  <a:pos x="T4" y="T5"/>
                </a:cxn>
                <a:cxn ang="0">
                  <a:pos x="T6" y="T7"/>
                </a:cxn>
                <a:cxn ang="0">
                  <a:pos x="T8" y="T9"/>
                </a:cxn>
              </a:cxnLst>
              <a:rect l="0" t="0" r="r" b="b"/>
              <a:pathLst>
                <a:path w="14" h="30">
                  <a:moveTo>
                    <a:pt x="3" y="0"/>
                  </a:moveTo>
                  <a:cubicBezTo>
                    <a:pt x="4" y="7"/>
                    <a:pt x="8" y="10"/>
                    <a:pt x="14" y="17"/>
                  </a:cubicBezTo>
                  <a:cubicBezTo>
                    <a:pt x="11" y="21"/>
                    <a:pt x="9" y="25"/>
                    <a:pt x="6" y="30"/>
                  </a:cubicBezTo>
                  <a:cubicBezTo>
                    <a:pt x="1" y="20"/>
                    <a:pt x="0" y="17"/>
                    <a:pt x="1" y="7"/>
                  </a:cubicBezTo>
                  <a:lnTo>
                    <a:pt x="3" y="0"/>
                  </a:lnTo>
                  <a:close/>
                </a:path>
              </a:pathLst>
            </a:custGeom>
            <a:solidFill>
              <a:srgbClr val="12B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í$ḷíḓè"/>
            <p:cNvSpPr/>
            <p:nvPr/>
          </p:nvSpPr>
          <p:spPr bwMode="auto">
            <a:xfrm>
              <a:off x="7018338" y="2549526"/>
              <a:ext cx="141288" cy="638175"/>
            </a:xfrm>
            <a:custGeom>
              <a:avLst/>
              <a:gdLst>
                <a:gd name="T0" fmla="*/ 43 w 43"/>
                <a:gd name="T1" fmla="*/ 0 h 194"/>
                <a:gd name="T2" fmla="*/ 7 w 43"/>
                <a:gd name="T3" fmla="*/ 31 h 194"/>
                <a:gd name="T4" fmla="*/ 13 w 43"/>
                <a:gd name="T5" fmla="*/ 140 h 194"/>
                <a:gd name="T6" fmla="*/ 10 w 43"/>
                <a:gd name="T7" fmla="*/ 178 h 194"/>
                <a:gd name="T8" fmla="*/ 30 w 43"/>
                <a:gd name="T9" fmla="*/ 194 h 194"/>
                <a:gd name="T10" fmla="*/ 40 w 43"/>
                <a:gd name="T11" fmla="*/ 133 h 194"/>
                <a:gd name="T12" fmla="*/ 43 w 43"/>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43" h="194">
                  <a:moveTo>
                    <a:pt x="43" y="0"/>
                  </a:moveTo>
                  <a:cubicBezTo>
                    <a:pt x="21" y="1"/>
                    <a:pt x="11" y="13"/>
                    <a:pt x="7" y="31"/>
                  </a:cubicBezTo>
                  <a:cubicBezTo>
                    <a:pt x="0" y="59"/>
                    <a:pt x="11" y="101"/>
                    <a:pt x="13" y="140"/>
                  </a:cubicBezTo>
                  <a:cubicBezTo>
                    <a:pt x="14" y="163"/>
                    <a:pt x="14" y="167"/>
                    <a:pt x="10" y="178"/>
                  </a:cubicBezTo>
                  <a:cubicBezTo>
                    <a:pt x="9" y="183"/>
                    <a:pt x="16" y="193"/>
                    <a:pt x="30" y="194"/>
                  </a:cubicBezTo>
                  <a:cubicBezTo>
                    <a:pt x="36" y="176"/>
                    <a:pt x="42" y="154"/>
                    <a:pt x="40" y="133"/>
                  </a:cubicBezTo>
                  <a:cubicBezTo>
                    <a:pt x="36" y="93"/>
                    <a:pt x="28" y="33"/>
                    <a:pt x="43" y="0"/>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îšļidê"/>
            <p:cNvSpPr/>
            <p:nvPr/>
          </p:nvSpPr>
          <p:spPr bwMode="auto">
            <a:xfrm>
              <a:off x="7162800" y="2571751"/>
              <a:ext cx="303213" cy="735013"/>
            </a:xfrm>
            <a:custGeom>
              <a:avLst/>
              <a:gdLst>
                <a:gd name="T0" fmla="*/ 67 w 92"/>
                <a:gd name="T1" fmla="*/ 217 h 223"/>
                <a:gd name="T2" fmla="*/ 4 w 92"/>
                <a:gd name="T3" fmla="*/ 199 h 223"/>
                <a:gd name="T4" fmla="*/ 12 w 92"/>
                <a:gd name="T5" fmla="*/ 60 h 223"/>
                <a:gd name="T6" fmla="*/ 38 w 92"/>
                <a:gd name="T7" fmla="*/ 7 h 223"/>
                <a:gd name="T8" fmla="*/ 39 w 92"/>
                <a:gd name="T9" fmla="*/ 5 h 223"/>
                <a:gd name="T10" fmla="*/ 39 w 92"/>
                <a:gd name="T11" fmla="*/ 2 h 223"/>
                <a:gd name="T12" fmla="*/ 58 w 92"/>
                <a:gd name="T13" fmla="*/ 17 h 223"/>
                <a:gd name="T14" fmla="*/ 85 w 92"/>
                <a:gd name="T15" fmla="*/ 43 h 223"/>
                <a:gd name="T16" fmla="*/ 67 w 92"/>
                <a:gd name="T17" fmla="*/ 21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223">
                  <a:moveTo>
                    <a:pt x="67" y="217"/>
                  </a:moveTo>
                  <a:cubicBezTo>
                    <a:pt x="57" y="223"/>
                    <a:pt x="7" y="209"/>
                    <a:pt x="4" y="199"/>
                  </a:cubicBezTo>
                  <a:cubicBezTo>
                    <a:pt x="0" y="157"/>
                    <a:pt x="2" y="94"/>
                    <a:pt x="12" y="60"/>
                  </a:cubicBezTo>
                  <a:cubicBezTo>
                    <a:pt x="19" y="40"/>
                    <a:pt x="25" y="26"/>
                    <a:pt x="38" y="7"/>
                  </a:cubicBezTo>
                  <a:cubicBezTo>
                    <a:pt x="39" y="5"/>
                    <a:pt x="39" y="5"/>
                    <a:pt x="39" y="5"/>
                  </a:cubicBezTo>
                  <a:cubicBezTo>
                    <a:pt x="39" y="7"/>
                    <a:pt x="38" y="0"/>
                    <a:pt x="39" y="2"/>
                  </a:cubicBezTo>
                  <a:cubicBezTo>
                    <a:pt x="42" y="7"/>
                    <a:pt x="51" y="12"/>
                    <a:pt x="58" y="17"/>
                  </a:cubicBezTo>
                  <a:cubicBezTo>
                    <a:pt x="70" y="25"/>
                    <a:pt x="82" y="36"/>
                    <a:pt x="85" y="43"/>
                  </a:cubicBezTo>
                  <a:cubicBezTo>
                    <a:pt x="92" y="61"/>
                    <a:pt x="62" y="165"/>
                    <a:pt x="67" y="217"/>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ïSḷíďê"/>
            <p:cNvSpPr/>
            <p:nvPr/>
          </p:nvSpPr>
          <p:spPr bwMode="auto">
            <a:xfrm>
              <a:off x="7169150" y="2571751"/>
              <a:ext cx="152400" cy="409575"/>
            </a:xfrm>
            <a:custGeom>
              <a:avLst/>
              <a:gdLst>
                <a:gd name="T0" fmla="*/ 36 w 46"/>
                <a:gd name="T1" fmla="*/ 0 h 124"/>
                <a:gd name="T2" fmla="*/ 2 w 46"/>
                <a:gd name="T3" fmla="*/ 124 h 124"/>
                <a:gd name="T4" fmla="*/ 29 w 46"/>
                <a:gd name="T5" fmla="*/ 64 h 124"/>
                <a:gd name="T6" fmla="*/ 21 w 46"/>
                <a:gd name="T7" fmla="*/ 50 h 124"/>
                <a:gd name="T8" fmla="*/ 35 w 46"/>
                <a:gd name="T9" fmla="*/ 48 h 124"/>
                <a:gd name="T10" fmla="*/ 46 w 46"/>
                <a:gd name="T11" fmla="*/ 10 h 124"/>
                <a:gd name="T12" fmla="*/ 36 w 46"/>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46" h="124">
                  <a:moveTo>
                    <a:pt x="36" y="0"/>
                  </a:moveTo>
                  <a:cubicBezTo>
                    <a:pt x="14" y="38"/>
                    <a:pt x="0" y="76"/>
                    <a:pt x="2" y="124"/>
                  </a:cubicBezTo>
                  <a:cubicBezTo>
                    <a:pt x="9" y="103"/>
                    <a:pt x="19" y="83"/>
                    <a:pt x="29" y="64"/>
                  </a:cubicBezTo>
                  <a:cubicBezTo>
                    <a:pt x="21" y="50"/>
                    <a:pt x="21" y="50"/>
                    <a:pt x="21" y="50"/>
                  </a:cubicBezTo>
                  <a:cubicBezTo>
                    <a:pt x="35" y="48"/>
                    <a:pt x="35" y="48"/>
                    <a:pt x="35" y="48"/>
                  </a:cubicBezTo>
                  <a:cubicBezTo>
                    <a:pt x="37" y="34"/>
                    <a:pt x="42" y="23"/>
                    <a:pt x="46" y="10"/>
                  </a:cubicBezTo>
                  <a:lnTo>
                    <a:pt x="36" y="0"/>
                  </a:ln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ísľidé"/>
            <p:cNvSpPr/>
            <p:nvPr/>
          </p:nvSpPr>
          <p:spPr bwMode="auto">
            <a:xfrm>
              <a:off x="7080250" y="2549526"/>
              <a:ext cx="79375" cy="420688"/>
            </a:xfrm>
            <a:custGeom>
              <a:avLst/>
              <a:gdLst>
                <a:gd name="T0" fmla="*/ 24 w 24"/>
                <a:gd name="T1" fmla="*/ 0 h 128"/>
                <a:gd name="T2" fmla="*/ 14 w 24"/>
                <a:gd name="T3" fmla="*/ 1 h 128"/>
                <a:gd name="T4" fmla="*/ 1 w 24"/>
                <a:gd name="T5" fmla="*/ 33 h 128"/>
                <a:gd name="T6" fmla="*/ 9 w 24"/>
                <a:gd name="T7" fmla="*/ 42 h 128"/>
                <a:gd name="T8" fmla="*/ 0 w 24"/>
                <a:gd name="T9" fmla="*/ 53 h 128"/>
                <a:gd name="T10" fmla="*/ 20 w 24"/>
                <a:gd name="T11" fmla="*/ 128 h 128"/>
                <a:gd name="T12" fmla="*/ 24 w 24"/>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4" h="128">
                  <a:moveTo>
                    <a:pt x="24" y="0"/>
                  </a:moveTo>
                  <a:cubicBezTo>
                    <a:pt x="14" y="1"/>
                    <a:pt x="14" y="1"/>
                    <a:pt x="14" y="1"/>
                  </a:cubicBezTo>
                  <a:cubicBezTo>
                    <a:pt x="1" y="33"/>
                    <a:pt x="1" y="33"/>
                    <a:pt x="1" y="33"/>
                  </a:cubicBezTo>
                  <a:cubicBezTo>
                    <a:pt x="9" y="42"/>
                    <a:pt x="9" y="42"/>
                    <a:pt x="9" y="42"/>
                  </a:cubicBezTo>
                  <a:cubicBezTo>
                    <a:pt x="0" y="53"/>
                    <a:pt x="0" y="53"/>
                    <a:pt x="0" y="53"/>
                  </a:cubicBezTo>
                  <a:cubicBezTo>
                    <a:pt x="20" y="128"/>
                    <a:pt x="20" y="128"/>
                    <a:pt x="20" y="128"/>
                  </a:cubicBezTo>
                  <a:cubicBezTo>
                    <a:pt x="17" y="86"/>
                    <a:pt x="9" y="40"/>
                    <a:pt x="24" y="0"/>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îşḷiḋê"/>
            <p:cNvSpPr/>
            <p:nvPr/>
          </p:nvSpPr>
          <p:spPr bwMode="auto">
            <a:xfrm>
              <a:off x="6938963" y="3248026"/>
              <a:ext cx="207963" cy="658813"/>
            </a:xfrm>
            <a:custGeom>
              <a:avLst/>
              <a:gdLst>
                <a:gd name="T0" fmla="*/ 51 w 63"/>
                <a:gd name="T1" fmla="*/ 55 h 200"/>
                <a:gd name="T2" fmla="*/ 49 w 63"/>
                <a:gd name="T3" fmla="*/ 193 h 200"/>
                <a:gd name="T4" fmla="*/ 4 w 63"/>
                <a:gd name="T5" fmla="*/ 188 h 200"/>
                <a:gd name="T6" fmla="*/ 1 w 63"/>
                <a:gd name="T7" fmla="*/ 49 h 200"/>
                <a:gd name="T8" fmla="*/ 49 w 63"/>
                <a:gd name="T9" fmla="*/ 8 h 200"/>
                <a:gd name="T10" fmla="*/ 51 w 63"/>
                <a:gd name="T11" fmla="*/ 55 h 200"/>
              </a:gdLst>
              <a:ahLst/>
              <a:cxnLst>
                <a:cxn ang="0">
                  <a:pos x="T0" y="T1"/>
                </a:cxn>
                <a:cxn ang="0">
                  <a:pos x="T2" y="T3"/>
                </a:cxn>
                <a:cxn ang="0">
                  <a:pos x="T4" y="T5"/>
                </a:cxn>
                <a:cxn ang="0">
                  <a:pos x="T6" y="T7"/>
                </a:cxn>
                <a:cxn ang="0">
                  <a:pos x="T8" y="T9"/>
                </a:cxn>
                <a:cxn ang="0">
                  <a:pos x="T10" y="T11"/>
                </a:cxn>
              </a:cxnLst>
              <a:rect l="0" t="0" r="r" b="b"/>
              <a:pathLst>
                <a:path w="63" h="200">
                  <a:moveTo>
                    <a:pt x="51" y="55"/>
                  </a:moveTo>
                  <a:cubicBezTo>
                    <a:pt x="52" y="99"/>
                    <a:pt x="50" y="142"/>
                    <a:pt x="49" y="193"/>
                  </a:cubicBezTo>
                  <a:cubicBezTo>
                    <a:pt x="36" y="200"/>
                    <a:pt x="14" y="199"/>
                    <a:pt x="4" y="188"/>
                  </a:cubicBezTo>
                  <a:cubicBezTo>
                    <a:pt x="4" y="136"/>
                    <a:pt x="0" y="94"/>
                    <a:pt x="1" y="49"/>
                  </a:cubicBezTo>
                  <a:cubicBezTo>
                    <a:pt x="2" y="38"/>
                    <a:pt x="36" y="15"/>
                    <a:pt x="49" y="8"/>
                  </a:cubicBezTo>
                  <a:cubicBezTo>
                    <a:pt x="63" y="0"/>
                    <a:pt x="50" y="30"/>
                    <a:pt x="51" y="55"/>
                  </a:cubicBezTo>
                  <a:close/>
                </a:path>
              </a:pathLst>
            </a:custGeom>
            <a:solidFill>
              <a:srgbClr val="0327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îṡ1íḋe"/>
            <p:cNvSpPr/>
            <p:nvPr/>
          </p:nvSpPr>
          <p:spPr bwMode="auto">
            <a:xfrm>
              <a:off x="7100888" y="2295526"/>
              <a:ext cx="193675" cy="269875"/>
            </a:xfrm>
            <a:custGeom>
              <a:avLst/>
              <a:gdLst>
                <a:gd name="T0" fmla="*/ 1 w 59"/>
                <a:gd name="T1" fmla="*/ 38 h 82"/>
                <a:gd name="T2" fmla="*/ 6 w 59"/>
                <a:gd name="T3" fmla="*/ 67 h 82"/>
                <a:gd name="T4" fmla="*/ 12 w 59"/>
                <a:gd name="T5" fmla="*/ 80 h 82"/>
                <a:gd name="T6" fmla="*/ 22 w 59"/>
                <a:gd name="T7" fmla="*/ 82 h 82"/>
                <a:gd name="T8" fmla="*/ 43 w 59"/>
                <a:gd name="T9" fmla="*/ 73 h 82"/>
                <a:gd name="T10" fmla="*/ 54 w 59"/>
                <a:gd name="T11" fmla="*/ 55 h 82"/>
                <a:gd name="T12" fmla="*/ 59 w 59"/>
                <a:gd name="T13" fmla="*/ 40 h 82"/>
                <a:gd name="T14" fmla="*/ 56 w 59"/>
                <a:gd name="T15" fmla="*/ 10 h 82"/>
                <a:gd name="T16" fmla="*/ 14 w 59"/>
                <a:gd name="T17" fmla="*/ 3 h 82"/>
                <a:gd name="T18" fmla="*/ 1 w 59"/>
                <a:gd name="T19" fmla="*/ 3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82">
                  <a:moveTo>
                    <a:pt x="1" y="38"/>
                  </a:moveTo>
                  <a:cubicBezTo>
                    <a:pt x="1" y="49"/>
                    <a:pt x="0" y="48"/>
                    <a:pt x="6" y="67"/>
                  </a:cubicBezTo>
                  <a:cubicBezTo>
                    <a:pt x="8" y="72"/>
                    <a:pt x="11" y="79"/>
                    <a:pt x="12" y="80"/>
                  </a:cubicBezTo>
                  <a:cubicBezTo>
                    <a:pt x="15" y="81"/>
                    <a:pt x="20" y="82"/>
                    <a:pt x="22" y="82"/>
                  </a:cubicBezTo>
                  <a:cubicBezTo>
                    <a:pt x="28" y="81"/>
                    <a:pt x="39" y="75"/>
                    <a:pt x="43" y="73"/>
                  </a:cubicBezTo>
                  <a:cubicBezTo>
                    <a:pt x="52" y="68"/>
                    <a:pt x="51" y="66"/>
                    <a:pt x="54" y="55"/>
                  </a:cubicBezTo>
                  <a:cubicBezTo>
                    <a:pt x="59" y="40"/>
                    <a:pt x="59" y="40"/>
                    <a:pt x="59" y="40"/>
                  </a:cubicBezTo>
                  <a:cubicBezTo>
                    <a:pt x="56" y="10"/>
                    <a:pt x="56" y="10"/>
                    <a:pt x="56" y="10"/>
                  </a:cubicBezTo>
                  <a:cubicBezTo>
                    <a:pt x="38" y="4"/>
                    <a:pt x="22" y="0"/>
                    <a:pt x="14" y="3"/>
                  </a:cubicBezTo>
                  <a:cubicBezTo>
                    <a:pt x="5" y="6"/>
                    <a:pt x="1" y="16"/>
                    <a:pt x="1" y="38"/>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îşľiḍê"/>
            <p:cNvSpPr/>
            <p:nvPr/>
          </p:nvSpPr>
          <p:spPr bwMode="auto">
            <a:xfrm>
              <a:off x="7097713" y="2246313"/>
              <a:ext cx="263525" cy="246063"/>
            </a:xfrm>
            <a:custGeom>
              <a:avLst/>
              <a:gdLst>
                <a:gd name="T0" fmla="*/ 54 w 80"/>
                <a:gd name="T1" fmla="*/ 13 h 75"/>
                <a:gd name="T2" fmla="*/ 54 w 80"/>
                <a:gd name="T3" fmla="*/ 75 h 75"/>
                <a:gd name="T4" fmla="*/ 54 w 80"/>
                <a:gd name="T5" fmla="*/ 55 h 75"/>
                <a:gd name="T6" fmla="*/ 41 w 80"/>
                <a:gd name="T7" fmla="*/ 65 h 75"/>
                <a:gd name="T8" fmla="*/ 38 w 80"/>
                <a:gd name="T9" fmla="*/ 42 h 75"/>
                <a:gd name="T10" fmla="*/ 1 w 80"/>
                <a:gd name="T11" fmla="*/ 35 h 75"/>
                <a:gd name="T12" fmla="*/ 54 w 80"/>
                <a:gd name="T13" fmla="*/ 13 h 75"/>
              </a:gdLst>
              <a:ahLst/>
              <a:cxnLst>
                <a:cxn ang="0">
                  <a:pos x="T0" y="T1"/>
                </a:cxn>
                <a:cxn ang="0">
                  <a:pos x="T2" y="T3"/>
                </a:cxn>
                <a:cxn ang="0">
                  <a:pos x="T4" y="T5"/>
                </a:cxn>
                <a:cxn ang="0">
                  <a:pos x="T6" y="T7"/>
                </a:cxn>
                <a:cxn ang="0">
                  <a:pos x="T8" y="T9"/>
                </a:cxn>
                <a:cxn ang="0">
                  <a:pos x="T10" y="T11"/>
                </a:cxn>
                <a:cxn ang="0">
                  <a:pos x="T12" y="T13"/>
                </a:cxn>
              </a:cxnLst>
              <a:rect l="0" t="0" r="r" b="b"/>
              <a:pathLst>
                <a:path w="80" h="75">
                  <a:moveTo>
                    <a:pt x="54" y="13"/>
                  </a:moveTo>
                  <a:cubicBezTo>
                    <a:pt x="80" y="20"/>
                    <a:pt x="66" y="58"/>
                    <a:pt x="54" y="75"/>
                  </a:cubicBezTo>
                  <a:cubicBezTo>
                    <a:pt x="53" y="67"/>
                    <a:pt x="58" y="57"/>
                    <a:pt x="54" y="55"/>
                  </a:cubicBezTo>
                  <a:cubicBezTo>
                    <a:pt x="51" y="53"/>
                    <a:pt x="45" y="53"/>
                    <a:pt x="41" y="65"/>
                  </a:cubicBezTo>
                  <a:cubicBezTo>
                    <a:pt x="41" y="58"/>
                    <a:pt x="43" y="57"/>
                    <a:pt x="38" y="42"/>
                  </a:cubicBezTo>
                  <a:cubicBezTo>
                    <a:pt x="38" y="42"/>
                    <a:pt x="0" y="48"/>
                    <a:pt x="1" y="35"/>
                  </a:cubicBezTo>
                  <a:cubicBezTo>
                    <a:pt x="3" y="4"/>
                    <a:pt x="41" y="0"/>
                    <a:pt x="54" y="13"/>
                  </a:cubicBezTo>
                  <a:close/>
                </a:path>
              </a:pathLst>
            </a:custGeom>
            <a:solidFill>
              <a:srgbClr val="6324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íṧľidé"/>
            <p:cNvSpPr/>
            <p:nvPr/>
          </p:nvSpPr>
          <p:spPr bwMode="auto">
            <a:xfrm>
              <a:off x="7575550" y="3505201"/>
              <a:ext cx="61913" cy="814388"/>
            </a:xfrm>
            <a:custGeom>
              <a:avLst/>
              <a:gdLst>
                <a:gd name="T0" fmla="*/ 0 w 39"/>
                <a:gd name="T1" fmla="*/ 23 h 513"/>
                <a:gd name="T2" fmla="*/ 39 w 39"/>
                <a:gd name="T3" fmla="*/ 0 h 513"/>
                <a:gd name="T4" fmla="*/ 39 w 39"/>
                <a:gd name="T5" fmla="*/ 490 h 513"/>
                <a:gd name="T6" fmla="*/ 0 w 39"/>
                <a:gd name="T7" fmla="*/ 513 h 513"/>
                <a:gd name="T8" fmla="*/ 0 w 39"/>
                <a:gd name="T9" fmla="*/ 23 h 513"/>
              </a:gdLst>
              <a:ahLst/>
              <a:cxnLst>
                <a:cxn ang="0">
                  <a:pos x="T0" y="T1"/>
                </a:cxn>
                <a:cxn ang="0">
                  <a:pos x="T2" y="T3"/>
                </a:cxn>
                <a:cxn ang="0">
                  <a:pos x="T4" y="T5"/>
                </a:cxn>
                <a:cxn ang="0">
                  <a:pos x="T6" y="T7"/>
                </a:cxn>
                <a:cxn ang="0">
                  <a:pos x="T8" y="T9"/>
                </a:cxn>
              </a:cxnLst>
              <a:rect l="0" t="0" r="r" b="b"/>
              <a:pathLst>
                <a:path w="39" h="513">
                  <a:moveTo>
                    <a:pt x="0" y="23"/>
                  </a:moveTo>
                  <a:lnTo>
                    <a:pt x="39" y="0"/>
                  </a:lnTo>
                  <a:lnTo>
                    <a:pt x="39" y="490"/>
                  </a:lnTo>
                  <a:lnTo>
                    <a:pt x="0" y="513"/>
                  </a:lnTo>
                  <a:lnTo>
                    <a:pt x="0" y="23"/>
                  </a:lnTo>
                  <a:close/>
                </a:path>
              </a:pathLst>
            </a:custGeom>
            <a:solidFill>
              <a:srgbClr val="458F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9" name="îṡḻïḍè"/>
            <p:cNvSpPr/>
            <p:nvPr/>
          </p:nvSpPr>
          <p:spPr bwMode="auto">
            <a:xfrm>
              <a:off x="7512050" y="3505201"/>
              <a:ext cx="63500" cy="814388"/>
            </a:xfrm>
            <a:custGeom>
              <a:avLst/>
              <a:gdLst>
                <a:gd name="T0" fmla="*/ 40 w 40"/>
                <a:gd name="T1" fmla="*/ 23 h 513"/>
                <a:gd name="T2" fmla="*/ 40 w 40"/>
                <a:gd name="T3" fmla="*/ 513 h 513"/>
                <a:gd name="T4" fmla="*/ 0 w 40"/>
                <a:gd name="T5" fmla="*/ 492 h 513"/>
                <a:gd name="T6" fmla="*/ 0 w 40"/>
                <a:gd name="T7" fmla="*/ 0 h 513"/>
                <a:gd name="T8" fmla="*/ 40 w 40"/>
                <a:gd name="T9" fmla="*/ 23 h 513"/>
              </a:gdLst>
              <a:ahLst/>
              <a:cxnLst>
                <a:cxn ang="0">
                  <a:pos x="T0" y="T1"/>
                </a:cxn>
                <a:cxn ang="0">
                  <a:pos x="T2" y="T3"/>
                </a:cxn>
                <a:cxn ang="0">
                  <a:pos x="T4" y="T5"/>
                </a:cxn>
                <a:cxn ang="0">
                  <a:pos x="T6" y="T7"/>
                </a:cxn>
                <a:cxn ang="0">
                  <a:pos x="T8" y="T9"/>
                </a:cxn>
              </a:cxnLst>
              <a:rect l="0" t="0" r="r" b="b"/>
              <a:pathLst>
                <a:path w="40" h="513">
                  <a:moveTo>
                    <a:pt x="40" y="23"/>
                  </a:moveTo>
                  <a:lnTo>
                    <a:pt x="40" y="513"/>
                  </a:lnTo>
                  <a:lnTo>
                    <a:pt x="0" y="492"/>
                  </a:lnTo>
                  <a:lnTo>
                    <a:pt x="0" y="0"/>
                  </a:lnTo>
                  <a:lnTo>
                    <a:pt x="40" y="23"/>
                  </a:lnTo>
                  <a:close/>
                </a:path>
              </a:pathLst>
            </a:custGeom>
            <a:solidFill>
              <a:srgbClr val="3078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îś1iḓé"/>
            <p:cNvSpPr/>
            <p:nvPr/>
          </p:nvSpPr>
          <p:spPr bwMode="auto">
            <a:xfrm>
              <a:off x="4824413" y="3024188"/>
              <a:ext cx="61913" cy="812800"/>
            </a:xfrm>
            <a:custGeom>
              <a:avLst/>
              <a:gdLst>
                <a:gd name="T0" fmla="*/ 0 w 39"/>
                <a:gd name="T1" fmla="*/ 22 h 512"/>
                <a:gd name="T2" fmla="*/ 39 w 39"/>
                <a:gd name="T3" fmla="*/ 0 h 512"/>
                <a:gd name="T4" fmla="*/ 39 w 39"/>
                <a:gd name="T5" fmla="*/ 490 h 512"/>
                <a:gd name="T6" fmla="*/ 0 w 39"/>
                <a:gd name="T7" fmla="*/ 512 h 512"/>
                <a:gd name="T8" fmla="*/ 0 w 39"/>
                <a:gd name="T9" fmla="*/ 22 h 512"/>
              </a:gdLst>
              <a:ahLst/>
              <a:cxnLst>
                <a:cxn ang="0">
                  <a:pos x="T0" y="T1"/>
                </a:cxn>
                <a:cxn ang="0">
                  <a:pos x="T2" y="T3"/>
                </a:cxn>
                <a:cxn ang="0">
                  <a:pos x="T4" y="T5"/>
                </a:cxn>
                <a:cxn ang="0">
                  <a:pos x="T6" y="T7"/>
                </a:cxn>
                <a:cxn ang="0">
                  <a:pos x="T8" y="T9"/>
                </a:cxn>
              </a:cxnLst>
              <a:rect l="0" t="0" r="r" b="b"/>
              <a:pathLst>
                <a:path w="39" h="512">
                  <a:moveTo>
                    <a:pt x="0" y="22"/>
                  </a:moveTo>
                  <a:lnTo>
                    <a:pt x="39" y="0"/>
                  </a:lnTo>
                  <a:lnTo>
                    <a:pt x="39" y="490"/>
                  </a:lnTo>
                  <a:lnTo>
                    <a:pt x="0" y="512"/>
                  </a:lnTo>
                  <a:lnTo>
                    <a:pt x="0" y="22"/>
                  </a:lnTo>
                  <a:close/>
                </a:path>
              </a:pathLst>
            </a:custGeom>
            <a:solidFill>
              <a:srgbClr val="458F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îṩḷîḍé"/>
            <p:cNvSpPr/>
            <p:nvPr/>
          </p:nvSpPr>
          <p:spPr bwMode="auto">
            <a:xfrm>
              <a:off x="4762500" y="3024188"/>
              <a:ext cx="61913" cy="812800"/>
            </a:xfrm>
            <a:custGeom>
              <a:avLst/>
              <a:gdLst>
                <a:gd name="T0" fmla="*/ 39 w 39"/>
                <a:gd name="T1" fmla="*/ 22 h 512"/>
                <a:gd name="T2" fmla="*/ 39 w 39"/>
                <a:gd name="T3" fmla="*/ 512 h 512"/>
                <a:gd name="T4" fmla="*/ 0 w 39"/>
                <a:gd name="T5" fmla="*/ 492 h 512"/>
                <a:gd name="T6" fmla="*/ 2 w 39"/>
                <a:gd name="T7" fmla="*/ 0 h 512"/>
                <a:gd name="T8" fmla="*/ 39 w 39"/>
                <a:gd name="T9" fmla="*/ 22 h 512"/>
              </a:gdLst>
              <a:ahLst/>
              <a:cxnLst>
                <a:cxn ang="0">
                  <a:pos x="T0" y="T1"/>
                </a:cxn>
                <a:cxn ang="0">
                  <a:pos x="T2" y="T3"/>
                </a:cxn>
                <a:cxn ang="0">
                  <a:pos x="T4" y="T5"/>
                </a:cxn>
                <a:cxn ang="0">
                  <a:pos x="T6" y="T7"/>
                </a:cxn>
                <a:cxn ang="0">
                  <a:pos x="T8" y="T9"/>
                </a:cxn>
              </a:cxnLst>
              <a:rect l="0" t="0" r="r" b="b"/>
              <a:pathLst>
                <a:path w="39" h="512">
                  <a:moveTo>
                    <a:pt x="39" y="22"/>
                  </a:moveTo>
                  <a:lnTo>
                    <a:pt x="39" y="512"/>
                  </a:lnTo>
                  <a:lnTo>
                    <a:pt x="0" y="492"/>
                  </a:lnTo>
                  <a:lnTo>
                    <a:pt x="2" y="0"/>
                  </a:lnTo>
                  <a:lnTo>
                    <a:pt x="39" y="22"/>
                  </a:lnTo>
                  <a:close/>
                </a:path>
              </a:pathLst>
            </a:custGeom>
            <a:solidFill>
              <a:srgbClr val="3078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îṣḻîḓê"/>
            <p:cNvSpPr/>
            <p:nvPr/>
          </p:nvSpPr>
          <p:spPr bwMode="auto">
            <a:xfrm>
              <a:off x="6642100" y="4048126"/>
              <a:ext cx="61913" cy="817563"/>
            </a:xfrm>
            <a:custGeom>
              <a:avLst/>
              <a:gdLst>
                <a:gd name="T0" fmla="*/ 0 w 39"/>
                <a:gd name="T1" fmla="*/ 23 h 515"/>
                <a:gd name="T2" fmla="*/ 39 w 39"/>
                <a:gd name="T3" fmla="*/ 0 h 515"/>
                <a:gd name="T4" fmla="*/ 39 w 39"/>
                <a:gd name="T5" fmla="*/ 492 h 515"/>
                <a:gd name="T6" fmla="*/ 0 w 39"/>
                <a:gd name="T7" fmla="*/ 515 h 515"/>
                <a:gd name="T8" fmla="*/ 0 w 39"/>
                <a:gd name="T9" fmla="*/ 23 h 515"/>
              </a:gdLst>
              <a:ahLst/>
              <a:cxnLst>
                <a:cxn ang="0">
                  <a:pos x="T0" y="T1"/>
                </a:cxn>
                <a:cxn ang="0">
                  <a:pos x="T2" y="T3"/>
                </a:cxn>
                <a:cxn ang="0">
                  <a:pos x="T4" y="T5"/>
                </a:cxn>
                <a:cxn ang="0">
                  <a:pos x="T6" y="T7"/>
                </a:cxn>
                <a:cxn ang="0">
                  <a:pos x="T8" y="T9"/>
                </a:cxn>
              </a:cxnLst>
              <a:rect l="0" t="0" r="r" b="b"/>
              <a:pathLst>
                <a:path w="39" h="515">
                  <a:moveTo>
                    <a:pt x="0" y="23"/>
                  </a:moveTo>
                  <a:lnTo>
                    <a:pt x="39" y="0"/>
                  </a:lnTo>
                  <a:lnTo>
                    <a:pt x="39" y="492"/>
                  </a:lnTo>
                  <a:lnTo>
                    <a:pt x="0" y="515"/>
                  </a:lnTo>
                  <a:lnTo>
                    <a:pt x="0" y="23"/>
                  </a:lnTo>
                  <a:close/>
                </a:path>
              </a:pathLst>
            </a:custGeom>
            <a:solidFill>
              <a:srgbClr val="458F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îSḷîḓè"/>
            <p:cNvSpPr/>
            <p:nvPr/>
          </p:nvSpPr>
          <p:spPr bwMode="auto">
            <a:xfrm>
              <a:off x="6578600" y="4051301"/>
              <a:ext cx="63500" cy="814388"/>
            </a:xfrm>
            <a:custGeom>
              <a:avLst/>
              <a:gdLst>
                <a:gd name="T0" fmla="*/ 40 w 40"/>
                <a:gd name="T1" fmla="*/ 21 h 513"/>
                <a:gd name="T2" fmla="*/ 40 w 40"/>
                <a:gd name="T3" fmla="*/ 513 h 513"/>
                <a:gd name="T4" fmla="*/ 0 w 40"/>
                <a:gd name="T5" fmla="*/ 490 h 513"/>
                <a:gd name="T6" fmla="*/ 0 w 40"/>
                <a:gd name="T7" fmla="*/ 0 h 513"/>
                <a:gd name="T8" fmla="*/ 40 w 40"/>
                <a:gd name="T9" fmla="*/ 21 h 513"/>
              </a:gdLst>
              <a:ahLst/>
              <a:cxnLst>
                <a:cxn ang="0">
                  <a:pos x="T0" y="T1"/>
                </a:cxn>
                <a:cxn ang="0">
                  <a:pos x="T2" y="T3"/>
                </a:cxn>
                <a:cxn ang="0">
                  <a:pos x="T4" y="T5"/>
                </a:cxn>
                <a:cxn ang="0">
                  <a:pos x="T6" y="T7"/>
                </a:cxn>
                <a:cxn ang="0">
                  <a:pos x="T8" y="T9"/>
                </a:cxn>
              </a:cxnLst>
              <a:rect l="0" t="0" r="r" b="b"/>
              <a:pathLst>
                <a:path w="40" h="513">
                  <a:moveTo>
                    <a:pt x="40" y="21"/>
                  </a:moveTo>
                  <a:lnTo>
                    <a:pt x="40" y="513"/>
                  </a:lnTo>
                  <a:lnTo>
                    <a:pt x="0" y="490"/>
                  </a:lnTo>
                  <a:lnTo>
                    <a:pt x="0" y="0"/>
                  </a:lnTo>
                  <a:lnTo>
                    <a:pt x="40" y="21"/>
                  </a:lnTo>
                  <a:close/>
                </a:path>
              </a:pathLst>
            </a:custGeom>
            <a:solidFill>
              <a:srgbClr val="3078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íṥḻiḍê"/>
            <p:cNvSpPr/>
            <p:nvPr/>
          </p:nvSpPr>
          <p:spPr bwMode="auto">
            <a:xfrm>
              <a:off x="6519863" y="3459163"/>
              <a:ext cx="1254125" cy="842963"/>
            </a:xfrm>
            <a:custGeom>
              <a:avLst/>
              <a:gdLst>
                <a:gd name="T0" fmla="*/ 380 w 380"/>
                <a:gd name="T1" fmla="*/ 0 h 256"/>
                <a:gd name="T2" fmla="*/ 379 w 380"/>
                <a:gd name="T3" fmla="*/ 35 h 256"/>
                <a:gd name="T4" fmla="*/ 0 w 380"/>
                <a:gd name="T5" fmla="*/ 256 h 256"/>
                <a:gd name="T6" fmla="*/ 0 w 380"/>
                <a:gd name="T7" fmla="*/ 220 h 256"/>
                <a:gd name="T8" fmla="*/ 380 w 380"/>
                <a:gd name="T9" fmla="*/ 0 h 256"/>
              </a:gdLst>
              <a:ahLst/>
              <a:cxnLst>
                <a:cxn ang="0">
                  <a:pos x="T0" y="T1"/>
                </a:cxn>
                <a:cxn ang="0">
                  <a:pos x="T2" y="T3"/>
                </a:cxn>
                <a:cxn ang="0">
                  <a:pos x="T4" y="T5"/>
                </a:cxn>
                <a:cxn ang="0">
                  <a:pos x="T6" y="T7"/>
                </a:cxn>
                <a:cxn ang="0">
                  <a:pos x="T8" y="T9"/>
                </a:cxn>
              </a:cxnLst>
              <a:rect l="0" t="0" r="r" b="b"/>
              <a:pathLst>
                <a:path w="380" h="256">
                  <a:moveTo>
                    <a:pt x="380" y="0"/>
                  </a:moveTo>
                  <a:cubicBezTo>
                    <a:pt x="379" y="35"/>
                    <a:pt x="379" y="35"/>
                    <a:pt x="379" y="35"/>
                  </a:cubicBezTo>
                  <a:cubicBezTo>
                    <a:pt x="253" y="109"/>
                    <a:pt x="127" y="182"/>
                    <a:pt x="0" y="256"/>
                  </a:cubicBezTo>
                  <a:cubicBezTo>
                    <a:pt x="0" y="220"/>
                    <a:pt x="0" y="220"/>
                    <a:pt x="0" y="220"/>
                  </a:cubicBezTo>
                  <a:cubicBezTo>
                    <a:pt x="127" y="147"/>
                    <a:pt x="253" y="73"/>
                    <a:pt x="380" y="0"/>
                  </a:cubicBezTo>
                  <a:close/>
                </a:path>
              </a:pathLst>
            </a:custGeom>
            <a:solidFill>
              <a:srgbClr val="458F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iṣ1îḓê"/>
            <p:cNvSpPr/>
            <p:nvPr/>
          </p:nvSpPr>
          <p:spPr bwMode="auto">
            <a:xfrm>
              <a:off x="4500563" y="2298701"/>
              <a:ext cx="3273425" cy="1884363"/>
            </a:xfrm>
            <a:custGeom>
              <a:avLst/>
              <a:gdLst>
                <a:gd name="T0" fmla="*/ 379 w 992"/>
                <a:gd name="T1" fmla="*/ 0 h 572"/>
                <a:gd name="T2" fmla="*/ 992 w 992"/>
                <a:gd name="T3" fmla="*/ 352 h 572"/>
                <a:gd name="T4" fmla="*/ 612 w 992"/>
                <a:gd name="T5" fmla="*/ 572 h 572"/>
                <a:gd name="T6" fmla="*/ 0 w 992"/>
                <a:gd name="T7" fmla="*/ 220 h 572"/>
                <a:gd name="T8" fmla="*/ 379 w 992"/>
                <a:gd name="T9" fmla="*/ 0 h 572"/>
              </a:gdLst>
              <a:ahLst/>
              <a:cxnLst>
                <a:cxn ang="0">
                  <a:pos x="T0" y="T1"/>
                </a:cxn>
                <a:cxn ang="0">
                  <a:pos x="T2" y="T3"/>
                </a:cxn>
                <a:cxn ang="0">
                  <a:pos x="T4" y="T5"/>
                </a:cxn>
                <a:cxn ang="0">
                  <a:pos x="T6" y="T7"/>
                </a:cxn>
                <a:cxn ang="0">
                  <a:pos x="T8" y="T9"/>
                </a:cxn>
              </a:cxnLst>
              <a:rect l="0" t="0" r="r" b="b"/>
              <a:pathLst>
                <a:path w="992" h="572">
                  <a:moveTo>
                    <a:pt x="379" y="0"/>
                  </a:moveTo>
                  <a:cubicBezTo>
                    <a:pt x="992" y="352"/>
                    <a:pt x="992" y="352"/>
                    <a:pt x="992" y="352"/>
                  </a:cubicBezTo>
                  <a:cubicBezTo>
                    <a:pt x="865" y="425"/>
                    <a:pt x="739" y="499"/>
                    <a:pt x="612" y="572"/>
                  </a:cubicBezTo>
                  <a:cubicBezTo>
                    <a:pt x="0" y="220"/>
                    <a:pt x="0" y="220"/>
                    <a:pt x="0" y="220"/>
                  </a:cubicBezTo>
                  <a:cubicBezTo>
                    <a:pt x="126" y="147"/>
                    <a:pt x="253" y="73"/>
                    <a:pt x="379" y="0"/>
                  </a:cubicBezTo>
                  <a:close/>
                </a:path>
              </a:pathLst>
            </a:custGeom>
            <a:solidFill>
              <a:srgbClr val="60AB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ïṩ1îḑê"/>
            <p:cNvSpPr/>
            <p:nvPr/>
          </p:nvSpPr>
          <p:spPr bwMode="auto">
            <a:xfrm>
              <a:off x="4500563" y="3024188"/>
              <a:ext cx="2019300" cy="1277938"/>
            </a:xfrm>
            <a:custGeom>
              <a:avLst/>
              <a:gdLst>
                <a:gd name="T0" fmla="*/ 1272 w 1272"/>
                <a:gd name="T1" fmla="*/ 730 h 805"/>
                <a:gd name="T2" fmla="*/ 1272 w 1272"/>
                <a:gd name="T3" fmla="*/ 805 h 805"/>
                <a:gd name="T4" fmla="*/ 0 w 1272"/>
                <a:gd name="T5" fmla="*/ 74 h 805"/>
                <a:gd name="T6" fmla="*/ 0 w 1272"/>
                <a:gd name="T7" fmla="*/ 0 h 805"/>
                <a:gd name="T8" fmla="*/ 1272 w 1272"/>
                <a:gd name="T9" fmla="*/ 730 h 805"/>
              </a:gdLst>
              <a:ahLst/>
              <a:cxnLst>
                <a:cxn ang="0">
                  <a:pos x="T0" y="T1"/>
                </a:cxn>
                <a:cxn ang="0">
                  <a:pos x="T2" y="T3"/>
                </a:cxn>
                <a:cxn ang="0">
                  <a:pos x="T4" y="T5"/>
                </a:cxn>
                <a:cxn ang="0">
                  <a:pos x="T6" y="T7"/>
                </a:cxn>
                <a:cxn ang="0">
                  <a:pos x="T8" y="T9"/>
                </a:cxn>
              </a:cxnLst>
              <a:rect l="0" t="0" r="r" b="b"/>
              <a:pathLst>
                <a:path w="1272" h="805">
                  <a:moveTo>
                    <a:pt x="1272" y="730"/>
                  </a:moveTo>
                  <a:lnTo>
                    <a:pt x="1272" y="805"/>
                  </a:lnTo>
                  <a:lnTo>
                    <a:pt x="0" y="74"/>
                  </a:lnTo>
                  <a:lnTo>
                    <a:pt x="0" y="0"/>
                  </a:lnTo>
                  <a:lnTo>
                    <a:pt x="1272" y="730"/>
                  </a:lnTo>
                  <a:close/>
                </a:path>
              </a:pathLst>
            </a:custGeom>
            <a:solidFill>
              <a:srgbClr val="3078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7" name="işlîḍè"/>
            <p:cNvSpPr/>
            <p:nvPr/>
          </p:nvSpPr>
          <p:spPr bwMode="auto">
            <a:xfrm>
              <a:off x="6578600" y="3159126"/>
              <a:ext cx="26988" cy="39688"/>
            </a:xfrm>
            <a:custGeom>
              <a:avLst/>
              <a:gdLst>
                <a:gd name="T0" fmla="*/ 17 w 17"/>
                <a:gd name="T1" fmla="*/ 10 h 25"/>
                <a:gd name="T2" fmla="*/ 17 w 17"/>
                <a:gd name="T3" fmla="*/ 25 h 25"/>
                <a:gd name="T4" fmla="*/ 0 w 17"/>
                <a:gd name="T5" fmla="*/ 14 h 25"/>
                <a:gd name="T6" fmla="*/ 0 w 17"/>
                <a:gd name="T7" fmla="*/ 0 h 25"/>
                <a:gd name="T8" fmla="*/ 17 w 17"/>
                <a:gd name="T9" fmla="*/ 10 h 25"/>
              </a:gdLst>
              <a:ahLst/>
              <a:cxnLst>
                <a:cxn ang="0">
                  <a:pos x="T0" y="T1"/>
                </a:cxn>
                <a:cxn ang="0">
                  <a:pos x="T2" y="T3"/>
                </a:cxn>
                <a:cxn ang="0">
                  <a:pos x="T4" y="T5"/>
                </a:cxn>
                <a:cxn ang="0">
                  <a:pos x="T6" y="T7"/>
                </a:cxn>
                <a:cxn ang="0">
                  <a:pos x="T8" y="T9"/>
                </a:cxn>
              </a:cxnLst>
              <a:rect l="0" t="0" r="r" b="b"/>
              <a:pathLst>
                <a:path w="17" h="25">
                  <a:moveTo>
                    <a:pt x="17" y="10"/>
                  </a:moveTo>
                  <a:lnTo>
                    <a:pt x="17" y="25"/>
                  </a:lnTo>
                  <a:lnTo>
                    <a:pt x="0" y="14"/>
                  </a:lnTo>
                  <a:lnTo>
                    <a:pt x="0" y="0"/>
                  </a:lnTo>
                  <a:lnTo>
                    <a:pt x="17" y="10"/>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ïşļiḋè"/>
            <p:cNvSpPr/>
            <p:nvPr/>
          </p:nvSpPr>
          <p:spPr bwMode="auto">
            <a:xfrm>
              <a:off x="6611938" y="3178176"/>
              <a:ext cx="14288" cy="33338"/>
            </a:xfrm>
            <a:custGeom>
              <a:avLst/>
              <a:gdLst>
                <a:gd name="T0" fmla="*/ 9 w 9"/>
                <a:gd name="T1" fmla="*/ 21 h 21"/>
                <a:gd name="T2" fmla="*/ 0 w 9"/>
                <a:gd name="T3" fmla="*/ 15 h 21"/>
                <a:gd name="T4" fmla="*/ 0 w 9"/>
                <a:gd name="T5" fmla="*/ 0 h 21"/>
                <a:gd name="T6" fmla="*/ 9 w 9"/>
                <a:gd name="T7" fmla="*/ 6 h 21"/>
                <a:gd name="T8" fmla="*/ 9 w 9"/>
                <a:gd name="T9" fmla="*/ 21 h 21"/>
              </a:gdLst>
              <a:ahLst/>
              <a:cxnLst>
                <a:cxn ang="0">
                  <a:pos x="T0" y="T1"/>
                </a:cxn>
                <a:cxn ang="0">
                  <a:pos x="T2" y="T3"/>
                </a:cxn>
                <a:cxn ang="0">
                  <a:pos x="T4" y="T5"/>
                </a:cxn>
                <a:cxn ang="0">
                  <a:pos x="T6" y="T7"/>
                </a:cxn>
                <a:cxn ang="0">
                  <a:pos x="T8" y="T9"/>
                </a:cxn>
              </a:cxnLst>
              <a:rect l="0" t="0" r="r" b="b"/>
              <a:pathLst>
                <a:path w="9" h="21">
                  <a:moveTo>
                    <a:pt x="9" y="21"/>
                  </a:moveTo>
                  <a:lnTo>
                    <a:pt x="0" y="15"/>
                  </a:lnTo>
                  <a:lnTo>
                    <a:pt x="0" y="0"/>
                  </a:lnTo>
                  <a:lnTo>
                    <a:pt x="9" y="6"/>
                  </a:lnTo>
                  <a:lnTo>
                    <a:pt x="9"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îşļïḓè"/>
            <p:cNvSpPr/>
            <p:nvPr/>
          </p:nvSpPr>
          <p:spPr bwMode="auto">
            <a:xfrm>
              <a:off x="6635750" y="3192463"/>
              <a:ext cx="12700" cy="31750"/>
            </a:xfrm>
            <a:custGeom>
              <a:avLst/>
              <a:gdLst>
                <a:gd name="T0" fmla="*/ 8 w 8"/>
                <a:gd name="T1" fmla="*/ 20 h 20"/>
                <a:gd name="T2" fmla="*/ 0 w 8"/>
                <a:gd name="T3" fmla="*/ 14 h 20"/>
                <a:gd name="T4" fmla="*/ 0 w 8"/>
                <a:gd name="T5" fmla="*/ 0 h 20"/>
                <a:gd name="T6" fmla="*/ 8 w 8"/>
                <a:gd name="T7" fmla="*/ 6 h 20"/>
                <a:gd name="T8" fmla="*/ 8 w 8"/>
                <a:gd name="T9" fmla="*/ 20 h 20"/>
              </a:gdLst>
              <a:ahLst/>
              <a:cxnLst>
                <a:cxn ang="0">
                  <a:pos x="T0" y="T1"/>
                </a:cxn>
                <a:cxn ang="0">
                  <a:pos x="T2" y="T3"/>
                </a:cxn>
                <a:cxn ang="0">
                  <a:pos x="T4" y="T5"/>
                </a:cxn>
                <a:cxn ang="0">
                  <a:pos x="T6" y="T7"/>
                </a:cxn>
                <a:cxn ang="0">
                  <a:pos x="T8" y="T9"/>
                </a:cxn>
              </a:cxnLst>
              <a:rect l="0" t="0" r="r" b="b"/>
              <a:pathLst>
                <a:path w="8" h="20">
                  <a:moveTo>
                    <a:pt x="8" y="20"/>
                  </a:moveTo>
                  <a:lnTo>
                    <a:pt x="0" y="14"/>
                  </a:lnTo>
                  <a:lnTo>
                    <a:pt x="0" y="0"/>
                  </a:lnTo>
                  <a:lnTo>
                    <a:pt x="8" y="6"/>
                  </a:lnTo>
                  <a:lnTo>
                    <a:pt x="8" y="20"/>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ïṣḻïḍê"/>
            <p:cNvSpPr/>
            <p:nvPr/>
          </p:nvSpPr>
          <p:spPr bwMode="auto">
            <a:xfrm>
              <a:off x="6657975" y="3205163"/>
              <a:ext cx="14288" cy="33338"/>
            </a:xfrm>
            <a:custGeom>
              <a:avLst/>
              <a:gdLst>
                <a:gd name="T0" fmla="*/ 9 w 9"/>
                <a:gd name="T1" fmla="*/ 21 h 21"/>
                <a:gd name="T2" fmla="*/ 0 w 9"/>
                <a:gd name="T3" fmla="*/ 14 h 21"/>
                <a:gd name="T4" fmla="*/ 0 w 9"/>
                <a:gd name="T5" fmla="*/ 0 h 21"/>
                <a:gd name="T6" fmla="*/ 9 w 9"/>
                <a:gd name="T7" fmla="*/ 6 h 21"/>
                <a:gd name="T8" fmla="*/ 9 w 9"/>
                <a:gd name="T9" fmla="*/ 21 h 21"/>
              </a:gdLst>
              <a:ahLst/>
              <a:cxnLst>
                <a:cxn ang="0">
                  <a:pos x="T0" y="T1"/>
                </a:cxn>
                <a:cxn ang="0">
                  <a:pos x="T2" y="T3"/>
                </a:cxn>
                <a:cxn ang="0">
                  <a:pos x="T4" y="T5"/>
                </a:cxn>
                <a:cxn ang="0">
                  <a:pos x="T6" y="T7"/>
                </a:cxn>
                <a:cxn ang="0">
                  <a:pos x="T8" y="T9"/>
                </a:cxn>
              </a:cxnLst>
              <a:rect l="0" t="0" r="r" b="b"/>
              <a:pathLst>
                <a:path w="9" h="21">
                  <a:moveTo>
                    <a:pt x="9" y="21"/>
                  </a:moveTo>
                  <a:lnTo>
                    <a:pt x="0" y="14"/>
                  </a:lnTo>
                  <a:lnTo>
                    <a:pt x="0" y="0"/>
                  </a:lnTo>
                  <a:lnTo>
                    <a:pt x="9" y="6"/>
                  </a:lnTo>
                  <a:lnTo>
                    <a:pt x="9"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îSḻiḓè"/>
            <p:cNvSpPr/>
            <p:nvPr/>
          </p:nvSpPr>
          <p:spPr bwMode="auto">
            <a:xfrm>
              <a:off x="6681788" y="3217863"/>
              <a:ext cx="12700" cy="33338"/>
            </a:xfrm>
            <a:custGeom>
              <a:avLst/>
              <a:gdLst>
                <a:gd name="T0" fmla="*/ 8 w 8"/>
                <a:gd name="T1" fmla="*/ 21 h 21"/>
                <a:gd name="T2" fmla="*/ 0 w 8"/>
                <a:gd name="T3" fmla="*/ 15 h 21"/>
                <a:gd name="T4" fmla="*/ 0 w 8"/>
                <a:gd name="T5" fmla="*/ 0 h 21"/>
                <a:gd name="T6" fmla="*/ 8 w 8"/>
                <a:gd name="T7" fmla="*/ 6 h 21"/>
                <a:gd name="T8" fmla="*/ 8 w 8"/>
                <a:gd name="T9" fmla="*/ 21 h 21"/>
              </a:gdLst>
              <a:ahLst/>
              <a:cxnLst>
                <a:cxn ang="0">
                  <a:pos x="T0" y="T1"/>
                </a:cxn>
                <a:cxn ang="0">
                  <a:pos x="T2" y="T3"/>
                </a:cxn>
                <a:cxn ang="0">
                  <a:pos x="T4" y="T5"/>
                </a:cxn>
                <a:cxn ang="0">
                  <a:pos x="T6" y="T7"/>
                </a:cxn>
                <a:cxn ang="0">
                  <a:pos x="T8" y="T9"/>
                </a:cxn>
              </a:cxnLst>
              <a:rect l="0" t="0" r="r" b="b"/>
              <a:pathLst>
                <a:path w="8" h="21">
                  <a:moveTo>
                    <a:pt x="8" y="21"/>
                  </a:moveTo>
                  <a:lnTo>
                    <a:pt x="0" y="15"/>
                  </a:lnTo>
                  <a:lnTo>
                    <a:pt x="0" y="0"/>
                  </a:lnTo>
                  <a:lnTo>
                    <a:pt x="8" y="6"/>
                  </a:lnTo>
                  <a:lnTo>
                    <a:pt x="8"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îşľïḑê"/>
            <p:cNvSpPr/>
            <p:nvPr/>
          </p:nvSpPr>
          <p:spPr bwMode="auto">
            <a:xfrm>
              <a:off x="6700838" y="3230563"/>
              <a:ext cx="17463" cy="33338"/>
            </a:xfrm>
            <a:custGeom>
              <a:avLst/>
              <a:gdLst>
                <a:gd name="T0" fmla="*/ 11 w 11"/>
                <a:gd name="T1" fmla="*/ 21 h 21"/>
                <a:gd name="T2" fmla="*/ 0 w 11"/>
                <a:gd name="T3" fmla="*/ 15 h 21"/>
                <a:gd name="T4" fmla="*/ 0 w 11"/>
                <a:gd name="T5" fmla="*/ 0 h 21"/>
                <a:gd name="T6" fmla="*/ 11 w 11"/>
                <a:gd name="T7" fmla="*/ 7 h 21"/>
                <a:gd name="T8" fmla="*/ 11 w 11"/>
                <a:gd name="T9" fmla="*/ 21 h 21"/>
              </a:gdLst>
              <a:ahLst/>
              <a:cxnLst>
                <a:cxn ang="0">
                  <a:pos x="T0" y="T1"/>
                </a:cxn>
                <a:cxn ang="0">
                  <a:pos x="T2" y="T3"/>
                </a:cxn>
                <a:cxn ang="0">
                  <a:pos x="T4" y="T5"/>
                </a:cxn>
                <a:cxn ang="0">
                  <a:pos x="T6" y="T7"/>
                </a:cxn>
                <a:cxn ang="0">
                  <a:pos x="T8" y="T9"/>
                </a:cxn>
              </a:cxnLst>
              <a:rect l="0" t="0" r="r" b="b"/>
              <a:pathLst>
                <a:path w="11" h="21">
                  <a:moveTo>
                    <a:pt x="11" y="21"/>
                  </a:moveTo>
                  <a:lnTo>
                    <a:pt x="0" y="15"/>
                  </a:lnTo>
                  <a:lnTo>
                    <a:pt x="0" y="0"/>
                  </a:lnTo>
                  <a:lnTo>
                    <a:pt x="11" y="7"/>
                  </a:lnTo>
                  <a:lnTo>
                    <a:pt x="11"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ïṣ1íḋé"/>
            <p:cNvSpPr/>
            <p:nvPr/>
          </p:nvSpPr>
          <p:spPr bwMode="auto">
            <a:xfrm>
              <a:off x="6724650" y="3244851"/>
              <a:ext cx="15875" cy="33338"/>
            </a:xfrm>
            <a:custGeom>
              <a:avLst/>
              <a:gdLst>
                <a:gd name="T0" fmla="*/ 10 w 10"/>
                <a:gd name="T1" fmla="*/ 21 h 21"/>
                <a:gd name="T2" fmla="*/ 0 w 10"/>
                <a:gd name="T3" fmla="*/ 16 h 21"/>
                <a:gd name="T4" fmla="*/ 0 w 10"/>
                <a:gd name="T5" fmla="*/ 0 h 21"/>
                <a:gd name="T6" fmla="*/ 10 w 10"/>
                <a:gd name="T7" fmla="*/ 6 h 21"/>
                <a:gd name="T8" fmla="*/ 10 w 10"/>
                <a:gd name="T9" fmla="*/ 21 h 21"/>
              </a:gdLst>
              <a:ahLst/>
              <a:cxnLst>
                <a:cxn ang="0">
                  <a:pos x="T0" y="T1"/>
                </a:cxn>
                <a:cxn ang="0">
                  <a:pos x="T2" y="T3"/>
                </a:cxn>
                <a:cxn ang="0">
                  <a:pos x="T4" y="T5"/>
                </a:cxn>
                <a:cxn ang="0">
                  <a:pos x="T6" y="T7"/>
                </a:cxn>
                <a:cxn ang="0">
                  <a:pos x="T8" y="T9"/>
                </a:cxn>
              </a:cxnLst>
              <a:rect l="0" t="0" r="r" b="b"/>
              <a:pathLst>
                <a:path w="10" h="21">
                  <a:moveTo>
                    <a:pt x="10" y="21"/>
                  </a:moveTo>
                  <a:lnTo>
                    <a:pt x="0" y="16"/>
                  </a:lnTo>
                  <a:lnTo>
                    <a:pt x="0" y="0"/>
                  </a:lnTo>
                  <a:lnTo>
                    <a:pt x="10" y="6"/>
                  </a:lnTo>
                  <a:lnTo>
                    <a:pt x="10"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iSlîdê"/>
            <p:cNvSpPr/>
            <p:nvPr/>
          </p:nvSpPr>
          <p:spPr bwMode="auto">
            <a:xfrm>
              <a:off x="6746875" y="3260726"/>
              <a:ext cx="17463" cy="30163"/>
            </a:xfrm>
            <a:custGeom>
              <a:avLst/>
              <a:gdLst>
                <a:gd name="T0" fmla="*/ 11 w 11"/>
                <a:gd name="T1" fmla="*/ 19 h 19"/>
                <a:gd name="T2" fmla="*/ 0 w 11"/>
                <a:gd name="T3" fmla="*/ 15 h 19"/>
                <a:gd name="T4" fmla="*/ 0 w 11"/>
                <a:gd name="T5" fmla="*/ 0 h 19"/>
                <a:gd name="T6" fmla="*/ 11 w 11"/>
                <a:gd name="T7" fmla="*/ 4 h 19"/>
                <a:gd name="T8" fmla="*/ 11 w 11"/>
                <a:gd name="T9" fmla="*/ 19 h 19"/>
              </a:gdLst>
              <a:ahLst/>
              <a:cxnLst>
                <a:cxn ang="0">
                  <a:pos x="T0" y="T1"/>
                </a:cxn>
                <a:cxn ang="0">
                  <a:pos x="T2" y="T3"/>
                </a:cxn>
                <a:cxn ang="0">
                  <a:pos x="T4" y="T5"/>
                </a:cxn>
                <a:cxn ang="0">
                  <a:pos x="T6" y="T7"/>
                </a:cxn>
                <a:cxn ang="0">
                  <a:pos x="T8" y="T9"/>
                </a:cxn>
              </a:cxnLst>
              <a:rect l="0" t="0" r="r" b="b"/>
              <a:pathLst>
                <a:path w="11" h="19">
                  <a:moveTo>
                    <a:pt x="11" y="19"/>
                  </a:moveTo>
                  <a:lnTo>
                    <a:pt x="0" y="15"/>
                  </a:lnTo>
                  <a:lnTo>
                    <a:pt x="0" y="0"/>
                  </a:lnTo>
                  <a:lnTo>
                    <a:pt x="11" y="4"/>
                  </a:lnTo>
                  <a:lnTo>
                    <a:pt x="11" y="19"/>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íSḷïḓê"/>
            <p:cNvSpPr/>
            <p:nvPr/>
          </p:nvSpPr>
          <p:spPr bwMode="auto">
            <a:xfrm>
              <a:off x="6770688" y="3273426"/>
              <a:ext cx="15875" cy="30163"/>
            </a:xfrm>
            <a:custGeom>
              <a:avLst/>
              <a:gdLst>
                <a:gd name="T0" fmla="*/ 10 w 10"/>
                <a:gd name="T1" fmla="*/ 19 h 19"/>
                <a:gd name="T2" fmla="*/ 0 w 10"/>
                <a:gd name="T3" fmla="*/ 15 h 19"/>
                <a:gd name="T4" fmla="*/ 0 w 10"/>
                <a:gd name="T5" fmla="*/ 0 h 19"/>
                <a:gd name="T6" fmla="*/ 10 w 10"/>
                <a:gd name="T7" fmla="*/ 5 h 19"/>
                <a:gd name="T8" fmla="*/ 10 w 10"/>
                <a:gd name="T9" fmla="*/ 19 h 19"/>
              </a:gdLst>
              <a:ahLst/>
              <a:cxnLst>
                <a:cxn ang="0">
                  <a:pos x="T0" y="T1"/>
                </a:cxn>
                <a:cxn ang="0">
                  <a:pos x="T2" y="T3"/>
                </a:cxn>
                <a:cxn ang="0">
                  <a:pos x="T4" y="T5"/>
                </a:cxn>
                <a:cxn ang="0">
                  <a:pos x="T6" y="T7"/>
                </a:cxn>
                <a:cxn ang="0">
                  <a:pos x="T8" y="T9"/>
                </a:cxn>
              </a:cxnLst>
              <a:rect l="0" t="0" r="r" b="b"/>
              <a:pathLst>
                <a:path w="10" h="19">
                  <a:moveTo>
                    <a:pt x="10" y="19"/>
                  </a:moveTo>
                  <a:lnTo>
                    <a:pt x="0" y="15"/>
                  </a:lnTo>
                  <a:lnTo>
                    <a:pt x="0" y="0"/>
                  </a:lnTo>
                  <a:lnTo>
                    <a:pt x="10" y="5"/>
                  </a:lnTo>
                  <a:lnTo>
                    <a:pt x="10" y="19"/>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ïsľíďè"/>
            <p:cNvSpPr/>
            <p:nvPr/>
          </p:nvSpPr>
          <p:spPr bwMode="auto">
            <a:xfrm>
              <a:off x="6792913" y="3287713"/>
              <a:ext cx="26988" cy="36513"/>
            </a:xfrm>
            <a:custGeom>
              <a:avLst/>
              <a:gdLst>
                <a:gd name="T0" fmla="*/ 17 w 17"/>
                <a:gd name="T1" fmla="*/ 23 h 23"/>
                <a:gd name="T2" fmla="*/ 0 w 17"/>
                <a:gd name="T3" fmla="*/ 14 h 23"/>
                <a:gd name="T4" fmla="*/ 0 w 17"/>
                <a:gd name="T5" fmla="*/ 0 h 23"/>
                <a:gd name="T6" fmla="*/ 17 w 17"/>
                <a:gd name="T7" fmla="*/ 8 h 23"/>
                <a:gd name="T8" fmla="*/ 17 w 17"/>
                <a:gd name="T9" fmla="*/ 23 h 23"/>
              </a:gdLst>
              <a:ahLst/>
              <a:cxnLst>
                <a:cxn ang="0">
                  <a:pos x="T0" y="T1"/>
                </a:cxn>
                <a:cxn ang="0">
                  <a:pos x="T2" y="T3"/>
                </a:cxn>
                <a:cxn ang="0">
                  <a:pos x="T4" y="T5"/>
                </a:cxn>
                <a:cxn ang="0">
                  <a:pos x="T6" y="T7"/>
                </a:cxn>
                <a:cxn ang="0">
                  <a:pos x="T8" y="T9"/>
                </a:cxn>
              </a:cxnLst>
              <a:rect l="0" t="0" r="r" b="b"/>
              <a:pathLst>
                <a:path w="17" h="23">
                  <a:moveTo>
                    <a:pt x="17" y="23"/>
                  </a:moveTo>
                  <a:lnTo>
                    <a:pt x="0" y="14"/>
                  </a:lnTo>
                  <a:lnTo>
                    <a:pt x="0" y="0"/>
                  </a:lnTo>
                  <a:lnTo>
                    <a:pt x="17" y="8"/>
                  </a:lnTo>
                  <a:lnTo>
                    <a:pt x="17" y="23"/>
                  </a:ln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îṧlíḋè"/>
            <p:cNvSpPr/>
            <p:nvPr/>
          </p:nvSpPr>
          <p:spPr bwMode="auto">
            <a:xfrm>
              <a:off x="6611938" y="3175001"/>
              <a:ext cx="23813" cy="12700"/>
            </a:xfrm>
            <a:custGeom>
              <a:avLst/>
              <a:gdLst>
                <a:gd name="T0" fmla="*/ 15 w 15"/>
                <a:gd name="T1" fmla="*/ 4 h 8"/>
                <a:gd name="T2" fmla="*/ 9 w 15"/>
                <a:gd name="T3" fmla="*/ 8 h 8"/>
                <a:gd name="T4" fmla="*/ 0 w 15"/>
                <a:gd name="T5" fmla="*/ 2 h 8"/>
                <a:gd name="T6" fmla="*/ 4 w 15"/>
                <a:gd name="T7" fmla="*/ 0 h 8"/>
                <a:gd name="T8" fmla="*/ 15 w 15"/>
                <a:gd name="T9" fmla="*/ 4 h 8"/>
              </a:gdLst>
              <a:ahLst/>
              <a:cxnLst>
                <a:cxn ang="0">
                  <a:pos x="T0" y="T1"/>
                </a:cxn>
                <a:cxn ang="0">
                  <a:pos x="T2" y="T3"/>
                </a:cxn>
                <a:cxn ang="0">
                  <a:pos x="T4" y="T5"/>
                </a:cxn>
                <a:cxn ang="0">
                  <a:pos x="T6" y="T7"/>
                </a:cxn>
                <a:cxn ang="0">
                  <a:pos x="T8" y="T9"/>
                </a:cxn>
              </a:cxnLst>
              <a:rect l="0" t="0" r="r" b="b"/>
              <a:pathLst>
                <a:path w="15" h="8">
                  <a:moveTo>
                    <a:pt x="15" y="4"/>
                  </a:moveTo>
                  <a:lnTo>
                    <a:pt x="9" y="8"/>
                  </a:lnTo>
                  <a:lnTo>
                    <a:pt x="0" y="2"/>
                  </a:lnTo>
                  <a:lnTo>
                    <a:pt x="4" y="0"/>
                  </a:lnTo>
                  <a:lnTo>
                    <a:pt x="15" y="4"/>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ïṧľïďe"/>
            <p:cNvSpPr/>
            <p:nvPr/>
          </p:nvSpPr>
          <p:spPr bwMode="auto">
            <a:xfrm>
              <a:off x="6635750" y="3187701"/>
              <a:ext cx="19050" cy="14288"/>
            </a:xfrm>
            <a:custGeom>
              <a:avLst/>
              <a:gdLst>
                <a:gd name="T0" fmla="*/ 12 w 12"/>
                <a:gd name="T1" fmla="*/ 5 h 9"/>
                <a:gd name="T2" fmla="*/ 8 w 12"/>
                <a:gd name="T3" fmla="*/ 9 h 9"/>
                <a:gd name="T4" fmla="*/ 0 w 12"/>
                <a:gd name="T5" fmla="*/ 3 h 9"/>
                <a:gd name="T6" fmla="*/ 4 w 12"/>
                <a:gd name="T7" fmla="*/ 0 h 9"/>
                <a:gd name="T8" fmla="*/ 12 w 12"/>
                <a:gd name="T9" fmla="*/ 5 h 9"/>
              </a:gdLst>
              <a:ahLst/>
              <a:cxnLst>
                <a:cxn ang="0">
                  <a:pos x="T0" y="T1"/>
                </a:cxn>
                <a:cxn ang="0">
                  <a:pos x="T2" y="T3"/>
                </a:cxn>
                <a:cxn ang="0">
                  <a:pos x="T4" y="T5"/>
                </a:cxn>
                <a:cxn ang="0">
                  <a:pos x="T6" y="T7"/>
                </a:cxn>
                <a:cxn ang="0">
                  <a:pos x="T8" y="T9"/>
                </a:cxn>
              </a:cxnLst>
              <a:rect l="0" t="0" r="r" b="b"/>
              <a:pathLst>
                <a:path w="12" h="9">
                  <a:moveTo>
                    <a:pt x="12" y="5"/>
                  </a:moveTo>
                  <a:lnTo>
                    <a:pt x="8" y="9"/>
                  </a:lnTo>
                  <a:lnTo>
                    <a:pt x="0" y="3"/>
                  </a:lnTo>
                  <a:lnTo>
                    <a:pt x="4" y="0"/>
                  </a:lnTo>
                  <a:lnTo>
                    <a:pt x="12" y="5"/>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iṩľíḓè"/>
            <p:cNvSpPr/>
            <p:nvPr/>
          </p:nvSpPr>
          <p:spPr bwMode="auto">
            <a:xfrm>
              <a:off x="6657975" y="3201988"/>
              <a:ext cx="20638" cy="12700"/>
            </a:xfrm>
            <a:custGeom>
              <a:avLst/>
              <a:gdLst>
                <a:gd name="T0" fmla="*/ 13 w 13"/>
                <a:gd name="T1" fmla="*/ 6 h 8"/>
                <a:gd name="T2" fmla="*/ 9 w 13"/>
                <a:gd name="T3" fmla="*/ 8 h 8"/>
                <a:gd name="T4" fmla="*/ 0 w 13"/>
                <a:gd name="T5" fmla="*/ 2 h 8"/>
                <a:gd name="T6" fmla="*/ 4 w 13"/>
                <a:gd name="T7" fmla="*/ 0 h 8"/>
                <a:gd name="T8" fmla="*/ 13 w 13"/>
                <a:gd name="T9" fmla="*/ 6 h 8"/>
              </a:gdLst>
              <a:ahLst/>
              <a:cxnLst>
                <a:cxn ang="0">
                  <a:pos x="T0" y="T1"/>
                </a:cxn>
                <a:cxn ang="0">
                  <a:pos x="T2" y="T3"/>
                </a:cxn>
                <a:cxn ang="0">
                  <a:pos x="T4" y="T5"/>
                </a:cxn>
                <a:cxn ang="0">
                  <a:pos x="T6" y="T7"/>
                </a:cxn>
                <a:cxn ang="0">
                  <a:pos x="T8" y="T9"/>
                </a:cxn>
              </a:cxnLst>
              <a:rect l="0" t="0" r="r" b="b"/>
              <a:pathLst>
                <a:path w="13" h="8">
                  <a:moveTo>
                    <a:pt x="13" y="6"/>
                  </a:moveTo>
                  <a:lnTo>
                    <a:pt x="9" y="8"/>
                  </a:lnTo>
                  <a:lnTo>
                    <a:pt x="0" y="2"/>
                  </a:lnTo>
                  <a:lnTo>
                    <a:pt x="4" y="0"/>
                  </a:lnTo>
                  <a:lnTo>
                    <a:pt x="13"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îsḻiḓé"/>
            <p:cNvSpPr/>
            <p:nvPr/>
          </p:nvSpPr>
          <p:spPr bwMode="auto">
            <a:xfrm>
              <a:off x="6681788" y="3214688"/>
              <a:ext cx="19050" cy="12700"/>
            </a:xfrm>
            <a:custGeom>
              <a:avLst/>
              <a:gdLst>
                <a:gd name="T0" fmla="*/ 12 w 12"/>
                <a:gd name="T1" fmla="*/ 6 h 8"/>
                <a:gd name="T2" fmla="*/ 8 w 12"/>
                <a:gd name="T3" fmla="*/ 8 h 8"/>
                <a:gd name="T4" fmla="*/ 0 w 12"/>
                <a:gd name="T5" fmla="*/ 2 h 8"/>
                <a:gd name="T6" fmla="*/ 4 w 12"/>
                <a:gd name="T7" fmla="*/ 0 h 8"/>
                <a:gd name="T8" fmla="*/ 12 w 12"/>
                <a:gd name="T9" fmla="*/ 6 h 8"/>
              </a:gdLst>
              <a:ahLst/>
              <a:cxnLst>
                <a:cxn ang="0">
                  <a:pos x="T0" y="T1"/>
                </a:cxn>
                <a:cxn ang="0">
                  <a:pos x="T2" y="T3"/>
                </a:cxn>
                <a:cxn ang="0">
                  <a:pos x="T4" y="T5"/>
                </a:cxn>
                <a:cxn ang="0">
                  <a:pos x="T6" y="T7"/>
                </a:cxn>
                <a:cxn ang="0">
                  <a:pos x="T8" y="T9"/>
                </a:cxn>
              </a:cxnLst>
              <a:rect l="0" t="0" r="r" b="b"/>
              <a:pathLst>
                <a:path w="12" h="8">
                  <a:moveTo>
                    <a:pt x="12" y="6"/>
                  </a:moveTo>
                  <a:lnTo>
                    <a:pt x="8" y="8"/>
                  </a:lnTo>
                  <a:lnTo>
                    <a:pt x="0" y="2"/>
                  </a:lnTo>
                  <a:lnTo>
                    <a:pt x="4" y="0"/>
                  </a:lnTo>
                  <a:lnTo>
                    <a:pt x="12"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îš1íďè"/>
            <p:cNvSpPr/>
            <p:nvPr/>
          </p:nvSpPr>
          <p:spPr bwMode="auto">
            <a:xfrm>
              <a:off x="6700838" y="3227388"/>
              <a:ext cx="23813" cy="14288"/>
            </a:xfrm>
            <a:custGeom>
              <a:avLst/>
              <a:gdLst>
                <a:gd name="T0" fmla="*/ 15 w 15"/>
                <a:gd name="T1" fmla="*/ 7 h 9"/>
                <a:gd name="T2" fmla="*/ 11 w 15"/>
                <a:gd name="T3" fmla="*/ 9 h 9"/>
                <a:gd name="T4" fmla="*/ 0 w 15"/>
                <a:gd name="T5" fmla="*/ 2 h 9"/>
                <a:gd name="T6" fmla="*/ 4 w 15"/>
                <a:gd name="T7" fmla="*/ 0 h 9"/>
                <a:gd name="T8" fmla="*/ 15 w 15"/>
                <a:gd name="T9" fmla="*/ 7 h 9"/>
              </a:gdLst>
              <a:ahLst/>
              <a:cxnLst>
                <a:cxn ang="0">
                  <a:pos x="T0" y="T1"/>
                </a:cxn>
                <a:cxn ang="0">
                  <a:pos x="T2" y="T3"/>
                </a:cxn>
                <a:cxn ang="0">
                  <a:pos x="T4" y="T5"/>
                </a:cxn>
                <a:cxn ang="0">
                  <a:pos x="T6" y="T7"/>
                </a:cxn>
                <a:cxn ang="0">
                  <a:pos x="T8" y="T9"/>
                </a:cxn>
              </a:cxnLst>
              <a:rect l="0" t="0" r="r" b="b"/>
              <a:pathLst>
                <a:path w="15" h="9">
                  <a:moveTo>
                    <a:pt x="15" y="7"/>
                  </a:moveTo>
                  <a:lnTo>
                    <a:pt x="11" y="9"/>
                  </a:lnTo>
                  <a:lnTo>
                    <a:pt x="0" y="2"/>
                  </a:lnTo>
                  <a:lnTo>
                    <a:pt x="4" y="0"/>
                  </a:lnTo>
                  <a:lnTo>
                    <a:pt x="15" y="7"/>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íṥḷîďè"/>
            <p:cNvSpPr/>
            <p:nvPr/>
          </p:nvSpPr>
          <p:spPr bwMode="auto">
            <a:xfrm>
              <a:off x="6724650" y="3241676"/>
              <a:ext cx="22225" cy="12700"/>
            </a:xfrm>
            <a:custGeom>
              <a:avLst/>
              <a:gdLst>
                <a:gd name="T0" fmla="*/ 14 w 14"/>
                <a:gd name="T1" fmla="*/ 6 h 8"/>
                <a:gd name="T2" fmla="*/ 10 w 14"/>
                <a:gd name="T3" fmla="*/ 8 h 8"/>
                <a:gd name="T4" fmla="*/ 0 w 14"/>
                <a:gd name="T5" fmla="*/ 2 h 8"/>
                <a:gd name="T6" fmla="*/ 4 w 14"/>
                <a:gd name="T7" fmla="*/ 0 h 8"/>
                <a:gd name="T8" fmla="*/ 14 w 14"/>
                <a:gd name="T9" fmla="*/ 6 h 8"/>
              </a:gdLst>
              <a:ahLst/>
              <a:cxnLst>
                <a:cxn ang="0">
                  <a:pos x="T0" y="T1"/>
                </a:cxn>
                <a:cxn ang="0">
                  <a:pos x="T2" y="T3"/>
                </a:cxn>
                <a:cxn ang="0">
                  <a:pos x="T4" y="T5"/>
                </a:cxn>
                <a:cxn ang="0">
                  <a:pos x="T6" y="T7"/>
                </a:cxn>
                <a:cxn ang="0">
                  <a:pos x="T8" y="T9"/>
                </a:cxn>
              </a:cxnLst>
              <a:rect l="0" t="0" r="r" b="b"/>
              <a:pathLst>
                <a:path w="14" h="8">
                  <a:moveTo>
                    <a:pt x="14" y="6"/>
                  </a:moveTo>
                  <a:lnTo>
                    <a:pt x="10" y="8"/>
                  </a:lnTo>
                  <a:lnTo>
                    <a:pt x="0" y="2"/>
                  </a:lnTo>
                  <a:lnTo>
                    <a:pt x="4" y="0"/>
                  </a:lnTo>
                  <a:lnTo>
                    <a:pt x="14"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íṧḷïḓè"/>
            <p:cNvSpPr/>
            <p:nvPr/>
          </p:nvSpPr>
          <p:spPr bwMode="auto">
            <a:xfrm>
              <a:off x="6746875" y="3254376"/>
              <a:ext cx="23813" cy="12700"/>
            </a:xfrm>
            <a:custGeom>
              <a:avLst/>
              <a:gdLst>
                <a:gd name="T0" fmla="*/ 15 w 15"/>
                <a:gd name="T1" fmla="*/ 6 h 8"/>
                <a:gd name="T2" fmla="*/ 11 w 15"/>
                <a:gd name="T3" fmla="*/ 8 h 8"/>
                <a:gd name="T4" fmla="*/ 0 w 15"/>
                <a:gd name="T5" fmla="*/ 4 h 8"/>
                <a:gd name="T6" fmla="*/ 5 w 15"/>
                <a:gd name="T7" fmla="*/ 0 h 8"/>
                <a:gd name="T8" fmla="*/ 15 w 15"/>
                <a:gd name="T9" fmla="*/ 6 h 8"/>
              </a:gdLst>
              <a:ahLst/>
              <a:cxnLst>
                <a:cxn ang="0">
                  <a:pos x="T0" y="T1"/>
                </a:cxn>
                <a:cxn ang="0">
                  <a:pos x="T2" y="T3"/>
                </a:cxn>
                <a:cxn ang="0">
                  <a:pos x="T4" y="T5"/>
                </a:cxn>
                <a:cxn ang="0">
                  <a:pos x="T6" y="T7"/>
                </a:cxn>
                <a:cxn ang="0">
                  <a:pos x="T8" y="T9"/>
                </a:cxn>
              </a:cxnLst>
              <a:rect l="0" t="0" r="r" b="b"/>
              <a:pathLst>
                <a:path w="15" h="8">
                  <a:moveTo>
                    <a:pt x="15" y="6"/>
                  </a:moveTo>
                  <a:lnTo>
                    <a:pt x="11" y="8"/>
                  </a:lnTo>
                  <a:lnTo>
                    <a:pt x="0" y="4"/>
                  </a:lnTo>
                  <a:lnTo>
                    <a:pt x="5" y="0"/>
                  </a:lnTo>
                  <a:lnTo>
                    <a:pt x="15"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íṩlîḑè"/>
            <p:cNvSpPr/>
            <p:nvPr/>
          </p:nvSpPr>
          <p:spPr bwMode="auto">
            <a:xfrm>
              <a:off x="6770688" y="3267076"/>
              <a:ext cx="22225" cy="14288"/>
            </a:xfrm>
            <a:custGeom>
              <a:avLst/>
              <a:gdLst>
                <a:gd name="T0" fmla="*/ 14 w 14"/>
                <a:gd name="T1" fmla="*/ 7 h 9"/>
                <a:gd name="T2" fmla="*/ 10 w 14"/>
                <a:gd name="T3" fmla="*/ 9 h 9"/>
                <a:gd name="T4" fmla="*/ 0 w 14"/>
                <a:gd name="T5" fmla="*/ 4 h 9"/>
                <a:gd name="T6" fmla="*/ 4 w 14"/>
                <a:gd name="T7" fmla="*/ 0 h 9"/>
                <a:gd name="T8" fmla="*/ 14 w 14"/>
                <a:gd name="T9" fmla="*/ 7 h 9"/>
              </a:gdLst>
              <a:ahLst/>
              <a:cxnLst>
                <a:cxn ang="0">
                  <a:pos x="T0" y="T1"/>
                </a:cxn>
                <a:cxn ang="0">
                  <a:pos x="T2" y="T3"/>
                </a:cxn>
                <a:cxn ang="0">
                  <a:pos x="T4" y="T5"/>
                </a:cxn>
                <a:cxn ang="0">
                  <a:pos x="T6" y="T7"/>
                </a:cxn>
                <a:cxn ang="0">
                  <a:pos x="T8" y="T9"/>
                </a:cxn>
              </a:cxnLst>
              <a:rect l="0" t="0" r="r" b="b"/>
              <a:pathLst>
                <a:path w="14" h="9">
                  <a:moveTo>
                    <a:pt x="14" y="7"/>
                  </a:moveTo>
                  <a:lnTo>
                    <a:pt x="10" y="9"/>
                  </a:lnTo>
                  <a:lnTo>
                    <a:pt x="0" y="4"/>
                  </a:lnTo>
                  <a:lnTo>
                    <a:pt x="4" y="0"/>
                  </a:lnTo>
                  <a:lnTo>
                    <a:pt x="14" y="7"/>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îṥliďê"/>
            <p:cNvSpPr/>
            <p:nvPr/>
          </p:nvSpPr>
          <p:spPr bwMode="auto">
            <a:xfrm>
              <a:off x="6578600" y="2974976"/>
              <a:ext cx="550863" cy="325438"/>
            </a:xfrm>
            <a:custGeom>
              <a:avLst/>
              <a:gdLst>
                <a:gd name="T0" fmla="*/ 94 w 167"/>
                <a:gd name="T1" fmla="*/ 0 h 99"/>
                <a:gd name="T2" fmla="*/ 167 w 167"/>
                <a:gd name="T3" fmla="*/ 43 h 99"/>
                <a:gd name="T4" fmla="*/ 73 w 167"/>
                <a:gd name="T5" fmla="*/ 99 h 99"/>
                <a:gd name="T6" fmla="*/ 65 w 167"/>
                <a:gd name="T7" fmla="*/ 95 h 99"/>
                <a:gd name="T8" fmla="*/ 67 w 167"/>
                <a:gd name="T9" fmla="*/ 93 h 99"/>
                <a:gd name="T10" fmla="*/ 68 w 167"/>
                <a:gd name="T11" fmla="*/ 94 h 99"/>
                <a:gd name="T12" fmla="*/ 78 w 167"/>
                <a:gd name="T13" fmla="*/ 94 h 99"/>
                <a:gd name="T14" fmla="*/ 158 w 167"/>
                <a:gd name="T15" fmla="*/ 47 h 99"/>
                <a:gd name="T16" fmla="*/ 158 w 167"/>
                <a:gd name="T17" fmla="*/ 41 h 99"/>
                <a:gd name="T18" fmla="*/ 99 w 167"/>
                <a:gd name="T19" fmla="*/ 5 h 99"/>
                <a:gd name="T20" fmla="*/ 89 w 167"/>
                <a:gd name="T21" fmla="*/ 5 h 99"/>
                <a:gd name="T22" fmla="*/ 8 w 167"/>
                <a:gd name="T23" fmla="*/ 53 h 99"/>
                <a:gd name="T24" fmla="*/ 7 w 167"/>
                <a:gd name="T25" fmla="*/ 55 h 99"/>
                <a:gd name="T26" fmla="*/ 6 w 167"/>
                <a:gd name="T27" fmla="*/ 55 h 99"/>
                <a:gd name="T28" fmla="*/ 6 w 167"/>
                <a:gd name="T29" fmla="*/ 55 h 99"/>
                <a:gd name="T30" fmla="*/ 8 w 167"/>
                <a:gd name="T31" fmla="*/ 59 h 99"/>
                <a:gd name="T32" fmla="*/ 10 w 167"/>
                <a:gd name="T33" fmla="*/ 59 h 99"/>
                <a:gd name="T34" fmla="*/ 8 w 167"/>
                <a:gd name="T35" fmla="*/ 61 h 99"/>
                <a:gd name="T36" fmla="*/ 0 w 167"/>
                <a:gd name="T37" fmla="*/ 56 h 99"/>
                <a:gd name="T38" fmla="*/ 94 w 167"/>
                <a:gd name="T3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7" h="99">
                  <a:moveTo>
                    <a:pt x="94" y="0"/>
                  </a:moveTo>
                  <a:cubicBezTo>
                    <a:pt x="167" y="43"/>
                    <a:pt x="167" y="43"/>
                    <a:pt x="167" y="43"/>
                  </a:cubicBezTo>
                  <a:cubicBezTo>
                    <a:pt x="73" y="99"/>
                    <a:pt x="73" y="99"/>
                    <a:pt x="73" y="99"/>
                  </a:cubicBezTo>
                  <a:cubicBezTo>
                    <a:pt x="65" y="95"/>
                    <a:pt x="65" y="95"/>
                    <a:pt x="65" y="95"/>
                  </a:cubicBezTo>
                  <a:cubicBezTo>
                    <a:pt x="67" y="93"/>
                    <a:pt x="67" y="93"/>
                    <a:pt x="67" y="93"/>
                  </a:cubicBezTo>
                  <a:cubicBezTo>
                    <a:pt x="68" y="94"/>
                    <a:pt x="68" y="94"/>
                    <a:pt x="68" y="94"/>
                  </a:cubicBezTo>
                  <a:cubicBezTo>
                    <a:pt x="71" y="96"/>
                    <a:pt x="75" y="96"/>
                    <a:pt x="78" y="94"/>
                  </a:cubicBezTo>
                  <a:cubicBezTo>
                    <a:pt x="158" y="47"/>
                    <a:pt x="158" y="47"/>
                    <a:pt x="158" y="47"/>
                  </a:cubicBezTo>
                  <a:cubicBezTo>
                    <a:pt x="161" y="45"/>
                    <a:pt x="161" y="42"/>
                    <a:pt x="158" y="41"/>
                  </a:cubicBezTo>
                  <a:cubicBezTo>
                    <a:pt x="99" y="5"/>
                    <a:pt x="99" y="5"/>
                    <a:pt x="99" y="5"/>
                  </a:cubicBezTo>
                  <a:cubicBezTo>
                    <a:pt x="96" y="3"/>
                    <a:pt x="91" y="3"/>
                    <a:pt x="89" y="5"/>
                  </a:cubicBezTo>
                  <a:cubicBezTo>
                    <a:pt x="8" y="53"/>
                    <a:pt x="8" y="53"/>
                    <a:pt x="8" y="53"/>
                  </a:cubicBezTo>
                  <a:cubicBezTo>
                    <a:pt x="8" y="53"/>
                    <a:pt x="7" y="54"/>
                    <a:pt x="7" y="55"/>
                  </a:cubicBezTo>
                  <a:cubicBezTo>
                    <a:pt x="6" y="55"/>
                    <a:pt x="6" y="55"/>
                    <a:pt x="6" y="55"/>
                  </a:cubicBezTo>
                  <a:cubicBezTo>
                    <a:pt x="6" y="55"/>
                    <a:pt x="6" y="55"/>
                    <a:pt x="6" y="55"/>
                  </a:cubicBezTo>
                  <a:cubicBezTo>
                    <a:pt x="6" y="56"/>
                    <a:pt x="7" y="58"/>
                    <a:pt x="8" y="59"/>
                  </a:cubicBezTo>
                  <a:cubicBezTo>
                    <a:pt x="10" y="59"/>
                    <a:pt x="10" y="59"/>
                    <a:pt x="10" y="59"/>
                  </a:cubicBezTo>
                  <a:cubicBezTo>
                    <a:pt x="8" y="61"/>
                    <a:pt x="8" y="61"/>
                    <a:pt x="8" y="61"/>
                  </a:cubicBezTo>
                  <a:cubicBezTo>
                    <a:pt x="0" y="56"/>
                    <a:pt x="0" y="56"/>
                    <a:pt x="0" y="56"/>
                  </a:cubicBezTo>
                  <a:lnTo>
                    <a:pt x="94"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íṥ1îḓè"/>
            <p:cNvSpPr/>
            <p:nvPr/>
          </p:nvSpPr>
          <p:spPr bwMode="auto">
            <a:xfrm>
              <a:off x="6819900" y="3116263"/>
              <a:ext cx="309563" cy="207963"/>
            </a:xfrm>
            <a:custGeom>
              <a:avLst/>
              <a:gdLst>
                <a:gd name="T0" fmla="*/ 195 w 195"/>
                <a:gd name="T1" fmla="*/ 0 h 131"/>
                <a:gd name="T2" fmla="*/ 195 w 195"/>
                <a:gd name="T3" fmla="*/ 14 h 131"/>
                <a:gd name="T4" fmla="*/ 0 w 195"/>
                <a:gd name="T5" fmla="*/ 131 h 131"/>
                <a:gd name="T6" fmla="*/ 0 w 195"/>
                <a:gd name="T7" fmla="*/ 116 h 131"/>
                <a:gd name="T8" fmla="*/ 195 w 195"/>
                <a:gd name="T9" fmla="*/ 0 h 131"/>
              </a:gdLst>
              <a:ahLst/>
              <a:cxnLst>
                <a:cxn ang="0">
                  <a:pos x="T0" y="T1"/>
                </a:cxn>
                <a:cxn ang="0">
                  <a:pos x="T2" y="T3"/>
                </a:cxn>
                <a:cxn ang="0">
                  <a:pos x="T4" y="T5"/>
                </a:cxn>
                <a:cxn ang="0">
                  <a:pos x="T6" y="T7"/>
                </a:cxn>
                <a:cxn ang="0">
                  <a:pos x="T8" y="T9"/>
                </a:cxn>
              </a:cxnLst>
              <a:rect l="0" t="0" r="r" b="b"/>
              <a:pathLst>
                <a:path w="195" h="131">
                  <a:moveTo>
                    <a:pt x="195" y="0"/>
                  </a:moveTo>
                  <a:lnTo>
                    <a:pt x="195" y="14"/>
                  </a:lnTo>
                  <a:lnTo>
                    <a:pt x="0" y="131"/>
                  </a:lnTo>
                  <a:lnTo>
                    <a:pt x="0" y="116"/>
                  </a:lnTo>
                  <a:lnTo>
                    <a:pt x="195" y="0"/>
                  </a:lnTo>
                  <a:close/>
                </a:path>
              </a:pathLst>
            </a:custGeom>
            <a:solidFill>
              <a:srgbClr val="0428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iṩḻïḍè"/>
            <p:cNvSpPr/>
            <p:nvPr/>
          </p:nvSpPr>
          <p:spPr bwMode="auto">
            <a:xfrm>
              <a:off x="6592888" y="3162301"/>
              <a:ext cx="39688" cy="22225"/>
            </a:xfrm>
            <a:custGeom>
              <a:avLst/>
              <a:gdLst>
                <a:gd name="T0" fmla="*/ 0 w 12"/>
                <a:gd name="T1" fmla="*/ 5 h 7"/>
                <a:gd name="T2" fmla="*/ 0 w 12"/>
                <a:gd name="T3" fmla="*/ 7 h 7"/>
                <a:gd name="T4" fmla="*/ 1 w 12"/>
                <a:gd name="T5" fmla="*/ 7 h 7"/>
                <a:gd name="T6" fmla="*/ 3 w 12"/>
                <a:gd name="T7" fmla="*/ 7 h 7"/>
                <a:gd name="T8" fmla="*/ 6 w 12"/>
                <a:gd name="T9" fmla="*/ 5 h 7"/>
                <a:gd name="T10" fmla="*/ 8 w 12"/>
                <a:gd name="T11" fmla="*/ 4 h 7"/>
                <a:gd name="T12" fmla="*/ 12 w 12"/>
                <a:gd name="T13" fmla="*/ 1 h 7"/>
                <a:gd name="T14" fmla="*/ 12 w 12"/>
                <a:gd name="T15" fmla="*/ 0 h 7"/>
                <a:gd name="T16" fmla="*/ 11 w 12"/>
                <a:gd name="T17" fmla="*/ 0 h 7"/>
                <a:gd name="T18" fmla="*/ 10 w 12"/>
                <a:gd name="T19" fmla="*/ 0 h 7"/>
                <a:gd name="T20" fmla="*/ 6 w 12"/>
                <a:gd name="T21" fmla="*/ 2 h 7"/>
                <a:gd name="T22" fmla="*/ 4 w 12"/>
                <a:gd name="T23" fmla="*/ 4 h 7"/>
                <a:gd name="T24" fmla="*/ 0 w 12"/>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5"/>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2" y="1"/>
                    <a:pt x="12" y="1"/>
                    <a:pt x="12" y="0"/>
                  </a:cubicBezTo>
                  <a:cubicBezTo>
                    <a:pt x="11" y="0"/>
                    <a:pt x="11" y="0"/>
                    <a:pt x="11" y="0"/>
                  </a:cubicBezTo>
                  <a:cubicBezTo>
                    <a:pt x="11" y="0"/>
                    <a:pt x="10" y="0"/>
                    <a:pt x="10" y="0"/>
                  </a:cubicBezTo>
                  <a:cubicBezTo>
                    <a:pt x="6" y="2"/>
                    <a:pt x="6" y="2"/>
                    <a:pt x="6" y="2"/>
                  </a:cubicBezTo>
                  <a:cubicBezTo>
                    <a:pt x="4" y="4"/>
                    <a:pt x="4" y="4"/>
                    <a:pt x="4" y="4"/>
                  </a:cubicBezTo>
                  <a:lnTo>
                    <a:pt x="0"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íṩļïdê"/>
            <p:cNvSpPr/>
            <p:nvPr/>
          </p:nvSpPr>
          <p:spPr bwMode="auto">
            <a:xfrm>
              <a:off x="6592888" y="3178176"/>
              <a:ext cx="19050" cy="30163"/>
            </a:xfrm>
            <a:custGeom>
              <a:avLst/>
              <a:gdLst>
                <a:gd name="T0" fmla="*/ 0 w 6"/>
                <a:gd name="T1" fmla="*/ 1 h 9"/>
                <a:gd name="T2" fmla="*/ 0 w 6"/>
                <a:gd name="T3" fmla="*/ 1 h 9"/>
                <a:gd name="T4" fmla="*/ 0 w 6"/>
                <a:gd name="T5" fmla="*/ 2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3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2 w 6"/>
                <a:gd name="T39" fmla="*/ 9 h 9"/>
                <a:gd name="T40" fmla="*/ 1 w 6"/>
                <a:gd name="T41" fmla="*/ 9 h 9"/>
                <a:gd name="T42" fmla="*/ 1 w 6"/>
                <a:gd name="T43" fmla="*/ 9 h 9"/>
                <a:gd name="T44" fmla="*/ 1 w 6"/>
                <a:gd name="T45" fmla="*/ 9 h 9"/>
                <a:gd name="T46" fmla="*/ 0 w 6"/>
                <a:gd name="T47" fmla="*/ 9 h 9"/>
                <a:gd name="T48" fmla="*/ 0 w 6"/>
                <a:gd name="T49" fmla="*/ 9 h 9"/>
                <a:gd name="T50" fmla="*/ 0 w 6"/>
                <a:gd name="T51" fmla="*/ 9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1"/>
                    <a:pt x="0" y="2"/>
                  </a:cubicBezTo>
                  <a:cubicBezTo>
                    <a:pt x="1" y="2"/>
                    <a:pt x="1" y="2"/>
                    <a:pt x="1" y="2"/>
                  </a:cubicBezTo>
                  <a:cubicBezTo>
                    <a:pt x="1" y="2"/>
                    <a:pt x="1" y="2"/>
                    <a:pt x="2" y="2"/>
                  </a:cubicBezTo>
                  <a:cubicBezTo>
                    <a:pt x="2" y="2"/>
                    <a:pt x="2" y="2"/>
                    <a:pt x="2" y="2"/>
                  </a:cubicBezTo>
                  <a:cubicBezTo>
                    <a:pt x="2" y="2"/>
                    <a:pt x="2" y="2"/>
                    <a:pt x="3" y="2"/>
                  </a:cubicBezTo>
                  <a:cubicBezTo>
                    <a:pt x="6" y="0"/>
                    <a:pt x="6" y="0"/>
                    <a:pt x="6" y="0"/>
                  </a:cubicBezTo>
                  <a:cubicBezTo>
                    <a:pt x="6" y="7"/>
                    <a:pt x="6" y="7"/>
                    <a:pt x="6" y="7"/>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1" y="9"/>
                    <a:pt x="1" y="9"/>
                  </a:cubicBezTo>
                  <a:cubicBezTo>
                    <a:pt x="1" y="9"/>
                    <a:pt x="1" y="9"/>
                    <a:pt x="1" y="9"/>
                  </a:cubicBezTo>
                  <a:cubicBezTo>
                    <a:pt x="1" y="9"/>
                    <a:pt x="1" y="9"/>
                    <a:pt x="1"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ïṣľîḑè"/>
            <p:cNvSpPr/>
            <p:nvPr/>
          </p:nvSpPr>
          <p:spPr bwMode="auto">
            <a:xfrm>
              <a:off x="6615113" y="3175001"/>
              <a:ext cx="39688" cy="23813"/>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1 h 7"/>
                <a:gd name="T14" fmla="*/ 12 w 12"/>
                <a:gd name="T15" fmla="*/ 0 h 7"/>
                <a:gd name="T16" fmla="*/ 11 w 12"/>
                <a:gd name="T17" fmla="*/ 0 h 7"/>
                <a:gd name="T18" fmla="*/ 9 w 12"/>
                <a:gd name="T19" fmla="*/ 0 h 7"/>
                <a:gd name="T20" fmla="*/ 6 w 12"/>
                <a:gd name="T21" fmla="*/ 2 h 7"/>
                <a:gd name="T22" fmla="*/ 3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2" y="1"/>
                    <a:pt x="12" y="1"/>
                    <a:pt x="12" y="0"/>
                  </a:cubicBezTo>
                  <a:cubicBezTo>
                    <a:pt x="11" y="0"/>
                    <a:pt x="11" y="0"/>
                    <a:pt x="11" y="0"/>
                  </a:cubicBezTo>
                  <a:cubicBezTo>
                    <a:pt x="11" y="0"/>
                    <a:pt x="10" y="0"/>
                    <a:pt x="9" y="0"/>
                  </a:cubicBezTo>
                  <a:cubicBezTo>
                    <a:pt x="6" y="2"/>
                    <a:pt x="6" y="2"/>
                    <a:pt x="6" y="2"/>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íSlîďè"/>
            <p:cNvSpPr/>
            <p:nvPr/>
          </p:nvSpPr>
          <p:spPr bwMode="auto">
            <a:xfrm>
              <a:off x="6615113" y="3192463"/>
              <a:ext cx="20638" cy="28575"/>
            </a:xfrm>
            <a:custGeom>
              <a:avLst/>
              <a:gdLst>
                <a:gd name="T0" fmla="*/ 0 w 6"/>
                <a:gd name="T1" fmla="*/ 1 h 9"/>
                <a:gd name="T2" fmla="*/ 0 w 6"/>
                <a:gd name="T3" fmla="*/ 1 h 9"/>
                <a:gd name="T4" fmla="*/ 0 w 6"/>
                <a:gd name="T5" fmla="*/ 2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2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1 w 6"/>
                <a:gd name="T39" fmla="*/ 9 h 9"/>
                <a:gd name="T40" fmla="*/ 1 w 6"/>
                <a:gd name="T41" fmla="*/ 9 h 9"/>
                <a:gd name="T42" fmla="*/ 1 w 6"/>
                <a:gd name="T43" fmla="*/ 9 h 9"/>
                <a:gd name="T44" fmla="*/ 1 w 6"/>
                <a:gd name="T45" fmla="*/ 9 h 9"/>
                <a:gd name="T46" fmla="*/ 0 w 6"/>
                <a:gd name="T47" fmla="*/ 9 h 9"/>
                <a:gd name="T48" fmla="*/ 0 w 6"/>
                <a:gd name="T49" fmla="*/ 9 h 9"/>
                <a:gd name="T50" fmla="*/ 0 w 6"/>
                <a:gd name="T51" fmla="*/ 9 h 9"/>
                <a:gd name="T52" fmla="*/ 0 w 6"/>
                <a:gd name="T53" fmla="*/ 9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2"/>
                    <a:pt x="0" y="2"/>
                  </a:cubicBezTo>
                  <a:cubicBezTo>
                    <a:pt x="1" y="2"/>
                    <a:pt x="1" y="2"/>
                    <a:pt x="1" y="2"/>
                  </a:cubicBezTo>
                  <a:cubicBezTo>
                    <a:pt x="1" y="2"/>
                    <a:pt x="1" y="2"/>
                    <a:pt x="2" y="2"/>
                  </a:cubicBezTo>
                  <a:cubicBezTo>
                    <a:pt x="2" y="2"/>
                    <a:pt x="2" y="2"/>
                    <a:pt x="2" y="2"/>
                  </a:cubicBezTo>
                  <a:cubicBezTo>
                    <a:pt x="2" y="2"/>
                    <a:pt x="2" y="2"/>
                    <a:pt x="3" y="2"/>
                  </a:cubicBezTo>
                  <a:cubicBezTo>
                    <a:pt x="6" y="0"/>
                    <a:pt x="6" y="0"/>
                    <a:pt x="6" y="0"/>
                  </a:cubicBezTo>
                  <a:cubicBezTo>
                    <a:pt x="6" y="7"/>
                    <a:pt x="6" y="7"/>
                    <a:pt x="6" y="7"/>
                  </a:cubicBezTo>
                  <a:cubicBezTo>
                    <a:pt x="3" y="9"/>
                    <a:pt x="3" y="9"/>
                    <a:pt x="3" y="9"/>
                  </a:cubicBezTo>
                  <a:cubicBezTo>
                    <a:pt x="3"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1" y="9"/>
                    <a:pt x="1" y="9"/>
                  </a:cubicBezTo>
                  <a:cubicBezTo>
                    <a:pt x="1" y="9"/>
                    <a:pt x="1" y="9"/>
                    <a:pt x="1" y="9"/>
                  </a:cubicBezTo>
                  <a:cubicBezTo>
                    <a:pt x="1" y="9"/>
                    <a:pt x="1" y="9"/>
                    <a:pt x="1" y="9"/>
                  </a:cubicBezTo>
                  <a:cubicBezTo>
                    <a:pt x="1" y="9"/>
                    <a:pt x="1" y="9"/>
                    <a:pt x="1"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iśļïḍè"/>
            <p:cNvSpPr/>
            <p:nvPr/>
          </p:nvSpPr>
          <p:spPr bwMode="auto">
            <a:xfrm>
              <a:off x="6638925" y="3205163"/>
              <a:ext cx="19050" cy="30163"/>
            </a:xfrm>
            <a:custGeom>
              <a:avLst/>
              <a:gdLst>
                <a:gd name="T0" fmla="*/ 0 w 6"/>
                <a:gd name="T1" fmla="*/ 1 h 9"/>
                <a:gd name="T2" fmla="*/ 0 w 6"/>
                <a:gd name="T3" fmla="*/ 1 h 9"/>
                <a:gd name="T4" fmla="*/ 0 w 6"/>
                <a:gd name="T5" fmla="*/ 2 h 9"/>
                <a:gd name="T6" fmla="*/ 1 w 6"/>
                <a:gd name="T7" fmla="*/ 2 h 9"/>
                <a:gd name="T8" fmla="*/ 1 w 6"/>
                <a:gd name="T9" fmla="*/ 2 h 9"/>
                <a:gd name="T10" fmla="*/ 1 w 6"/>
                <a:gd name="T11" fmla="*/ 2 h 9"/>
                <a:gd name="T12" fmla="*/ 2 w 6"/>
                <a:gd name="T13" fmla="*/ 2 h 9"/>
                <a:gd name="T14" fmla="*/ 6 w 6"/>
                <a:gd name="T15" fmla="*/ 0 h 9"/>
                <a:gd name="T16" fmla="*/ 6 w 6"/>
                <a:gd name="T17" fmla="*/ 7 h 9"/>
                <a:gd name="T18" fmla="*/ 2 w 6"/>
                <a:gd name="T19" fmla="*/ 9 h 9"/>
                <a:gd name="T20" fmla="*/ 2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1 w 6"/>
                <a:gd name="T37" fmla="*/ 9 h 9"/>
                <a:gd name="T38" fmla="*/ 1 w 6"/>
                <a:gd name="T39" fmla="*/ 9 h 9"/>
                <a:gd name="T40" fmla="*/ 1 w 6"/>
                <a:gd name="T41" fmla="*/ 9 h 9"/>
                <a:gd name="T42" fmla="*/ 1 w 6"/>
                <a:gd name="T43" fmla="*/ 9 h 9"/>
                <a:gd name="T44" fmla="*/ 1 w 6"/>
                <a:gd name="T45" fmla="*/ 9 h 9"/>
                <a:gd name="T46" fmla="*/ 0 w 6"/>
                <a:gd name="T47" fmla="*/ 9 h 9"/>
                <a:gd name="T48" fmla="*/ 0 w 6"/>
                <a:gd name="T49" fmla="*/ 9 h 9"/>
                <a:gd name="T50" fmla="*/ 0 w 6"/>
                <a:gd name="T51" fmla="*/ 9 h 9"/>
                <a:gd name="T52" fmla="*/ 0 w 6"/>
                <a:gd name="T53" fmla="*/ 9 h 9"/>
                <a:gd name="T54" fmla="*/ 0 w 6"/>
                <a:gd name="T55" fmla="*/ 9 h 9"/>
                <a:gd name="T56" fmla="*/ 0 w 6"/>
                <a:gd name="T57" fmla="*/ 9 h 9"/>
                <a:gd name="T58" fmla="*/ 0 w 6"/>
                <a:gd name="T59" fmla="*/ 9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2"/>
                    <a:pt x="0" y="2"/>
                    <a:pt x="0" y="2"/>
                  </a:cubicBezTo>
                  <a:cubicBezTo>
                    <a:pt x="1" y="2"/>
                    <a:pt x="1" y="2"/>
                    <a:pt x="1" y="2"/>
                  </a:cubicBezTo>
                  <a:cubicBezTo>
                    <a:pt x="1" y="2"/>
                    <a:pt x="1" y="2"/>
                    <a:pt x="1" y="2"/>
                  </a:cubicBezTo>
                  <a:cubicBezTo>
                    <a:pt x="1" y="2"/>
                    <a:pt x="1" y="2"/>
                    <a:pt x="1" y="2"/>
                  </a:cubicBezTo>
                  <a:cubicBezTo>
                    <a:pt x="2" y="2"/>
                    <a:pt x="2" y="2"/>
                    <a:pt x="2" y="2"/>
                  </a:cubicBezTo>
                  <a:cubicBezTo>
                    <a:pt x="6" y="0"/>
                    <a:pt x="6" y="0"/>
                    <a:pt x="6" y="0"/>
                  </a:cubicBezTo>
                  <a:cubicBezTo>
                    <a:pt x="6" y="7"/>
                    <a:pt x="6" y="7"/>
                    <a:pt x="6" y="7"/>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íṧ1íḓè"/>
            <p:cNvSpPr/>
            <p:nvPr/>
          </p:nvSpPr>
          <p:spPr bwMode="auto">
            <a:xfrm>
              <a:off x="6638925" y="3187701"/>
              <a:ext cx="39688" cy="23813"/>
            </a:xfrm>
            <a:custGeom>
              <a:avLst/>
              <a:gdLst>
                <a:gd name="T0" fmla="*/ 0 w 12"/>
                <a:gd name="T1" fmla="*/ 6 h 7"/>
                <a:gd name="T2" fmla="*/ 0 w 12"/>
                <a:gd name="T3" fmla="*/ 7 h 7"/>
                <a:gd name="T4" fmla="*/ 1 w 12"/>
                <a:gd name="T5" fmla="*/ 7 h 7"/>
                <a:gd name="T6" fmla="*/ 2 w 12"/>
                <a:gd name="T7" fmla="*/ 7 h 7"/>
                <a:gd name="T8" fmla="*/ 6 w 12"/>
                <a:gd name="T9" fmla="*/ 5 h 7"/>
                <a:gd name="T10" fmla="*/ 8 w 12"/>
                <a:gd name="T11" fmla="*/ 4 h 7"/>
                <a:gd name="T12" fmla="*/ 12 w 12"/>
                <a:gd name="T13" fmla="*/ 2 h 7"/>
                <a:gd name="T14" fmla="*/ 12 w 12"/>
                <a:gd name="T15" fmla="*/ 0 h 7"/>
                <a:gd name="T16" fmla="*/ 11 w 12"/>
                <a:gd name="T17" fmla="*/ 0 h 7"/>
                <a:gd name="T18" fmla="*/ 9 w 12"/>
                <a:gd name="T19" fmla="*/ 0 h 7"/>
                <a:gd name="T20" fmla="*/ 5 w 12"/>
                <a:gd name="T21" fmla="*/ 2 h 7"/>
                <a:gd name="T22" fmla="*/ 3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6"/>
                    <a:pt x="0" y="7"/>
                  </a:cubicBezTo>
                  <a:cubicBezTo>
                    <a:pt x="1" y="7"/>
                    <a:pt x="1" y="7"/>
                    <a:pt x="1" y="7"/>
                  </a:cubicBezTo>
                  <a:cubicBezTo>
                    <a:pt x="1" y="7"/>
                    <a:pt x="2" y="7"/>
                    <a:pt x="2" y="7"/>
                  </a:cubicBezTo>
                  <a:cubicBezTo>
                    <a:pt x="6" y="5"/>
                    <a:pt x="6" y="5"/>
                    <a:pt x="6" y="5"/>
                  </a:cubicBezTo>
                  <a:cubicBezTo>
                    <a:pt x="8" y="4"/>
                    <a:pt x="8" y="4"/>
                    <a:pt x="8" y="4"/>
                  </a:cubicBezTo>
                  <a:cubicBezTo>
                    <a:pt x="12" y="2"/>
                    <a:pt x="12" y="2"/>
                    <a:pt x="12" y="2"/>
                  </a:cubicBezTo>
                  <a:cubicBezTo>
                    <a:pt x="12" y="1"/>
                    <a:pt x="12" y="1"/>
                    <a:pt x="12" y="0"/>
                  </a:cubicBezTo>
                  <a:cubicBezTo>
                    <a:pt x="11" y="0"/>
                    <a:pt x="11" y="0"/>
                    <a:pt x="11" y="0"/>
                  </a:cubicBezTo>
                  <a:cubicBezTo>
                    <a:pt x="11" y="0"/>
                    <a:pt x="10" y="0"/>
                    <a:pt x="9" y="0"/>
                  </a:cubicBezTo>
                  <a:cubicBezTo>
                    <a:pt x="5" y="2"/>
                    <a:pt x="5" y="2"/>
                    <a:pt x="5" y="2"/>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íṥḻïde"/>
            <p:cNvSpPr/>
            <p:nvPr/>
          </p:nvSpPr>
          <p:spPr bwMode="auto">
            <a:xfrm>
              <a:off x="6661150" y="3217863"/>
              <a:ext cx="20638" cy="30163"/>
            </a:xfrm>
            <a:custGeom>
              <a:avLst/>
              <a:gdLst>
                <a:gd name="T0" fmla="*/ 0 w 6"/>
                <a:gd name="T1" fmla="*/ 2 h 9"/>
                <a:gd name="T2" fmla="*/ 0 w 6"/>
                <a:gd name="T3" fmla="*/ 2 h 9"/>
                <a:gd name="T4" fmla="*/ 0 w 6"/>
                <a:gd name="T5" fmla="*/ 2 h 9"/>
                <a:gd name="T6" fmla="*/ 0 w 6"/>
                <a:gd name="T7" fmla="*/ 2 h 9"/>
                <a:gd name="T8" fmla="*/ 1 w 6"/>
                <a:gd name="T9" fmla="*/ 2 h 9"/>
                <a:gd name="T10" fmla="*/ 1 w 6"/>
                <a:gd name="T11" fmla="*/ 2 h 9"/>
                <a:gd name="T12" fmla="*/ 2 w 6"/>
                <a:gd name="T13" fmla="*/ 2 h 9"/>
                <a:gd name="T14" fmla="*/ 6 w 6"/>
                <a:gd name="T15" fmla="*/ 0 h 9"/>
                <a:gd name="T16" fmla="*/ 6 w 6"/>
                <a:gd name="T17" fmla="*/ 7 h 9"/>
                <a:gd name="T18" fmla="*/ 2 w 6"/>
                <a:gd name="T19" fmla="*/ 9 h 9"/>
                <a:gd name="T20" fmla="*/ 2 w 6"/>
                <a:gd name="T21" fmla="*/ 9 h 9"/>
                <a:gd name="T22" fmla="*/ 2 w 6"/>
                <a:gd name="T23" fmla="*/ 9 h 9"/>
                <a:gd name="T24" fmla="*/ 2 w 6"/>
                <a:gd name="T25" fmla="*/ 9 h 9"/>
                <a:gd name="T26" fmla="*/ 2 w 6"/>
                <a:gd name="T27" fmla="*/ 9 h 9"/>
                <a:gd name="T28" fmla="*/ 2 w 6"/>
                <a:gd name="T29" fmla="*/ 9 h 9"/>
                <a:gd name="T30" fmla="*/ 1 w 6"/>
                <a:gd name="T31" fmla="*/ 9 h 9"/>
                <a:gd name="T32" fmla="*/ 1 w 6"/>
                <a:gd name="T33" fmla="*/ 9 h 9"/>
                <a:gd name="T34" fmla="*/ 1 w 6"/>
                <a:gd name="T35" fmla="*/ 9 h 9"/>
                <a:gd name="T36" fmla="*/ 1 w 6"/>
                <a:gd name="T37" fmla="*/ 9 h 9"/>
                <a:gd name="T38" fmla="*/ 1 w 6"/>
                <a:gd name="T39" fmla="*/ 9 h 9"/>
                <a:gd name="T40" fmla="*/ 1 w 6"/>
                <a:gd name="T41" fmla="*/ 9 h 9"/>
                <a:gd name="T42" fmla="*/ 1 w 6"/>
                <a:gd name="T43" fmla="*/ 9 h 9"/>
                <a:gd name="T44" fmla="*/ 0 w 6"/>
                <a:gd name="T45" fmla="*/ 9 h 9"/>
                <a:gd name="T46" fmla="*/ 0 w 6"/>
                <a:gd name="T47" fmla="*/ 9 h 9"/>
                <a:gd name="T48" fmla="*/ 0 w 6"/>
                <a:gd name="T49" fmla="*/ 9 h 9"/>
                <a:gd name="T50" fmla="*/ 0 w 6"/>
                <a:gd name="T51" fmla="*/ 9 h 9"/>
                <a:gd name="T52" fmla="*/ 0 w 6"/>
                <a:gd name="T53" fmla="*/ 9 h 9"/>
                <a:gd name="T54" fmla="*/ 0 w 6"/>
                <a:gd name="T55" fmla="*/ 9 h 9"/>
                <a:gd name="T56" fmla="*/ 0 w 6"/>
                <a:gd name="T57" fmla="*/ 9 h 9"/>
                <a:gd name="T58" fmla="*/ 0 w 6"/>
                <a:gd name="T59" fmla="*/ 9 h 9"/>
                <a:gd name="T60" fmla="*/ 0 w 6"/>
                <a:gd name="T61" fmla="*/ 9 h 9"/>
                <a:gd name="T62" fmla="*/ 0 w 6"/>
                <a:gd name="T63" fmla="*/ 8 h 9"/>
                <a:gd name="T64" fmla="*/ 0 w 6"/>
                <a:gd name="T65" fmla="*/ 8 h 9"/>
                <a:gd name="T66" fmla="*/ 0 w 6"/>
                <a:gd name="T67" fmla="*/ 8 h 9"/>
                <a:gd name="T68" fmla="*/ 0 w 6"/>
                <a:gd name="T69" fmla="*/ 1 h 9"/>
                <a:gd name="T70" fmla="*/ 0 w 6"/>
                <a:gd name="T7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2"/>
                  </a:moveTo>
                  <a:cubicBezTo>
                    <a:pt x="0" y="2"/>
                    <a:pt x="0" y="2"/>
                    <a:pt x="0" y="2"/>
                  </a:cubicBezTo>
                  <a:cubicBezTo>
                    <a:pt x="0" y="2"/>
                    <a:pt x="0" y="2"/>
                    <a:pt x="0" y="2"/>
                  </a:cubicBezTo>
                  <a:cubicBezTo>
                    <a:pt x="0" y="2"/>
                    <a:pt x="0" y="2"/>
                    <a:pt x="0" y="2"/>
                  </a:cubicBezTo>
                  <a:cubicBezTo>
                    <a:pt x="1" y="2"/>
                    <a:pt x="1" y="2"/>
                    <a:pt x="1" y="2"/>
                  </a:cubicBezTo>
                  <a:cubicBezTo>
                    <a:pt x="1" y="2"/>
                    <a:pt x="1" y="2"/>
                    <a:pt x="1" y="2"/>
                  </a:cubicBezTo>
                  <a:cubicBezTo>
                    <a:pt x="2" y="2"/>
                    <a:pt x="2" y="2"/>
                    <a:pt x="2" y="2"/>
                  </a:cubicBezTo>
                  <a:cubicBezTo>
                    <a:pt x="6" y="0"/>
                    <a:pt x="6" y="0"/>
                    <a:pt x="6" y="0"/>
                  </a:cubicBezTo>
                  <a:cubicBezTo>
                    <a:pt x="6" y="7"/>
                    <a:pt x="6" y="7"/>
                    <a:pt x="6" y="7"/>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1"/>
                    <a:pt x="0" y="1"/>
                    <a:pt x="0" y="1"/>
                  </a:cubicBezTo>
                  <a:cubicBezTo>
                    <a:pt x="0" y="1"/>
                    <a:pt x="0" y="1"/>
                    <a:pt x="0" y="2"/>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ïṣľíḋè"/>
            <p:cNvSpPr/>
            <p:nvPr/>
          </p:nvSpPr>
          <p:spPr bwMode="auto">
            <a:xfrm>
              <a:off x="6657975" y="3201988"/>
              <a:ext cx="42863" cy="22225"/>
            </a:xfrm>
            <a:custGeom>
              <a:avLst/>
              <a:gdLst>
                <a:gd name="T0" fmla="*/ 1 w 13"/>
                <a:gd name="T1" fmla="*/ 6 h 7"/>
                <a:gd name="T2" fmla="*/ 1 w 13"/>
                <a:gd name="T3" fmla="*/ 7 h 7"/>
                <a:gd name="T4" fmla="*/ 1 w 13"/>
                <a:gd name="T5" fmla="*/ 7 h 7"/>
                <a:gd name="T6" fmla="*/ 3 w 13"/>
                <a:gd name="T7" fmla="*/ 7 h 7"/>
                <a:gd name="T8" fmla="*/ 7 w 13"/>
                <a:gd name="T9" fmla="*/ 5 h 7"/>
                <a:gd name="T10" fmla="*/ 9 w 13"/>
                <a:gd name="T11" fmla="*/ 4 h 7"/>
                <a:gd name="T12" fmla="*/ 12 w 13"/>
                <a:gd name="T13" fmla="*/ 2 h 7"/>
                <a:gd name="T14" fmla="*/ 12 w 13"/>
                <a:gd name="T15" fmla="*/ 1 h 7"/>
                <a:gd name="T16" fmla="*/ 12 w 13"/>
                <a:gd name="T17" fmla="*/ 0 h 7"/>
                <a:gd name="T18" fmla="*/ 10 w 13"/>
                <a:gd name="T19" fmla="*/ 0 h 7"/>
                <a:gd name="T20" fmla="*/ 6 w 13"/>
                <a:gd name="T21" fmla="*/ 3 h 7"/>
                <a:gd name="T22" fmla="*/ 4 w 13"/>
                <a:gd name="T23" fmla="*/ 4 h 7"/>
                <a:gd name="T24" fmla="*/ 1 w 13"/>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1" y="6"/>
                  </a:moveTo>
                  <a:cubicBezTo>
                    <a:pt x="0" y="6"/>
                    <a:pt x="0" y="7"/>
                    <a:pt x="1" y="7"/>
                  </a:cubicBezTo>
                  <a:cubicBezTo>
                    <a:pt x="1" y="7"/>
                    <a:pt x="1" y="7"/>
                    <a:pt x="1" y="7"/>
                  </a:cubicBezTo>
                  <a:cubicBezTo>
                    <a:pt x="2" y="7"/>
                    <a:pt x="3" y="7"/>
                    <a:pt x="3" y="7"/>
                  </a:cubicBezTo>
                  <a:cubicBezTo>
                    <a:pt x="7" y="5"/>
                    <a:pt x="7" y="5"/>
                    <a:pt x="7" y="5"/>
                  </a:cubicBezTo>
                  <a:cubicBezTo>
                    <a:pt x="9" y="4"/>
                    <a:pt x="9" y="4"/>
                    <a:pt x="9" y="4"/>
                  </a:cubicBezTo>
                  <a:cubicBezTo>
                    <a:pt x="12" y="2"/>
                    <a:pt x="12" y="2"/>
                    <a:pt x="12" y="2"/>
                  </a:cubicBezTo>
                  <a:cubicBezTo>
                    <a:pt x="13" y="1"/>
                    <a:pt x="13" y="1"/>
                    <a:pt x="12" y="1"/>
                  </a:cubicBezTo>
                  <a:cubicBezTo>
                    <a:pt x="12" y="0"/>
                    <a:pt x="12" y="0"/>
                    <a:pt x="12" y="0"/>
                  </a:cubicBezTo>
                  <a:cubicBezTo>
                    <a:pt x="12" y="0"/>
                    <a:pt x="11" y="0"/>
                    <a:pt x="10" y="0"/>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îŝḻîdé"/>
            <p:cNvSpPr/>
            <p:nvPr/>
          </p:nvSpPr>
          <p:spPr bwMode="auto">
            <a:xfrm>
              <a:off x="6681788" y="3214688"/>
              <a:ext cx="42863" cy="26988"/>
            </a:xfrm>
            <a:custGeom>
              <a:avLst/>
              <a:gdLst>
                <a:gd name="T0" fmla="*/ 1 w 13"/>
                <a:gd name="T1" fmla="*/ 6 h 8"/>
                <a:gd name="T2" fmla="*/ 1 w 13"/>
                <a:gd name="T3" fmla="*/ 7 h 8"/>
                <a:gd name="T4" fmla="*/ 1 w 13"/>
                <a:gd name="T5" fmla="*/ 7 h 8"/>
                <a:gd name="T6" fmla="*/ 3 w 13"/>
                <a:gd name="T7" fmla="*/ 7 h 8"/>
                <a:gd name="T8" fmla="*/ 6 w 13"/>
                <a:gd name="T9" fmla="*/ 5 h 8"/>
                <a:gd name="T10" fmla="*/ 8 w 13"/>
                <a:gd name="T11" fmla="*/ 4 h 8"/>
                <a:gd name="T12" fmla="*/ 12 w 13"/>
                <a:gd name="T13" fmla="*/ 2 h 8"/>
                <a:gd name="T14" fmla="*/ 12 w 13"/>
                <a:gd name="T15" fmla="*/ 1 h 8"/>
                <a:gd name="T16" fmla="*/ 12 w 13"/>
                <a:gd name="T17" fmla="*/ 0 h 8"/>
                <a:gd name="T18" fmla="*/ 10 w 13"/>
                <a:gd name="T19" fmla="*/ 0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3" y="8"/>
                    <a:pt x="3" y="7"/>
                  </a:cubicBezTo>
                  <a:cubicBezTo>
                    <a:pt x="6" y="5"/>
                    <a:pt x="6" y="5"/>
                    <a:pt x="6" y="5"/>
                  </a:cubicBezTo>
                  <a:cubicBezTo>
                    <a:pt x="8" y="4"/>
                    <a:pt x="8" y="4"/>
                    <a:pt x="8" y="4"/>
                  </a:cubicBezTo>
                  <a:cubicBezTo>
                    <a:pt x="12" y="2"/>
                    <a:pt x="12" y="2"/>
                    <a:pt x="12" y="2"/>
                  </a:cubicBezTo>
                  <a:cubicBezTo>
                    <a:pt x="13" y="1"/>
                    <a:pt x="13" y="1"/>
                    <a:pt x="12" y="1"/>
                  </a:cubicBezTo>
                  <a:cubicBezTo>
                    <a:pt x="12" y="0"/>
                    <a:pt x="12" y="0"/>
                    <a:pt x="12" y="0"/>
                  </a:cubicBezTo>
                  <a:cubicBezTo>
                    <a:pt x="11" y="0"/>
                    <a:pt x="11" y="0"/>
                    <a:pt x="10" y="0"/>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iṩļîḓe"/>
            <p:cNvSpPr/>
            <p:nvPr/>
          </p:nvSpPr>
          <p:spPr bwMode="auto">
            <a:xfrm>
              <a:off x="6681788" y="3230563"/>
              <a:ext cx="19050" cy="33338"/>
            </a:xfrm>
            <a:custGeom>
              <a:avLst/>
              <a:gdLst>
                <a:gd name="T0" fmla="*/ 0 w 6"/>
                <a:gd name="T1" fmla="*/ 1 h 10"/>
                <a:gd name="T2" fmla="*/ 1 w 6"/>
                <a:gd name="T3" fmla="*/ 2 h 10"/>
                <a:gd name="T4" fmla="*/ 1 w 6"/>
                <a:gd name="T5" fmla="*/ 2 h 10"/>
                <a:gd name="T6" fmla="*/ 1 w 6"/>
                <a:gd name="T7" fmla="*/ 2 h 10"/>
                <a:gd name="T8" fmla="*/ 1 w 6"/>
                <a:gd name="T9" fmla="*/ 2 h 10"/>
                <a:gd name="T10" fmla="*/ 2 w 6"/>
                <a:gd name="T11" fmla="*/ 2 h 10"/>
                <a:gd name="T12" fmla="*/ 2 w 6"/>
                <a:gd name="T13" fmla="*/ 2 h 10"/>
                <a:gd name="T14" fmla="*/ 3 w 6"/>
                <a:gd name="T15" fmla="*/ 2 h 10"/>
                <a:gd name="T16" fmla="*/ 6 w 6"/>
                <a:gd name="T17" fmla="*/ 0 h 10"/>
                <a:gd name="T18" fmla="*/ 6 w 6"/>
                <a:gd name="T19" fmla="*/ 7 h 10"/>
                <a:gd name="T20" fmla="*/ 3 w 6"/>
                <a:gd name="T21" fmla="*/ 9 h 10"/>
                <a:gd name="T22" fmla="*/ 3 w 6"/>
                <a:gd name="T23" fmla="*/ 9 h 10"/>
                <a:gd name="T24" fmla="*/ 3 w 6"/>
                <a:gd name="T25" fmla="*/ 9 h 10"/>
                <a:gd name="T26" fmla="*/ 3 w 6"/>
                <a:gd name="T27" fmla="*/ 10 h 10"/>
                <a:gd name="T28" fmla="*/ 3 w 6"/>
                <a:gd name="T29" fmla="*/ 10 h 10"/>
                <a:gd name="T30" fmla="*/ 2 w 6"/>
                <a:gd name="T31" fmla="*/ 10 h 10"/>
                <a:gd name="T32" fmla="*/ 2 w 6"/>
                <a:gd name="T33" fmla="*/ 10 h 10"/>
                <a:gd name="T34" fmla="*/ 2 w 6"/>
                <a:gd name="T35" fmla="*/ 10 h 10"/>
                <a:gd name="T36" fmla="*/ 2 w 6"/>
                <a:gd name="T37" fmla="*/ 10 h 10"/>
                <a:gd name="T38" fmla="*/ 2 w 6"/>
                <a:gd name="T39" fmla="*/ 10 h 10"/>
                <a:gd name="T40" fmla="*/ 2 w 6"/>
                <a:gd name="T41" fmla="*/ 10 h 10"/>
                <a:gd name="T42" fmla="*/ 2 w 6"/>
                <a:gd name="T43" fmla="*/ 10 h 10"/>
                <a:gd name="T44" fmla="*/ 2 w 6"/>
                <a:gd name="T45" fmla="*/ 9 h 10"/>
                <a:gd name="T46" fmla="*/ 1 w 6"/>
                <a:gd name="T47" fmla="*/ 9 h 10"/>
                <a:gd name="T48" fmla="*/ 1 w 6"/>
                <a:gd name="T49" fmla="*/ 9 h 10"/>
                <a:gd name="T50" fmla="*/ 1 w 6"/>
                <a:gd name="T51" fmla="*/ 9 h 10"/>
                <a:gd name="T52" fmla="*/ 1 w 6"/>
                <a:gd name="T53" fmla="*/ 9 h 10"/>
                <a:gd name="T54" fmla="*/ 1 w 6"/>
                <a:gd name="T55" fmla="*/ 9 h 10"/>
                <a:gd name="T56" fmla="*/ 1 w 6"/>
                <a:gd name="T57" fmla="*/ 9 h 10"/>
                <a:gd name="T58" fmla="*/ 1 w 6"/>
                <a:gd name="T59" fmla="*/ 9 h 10"/>
                <a:gd name="T60" fmla="*/ 1 w 6"/>
                <a:gd name="T61" fmla="*/ 9 h 10"/>
                <a:gd name="T62" fmla="*/ 0 w 6"/>
                <a:gd name="T63" fmla="*/ 9 h 10"/>
                <a:gd name="T64" fmla="*/ 0 w 6"/>
                <a:gd name="T65" fmla="*/ 9 h 10"/>
                <a:gd name="T66" fmla="*/ 0 w 6"/>
                <a:gd name="T67" fmla="*/ 9 h 10"/>
                <a:gd name="T68" fmla="*/ 0 w 6"/>
                <a:gd name="T69" fmla="*/ 9 h 10"/>
                <a:gd name="T70" fmla="*/ 0 w 6"/>
                <a:gd name="T71" fmla="*/ 9 h 10"/>
                <a:gd name="T72" fmla="*/ 0 w 6"/>
                <a:gd name="T73"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 h="10">
                  <a:moveTo>
                    <a:pt x="0" y="1"/>
                  </a:moveTo>
                  <a:cubicBezTo>
                    <a:pt x="0" y="1"/>
                    <a:pt x="0" y="2"/>
                    <a:pt x="1" y="2"/>
                  </a:cubicBezTo>
                  <a:cubicBezTo>
                    <a:pt x="1" y="2"/>
                    <a:pt x="1" y="2"/>
                    <a:pt x="1" y="2"/>
                  </a:cubicBezTo>
                  <a:cubicBezTo>
                    <a:pt x="1" y="2"/>
                    <a:pt x="1" y="2"/>
                    <a:pt x="1" y="2"/>
                  </a:cubicBezTo>
                  <a:cubicBezTo>
                    <a:pt x="1" y="2"/>
                    <a:pt x="1" y="2"/>
                    <a:pt x="1" y="2"/>
                  </a:cubicBezTo>
                  <a:cubicBezTo>
                    <a:pt x="2" y="2"/>
                    <a:pt x="2" y="2"/>
                    <a:pt x="2" y="2"/>
                  </a:cubicBezTo>
                  <a:cubicBezTo>
                    <a:pt x="2" y="2"/>
                    <a:pt x="2" y="2"/>
                    <a:pt x="2" y="2"/>
                  </a:cubicBezTo>
                  <a:cubicBezTo>
                    <a:pt x="3" y="2"/>
                    <a:pt x="3" y="2"/>
                    <a:pt x="3" y="2"/>
                  </a:cubicBezTo>
                  <a:cubicBezTo>
                    <a:pt x="6" y="0"/>
                    <a:pt x="6" y="0"/>
                    <a:pt x="6" y="0"/>
                  </a:cubicBezTo>
                  <a:cubicBezTo>
                    <a:pt x="6" y="7"/>
                    <a:pt x="6" y="7"/>
                    <a:pt x="6" y="7"/>
                  </a:cubicBezTo>
                  <a:cubicBezTo>
                    <a:pt x="3" y="9"/>
                    <a:pt x="3" y="9"/>
                    <a:pt x="3" y="9"/>
                  </a:cubicBezTo>
                  <a:cubicBezTo>
                    <a:pt x="3" y="9"/>
                    <a:pt x="3" y="9"/>
                    <a:pt x="3" y="9"/>
                  </a:cubicBezTo>
                  <a:cubicBezTo>
                    <a:pt x="3" y="9"/>
                    <a:pt x="3" y="9"/>
                    <a:pt x="3" y="9"/>
                  </a:cubicBezTo>
                  <a:cubicBezTo>
                    <a:pt x="3" y="9"/>
                    <a:pt x="3" y="10"/>
                    <a:pt x="3" y="10"/>
                  </a:cubicBezTo>
                  <a:cubicBezTo>
                    <a:pt x="3" y="10"/>
                    <a:pt x="3" y="10"/>
                    <a:pt x="3" y="10"/>
                  </a:cubicBezTo>
                  <a:cubicBezTo>
                    <a:pt x="3"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9"/>
                    <a:pt x="2"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0" y="9"/>
                  </a:cubicBezTo>
                  <a:cubicBezTo>
                    <a:pt x="0" y="9"/>
                    <a:pt x="0" y="9"/>
                    <a:pt x="0" y="9"/>
                  </a:cubicBezTo>
                  <a:cubicBezTo>
                    <a:pt x="0" y="9"/>
                    <a:pt x="0" y="9"/>
                    <a:pt x="0" y="9"/>
                  </a:cubicBezTo>
                  <a:cubicBezTo>
                    <a:pt x="0" y="9"/>
                    <a:pt x="0" y="9"/>
                    <a:pt x="0" y="9"/>
                  </a:cubicBezTo>
                  <a:cubicBezTo>
                    <a:pt x="0" y="9"/>
                    <a:pt x="0" y="9"/>
                    <a:pt x="0" y="9"/>
                  </a:cubicBezTo>
                  <a:lnTo>
                    <a:pt x="0" y="1"/>
                  </a:ln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îṣ1iḑè"/>
            <p:cNvSpPr/>
            <p:nvPr/>
          </p:nvSpPr>
          <p:spPr bwMode="auto">
            <a:xfrm>
              <a:off x="6704013" y="3227388"/>
              <a:ext cx="42863" cy="26988"/>
            </a:xfrm>
            <a:custGeom>
              <a:avLst/>
              <a:gdLst>
                <a:gd name="T0" fmla="*/ 1 w 13"/>
                <a:gd name="T1" fmla="*/ 6 h 8"/>
                <a:gd name="T2" fmla="*/ 1 w 13"/>
                <a:gd name="T3" fmla="*/ 7 h 8"/>
                <a:gd name="T4" fmla="*/ 1 w 13"/>
                <a:gd name="T5" fmla="*/ 7 h 8"/>
                <a:gd name="T6" fmla="*/ 3 w 13"/>
                <a:gd name="T7" fmla="*/ 7 h 8"/>
                <a:gd name="T8" fmla="*/ 6 w 13"/>
                <a:gd name="T9" fmla="*/ 5 h 8"/>
                <a:gd name="T10" fmla="*/ 8 w 13"/>
                <a:gd name="T11" fmla="*/ 4 h 8"/>
                <a:gd name="T12" fmla="*/ 12 w 13"/>
                <a:gd name="T13" fmla="*/ 2 h 8"/>
                <a:gd name="T14" fmla="*/ 12 w 13"/>
                <a:gd name="T15" fmla="*/ 1 h 8"/>
                <a:gd name="T16" fmla="*/ 12 w 13"/>
                <a:gd name="T17" fmla="*/ 0 h 8"/>
                <a:gd name="T18" fmla="*/ 10 w 13"/>
                <a:gd name="T19" fmla="*/ 0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3" y="8"/>
                    <a:pt x="3" y="7"/>
                  </a:cubicBezTo>
                  <a:cubicBezTo>
                    <a:pt x="6" y="5"/>
                    <a:pt x="6" y="5"/>
                    <a:pt x="6" y="5"/>
                  </a:cubicBezTo>
                  <a:cubicBezTo>
                    <a:pt x="8" y="4"/>
                    <a:pt x="8" y="4"/>
                    <a:pt x="8" y="4"/>
                  </a:cubicBezTo>
                  <a:cubicBezTo>
                    <a:pt x="12" y="2"/>
                    <a:pt x="12" y="2"/>
                    <a:pt x="12" y="2"/>
                  </a:cubicBezTo>
                  <a:cubicBezTo>
                    <a:pt x="13" y="2"/>
                    <a:pt x="13" y="1"/>
                    <a:pt x="12" y="1"/>
                  </a:cubicBezTo>
                  <a:cubicBezTo>
                    <a:pt x="12" y="0"/>
                    <a:pt x="12" y="0"/>
                    <a:pt x="12" y="0"/>
                  </a:cubicBezTo>
                  <a:cubicBezTo>
                    <a:pt x="11" y="0"/>
                    <a:pt x="10" y="0"/>
                    <a:pt x="10" y="0"/>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ïṥḻiḋe"/>
            <p:cNvSpPr/>
            <p:nvPr/>
          </p:nvSpPr>
          <p:spPr bwMode="auto">
            <a:xfrm>
              <a:off x="6704013" y="3244851"/>
              <a:ext cx="20638" cy="33338"/>
            </a:xfrm>
            <a:custGeom>
              <a:avLst/>
              <a:gdLst>
                <a:gd name="T0" fmla="*/ 0 w 6"/>
                <a:gd name="T1" fmla="*/ 2 h 10"/>
                <a:gd name="T2" fmla="*/ 0 w 6"/>
                <a:gd name="T3" fmla="*/ 2 h 10"/>
                <a:gd name="T4" fmla="*/ 1 w 6"/>
                <a:gd name="T5" fmla="*/ 2 h 10"/>
                <a:gd name="T6" fmla="*/ 1 w 6"/>
                <a:gd name="T7" fmla="*/ 2 h 10"/>
                <a:gd name="T8" fmla="*/ 2 w 6"/>
                <a:gd name="T9" fmla="*/ 3 h 10"/>
                <a:gd name="T10" fmla="*/ 2 w 6"/>
                <a:gd name="T11" fmla="*/ 3 h 10"/>
                <a:gd name="T12" fmla="*/ 3 w 6"/>
                <a:gd name="T13" fmla="*/ 2 h 10"/>
                <a:gd name="T14" fmla="*/ 6 w 6"/>
                <a:gd name="T15" fmla="*/ 0 h 10"/>
                <a:gd name="T16" fmla="*/ 6 w 6"/>
                <a:gd name="T17" fmla="*/ 8 h 10"/>
                <a:gd name="T18" fmla="*/ 3 w 6"/>
                <a:gd name="T19" fmla="*/ 9 h 10"/>
                <a:gd name="T20" fmla="*/ 3 w 6"/>
                <a:gd name="T21" fmla="*/ 10 h 10"/>
                <a:gd name="T22" fmla="*/ 3 w 6"/>
                <a:gd name="T23" fmla="*/ 10 h 10"/>
                <a:gd name="T24" fmla="*/ 3 w 6"/>
                <a:gd name="T25" fmla="*/ 10 h 10"/>
                <a:gd name="T26" fmla="*/ 2 w 6"/>
                <a:gd name="T27" fmla="*/ 10 h 10"/>
                <a:gd name="T28" fmla="*/ 2 w 6"/>
                <a:gd name="T29" fmla="*/ 10 h 10"/>
                <a:gd name="T30" fmla="*/ 2 w 6"/>
                <a:gd name="T31" fmla="*/ 10 h 10"/>
                <a:gd name="T32" fmla="*/ 2 w 6"/>
                <a:gd name="T33" fmla="*/ 10 h 10"/>
                <a:gd name="T34" fmla="*/ 2 w 6"/>
                <a:gd name="T35" fmla="*/ 10 h 10"/>
                <a:gd name="T36" fmla="*/ 2 w 6"/>
                <a:gd name="T37" fmla="*/ 10 h 10"/>
                <a:gd name="T38" fmla="*/ 2 w 6"/>
                <a:gd name="T39" fmla="*/ 10 h 10"/>
                <a:gd name="T40" fmla="*/ 2 w 6"/>
                <a:gd name="T41" fmla="*/ 10 h 10"/>
                <a:gd name="T42" fmla="*/ 1 w 6"/>
                <a:gd name="T43" fmla="*/ 10 h 10"/>
                <a:gd name="T44" fmla="*/ 1 w 6"/>
                <a:gd name="T45" fmla="*/ 9 h 10"/>
                <a:gd name="T46" fmla="*/ 1 w 6"/>
                <a:gd name="T47" fmla="*/ 9 h 10"/>
                <a:gd name="T48" fmla="*/ 1 w 6"/>
                <a:gd name="T49" fmla="*/ 9 h 10"/>
                <a:gd name="T50" fmla="*/ 1 w 6"/>
                <a:gd name="T51" fmla="*/ 9 h 10"/>
                <a:gd name="T52" fmla="*/ 0 w 6"/>
                <a:gd name="T53" fmla="*/ 9 h 10"/>
                <a:gd name="T54" fmla="*/ 0 w 6"/>
                <a:gd name="T55" fmla="*/ 9 h 10"/>
                <a:gd name="T56" fmla="*/ 0 w 6"/>
                <a:gd name="T57" fmla="*/ 9 h 10"/>
                <a:gd name="T58" fmla="*/ 0 w 6"/>
                <a:gd name="T59" fmla="*/ 9 h 10"/>
                <a:gd name="T60" fmla="*/ 0 w 6"/>
                <a:gd name="T61" fmla="*/ 9 h 10"/>
                <a:gd name="T62" fmla="*/ 0 w 6"/>
                <a:gd name="T63" fmla="*/ 9 h 10"/>
                <a:gd name="T64" fmla="*/ 0 w 6"/>
                <a:gd name="T65" fmla="*/ 9 h 10"/>
                <a:gd name="T66" fmla="*/ 0 w 6"/>
                <a:gd name="T67" fmla="*/ 9 h 10"/>
                <a:gd name="T68" fmla="*/ 0 w 6"/>
                <a:gd name="T69" fmla="*/ 2 h 10"/>
                <a:gd name="T70" fmla="*/ 0 w 6"/>
                <a:gd name="T7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10">
                  <a:moveTo>
                    <a:pt x="0" y="2"/>
                  </a:moveTo>
                  <a:cubicBezTo>
                    <a:pt x="0" y="2"/>
                    <a:pt x="0" y="2"/>
                    <a:pt x="0" y="2"/>
                  </a:cubicBezTo>
                  <a:cubicBezTo>
                    <a:pt x="0" y="2"/>
                    <a:pt x="1" y="2"/>
                    <a:pt x="1" y="2"/>
                  </a:cubicBezTo>
                  <a:cubicBezTo>
                    <a:pt x="1" y="2"/>
                    <a:pt x="1" y="2"/>
                    <a:pt x="1" y="2"/>
                  </a:cubicBezTo>
                  <a:cubicBezTo>
                    <a:pt x="1" y="2"/>
                    <a:pt x="2" y="3"/>
                    <a:pt x="2" y="3"/>
                  </a:cubicBezTo>
                  <a:cubicBezTo>
                    <a:pt x="2" y="3"/>
                    <a:pt x="2" y="3"/>
                    <a:pt x="2" y="3"/>
                  </a:cubicBezTo>
                  <a:cubicBezTo>
                    <a:pt x="2" y="3"/>
                    <a:pt x="3" y="2"/>
                    <a:pt x="3" y="2"/>
                  </a:cubicBezTo>
                  <a:cubicBezTo>
                    <a:pt x="6" y="0"/>
                    <a:pt x="6" y="0"/>
                    <a:pt x="6" y="0"/>
                  </a:cubicBezTo>
                  <a:cubicBezTo>
                    <a:pt x="6" y="8"/>
                    <a:pt x="6" y="8"/>
                    <a:pt x="6" y="8"/>
                  </a:cubicBezTo>
                  <a:cubicBezTo>
                    <a:pt x="3" y="9"/>
                    <a:pt x="3" y="9"/>
                    <a:pt x="3" y="9"/>
                  </a:cubicBezTo>
                  <a:cubicBezTo>
                    <a:pt x="3" y="9"/>
                    <a:pt x="3" y="10"/>
                    <a:pt x="3" y="10"/>
                  </a:cubicBezTo>
                  <a:cubicBezTo>
                    <a:pt x="3" y="10"/>
                    <a:pt x="3" y="10"/>
                    <a:pt x="3" y="10"/>
                  </a:cubicBezTo>
                  <a:cubicBezTo>
                    <a:pt x="3" y="10"/>
                    <a:pt x="3" y="10"/>
                    <a:pt x="3" y="10"/>
                  </a:cubicBezTo>
                  <a:cubicBezTo>
                    <a:pt x="3"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1" y="10"/>
                  </a:cubicBezTo>
                  <a:cubicBezTo>
                    <a:pt x="1" y="10"/>
                    <a:pt x="1" y="9"/>
                    <a:pt x="1" y="9"/>
                  </a:cubicBezTo>
                  <a:cubicBezTo>
                    <a:pt x="1" y="9"/>
                    <a:pt x="1" y="9"/>
                    <a:pt x="1" y="9"/>
                  </a:cubicBezTo>
                  <a:cubicBezTo>
                    <a:pt x="1" y="9"/>
                    <a:pt x="1" y="9"/>
                    <a:pt x="1" y="9"/>
                  </a:cubicBezTo>
                  <a:cubicBezTo>
                    <a:pt x="1" y="9"/>
                    <a:pt x="1" y="9"/>
                    <a:pt x="1" y="9"/>
                  </a:cubicBezTo>
                  <a:cubicBezTo>
                    <a:pt x="1"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2"/>
                    <a:pt x="0" y="2"/>
                    <a:pt x="0" y="2"/>
                  </a:cubicBezTo>
                  <a:cubicBezTo>
                    <a:pt x="0" y="2"/>
                    <a:pt x="0" y="2"/>
                    <a:pt x="0" y="2"/>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íṥ1iďè"/>
            <p:cNvSpPr/>
            <p:nvPr/>
          </p:nvSpPr>
          <p:spPr bwMode="auto">
            <a:xfrm>
              <a:off x="6727825" y="3241676"/>
              <a:ext cx="42863" cy="25400"/>
            </a:xfrm>
            <a:custGeom>
              <a:avLst/>
              <a:gdLst>
                <a:gd name="T0" fmla="*/ 1 w 13"/>
                <a:gd name="T1" fmla="*/ 6 h 8"/>
                <a:gd name="T2" fmla="*/ 1 w 13"/>
                <a:gd name="T3" fmla="*/ 7 h 8"/>
                <a:gd name="T4" fmla="*/ 1 w 13"/>
                <a:gd name="T5" fmla="*/ 7 h 8"/>
                <a:gd name="T6" fmla="*/ 3 w 13"/>
                <a:gd name="T7" fmla="*/ 7 h 8"/>
                <a:gd name="T8" fmla="*/ 6 w 13"/>
                <a:gd name="T9" fmla="*/ 6 h 8"/>
                <a:gd name="T10" fmla="*/ 8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2" y="8"/>
                    <a:pt x="3" y="7"/>
                  </a:cubicBezTo>
                  <a:cubicBezTo>
                    <a:pt x="6" y="6"/>
                    <a:pt x="6" y="6"/>
                    <a:pt x="6" y="6"/>
                  </a:cubicBezTo>
                  <a:cubicBezTo>
                    <a:pt x="8" y="4"/>
                    <a:pt x="8" y="4"/>
                    <a:pt x="8" y="4"/>
                  </a:cubicBezTo>
                  <a:cubicBezTo>
                    <a:pt x="12" y="2"/>
                    <a:pt x="12" y="2"/>
                    <a:pt x="12" y="2"/>
                  </a:cubicBezTo>
                  <a:cubicBezTo>
                    <a:pt x="13" y="2"/>
                    <a:pt x="13" y="1"/>
                    <a:pt x="12" y="1"/>
                  </a:cubicBezTo>
                  <a:cubicBezTo>
                    <a:pt x="12" y="1"/>
                    <a:pt x="12" y="1"/>
                    <a:pt x="12" y="1"/>
                  </a:cubicBezTo>
                  <a:cubicBezTo>
                    <a:pt x="11" y="0"/>
                    <a:pt x="10"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ïš1íḍé"/>
            <p:cNvSpPr/>
            <p:nvPr/>
          </p:nvSpPr>
          <p:spPr bwMode="auto">
            <a:xfrm>
              <a:off x="6727825" y="3260726"/>
              <a:ext cx="19050" cy="30163"/>
            </a:xfrm>
            <a:custGeom>
              <a:avLst/>
              <a:gdLst>
                <a:gd name="T0" fmla="*/ 0 w 6"/>
                <a:gd name="T1" fmla="*/ 1 h 9"/>
                <a:gd name="T2" fmla="*/ 0 w 6"/>
                <a:gd name="T3" fmla="*/ 1 h 9"/>
                <a:gd name="T4" fmla="*/ 1 w 6"/>
                <a:gd name="T5" fmla="*/ 1 h 9"/>
                <a:gd name="T6" fmla="*/ 1 w 6"/>
                <a:gd name="T7" fmla="*/ 1 h 9"/>
                <a:gd name="T8" fmla="*/ 2 w 6"/>
                <a:gd name="T9" fmla="*/ 2 h 9"/>
                <a:gd name="T10" fmla="*/ 2 w 6"/>
                <a:gd name="T11" fmla="*/ 2 h 9"/>
                <a:gd name="T12" fmla="*/ 3 w 6"/>
                <a:gd name="T13" fmla="*/ 1 h 9"/>
                <a:gd name="T14" fmla="*/ 6 w 6"/>
                <a:gd name="T15" fmla="*/ 0 h 9"/>
                <a:gd name="T16" fmla="*/ 6 w 6"/>
                <a:gd name="T17" fmla="*/ 7 h 9"/>
                <a:gd name="T18" fmla="*/ 3 w 6"/>
                <a:gd name="T19" fmla="*/ 9 h 9"/>
                <a:gd name="T20" fmla="*/ 3 w 6"/>
                <a:gd name="T21" fmla="*/ 9 h 9"/>
                <a:gd name="T22" fmla="*/ 3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2 w 6"/>
                <a:gd name="T39" fmla="*/ 9 h 9"/>
                <a:gd name="T40" fmla="*/ 2 w 6"/>
                <a:gd name="T41" fmla="*/ 9 h 9"/>
                <a:gd name="T42" fmla="*/ 1 w 6"/>
                <a:gd name="T43" fmla="*/ 9 h 9"/>
                <a:gd name="T44" fmla="*/ 1 w 6"/>
                <a:gd name="T45" fmla="*/ 9 h 9"/>
                <a:gd name="T46" fmla="*/ 1 w 6"/>
                <a:gd name="T47" fmla="*/ 8 h 9"/>
                <a:gd name="T48" fmla="*/ 1 w 6"/>
                <a:gd name="T49" fmla="*/ 8 h 9"/>
                <a:gd name="T50" fmla="*/ 0 w 6"/>
                <a:gd name="T51" fmla="*/ 8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1"/>
                    <a:pt x="1" y="1"/>
                  </a:cubicBezTo>
                  <a:cubicBezTo>
                    <a:pt x="1" y="1"/>
                    <a:pt x="1" y="1"/>
                    <a:pt x="1" y="1"/>
                  </a:cubicBezTo>
                  <a:cubicBezTo>
                    <a:pt x="1" y="2"/>
                    <a:pt x="2" y="2"/>
                    <a:pt x="2" y="2"/>
                  </a:cubicBezTo>
                  <a:cubicBezTo>
                    <a:pt x="2" y="2"/>
                    <a:pt x="2" y="2"/>
                    <a:pt x="2" y="2"/>
                  </a:cubicBezTo>
                  <a:cubicBezTo>
                    <a:pt x="2" y="2"/>
                    <a:pt x="3" y="2"/>
                    <a:pt x="3" y="1"/>
                  </a:cubicBezTo>
                  <a:cubicBezTo>
                    <a:pt x="6" y="0"/>
                    <a:pt x="6" y="0"/>
                    <a:pt x="6" y="0"/>
                  </a:cubicBezTo>
                  <a:cubicBezTo>
                    <a:pt x="6" y="7"/>
                    <a:pt x="6" y="7"/>
                    <a:pt x="6" y="7"/>
                  </a:cubicBezTo>
                  <a:cubicBezTo>
                    <a:pt x="3" y="9"/>
                    <a:pt x="3" y="9"/>
                    <a:pt x="3" y="9"/>
                  </a:cubicBezTo>
                  <a:cubicBezTo>
                    <a:pt x="3" y="9"/>
                    <a:pt x="3" y="9"/>
                    <a:pt x="3" y="9"/>
                  </a:cubicBezTo>
                  <a:cubicBezTo>
                    <a:pt x="3" y="9"/>
                    <a:pt x="3" y="9"/>
                    <a:pt x="3" y="9"/>
                  </a:cubicBezTo>
                  <a:cubicBezTo>
                    <a:pt x="3"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1" y="9"/>
                    <a:pt x="1" y="9"/>
                    <a:pt x="1" y="9"/>
                  </a:cubicBezTo>
                  <a:cubicBezTo>
                    <a:pt x="1" y="9"/>
                    <a:pt x="1" y="9"/>
                    <a:pt x="1" y="9"/>
                  </a:cubicBezTo>
                  <a:cubicBezTo>
                    <a:pt x="1" y="8"/>
                    <a:pt x="1" y="8"/>
                    <a:pt x="1" y="8"/>
                  </a:cubicBezTo>
                  <a:cubicBezTo>
                    <a:pt x="1" y="8"/>
                    <a:pt x="1" y="8"/>
                    <a:pt x="1" y="8"/>
                  </a:cubicBezTo>
                  <a:cubicBezTo>
                    <a:pt x="1"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íṣḷíde"/>
            <p:cNvSpPr/>
            <p:nvPr/>
          </p:nvSpPr>
          <p:spPr bwMode="auto">
            <a:xfrm>
              <a:off x="6750050" y="3273426"/>
              <a:ext cx="20638" cy="30163"/>
            </a:xfrm>
            <a:custGeom>
              <a:avLst/>
              <a:gdLst>
                <a:gd name="T0" fmla="*/ 0 w 6"/>
                <a:gd name="T1" fmla="*/ 1 h 9"/>
                <a:gd name="T2" fmla="*/ 0 w 6"/>
                <a:gd name="T3" fmla="*/ 1 h 9"/>
                <a:gd name="T4" fmla="*/ 0 w 6"/>
                <a:gd name="T5" fmla="*/ 1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3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2 w 6"/>
                <a:gd name="T39" fmla="*/ 9 h 9"/>
                <a:gd name="T40" fmla="*/ 1 w 6"/>
                <a:gd name="T41" fmla="*/ 9 h 9"/>
                <a:gd name="T42" fmla="*/ 1 w 6"/>
                <a:gd name="T43" fmla="*/ 9 h 9"/>
                <a:gd name="T44" fmla="*/ 1 w 6"/>
                <a:gd name="T45" fmla="*/ 9 h 9"/>
                <a:gd name="T46" fmla="*/ 0 w 6"/>
                <a:gd name="T47" fmla="*/ 8 h 9"/>
                <a:gd name="T48" fmla="*/ 0 w 6"/>
                <a:gd name="T49" fmla="*/ 8 h 9"/>
                <a:gd name="T50" fmla="*/ 0 w 6"/>
                <a:gd name="T51" fmla="*/ 8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1"/>
                    <a:pt x="0" y="1"/>
                  </a:cubicBezTo>
                  <a:cubicBezTo>
                    <a:pt x="1" y="2"/>
                    <a:pt x="1" y="2"/>
                    <a:pt x="1" y="2"/>
                  </a:cubicBezTo>
                  <a:cubicBezTo>
                    <a:pt x="1" y="2"/>
                    <a:pt x="1" y="2"/>
                    <a:pt x="2" y="2"/>
                  </a:cubicBezTo>
                  <a:cubicBezTo>
                    <a:pt x="2" y="2"/>
                    <a:pt x="2" y="2"/>
                    <a:pt x="2" y="2"/>
                  </a:cubicBezTo>
                  <a:cubicBezTo>
                    <a:pt x="2" y="2"/>
                    <a:pt x="3" y="2"/>
                    <a:pt x="3" y="2"/>
                  </a:cubicBezTo>
                  <a:cubicBezTo>
                    <a:pt x="6" y="0"/>
                    <a:pt x="6" y="0"/>
                    <a:pt x="6" y="0"/>
                  </a:cubicBezTo>
                  <a:cubicBezTo>
                    <a:pt x="6" y="7"/>
                    <a:pt x="6" y="7"/>
                    <a:pt x="6" y="7"/>
                  </a:cubicBezTo>
                  <a:cubicBezTo>
                    <a:pt x="3" y="9"/>
                    <a:pt x="3" y="9"/>
                    <a:pt x="3" y="9"/>
                  </a:cubicBezTo>
                  <a:cubicBezTo>
                    <a:pt x="3" y="9"/>
                    <a:pt x="3" y="9"/>
                    <a:pt x="3" y="9"/>
                  </a:cubicBezTo>
                  <a:cubicBezTo>
                    <a:pt x="3"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1" y="9"/>
                  </a:cubicBezTo>
                  <a:cubicBezTo>
                    <a:pt x="1" y="9"/>
                    <a:pt x="1" y="9"/>
                    <a:pt x="1" y="9"/>
                  </a:cubicBezTo>
                  <a:cubicBezTo>
                    <a:pt x="1" y="9"/>
                    <a:pt x="1" y="9"/>
                    <a:pt x="1"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ïšḷïdè"/>
            <p:cNvSpPr/>
            <p:nvPr/>
          </p:nvSpPr>
          <p:spPr bwMode="auto">
            <a:xfrm>
              <a:off x="6750050" y="3254376"/>
              <a:ext cx="39688" cy="26988"/>
            </a:xfrm>
            <a:custGeom>
              <a:avLst/>
              <a:gdLst>
                <a:gd name="T0" fmla="*/ 0 w 12"/>
                <a:gd name="T1" fmla="*/ 6 h 8"/>
                <a:gd name="T2" fmla="*/ 0 w 12"/>
                <a:gd name="T3" fmla="*/ 7 h 8"/>
                <a:gd name="T4" fmla="*/ 1 w 12"/>
                <a:gd name="T5" fmla="*/ 8 h 8"/>
                <a:gd name="T6" fmla="*/ 3 w 12"/>
                <a:gd name="T7" fmla="*/ 8 h 8"/>
                <a:gd name="T8" fmla="*/ 6 w 12"/>
                <a:gd name="T9" fmla="*/ 6 h 8"/>
                <a:gd name="T10" fmla="*/ 8 w 12"/>
                <a:gd name="T11" fmla="*/ 4 h 8"/>
                <a:gd name="T12" fmla="*/ 12 w 12"/>
                <a:gd name="T13" fmla="*/ 2 h 8"/>
                <a:gd name="T14" fmla="*/ 12 w 12"/>
                <a:gd name="T15" fmla="*/ 1 h 8"/>
                <a:gd name="T16" fmla="*/ 12 w 12"/>
                <a:gd name="T17" fmla="*/ 1 h 8"/>
                <a:gd name="T18" fmla="*/ 10 w 12"/>
                <a:gd name="T19" fmla="*/ 1 h 8"/>
                <a:gd name="T20" fmla="*/ 6 w 12"/>
                <a:gd name="T21" fmla="*/ 3 h 8"/>
                <a:gd name="T22" fmla="*/ 4 w 12"/>
                <a:gd name="T23" fmla="*/ 4 h 8"/>
                <a:gd name="T24" fmla="*/ 0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0" y="6"/>
                  </a:moveTo>
                  <a:cubicBezTo>
                    <a:pt x="0" y="6"/>
                    <a:pt x="0" y="7"/>
                    <a:pt x="0" y="7"/>
                  </a:cubicBezTo>
                  <a:cubicBezTo>
                    <a:pt x="1" y="8"/>
                    <a:pt x="1" y="8"/>
                    <a:pt x="1" y="8"/>
                  </a:cubicBezTo>
                  <a:cubicBezTo>
                    <a:pt x="1" y="8"/>
                    <a:pt x="2" y="8"/>
                    <a:pt x="3" y="8"/>
                  </a:cubicBezTo>
                  <a:cubicBezTo>
                    <a:pt x="6" y="6"/>
                    <a:pt x="6" y="6"/>
                    <a:pt x="6" y="6"/>
                  </a:cubicBezTo>
                  <a:cubicBezTo>
                    <a:pt x="8" y="4"/>
                    <a:pt x="8" y="4"/>
                    <a:pt x="8" y="4"/>
                  </a:cubicBezTo>
                  <a:cubicBezTo>
                    <a:pt x="12" y="2"/>
                    <a:pt x="12" y="2"/>
                    <a:pt x="12" y="2"/>
                  </a:cubicBezTo>
                  <a:cubicBezTo>
                    <a:pt x="12" y="2"/>
                    <a:pt x="12" y="1"/>
                    <a:pt x="12" y="1"/>
                  </a:cubicBezTo>
                  <a:cubicBezTo>
                    <a:pt x="12" y="1"/>
                    <a:pt x="12" y="1"/>
                    <a:pt x="12" y="1"/>
                  </a:cubicBezTo>
                  <a:cubicBezTo>
                    <a:pt x="11" y="0"/>
                    <a:pt x="10" y="0"/>
                    <a:pt x="10" y="1"/>
                  </a:cubicBezTo>
                  <a:cubicBezTo>
                    <a:pt x="6" y="3"/>
                    <a:pt x="6" y="3"/>
                    <a:pt x="6" y="3"/>
                  </a:cubicBezTo>
                  <a:cubicBezTo>
                    <a:pt x="4" y="4"/>
                    <a:pt x="4" y="4"/>
                    <a:pt x="4"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iṣḻiḍé"/>
            <p:cNvSpPr/>
            <p:nvPr/>
          </p:nvSpPr>
          <p:spPr bwMode="auto">
            <a:xfrm>
              <a:off x="6773863" y="3267076"/>
              <a:ext cx="39688" cy="26988"/>
            </a:xfrm>
            <a:custGeom>
              <a:avLst/>
              <a:gdLst>
                <a:gd name="T0" fmla="*/ 0 w 12"/>
                <a:gd name="T1" fmla="*/ 6 h 8"/>
                <a:gd name="T2" fmla="*/ 0 w 12"/>
                <a:gd name="T3" fmla="*/ 7 h 8"/>
                <a:gd name="T4" fmla="*/ 1 w 12"/>
                <a:gd name="T5" fmla="*/ 8 h 8"/>
                <a:gd name="T6" fmla="*/ 3 w 12"/>
                <a:gd name="T7" fmla="*/ 8 h 8"/>
                <a:gd name="T8" fmla="*/ 6 w 12"/>
                <a:gd name="T9" fmla="*/ 6 h 8"/>
                <a:gd name="T10" fmla="*/ 8 w 12"/>
                <a:gd name="T11" fmla="*/ 4 h 8"/>
                <a:gd name="T12" fmla="*/ 12 w 12"/>
                <a:gd name="T13" fmla="*/ 2 h 8"/>
                <a:gd name="T14" fmla="*/ 12 w 12"/>
                <a:gd name="T15" fmla="*/ 1 h 8"/>
                <a:gd name="T16" fmla="*/ 11 w 12"/>
                <a:gd name="T17" fmla="*/ 1 h 8"/>
                <a:gd name="T18" fmla="*/ 9 w 12"/>
                <a:gd name="T19" fmla="*/ 1 h 8"/>
                <a:gd name="T20" fmla="*/ 6 w 12"/>
                <a:gd name="T21" fmla="*/ 3 h 8"/>
                <a:gd name="T22" fmla="*/ 4 w 12"/>
                <a:gd name="T23" fmla="*/ 4 h 8"/>
                <a:gd name="T24" fmla="*/ 0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0" y="6"/>
                  </a:moveTo>
                  <a:cubicBezTo>
                    <a:pt x="0" y="7"/>
                    <a:pt x="0" y="7"/>
                    <a:pt x="0" y="7"/>
                  </a:cubicBezTo>
                  <a:cubicBezTo>
                    <a:pt x="1" y="8"/>
                    <a:pt x="1" y="8"/>
                    <a:pt x="1" y="8"/>
                  </a:cubicBezTo>
                  <a:cubicBezTo>
                    <a:pt x="1" y="8"/>
                    <a:pt x="2" y="8"/>
                    <a:pt x="3" y="8"/>
                  </a:cubicBezTo>
                  <a:cubicBezTo>
                    <a:pt x="6" y="6"/>
                    <a:pt x="6" y="6"/>
                    <a:pt x="6" y="6"/>
                  </a:cubicBezTo>
                  <a:cubicBezTo>
                    <a:pt x="8" y="4"/>
                    <a:pt x="8" y="4"/>
                    <a:pt x="8" y="4"/>
                  </a:cubicBezTo>
                  <a:cubicBezTo>
                    <a:pt x="12" y="2"/>
                    <a:pt x="12" y="2"/>
                    <a:pt x="12" y="2"/>
                  </a:cubicBezTo>
                  <a:cubicBezTo>
                    <a:pt x="12" y="2"/>
                    <a:pt x="12" y="1"/>
                    <a:pt x="12" y="1"/>
                  </a:cubicBezTo>
                  <a:cubicBezTo>
                    <a:pt x="11" y="1"/>
                    <a:pt x="11" y="1"/>
                    <a:pt x="11" y="1"/>
                  </a:cubicBezTo>
                  <a:cubicBezTo>
                    <a:pt x="11" y="0"/>
                    <a:pt x="10" y="0"/>
                    <a:pt x="9" y="1"/>
                  </a:cubicBezTo>
                  <a:cubicBezTo>
                    <a:pt x="6" y="3"/>
                    <a:pt x="6" y="3"/>
                    <a:pt x="6" y="3"/>
                  </a:cubicBezTo>
                  <a:cubicBezTo>
                    <a:pt x="4" y="4"/>
                    <a:pt x="4" y="4"/>
                    <a:pt x="4"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íṩľïḍé"/>
            <p:cNvSpPr/>
            <p:nvPr/>
          </p:nvSpPr>
          <p:spPr bwMode="auto">
            <a:xfrm>
              <a:off x="6773863" y="3287713"/>
              <a:ext cx="19050" cy="28575"/>
            </a:xfrm>
            <a:custGeom>
              <a:avLst/>
              <a:gdLst>
                <a:gd name="T0" fmla="*/ 0 w 6"/>
                <a:gd name="T1" fmla="*/ 1 h 9"/>
                <a:gd name="T2" fmla="*/ 0 w 6"/>
                <a:gd name="T3" fmla="*/ 1 h 9"/>
                <a:gd name="T4" fmla="*/ 0 w 6"/>
                <a:gd name="T5" fmla="*/ 1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2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1 w 6"/>
                <a:gd name="T39" fmla="*/ 9 h 9"/>
                <a:gd name="T40" fmla="*/ 1 w 6"/>
                <a:gd name="T41" fmla="*/ 9 h 9"/>
                <a:gd name="T42" fmla="*/ 1 w 6"/>
                <a:gd name="T43" fmla="*/ 9 h 9"/>
                <a:gd name="T44" fmla="*/ 1 w 6"/>
                <a:gd name="T45" fmla="*/ 9 h 9"/>
                <a:gd name="T46" fmla="*/ 0 w 6"/>
                <a:gd name="T47" fmla="*/ 8 h 9"/>
                <a:gd name="T48" fmla="*/ 0 w 6"/>
                <a:gd name="T49" fmla="*/ 8 h 9"/>
                <a:gd name="T50" fmla="*/ 0 w 6"/>
                <a:gd name="T51" fmla="*/ 8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1"/>
                    <a:pt x="0" y="1"/>
                  </a:cubicBezTo>
                  <a:cubicBezTo>
                    <a:pt x="1" y="2"/>
                    <a:pt x="1" y="2"/>
                    <a:pt x="1" y="2"/>
                  </a:cubicBezTo>
                  <a:cubicBezTo>
                    <a:pt x="1" y="2"/>
                    <a:pt x="1" y="2"/>
                    <a:pt x="2" y="2"/>
                  </a:cubicBezTo>
                  <a:cubicBezTo>
                    <a:pt x="2" y="2"/>
                    <a:pt x="2" y="2"/>
                    <a:pt x="2" y="2"/>
                  </a:cubicBezTo>
                  <a:cubicBezTo>
                    <a:pt x="2" y="2"/>
                    <a:pt x="2" y="2"/>
                    <a:pt x="3" y="2"/>
                  </a:cubicBezTo>
                  <a:cubicBezTo>
                    <a:pt x="6" y="0"/>
                    <a:pt x="6" y="0"/>
                    <a:pt x="6" y="0"/>
                  </a:cubicBezTo>
                  <a:cubicBezTo>
                    <a:pt x="6" y="7"/>
                    <a:pt x="6" y="7"/>
                    <a:pt x="6" y="7"/>
                  </a:cubicBezTo>
                  <a:cubicBezTo>
                    <a:pt x="3" y="9"/>
                    <a:pt x="3" y="9"/>
                    <a:pt x="3" y="9"/>
                  </a:cubicBezTo>
                  <a:cubicBezTo>
                    <a:pt x="3" y="9"/>
                    <a:pt x="3"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1" y="9"/>
                  </a:cubicBezTo>
                  <a:cubicBezTo>
                    <a:pt x="1" y="9"/>
                    <a:pt x="1" y="9"/>
                    <a:pt x="1" y="9"/>
                  </a:cubicBezTo>
                  <a:cubicBezTo>
                    <a:pt x="1" y="9"/>
                    <a:pt x="1" y="9"/>
                    <a:pt x="1" y="9"/>
                  </a:cubicBezTo>
                  <a:cubicBezTo>
                    <a:pt x="1" y="9"/>
                    <a:pt x="1" y="9"/>
                    <a:pt x="1"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îsļiḑê"/>
            <p:cNvSpPr/>
            <p:nvPr/>
          </p:nvSpPr>
          <p:spPr bwMode="auto">
            <a:xfrm>
              <a:off x="6596063" y="2984501"/>
              <a:ext cx="514350" cy="306388"/>
            </a:xfrm>
            <a:custGeom>
              <a:avLst/>
              <a:gdLst>
                <a:gd name="T0" fmla="*/ 3 w 156"/>
                <a:gd name="T1" fmla="*/ 50 h 93"/>
                <a:gd name="T2" fmla="*/ 3 w 156"/>
                <a:gd name="T3" fmla="*/ 56 h 93"/>
                <a:gd name="T4" fmla="*/ 63 w 156"/>
                <a:gd name="T5" fmla="*/ 91 h 93"/>
                <a:gd name="T6" fmla="*/ 73 w 156"/>
                <a:gd name="T7" fmla="*/ 91 h 93"/>
                <a:gd name="T8" fmla="*/ 153 w 156"/>
                <a:gd name="T9" fmla="*/ 44 h 93"/>
                <a:gd name="T10" fmla="*/ 153 w 156"/>
                <a:gd name="T11" fmla="*/ 38 h 93"/>
                <a:gd name="T12" fmla="*/ 94 w 156"/>
                <a:gd name="T13" fmla="*/ 2 h 93"/>
                <a:gd name="T14" fmla="*/ 84 w 156"/>
                <a:gd name="T15" fmla="*/ 2 h 93"/>
                <a:gd name="T16" fmla="*/ 3 w 156"/>
                <a:gd name="T17" fmla="*/ 5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93">
                  <a:moveTo>
                    <a:pt x="3" y="50"/>
                  </a:moveTo>
                  <a:cubicBezTo>
                    <a:pt x="1" y="51"/>
                    <a:pt x="0" y="53"/>
                    <a:pt x="3" y="56"/>
                  </a:cubicBezTo>
                  <a:cubicBezTo>
                    <a:pt x="63" y="91"/>
                    <a:pt x="63" y="91"/>
                    <a:pt x="63" y="91"/>
                  </a:cubicBezTo>
                  <a:cubicBezTo>
                    <a:pt x="66" y="93"/>
                    <a:pt x="70" y="93"/>
                    <a:pt x="73" y="91"/>
                  </a:cubicBezTo>
                  <a:cubicBezTo>
                    <a:pt x="153" y="44"/>
                    <a:pt x="153" y="44"/>
                    <a:pt x="153" y="44"/>
                  </a:cubicBezTo>
                  <a:cubicBezTo>
                    <a:pt x="156" y="42"/>
                    <a:pt x="156" y="39"/>
                    <a:pt x="153" y="38"/>
                  </a:cubicBezTo>
                  <a:cubicBezTo>
                    <a:pt x="94" y="2"/>
                    <a:pt x="94" y="2"/>
                    <a:pt x="94" y="2"/>
                  </a:cubicBezTo>
                  <a:cubicBezTo>
                    <a:pt x="91" y="0"/>
                    <a:pt x="86" y="0"/>
                    <a:pt x="84" y="2"/>
                  </a:cubicBezTo>
                  <a:lnTo>
                    <a:pt x="3" y="50"/>
                  </a:lnTo>
                  <a:close/>
                </a:path>
              </a:pathLst>
            </a:custGeom>
            <a:solidFill>
              <a:srgbClr val="ECF3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iṡlíḓê"/>
            <p:cNvSpPr/>
            <p:nvPr/>
          </p:nvSpPr>
          <p:spPr bwMode="auto">
            <a:xfrm>
              <a:off x="5738813" y="2700338"/>
              <a:ext cx="25400" cy="39688"/>
            </a:xfrm>
            <a:custGeom>
              <a:avLst/>
              <a:gdLst>
                <a:gd name="T0" fmla="*/ 16 w 16"/>
                <a:gd name="T1" fmla="*/ 11 h 25"/>
                <a:gd name="T2" fmla="*/ 16 w 16"/>
                <a:gd name="T3" fmla="*/ 25 h 25"/>
                <a:gd name="T4" fmla="*/ 0 w 16"/>
                <a:gd name="T5" fmla="*/ 15 h 25"/>
                <a:gd name="T6" fmla="*/ 0 w 16"/>
                <a:gd name="T7" fmla="*/ 0 h 25"/>
                <a:gd name="T8" fmla="*/ 16 w 16"/>
                <a:gd name="T9" fmla="*/ 11 h 25"/>
              </a:gdLst>
              <a:ahLst/>
              <a:cxnLst>
                <a:cxn ang="0">
                  <a:pos x="T0" y="T1"/>
                </a:cxn>
                <a:cxn ang="0">
                  <a:pos x="T2" y="T3"/>
                </a:cxn>
                <a:cxn ang="0">
                  <a:pos x="T4" y="T5"/>
                </a:cxn>
                <a:cxn ang="0">
                  <a:pos x="T6" y="T7"/>
                </a:cxn>
                <a:cxn ang="0">
                  <a:pos x="T8" y="T9"/>
                </a:cxn>
              </a:cxnLst>
              <a:rect l="0" t="0" r="r" b="b"/>
              <a:pathLst>
                <a:path w="16" h="25">
                  <a:moveTo>
                    <a:pt x="16" y="11"/>
                  </a:moveTo>
                  <a:lnTo>
                    <a:pt x="16" y="25"/>
                  </a:lnTo>
                  <a:lnTo>
                    <a:pt x="0" y="15"/>
                  </a:lnTo>
                  <a:lnTo>
                    <a:pt x="0" y="0"/>
                  </a:lnTo>
                  <a:lnTo>
                    <a:pt x="16" y="1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îṡľîḋè"/>
            <p:cNvSpPr/>
            <p:nvPr/>
          </p:nvSpPr>
          <p:spPr bwMode="auto">
            <a:xfrm>
              <a:off x="5770563" y="2720976"/>
              <a:ext cx="14288" cy="31750"/>
            </a:xfrm>
            <a:custGeom>
              <a:avLst/>
              <a:gdLst>
                <a:gd name="T0" fmla="*/ 9 w 9"/>
                <a:gd name="T1" fmla="*/ 20 h 20"/>
                <a:gd name="T2" fmla="*/ 0 w 9"/>
                <a:gd name="T3" fmla="*/ 14 h 20"/>
                <a:gd name="T4" fmla="*/ 0 w 9"/>
                <a:gd name="T5" fmla="*/ 0 h 20"/>
                <a:gd name="T6" fmla="*/ 9 w 9"/>
                <a:gd name="T7" fmla="*/ 6 h 20"/>
                <a:gd name="T8" fmla="*/ 9 w 9"/>
                <a:gd name="T9" fmla="*/ 20 h 20"/>
              </a:gdLst>
              <a:ahLst/>
              <a:cxnLst>
                <a:cxn ang="0">
                  <a:pos x="T0" y="T1"/>
                </a:cxn>
                <a:cxn ang="0">
                  <a:pos x="T2" y="T3"/>
                </a:cxn>
                <a:cxn ang="0">
                  <a:pos x="T4" y="T5"/>
                </a:cxn>
                <a:cxn ang="0">
                  <a:pos x="T6" y="T7"/>
                </a:cxn>
                <a:cxn ang="0">
                  <a:pos x="T8" y="T9"/>
                </a:cxn>
              </a:cxnLst>
              <a:rect l="0" t="0" r="r" b="b"/>
              <a:pathLst>
                <a:path w="9" h="20">
                  <a:moveTo>
                    <a:pt x="9" y="20"/>
                  </a:moveTo>
                  <a:lnTo>
                    <a:pt x="0" y="14"/>
                  </a:lnTo>
                  <a:lnTo>
                    <a:pt x="0" y="0"/>
                  </a:lnTo>
                  <a:lnTo>
                    <a:pt x="9" y="6"/>
                  </a:lnTo>
                  <a:lnTo>
                    <a:pt x="9" y="20"/>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íṥľîdè"/>
            <p:cNvSpPr/>
            <p:nvPr/>
          </p:nvSpPr>
          <p:spPr bwMode="auto">
            <a:xfrm>
              <a:off x="5794375" y="2733676"/>
              <a:ext cx="12700" cy="33338"/>
            </a:xfrm>
            <a:custGeom>
              <a:avLst/>
              <a:gdLst>
                <a:gd name="T0" fmla="*/ 8 w 8"/>
                <a:gd name="T1" fmla="*/ 21 h 21"/>
                <a:gd name="T2" fmla="*/ 0 w 8"/>
                <a:gd name="T3" fmla="*/ 14 h 21"/>
                <a:gd name="T4" fmla="*/ 0 w 8"/>
                <a:gd name="T5" fmla="*/ 0 h 21"/>
                <a:gd name="T6" fmla="*/ 8 w 8"/>
                <a:gd name="T7" fmla="*/ 6 h 21"/>
                <a:gd name="T8" fmla="*/ 8 w 8"/>
                <a:gd name="T9" fmla="*/ 21 h 21"/>
              </a:gdLst>
              <a:ahLst/>
              <a:cxnLst>
                <a:cxn ang="0">
                  <a:pos x="T0" y="T1"/>
                </a:cxn>
                <a:cxn ang="0">
                  <a:pos x="T2" y="T3"/>
                </a:cxn>
                <a:cxn ang="0">
                  <a:pos x="T4" y="T5"/>
                </a:cxn>
                <a:cxn ang="0">
                  <a:pos x="T6" y="T7"/>
                </a:cxn>
                <a:cxn ang="0">
                  <a:pos x="T8" y="T9"/>
                </a:cxn>
              </a:cxnLst>
              <a:rect l="0" t="0" r="r" b="b"/>
              <a:pathLst>
                <a:path w="8" h="21">
                  <a:moveTo>
                    <a:pt x="8" y="21"/>
                  </a:moveTo>
                  <a:lnTo>
                    <a:pt x="0" y="14"/>
                  </a:lnTo>
                  <a:lnTo>
                    <a:pt x="0" y="0"/>
                  </a:lnTo>
                  <a:lnTo>
                    <a:pt x="8" y="6"/>
                  </a:lnTo>
                  <a:lnTo>
                    <a:pt x="8"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íŝľíďê"/>
            <p:cNvSpPr/>
            <p:nvPr/>
          </p:nvSpPr>
          <p:spPr bwMode="auto">
            <a:xfrm>
              <a:off x="5816600" y="2746376"/>
              <a:ext cx="14288" cy="33338"/>
            </a:xfrm>
            <a:custGeom>
              <a:avLst/>
              <a:gdLst>
                <a:gd name="T0" fmla="*/ 9 w 9"/>
                <a:gd name="T1" fmla="*/ 21 h 21"/>
                <a:gd name="T2" fmla="*/ 0 w 9"/>
                <a:gd name="T3" fmla="*/ 17 h 21"/>
                <a:gd name="T4" fmla="*/ 0 w 9"/>
                <a:gd name="T5" fmla="*/ 0 h 21"/>
                <a:gd name="T6" fmla="*/ 9 w 9"/>
                <a:gd name="T7" fmla="*/ 6 h 21"/>
                <a:gd name="T8" fmla="*/ 9 w 9"/>
                <a:gd name="T9" fmla="*/ 21 h 21"/>
              </a:gdLst>
              <a:ahLst/>
              <a:cxnLst>
                <a:cxn ang="0">
                  <a:pos x="T0" y="T1"/>
                </a:cxn>
                <a:cxn ang="0">
                  <a:pos x="T2" y="T3"/>
                </a:cxn>
                <a:cxn ang="0">
                  <a:pos x="T4" y="T5"/>
                </a:cxn>
                <a:cxn ang="0">
                  <a:pos x="T6" y="T7"/>
                </a:cxn>
                <a:cxn ang="0">
                  <a:pos x="T8" y="T9"/>
                </a:cxn>
              </a:cxnLst>
              <a:rect l="0" t="0" r="r" b="b"/>
              <a:pathLst>
                <a:path w="9" h="21">
                  <a:moveTo>
                    <a:pt x="9" y="21"/>
                  </a:moveTo>
                  <a:lnTo>
                    <a:pt x="0" y="17"/>
                  </a:lnTo>
                  <a:lnTo>
                    <a:pt x="0" y="0"/>
                  </a:lnTo>
                  <a:lnTo>
                    <a:pt x="9" y="6"/>
                  </a:lnTo>
                  <a:lnTo>
                    <a:pt x="9"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íṩliďê"/>
            <p:cNvSpPr/>
            <p:nvPr/>
          </p:nvSpPr>
          <p:spPr bwMode="auto">
            <a:xfrm>
              <a:off x="5837238" y="2763838"/>
              <a:ext cx="15875" cy="28575"/>
            </a:xfrm>
            <a:custGeom>
              <a:avLst/>
              <a:gdLst>
                <a:gd name="T0" fmla="*/ 10 w 10"/>
                <a:gd name="T1" fmla="*/ 18 h 18"/>
                <a:gd name="T2" fmla="*/ 0 w 10"/>
                <a:gd name="T3" fmla="*/ 14 h 18"/>
                <a:gd name="T4" fmla="*/ 0 w 10"/>
                <a:gd name="T5" fmla="*/ 0 h 18"/>
                <a:gd name="T6" fmla="*/ 10 w 10"/>
                <a:gd name="T7" fmla="*/ 4 h 18"/>
                <a:gd name="T8" fmla="*/ 10 w 10"/>
                <a:gd name="T9" fmla="*/ 18 h 18"/>
              </a:gdLst>
              <a:ahLst/>
              <a:cxnLst>
                <a:cxn ang="0">
                  <a:pos x="T0" y="T1"/>
                </a:cxn>
                <a:cxn ang="0">
                  <a:pos x="T2" y="T3"/>
                </a:cxn>
                <a:cxn ang="0">
                  <a:pos x="T4" y="T5"/>
                </a:cxn>
                <a:cxn ang="0">
                  <a:pos x="T6" y="T7"/>
                </a:cxn>
                <a:cxn ang="0">
                  <a:pos x="T8" y="T9"/>
                </a:cxn>
              </a:cxnLst>
              <a:rect l="0" t="0" r="r" b="b"/>
              <a:pathLst>
                <a:path w="10" h="18">
                  <a:moveTo>
                    <a:pt x="10" y="18"/>
                  </a:moveTo>
                  <a:lnTo>
                    <a:pt x="0" y="14"/>
                  </a:lnTo>
                  <a:lnTo>
                    <a:pt x="0" y="0"/>
                  </a:lnTo>
                  <a:lnTo>
                    <a:pt x="10" y="4"/>
                  </a:lnTo>
                  <a:lnTo>
                    <a:pt x="10" y="18"/>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îṥlïḓé"/>
            <p:cNvSpPr/>
            <p:nvPr/>
          </p:nvSpPr>
          <p:spPr bwMode="auto">
            <a:xfrm>
              <a:off x="5859463" y="2776538"/>
              <a:ext cx="17463" cy="30163"/>
            </a:xfrm>
            <a:custGeom>
              <a:avLst/>
              <a:gdLst>
                <a:gd name="T0" fmla="*/ 11 w 11"/>
                <a:gd name="T1" fmla="*/ 19 h 19"/>
                <a:gd name="T2" fmla="*/ 0 w 11"/>
                <a:gd name="T3" fmla="*/ 14 h 19"/>
                <a:gd name="T4" fmla="*/ 0 w 11"/>
                <a:gd name="T5" fmla="*/ 0 h 19"/>
                <a:gd name="T6" fmla="*/ 11 w 11"/>
                <a:gd name="T7" fmla="*/ 4 h 19"/>
                <a:gd name="T8" fmla="*/ 11 w 11"/>
                <a:gd name="T9" fmla="*/ 19 h 19"/>
              </a:gdLst>
              <a:ahLst/>
              <a:cxnLst>
                <a:cxn ang="0">
                  <a:pos x="T0" y="T1"/>
                </a:cxn>
                <a:cxn ang="0">
                  <a:pos x="T2" y="T3"/>
                </a:cxn>
                <a:cxn ang="0">
                  <a:pos x="T4" y="T5"/>
                </a:cxn>
                <a:cxn ang="0">
                  <a:pos x="T6" y="T7"/>
                </a:cxn>
                <a:cxn ang="0">
                  <a:pos x="T8" y="T9"/>
                </a:cxn>
              </a:cxnLst>
              <a:rect l="0" t="0" r="r" b="b"/>
              <a:pathLst>
                <a:path w="11" h="19">
                  <a:moveTo>
                    <a:pt x="11" y="19"/>
                  </a:moveTo>
                  <a:lnTo>
                    <a:pt x="0" y="14"/>
                  </a:lnTo>
                  <a:lnTo>
                    <a:pt x="0" y="0"/>
                  </a:lnTo>
                  <a:lnTo>
                    <a:pt x="11" y="4"/>
                  </a:lnTo>
                  <a:lnTo>
                    <a:pt x="11" y="19"/>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iṥḷïḑe"/>
            <p:cNvSpPr/>
            <p:nvPr/>
          </p:nvSpPr>
          <p:spPr bwMode="auto">
            <a:xfrm>
              <a:off x="5883275" y="2789238"/>
              <a:ext cx="15875" cy="33338"/>
            </a:xfrm>
            <a:custGeom>
              <a:avLst/>
              <a:gdLst>
                <a:gd name="T0" fmla="*/ 10 w 10"/>
                <a:gd name="T1" fmla="*/ 21 h 21"/>
                <a:gd name="T2" fmla="*/ 0 w 10"/>
                <a:gd name="T3" fmla="*/ 15 h 21"/>
                <a:gd name="T4" fmla="*/ 0 w 10"/>
                <a:gd name="T5" fmla="*/ 0 h 21"/>
                <a:gd name="T6" fmla="*/ 10 w 10"/>
                <a:gd name="T7" fmla="*/ 4 h 21"/>
                <a:gd name="T8" fmla="*/ 10 w 10"/>
                <a:gd name="T9" fmla="*/ 21 h 21"/>
              </a:gdLst>
              <a:ahLst/>
              <a:cxnLst>
                <a:cxn ang="0">
                  <a:pos x="T0" y="T1"/>
                </a:cxn>
                <a:cxn ang="0">
                  <a:pos x="T2" y="T3"/>
                </a:cxn>
                <a:cxn ang="0">
                  <a:pos x="T4" y="T5"/>
                </a:cxn>
                <a:cxn ang="0">
                  <a:pos x="T6" y="T7"/>
                </a:cxn>
                <a:cxn ang="0">
                  <a:pos x="T8" y="T9"/>
                </a:cxn>
              </a:cxnLst>
              <a:rect l="0" t="0" r="r" b="b"/>
              <a:pathLst>
                <a:path w="10" h="21">
                  <a:moveTo>
                    <a:pt x="10" y="21"/>
                  </a:moveTo>
                  <a:lnTo>
                    <a:pt x="0" y="15"/>
                  </a:lnTo>
                  <a:lnTo>
                    <a:pt x="0" y="0"/>
                  </a:lnTo>
                  <a:lnTo>
                    <a:pt x="10" y="4"/>
                  </a:lnTo>
                  <a:lnTo>
                    <a:pt x="10"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íṣlïḑê"/>
            <p:cNvSpPr/>
            <p:nvPr/>
          </p:nvSpPr>
          <p:spPr bwMode="auto">
            <a:xfrm>
              <a:off x="5907088" y="2803526"/>
              <a:ext cx="15875" cy="31750"/>
            </a:xfrm>
            <a:custGeom>
              <a:avLst/>
              <a:gdLst>
                <a:gd name="T0" fmla="*/ 10 w 10"/>
                <a:gd name="T1" fmla="*/ 20 h 20"/>
                <a:gd name="T2" fmla="*/ 0 w 10"/>
                <a:gd name="T3" fmla="*/ 14 h 20"/>
                <a:gd name="T4" fmla="*/ 0 w 10"/>
                <a:gd name="T5" fmla="*/ 0 h 20"/>
                <a:gd name="T6" fmla="*/ 10 w 10"/>
                <a:gd name="T7" fmla="*/ 6 h 20"/>
                <a:gd name="T8" fmla="*/ 10 w 10"/>
                <a:gd name="T9" fmla="*/ 20 h 20"/>
              </a:gdLst>
              <a:ahLst/>
              <a:cxnLst>
                <a:cxn ang="0">
                  <a:pos x="T0" y="T1"/>
                </a:cxn>
                <a:cxn ang="0">
                  <a:pos x="T2" y="T3"/>
                </a:cxn>
                <a:cxn ang="0">
                  <a:pos x="T4" y="T5"/>
                </a:cxn>
                <a:cxn ang="0">
                  <a:pos x="T6" y="T7"/>
                </a:cxn>
                <a:cxn ang="0">
                  <a:pos x="T8" y="T9"/>
                </a:cxn>
              </a:cxnLst>
              <a:rect l="0" t="0" r="r" b="b"/>
              <a:pathLst>
                <a:path w="10" h="20">
                  <a:moveTo>
                    <a:pt x="10" y="20"/>
                  </a:moveTo>
                  <a:lnTo>
                    <a:pt x="0" y="14"/>
                  </a:lnTo>
                  <a:lnTo>
                    <a:pt x="0" y="0"/>
                  </a:lnTo>
                  <a:lnTo>
                    <a:pt x="10" y="6"/>
                  </a:lnTo>
                  <a:lnTo>
                    <a:pt x="10" y="20"/>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iS1iďê"/>
            <p:cNvSpPr/>
            <p:nvPr/>
          </p:nvSpPr>
          <p:spPr bwMode="auto">
            <a:xfrm>
              <a:off x="5929313" y="2816226"/>
              <a:ext cx="12700" cy="33338"/>
            </a:xfrm>
            <a:custGeom>
              <a:avLst/>
              <a:gdLst>
                <a:gd name="T0" fmla="*/ 8 w 8"/>
                <a:gd name="T1" fmla="*/ 21 h 21"/>
                <a:gd name="T2" fmla="*/ 0 w 8"/>
                <a:gd name="T3" fmla="*/ 14 h 21"/>
                <a:gd name="T4" fmla="*/ 0 w 8"/>
                <a:gd name="T5" fmla="*/ 0 h 21"/>
                <a:gd name="T6" fmla="*/ 8 w 8"/>
                <a:gd name="T7" fmla="*/ 6 h 21"/>
                <a:gd name="T8" fmla="*/ 8 w 8"/>
                <a:gd name="T9" fmla="*/ 21 h 21"/>
              </a:gdLst>
              <a:ahLst/>
              <a:cxnLst>
                <a:cxn ang="0">
                  <a:pos x="T0" y="T1"/>
                </a:cxn>
                <a:cxn ang="0">
                  <a:pos x="T2" y="T3"/>
                </a:cxn>
                <a:cxn ang="0">
                  <a:pos x="T4" y="T5"/>
                </a:cxn>
                <a:cxn ang="0">
                  <a:pos x="T6" y="T7"/>
                </a:cxn>
                <a:cxn ang="0">
                  <a:pos x="T8" y="T9"/>
                </a:cxn>
              </a:cxnLst>
              <a:rect l="0" t="0" r="r" b="b"/>
              <a:pathLst>
                <a:path w="8" h="21">
                  <a:moveTo>
                    <a:pt x="8" y="21"/>
                  </a:moveTo>
                  <a:lnTo>
                    <a:pt x="0" y="14"/>
                  </a:lnTo>
                  <a:lnTo>
                    <a:pt x="0" y="0"/>
                  </a:lnTo>
                  <a:lnTo>
                    <a:pt x="8" y="6"/>
                  </a:lnTo>
                  <a:lnTo>
                    <a:pt x="8" y="21"/>
                  </a:lnTo>
                  <a:close/>
                </a:path>
              </a:pathLst>
            </a:custGeom>
            <a:solidFill>
              <a:srgbClr val="1C4B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5" name="íṧľíḋè"/>
            <p:cNvSpPr/>
            <p:nvPr/>
          </p:nvSpPr>
          <p:spPr bwMode="auto">
            <a:xfrm>
              <a:off x="5953125" y="2828925"/>
              <a:ext cx="25400" cy="39688"/>
            </a:xfrm>
            <a:custGeom>
              <a:avLst/>
              <a:gdLst>
                <a:gd name="T0" fmla="*/ 16 w 16"/>
                <a:gd name="T1" fmla="*/ 25 h 25"/>
                <a:gd name="T2" fmla="*/ 0 w 16"/>
                <a:gd name="T3" fmla="*/ 15 h 25"/>
                <a:gd name="T4" fmla="*/ 0 w 16"/>
                <a:gd name="T5" fmla="*/ 0 h 25"/>
                <a:gd name="T6" fmla="*/ 14 w 16"/>
                <a:gd name="T7" fmla="*/ 11 h 25"/>
                <a:gd name="T8" fmla="*/ 16 w 16"/>
                <a:gd name="T9" fmla="*/ 25 h 25"/>
              </a:gdLst>
              <a:ahLst/>
              <a:cxnLst>
                <a:cxn ang="0">
                  <a:pos x="T0" y="T1"/>
                </a:cxn>
                <a:cxn ang="0">
                  <a:pos x="T2" y="T3"/>
                </a:cxn>
                <a:cxn ang="0">
                  <a:pos x="T4" y="T5"/>
                </a:cxn>
                <a:cxn ang="0">
                  <a:pos x="T6" y="T7"/>
                </a:cxn>
                <a:cxn ang="0">
                  <a:pos x="T8" y="T9"/>
                </a:cxn>
              </a:cxnLst>
              <a:rect l="0" t="0" r="r" b="b"/>
              <a:pathLst>
                <a:path w="16" h="25">
                  <a:moveTo>
                    <a:pt x="16" y="25"/>
                  </a:moveTo>
                  <a:lnTo>
                    <a:pt x="0" y="15"/>
                  </a:lnTo>
                  <a:lnTo>
                    <a:pt x="0" y="0"/>
                  </a:lnTo>
                  <a:lnTo>
                    <a:pt x="14" y="11"/>
                  </a:lnTo>
                  <a:lnTo>
                    <a:pt x="16" y="25"/>
                  </a:ln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6" name="îṡļídé"/>
            <p:cNvSpPr/>
            <p:nvPr/>
          </p:nvSpPr>
          <p:spPr bwMode="auto">
            <a:xfrm>
              <a:off x="5770563" y="2717800"/>
              <a:ext cx="23813" cy="12700"/>
            </a:xfrm>
            <a:custGeom>
              <a:avLst/>
              <a:gdLst>
                <a:gd name="T0" fmla="*/ 15 w 15"/>
                <a:gd name="T1" fmla="*/ 6 h 8"/>
                <a:gd name="T2" fmla="*/ 9 w 15"/>
                <a:gd name="T3" fmla="*/ 8 h 8"/>
                <a:gd name="T4" fmla="*/ 0 w 15"/>
                <a:gd name="T5" fmla="*/ 2 h 8"/>
                <a:gd name="T6" fmla="*/ 4 w 15"/>
                <a:gd name="T7" fmla="*/ 0 h 8"/>
                <a:gd name="T8" fmla="*/ 15 w 15"/>
                <a:gd name="T9" fmla="*/ 6 h 8"/>
              </a:gdLst>
              <a:ahLst/>
              <a:cxnLst>
                <a:cxn ang="0">
                  <a:pos x="T0" y="T1"/>
                </a:cxn>
                <a:cxn ang="0">
                  <a:pos x="T2" y="T3"/>
                </a:cxn>
                <a:cxn ang="0">
                  <a:pos x="T4" y="T5"/>
                </a:cxn>
                <a:cxn ang="0">
                  <a:pos x="T6" y="T7"/>
                </a:cxn>
                <a:cxn ang="0">
                  <a:pos x="T8" y="T9"/>
                </a:cxn>
              </a:cxnLst>
              <a:rect l="0" t="0" r="r" b="b"/>
              <a:pathLst>
                <a:path w="15" h="8">
                  <a:moveTo>
                    <a:pt x="15" y="6"/>
                  </a:moveTo>
                  <a:lnTo>
                    <a:pt x="9" y="8"/>
                  </a:lnTo>
                  <a:lnTo>
                    <a:pt x="0" y="2"/>
                  </a:lnTo>
                  <a:lnTo>
                    <a:pt x="4" y="0"/>
                  </a:lnTo>
                  <a:lnTo>
                    <a:pt x="15"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iṡḻîḍè"/>
            <p:cNvSpPr/>
            <p:nvPr/>
          </p:nvSpPr>
          <p:spPr bwMode="auto">
            <a:xfrm>
              <a:off x="5794375" y="2730500"/>
              <a:ext cx="19050" cy="12700"/>
            </a:xfrm>
            <a:custGeom>
              <a:avLst/>
              <a:gdLst>
                <a:gd name="T0" fmla="*/ 12 w 12"/>
                <a:gd name="T1" fmla="*/ 6 h 8"/>
                <a:gd name="T2" fmla="*/ 8 w 12"/>
                <a:gd name="T3" fmla="*/ 8 h 8"/>
                <a:gd name="T4" fmla="*/ 0 w 12"/>
                <a:gd name="T5" fmla="*/ 2 h 8"/>
                <a:gd name="T6" fmla="*/ 4 w 12"/>
                <a:gd name="T7" fmla="*/ 0 h 8"/>
                <a:gd name="T8" fmla="*/ 12 w 12"/>
                <a:gd name="T9" fmla="*/ 6 h 8"/>
              </a:gdLst>
              <a:ahLst/>
              <a:cxnLst>
                <a:cxn ang="0">
                  <a:pos x="T0" y="T1"/>
                </a:cxn>
                <a:cxn ang="0">
                  <a:pos x="T2" y="T3"/>
                </a:cxn>
                <a:cxn ang="0">
                  <a:pos x="T4" y="T5"/>
                </a:cxn>
                <a:cxn ang="0">
                  <a:pos x="T6" y="T7"/>
                </a:cxn>
                <a:cxn ang="0">
                  <a:pos x="T8" y="T9"/>
                </a:cxn>
              </a:cxnLst>
              <a:rect l="0" t="0" r="r" b="b"/>
              <a:pathLst>
                <a:path w="12" h="8">
                  <a:moveTo>
                    <a:pt x="12" y="6"/>
                  </a:moveTo>
                  <a:lnTo>
                    <a:pt x="8" y="8"/>
                  </a:lnTo>
                  <a:lnTo>
                    <a:pt x="0" y="2"/>
                  </a:lnTo>
                  <a:lnTo>
                    <a:pt x="4" y="0"/>
                  </a:lnTo>
                  <a:lnTo>
                    <a:pt x="12"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îṡ1ídè"/>
            <p:cNvSpPr/>
            <p:nvPr/>
          </p:nvSpPr>
          <p:spPr bwMode="auto">
            <a:xfrm>
              <a:off x="5816600" y="2743200"/>
              <a:ext cx="20638" cy="12700"/>
            </a:xfrm>
            <a:custGeom>
              <a:avLst/>
              <a:gdLst>
                <a:gd name="T0" fmla="*/ 13 w 13"/>
                <a:gd name="T1" fmla="*/ 6 h 8"/>
                <a:gd name="T2" fmla="*/ 9 w 13"/>
                <a:gd name="T3" fmla="*/ 8 h 8"/>
                <a:gd name="T4" fmla="*/ 0 w 13"/>
                <a:gd name="T5" fmla="*/ 2 h 8"/>
                <a:gd name="T6" fmla="*/ 5 w 13"/>
                <a:gd name="T7" fmla="*/ 0 h 8"/>
                <a:gd name="T8" fmla="*/ 13 w 13"/>
                <a:gd name="T9" fmla="*/ 6 h 8"/>
              </a:gdLst>
              <a:ahLst/>
              <a:cxnLst>
                <a:cxn ang="0">
                  <a:pos x="T0" y="T1"/>
                </a:cxn>
                <a:cxn ang="0">
                  <a:pos x="T2" y="T3"/>
                </a:cxn>
                <a:cxn ang="0">
                  <a:pos x="T4" y="T5"/>
                </a:cxn>
                <a:cxn ang="0">
                  <a:pos x="T6" y="T7"/>
                </a:cxn>
                <a:cxn ang="0">
                  <a:pos x="T8" y="T9"/>
                </a:cxn>
              </a:cxnLst>
              <a:rect l="0" t="0" r="r" b="b"/>
              <a:pathLst>
                <a:path w="13" h="8">
                  <a:moveTo>
                    <a:pt x="13" y="6"/>
                  </a:moveTo>
                  <a:lnTo>
                    <a:pt x="9" y="8"/>
                  </a:lnTo>
                  <a:lnTo>
                    <a:pt x="0" y="2"/>
                  </a:lnTo>
                  <a:lnTo>
                    <a:pt x="5" y="0"/>
                  </a:lnTo>
                  <a:lnTo>
                    <a:pt x="13"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îṡḷídê"/>
            <p:cNvSpPr/>
            <p:nvPr/>
          </p:nvSpPr>
          <p:spPr bwMode="auto">
            <a:xfrm>
              <a:off x="5837238" y="2755900"/>
              <a:ext cx="22225" cy="14288"/>
            </a:xfrm>
            <a:custGeom>
              <a:avLst/>
              <a:gdLst>
                <a:gd name="T0" fmla="*/ 14 w 14"/>
                <a:gd name="T1" fmla="*/ 7 h 9"/>
                <a:gd name="T2" fmla="*/ 10 w 14"/>
                <a:gd name="T3" fmla="*/ 9 h 9"/>
                <a:gd name="T4" fmla="*/ 0 w 14"/>
                <a:gd name="T5" fmla="*/ 5 h 9"/>
                <a:gd name="T6" fmla="*/ 6 w 14"/>
                <a:gd name="T7" fmla="*/ 0 h 9"/>
                <a:gd name="T8" fmla="*/ 14 w 14"/>
                <a:gd name="T9" fmla="*/ 7 h 9"/>
              </a:gdLst>
              <a:ahLst/>
              <a:cxnLst>
                <a:cxn ang="0">
                  <a:pos x="T0" y="T1"/>
                </a:cxn>
                <a:cxn ang="0">
                  <a:pos x="T2" y="T3"/>
                </a:cxn>
                <a:cxn ang="0">
                  <a:pos x="T4" y="T5"/>
                </a:cxn>
                <a:cxn ang="0">
                  <a:pos x="T6" y="T7"/>
                </a:cxn>
                <a:cxn ang="0">
                  <a:pos x="T8" y="T9"/>
                </a:cxn>
              </a:cxnLst>
              <a:rect l="0" t="0" r="r" b="b"/>
              <a:pathLst>
                <a:path w="14" h="9">
                  <a:moveTo>
                    <a:pt x="14" y="7"/>
                  </a:moveTo>
                  <a:lnTo>
                    <a:pt x="10" y="9"/>
                  </a:lnTo>
                  <a:lnTo>
                    <a:pt x="0" y="5"/>
                  </a:lnTo>
                  <a:lnTo>
                    <a:pt x="6" y="0"/>
                  </a:lnTo>
                  <a:lnTo>
                    <a:pt x="14" y="7"/>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ïṡḷíḍê"/>
            <p:cNvSpPr/>
            <p:nvPr/>
          </p:nvSpPr>
          <p:spPr bwMode="auto">
            <a:xfrm>
              <a:off x="5859463" y="2770188"/>
              <a:ext cx="23813" cy="12700"/>
            </a:xfrm>
            <a:custGeom>
              <a:avLst/>
              <a:gdLst>
                <a:gd name="T0" fmla="*/ 15 w 15"/>
                <a:gd name="T1" fmla="*/ 6 h 8"/>
                <a:gd name="T2" fmla="*/ 11 w 15"/>
                <a:gd name="T3" fmla="*/ 8 h 8"/>
                <a:gd name="T4" fmla="*/ 0 w 15"/>
                <a:gd name="T5" fmla="*/ 4 h 8"/>
                <a:gd name="T6" fmla="*/ 5 w 15"/>
                <a:gd name="T7" fmla="*/ 0 h 8"/>
                <a:gd name="T8" fmla="*/ 15 w 15"/>
                <a:gd name="T9" fmla="*/ 6 h 8"/>
              </a:gdLst>
              <a:ahLst/>
              <a:cxnLst>
                <a:cxn ang="0">
                  <a:pos x="T0" y="T1"/>
                </a:cxn>
                <a:cxn ang="0">
                  <a:pos x="T2" y="T3"/>
                </a:cxn>
                <a:cxn ang="0">
                  <a:pos x="T4" y="T5"/>
                </a:cxn>
                <a:cxn ang="0">
                  <a:pos x="T6" y="T7"/>
                </a:cxn>
                <a:cxn ang="0">
                  <a:pos x="T8" y="T9"/>
                </a:cxn>
              </a:cxnLst>
              <a:rect l="0" t="0" r="r" b="b"/>
              <a:pathLst>
                <a:path w="15" h="8">
                  <a:moveTo>
                    <a:pt x="15" y="6"/>
                  </a:moveTo>
                  <a:lnTo>
                    <a:pt x="11" y="8"/>
                  </a:lnTo>
                  <a:lnTo>
                    <a:pt x="0" y="4"/>
                  </a:lnTo>
                  <a:lnTo>
                    <a:pt x="5" y="0"/>
                  </a:lnTo>
                  <a:lnTo>
                    <a:pt x="15" y="6"/>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íŝľíḋe"/>
            <p:cNvSpPr/>
            <p:nvPr/>
          </p:nvSpPr>
          <p:spPr bwMode="auto">
            <a:xfrm>
              <a:off x="5883275" y="2786063"/>
              <a:ext cx="23813" cy="9525"/>
            </a:xfrm>
            <a:custGeom>
              <a:avLst/>
              <a:gdLst>
                <a:gd name="T0" fmla="*/ 15 w 15"/>
                <a:gd name="T1" fmla="*/ 4 h 6"/>
                <a:gd name="T2" fmla="*/ 10 w 15"/>
                <a:gd name="T3" fmla="*/ 6 h 6"/>
                <a:gd name="T4" fmla="*/ 0 w 15"/>
                <a:gd name="T5" fmla="*/ 2 h 6"/>
                <a:gd name="T6" fmla="*/ 4 w 15"/>
                <a:gd name="T7" fmla="*/ 0 h 6"/>
                <a:gd name="T8" fmla="*/ 15 w 15"/>
                <a:gd name="T9" fmla="*/ 4 h 6"/>
              </a:gdLst>
              <a:ahLst/>
              <a:cxnLst>
                <a:cxn ang="0">
                  <a:pos x="T0" y="T1"/>
                </a:cxn>
                <a:cxn ang="0">
                  <a:pos x="T2" y="T3"/>
                </a:cxn>
                <a:cxn ang="0">
                  <a:pos x="T4" y="T5"/>
                </a:cxn>
                <a:cxn ang="0">
                  <a:pos x="T6" y="T7"/>
                </a:cxn>
                <a:cxn ang="0">
                  <a:pos x="T8" y="T9"/>
                </a:cxn>
              </a:cxnLst>
              <a:rect l="0" t="0" r="r" b="b"/>
              <a:pathLst>
                <a:path w="15" h="6">
                  <a:moveTo>
                    <a:pt x="15" y="4"/>
                  </a:moveTo>
                  <a:lnTo>
                    <a:pt x="10" y="6"/>
                  </a:lnTo>
                  <a:lnTo>
                    <a:pt x="0" y="2"/>
                  </a:lnTo>
                  <a:lnTo>
                    <a:pt x="4" y="0"/>
                  </a:lnTo>
                  <a:lnTo>
                    <a:pt x="15" y="4"/>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îṧľîḓe"/>
            <p:cNvSpPr/>
            <p:nvPr/>
          </p:nvSpPr>
          <p:spPr bwMode="auto">
            <a:xfrm>
              <a:off x="5907088" y="2798763"/>
              <a:ext cx="22225" cy="14288"/>
            </a:xfrm>
            <a:custGeom>
              <a:avLst/>
              <a:gdLst>
                <a:gd name="T0" fmla="*/ 14 w 14"/>
                <a:gd name="T1" fmla="*/ 5 h 9"/>
                <a:gd name="T2" fmla="*/ 10 w 14"/>
                <a:gd name="T3" fmla="*/ 9 h 9"/>
                <a:gd name="T4" fmla="*/ 0 w 14"/>
                <a:gd name="T5" fmla="*/ 3 h 9"/>
                <a:gd name="T6" fmla="*/ 4 w 14"/>
                <a:gd name="T7" fmla="*/ 0 h 9"/>
                <a:gd name="T8" fmla="*/ 14 w 14"/>
                <a:gd name="T9" fmla="*/ 5 h 9"/>
              </a:gdLst>
              <a:ahLst/>
              <a:cxnLst>
                <a:cxn ang="0">
                  <a:pos x="T0" y="T1"/>
                </a:cxn>
                <a:cxn ang="0">
                  <a:pos x="T2" y="T3"/>
                </a:cxn>
                <a:cxn ang="0">
                  <a:pos x="T4" y="T5"/>
                </a:cxn>
                <a:cxn ang="0">
                  <a:pos x="T6" y="T7"/>
                </a:cxn>
                <a:cxn ang="0">
                  <a:pos x="T8" y="T9"/>
                </a:cxn>
              </a:cxnLst>
              <a:rect l="0" t="0" r="r" b="b"/>
              <a:pathLst>
                <a:path w="14" h="9">
                  <a:moveTo>
                    <a:pt x="14" y="5"/>
                  </a:moveTo>
                  <a:lnTo>
                    <a:pt x="10" y="9"/>
                  </a:lnTo>
                  <a:lnTo>
                    <a:pt x="0" y="3"/>
                  </a:lnTo>
                  <a:lnTo>
                    <a:pt x="4" y="0"/>
                  </a:lnTo>
                  <a:lnTo>
                    <a:pt x="14" y="5"/>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ïṩļîḓè"/>
            <p:cNvSpPr/>
            <p:nvPr/>
          </p:nvSpPr>
          <p:spPr bwMode="auto">
            <a:xfrm>
              <a:off x="5929313" y="2813050"/>
              <a:ext cx="23813" cy="12700"/>
            </a:xfrm>
            <a:custGeom>
              <a:avLst/>
              <a:gdLst>
                <a:gd name="T0" fmla="*/ 15 w 15"/>
                <a:gd name="T1" fmla="*/ 4 h 8"/>
                <a:gd name="T2" fmla="*/ 8 w 15"/>
                <a:gd name="T3" fmla="*/ 8 h 8"/>
                <a:gd name="T4" fmla="*/ 0 w 15"/>
                <a:gd name="T5" fmla="*/ 2 h 8"/>
                <a:gd name="T6" fmla="*/ 4 w 15"/>
                <a:gd name="T7" fmla="*/ 0 h 8"/>
                <a:gd name="T8" fmla="*/ 15 w 15"/>
                <a:gd name="T9" fmla="*/ 4 h 8"/>
              </a:gdLst>
              <a:ahLst/>
              <a:cxnLst>
                <a:cxn ang="0">
                  <a:pos x="T0" y="T1"/>
                </a:cxn>
                <a:cxn ang="0">
                  <a:pos x="T2" y="T3"/>
                </a:cxn>
                <a:cxn ang="0">
                  <a:pos x="T4" y="T5"/>
                </a:cxn>
                <a:cxn ang="0">
                  <a:pos x="T6" y="T7"/>
                </a:cxn>
                <a:cxn ang="0">
                  <a:pos x="T8" y="T9"/>
                </a:cxn>
              </a:cxnLst>
              <a:rect l="0" t="0" r="r" b="b"/>
              <a:pathLst>
                <a:path w="15" h="8">
                  <a:moveTo>
                    <a:pt x="15" y="4"/>
                  </a:moveTo>
                  <a:lnTo>
                    <a:pt x="8" y="8"/>
                  </a:lnTo>
                  <a:lnTo>
                    <a:pt x="0" y="2"/>
                  </a:lnTo>
                  <a:lnTo>
                    <a:pt x="4" y="0"/>
                  </a:lnTo>
                  <a:lnTo>
                    <a:pt x="15" y="4"/>
                  </a:lnTo>
                  <a:close/>
                </a:path>
              </a:pathLst>
            </a:custGeom>
            <a:solidFill>
              <a:srgbClr val="1A5A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ïSḷïḓê"/>
            <p:cNvSpPr/>
            <p:nvPr/>
          </p:nvSpPr>
          <p:spPr bwMode="auto">
            <a:xfrm>
              <a:off x="5738813" y="2516188"/>
              <a:ext cx="550863" cy="330200"/>
            </a:xfrm>
            <a:custGeom>
              <a:avLst/>
              <a:gdLst>
                <a:gd name="T0" fmla="*/ 94 w 167"/>
                <a:gd name="T1" fmla="*/ 0 h 100"/>
                <a:gd name="T2" fmla="*/ 167 w 167"/>
                <a:gd name="T3" fmla="*/ 44 h 100"/>
                <a:gd name="T4" fmla="*/ 72 w 167"/>
                <a:gd name="T5" fmla="*/ 100 h 100"/>
                <a:gd name="T6" fmla="*/ 65 w 167"/>
                <a:gd name="T7" fmla="*/ 95 h 100"/>
                <a:gd name="T8" fmla="*/ 67 w 167"/>
                <a:gd name="T9" fmla="*/ 94 h 100"/>
                <a:gd name="T10" fmla="*/ 68 w 167"/>
                <a:gd name="T11" fmla="*/ 95 h 100"/>
                <a:gd name="T12" fmla="*/ 78 w 167"/>
                <a:gd name="T13" fmla="*/ 95 h 100"/>
                <a:gd name="T14" fmla="*/ 158 w 167"/>
                <a:gd name="T15" fmla="*/ 47 h 100"/>
                <a:gd name="T16" fmla="*/ 158 w 167"/>
                <a:gd name="T17" fmla="*/ 41 h 100"/>
                <a:gd name="T18" fmla="*/ 98 w 167"/>
                <a:gd name="T19" fmla="*/ 5 h 100"/>
                <a:gd name="T20" fmla="*/ 89 w 167"/>
                <a:gd name="T21" fmla="*/ 5 h 100"/>
                <a:gd name="T22" fmla="*/ 8 w 167"/>
                <a:gd name="T23" fmla="*/ 53 h 100"/>
                <a:gd name="T24" fmla="*/ 7 w 167"/>
                <a:gd name="T25" fmla="*/ 55 h 100"/>
                <a:gd name="T26" fmla="*/ 6 w 167"/>
                <a:gd name="T27" fmla="*/ 55 h 100"/>
                <a:gd name="T28" fmla="*/ 6 w 167"/>
                <a:gd name="T29" fmla="*/ 56 h 100"/>
                <a:gd name="T30" fmla="*/ 8 w 167"/>
                <a:gd name="T31" fmla="*/ 59 h 100"/>
                <a:gd name="T32" fmla="*/ 10 w 167"/>
                <a:gd name="T33" fmla="*/ 60 h 100"/>
                <a:gd name="T34" fmla="*/ 8 w 167"/>
                <a:gd name="T35" fmla="*/ 61 h 100"/>
                <a:gd name="T36" fmla="*/ 0 w 167"/>
                <a:gd name="T37" fmla="*/ 56 h 100"/>
                <a:gd name="T38" fmla="*/ 94 w 167"/>
                <a:gd name="T3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7" h="100">
                  <a:moveTo>
                    <a:pt x="94" y="0"/>
                  </a:moveTo>
                  <a:cubicBezTo>
                    <a:pt x="167" y="44"/>
                    <a:pt x="167" y="44"/>
                    <a:pt x="167" y="44"/>
                  </a:cubicBezTo>
                  <a:cubicBezTo>
                    <a:pt x="72" y="100"/>
                    <a:pt x="72" y="100"/>
                    <a:pt x="72" y="100"/>
                  </a:cubicBezTo>
                  <a:cubicBezTo>
                    <a:pt x="65" y="95"/>
                    <a:pt x="65" y="95"/>
                    <a:pt x="65" y="95"/>
                  </a:cubicBezTo>
                  <a:cubicBezTo>
                    <a:pt x="67" y="94"/>
                    <a:pt x="67" y="94"/>
                    <a:pt x="67" y="94"/>
                  </a:cubicBezTo>
                  <a:cubicBezTo>
                    <a:pt x="68" y="95"/>
                    <a:pt x="68" y="95"/>
                    <a:pt x="68" y="95"/>
                  </a:cubicBezTo>
                  <a:cubicBezTo>
                    <a:pt x="71" y="96"/>
                    <a:pt x="75" y="96"/>
                    <a:pt x="78" y="95"/>
                  </a:cubicBezTo>
                  <a:cubicBezTo>
                    <a:pt x="158" y="47"/>
                    <a:pt x="158" y="47"/>
                    <a:pt x="158" y="47"/>
                  </a:cubicBezTo>
                  <a:cubicBezTo>
                    <a:pt x="161" y="45"/>
                    <a:pt x="161" y="43"/>
                    <a:pt x="158" y="41"/>
                  </a:cubicBezTo>
                  <a:cubicBezTo>
                    <a:pt x="98" y="5"/>
                    <a:pt x="98" y="5"/>
                    <a:pt x="98" y="5"/>
                  </a:cubicBezTo>
                  <a:cubicBezTo>
                    <a:pt x="96" y="4"/>
                    <a:pt x="91" y="4"/>
                    <a:pt x="89" y="5"/>
                  </a:cubicBezTo>
                  <a:cubicBezTo>
                    <a:pt x="8" y="53"/>
                    <a:pt x="8" y="53"/>
                    <a:pt x="8" y="53"/>
                  </a:cubicBezTo>
                  <a:cubicBezTo>
                    <a:pt x="8" y="54"/>
                    <a:pt x="7" y="54"/>
                    <a:pt x="7" y="55"/>
                  </a:cubicBezTo>
                  <a:cubicBezTo>
                    <a:pt x="6" y="55"/>
                    <a:pt x="6" y="55"/>
                    <a:pt x="6" y="55"/>
                  </a:cubicBezTo>
                  <a:cubicBezTo>
                    <a:pt x="6" y="56"/>
                    <a:pt x="6" y="56"/>
                    <a:pt x="6" y="56"/>
                  </a:cubicBezTo>
                  <a:cubicBezTo>
                    <a:pt x="6" y="57"/>
                    <a:pt x="7" y="58"/>
                    <a:pt x="8" y="59"/>
                  </a:cubicBezTo>
                  <a:cubicBezTo>
                    <a:pt x="10" y="60"/>
                    <a:pt x="10" y="60"/>
                    <a:pt x="10" y="60"/>
                  </a:cubicBezTo>
                  <a:cubicBezTo>
                    <a:pt x="8" y="61"/>
                    <a:pt x="8" y="61"/>
                    <a:pt x="8" y="61"/>
                  </a:cubicBezTo>
                  <a:cubicBezTo>
                    <a:pt x="0" y="56"/>
                    <a:pt x="0" y="56"/>
                    <a:pt x="0" y="56"/>
                  </a:cubicBezTo>
                  <a:lnTo>
                    <a:pt x="94"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î$lîḑé"/>
            <p:cNvSpPr/>
            <p:nvPr/>
          </p:nvSpPr>
          <p:spPr bwMode="auto">
            <a:xfrm>
              <a:off x="5975350" y="2660650"/>
              <a:ext cx="314325" cy="207963"/>
            </a:xfrm>
            <a:custGeom>
              <a:avLst/>
              <a:gdLst>
                <a:gd name="T0" fmla="*/ 198 w 198"/>
                <a:gd name="T1" fmla="*/ 0 h 131"/>
                <a:gd name="T2" fmla="*/ 198 w 198"/>
                <a:gd name="T3" fmla="*/ 15 h 131"/>
                <a:gd name="T4" fmla="*/ 2 w 198"/>
                <a:gd name="T5" fmla="*/ 131 h 131"/>
                <a:gd name="T6" fmla="*/ 0 w 198"/>
                <a:gd name="T7" fmla="*/ 117 h 131"/>
                <a:gd name="T8" fmla="*/ 198 w 198"/>
                <a:gd name="T9" fmla="*/ 0 h 131"/>
              </a:gdLst>
              <a:ahLst/>
              <a:cxnLst>
                <a:cxn ang="0">
                  <a:pos x="T0" y="T1"/>
                </a:cxn>
                <a:cxn ang="0">
                  <a:pos x="T2" y="T3"/>
                </a:cxn>
                <a:cxn ang="0">
                  <a:pos x="T4" y="T5"/>
                </a:cxn>
                <a:cxn ang="0">
                  <a:pos x="T6" y="T7"/>
                </a:cxn>
                <a:cxn ang="0">
                  <a:pos x="T8" y="T9"/>
                </a:cxn>
              </a:cxnLst>
              <a:rect l="0" t="0" r="r" b="b"/>
              <a:pathLst>
                <a:path w="198" h="131">
                  <a:moveTo>
                    <a:pt x="198" y="0"/>
                  </a:moveTo>
                  <a:lnTo>
                    <a:pt x="198" y="15"/>
                  </a:lnTo>
                  <a:lnTo>
                    <a:pt x="2" y="131"/>
                  </a:lnTo>
                  <a:lnTo>
                    <a:pt x="0" y="117"/>
                  </a:lnTo>
                  <a:lnTo>
                    <a:pt x="198" y="0"/>
                  </a:lnTo>
                  <a:close/>
                </a:path>
              </a:pathLst>
            </a:custGeom>
            <a:solidFill>
              <a:srgbClr val="0428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6" name="ïš1ïḍê"/>
            <p:cNvSpPr/>
            <p:nvPr/>
          </p:nvSpPr>
          <p:spPr bwMode="auto">
            <a:xfrm>
              <a:off x="5751513" y="2703513"/>
              <a:ext cx="39688" cy="23813"/>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2 h 7"/>
                <a:gd name="T14" fmla="*/ 12 w 12"/>
                <a:gd name="T15" fmla="*/ 1 h 7"/>
                <a:gd name="T16" fmla="*/ 11 w 12"/>
                <a:gd name="T17" fmla="*/ 0 h 7"/>
                <a:gd name="T18" fmla="*/ 10 w 12"/>
                <a:gd name="T19" fmla="*/ 0 h 7"/>
                <a:gd name="T20" fmla="*/ 6 w 12"/>
                <a:gd name="T21" fmla="*/ 3 h 7"/>
                <a:gd name="T22" fmla="*/ 4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7"/>
                    <a:pt x="0" y="7"/>
                  </a:cubicBezTo>
                  <a:cubicBezTo>
                    <a:pt x="1" y="7"/>
                    <a:pt x="1" y="7"/>
                    <a:pt x="1" y="7"/>
                  </a:cubicBezTo>
                  <a:cubicBezTo>
                    <a:pt x="1" y="7"/>
                    <a:pt x="2" y="7"/>
                    <a:pt x="3" y="7"/>
                  </a:cubicBezTo>
                  <a:cubicBezTo>
                    <a:pt x="6" y="5"/>
                    <a:pt x="6" y="5"/>
                    <a:pt x="6" y="5"/>
                  </a:cubicBezTo>
                  <a:cubicBezTo>
                    <a:pt x="8" y="4"/>
                    <a:pt x="8" y="4"/>
                    <a:pt x="8" y="4"/>
                  </a:cubicBezTo>
                  <a:cubicBezTo>
                    <a:pt x="12" y="2"/>
                    <a:pt x="12" y="2"/>
                    <a:pt x="12" y="2"/>
                  </a:cubicBezTo>
                  <a:cubicBezTo>
                    <a:pt x="12" y="1"/>
                    <a:pt x="12" y="1"/>
                    <a:pt x="12" y="1"/>
                  </a:cubicBezTo>
                  <a:cubicBezTo>
                    <a:pt x="11" y="0"/>
                    <a:pt x="11" y="0"/>
                    <a:pt x="11" y="0"/>
                  </a:cubicBezTo>
                  <a:cubicBezTo>
                    <a:pt x="11" y="0"/>
                    <a:pt x="10" y="0"/>
                    <a:pt x="10" y="0"/>
                  </a:cubicBezTo>
                  <a:cubicBezTo>
                    <a:pt x="6" y="3"/>
                    <a:pt x="6" y="3"/>
                    <a:pt x="6" y="3"/>
                  </a:cubicBezTo>
                  <a:cubicBezTo>
                    <a:pt x="4" y="4"/>
                    <a:pt x="4" y="4"/>
                    <a:pt x="4"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7" name="iS1ïďe"/>
            <p:cNvSpPr/>
            <p:nvPr/>
          </p:nvSpPr>
          <p:spPr bwMode="auto">
            <a:xfrm>
              <a:off x="5751513" y="2720975"/>
              <a:ext cx="19050" cy="31750"/>
            </a:xfrm>
            <a:custGeom>
              <a:avLst/>
              <a:gdLst>
                <a:gd name="T0" fmla="*/ 0 w 6"/>
                <a:gd name="T1" fmla="*/ 2 h 10"/>
                <a:gd name="T2" fmla="*/ 0 w 6"/>
                <a:gd name="T3" fmla="*/ 2 h 10"/>
                <a:gd name="T4" fmla="*/ 0 w 6"/>
                <a:gd name="T5" fmla="*/ 2 h 10"/>
                <a:gd name="T6" fmla="*/ 1 w 6"/>
                <a:gd name="T7" fmla="*/ 2 h 10"/>
                <a:gd name="T8" fmla="*/ 2 w 6"/>
                <a:gd name="T9" fmla="*/ 2 h 10"/>
                <a:gd name="T10" fmla="*/ 2 w 6"/>
                <a:gd name="T11" fmla="*/ 2 h 10"/>
                <a:gd name="T12" fmla="*/ 3 w 6"/>
                <a:gd name="T13" fmla="*/ 2 h 10"/>
                <a:gd name="T14" fmla="*/ 6 w 6"/>
                <a:gd name="T15" fmla="*/ 0 h 10"/>
                <a:gd name="T16" fmla="*/ 6 w 6"/>
                <a:gd name="T17" fmla="*/ 7 h 10"/>
                <a:gd name="T18" fmla="*/ 3 w 6"/>
                <a:gd name="T19" fmla="*/ 9 h 10"/>
                <a:gd name="T20" fmla="*/ 2 w 6"/>
                <a:gd name="T21" fmla="*/ 9 h 10"/>
                <a:gd name="T22" fmla="*/ 2 w 6"/>
                <a:gd name="T23" fmla="*/ 9 h 10"/>
                <a:gd name="T24" fmla="*/ 2 w 6"/>
                <a:gd name="T25" fmla="*/ 9 h 10"/>
                <a:gd name="T26" fmla="*/ 2 w 6"/>
                <a:gd name="T27" fmla="*/ 9 h 10"/>
                <a:gd name="T28" fmla="*/ 2 w 6"/>
                <a:gd name="T29" fmla="*/ 10 h 10"/>
                <a:gd name="T30" fmla="*/ 2 w 6"/>
                <a:gd name="T31" fmla="*/ 10 h 10"/>
                <a:gd name="T32" fmla="*/ 2 w 6"/>
                <a:gd name="T33" fmla="*/ 10 h 10"/>
                <a:gd name="T34" fmla="*/ 2 w 6"/>
                <a:gd name="T35" fmla="*/ 10 h 10"/>
                <a:gd name="T36" fmla="*/ 2 w 6"/>
                <a:gd name="T37" fmla="*/ 10 h 10"/>
                <a:gd name="T38" fmla="*/ 2 w 6"/>
                <a:gd name="T39" fmla="*/ 10 h 10"/>
                <a:gd name="T40" fmla="*/ 1 w 6"/>
                <a:gd name="T41" fmla="*/ 9 h 10"/>
                <a:gd name="T42" fmla="*/ 1 w 6"/>
                <a:gd name="T43" fmla="*/ 9 h 10"/>
                <a:gd name="T44" fmla="*/ 1 w 6"/>
                <a:gd name="T45" fmla="*/ 9 h 10"/>
                <a:gd name="T46" fmla="*/ 0 w 6"/>
                <a:gd name="T47" fmla="*/ 9 h 10"/>
                <a:gd name="T48" fmla="*/ 0 w 6"/>
                <a:gd name="T49" fmla="*/ 9 h 10"/>
                <a:gd name="T50" fmla="*/ 0 w 6"/>
                <a:gd name="T51" fmla="*/ 9 h 10"/>
                <a:gd name="T52" fmla="*/ 0 w 6"/>
                <a:gd name="T53" fmla="*/ 9 h 10"/>
                <a:gd name="T54" fmla="*/ 0 w 6"/>
                <a:gd name="T55" fmla="*/ 9 h 10"/>
                <a:gd name="T56" fmla="*/ 0 w 6"/>
                <a:gd name="T57" fmla="*/ 9 h 10"/>
                <a:gd name="T58" fmla="*/ 0 w 6"/>
                <a:gd name="T59" fmla="*/ 9 h 10"/>
                <a:gd name="T60" fmla="*/ 0 w 6"/>
                <a:gd name="T61" fmla="*/ 9 h 10"/>
                <a:gd name="T62" fmla="*/ 0 w 6"/>
                <a:gd name="T63" fmla="*/ 9 h 10"/>
                <a:gd name="T64" fmla="*/ 0 w 6"/>
                <a:gd name="T65" fmla="*/ 8 h 10"/>
                <a:gd name="T66" fmla="*/ 0 w 6"/>
                <a:gd name="T67" fmla="*/ 8 h 10"/>
                <a:gd name="T68" fmla="*/ 0 w 6"/>
                <a:gd name="T69" fmla="*/ 1 h 10"/>
                <a:gd name="T70" fmla="*/ 0 w 6"/>
                <a:gd name="T7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10">
                  <a:moveTo>
                    <a:pt x="0" y="2"/>
                  </a:moveTo>
                  <a:cubicBezTo>
                    <a:pt x="0" y="2"/>
                    <a:pt x="0" y="2"/>
                    <a:pt x="0" y="2"/>
                  </a:cubicBezTo>
                  <a:cubicBezTo>
                    <a:pt x="0" y="2"/>
                    <a:pt x="0" y="2"/>
                    <a:pt x="0" y="2"/>
                  </a:cubicBezTo>
                  <a:cubicBezTo>
                    <a:pt x="1" y="2"/>
                    <a:pt x="1" y="2"/>
                    <a:pt x="1" y="2"/>
                  </a:cubicBezTo>
                  <a:cubicBezTo>
                    <a:pt x="1" y="2"/>
                    <a:pt x="1" y="2"/>
                    <a:pt x="2" y="2"/>
                  </a:cubicBezTo>
                  <a:cubicBezTo>
                    <a:pt x="2" y="2"/>
                    <a:pt x="2" y="2"/>
                    <a:pt x="2" y="2"/>
                  </a:cubicBezTo>
                  <a:cubicBezTo>
                    <a:pt x="2" y="2"/>
                    <a:pt x="2" y="2"/>
                    <a:pt x="3" y="2"/>
                  </a:cubicBezTo>
                  <a:cubicBezTo>
                    <a:pt x="6" y="0"/>
                    <a:pt x="6" y="0"/>
                    <a:pt x="6" y="0"/>
                  </a:cubicBezTo>
                  <a:cubicBezTo>
                    <a:pt x="6" y="7"/>
                    <a:pt x="6" y="7"/>
                    <a:pt x="6" y="7"/>
                  </a:cubicBezTo>
                  <a:cubicBezTo>
                    <a:pt x="3" y="9"/>
                    <a:pt x="3" y="9"/>
                    <a:pt x="3" y="9"/>
                  </a:cubicBezTo>
                  <a:cubicBezTo>
                    <a:pt x="3" y="9"/>
                    <a:pt x="3" y="9"/>
                    <a:pt x="2" y="9"/>
                  </a:cubicBezTo>
                  <a:cubicBezTo>
                    <a:pt x="2" y="9"/>
                    <a:pt x="2" y="9"/>
                    <a:pt x="2" y="9"/>
                  </a:cubicBezTo>
                  <a:cubicBezTo>
                    <a:pt x="2" y="9"/>
                    <a:pt x="2" y="9"/>
                    <a:pt x="2" y="9"/>
                  </a:cubicBezTo>
                  <a:cubicBezTo>
                    <a:pt x="2" y="9"/>
                    <a:pt x="2" y="9"/>
                    <a:pt x="2" y="9"/>
                  </a:cubicBezTo>
                  <a:cubicBezTo>
                    <a:pt x="2" y="9"/>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1" y="9"/>
                    <a:pt x="1" y="9"/>
                    <a:pt x="1" y="9"/>
                  </a:cubicBezTo>
                  <a:cubicBezTo>
                    <a:pt x="1" y="9"/>
                    <a:pt x="1" y="9"/>
                    <a:pt x="1" y="9"/>
                  </a:cubicBezTo>
                  <a:cubicBezTo>
                    <a:pt x="1" y="9"/>
                    <a:pt x="1" y="9"/>
                    <a:pt x="1"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8"/>
                    <a:pt x="0" y="8"/>
                  </a:cubicBezTo>
                  <a:cubicBezTo>
                    <a:pt x="0" y="8"/>
                    <a:pt x="0" y="8"/>
                    <a:pt x="0" y="8"/>
                  </a:cubicBezTo>
                  <a:cubicBezTo>
                    <a:pt x="0" y="1"/>
                    <a:pt x="0" y="1"/>
                    <a:pt x="0" y="1"/>
                  </a:cubicBezTo>
                  <a:cubicBezTo>
                    <a:pt x="0" y="1"/>
                    <a:pt x="0" y="2"/>
                    <a:pt x="0" y="2"/>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8" name="ïSļîḍé"/>
            <p:cNvSpPr/>
            <p:nvPr/>
          </p:nvSpPr>
          <p:spPr bwMode="auto">
            <a:xfrm>
              <a:off x="5773738" y="2717800"/>
              <a:ext cx="39688" cy="25400"/>
            </a:xfrm>
            <a:custGeom>
              <a:avLst/>
              <a:gdLst>
                <a:gd name="T0" fmla="*/ 0 w 12"/>
                <a:gd name="T1" fmla="*/ 6 h 8"/>
                <a:gd name="T2" fmla="*/ 0 w 12"/>
                <a:gd name="T3" fmla="*/ 7 h 8"/>
                <a:gd name="T4" fmla="*/ 1 w 12"/>
                <a:gd name="T5" fmla="*/ 7 h 8"/>
                <a:gd name="T6" fmla="*/ 3 w 12"/>
                <a:gd name="T7" fmla="*/ 7 h 8"/>
                <a:gd name="T8" fmla="*/ 6 w 12"/>
                <a:gd name="T9" fmla="*/ 5 h 8"/>
                <a:gd name="T10" fmla="*/ 8 w 12"/>
                <a:gd name="T11" fmla="*/ 4 h 8"/>
                <a:gd name="T12" fmla="*/ 12 w 12"/>
                <a:gd name="T13" fmla="*/ 2 h 8"/>
                <a:gd name="T14" fmla="*/ 12 w 12"/>
                <a:gd name="T15" fmla="*/ 1 h 8"/>
                <a:gd name="T16" fmla="*/ 11 w 12"/>
                <a:gd name="T17" fmla="*/ 0 h 8"/>
                <a:gd name="T18" fmla="*/ 9 w 12"/>
                <a:gd name="T19" fmla="*/ 0 h 8"/>
                <a:gd name="T20" fmla="*/ 6 w 12"/>
                <a:gd name="T21" fmla="*/ 3 h 8"/>
                <a:gd name="T22" fmla="*/ 3 w 12"/>
                <a:gd name="T23" fmla="*/ 4 h 8"/>
                <a:gd name="T24" fmla="*/ 0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0" y="6"/>
                  </a:moveTo>
                  <a:cubicBezTo>
                    <a:pt x="0" y="6"/>
                    <a:pt x="0" y="7"/>
                    <a:pt x="0" y="7"/>
                  </a:cubicBezTo>
                  <a:cubicBezTo>
                    <a:pt x="1" y="7"/>
                    <a:pt x="1" y="7"/>
                    <a:pt x="1" y="7"/>
                  </a:cubicBezTo>
                  <a:cubicBezTo>
                    <a:pt x="1" y="8"/>
                    <a:pt x="2" y="8"/>
                    <a:pt x="3" y="7"/>
                  </a:cubicBezTo>
                  <a:cubicBezTo>
                    <a:pt x="6" y="5"/>
                    <a:pt x="6" y="5"/>
                    <a:pt x="6" y="5"/>
                  </a:cubicBezTo>
                  <a:cubicBezTo>
                    <a:pt x="8" y="4"/>
                    <a:pt x="8" y="4"/>
                    <a:pt x="8" y="4"/>
                  </a:cubicBezTo>
                  <a:cubicBezTo>
                    <a:pt x="12" y="2"/>
                    <a:pt x="12" y="2"/>
                    <a:pt x="12" y="2"/>
                  </a:cubicBezTo>
                  <a:cubicBezTo>
                    <a:pt x="12" y="2"/>
                    <a:pt x="12" y="1"/>
                    <a:pt x="12" y="1"/>
                  </a:cubicBezTo>
                  <a:cubicBezTo>
                    <a:pt x="11" y="0"/>
                    <a:pt x="11" y="0"/>
                    <a:pt x="11" y="0"/>
                  </a:cubicBezTo>
                  <a:cubicBezTo>
                    <a:pt x="11" y="0"/>
                    <a:pt x="10" y="0"/>
                    <a:pt x="9" y="0"/>
                  </a:cubicBezTo>
                  <a:cubicBezTo>
                    <a:pt x="6" y="3"/>
                    <a:pt x="6" y="3"/>
                    <a:pt x="6" y="3"/>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9" name="íṡḷiḍè"/>
            <p:cNvSpPr/>
            <p:nvPr/>
          </p:nvSpPr>
          <p:spPr bwMode="auto">
            <a:xfrm>
              <a:off x="5773738" y="2733675"/>
              <a:ext cx="20638" cy="33338"/>
            </a:xfrm>
            <a:custGeom>
              <a:avLst/>
              <a:gdLst>
                <a:gd name="T0" fmla="*/ 0 w 6"/>
                <a:gd name="T1" fmla="*/ 2 h 10"/>
                <a:gd name="T2" fmla="*/ 0 w 6"/>
                <a:gd name="T3" fmla="*/ 2 h 10"/>
                <a:gd name="T4" fmla="*/ 0 w 6"/>
                <a:gd name="T5" fmla="*/ 2 h 10"/>
                <a:gd name="T6" fmla="*/ 1 w 6"/>
                <a:gd name="T7" fmla="*/ 2 h 10"/>
                <a:gd name="T8" fmla="*/ 2 w 6"/>
                <a:gd name="T9" fmla="*/ 3 h 10"/>
                <a:gd name="T10" fmla="*/ 2 w 6"/>
                <a:gd name="T11" fmla="*/ 3 h 10"/>
                <a:gd name="T12" fmla="*/ 3 w 6"/>
                <a:gd name="T13" fmla="*/ 2 h 10"/>
                <a:gd name="T14" fmla="*/ 6 w 6"/>
                <a:gd name="T15" fmla="*/ 0 h 10"/>
                <a:gd name="T16" fmla="*/ 6 w 6"/>
                <a:gd name="T17" fmla="*/ 7 h 10"/>
                <a:gd name="T18" fmla="*/ 3 w 6"/>
                <a:gd name="T19" fmla="*/ 9 h 10"/>
                <a:gd name="T20" fmla="*/ 2 w 6"/>
                <a:gd name="T21" fmla="*/ 9 h 10"/>
                <a:gd name="T22" fmla="*/ 2 w 6"/>
                <a:gd name="T23" fmla="*/ 10 h 10"/>
                <a:gd name="T24" fmla="*/ 2 w 6"/>
                <a:gd name="T25" fmla="*/ 10 h 10"/>
                <a:gd name="T26" fmla="*/ 2 w 6"/>
                <a:gd name="T27" fmla="*/ 10 h 10"/>
                <a:gd name="T28" fmla="*/ 2 w 6"/>
                <a:gd name="T29" fmla="*/ 10 h 10"/>
                <a:gd name="T30" fmla="*/ 2 w 6"/>
                <a:gd name="T31" fmla="*/ 10 h 10"/>
                <a:gd name="T32" fmla="*/ 2 w 6"/>
                <a:gd name="T33" fmla="*/ 10 h 10"/>
                <a:gd name="T34" fmla="*/ 2 w 6"/>
                <a:gd name="T35" fmla="*/ 10 h 10"/>
                <a:gd name="T36" fmla="*/ 2 w 6"/>
                <a:gd name="T37" fmla="*/ 10 h 10"/>
                <a:gd name="T38" fmla="*/ 1 w 6"/>
                <a:gd name="T39" fmla="*/ 10 h 10"/>
                <a:gd name="T40" fmla="*/ 1 w 6"/>
                <a:gd name="T41" fmla="*/ 10 h 10"/>
                <a:gd name="T42" fmla="*/ 1 w 6"/>
                <a:gd name="T43" fmla="*/ 10 h 10"/>
                <a:gd name="T44" fmla="*/ 1 w 6"/>
                <a:gd name="T45" fmla="*/ 9 h 10"/>
                <a:gd name="T46" fmla="*/ 0 w 6"/>
                <a:gd name="T47" fmla="*/ 9 h 10"/>
                <a:gd name="T48" fmla="*/ 0 w 6"/>
                <a:gd name="T49" fmla="*/ 9 h 10"/>
                <a:gd name="T50" fmla="*/ 0 w 6"/>
                <a:gd name="T51" fmla="*/ 9 h 10"/>
                <a:gd name="T52" fmla="*/ 0 w 6"/>
                <a:gd name="T53" fmla="*/ 9 h 10"/>
                <a:gd name="T54" fmla="*/ 0 w 6"/>
                <a:gd name="T55" fmla="*/ 9 h 10"/>
                <a:gd name="T56" fmla="*/ 0 w 6"/>
                <a:gd name="T57" fmla="*/ 9 h 10"/>
                <a:gd name="T58" fmla="*/ 0 w 6"/>
                <a:gd name="T59" fmla="*/ 9 h 10"/>
                <a:gd name="T60" fmla="*/ 0 w 6"/>
                <a:gd name="T61" fmla="*/ 9 h 10"/>
                <a:gd name="T62" fmla="*/ 0 w 6"/>
                <a:gd name="T63" fmla="*/ 9 h 10"/>
                <a:gd name="T64" fmla="*/ 0 w 6"/>
                <a:gd name="T65" fmla="*/ 9 h 10"/>
                <a:gd name="T66" fmla="*/ 0 w 6"/>
                <a:gd name="T67" fmla="*/ 9 h 10"/>
                <a:gd name="T68" fmla="*/ 0 w 6"/>
                <a:gd name="T69" fmla="*/ 1 h 10"/>
                <a:gd name="T70" fmla="*/ 0 w 6"/>
                <a:gd name="T7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10">
                  <a:moveTo>
                    <a:pt x="0" y="2"/>
                  </a:moveTo>
                  <a:cubicBezTo>
                    <a:pt x="0" y="2"/>
                    <a:pt x="0" y="2"/>
                    <a:pt x="0" y="2"/>
                  </a:cubicBezTo>
                  <a:cubicBezTo>
                    <a:pt x="0" y="2"/>
                    <a:pt x="0" y="2"/>
                    <a:pt x="0" y="2"/>
                  </a:cubicBezTo>
                  <a:cubicBezTo>
                    <a:pt x="1" y="2"/>
                    <a:pt x="1" y="2"/>
                    <a:pt x="1" y="2"/>
                  </a:cubicBezTo>
                  <a:cubicBezTo>
                    <a:pt x="1" y="2"/>
                    <a:pt x="1" y="3"/>
                    <a:pt x="2" y="3"/>
                  </a:cubicBezTo>
                  <a:cubicBezTo>
                    <a:pt x="2" y="3"/>
                    <a:pt x="2" y="3"/>
                    <a:pt x="2" y="3"/>
                  </a:cubicBezTo>
                  <a:cubicBezTo>
                    <a:pt x="2" y="3"/>
                    <a:pt x="2" y="2"/>
                    <a:pt x="3" y="2"/>
                  </a:cubicBezTo>
                  <a:cubicBezTo>
                    <a:pt x="6" y="0"/>
                    <a:pt x="6" y="0"/>
                    <a:pt x="6" y="0"/>
                  </a:cubicBezTo>
                  <a:cubicBezTo>
                    <a:pt x="6" y="7"/>
                    <a:pt x="6" y="7"/>
                    <a:pt x="6" y="7"/>
                  </a:cubicBezTo>
                  <a:cubicBezTo>
                    <a:pt x="3" y="9"/>
                    <a:pt x="3" y="9"/>
                    <a:pt x="3" y="9"/>
                  </a:cubicBezTo>
                  <a:cubicBezTo>
                    <a:pt x="2" y="9"/>
                    <a:pt x="2" y="9"/>
                    <a:pt x="2" y="9"/>
                  </a:cubicBezTo>
                  <a:cubicBezTo>
                    <a:pt x="2" y="9"/>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1" y="10"/>
                    <a:pt x="1" y="10"/>
                    <a:pt x="1" y="10"/>
                  </a:cubicBezTo>
                  <a:cubicBezTo>
                    <a:pt x="1" y="10"/>
                    <a:pt x="1" y="10"/>
                    <a:pt x="1" y="10"/>
                  </a:cubicBezTo>
                  <a:cubicBezTo>
                    <a:pt x="1" y="10"/>
                    <a:pt x="1" y="10"/>
                    <a:pt x="1" y="10"/>
                  </a:cubicBezTo>
                  <a:cubicBezTo>
                    <a:pt x="1" y="9"/>
                    <a:pt x="1" y="9"/>
                    <a:pt x="1"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1"/>
                    <a:pt x="0" y="1"/>
                    <a:pt x="0" y="1"/>
                  </a:cubicBezTo>
                  <a:cubicBezTo>
                    <a:pt x="0" y="2"/>
                    <a:pt x="0" y="2"/>
                    <a:pt x="0" y="2"/>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0" name="iśḻîďe"/>
            <p:cNvSpPr/>
            <p:nvPr/>
          </p:nvSpPr>
          <p:spPr bwMode="auto">
            <a:xfrm>
              <a:off x="5797550" y="2746375"/>
              <a:ext cx="19050" cy="33338"/>
            </a:xfrm>
            <a:custGeom>
              <a:avLst/>
              <a:gdLst>
                <a:gd name="T0" fmla="*/ 0 w 6"/>
                <a:gd name="T1" fmla="*/ 2 h 10"/>
                <a:gd name="T2" fmla="*/ 0 w 6"/>
                <a:gd name="T3" fmla="*/ 2 h 10"/>
                <a:gd name="T4" fmla="*/ 0 w 6"/>
                <a:gd name="T5" fmla="*/ 2 h 10"/>
                <a:gd name="T6" fmla="*/ 0 w 6"/>
                <a:gd name="T7" fmla="*/ 2 h 10"/>
                <a:gd name="T8" fmla="*/ 1 w 6"/>
                <a:gd name="T9" fmla="*/ 3 h 10"/>
                <a:gd name="T10" fmla="*/ 1 w 6"/>
                <a:gd name="T11" fmla="*/ 3 h 10"/>
                <a:gd name="T12" fmla="*/ 2 w 6"/>
                <a:gd name="T13" fmla="*/ 2 h 10"/>
                <a:gd name="T14" fmla="*/ 6 w 6"/>
                <a:gd name="T15" fmla="*/ 0 h 10"/>
                <a:gd name="T16" fmla="*/ 6 w 6"/>
                <a:gd name="T17" fmla="*/ 8 h 10"/>
                <a:gd name="T18" fmla="*/ 2 w 6"/>
                <a:gd name="T19" fmla="*/ 9 h 10"/>
                <a:gd name="T20" fmla="*/ 2 w 6"/>
                <a:gd name="T21" fmla="*/ 10 h 10"/>
                <a:gd name="T22" fmla="*/ 2 w 6"/>
                <a:gd name="T23" fmla="*/ 10 h 10"/>
                <a:gd name="T24" fmla="*/ 2 w 6"/>
                <a:gd name="T25" fmla="*/ 10 h 10"/>
                <a:gd name="T26" fmla="*/ 2 w 6"/>
                <a:gd name="T27" fmla="*/ 10 h 10"/>
                <a:gd name="T28" fmla="*/ 2 w 6"/>
                <a:gd name="T29" fmla="*/ 10 h 10"/>
                <a:gd name="T30" fmla="*/ 2 w 6"/>
                <a:gd name="T31" fmla="*/ 10 h 10"/>
                <a:gd name="T32" fmla="*/ 1 w 6"/>
                <a:gd name="T33" fmla="*/ 10 h 10"/>
                <a:gd name="T34" fmla="*/ 1 w 6"/>
                <a:gd name="T35" fmla="*/ 10 h 10"/>
                <a:gd name="T36" fmla="*/ 1 w 6"/>
                <a:gd name="T37" fmla="*/ 10 h 10"/>
                <a:gd name="T38" fmla="*/ 1 w 6"/>
                <a:gd name="T39" fmla="*/ 10 h 10"/>
                <a:gd name="T40" fmla="*/ 1 w 6"/>
                <a:gd name="T41" fmla="*/ 10 h 10"/>
                <a:gd name="T42" fmla="*/ 1 w 6"/>
                <a:gd name="T43" fmla="*/ 10 h 10"/>
                <a:gd name="T44" fmla="*/ 1 w 6"/>
                <a:gd name="T45" fmla="*/ 9 h 10"/>
                <a:gd name="T46" fmla="*/ 0 w 6"/>
                <a:gd name="T47" fmla="*/ 9 h 10"/>
                <a:gd name="T48" fmla="*/ 0 w 6"/>
                <a:gd name="T49" fmla="*/ 9 h 10"/>
                <a:gd name="T50" fmla="*/ 0 w 6"/>
                <a:gd name="T51" fmla="*/ 9 h 10"/>
                <a:gd name="T52" fmla="*/ 0 w 6"/>
                <a:gd name="T53" fmla="*/ 9 h 10"/>
                <a:gd name="T54" fmla="*/ 0 w 6"/>
                <a:gd name="T55" fmla="*/ 9 h 10"/>
                <a:gd name="T56" fmla="*/ 0 w 6"/>
                <a:gd name="T57" fmla="*/ 9 h 10"/>
                <a:gd name="T58" fmla="*/ 0 w 6"/>
                <a:gd name="T59" fmla="*/ 9 h 10"/>
                <a:gd name="T60" fmla="*/ 0 w 6"/>
                <a:gd name="T61" fmla="*/ 9 h 10"/>
                <a:gd name="T62" fmla="*/ 0 w 6"/>
                <a:gd name="T63" fmla="*/ 9 h 10"/>
                <a:gd name="T64" fmla="*/ 0 w 6"/>
                <a:gd name="T65" fmla="*/ 9 h 10"/>
                <a:gd name="T66" fmla="*/ 0 w 6"/>
                <a:gd name="T67" fmla="*/ 9 h 10"/>
                <a:gd name="T68" fmla="*/ 0 w 6"/>
                <a:gd name="T69" fmla="*/ 2 h 10"/>
                <a:gd name="T70" fmla="*/ 0 w 6"/>
                <a:gd name="T7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10">
                  <a:moveTo>
                    <a:pt x="0" y="2"/>
                  </a:moveTo>
                  <a:cubicBezTo>
                    <a:pt x="0" y="2"/>
                    <a:pt x="0" y="2"/>
                    <a:pt x="0" y="2"/>
                  </a:cubicBezTo>
                  <a:cubicBezTo>
                    <a:pt x="0" y="2"/>
                    <a:pt x="0" y="2"/>
                    <a:pt x="0" y="2"/>
                  </a:cubicBezTo>
                  <a:cubicBezTo>
                    <a:pt x="0" y="2"/>
                    <a:pt x="0" y="2"/>
                    <a:pt x="0" y="2"/>
                  </a:cubicBezTo>
                  <a:cubicBezTo>
                    <a:pt x="1" y="3"/>
                    <a:pt x="1" y="3"/>
                    <a:pt x="1" y="3"/>
                  </a:cubicBezTo>
                  <a:cubicBezTo>
                    <a:pt x="1" y="3"/>
                    <a:pt x="1" y="3"/>
                    <a:pt x="1" y="3"/>
                  </a:cubicBezTo>
                  <a:cubicBezTo>
                    <a:pt x="2" y="3"/>
                    <a:pt x="2" y="3"/>
                    <a:pt x="2" y="2"/>
                  </a:cubicBezTo>
                  <a:cubicBezTo>
                    <a:pt x="6" y="0"/>
                    <a:pt x="6" y="0"/>
                    <a:pt x="6" y="0"/>
                  </a:cubicBezTo>
                  <a:cubicBezTo>
                    <a:pt x="6" y="8"/>
                    <a:pt x="6" y="8"/>
                    <a:pt x="6" y="8"/>
                  </a:cubicBezTo>
                  <a:cubicBezTo>
                    <a:pt x="2" y="9"/>
                    <a:pt x="2" y="9"/>
                    <a:pt x="2" y="9"/>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2"/>
                    <a:pt x="0" y="2"/>
                    <a:pt x="0" y="2"/>
                  </a:cubicBezTo>
                  <a:cubicBezTo>
                    <a:pt x="0" y="2"/>
                    <a:pt x="0" y="2"/>
                    <a:pt x="0" y="2"/>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1" name="ïšlïḑê"/>
            <p:cNvSpPr/>
            <p:nvPr/>
          </p:nvSpPr>
          <p:spPr bwMode="auto">
            <a:xfrm>
              <a:off x="5797550" y="2730500"/>
              <a:ext cx="39688" cy="25400"/>
            </a:xfrm>
            <a:custGeom>
              <a:avLst/>
              <a:gdLst>
                <a:gd name="T0" fmla="*/ 0 w 12"/>
                <a:gd name="T1" fmla="*/ 6 h 8"/>
                <a:gd name="T2" fmla="*/ 0 w 12"/>
                <a:gd name="T3" fmla="*/ 7 h 8"/>
                <a:gd name="T4" fmla="*/ 0 w 12"/>
                <a:gd name="T5" fmla="*/ 7 h 8"/>
                <a:gd name="T6" fmla="*/ 2 w 12"/>
                <a:gd name="T7" fmla="*/ 7 h 8"/>
                <a:gd name="T8" fmla="*/ 6 w 12"/>
                <a:gd name="T9" fmla="*/ 5 h 8"/>
                <a:gd name="T10" fmla="*/ 8 w 12"/>
                <a:gd name="T11" fmla="*/ 4 h 8"/>
                <a:gd name="T12" fmla="*/ 12 w 12"/>
                <a:gd name="T13" fmla="*/ 2 h 8"/>
                <a:gd name="T14" fmla="*/ 12 w 12"/>
                <a:gd name="T15" fmla="*/ 1 h 8"/>
                <a:gd name="T16" fmla="*/ 11 w 12"/>
                <a:gd name="T17" fmla="*/ 1 h 8"/>
                <a:gd name="T18" fmla="*/ 9 w 12"/>
                <a:gd name="T19" fmla="*/ 1 h 8"/>
                <a:gd name="T20" fmla="*/ 5 w 12"/>
                <a:gd name="T21" fmla="*/ 3 h 8"/>
                <a:gd name="T22" fmla="*/ 3 w 12"/>
                <a:gd name="T23" fmla="*/ 4 h 8"/>
                <a:gd name="T24" fmla="*/ 0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0" y="6"/>
                  </a:moveTo>
                  <a:cubicBezTo>
                    <a:pt x="0" y="6"/>
                    <a:pt x="0" y="7"/>
                    <a:pt x="0" y="7"/>
                  </a:cubicBezTo>
                  <a:cubicBezTo>
                    <a:pt x="0" y="7"/>
                    <a:pt x="0" y="7"/>
                    <a:pt x="0" y="7"/>
                  </a:cubicBezTo>
                  <a:cubicBezTo>
                    <a:pt x="1" y="8"/>
                    <a:pt x="2" y="8"/>
                    <a:pt x="2" y="7"/>
                  </a:cubicBezTo>
                  <a:cubicBezTo>
                    <a:pt x="6" y="5"/>
                    <a:pt x="6" y="5"/>
                    <a:pt x="6" y="5"/>
                  </a:cubicBezTo>
                  <a:cubicBezTo>
                    <a:pt x="8" y="4"/>
                    <a:pt x="8" y="4"/>
                    <a:pt x="8" y="4"/>
                  </a:cubicBezTo>
                  <a:cubicBezTo>
                    <a:pt x="12" y="2"/>
                    <a:pt x="12" y="2"/>
                    <a:pt x="12" y="2"/>
                  </a:cubicBezTo>
                  <a:cubicBezTo>
                    <a:pt x="12" y="2"/>
                    <a:pt x="12" y="1"/>
                    <a:pt x="12" y="1"/>
                  </a:cubicBezTo>
                  <a:cubicBezTo>
                    <a:pt x="11" y="1"/>
                    <a:pt x="11" y="1"/>
                    <a:pt x="11" y="1"/>
                  </a:cubicBezTo>
                  <a:cubicBezTo>
                    <a:pt x="11" y="0"/>
                    <a:pt x="10" y="0"/>
                    <a:pt x="9" y="1"/>
                  </a:cubicBezTo>
                  <a:cubicBezTo>
                    <a:pt x="5" y="3"/>
                    <a:pt x="5" y="3"/>
                    <a:pt x="5" y="3"/>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2" name="iS1ïḍé"/>
            <p:cNvSpPr/>
            <p:nvPr/>
          </p:nvSpPr>
          <p:spPr bwMode="auto">
            <a:xfrm>
              <a:off x="5821363" y="2763838"/>
              <a:ext cx="15875" cy="28575"/>
            </a:xfrm>
            <a:custGeom>
              <a:avLst/>
              <a:gdLst>
                <a:gd name="T0" fmla="*/ 0 w 5"/>
                <a:gd name="T1" fmla="*/ 1 h 9"/>
                <a:gd name="T2" fmla="*/ 0 w 5"/>
                <a:gd name="T3" fmla="*/ 1 h 9"/>
                <a:gd name="T4" fmla="*/ 0 w 5"/>
                <a:gd name="T5" fmla="*/ 1 h 9"/>
                <a:gd name="T6" fmla="*/ 0 w 5"/>
                <a:gd name="T7" fmla="*/ 1 h 9"/>
                <a:gd name="T8" fmla="*/ 1 w 5"/>
                <a:gd name="T9" fmla="*/ 2 h 9"/>
                <a:gd name="T10" fmla="*/ 1 w 5"/>
                <a:gd name="T11" fmla="*/ 2 h 9"/>
                <a:gd name="T12" fmla="*/ 2 w 5"/>
                <a:gd name="T13" fmla="*/ 1 h 9"/>
                <a:gd name="T14" fmla="*/ 5 w 5"/>
                <a:gd name="T15" fmla="*/ 0 h 9"/>
                <a:gd name="T16" fmla="*/ 5 w 5"/>
                <a:gd name="T17" fmla="*/ 7 h 9"/>
                <a:gd name="T18" fmla="*/ 2 w 5"/>
                <a:gd name="T19" fmla="*/ 9 h 9"/>
                <a:gd name="T20" fmla="*/ 2 w 5"/>
                <a:gd name="T21" fmla="*/ 9 h 9"/>
                <a:gd name="T22" fmla="*/ 2 w 5"/>
                <a:gd name="T23" fmla="*/ 9 h 9"/>
                <a:gd name="T24" fmla="*/ 2 w 5"/>
                <a:gd name="T25" fmla="*/ 9 h 9"/>
                <a:gd name="T26" fmla="*/ 2 w 5"/>
                <a:gd name="T27" fmla="*/ 9 h 9"/>
                <a:gd name="T28" fmla="*/ 1 w 5"/>
                <a:gd name="T29" fmla="*/ 9 h 9"/>
                <a:gd name="T30" fmla="*/ 1 w 5"/>
                <a:gd name="T31" fmla="*/ 9 h 9"/>
                <a:gd name="T32" fmla="*/ 1 w 5"/>
                <a:gd name="T33" fmla="*/ 9 h 9"/>
                <a:gd name="T34" fmla="*/ 1 w 5"/>
                <a:gd name="T35" fmla="*/ 9 h 9"/>
                <a:gd name="T36" fmla="*/ 1 w 5"/>
                <a:gd name="T37" fmla="*/ 9 h 9"/>
                <a:gd name="T38" fmla="*/ 1 w 5"/>
                <a:gd name="T39" fmla="*/ 9 h 9"/>
                <a:gd name="T40" fmla="*/ 1 w 5"/>
                <a:gd name="T41" fmla="*/ 9 h 9"/>
                <a:gd name="T42" fmla="*/ 1 w 5"/>
                <a:gd name="T43" fmla="*/ 9 h 9"/>
                <a:gd name="T44" fmla="*/ 0 w 5"/>
                <a:gd name="T45" fmla="*/ 9 h 9"/>
                <a:gd name="T46" fmla="*/ 0 w 5"/>
                <a:gd name="T47" fmla="*/ 8 h 9"/>
                <a:gd name="T48" fmla="*/ 0 w 5"/>
                <a:gd name="T49" fmla="*/ 8 h 9"/>
                <a:gd name="T50" fmla="*/ 0 w 5"/>
                <a:gd name="T51" fmla="*/ 8 h 9"/>
                <a:gd name="T52" fmla="*/ 0 w 5"/>
                <a:gd name="T53" fmla="*/ 8 h 9"/>
                <a:gd name="T54" fmla="*/ 0 w 5"/>
                <a:gd name="T55" fmla="*/ 8 h 9"/>
                <a:gd name="T56" fmla="*/ 0 w 5"/>
                <a:gd name="T57" fmla="*/ 8 h 9"/>
                <a:gd name="T58" fmla="*/ 0 w 5"/>
                <a:gd name="T59" fmla="*/ 8 h 9"/>
                <a:gd name="T60" fmla="*/ 0 w 5"/>
                <a:gd name="T61" fmla="*/ 8 h 9"/>
                <a:gd name="T62" fmla="*/ 0 w 5"/>
                <a:gd name="T63" fmla="*/ 8 h 9"/>
                <a:gd name="T64" fmla="*/ 0 w 5"/>
                <a:gd name="T65" fmla="*/ 8 h 9"/>
                <a:gd name="T66" fmla="*/ 0 w 5"/>
                <a:gd name="T67" fmla="*/ 8 h 9"/>
                <a:gd name="T68" fmla="*/ 0 w 5"/>
                <a:gd name="T69" fmla="*/ 1 h 9"/>
                <a:gd name="T70" fmla="*/ 0 w 5"/>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 h="9">
                  <a:moveTo>
                    <a:pt x="0" y="1"/>
                  </a:moveTo>
                  <a:cubicBezTo>
                    <a:pt x="0" y="1"/>
                    <a:pt x="0" y="1"/>
                    <a:pt x="0" y="1"/>
                  </a:cubicBezTo>
                  <a:cubicBezTo>
                    <a:pt x="0" y="1"/>
                    <a:pt x="0" y="1"/>
                    <a:pt x="0" y="1"/>
                  </a:cubicBezTo>
                  <a:cubicBezTo>
                    <a:pt x="0" y="1"/>
                    <a:pt x="0" y="1"/>
                    <a:pt x="0" y="1"/>
                  </a:cubicBezTo>
                  <a:cubicBezTo>
                    <a:pt x="1" y="2"/>
                    <a:pt x="1" y="2"/>
                    <a:pt x="1" y="2"/>
                  </a:cubicBezTo>
                  <a:cubicBezTo>
                    <a:pt x="1" y="2"/>
                    <a:pt x="1" y="2"/>
                    <a:pt x="1" y="2"/>
                  </a:cubicBezTo>
                  <a:cubicBezTo>
                    <a:pt x="2" y="2"/>
                    <a:pt x="2" y="2"/>
                    <a:pt x="2" y="1"/>
                  </a:cubicBezTo>
                  <a:cubicBezTo>
                    <a:pt x="5" y="0"/>
                    <a:pt x="5" y="0"/>
                    <a:pt x="5" y="0"/>
                  </a:cubicBezTo>
                  <a:cubicBezTo>
                    <a:pt x="5" y="7"/>
                    <a:pt x="5" y="7"/>
                    <a:pt x="5" y="7"/>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3" name="íSlîdê"/>
            <p:cNvSpPr/>
            <p:nvPr/>
          </p:nvSpPr>
          <p:spPr bwMode="auto">
            <a:xfrm>
              <a:off x="5816600" y="2743200"/>
              <a:ext cx="42863" cy="26988"/>
            </a:xfrm>
            <a:custGeom>
              <a:avLst/>
              <a:gdLst>
                <a:gd name="T0" fmla="*/ 1 w 13"/>
                <a:gd name="T1" fmla="*/ 6 h 8"/>
                <a:gd name="T2" fmla="*/ 1 w 13"/>
                <a:gd name="T3" fmla="*/ 7 h 8"/>
                <a:gd name="T4" fmla="*/ 1 w 13"/>
                <a:gd name="T5" fmla="*/ 7 h 8"/>
                <a:gd name="T6" fmla="*/ 3 w 13"/>
                <a:gd name="T7" fmla="*/ 7 h 8"/>
                <a:gd name="T8" fmla="*/ 6 w 13"/>
                <a:gd name="T9" fmla="*/ 6 h 8"/>
                <a:gd name="T10" fmla="*/ 9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3" y="8"/>
                    <a:pt x="3" y="7"/>
                  </a:cubicBezTo>
                  <a:cubicBezTo>
                    <a:pt x="6" y="6"/>
                    <a:pt x="6" y="6"/>
                    <a:pt x="6" y="6"/>
                  </a:cubicBezTo>
                  <a:cubicBezTo>
                    <a:pt x="9" y="4"/>
                    <a:pt x="9" y="4"/>
                    <a:pt x="9" y="4"/>
                  </a:cubicBezTo>
                  <a:cubicBezTo>
                    <a:pt x="12" y="2"/>
                    <a:pt x="12" y="2"/>
                    <a:pt x="12" y="2"/>
                  </a:cubicBezTo>
                  <a:cubicBezTo>
                    <a:pt x="13" y="2"/>
                    <a:pt x="13" y="1"/>
                    <a:pt x="12" y="1"/>
                  </a:cubicBezTo>
                  <a:cubicBezTo>
                    <a:pt x="12" y="1"/>
                    <a:pt x="12" y="1"/>
                    <a:pt x="12" y="1"/>
                  </a:cubicBezTo>
                  <a:cubicBezTo>
                    <a:pt x="11" y="0"/>
                    <a:pt x="11"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4" name="işḷîḋe"/>
            <p:cNvSpPr/>
            <p:nvPr/>
          </p:nvSpPr>
          <p:spPr bwMode="auto">
            <a:xfrm>
              <a:off x="5840413" y="2755900"/>
              <a:ext cx="42863" cy="26988"/>
            </a:xfrm>
            <a:custGeom>
              <a:avLst/>
              <a:gdLst>
                <a:gd name="T0" fmla="*/ 1 w 13"/>
                <a:gd name="T1" fmla="*/ 6 h 8"/>
                <a:gd name="T2" fmla="*/ 1 w 13"/>
                <a:gd name="T3" fmla="*/ 7 h 8"/>
                <a:gd name="T4" fmla="*/ 1 w 13"/>
                <a:gd name="T5" fmla="*/ 8 h 8"/>
                <a:gd name="T6" fmla="*/ 3 w 13"/>
                <a:gd name="T7" fmla="*/ 8 h 8"/>
                <a:gd name="T8" fmla="*/ 6 w 13"/>
                <a:gd name="T9" fmla="*/ 6 h 8"/>
                <a:gd name="T10" fmla="*/ 8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7"/>
                    <a:pt x="0" y="7"/>
                    <a:pt x="1" y="7"/>
                  </a:cubicBezTo>
                  <a:cubicBezTo>
                    <a:pt x="1" y="8"/>
                    <a:pt x="1" y="8"/>
                    <a:pt x="1" y="8"/>
                  </a:cubicBezTo>
                  <a:cubicBezTo>
                    <a:pt x="2" y="8"/>
                    <a:pt x="3" y="8"/>
                    <a:pt x="3" y="8"/>
                  </a:cubicBezTo>
                  <a:cubicBezTo>
                    <a:pt x="6" y="6"/>
                    <a:pt x="6" y="6"/>
                    <a:pt x="6" y="6"/>
                  </a:cubicBezTo>
                  <a:cubicBezTo>
                    <a:pt x="8" y="4"/>
                    <a:pt x="8" y="4"/>
                    <a:pt x="8" y="4"/>
                  </a:cubicBezTo>
                  <a:cubicBezTo>
                    <a:pt x="12" y="2"/>
                    <a:pt x="12" y="2"/>
                    <a:pt x="12" y="2"/>
                  </a:cubicBezTo>
                  <a:cubicBezTo>
                    <a:pt x="13" y="2"/>
                    <a:pt x="13" y="1"/>
                    <a:pt x="12" y="1"/>
                  </a:cubicBezTo>
                  <a:cubicBezTo>
                    <a:pt x="12" y="1"/>
                    <a:pt x="12" y="1"/>
                    <a:pt x="12" y="1"/>
                  </a:cubicBezTo>
                  <a:cubicBezTo>
                    <a:pt x="11" y="0"/>
                    <a:pt x="10"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5" name="iŝľîďe"/>
            <p:cNvSpPr/>
            <p:nvPr/>
          </p:nvSpPr>
          <p:spPr bwMode="auto">
            <a:xfrm>
              <a:off x="5840413" y="2776538"/>
              <a:ext cx="19050" cy="30163"/>
            </a:xfrm>
            <a:custGeom>
              <a:avLst/>
              <a:gdLst>
                <a:gd name="T0" fmla="*/ 0 w 6"/>
                <a:gd name="T1" fmla="*/ 1 h 9"/>
                <a:gd name="T2" fmla="*/ 0 w 6"/>
                <a:gd name="T3" fmla="*/ 1 h 9"/>
                <a:gd name="T4" fmla="*/ 0 w 6"/>
                <a:gd name="T5" fmla="*/ 1 h 9"/>
                <a:gd name="T6" fmla="*/ 1 w 6"/>
                <a:gd name="T7" fmla="*/ 1 h 9"/>
                <a:gd name="T8" fmla="*/ 1 w 6"/>
                <a:gd name="T9" fmla="*/ 2 h 9"/>
                <a:gd name="T10" fmla="*/ 2 w 6"/>
                <a:gd name="T11" fmla="*/ 2 h 9"/>
                <a:gd name="T12" fmla="*/ 2 w 6"/>
                <a:gd name="T13" fmla="*/ 2 h 9"/>
                <a:gd name="T14" fmla="*/ 3 w 6"/>
                <a:gd name="T15" fmla="*/ 2 h 9"/>
                <a:gd name="T16" fmla="*/ 6 w 6"/>
                <a:gd name="T17" fmla="*/ 0 h 9"/>
                <a:gd name="T18" fmla="*/ 6 w 6"/>
                <a:gd name="T19" fmla="*/ 7 h 9"/>
                <a:gd name="T20" fmla="*/ 3 w 6"/>
                <a:gd name="T21" fmla="*/ 9 h 9"/>
                <a:gd name="T22" fmla="*/ 3 w 6"/>
                <a:gd name="T23" fmla="*/ 9 h 9"/>
                <a:gd name="T24" fmla="*/ 3 w 6"/>
                <a:gd name="T25" fmla="*/ 9 h 9"/>
                <a:gd name="T26" fmla="*/ 3 w 6"/>
                <a:gd name="T27" fmla="*/ 9 h 9"/>
                <a:gd name="T28" fmla="*/ 3 w 6"/>
                <a:gd name="T29" fmla="*/ 9 h 9"/>
                <a:gd name="T30" fmla="*/ 2 w 6"/>
                <a:gd name="T31" fmla="*/ 9 h 9"/>
                <a:gd name="T32" fmla="*/ 2 w 6"/>
                <a:gd name="T33" fmla="*/ 9 h 9"/>
                <a:gd name="T34" fmla="*/ 2 w 6"/>
                <a:gd name="T35" fmla="*/ 9 h 9"/>
                <a:gd name="T36" fmla="*/ 2 w 6"/>
                <a:gd name="T37" fmla="*/ 9 h 9"/>
                <a:gd name="T38" fmla="*/ 2 w 6"/>
                <a:gd name="T39" fmla="*/ 9 h 9"/>
                <a:gd name="T40" fmla="*/ 2 w 6"/>
                <a:gd name="T41" fmla="*/ 9 h 9"/>
                <a:gd name="T42" fmla="*/ 2 w 6"/>
                <a:gd name="T43" fmla="*/ 9 h 9"/>
                <a:gd name="T44" fmla="*/ 2 w 6"/>
                <a:gd name="T45" fmla="*/ 9 h 9"/>
                <a:gd name="T46" fmla="*/ 1 w 6"/>
                <a:gd name="T47" fmla="*/ 9 h 9"/>
                <a:gd name="T48" fmla="*/ 1 w 6"/>
                <a:gd name="T49" fmla="*/ 8 h 9"/>
                <a:gd name="T50" fmla="*/ 1 w 6"/>
                <a:gd name="T51" fmla="*/ 8 h 9"/>
                <a:gd name="T52" fmla="*/ 1 w 6"/>
                <a:gd name="T53" fmla="*/ 8 h 9"/>
                <a:gd name="T54" fmla="*/ 1 w 6"/>
                <a:gd name="T55" fmla="*/ 8 h 9"/>
                <a:gd name="T56" fmla="*/ 1 w 6"/>
                <a:gd name="T57" fmla="*/ 8 h 9"/>
                <a:gd name="T58" fmla="*/ 1 w 6"/>
                <a:gd name="T59" fmla="*/ 8 h 9"/>
                <a:gd name="T60" fmla="*/ 0 w 6"/>
                <a:gd name="T61" fmla="*/ 8 h 9"/>
                <a:gd name="T62" fmla="*/ 0 w 6"/>
                <a:gd name="T63" fmla="*/ 8 h 9"/>
                <a:gd name="T64" fmla="*/ 0 w 6"/>
                <a:gd name="T65" fmla="*/ 8 h 9"/>
                <a:gd name="T66" fmla="*/ 0 w 6"/>
                <a:gd name="T67" fmla="*/ 8 h 9"/>
                <a:gd name="T68" fmla="*/ 0 w 6"/>
                <a:gd name="T69" fmla="*/ 8 h 9"/>
                <a:gd name="T70" fmla="*/ 0 w 6"/>
                <a:gd name="T71" fmla="*/ 8 h 9"/>
                <a:gd name="T72" fmla="*/ 0 w 6"/>
                <a:gd name="T7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 h="9">
                  <a:moveTo>
                    <a:pt x="0" y="1"/>
                  </a:moveTo>
                  <a:cubicBezTo>
                    <a:pt x="0" y="1"/>
                    <a:pt x="0" y="1"/>
                    <a:pt x="0" y="1"/>
                  </a:cubicBezTo>
                  <a:cubicBezTo>
                    <a:pt x="0" y="1"/>
                    <a:pt x="0" y="1"/>
                    <a:pt x="0" y="1"/>
                  </a:cubicBezTo>
                  <a:cubicBezTo>
                    <a:pt x="1" y="1"/>
                    <a:pt x="1" y="1"/>
                    <a:pt x="1" y="1"/>
                  </a:cubicBezTo>
                  <a:cubicBezTo>
                    <a:pt x="1" y="2"/>
                    <a:pt x="1" y="2"/>
                    <a:pt x="1" y="2"/>
                  </a:cubicBezTo>
                  <a:cubicBezTo>
                    <a:pt x="1" y="2"/>
                    <a:pt x="2" y="2"/>
                    <a:pt x="2" y="2"/>
                  </a:cubicBezTo>
                  <a:cubicBezTo>
                    <a:pt x="2" y="2"/>
                    <a:pt x="2" y="2"/>
                    <a:pt x="2" y="2"/>
                  </a:cubicBezTo>
                  <a:cubicBezTo>
                    <a:pt x="3" y="2"/>
                    <a:pt x="3" y="2"/>
                    <a:pt x="3" y="2"/>
                  </a:cubicBezTo>
                  <a:cubicBezTo>
                    <a:pt x="6" y="0"/>
                    <a:pt x="6" y="0"/>
                    <a:pt x="6" y="0"/>
                  </a:cubicBezTo>
                  <a:cubicBezTo>
                    <a:pt x="6" y="7"/>
                    <a:pt x="6" y="7"/>
                    <a:pt x="6" y="7"/>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1" y="9"/>
                    <a:pt x="1" y="9"/>
                    <a:pt x="1" y="9"/>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lnTo>
                    <a:pt x="0" y="1"/>
                  </a:ln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6" name="ïṥ1iďê"/>
            <p:cNvSpPr/>
            <p:nvPr/>
          </p:nvSpPr>
          <p:spPr bwMode="auto">
            <a:xfrm>
              <a:off x="5864225" y="2773363"/>
              <a:ext cx="42863" cy="22225"/>
            </a:xfrm>
            <a:custGeom>
              <a:avLst/>
              <a:gdLst>
                <a:gd name="T0" fmla="*/ 1 w 13"/>
                <a:gd name="T1" fmla="*/ 5 h 7"/>
                <a:gd name="T2" fmla="*/ 1 w 13"/>
                <a:gd name="T3" fmla="*/ 6 h 7"/>
                <a:gd name="T4" fmla="*/ 1 w 13"/>
                <a:gd name="T5" fmla="*/ 7 h 7"/>
                <a:gd name="T6" fmla="*/ 3 w 13"/>
                <a:gd name="T7" fmla="*/ 7 h 7"/>
                <a:gd name="T8" fmla="*/ 6 w 13"/>
                <a:gd name="T9" fmla="*/ 5 h 7"/>
                <a:gd name="T10" fmla="*/ 8 w 13"/>
                <a:gd name="T11" fmla="*/ 4 h 7"/>
                <a:gd name="T12" fmla="*/ 12 w 13"/>
                <a:gd name="T13" fmla="*/ 1 h 7"/>
                <a:gd name="T14" fmla="*/ 12 w 13"/>
                <a:gd name="T15" fmla="*/ 0 h 7"/>
                <a:gd name="T16" fmla="*/ 12 w 13"/>
                <a:gd name="T17" fmla="*/ 0 h 7"/>
                <a:gd name="T18" fmla="*/ 10 w 13"/>
                <a:gd name="T19" fmla="*/ 0 h 7"/>
                <a:gd name="T20" fmla="*/ 6 w 13"/>
                <a:gd name="T21" fmla="*/ 2 h 7"/>
                <a:gd name="T22" fmla="*/ 4 w 13"/>
                <a:gd name="T23" fmla="*/ 3 h 7"/>
                <a:gd name="T24" fmla="*/ 1 w 13"/>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1" y="5"/>
                  </a:moveTo>
                  <a:cubicBezTo>
                    <a:pt x="0" y="6"/>
                    <a:pt x="0" y="6"/>
                    <a:pt x="1" y="6"/>
                  </a:cubicBezTo>
                  <a:cubicBezTo>
                    <a:pt x="1" y="7"/>
                    <a:pt x="1" y="7"/>
                    <a:pt x="1" y="7"/>
                  </a:cubicBezTo>
                  <a:cubicBezTo>
                    <a:pt x="2" y="7"/>
                    <a:pt x="2" y="7"/>
                    <a:pt x="3" y="7"/>
                  </a:cubicBezTo>
                  <a:cubicBezTo>
                    <a:pt x="6" y="5"/>
                    <a:pt x="6" y="5"/>
                    <a:pt x="6" y="5"/>
                  </a:cubicBezTo>
                  <a:cubicBezTo>
                    <a:pt x="8" y="4"/>
                    <a:pt x="8" y="4"/>
                    <a:pt x="8" y="4"/>
                  </a:cubicBezTo>
                  <a:cubicBezTo>
                    <a:pt x="12" y="1"/>
                    <a:pt x="12" y="1"/>
                    <a:pt x="12" y="1"/>
                  </a:cubicBezTo>
                  <a:cubicBezTo>
                    <a:pt x="13" y="1"/>
                    <a:pt x="13" y="0"/>
                    <a:pt x="12" y="0"/>
                  </a:cubicBezTo>
                  <a:cubicBezTo>
                    <a:pt x="12" y="0"/>
                    <a:pt x="12" y="0"/>
                    <a:pt x="12" y="0"/>
                  </a:cubicBezTo>
                  <a:cubicBezTo>
                    <a:pt x="11" y="0"/>
                    <a:pt x="10" y="0"/>
                    <a:pt x="10" y="0"/>
                  </a:cubicBezTo>
                  <a:cubicBezTo>
                    <a:pt x="6" y="2"/>
                    <a:pt x="6" y="2"/>
                    <a:pt x="6" y="2"/>
                  </a:cubicBezTo>
                  <a:cubicBezTo>
                    <a:pt x="4" y="3"/>
                    <a:pt x="4" y="3"/>
                    <a:pt x="4" y="3"/>
                  </a:cubicBezTo>
                  <a:lnTo>
                    <a:pt x="1"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7" name="ïsľîḍè"/>
            <p:cNvSpPr/>
            <p:nvPr/>
          </p:nvSpPr>
          <p:spPr bwMode="auto">
            <a:xfrm>
              <a:off x="5864225" y="2789238"/>
              <a:ext cx="19050" cy="30163"/>
            </a:xfrm>
            <a:custGeom>
              <a:avLst/>
              <a:gdLst>
                <a:gd name="T0" fmla="*/ 0 w 6"/>
                <a:gd name="T1" fmla="*/ 1 h 9"/>
                <a:gd name="T2" fmla="*/ 0 w 6"/>
                <a:gd name="T3" fmla="*/ 1 h 9"/>
                <a:gd name="T4" fmla="*/ 1 w 6"/>
                <a:gd name="T5" fmla="*/ 1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3 w 6"/>
                <a:gd name="T21" fmla="*/ 9 h 9"/>
                <a:gd name="T22" fmla="*/ 3 w 6"/>
                <a:gd name="T23" fmla="*/ 9 h 9"/>
                <a:gd name="T24" fmla="*/ 3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2 w 6"/>
                <a:gd name="T39" fmla="*/ 9 h 9"/>
                <a:gd name="T40" fmla="*/ 2 w 6"/>
                <a:gd name="T41" fmla="*/ 9 h 9"/>
                <a:gd name="T42" fmla="*/ 1 w 6"/>
                <a:gd name="T43" fmla="*/ 9 h 9"/>
                <a:gd name="T44" fmla="*/ 1 w 6"/>
                <a:gd name="T45" fmla="*/ 9 h 9"/>
                <a:gd name="T46" fmla="*/ 1 w 6"/>
                <a:gd name="T47" fmla="*/ 9 h 9"/>
                <a:gd name="T48" fmla="*/ 1 w 6"/>
                <a:gd name="T49" fmla="*/ 9 h 9"/>
                <a:gd name="T50" fmla="*/ 0 w 6"/>
                <a:gd name="T51" fmla="*/ 8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1" y="1"/>
                    <a:pt x="1" y="1"/>
                  </a:cubicBezTo>
                  <a:cubicBezTo>
                    <a:pt x="1" y="2"/>
                    <a:pt x="1" y="2"/>
                    <a:pt x="1" y="2"/>
                  </a:cubicBezTo>
                  <a:cubicBezTo>
                    <a:pt x="1" y="2"/>
                    <a:pt x="2" y="2"/>
                    <a:pt x="2" y="2"/>
                  </a:cubicBezTo>
                  <a:cubicBezTo>
                    <a:pt x="2" y="2"/>
                    <a:pt x="2" y="2"/>
                    <a:pt x="2" y="2"/>
                  </a:cubicBezTo>
                  <a:cubicBezTo>
                    <a:pt x="2" y="2"/>
                    <a:pt x="3" y="2"/>
                    <a:pt x="3" y="2"/>
                  </a:cubicBezTo>
                  <a:cubicBezTo>
                    <a:pt x="6" y="0"/>
                    <a:pt x="6" y="0"/>
                    <a:pt x="6" y="0"/>
                  </a:cubicBezTo>
                  <a:cubicBezTo>
                    <a:pt x="6" y="7"/>
                    <a:pt x="6" y="7"/>
                    <a:pt x="6" y="7"/>
                  </a:cubicBezTo>
                  <a:cubicBezTo>
                    <a:pt x="3" y="9"/>
                    <a:pt x="3" y="9"/>
                    <a:pt x="3" y="9"/>
                  </a:cubicBezTo>
                  <a:cubicBezTo>
                    <a:pt x="3" y="9"/>
                    <a:pt x="3" y="9"/>
                    <a:pt x="3"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1" y="9"/>
                    <a:pt x="1" y="9"/>
                  </a:cubicBezTo>
                  <a:cubicBezTo>
                    <a:pt x="1" y="9"/>
                    <a:pt x="1" y="9"/>
                    <a:pt x="1" y="9"/>
                  </a:cubicBezTo>
                  <a:cubicBezTo>
                    <a:pt x="1" y="9"/>
                    <a:pt x="1" y="9"/>
                    <a:pt x="1" y="9"/>
                  </a:cubicBezTo>
                  <a:cubicBezTo>
                    <a:pt x="1" y="9"/>
                    <a:pt x="1" y="9"/>
                    <a:pt x="1" y="9"/>
                  </a:cubicBezTo>
                  <a:cubicBezTo>
                    <a:pt x="1" y="8"/>
                    <a:pt x="1"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8" name="îṥḻiḓè"/>
            <p:cNvSpPr/>
            <p:nvPr/>
          </p:nvSpPr>
          <p:spPr bwMode="auto">
            <a:xfrm>
              <a:off x="5886450" y="2786063"/>
              <a:ext cx="42863" cy="23813"/>
            </a:xfrm>
            <a:custGeom>
              <a:avLst/>
              <a:gdLst>
                <a:gd name="T0" fmla="*/ 1 w 13"/>
                <a:gd name="T1" fmla="*/ 5 h 7"/>
                <a:gd name="T2" fmla="*/ 1 w 13"/>
                <a:gd name="T3" fmla="*/ 7 h 7"/>
                <a:gd name="T4" fmla="*/ 1 w 13"/>
                <a:gd name="T5" fmla="*/ 7 h 7"/>
                <a:gd name="T6" fmla="*/ 3 w 13"/>
                <a:gd name="T7" fmla="*/ 7 h 7"/>
                <a:gd name="T8" fmla="*/ 6 w 13"/>
                <a:gd name="T9" fmla="*/ 5 h 7"/>
                <a:gd name="T10" fmla="*/ 8 w 13"/>
                <a:gd name="T11" fmla="*/ 4 h 7"/>
                <a:gd name="T12" fmla="*/ 12 w 13"/>
                <a:gd name="T13" fmla="*/ 1 h 7"/>
                <a:gd name="T14" fmla="*/ 12 w 13"/>
                <a:gd name="T15" fmla="*/ 0 h 7"/>
                <a:gd name="T16" fmla="*/ 12 w 13"/>
                <a:gd name="T17" fmla="*/ 0 h 7"/>
                <a:gd name="T18" fmla="*/ 10 w 13"/>
                <a:gd name="T19" fmla="*/ 0 h 7"/>
                <a:gd name="T20" fmla="*/ 6 w 13"/>
                <a:gd name="T21" fmla="*/ 2 h 7"/>
                <a:gd name="T22" fmla="*/ 4 w 13"/>
                <a:gd name="T23" fmla="*/ 3 h 7"/>
                <a:gd name="T24" fmla="*/ 1 w 13"/>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1" y="5"/>
                  </a:moveTo>
                  <a:cubicBezTo>
                    <a:pt x="0" y="6"/>
                    <a:pt x="0" y="6"/>
                    <a:pt x="1" y="7"/>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3" y="1"/>
                    <a:pt x="13" y="1"/>
                    <a:pt x="12" y="0"/>
                  </a:cubicBezTo>
                  <a:cubicBezTo>
                    <a:pt x="12" y="0"/>
                    <a:pt x="12" y="0"/>
                    <a:pt x="12" y="0"/>
                  </a:cubicBezTo>
                  <a:cubicBezTo>
                    <a:pt x="11" y="0"/>
                    <a:pt x="10" y="0"/>
                    <a:pt x="10" y="0"/>
                  </a:cubicBezTo>
                  <a:cubicBezTo>
                    <a:pt x="6" y="2"/>
                    <a:pt x="6" y="2"/>
                    <a:pt x="6" y="2"/>
                  </a:cubicBezTo>
                  <a:cubicBezTo>
                    <a:pt x="4" y="3"/>
                    <a:pt x="4" y="3"/>
                    <a:pt x="4" y="3"/>
                  </a:cubicBezTo>
                  <a:lnTo>
                    <a:pt x="1"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9" name="iṩliḋe"/>
            <p:cNvSpPr/>
            <p:nvPr/>
          </p:nvSpPr>
          <p:spPr bwMode="auto">
            <a:xfrm>
              <a:off x="5886450" y="2803525"/>
              <a:ext cx="20638" cy="28575"/>
            </a:xfrm>
            <a:custGeom>
              <a:avLst/>
              <a:gdLst>
                <a:gd name="T0" fmla="*/ 0 w 6"/>
                <a:gd name="T1" fmla="*/ 1 h 9"/>
                <a:gd name="T2" fmla="*/ 0 w 6"/>
                <a:gd name="T3" fmla="*/ 1 h 9"/>
                <a:gd name="T4" fmla="*/ 1 w 6"/>
                <a:gd name="T5" fmla="*/ 2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3 w 6"/>
                <a:gd name="T21" fmla="*/ 9 h 9"/>
                <a:gd name="T22" fmla="*/ 3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2 w 6"/>
                <a:gd name="T39" fmla="*/ 9 h 9"/>
                <a:gd name="T40" fmla="*/ 2 w 6"/>
                <a:gd name="T41" fmla="*/ 9 h 9"/>
                <a:gd name="T42" fmla="*/ 1 w 6"/>
                <a:gd name="T43" fmla="*/ 9 h 9"/>
                <a:gd name="T44" fmla="*/ 1 w 6"/>
                <a:gd name="T45" fmla="*/ 9 h 9"/>
                <a:gd name="T46" fmla="*/ 1 w 6"/>
                <a:gd name="T47" fmla="*/ 9 h 9"/>
                <a:gd name="T48" fmla="*/ 1 w 6"/>
                <a:gd name="T49" fmla="*/ 9 h 9"/>
                <a:gd name="T50" fmla="*/ 0 w 6"/>
                <a:gd name="T51" fmla="*/ 8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1"/>
                    <a:pt x="1" y="2"/>
                  </a:cubicBezTo>
                  <a:cubicBezTo>
                    <a:pt x="1" y="2"/>
                    <a:pt x="1" y="2"/>
                    <a:pt x="1" y="2"/>
                  </a:cubicBezTo>
                  <a:cubicBezTo>
                    <a:pt x="1" y="2"/>
                    <a:pt x="2" y="2"/>
                    <a:pt x="2" y="2"/>
                  </a:cubicBezTo>
                  <a:cubicBezTo>
                    <a:pt x="2" y="2"/>
                    <a:pt x="2" y="2"/>
                    <a:pt x="2" y="2"/>
                  </a:cubicBezTo>
                  <a:cubicBezTo>
                    <a:pt x="2" y="2"/>
                    <a:pt x="3" y="2"/>
                    <a:pt x="3" y="2"/>
                  </a:cubicBezTo>
                  <a:cubicBezTo>
                    <a:pt x="6" y="0"/>
                    <a:pt x="6" y="0"/>
                    <a:pt x="6" y="0"/>
                  </a:cubicBezTo>
                  <a:cubicBezTo>
                    <a:pt x="6" y="7"/>
                    <a:pt x="6" y="7"/>
                    <a:pt x="6" y="7"/>
                  </a:cubicBezTo>
                  <a:cubicBezTo>
                    <a:pt x="3" y="9"/>
                    <a:pt x="3" y="9"/>
                    <a:pt x="3"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1" y="9"/>
                    <a:pt x="1" y="9"/>
                    <a:pt x="1" y="9"/>
                  </a:cubicBezTo>
                  <a:cubicBezTo>
                    <a:pt x="1" y="9"/>
                    <a:pt x="1" y="9"/>
                    <a:pt x="1" y="9"/>
                  </a:cubicBezTo>
                  <a:cubicBezTo>
                    <a:pt x="1" y="9"/>
                    <a:pt x="1" y="9"/>
                    <a:pt x="1" y="9"/>
                  </a:cubicBezTo>
                  <a:cubicBezTo>
                    <a:pt x="1" y="9"/>
                    <a:pt x="1" y="9"/>
                    <a:pt x="1"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0" name="í$ļiḓê"/>
            <p:cNvSpPr/>
            <p:nvPr/>
          </p:nvSpPr>
          <p:spPr bwMode="auto">
            <a:xfrm>
              <a:off x="5910263" y="2816225"/>
              <a:ext cx="19050" cy="30163"/>
            </a:xfrm>
            <a:custGeom>
              <a:avLst/>
              <a:gdLst>
                <a:gd name="T0" fmla="*/ 0 w 6"/>
                <a:gd name="T1" fmla="*/ 1 h 9"/>
                <a:gd name="T2" fmla="*/ 0 w 6"/>
                <a:gd name="T3" fmla="*/ 1 h 9"/>
                <a:gd name="T4" fmla="*/ 0 w 6"/>
                <a:gd name="T5" fmla="*/ 2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3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2 w 6"/>
                <a:gd name="T39" fmla="*/ 9 h 9"/>
                <a:gd name="T40" fmla="*/ 1 w 6"/>
                <a:gd name="T41" fmla="*/ 9 h 9"/>
                <a:gd name="T42" fmla="*/ 1 w 6"/>
                <a:gd name="T43" fmla="*/ 9 h 9"/>
                <a:gd name="T44" fmla="*/ 1 w 6"/>
                <a:gd name="T45" fmla="*/ 9 h 9"/>
                <a:gd name="T46" fmla="*/ 0 w 6"/>
                <a:gd name="T47" fmla="*/ 9 h 9"/>
                <a:gd name="T48" fmla="*/ 0 w 6"/>
                <a:gd name="T49" fmla="*/ 9 h 9"/>
                <a:gd name="T50" fmla="*/ 0 w 6"/>
                <a:gd name="T51" fmla="*/ 9 h 9"/>
                <a:gd name="T52" fmla="*/ 0 w 6"/>
                <a:gd name="T53" fmla="*/ 8 h 9"/>
                <a:gd name="T54" fmla="*/ 0 w 6"/>
                <a:gd name="T55" fmla="*/ 8 h 9"/>
                <a:gd name="T56" fmla="*/ 0 w 6"/>
                <a:gd name="T57" fmla="*/ 8 h 9"/>
                <a:gd name="T58" fmla="*/ 0 w 6"/>
                <a:gd name="T59" fmla="*/ 8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1"/>
                    <a:pt x="0" y="2"/>
                    <a:pt x="0" y="2"/>
                  </a:cubicBezTo>
                  <a:cubicBezTo>
                    <a:pt x="1" y="2"/>
                    <a:pt x="1" y="2"/>
                    <a:pt x="1" y="2"/>
                  </a:cubicBezTo>
                  <a:cubicBezTo>
                    <a:pt x="1" y="2"/>
                    <a:pt x="1" y="2"/>
                    <a:pt x="2" y="2"/>
                  </a:cubicBezTo>
                  <a:cubicBezTo>
                    <a:pt x="2" y="2"/>
                    <a:pt x="2" y="2"/>
                    <a:pt x="2" y="2"/>
                  </a:cubicBezTo>
                  <a:cubicBezTo>
                    <a:pt x="2" y="2"/>
                    <a:pt x="2" y="2"/>
                    <a:pt x="3" y="2"/>
                  </a:cubicBezTo>
                  <a:cubicBezTo>
                    <a:pt x="6" y="0"/>
                    <a:pt x="6" y="0"/>
                    <a:pt x="6" y="0"/>
                  </a:cubicBezTo>
                  <a:cubicBezTo>
                    <a:pt x="6" y="7"/>
                    <a:pt x="6" y="7"/>
                    <a:pt x="6" y="7"/>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1" y="9"/>
                    <a:pt x="1" y="9"/>
                  </a:cubicBezTo>
                  <a:cubicBezTo>
                    <a:pt x="1" y="9"/>
                    <a:pt x="1" y="9"/>
                    <a:pt x="1" y="9"/>
                  </a:cubicBezTo>
                  <a:cubicBezTo>
                    <a:pt x="1" y="9"/>
                    <a:pt x="1" y="9"/>
                    <a:pt x="1"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1" name="íṩ1iďê"/>
            <p:cNvSpPr/>
            <p:nvPr/>
          </p:nvSpPr>
          <p:spPr bwMode="auto">
            <a:xfrm>
              <a:off x="5910263" y="2798763"/>
              <a:ext cx="39688" cy="23813"/>
            </a:xfrm>
            <a:custGeom>
              <a:avLst/>
              <a:gdLst>
                <a:gd name="T0" fmla="*/ 0 w 12"/>
                <a:gd name="T1" fmla="*/ 5 h 7"/>
                <a:gd name="T2" fmla="*/ 0 w 12"/>
                <a:gd name="T3" fmla="*/ 7 h 7"/>
                <a:gd name="T4" fmla="*/ 1 w 12"/>
                <a:gd name="T5" fmla="*/ 7 h 7"/>
                <a:gd name="T6" fmla="*/ 3 w 12"/>
                <a:gd name="T7" fmla="*/ 7 h 7"/>
                <a:gd name="T8" fmla="*/ 6 w 12"/>
                <a:gd name="T9" fmla="*/ 5 h 7"/>
                <a:gd name="T10" fmla="*/ 8 w 12"/>
                <a:gd name="T11" fmla="*/ 4 h 7"/>
                <a:gd name="T12" fmla="*/ 12 w 12"/>
                <a:gd name="T13" fmla="*/ 1 h 7"/>
                <a:gd name="T14" fmla="*/ 12 w 12"/>
                <a:gd name="T15" fmla="*/ 0 h 7"/>
                <a:gd name="T16" fmla="*/ 11 w 12"/>
                <a:gd name="T17" fmla="*/ 0 h 7"/>
                <a:gd name="T18" fmla="*/ 10 w 12"/>
                <a:gd name="T19" fmla="*/ 0 h 7"/>
                <a:gd name="T20" fmla="*/ 6 w 12"/>
                <a:gd name="T21" fmla="*/ 2 h 7"/>
                <a:gd name="T22" fmla="*/ 4 w 12"/>
                <a:gd name="T23" fmla="*/ 4 h 7"/>
                <a:gd name="T24" fmla="*/ 0 w 12"/>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5"/>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2" y="1"/>
                    <a:pt x="12" y="1"/>
                    <a:pt x="12" y="0"/>
                  </a:cubicBezTo>
                  <a:cubicBezTo>
                    <a:pt x="11" y="0"/>
                    <a:pt x="11" y="0"/>
                    <a:pt x="11" y="0"/>
                  </a:cubicBezTo>
                  <a:cubicBezTo>
                    <a:pt x="11" y="0"/>
                    <a:pt x="10" y="0"/>
                    <a:pt x="10" y="0"/>
                  </a:cubicBezTo>
                  <a:cubicBezTo>
                    <a:pt x="6" y="2"/>
                    <a:pt x="6" y="2"/>
                    <a:pt x="6" y="2"/>
                  </a:cubicBezTo>
                  <a:cubicBezTo>
                    <a:pt x="4" y="4"/>
                    <a:pt x="4" y="4"/>
                    <a:pt x="4" y="4"/>
                  </a:cubicBezTo>
                  <a:lnTo>
                    <a:pt x="0"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2" name="îṡ1iḓê"/>
            <p:cNvSpPr/>
            <p:nvPr/>
          </p:nvSpPr>
          <p:spPr bwMode="auto">
            <a:xfrm>
              <a:off x="5932488" y="2813050"/>
              <a:ext cx="39688" cy="22225"/>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2 h 7"/>
                <a:gd name="T14" fmla="*/ 12 w 12"/>
                <a:gd name="T15" fmla="*/ 0 h 7"/>
                <a:gd name="T16" fmla="*/ 11 w 12"/>
                <a:gd name="T17" fmla="*/ 0 h 7"/>
                <a:gd name="T18" fmla="*/ 9 w 12"/>
                <a:gd name="T19" fmla="*/ 0 h 7"/>
                <a:gd name="T20" fmla="*/ 6 w 12"/>
                <a:gd name="T21" fmla="*/ 2 h 7"/>
                <a:gd name="T22" fmla="*/ 3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2"/>
                    <a:pt x="12" y="2"/>
                    <a:pt x="12" y="2"/>
                  </a:cubicBezTo>
                  <a:cubicBezTo>
                    <a:pt x="12" y="1"/>
                    <a:pt x="12" y="1"/>
                    <a:pt x="12" y="0"/>
                  </a:cubicBezTo>
                  <a:cubicBezTo>
                    <a:pt x="11" y="0"/>
                    <a:pt x="11" y="0"/>
                    <a:pt x="11" y="0"/>
                  </a:cubicBezTo>
                  <a:cubicBezTo>
                    <a:pt x="11" y="0"/>
                    <a:pt x="10" y="0"/>
                    <a:pt x="9" y="0"/>
                  </a:cubicBezTo>
                  <a:cubicBezTo>
                    <a:pt x="6" y="2"/>
                    <a:pt x="6" y="2"/>
                    <a:pt x="6" y="2"/>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3" name="íṥļidê"/>
            <p:cNvSpPr/>
            <p:nvPr/>
          </p:nvSpPr>
          <p:spPr bwMode="auto">
            <a:xfrm>
              <a:off x="5932488" y="2828925"/>
              <a:ext cx="20638" cy="30163"/>
            </a:xfrm>
            <a:custGeom>
              <a:avLst/>
              <a:gdLst>
                <a:gd name="T0" fmla="*/ 0 w 6"/>
                <a:gd name="T1" fmla="*/ 1 h 9"/>
                <a:gd name="T2" fmla="*/ 0 w 6"/>
                <a:gd name="T3" fmla="*/ 1 h 9"/>
                <a:gd name="T4" fmla="*/ 0 w 6"/>
                <a:gd name="T5" fmla="*/ 2 h 9"/>
                <a:gd name="T6" fmla="*/ 1 w 6"/>
                <a:gd name="T7" fmla="*/ 2 h 9"/>
                <a:gd name="T8" fmla="*/ 2 w 6"/>
                <a:gd name="T9" fmla="*/ 2 h 9"/>
                <a:gd name="T10" fmla="*/ 2 w 6"/>
                <a:gd name="T11" fmla="*/ 2 h 9"/>
                <a:gd name="T12" fmla="*/ 3 w 6"/>
                <a:gd name="T13" fmla="*/ 2 h 9"/>
                <a:gd name="T14" fmla="*/ 6 w 6"/>
                <a:gd name="T15" fmla="*/ 0 h 9"/>
                <a:gd name="T16" fmla="*/ 6 w 6"/>
                <a:gd name="T17" fmla="*/ 7 h 9"/>
                <a:gd name="T18" fmla="*/ 3 w 6"/>
                <a:gd name="T19" fmla="*/ 9 h 9"/>
                <a:gd name="T20" fmla="*/ 2 w 6"/>
                <a:gd name="T21" fmla="*/ 9 h 9"/>
                <a:gd name="T22" fmla="*/ 2 w 6"/>
                <a:gd name="T23" fmla="*/ 9 h 9"/>
                <a:gd name="T24" fmla="*/ 2 w 6"/>
                <a:gd name="T25" fmla="*/ 9 h 9"/>
                <a:gd name="T26" fmla="*/ 2 w 6"/>
                <a:gd name="T27" fmla="*/ 9 h 9"/>
                <a:gd name="T28" fmla="*/ 2 w 6"/>
                <a:gd name="T29" fmla="*/ 9 h 9"/>
                <a:gd name="T30" fmla="*/ 2 w 6"/>
                <a:gd name="T31" fmla="*/ 9 h 9"/>
                <a:gd name="T32" fmla="*/ 2 w 6"/>
                <a:gd name="T33" fmla="*/ 9 h 9"/>
                <a:gd name="T34" fmla="*/ 2 w 6"/>
                <a:gd name="T35" fmla="*/ 9 h 9"/>
                <a:gd name="T36" fmla="*/ 2 w 6"/>
                <a:gd name="T37" fmla="*/ 9 h 9"/>
                <a:gd name="T38" fmla="*/ 1 w 6"/>
                <a:gd name="T39" fmla="*/ 9 h 9"/>
                <a:gd name="T40" fmla="*/ 1 w 6"/>
                <a:gd name="T41" fmla="*/ 9 h 9"/>
                <a:gd name="T42" fmla="*/ 1 w 6"/>
                <a:gd name="T43" fmla="*/ 9 h 9"/>
                <a:gd name="T44" fmla="*/ 1 w 6"/>
                <a:gd name="T45" fmla="*/ 9 h 9"/>
                <a:gd name="T46" fmla="*/ 0 w 6"/>
                <a:gd name="T47" fmla="*/ 9 h 9"/>
                <a:gd name="T48" fmla="*/ 0 w 6"/>
                <a:gd name="T49" fmla="*/ 9 h 9"/>
                <a:gd name="T50" fmla="*/ 0 w 6"/>
                <a:gd name="T51" fmla="*/ 9 h 9"/>
                <a:gd name="T52" fmla="*/ 0 w 6"/>
                <a:gd name="T53" fmla="*/ 9 h 9"/>
                <a:gd name="T54" fmla="*/ 0 w 6"/>
                <a:gd name="T55" fmla="*/ 9 h 9"/>
                <a:gd name="T56" fmla="*/ 0 w 6"/>
                <a:gd name="T57" fmla="*/ 9 h 9"/>
                <a:gd name="T58" fmla="*/ 0 w 6"/>
                <a:gd name="T59" fmla="*/ 9 h 9"/>
                <a:gd name="T60" fmla="*/ 0 w 6"/>
                <a:gd name="T61" fmla="*/ 8 h 9"/>
                <a:gd name="T62" fmla="*/ 0 w 6"/>
                <a:gd name="T63" fmla="*/ 8 h 9"/>
                <a:gd name="T64" fmla="*/ 0 w 6"/>
                <a:gd name="T65" fmla="*/ 8 h 9"/>
                <a:gd name="T66" fmla="*/ 0 w 6"/>
                <a:gd name="T67" fmla="*/ 8 h 9"/>
                <a:gd name="T68" fmla="*/ 0 w 6"/>
                <a:gd name="T69" fmla="*/ 1 h 9"/>
                <a:gd name="T70" fmla="*/ 0 w 6"/>
                <a:gd name="T7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 h="9">
                  <a:moveTo>
                    <a:pt x="0" y="1"/>
                  </a:moveTo>
                  <a:cubicBezTo>
                    <a:pt x="0" y="1"/>
                    <a:pt x="0" y="1"/>
                    <a:pt x="0" y="1"/>
                  </a:cubicBezTo>
                  <a:cubicBezTo>
                    <a:pt x="0" y="2"/>
                    <a:pt x="0" y="2"/>
                    <a:pt x="0" y="2"/>
                  </a:cubicBezTo>
                  <a:cubicBezTo>
                    <a:pt x="1" y="2"/>
                    <a:pt x="1" y="2"/>
                    <a:pt x="1" y="2"/>
                  </a:cubicBezTo>
                  <a:cubicBezTo>
                    <a:pt x="1" y="2"/>
                    <a:pt x="1" y="2"/>
                    <a:pt x="2" y="2"/>
                  </a:cubicBezTo>
                  <a:cubicBezTo>
                    <a:pt x="2" y="2"/>
                    <a:pt x="2" y="2"/>
                    <a:pt x="2" y="2"/>
                  </a:cubicBezTo>
                  <a:cubicBezTo>
                    <a:pt x="2" y="2"/>
                    <a:pt x="2" y="2"/>
                    <a:pt x="3" y="2"/>
                  </a:cubicBezTo>
                  <a:cubicBezTo>
                    <a:pt x="6" y="0"/>
                    <a:pt x="6" y="0"/>
                    <a:pt x="6" y="0"/>
                  </a:cubicBezTo>
                  <a:cubicBezTo>
                    <a:pt x="6" y="7"/>
                    <a:pt x="6" y="7"/>
                    <a:pt x="6" y="7"/>
                  </a:cubicBezTo>
                  <a:cubicBezTo>
                    <a:pt x="3" y="9"/>
                    <a:pt x="3" y="9"/>
                    <a:pt x="3" y="9"/>
                  </a:cubicBezTo>
                  <a:cubicBezTo>
                    <a:pt x="3"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1" y="9"/>
                    <a:pt x="1" y="9"/>
                  </a:cubicBezTo>
                  <a:cubicBezTo>
                    <a:pt x="1" y="9"/>
                    <a:pt x="1" y="9"/>
                    <a:pt x="1" y="9"/>
                  </a:cubicBezTo>
                  <a:cubicBezTo>
                    <a:pt x="1" y="9"/>
                    <a:pt x="1" y="9"/>
                    <a:pt x="1" y="9"/>
                  </a:cubicBezTo>
                  <a:cubicBezTo>
                    <a:pt x="1" y="9"/>
                    <a:pt x="1" y="9"/>
                    <a:pt x="1"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1"/>
                    <a:pt x="0" y="1"/>
                    <a:pt x="0" y="1"/>
                  </a:cubicBezTo>
                  <a:cubicBezTo>
                    <a:pt x="0" y="1"/>
                    <a:pt x="0" y="1"/>
                    <a:pt x="0" y="1"/>
                  </a:cubicBezTo>
                  <a:close/>
                </a:path>
              </a:pathLst>
            </a:custGeom>
            <a:solidFill>
              <a:srgbClr val="73797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íSḻïḑè"/>
            <p:cNvSpPr/>
            <p:nvPr/>
          </p:nvSpPr>
          <p:spPr bwMode="auto">
            <a:xfrm>
              <a:off x="5754688" y="2528888"/>
              <a:ext cx="514350" cy="303213"/>
            </a:xfrm>
            <a:custGeom>
              <a:avLst/>
              <a:gdLst>
                <a:gd name="T0" fmla="*/ 3 w 156"/>
                <a:gd name="T1" fmla="*/ 49 h 92"/>
                <a:gd name="T2" fmla="*/ 3 w 156"/>
                <a:gd name="T3" fmla="*/ 55 h 92"/>
                <a:gd name="T4" fmla="*/ 63 w 156"/>
                <a:gd name="T5" fmla="*/ 91 h 92"/>
                <a:gd name="T6" fmla="*/ 73 w 156"/>
                <a:gd name="T7" fmla="*/ 91 h 92"/>
                <a:gd name="T8" fmla="*/ 153 w 156"/>
                <a:gd name="T9" fmla="*/ 43 h 92"/>
                <a:gd name="T10" fmla="*/ 153 w 156"/>
                <a:gd name="T11" fmla="*/ 37 h 92"/>
                <a:gd name="T12" fmla="*/ 93 w 156"/>
                <a:gd name="T13" fmla="*/ 1 h 92"/>
                <a:gd name="T14" fmla="*/ 84 w 156"/>
                <a:gd name="T15" fmla="*/ 1 h 92"/>
                <a:gd name="T16" fmla="*/ 3 w 156"/>
                <a:gd name="T17"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92">
                  <a:moveTo>
                    <a:pt x="3" y="49"/>
                  </a:moveTo>
                  <a:cubicBezTo>
                    <a:pt x="1" y="50"/>
                    <a:pt x="0" y="53"/>
                    <a:pt x="3" y="55"/>
                  </a:cubicBezTo>
                  <a:cubicBezTo>
                    <a:pt x="63" y="91"/>
                    <a:pt x="63" y="91"/>
                    <a:pt x="63" y="91"/>
                  </a:cubicBezTo>
                  <a:cubicBezTo>
                    <a:pt x="66" y="92"/>
                    <a:pt x="70" y="92"/>
                    <a:pt x="73" y="91"/>
                  </a:cubicBezTo>
                  <a:cubicBezTo>
                    <a:pt x="153" y="43"/>
                    <a:pt x="153" y="43"/>
                    <a:pt x="153" y="43"/>
                  </a:cubicBezTo>
                  <a:cubicBezTo>
                    <a:pt x="156" y="41"/>
                    <a:pt x="156" y="39"/>
                    <a:pt x="153" y="37"/>
                  </a:cubicBezTo>
                  <a:cubicBezTo>
                    <a:pt x="93" y="1"/>
                    <a:pt x="93" y="1"/>
                    <a:pt x="93" y="1"/>
                  </a:cubicBezTo>
                  <a:cubicBezTo>
                    <a:pt x="91" y="0"/>
                    <a:pt x="86" y="0"/>
                    <a:pt x="84" y="1"/>
                  </a:cubicBezTo>
                  <a:lnTo>
                    <a:pt x="3" y="49"/>
                  </a:lnTo>
                  <a:close/>
                </a:path>
              </a:pathLst>
            </a:custGeom>
            <a:solidFill>
              <a:srgbClr val="ECF3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ïŝliḓé"/>
            <p:cNvSpPr/>
            <p:nvPr/>
          </p:nvSpPr>
          <p:spPr bwMode="auto">
            <a:xfrm>
              <a:off x="6216650" y="3524250"/>
              <a:ext cx="42863" cy="39688"/>
            </a:xfrm>
            <a:custGeom>
              <a:avLst/>
              <a:gdLst>
                <a:gd name="T0" fmla="*/ 1 w 13"/>
                <a:gd name="T1" fmla="*/ 10 h 12"/>
                <a:gd name="T2" fmla="*/ 1 w 13"/>
                <a:gd name="T3" fmla="*/ 11 h 12"/>
                <a:gd name="T4" fmla="*/ 1 w 13"/>
                <a:gd name="T5" fmla="*/ 11 h 12"/>
                <a:gd name="T6" fmla="*/ 3 w 13"/>
                <a:gd name="T7" fmla="*/ 11 h 12"/>
                <a:gd name="T8" fmla="*/ 6 w 13"/>
                <a:gd name="T9" fmla="*/ 9 h 12"/>
                <a:gd name="T10" fmla="*/ 8 w 13"/>
                <a:gd name="T11" fmla="*/ 8 h 12"/>
                <a:gd name="T12" fmla="*/ 12 w 13"/>
                <a:gd name="T13" fmla="*/ 6 h 12"/>
                <a:gd name="T14" fmla="*/ 13 w 13"/>
                <a:gd name="T15" fmla="*/ 5 h 12"/>
                <a:gd name="T16" fmla="*/ 13 w 13"/>
                <a:gd name="T17" fmla="*/ 1 h 12"/>
                <a:gd name="T18" fmla="*/ 10 w 13"/>
                <a:gd name="T19" fmla="*/ 0 h 12"/>
                <a:gd name="T20" fmla="*/ 5 w 13"/>
                <a:gd name="T21" fmla="*/ 4 h 12"/>
                <a:gd name="T22" fmla="*/ 4 w 13"/>
                <a:gd name="T23" fmla="*/ 8 h 12"/>
                <a:gd name="T24" fmla="*/ 1 w 13"/>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2">
                  <a:moveTo>
                    <a:pt x="1" y="10"/>
                  </a:moveTo>
                  <a:cubicBezTo>
                    <a:pt x="0" y="10"/>
                    <a:pt x="0" y="11"/>
                    <a:pt x="1" y="11"/>
                  </a:cubicBezTo>
                  <a:cubicBezTo>
                    <a:pt x="1" y="11"/>
                    <a:pt x="1" y="11"/>
                    <a:pt x="1" y="11"/>
                  </a:cubicBezTo>
                  <a:cubicBezTo>
                    <a:pt x="2" y="12"/>
                    <a:pt x="3" y="12"/>
                    <a:pt x="3" y="11"/>
                  </a:cubicBezTo>
                  <a:cubicBezTo>
                    <a:pt x="6" y="9"/>
                    <a:pt x="6" y="9"/>
                    <a:pt x="6" y="9"/>
                  </a:cubicBezTo>
                  <a:cubicBezTo>
                    <a:pt x="8" y="8"/>
                    <a:pt x="8" y="8"/>
                    <a:pt x="8" y="8"/>
                  </a:cubicBezTo>
                  <a:cubicBezTo>
                    <a:pt x="12" y="6"/>
                    <a:pt x="12" y="6"/>
                    <a:pt x="12" y="6"/>
                  </a:cubicBezTo>
                  <a:cubicBezTo>
                    <a:pt x="13" y="6"/>
                    <a:pt x="13" y="6"/>
                    <a:pt x="13" y="5"/>
                  </a:cubicBezTo>
                  <a:cubicBezTo>
                    <a:pt x="13" y="1"/>
                    <a:pt x="13" y="1"/>
                    <a:pt x="13" y="1"/>
                  </a:cubicBezTo>
                  <a:cubicBezTo>
                    <a:pt x="11" y="0"/>
                    <a:pt x="11" y="0"/>
                    <a:pt x="10" y="0"/>
                  </a:cubicBezTo>
                  <a:cubicBezTo>
                    <a:pt x="5" y="4"/>
                    <a:pt x="5" y="4"/>
                    <a:pt x="5" y="4"/>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6" name="íšľíḋê"/>
            <p:cNvSpPr/>
            <p:nvPr/>
          </p:nvSpPr>
          <p:spPr bwMode="auto">
            <a:xfrm>
              <a:off x="6238875" y="3541713"/>
              <a:ext cx="42863" cy="34925"/>
            </a:xfrm>
            <a:custGeom>
              <a:avLst/>
              <a:gdLst>
                <a:gd name="T0" fmla="*/ 1 w 13"/>
                <a:gd name="T1" fmla="*/ 9 h 11"/>
                <a:gd name="T2" fmla="*/ 1 w 13"/>
                <a:gd name="T3" fmla="*/ 10 h 11"/>
                <a:gd name="T4" fmla="*/ 1 w 13"/>
                <a:gd name="T5" fmla="*/ 10 h 11"/>
                <a:gd name="T6" fmla="*/ 3 w 13"/>
                <a:gd name="T7" fmla="*/ 10 h 11"/>
                <a:gd name="T8" fmla="*/ 6 w 13"/>
                <a:gd name="T9" fmla="*/ 9 h 11"/>
                <a:gd name="T10" fmla="*/ 8 w 13"/>
                <a:gd name="T11" fmla="*/ 7 h 11"/>
                <a:gd name="T12" fmla="*/ 12 w 13"/>
                <a:gd name="T13" fmla="*/ 5 h 11"/>
                <a:gd name="T14" fmla="*/ 13 w 13"/>
                <a:gd name="T15" fmla="*/ 4 h 11"/>
                <a:gd name="T16" fmla="*/ 13 w 13"/>
                <a:gd name="T17" fmla="*/ 0 h 11"/>
                <a:gd name="T18" fmla="*/ 11 w 13"/>
                <a:gd name="T19" fmla="*/ 0 h 11"/>
                <a:gd name="T20" fmla="*/ 7 w 13"/>
                <a:gd name="T21" fmla="*/ 2 h 11"/>
                <a:gd name="T22" fmla="*/ 6 w 13"/>
                <a:gd name="T23" fmla="*/ 6 h 11"/>
                <a:gd name="T24" fmla="*/ 4 w 13"/>
                <a:gd name="T25" fmla="*/ 7 h 11"/>
                <a:gd name="T26" fmla="*/ 1 w 13"/>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 y="9"/>
                  </a:moveTo>
                  <a:cubicBezTo>
                    <a:pt x="0" y="9"/>
                    <a:pt x="0" y="10"/>
                    <a:pt x="1" y="10"/>
                  </a:cubicBezTo>
                  <a:cubicBezTo>
                    <a:pt x="1" y="10"/>
                    <a:pt x="1" y="10"/>
                    <a:pt x="1" y="10"/>
                  </a:cubicBezTo>
                  <a:cubicBezTo>
                    <a:pt x="2" y="11"/>
                    <a:pt x="2" y="11"/>
                    <a:pt x="3" y="10"/>
                  </a:cubicBezTo>
                  <a:cubicBezTo>
                    <a:pt x="6" y="9"/>
                    <a:pt x="6" y="9"/>
                    <a:pt x="6" y="9"/>
                  </a:cubicBezTo>
                  <a:cubicBezTo>
                    <a:pt x="8" y="7"/>
                    <a:pt x="8" y="7"/>
                    <a:pt x="8" y="7"/>
                  </a:cubicBezTo>
                  <a:cubicBezTo>
                    <a:pt x="12" y="5"/>
                    <a:pt x="12" y="5"/>
                    <a:pt x="12" y="5"/>
                  </a:cubicBezTo>
                  <a:cubicBezTo>
                    <a:pt x="12" y="5"/>
                    <a:pt x="13" y="5"/>
                    <a:pt x="13" y="4"/>
                  </a:cubicBezTo>
                  <a:cubicBezTo>
                    <a:pt x="13" y="0"/>
                    <a:pt x="13" y="0"/>
                    <a:pt x="13" y="0"/>
                  </a:cubicBezTo>
                  <a:cubicBezTo>
                    <a:pt x="11" y="0"/>
                    <a:pt x="11" y="0"/>
                    <a:pt x="11" y="0"/>
                  </a:cubicBezTo>
                  <a:cubicBezTo>
                    <a:pt x="11" y="0"/>
                    <a:pt x="8" y="2"/>
                    <a:pt x="7" y="2"/>
                  </a:cubicBezTo>
                  <a:cubicBezTo>
                    <a:pt x="6" y="6"/>
                    <a:pt x="6" y="6"/>
                    <a:pt x="6" y="6"/>
                  </a:cubicBezTo>
                  <a:cubicBezTo>
                    <a:pt x="4" y="7"/>
                    <a:pt x="4" y="7"/>
                    <a:pt x="4" y="7"/>
                  </a:cubicBezTo>
                  <a:lnTo>
                    <a:pt x="1" y="9"/>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íṩļiḍè"/>
            <p:cNvSpPr/>
            <p:nvPr/>
          </p:nvSpPr>
          <p:spPr bwMode="auto">
            <a:xfrm>
              <a:off x="6262688" y="3554413"/>
              <a:ext cx="42863" cy="36513"/>
            </a:xfrm>
            <a:custGeom>
              <a:avLst/>
              <a:gdLst>
                <a:gd name="T0" fmla="*/ 1 w 13"/>
                <a:gd name="T1" fmla="*/ 9 h 11"/>
                <a:gd name="T2" fmla="*/ 1 w 13"/>
                <a:gd name="T3" fmla="*/ 10 h 11"/>
                <a:gd name="T4" fmla="*/ 1 w 13"/>
                <a:gd name="T5" fmla="*/ 11 h 11"/>
                <a:gd name="T6" fmla="*/ 3 w 13"/>
                <a:gd name="T7" fmla="*/ 11 h 11"/>
                <a:gd name="T8" fmla="*/ 6 w 13"/>
                <a:gd name="T9" fmla="*/ 9 h 11"/>
                <a:gd name="T10" fmla="*/ 8 w 13"/>
                <a:gd name="T11" fmla="*/ 7 h 11"/>
                <a:gd name="T12" fmla="*/ 12 w 13"/>
                <a:gd name="T13" fmla="*/ 5 h 11"/>
                <a:gd name="T14" fmla="*/ 12 w 13"/>
                <a:gd name="T15" fmla="*/ 5 h 11"/>
                <a:gd name="T16" fmla="*/ 13 w 13"/>
                <a:gd name="T17" fmla="*/ 0 h 11"/>
                <a:gd name="T18" fmla="*/ 10 w 13"/>
                <a:gd name="T19" fmla="*/ 0 h 11"/>
                <a:gd name="T20" fmla="*/ 6 w 13"/>
                <a:gd name="T21" fmla="*/ 3 h 11"/>
                <a:gd name="T22" fmla="*/ 6 w 13"/>
                <a:gd name="T23" fmla="*/ 6 h 11"/>
                <a:gd name="T24" fmla="*/ 4 w 13"/>
                <a:gd name="T25" fmla="*/ 7 h 11"/>
                <a:gd name="T26" fmla="*/ 1 w 13"/>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 y="9"/>
                  </a:moveTo>
                  <a:cubicBezTo>
                    <a:pt x="0" y="9"/>
                    <a:pt x="0" y="10"/>
                    <a:pt x="1" y="10"/>
                  </a:cubicBezTo>
                  <a:cubicBezTo>
                    <a:pt x="1" y="11"/>
                    <a:pt x="1" y="11"/>
                    <a:pt x="1" y="11"/>
                  </a:cubicBezTo>
                  <a:cubicBezTo>
                    <a:pt x="2" y="11"/>
                    <a:pt x="2" y="11"/>
                    <a:pt x="3" y="11"/>
                  </a:cubicBezTo>
                  <a:cubicBezTo>
                    <a:pt x="6" y="9"/>
                    <a:pt x="6" y="9"/>
                    <a:pt x="6" y="9"/>
                  </a:cubicBezTo>
                  <a:cubicBezTo>
                    <a:pt x="8" y="7"/>
                    <a:pt x="8" y="7"/>
                    <a:pt x="8" y="7"/>
                  </a:cubicBezTo>
                  <a:cubicBezTo>
                    <a:pt x="12" y="5"/>
                    <a:pt x="12" y="5"/>
                    <a:pt x="12" y="5"/>
                  </a:cubicBezTo>
                  <a:cubicBezTo>
                    <a:pt x="12" y="5"/>
                    <a:pt x="12" y="5"/>
                    <a:pt x="12" y="5"/>
                  </a:cubicBezTo>
                  <a:cubicBezTo>
                    <a:pt x="13" y="0"/>
                    <a:pt x="13" y="0"/>
                    <a:pt x="13" y="0"/>
                  </a:cubicBezTo>
                  <a:cubicBezTo>
                    <a:pt x="10" y="0"/>
                    <a:pt x="10" y="0"/>
                    <a:pt x="10" y="0"/>
                  </a:cubicBezTo>
                  <a:cubicBezTo>
                    <a:pt x="10" y="0"/>
                    <a:pt x="6" y="2"/>
                    <a:pt x="6" y="3"/>
                  </a:cubicBezTo>
                  <a:cubicBezTo>
                    <a:pt x="6" y="6"/>
                    <a:pt x="6" y="6"/>
                    <a:pt x="6" y="6"/>
                  </a:cubicBezTo>
                  <a:cubicBezTo>
                    <a:pt x="4" y="7"/>
                    <a:pt x="4" y="7"/>
                    <a:pt x="4" y="7"/>
                  </a:cubicBezTo>
                  <a:lnTo>
                    <a:pt x="1" y="9"/>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íşḷíḑê"/>
            <p:cNvSpPr/>
            <p:nvPr/>
          </p:nvSpPr>
          <p:spPr bwMode="auto">
            <a:xfrm>
              <a:off x="6284913" y="3563938"/>
              <a:ext cx="39688" cy="39688"/>
            </a:xfrm>
            <a:custGeom>
              <a:avLst/>
              <a:gdLst>
                <a:gd name="T0" fmla="*/ 0 w 12"/>
                <a:gd name="T1" fmla="*/ 10 h 12"/>
                <a:gd name="T2" fmla="*/ 0 w 12"/>
                <a:gd name="T3" fmla="*/ 11 h 12"/>
                <a:gd name="T4" fmla="*/ 1 w 12"/>
                <a:gd name="T5" fmla="*/ 12 h 12"/>
                <a:gd name="T6" fmla="*/ 3 w 12"/>
                <a:gd name="T7" fmla="*/ 12 h 12"/>
                <a:gd name="T8" fmla="*/ 6 w 12"/>
                <a:gd name="T9" fmla="*/ 10 h 12"/>
                <a:gd name="T10" fmla="*/ 8 w 12"/>
                <a:gd name="T11" fmla="*/ 8 h 12"/>
                <a:gd name="T12" fmla="*/ 12 w 12"/>
                <a:gd name="T13" fmla="*/ 6 h 12"/>
                <a:gd name="T14" fmla="*/ 12 w 12"/>
                <a:gd name="T15" fmla="*/ 6 h 12"/>
                <a:gd name="T16" fmla="*/ 12 w 12"/>
                <a:gd name="T17" fmla="*/ 1 h 12"/>
                <a:gd name="T18" fmla="*/ 12 w 12"/>
                <a:gd name="T19" fmla="*/ 1 h 12"/>
                <a:gd name="T20" fmla="*/ 10 w 12"/>
                <a:gd name="T21" fmla="*/ 1 h 12"/>
                <a:gd name="T22" fmla="*/ 3 w 12"/>
                <a:gd name="T23" fmla="*/ 5 h 12"/>
                <a:gd name="T24" fmla="*/ 4 w 12"/>
                <a:gd name="T25" fmla="*/ 8 h 12"/>
                <a:gd name="T26" fmla="*/ 0 w 12"/>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0" y="10"/>
                  </a:moveTo>
                  <a:cubicBezTo>
                    <a:pt x="0" y="11"/>
                    <a:pt x="0" y="11"/>
                    <a:pt x="0" y="11"/>
                  </a:cubicBezTo>
                  <a:cubicBezTo>
                    <a:pt x="1" y="12"/>
                    <a:pt x="1" y="12"/>
                    <a:pt x="1" y="12"/>
                  </a:cubicBezTo>
                  <a:cubicBezTo>
                    <a:pt x="1" y="12"/>
                    <a:pt x="2" y="12"/>
                    <a:pt x="3" y="12"/>
                  </a:cubicBezTo>
                  <a:cubicBezTo>
                    <a:pt x="6" y="10"/>
                    <a:pt x="6" y="10"/>
                    <a:pt x="6" y="10"/>
                  </a:cubicBezTo>
                  <a:cubicBezTo>
                    <a:pt x="8" y="8"/>
                    <a:pt x="8" y="8"/>
                    <a:pt x="8" y="8"/>
                  </a:cubicBezTo>
                  <a:cubicBezTo>
                    <a:pt x="12" y="6"/>
                    <a:pt x="12" y="6"/>
                    <a:pt x="12" y="6"/>
                  </a:cubicBezTo>
                  <a:cubicBezTo>
                    <a:pt x="12" y="6"/>
                    <a:pt x="12" y="6"/>
                    <a:pt x="12" y="6"/>
                  </a:cubicBezTo>
                  <a:cubicBezTo>
                    <a:pt x="12" y="1"/>
                    <a:pt x="12" y="1"/>
                    <a:pt x="12" y="1"/>
                  </a:cubicBezTo>
                  <a:cubicBezTo>
                    <a:pt x="12" y="1"/>
                    <a:pt x="12" y="1"/>
                    <a:pt x="12" y="1"/>
                  </a:cubicBezTo>
                  <a:cubicBezTo>
                    <a:pt x="11" y="0"/>
                    <a:pt x="11" y="0"/>
                    <a:pt x="10" y="1"/>
                  </a:cubicBezTo>
                  <a:cubicBezTo>
                    <a:pt x="3" y="5"/>
                    <a:pt x="3" y="5"/>
                    <a:pt x="3" y="5"/>
                  </a:cubicBezTo>
                  <a:cubicBezTo>
                    <a:pt x="4" y="8"/>
                    <a:pt x="4" y="8"/>
                    <a:pt x="4" y="8"/>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9" name="ís1ïḓé"/>
            <p:cNvSpPr/>
            <p:nvPr/>
          </p:nvSpPr>
          <p:spPr bwMode="auto">
            <a:xfrm>
              <a:off x="6308725" y="3576638"/>
              <a:ext cx="39688" cy="39688"/>
            </a:xfrm>
            <a:custGeom>
              <a:avLst/>
              <a:gdLst>
                <a:gd name="T0" fmla="*/ 0 w 12"/>
                <a:gd name="T1" fmla="*/ 10 h 12"/>
                <a:gd name="T2" fmla="*/ 0 w 12"/>
                <a:gd name="T3" fmla="*/ 11 h 12"/>
                <a:gd name="T4" fmla="*/ 1 w 12"/>
                <a:gd name="T5" fmla="*/ 12 h 12"/>
                <a:gd name="T6" fmla="*/ 3 w 12"/>
                <a:gd name="T7" fmla="*/ 12 h 12"/>
                <a:gd name="T8" fmla="*/ 6 w 12"/>
                <a:gd name="T9" fmla="*/ 10 h 12"/>
                <a:gd name="T10" fmla="*/ 8 w 12"/>
                <a:gd name="T11" fmla="*/ 9 h 12"/>
                <a:gd name="T12" fmla="*/ 12 w 12"/>
                <a:gd name="T13" fmla="*/ 6 h 12"/>
                <a:gd name="T14" fmla="*/ 12 w 12"/>
                <a:gd name="T15" fmla="*/ 6 h 12"/>
                <a:gd name="T16" fmla="*/ 12 w 12"/>
                <a:gd name="T17" fmla="*/ 1 h 12"/>
                <a:gd name="T18" fmla="*/ 12 w 12"/>
                <a:gd name="T19" fmla="*/ 1 h 12"/>
                <a:gd name="T20" fmla="*/ 10 w 12"/>
                <a:gd name="T21" fmla="*/ 1 h 12"/>
                <a:gd name="T22" fmla="*/ 3 w 12"/>
                <a:gd name="T23" fmla="*/ 6 h 12"/>
                <a:gd name="T24" fmla="*/ 3 w 12"/>
                <a:gd name="T25" fmla="*/ 8 h 12"/>
                <a:gd name="T26" fmla="*/ 0 w 12"/>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0" y="10"/>
                  </a:moveTo>
                  <a:cubicBezTo>
                    <a:pt x="0" y="11"/>
                    <a:pt x="0" y="11"/>
                    <a:pt x="0" y="11"/>
                  </a:cubicBezTo>
                  <a:cubicBezTo>
                    <a:pt x="1" y="12"/>
                    <a:pt x="1" y="12"/>
                    <a:pt x="1" y="12"/>
                  </a:cubicBezTo>
                  <a:cubicBezTo>
                    <a:pt x="1" y="12"/>
                    <a:pt x="2" y="12"/>
                    <a:pt x="3" y="12"/>
                  </a:cubicBezTo>
                  <a:cubicBezTo>
                    <a:pt x="6" y="10"/>
                    <a:pt x="6" y="10"/>
                    <a:pt x="6" y="10"/>
                  </a:cubicBezTo>
                  <a:cubicBezTo>
                    <a:pt x="8" y="9"/>
                    <a:pt x="8" y="9"/>
                    <a:pt x="8" y="9"/>
                  </a:cubicBezTo>
                  <a:cubicBezTo>
                    <a:pt x="12" y="6"/>
                    <a:pt x="12" y="6"/>
                    <a:pt x="12" y="6"/>
                  </a:cubicBezTo>
                  <a:cubicBezTo>
                    <a:pt x="12" y="6"/>
                    <a:pt x="12" y="6"/>
                    <a:pt x="12" y="6"/>
                  </a:cubicBezTo>
                  <a:cubicBezTo>
                    <a:pt x="12" y="1"/>
                    <a:pt x="12" y="1"/>
                    <a:pt x="12" y="1"/>
                  </a:cubicBezTo>
                  <a:cubicBezTo>
                    <a:pt x="12" y="1"/>
                    <a:pt x="12" y="1"/>
                    <a:pt x="12" y="1"/>
                  </a:cubicBezTo>
                  <a:cubicBezTo>
                    <a:pt x="11" y="0"/>
                    <a:pt x="10" y="0"/>
                    <a:pt x="10" y="1"/>
                  </a:cubicBezTo>
                  <a:cubicBezTo>
                    <a:pt x="3" y="6"/>
                    <a:pt x="3" y="6"/>
                    <a:pt x="3" y="6"/>
                  </a:cubicBezTo>
                  <a:cubicBezTo>
                    <a:pt x="3" y="8"/>
                    <a:pt x="3" y="8"/>
                    <a:pt x="3" y="8"/>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0" name="iṥḻîḋe"/>
            <p:cNvSpPr/>
            <p:nvPr/>
          </p:nvSpPr>
          <p:spPr bwMode="auto">
            <a:xfrm>
              <a:off x="6332538" y="3590925"/>
              <a:ext cx="39688" cy="39688"/>
            </a:xfrm>
            <a:custGeom>
              <a:avLst/>
              <a:gdLst>
                <a:gd name="T0" fmla="*/ 0 w 12"/>
                <a:gd name="T1" fmla="*/ 10 h 12"/>
                <a:gd name="T2" fmla="*/ 0 w 12"/>
                <a:gd name="T3" fmla="*/ 12 h 12"/>
                <a:gd name="T4" fmla="*/ 1 w 12"/>
                <a:gd name="T5" fmla="*/ 12 h 12"/>
                <a:gd name="T6" fmla="*/ 2 w 12"/>
                <a:gd name="T7" fmla="*/ 12 h 12"/>
                <a:gd name="T8" fmla="*/ 6 w 12"/>
                <a:gd name="T9" fmla="*/ 10 h 12"/>
                <a:gd name="T10" fmla="*/ 8 w 12"/>
                <a:gd name="T11" fmla="*/ 9 h 12"/>
                <a:gd name="T12" fmla="*/ 12 w 12"/>
                <a:gd name="T13" fmla="*/ 6 h 12"/>
                <a:gd name="T14" fmla="*/ 12 w 12"/>
                <a:gd name="T15" fmla="*/ 6 h 12"/>
                <a:gd name="T16" fmla="*/ 12 w 12"/>
                <a:gd name="T17" fmla="*/ 1 h 12"/>
                <a:gd name="T18" fmla="*/ 12 w 12"/>
                <a:gd name="T19" fmla="*/ 1 h 12"/>
                <a:gd name="T20" fmla="*/ 10 w 12"/>
                <a:gd name="T21" fmla="*/ 1 h 12"/>
                <a:gd name="T22" fmla="*/ 1 w 12"/>
                <a:gd name="T23" fmla="*/ 6 h 12"/>
                <a:gd name="T24" fmla="*/ 3 w 12"/>
                <a:gd name="T25" fmla="*/ 9 h 12"/>
                <a:gd name="T26" fmla="*/ 0 w 12"/>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0" y="10"/>
                  </a:moveTo>
                  <a:cubicBezTo>
                    <a:pt x="0" y="11"/>
                    <a:pt x="0" y="11"/>
                    <a:pt x="0" y="12"/>
                  </a:cubicBezTo>
                  <a:cubicBezTo>
                    <a:pt x="1" y="12"/>
                    <a:pt x="1" y="12"/>
                    <a:pt x="1" y="12"/>
                  </a:cubicBezTo>
                  <a:cubicBezTo>
                    <a:pt x="1" y="12"/>
                    <a:pt x="2" y="12"/>
                    <a:pt x="2" y="12"/>
                  </a:cubicBezTo>
                  <a:cubicBezTo>
                    <a:pt x="6" y="10"/>
                    <a:pt x="6" y="10"/>
                    <a:pt x="6" y="10"/>
                  </a:cubicBezTo>
                  <a:cubicBezTo>
                    <a:pt x="8" y="9"/>
                    <a:pt x="8" y="9"/>
                    <a:pt x="8" y="9"/>
                  </a:cubicBezTo>
                  <a:cubicBezTo>
                    <a:pt x="12" y="6"/>
                    <a:pt x="12" y="6"/>
                    <a:pt x="12" y="6"/>
                  </a:cubicBezTo>
                  <a:cubicBezTo>
                    <a:pt x="12" y="6"/>
                    <a:pt x="12" y="6"/>
                    <a:pt x="12" y="6"/>
                  </a:cubicBezTo>
                  <a:cubicBezTo>
                    <a:pt x="12" y="1"/>
                    <a:pt x="12" y="1"/>
                    <a:pt x="12" y="1"/>
                  </a:cubicBezTo>
                  <a:cubicBezTo>
                    <a:pt x="12" y="1"/>
                    <a:pt x="12" y="1"/>
                    <a:pt x="12" y="1"/>
                  </a:cubicBezTo>
                  <a:cubicBezTo>
                    <a:pt x="11" y="0"/>
                    <a:pt x="10" y="0"/>
                    <a:pt x="10" y="1"/>
                  </a:cubicBezTo>
                  <a:cubicBezTo>
                    <a:pt x="1" y="6"/>
                    <a:pt x="1" y="6"/>
                    <a:pt x="1" y="6"/>
                  </a:cubicBezTo>
                  <a:cubicBezTo>
                    <a:pt x="3" y="9"/>
                    <a:pt x="3" y="9"/>
                    <a:pt x="3" y="9"/>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1" name="îṥḷíḓê"/>
            <p:cNvSpPr/>
            <p:nvPr/>
          </p:nvSpPr>
          <p:spPr bwMode="auto">
            <a:xfrm>
              <a:off x="6351588" y="3606800"/>
              <a:ext cx="42863" cy="36513"/>
            </a:xfrm>
            <a:custGeom>
              <a:avLst/>
              <a:gdLst>
                <a:gd name="T0" fmla="*/ 1 w 13"/>
                <a:gd name="T1" fmla="*/ 10 h 11"/>
                <a:gd name="T2" fmla="*/ 1 w 13"/>
                <a:gd name="T3" fmla="*/ 11 h 11"/>
                <a:gd name="T4" fmla="*/ 1 w 13"/>
                <a:gd name="T5" fmla="*/ 11 h 11"/>
                <a:gd name="T6" fmla="*/ 3 w 13"/>
                <a:gd name="T7" fmla="*/ 11 h 11"/>
                <a:gd name="T8" fmla="*/ 7 w 13"/>
                <a:gd name="T9" fmla="*/ 9 h 11"/>
                <a:gd name="T10" fmla="*/ 9 w 13"/>
                <a:gd name="T11" fmla="*/ 8 h 11"/>
                <a:gd name="T12" fmla="*/ 13 w 13"/>
                <a:gd name="T13" fmla="*/ 5 h 11"/>
                <a:gd name="T14" fmla="*/ 13 w 13"/>
                <a:gd name="T15" fmla="*/ 5 h 11"/>
                <a:gd name="T16" fmla="*/ 13 w 13"/>
                <a:gd name="T17" fmla="*/ 0 h 11"/>
                <a:gd name="T18" fmla="*/ 13 w 13"/>
                <a:gd name="T19" fmla="*/ 0 h 11"/>
                <a:gd name="T20" fmla="*/ 11 w 13"/>
                <a:gd name="T21" fmla="*/ 0 h 11"/>
                <a:gd name="T22" fmla="*/ 3 w 13"/>
                <a:gd name="T23" fmla="*/ 5 h 11"/>
                <a:gd name="T24" fmla="*/ 4 w 13"/>
                <a:gd name="T25" fmla="*/ 8 h 11"/>
                <a:gd name="T26" fmla="*/ 1 w 13"/>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 y="10"/>
                  </a:moveTo>
                  <a:cubicBezTo>
                    <a:pt x="0" y="10"/>
                    <a:pt x="1" y="10"/>
                    <a:pt x="1" y="11"/>
                  </a:cubicBezTo>
                  <a:cubicBezTo>
                    <a:pt x="1" y="11"/>
                    <a:pt x="1" y="11"/>
                    <a:pt x="1" y="11"/>
                  </a:cubicBezTo>
                  <a:cubicBezTo>
                    <a:pt x="2" y="11"/>
                    <a:pt x="3" y="11"/>
                    <a:pt x="3" y="11"/>
                  </a:cubicBezTo>
                  <a:cubicBezTo>
                    <a:pt x="7" y="9"/>
                    <a:pt x="7" y="9"/>
                    <a:pt x="7" y="9"/>
                  </a:cubicBezTo>
                  <a:cubicBezTo>
                    <a:pt x="9" y="8"/>
                    <a:pt x="9" y="8"/>
                    <a:pt x="9" y="8"/>
                  </a:cubicBezTo>
                  <a:cubicBezTo>
                    <a:pt x="13" y="5"/>
                    <a:pt x="13" y="5"/>
                    <a:pt x="13" y="5"/>
                  </a:cubicBezTo>
                  <a:cubicBezTo>
                    <a:pt x="13" y="5"/>
                    <a:pt x="13" y="5"/>
                    <a:pt x="13" y="5"/>
                  </a:cubicBezTo>
                  <a:cubicBezTo>
                    <a:pt x="13" y="0"/>
                    <a:pt x="13" y="0"/>
                    <a:pt x="13" y="0"/>
                  </a:cubicBezTo>
                  <a:cubicBezTo>
                    <a:pt x="13" y="0"/>
                    <a:pt x="13" y="0"/>
                    <a:pt x="13" y="0"/>
                  </a:cubicBezTo>
                  <a:cubicBezTo>
                    <a:pt x="12" y="0"/>
                    <a:pt x="11" y="0"/>
                    <a:pt x="11" y="0"/>
                  </a:cubicBezTo>
                  <a:cubicBezTo>
                    <a:pt x="3" y="5"/>
                    <a:pt x="3" y="5"/>
                    <a:pt x="3" y="5"/>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2" name="íSlîďé"/>
            <p:cNvSpPr/>
            <p:nvPr/>
          </p:nvSpPr>
          <p:spPr bwMode="auto">
            <a:xfrm>
              <a:off x="6375400" y="3619500"/>
              <a:ext cx="42863" cy="36513"/>
            </a:xfrm>
            <a:custGeom>
              <a:avLst/>
              <a:gdLst>
                <a:gd name="T0" fmla="*/ 1 w 13"/>
                <a:gd name="T1" fmla="*/ 10 h 11"/>
                <a:gd name="T2" fmla="*/ 1 w 13"/>
                <a:gd name="T3" fmla="*/ 11 h 11"/>
                <a:gd name="T4" fmla="*/ 1 w 13"/>
                <a:gd name="T5" fmla="*/ 11 h 11"/>
                <a:gd name="T6" fmla="*/ 3 w 13"/>
                <a:gd name="T7" fmla="*/ 11 h 11"/>
                <a:gd name="T8" fmla="*/ 6 w 13"/>
                <a:gd name="T9" fmla="*/ 9 h 11"/>
                <a:gd name="T10" fmla="*/ 9 w 13"/>
                <a:gd name="T11" fmla="*/ 8 h 11"/>
                <a:gd name="T12" fmla="*/ 12 w 13"/>
                <a:gd name="T13" fmla="*/ 6 h 11"/>
                <a:gd name="T14" fmla="*/ 13 w 13"/>
                <a:gd name="T15" fmla="*/ 5 h 11"/>
                <a:gd name="T16" fmla="*/ 13 w 13"/>
                <a:gd name="T17" fmla="*/ 0 h 11"/>
                <a:gd name="T18" fmla="*/ 12 w 13"/>
                <a:gd name="T19" fmla="*/ 0 h 11"/>
                <a:gd name="T20" fmla="*/ 11 w 13"/>
                <a:gd name="T21" fmla="*/ 0 h 11"/>
                <a:gd name="T22" fmla="*/ 2 w 13"/>
                <a:gd name="T23" fmla="*/ 5 h 11"/>
                <a:gd name="T24" fmla="*/ 4 w 13"/>
                <a:gd name="T25" fmla="*/ 8 h 11"/>
                <a:gd name="T26" fmla="*/ 1 w 13"/>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 y="10"/>
                  </a:moveTo>
                  <a:cubicBezTo>
                    <a:pt x="0" y="10"/>
                    <a:pt x="0" y="10"/>
                    <a:pt x="1" y="11"/>
                  </a:cubicBezTo>
                  <a:cubicBezTo>
                    <a:pt x="1" y="11"/>
                    <a:pt x="1" y="11"/>
                    <a:pt x="1" y="11"/>
                  </a:cubicBezTo>
                  <a:cubicBezTo>
                    <a:pt x="2" y="11"/>
                    <a:pt x="3" y="11"/>
                    <a:pt x="3" y="11"/>
                  </a:cubicBezTo>
                  <a:cubicBezTo>
                    <a:pt x="6" y="9"/>
                    <a:pt x="6" y="9"/>
                    <a:pt x="6" y="9"/>
                  </a:cubicBezTo>
                  <a:cubicBezTo>
                    <a:pt x="9" y="8"/>
                    <a:pt x="9" y="8"/>
                    <a:pt x="9" y="8"/>
                  </a:cubicBezTo>
                  <a:cubicBezTo>
                    <a:pt x="12" y="6"/>
                    <a:pt x="12" y="6"/>
                    <a:pt x="12" y="6"/>
                  </a:cubicBezTo>
                  <a:cubicBezTo>
                    <a:pt x="13" y="5"/>
                    <a:pt x="13" y="5"/>
                    <a:pt x="13" y="5"/>
                  </a:cubicBezTo>
                  <a:cubicBezTo>
                    <a:pt x="13" y="0"/>
                    <a:pt x="13" y="0"/>
                    <a:pt x="13" y="0"/>
                  </a:cubicBezTo>
                  <a:cubicBezTo>
                    <a:pt x="12" y="0"/>
                    <a:pt x="12" y="0"/>
                    <a:pt x="12" y="0"/>
                  </a:cubicBezTo>
                  <a:cubicBezTo>
                    <a:pt x="12" y="0"/>
                    <a:pt x="11" y="0"/>
                    <a:pt x="11" y="0"/>
                  </a:cubicBezTo>
                  <a:cubicBezTo>
                    <a:pt x="2" y="5"/>
                    <a:pt x="2" y="5"/>
                    <a:pt x="2" y="5"/>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3" name="iśļíḑé"/>
            <p:cNvSpPr/>
            <p:nvPr/>
          </p:nvSpPr>
          <p:spPr bwMode="auto">
            <a:xfrm>
              <a:off x="6397625" y="3633788"/>
              <a:ext cx="42863" cy="36513"/>
            </a:xfrm>
            <a:custGeom>
              <a:avLst/>
              <a:gdLst>
                <a:gd name="T0" fmla="*/ 1 w 13"/>
                <a:gd name="T1" fmla="*/ 10 h 11"/>
                <a:gd name="T2" fmla="*/ 1 w 13"/>
                <a:gd name="T3" fmla="*/ 11 h 11"/>
                <a:gd name="T4" fmla="*/ 1 w 13"/>
                <a:gd name="T5" fmla="*/ 11 h 11"/>
                <a:gd name="T6" fmla="*/ 3 w 13"/>
                <a:gd name="T7" fmla="*/ 11 h 11"/>
                <a:gd name="T8" fmla="*/ 6 w 13"/>
                <a:gd name="T9" fmla="*/ 9 h 11"/>
                <a:gd name="T10" fmla="*/ 8 w 13"/>
                <a:gd name="T11" fmla="*/ 8 h 11"/>
                <a:gd name="T12" fmla="*/ 12 w 13"/>
                <a:gd name="T13" fmla="*/ 6 h 11"/>
                <a:gd name="T14" fmla="*/ 13 w 13"/>
                <a:gd name="T15" fmla="*/ 5 h 11"/>
                <a:gd name="T16" fmla="*/ 13 w 13"/>
                <a:gd name="T17" fmla="*/ 0 h 11"/>
                <a:gd name="T18" fmla="*/ 12 w 13"/>
                <a:gd name="T19" fmla="*/ 0 h 11"/>
                <a:gd name="T20" fmla="*/ 10 w 13"/>
                <a:gd name="T21" fmla="*/ 0 h 11"/>
                <a:gd name="T22" fmla="*/ 2 w 13"/>
                <a:gd name="T23" fmla="*/ 5 h 11"/>
                <a:gd name="T24" fmla="*/ 4 w 13"/>
                <a:gd name="T25" fmla="*/ 8 h 11"/>
                <a:gd name="T26" fmla="*/ 1 w 13"/>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 y="10"/>
                  </a:moveTo>
                  <a:cubicBezTo>
                    <a:pt x="0" y="10"/>
                    <a:pt x="0" y="11"/>
                    <a:pt x="1" y="11"/>
                  </a:cubicBezTo>
                  <a:cubicBezTo>
                    <a:pt x="1" y="11"/>
                    <a:pt x="1" y="11"/>
                    <a:pt x="1" y="11"/>
                  </a:cubicBezTo>
                  <a:cubicBezTo>
                    <a:pt x="2" y="11"/>
                    <a:pt x="3" y="11"/>
                    <a:pt x="3" y="11"/>
                  </a:cubicBezTo>
                  <a:cubicBezTo>
                    <a:pt x="6" y="9"/>
                    <a:pt x="6" y="9"/>
                    <a:pt x="6" y="9"/>
                  </a:cubicBezTo>
                  <a:cubicBezTo>
                    <a:pt x="8" y="8"/>
                    <a:pt x="8" y="8"/>
                    <a:pt x="8" y="8"/>
                  </a:cubicBezTo>
                  <a:cubicBezTo>
                    <a:pt x="12" y="6"/>
                    <a:pt x="12" y="6"/>
                    <a:pt x="12" y="6"/>
                  </a:cubicBezTo>
                  <a:cubicBezTo>
                    <a:pt x="13" y="6"/>
                    <a:pt x="13" y="5"/>
                    <a:pt x="13" y="5"/>
                  </a:cubicBezTo>
                  <a:cubicBezTo>
                    <a:pt x="13" y="0"/>
                    <a:pt x="13" y="0"/>
                    <a:pt x="13" y="0"/>
                  </a:cubicBezTo>
                  <a:cubicBezTo>
                    <a:pt x="12" y="0"/>
                    <a:pt x="12" y="0"/>
                    <a:pt x="12" y="0"/>
                  </a:cubicBezTo>
                  <a:cubicBezTo>
                    <a:pt x="12" y="0"/>
                    <a:pt x="11" y="0"/>
                    <a:pt x="10" y="0"/>
                  </a:cubicBezTo>
                  <a:cubicBezTo>
                    <a:pt x="2" y="5"/>
                    <a:pt x="2" y="5"/>
                    <a:pt x="2" y="5"/>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4" name="îṩ1íḑé"/>
            <p:cNvSpPr/>
            <p:nvPr/>
          </p:nvSpPr>
          <p:spPr bwMode="auto">
            <a:xfrm>
              <a:off x="5899150" y="3705225"/>
              <a:ext cx="241300" cy="165100"/>
            </a:xfrm>
            <a:custGeom>
              <a:avLst/>
              <a:gdLst>
                <a:gd name="T0" fmla="*/ 144 w 152"/>
                <a:gd name="T1" fmla="*/ 100 h 104"/>
                <a:gd name="T2" fmla="*/ 144 w 152"/>
                <a:gd name="T3" fmla="*/ 100 h 104"/>
                <a:gd name="T4" fmla="*/ 0 w 152"/>
                <a:gd name="T5" fmla="*/ 15 h 104"/>
                <a:gd name="T6" fmla="*/ 0 w 152"/>
                <a:gd name="T7" fmla="*/ 0 h 104"/>
                <a:gd name="T8" fmla="*/ 135 w 152"/>
                <a:gd name="T9" fmla="*/ 79 h 104"/>
                <a:gd name="T10" fmla="*/ 135 w 152"/>
                <a:gd name="T11" fmla="*/ 79 h 104"/>
                <a:gd name="T12" fmla="*/ 152 w 152"/>
                <a:gd name="T13" fmla="*/ 90 h 104"/>
                <a:gd name="T14" fmla="*/ 152 w 152"/>
                <a:gd name="T15" fmla="*/ 104 h 104"/>
                <a:gd name="T16" fmla="*/ 144 w 152"/>
                <a:gd name="T17"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4">
                  <a:moveTo>
                    <a:pt x="144" y="100"/>
                  </a:moveTo>
                  <a:lnTo>
                    <a:pt x="144" y="100"/>
                  </a:lnTo>
                  <a:lnTo>
                    <a:pt x="0" y="15"/>
                  </a:lnTo>
                  <a:lnTo>
                    <a:pt x="0" y="0"/>
                  </a:lnTo>
                  <a:lnTo>
                    <a:pt x="135" y="79"/>
                  </a:lnTo>
                  <a:lnTo>
                    <a:pt x="135" y="79"/>
                  </a:lnTo>
                  <a:lnTo>
                    <a:pt x="152" y="90"/>
                  </a:lnTo>
                  <a:lnTo>
                    <a:pt x="152" y="104"/>
                  </a:lnTo>
                  <a:lnTo>
                    <a:pt x="144" y="100"/>
                  </a:ln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5" name="îṣ1ïḋé"/>
            <p:cNvSpPr/>
            <p:nvPr/>
          </p:nvSpPr>
          <p:spPr bwMode="auto">
            <a:xfrm>
              <a:off x="5899150" y="3521075"/>
              <a:ext cx="550863" cy="327025"/>
            </a:xfrm>
            <a:custGeom>
              <a:avLst/>
              <a:gdLst>
                <a:gd name="T0" fmla="*/ 95 w 167"/>
                <a:gd name="T1" fmla="*/ 0 h 99"/>
                <a:gd name="T2" fmla="*/ 167 w 167"/>
                <a:gd name="T3" fmla="*/ 43 h 99"/>
                <a:gd name="T4" fmla="*/ 73 w 167"/>
                <a:gd name="T5" fmla="*/ 99 h 99"/>
                <a:gd name="T6" fmla="*/ 67 w 167"/>
                <a:gd name="T7" fmla="*/ 95 h 99"/>
                <a:gd name="T8" fmla="*/ 67 w 167"/>
                <a:gd name="T9" fmla="*/ 95 h 99"/>
                <a:gd name="T10" fmla="*/ 7 w 167"/>
                <a:gd name="T11" fmla="*/ 59 h 99"/>
                <a:gd name="T12" fmla="*/ 6 w 167"/>
                <a:gd name="T13" fmla="*/ 59 h 99"/>
                <a:gd name="T14" fmla="*/ 0 w 167"/>
                <a:gd name="T15" fmla="*/ 56 h 99"/>
                <a:gd name="T16" fmla="*/ 95 w 167"/>
                <a:gd name="T1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99">
                  <a:moveTo>
                    <a:pt x="95" y="0"/>
                  </a:moveTo>
                  <a:cubicBezTo>
                    <a:pt x="167" y="43"/>
                    <a:pt x="167" y="43"/>
                    <a:pt x="167" y="43"/>
                  </a:cubicBezTo>
                  <a:cubicBezTo>
                    <a:pt x="73" y="99"/>
                    <a:pt x="73" y="99"/>
                    <a:pt x="73" y="99"/>
                  </a:cubicBezTo>
                  <a:cubicBezTo>
                    <a:pt x="67" y="95"/>
                    <a:pt x="67" y="95"/>
                    <a:pt x="67" y="95"/>
                  </a:cubicBezTo>
                  <a:cubicBezTo>
                    <a:pt x="67" y="95"/>
                    <a:pt x="67" y="95"/>
                    <a:pt x="67" y="95"/>
                  </a:cubicBezTo>
                  <a:cubicBezTo>
                    <a:pt x="7" y="59"/>
                    <a:pt x="7" y="59"/>
                    <a:pt x="7" y="59"/>
                  </a:cubicBezTo>
                  <a:cubicBezTo>
                    <a:pt x="7" y="59"/>
                    <a:pt x="6" y="59"/>
                    <a:pt x="6" y="59"/>
                  </a:cubicBezTo>
                  <a:cubicBezTo>
                    <a:pt x="0" y="56"/>
                    <a:pt x="0" y="56"/>
                    <a:pt x="0" y="56"/>
                  </a:cubicBezTo>
                  <a:lnTo>
                    <a:pt x="95"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6" name="iṧlíḍê"/>
            <p:cNvSpPr/>
            <p:nvPr/>
          </p:nvSpPr>
          <p:spPr bwMode="auto">
            <a:xfrm>
              <a:off x="6140450" y="3662363"/>
              <a:ext cx="309563" cy="207963"/>
            </a:xfrm>
            <a:custGeom>
              <a:avLst/>
              <a:gdLst>
                <a:gd name="T0" fmla="*/ 195 w 195"/>
                <a:gd name="T1" fmla="*/ 0 h 131"/>
                <a:gd name="T2" fmla="*/ 195 w 195"/>
                <a:gd name="T3" fmla="*/ 15 h 131"/>
                <a:gd name="T4" fmla="*/ 0 w 195"/>
                <a:gd name="T5" fmla="*/ 131 h 131"/>
                <a:gd name="T6" fmla="*/ 0 w 195"/>
                <a:gd name="T7" fmla="*/ 117 h 131"/>
                <a:gd name="T8" fmla="*/ 195 w 195"/>
                <a:gd name="T9" fmla="*/ 0 h 131"/>
              </a:gdLst>
              <a:ahLst/>
              <a:cxnLst>
                <a:cxn ang="0">
                  <a:pos x="T0" y="T1"/>
                </a:cxn>
                <a:cxn ang="0">
                  <a:pos x="T2" y="T3"/>
                </a:cxn>
                <a:cxn ang="0">
                  <a:pos x="T4" y="T5"/>
                </a:cxn>
                <a:cxn ang="0">
                  <a:pos x="T6" y="T7"/>
                </a:cxn>
                <a:cxn ang="0">
                  <a:pos x="T8" y="T9"/>
                </a:cxn>
              </a:cxnLst>
              <a:rect l="0" t="0" r="r" b="b"/>
              <a:pathLst>
                <a:path w="195" h="131">
                  <a:moveTo>
                    <a:pt x="195" y="0"/>
                  </a:moveTo>
                  <a:lnTo>
                    <a:pt x="195" y="15"/>
                  </a:lnTo>
                  <a:lnTo>
                    <a:pt x="0" y="131"/>
                  </a:lnTo>
                  <a:lnTo>
                    <a:pt x="0" y="117"/>
                  </a:lnTo>
                  <a:lnTo>
                    <a:pt x="195" y="0"/>
                  </a:lnTo>
                  <a:close/>
                </a:path>
              </a:pathLst>
            </a:custGeom>
            <a:solidFill>
              <a:srgbClr val="0428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7" name="îS1ïďé"/>
            <p:cNvSpPr/>
            <p:nvPr/>
          </p:nvSpPr>
          <p:spPr bwMode="auto">
            <a:xfrm>
              <a:off x="6216650" y="3521075"/>
              <a:ext cx="42863" cy="26988"/>
            </a:xfrm>
            <a:custGeom>
              <a:avLst/>
              <a:gdLst>
                <a:gd name="T0" fmla="*/ 1 w 13"/>
                <a:gd name="T1" fmla="*/ 6 h 8"/>
                <a:gd name="T2" fmla="*/ 1 w 13"/>
                <a:gd name="T3" fmla="*/ 7 h 8"/>
                <a:gd name="T4" fmla="*/ 1 w 13"/>
                <a:gd name="T5" fmla="*/ 8 h 8"/>
                <a:gd name="T6" fmla="*/ 3 w 13"/>
                <a:gd name="T7" fmla="*/ 8 h 8"/>
                <a:gd name="T8" fmla="*/ 6 w 13"/>
                <a:gd name="T9" fmla="*/ 6 h 8"/>
                <a:gd name="T10" fmla="*/ 9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8"/>
                    <a:pt x="1" y="8"/>
                    <a:pt x="1" y="8"/>
                  </a:cubicBezTo>
                  <a:cubicBezTo>
                    <a:pt x="2" y="8"/>
                    <a:pt x="3" y="8"/>
                    <a:pt x="3" y="8"/>
                  </a:cubicBezTo>
                  <a:cubicBezTo>
                    <a:pt x="6" y="6"/>
                    <a:pt x="6" y="6"/>
                    <a:pt x="6" y="6"/>
                  </a:cubicBezTo>
                  <a:cubicBezTo>
                    <a:pt x="9" y="4"/>
                    <a:pt x="9" y="4"/>
                    <a:pt x="9" y="4"/>
                  </a:cubicBezTo>
                  <a:cubicBezTo>
                    <a:pt x="12" y="2"/>
                    <a:pt x="12" y="2"/>
                    <a:pt x="12" y="2"/>
                  </a:cubicBezTo>
                  <a:cubicBezTo>
                    <a:pt x="13" y="2"/>
                    <a:pt x="13" y="1"/>
                    <a:pt x="12" y="1"/>
                  </a:cubicBezTo>
                  <a:cubicBezTo>
                    <a:pt x="12" y="1"/>
                    <a:pt x="12" y="1"/>
                    <a:pt x="12" y="1"/>
                  </a:cubicBezTo>
                  <a:cubicBezTo>
                    <a:pt x="11" y="0"/>
                    <a:pt x="11"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8" name="îšlíḑè"/>
            <p:cNvSpPr/>
            <p:nvPr/>
          </p:nvSpPr>
          <p:spPr bwMode="auto">
            <a:xfrm>
              <a:off x="6238875" y="3533775"/>
              <a:ext cx="42863" cy="26988"/>
            </a:xfrm>
            <a:custGeom>
              <a:avLst/>
              <a:gdLst>
                <a:gd name="T0" fmla="*/ 1 w 13"/>
                <a:gd name="T1" fmla="*/ 6 h 8"/>
                <a:gd name="T2" fmla="*/ 1 w 13"/>
                <a:gd name="T3" fmla="*/ 7 h 8"/>
                <a:gd name="T4" fmla="*/ 1 w 13"/>
                <a:gd name="T5" fmla="*/ 8 h 8"/>
                <a:gd name="T6" fmla="*/ 3 w 13"/>
                <a:gd name="T7" fmla="*/ 8 h 8"/>
                <a:gd name="T8" fmla="*/ 6 w 13"/>
                <a:gd name="T9" fmla="*/ 6 h 8"/>
                <a:gd name="T10" fmla="*/ 8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7"/>
                    <a:pt x="0" y="7"/>
                    <a:pt x="1" y="7"/>
                  </a:cubicBezTo>
                  <a:cubicBezTo>
                    <a:pt x="1" y="8"/>
                    <a:pt x="1" y="8"/>
                    <a:pt x="1" y="8"/>
                  </a:cubicBezTo>
                  <a:cubicBezTo>
                    <a:pt x="2" y="8"/>
                    <a:pt x="3" y="8"/>
                    <a:pt x="3" y="8"/>
                  </a:cubicBezTo>
                  <a:cubicBezTo>
                    <a:pt x="6" y="6"/>
                    <a:pt x="6" y="6"/>
                    <a:pt x="6" y="6"/>
                  </a:cubicBezTo>
                  <a:cubicBezTo>
                    <a:pt x="8" y="4"/>
                    <a:pt x="8" y="4"/>
                    <a:pt x="8" y="4"/>
                  </a:cubicBezTo>
                  <a:cubicBezTo>
                    <a:pt x="12" y="2"/>
                    <a:pt x="12" y="2"/>
                    <a:pt x="12" y="2"/>
                  </a:cubicBezTo>
                  <a:cubicBezTo>
                    <a:pt x="13" y="2"/>
                    <a:pt x="13" y="1"/>
                    <a:pt x="12" y="1"/>
                  </a:cubicBezTo>
                  <a:cubicBezTo>
                    <a:pt x="12" y="1"/>
                    <a:pt x="12" y="1"/>
                    <a:pt x="12" y="1"/>
                  </a:cubicBezTo>
                  <a:cubicBezTo>
                    <a:pt x="11" y="0"/>
                    <a:pt x="11" y="1"/>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9" name="iṥ1iďê"/>
            <p:cNvSpPr/>
            <p:nvPr/>
          </p:nvSpPr>
          <p:spPr bwMode="auto">
            <a:xfrm>
              <a:off x="6262688" y="3551238"/>
              <a:ext cx="42863" cy="22225"/>
            </a:xfrm>
            <a:custGeom>
              <a:avLst/>
              <a:gdLst>
                <a:gd name="T0" fmla="*/ 1 w 13"/>
                <a:gd name="T1" fmla="*/ 5 h 7"/>
                <a:gd name="T2" fmla="*/ 1 w 13"/>
                <a:gd name="T3" fmla="*/ 6 h 7"/>
                <a:gd name="T4" fmla="*/ 1 w 13"/>
                <a:gd name="T5" fmla="*/ 7 h 7"/>
                <a:gd name="T6" fmla="*/ 3 w 13"/>
                <a:gd name="T7" fmla="*/ 7 h 7"/>
                <a:gd name="T8" fmla="*/ 6 w 13"/>
                <a:gd name="T9" fmla="*/ 5 h 7"/>
                <a:gd name="T10" fmla="*/ 8 w 13"/>
                <a:gd name="T11" fmla="*/ 4 h 7"/>
                <a:gd name="T12" fmla="*/ 12 w 13"/>
                <a:gd name="T13" fmla="*/ 1 h 7"/>
                <a:gd name="T14" fmla="*/ 12 w 13"/>
                <a:gd name="T15" fmla="*/ 0 h 7"/>
                <a:gd name="T16" fmla="*/ 12 w 13"/>
                <a:gd name="T17" fmla="*/ 0 h 7"/>
                <a:gd name="T18" fmla="*/ 10 w 13"/>
                <a:gd name="T19" fmla="*/ 0 h 7"/>
                <a:gd name="T20" fmla="*/ 6 w 13"/>
                <a:gd name="T21" fmla="*/ 2 h 7"/>
                <a:gd name="T22" fmla="*/ 4 w 13"/>
                <a:gd name="T23" fmla="*/ 3 h 7"/>
                <a:gd name="T24" fmla="*/ 1 w 13"/>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1" y="5"/>
                  </a:moveTo>
                  <a:cubicBezTo>
                    <a:pt x="0" y="6"/>
                    <a:pt x="0" y="6"/>
                    <a:pt x="1" y="6"/>
                  </a:cubicBezTo>
                  <a:cubicBezTo>
                    <a:pt x="1" y="7"/>
                    <a:pt x="1" y="7"/>
                    <a:pt x="1" y="7"/>
                  </a:cubicBezTo>
                  <a:cubicBezTo>
                    <a:pt x="2" y="7"/>
                    <a:pt x="2" y="7"/>
                    <a:pt x="3" y="7"/>
                  </a:cubicBezTo>
                  <a:cubicBezTo>
                    <a:pt x="6" y="5"/>
                    <a:pt x="6" y="5"/>
                    <a:pt x="6" y="5"/>
                  </a:cubicBezTo>
                  <a:cubicBezTo>
                    <a:pt x="8" y="4"/>
                    <a:pt x="8" y="4"/>
                    <a:pt x="8" y="4"/>
                  </a:cubicBezTo>
                  <a:cubicBezTo>
                    <a:pt x="12" y="1"/>
                    <a:pt x="12" y="1"/>
                    <a:pt x="12" y="1"/>
                  </a:cubicBezTo>
                  <a:cubicBezTo>
                    <a:pt x="13" y="1"/>
                    <a:pt x="13" y="0"/>
                    <a:pt x="12" y="0"/>
                  </a:cubicBezTo>
                  <a:cubicBezTo>
                    <a:pt x="12" y="0"/>
                    <a:pt x="12" y="0"/>
                    <a:pt x="12" y="0"/>
                  </a:cubicBezTo>
                  <a:cubicBezTo>
                    <a:pt x="11" y="0"/>
                    <a:pt x="10" y="0"/>
                    <a:pt x="10" y="0"/>
                  </a:cubicBezTo>
                  <a:cubicBezTo>
                    <a:pt x="6" y="2"/>
                    <a:pt x="6" y="2"/>
                    <a:pt x="6" y="2"/>
                  </a:cubicBezTo>
                  <a:cubicBezTo>
                    <a:pt x="4" y="3"/>
                    <a:pt x="4" y="3"/>
                    <a:pt x="4" y="3"/>
                  </a:cubicBezTo>
                  <a:lnTo>
                    <a:pt x="1"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0" name="isḻiḓe"/>
            <p:cNvSpPr/>
            <p:nvPr/>
          </p:nvSpPr>
          <p:spPr bwMode="auto">
            <a:xfrm>
              <a:off x="6284913" y="3563938"/>
              <a:ext cx="44450" cy="23813"/>
            </a:xfrm>
            <a:custGeom>
              <a:avLst/>
              <a:gdLst>
                <a:gd name="T0" fmla="*/ 1 w 13"/>
                <a:gd name="T1" fmla="*/ 5 h 7"/>
                <a:gd name="T2" fmla="*/ 1 w 13"/>
                <a:gd name="T3" fmla="*/ 7 h 7"/>
                <a:gd name="T4" fmla="*/ 1 w 13"/>
                <a:gd name="T5" fmla="*/ 7 h 7"/>
                <a:gd name="T6" fmla="*/ 3 w 13"/>
                <a:gd name="T7" fmla="*/ 7 h 7"/>
                <a:gd name="T8" fmla="*/ 6 w 13"/>
                <a:gd name="T9" fmla="*/ 5 h 7"/>
                <a:gd name="T10" fmla="*/ 8 w 13"/>
                <a:gd name="T11" fmla="*/ 4 h 7"/>
                <a:gd name="T12" fmla="*/ 12 w 13"/>
                <a:gd name="T13" fmla="*/ 1 h 7"/>
                <a:gd name="T14" fmla="*/ 12 w 13"/>
                <a:gd name="T15" fmla="*/ 0 h 7"/>
                <a:gd name="T16" fmla="*/ 12 w 13"/>
                <a:gd name="T17" fmla="*/ 0 h 7"/>
                <a:gd name="T18" fmla="*/ 10 w 13"/>
                <a:gd name="T19" fmla="*/ 0 h 7"/>
                <a:gd name="T20" fmla="*/ 6 w 13"/>
                <a:gd name="T21" fmla="*/ 2 h 7"/>
                <a:gd name="T22" fmla="*/ 4 w 13"/>
                <a:gd name="T23" fmla="*/ 4 h 7"/>
                <a:gd name="T24" fmla="*/ 1 w 13"/>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1" y="5"/>
                  </a:moveTo>
                  <a:cubicBezTo>
                    <a:pt x="0" y="6"/>
                    <a:pt x="0" y="6"/>
                    <a:pt x="1" y="7"/>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3" y="1"/>
                    <a:pt x="13" y="1"/>
                    <a:pt x="12" y="0"/>
                  </a:cubicBezTo>
                  <a:cubicBezTo>
                    <a:pt x="12" y="0"/>
                    <a:pt x="12" y="0"/>
                    <a:pt x="12" y="0"/>
                  </a:cubicBezTo>
                  <a:cubicBezTo>
                    <a:pt x="11" y="0"/>
                    <a:pt x="10" y="0"/>
                    <a:pt x="10" y="0"/>
                  </a:cubicBezTo>
                  <a:cubicBezTo>
                    <a:pt x="6" y="2"/>
                    <a:pt x="6" y="2"/>
                    <a:pt x="6" y="2"/>
                  </a:cubicBezTo>
                  <a:cubicBezTo>
                    <a:pt x="4" y="4"/>
                    <a:pt x="4" y="4"/>
                    <a:pt x="4" y="4"/>
                  </a:cubicBezTo>
                  <a:lnTo>
                    <a:pt x="1"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1" name="îṣḷîḑe"/>
            <p:cNvSpPr/>
            <p:nvPr/>
          </p:nvSpPr>
          <p:spPr bwMode="auto">
            <a:xfrm>
              <a:off x="6308725" y="3576638"/>
              <a:ext cx="39688" cy="23813"/>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2 h 7"/>
                <a:gd name="T14" fmla="*/ 12 w 12"/>
                <a:gd name="T15" fmla="*/ 0 h 7"/>
                <a:gd name="T16" fmla="*/ 11 w 12"/>
                <a:gd name="T17" fmla="*/ 0 h 7"/>
                <a:gd name="T18" fmla="*/ 10 w 12"/>
                <a:gd name="T19" fmla="*/ 0 h 7"/>
                <a:gd name="T20" fmla="*/ 6 w 12"/>
                <a:gd name="T21" fmla="*/ 2 h 7"/>
                <a:gd name="T22" fmla="*/ 4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2"/>
                    <a:pt x="12" y="2"/>
                    <a:pt x="12" y="2"/>
                  </a:cubicBezTo>
                  <a:cubicBezTo>
                    <a:pt x="12" y="1"/>
                    <a:pt x="12" y="1"/>
                    <a:pt x="12" y="0"/>
                  </a:cubicBezTo>
                  <a:cubicBezTo>
                    <a:pt x="11" y="0"/>
                    <a:pt x="11" y="0"/>
                    <a:pt x="11" y="0"/>
                  </a:cubicBezTo>
                  <a:cubicBezTo>
                    <a:pt x="11" y="0"/>
                    <a:pt x="10" y="0"/>
                    <a:pt x="10" y="0"/>
                  </a:cubicBezTo>
                  <a:cubicBezTo>
                    <a:pt x="6" y="2"/>
                    <a:pt x="6" y="2"/>
                    <a:pt x="6" y="2"/>
                  </a:cubicBezTo>
                  <a:cubicBezTo>
                    <a:pt x="4" y="4"/>
                    <a:pt x="4" y="4"/>
                    <a:pt x="4"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2" name="íṧḻîḓé"/>
            <p:cNvSpPr/>
            <p:nvPr/>
          </p:nvSpPr>
          <p:spPr bwMode="auto">
            <a:xfrm>
              <a:off x="6332538" y="3590925"/>
              <a:ext cx="39688" cy="22225"/>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2 h 7"/>
                <a:gd name="T14" fmla="*/ 12 w 12"/>
                <a:gd name="T15" fmla="*/ 0 h 7"/>
                <a:gd name="T16" fmla="*/ 11 w 12"/>
                <a:gd name="T17" fmla="*/ 0 h 7"/>
                <a:gd name="T18" fmla="*/ 9 w 12"/>
                <a:gd name="T19" fmla="*/ 0 h 7"/>
                <a:gd name="T20" fmla="*/ 6 w 12"/>
                <a:gd name="T21" fmla="*/ 3 h 7"/>
                <a:gd name="T22" fmla="*/ 3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2"/>
                    <a:pt x="12" y="2"/>
                    <a:pt x="12" y="2"/>
                  </a:cubicBezTo>
                  <a:cubicBezTo>
                    <a:pt x="12" y="1"/>
                    <a:pt x="12" y="1"/>
                    <a:pt x="12" y="0"/>
                  </a:cubicBezTo>
                  <a:cubicBezTo>
                    <a:pt x="11" y="0"/>
                    <a:pt x="11" y="0"/>
                    <a:pt x="11" y="0"/>
                  </a:cubicBezTo>
                  <a:cubicBezTo>
                    <a:pt x="11" y="0"/>
                    <a:pt x="10" y="0"/>
                    <a:pt x="9" y="0"/>
                  </a:cubicBezTo>
                  <a:cubicBezTo>
                    <a:pt x="6" y="3"/>
                    <a:pt x="6" y="3"/>
                    <a:pt x="6" y="3"/>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3" name="îšļíďé"/>
            <p:cNvSpPr/>
            <p:nvPr/>
          </p:nvSpPr>
          <p:spPr bwMode="auto">
            <a:xfrm>
              <a:off x="6354763" y="3603625"/>
              <a:ext cx="39688" cy="23813"/>
            </a:xfrm>
            <a:custGeom>
              <a:avLst/>
              <a:gdLst>
                <a:gd name="T0" fmla="*/ 0 w 12"/>
                <a:gd name="T1" fmla="*/ 6 h 7"/>
                <a:gd name="T2" fmla="*/ 0 w 12"/>
                <a:gd name="T3" fmla="*/ 7 h 7"/>
                <a:gd name="T4" fmla="*/ 1 w 12"/>
                <a:gd name="T5" fmla="*/ 7 h 7"/>
                <a:gd name="T6" fmla="*/ 2 w 12"/>
                <a:gd name="T7" fmla="*/ 7 h 7"/>
                <a:gd name="T8" fmla="*/ 6 w 12"/>
                <a:gd name="T9" fmla="*/ 5 h 7"/>
                <a:gd name="T10" fmla="*/ 8 w 12"/>
                <a:gd name="T11" fmla="*/ 4 h 7"/>
                <a:gd name="T12" fmla="*/ 12 w 12"/>
                <a:gd name="T13" fmla="*/ 2 h 7"/>
                <a:gd name="T14" fmla="*/ 12 w 12"/>
                <a:gd name="T15" fmla="*/ 1 h 7"/>
                <a:gd name="T16" fmla="*/ 11 w 12"/>
                <a:gd name="T17" fmla="*/ 0 h 7"/>
                <a:gd name="T18" fmla="*/ 9 w 12"/>
                <a:gd name="T19" fmla="*/ 0 h 7"/>
                <a:gd name="T20" fmla="*/ 5 w 12"/>
                <a:gd name="T21" fmla="*/ 3 h 7"/>
                <a:gd name="T22" fmla="*/ 3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7"/>
                    <a:pt x="0" y="7"/>
                  </a:cubicBezTo>
                  <a:cubicBezTo>
                    <a:pt x="1" y="7"/>
                    <a:pt x="1" y="7"/>
                    <a:pt x="1" y="7"/>
                  </a:cubicBezTo>
                  <a:cubicBezTo>
                    <a:pt x="1" y="7"/>
                    <a:pt x="2" y="7"/>
                    <a:pt x="2" y="7"/>
                  </a:cubicBezTo>
                  <a:cubicBezTo>
                    <a:pt x="6" y="5"/>
                    <a:pt x="6" y="5"/>
                    <a:pt x="6" y="5"/>
                  </a:cubicBezTo>
                  <a:cubicBezTo>
                    <a:pt x="8" y="4"/>
                    <a:pt x="8" y="4"/>
                    <a:pt x="8" y="4"/>
                  </a:cubicBezTo>
                  <a:cubicBezTo>
                    <a:pt x="12" y="2"/>
                    <a:pt x="12" y="2"/>
                    <a:pt x="12" y="2"/>
                  </a:cubicBezTo>
                  <a:cubicBezTo>
                    <a:pt x="12" y="1"/>
                    <a:pt x="12" y="1"/>
                    <a:pt x="12" y="1"/>
                  </a:cubicBezTo>
                  <a:cubicBezTo>
                    <a:pt x="11" y="0"/>
                    <a:pt x="11" y="0"/>
                    <a:pt x="11" y="0"/>
                  </a:cubicBezTo>
                  <a:cubicBezTo>
                    <a:pt x="11" y="0"/>
                    <a:pt x="10" y="0"/>
                    <a:pt x="9" y="0"/>
                  </a:cubicBezTo>
                  <a:cubicBezTo>
                    <a:pt x="5" y="3"/>
                    <a:pt x="5" y="3"/>
                    <a:pt x="5" y="3"/>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4" name="í$ḻîḓé"/>
            <p:cNvSpPr/>
            <p:nvPr/>
          </p:nvSpPr>
          <p:spPr bwMode="auto">
            <a:xfrm>
              <a:off x="6375400" y="3616325"/>
              <a:ext cx="42863" cy="26988"/>
            </a:xfrm>
            <a:custGeom>
              <a:avLst/>
              <a:gdLst>
                <a:gd name="T0" fmla="*/ 1 w 13"/>
                <a:gd name="T1" fmla="*/ 6 h 8"/>
                <a:gd name="T2" fmla="*/ 1 w 13"/>
                <a:gd name="T3" fmla="*/ 7 h 8"/>
                <a:gd name="T4" fmla="*/ 1 w 13"/>
                <a:gd name="T5" fmla="*/ 7 h 8"/>
                <a:gd name="T6" fmla="*/ 3 w 13"/>
                <a:gd name="T7" fmla="*/ 7 h 8"/>
                <a:gd name="T8" fmla="*/ 7 w 13"/>
                <a:gd name="T9" fmla="*/ 5 h 8"/>
                <a:gd name="T10" fmla="*/ 9 w 13"/>
                <a:gd name="T11" fmla="*/ 4 h 8"/>
                <a:gd name="T12" fmla="*/ 13 w 13"/>
                <a:gd name="T13" fmla="*/ 2 h 8"/>
                <a:gd name="T14" fmla="*/ 13 w 13"/>
                <a:gd name="T15" fmla="*/ 1 h 8"/>
                <a:gd name="T16" fmla="*/ 12 w 13"/>
                <a:gd name="T17" fmla="*/ 0 h 8"/>
                <a:gd name="T18" fmla="*/ 10 w 13"/>
                <a:gd name="T19" fmla="*/ 0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3" y="8"/>
                    <a:pt x="3" y="7"/>
                  </a:cubicBezTo>
                  <a:cubicBezTo>
                    <a:pt x="7" y="5"/>
                    <a:pt x="7" y="5"/>
                    <a:pt x="7" y="5"/>
                  </a:cubicBezTo>
                  <a:cubicBezTo>
                    <a:pt x="9" y="4"/>
                    <a:pt x="9" y="4"/>
                    <a:pt x="9" y="4"/>
                  </a:cubicBezTo>
                  <a:cubicBezTo>
                    <a:pt x="13" y="2"/>
                    <a:pt x="13" y="2"/>
                    <a:pt x="13" y="2"/>
                  </a:cubicBezTo>
                  <a:cubicBezTo>
                    <a:pt x="13" y="2"/>
                    <a:pt x="13" y="1"/>
                    <a:pt x="13" y="1"/>
                  </a:cubicBezTo>
                  <a:cubicBezTo>
                    <a:pt x="12" y="0"/>
                    <a:pt x="12" y="0"/>
                    <a:pt x="12" y="0"/>
                  </a:cubicBezTo>
                  <a:cubicBezTo>
                    <a:pt x="12" y="0"/>
                    <a:pt x="11" y="0"/>
                    <a:pt x="10" y="0"/>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5" name="îšḻíḋè"/>
            <p:cNvSpPr/>
            <p:nvPr/>
          </p:nvSpPr>
          <p:spPr bwMode="auto">
            <a:xfrm>
              <a:off x="6397625" y="3630613"/>
              <a:ext cx="42863" cy="25400"/>
            </a:xfrm>
            <a:custGeom>
              <a:avLst/>
              <a:gdLst>
                <a:gd name="T0" fmla="*/ 1 w 13"/>
                <a:gd name="T1" fmla="*/ 6 h 8"/>
                <a:gd name="T2" fmla="*/ 1 w 13"/>
                <a:gd name="T3" fmla="*/ 7 h 8"/>
                <a:gd name="T4" fmla="*/ 1 w 13"/>
                <a:gd name="T5" fmla="*/ 7 h 8"/>
                <a:gd name="T6" fmla="*/ 3 w 13"/>
                <a:gd name="T7" fmla="*/ 7 h 8"/>
                <a:gd name="T8" fmla="*/ 6 w 13"/>
                <a:gd name="T9" fmla="*/ 5 h 8"/>
                <a:gd name="T10" fmla="*/ 9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3" y="8"/>
                    <a:pt x="3" y="7"/>
                  </a:cubicBezTo>
                  <a:cubicBezTo>
                    <a:pt x="6" y="5"/>
                    <a:pt x="6" y="5"/>
                    <a:pt x="6" y="5"/>
                  </a:cubicBezTo>
                  <a:cubicBezTo>
                    <a:pt x="9" y="4"/>
                    <a:pt x="9" y="4"/>
                    <a:pt x="9" y="4"/>
                  </a:cubicBezTo>
                  <a:cubicBezTo>
                    <a:pt x="12" y="2"/>
                    <a:pt x="12" y="2"/>
                    <a:pt x="12" y="2"/>
                  </a:cubicBezTo>
                  <a:cubicBezTo>
                    <a:pt x="13" y="2"/>
                    <a:pt x="13" y="1"/>
                    <a:pt x="12" y="1"/>
                  </a:cubicBezTo>
                  <a:cubicBezTo>
                    <a:pt x="12" y="1"/>
                    <a:pt x="12" y="1"/>
                    <a:pt x="12" y="1"/>
                  </a:cubicBezTo>
                  <a:cubicBezTo>
                    <a:pt x="11" y="0"/>
                    <a:pt x="11"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6" name="ïṥlïde"/>
            <p:cNvSpPr/>
            <p:nvPr/>
          </p:nvSpPr>
          <p:spPr bwMode="auto">
            <a:xfrm>
              <a:off x="5926138" y="3538538"/>
              <a:ext cx="495300" cy="292100"/>
            </a:xfrm>
            <a:custGeom>
              <a:avLst/>
              <a:gdLst>
                <a:gd name="T0" fmla="*/ 4 w 150"/>
                <a:gd name="T1" fmla="*/ 47 h 89"/>
                <a:gd name="T2" fmla="*/ 4 w 150"/>
                <a:gd name="T3" fmla="*/ 53 h 89"/>
                <a:gd name="T4" fmla="*/ 61 w 150"/>
                <a:gd name="T5" fmla="*/ 87 h 89"/>
                <a:gd name="T6" fmla="*/ 71 w 150"/>
                <a:gd name="T7" fmla="*/ 87 h 89"/>
                <a:gd name="T8" fmla="*/ 148 w 150"/>
                <a:gd name="T9" fmla="*/ 41 h 89"/>
                <a:gd name="T10" fmla="*/ 148 w 150"/>
                <a:gd name="T11" fmla="*/ 36 h 89"/>
                <a:gd name="T12" fmla="*/ 90 w 150"/>
                <a:gd name="T13" fmla="*/ 2 h 89"/>
                <a:gd name="T14" fmla="*/ 81 w 150"/>
                <a:gd name="T15" fmla="*/ 2 h 89"/>
                <a:gd name="T16" fmla="*/ 4 w 150"/>
                <a:gd name="T17" fmla="*/ 4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89">
                  <a:moveTo>
                    <a:pt x="4" y="47"/>
                  </a:moveTo>
                  <a:cubicBezTo>
                    <a:pt x="2" y="48"/>
                    <a:pt x="0" y="51"/>
                    <a:pt x="4" y="53"/>
                  </a:cubicBezTo>
                  <a:cubicBezTo>
                    <a:pt x="61" y="87"/>
                    <a:pt x="61" y="87"/>
                    <a:pt x="61" y="87"/>
                  </a:cubicBezTo>
                  <a:cubicBezTo>
                    <a:pt x="64" y="89"/>
                    <a:pt x="68" y="89"/>
                    <a:pt x="71" y="87"/>
                  </a:cubicBezTo>
                  <a:cubicBezTo>
                    <a:pt x="148" y="41"/>
                    <a:pt x="148" y="41"/>
                    <a:pt x="148" y="41"/>
                  </a:cubicBezTo>
                  <a:cubicBezTo>
                    <a:pt x="150" y="40"/>
                    <a:pt x="150" y="37"/>
                    <a:pt x="148" y="36"/>
                  </a:cubicBezTo>
                  <a:cubicBezTo>
                    <a:pt x="90" y="2"/>
                    <a:pt x="90" y="2"/>
                    <a:pt x="90" y="2"/>
                  </a:cubicBezTo>
                  <a:cubicBezTo>
                    <a:pt x="88" y="0"/>
                    <a:pt x="84" y="0"/>
                    <a:pt x="81" y="2"/>
                  </a:cubicBezTo>
                  <a:lnTo>
                    <a:pt x="4" y="47"/>
                  </a:lnTo>
                  <a:close/>
                </a:path>
              </a:pathLst>
            </a:custGeom>
            <a:solidFill>
              <a:srgbClr val="ECF3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7" name="ïşliďê"/>
            <p:cNvSpPr/>
            <p:nvPr/>
          </p:nvSpPr>
          <p:spPr bwMode="auto">
            <a:xfrm>
              <a:off x="5684838" y="3316288"/>
              <a:ext cx="168275" cy="277813"/>
            </a:xfrm>
            <a:custGeom>
              <a:avLst/>
              <a:gdLst>
                <a:gd name="T0" fmla="*/ 3 w 51"/>
                <a:gd name="T1" fmla="*/ 14 h 84"/>
                <a:gd name="T2" fmla="*/ 0 w 51"/>
                <a:gd name="T3" fmla="*/ 67 h 84"/>
                <a:gd name="T4" fmla="*/ 38 w 51"/>
                <a:gd name="T5" fmla="*/ 84 h 84"/>
                <a:gd name="T6" fmla="*/ 51 w 51"/>
                <a:gd name="T7" fmla="*/ 0 h 84"/>
                <a:gd name="T8" fmla="*/ 3 w 51"/>
                <a:gd name="T9" fmla="*/ 14 h 84"/>
              </a:gdLst>
              <a:ahLst/>
              <a:cxnLst>
                <a:cxn ang="0">
                  <a:pos x="T0" y="T1"/>
                </a:cxn>
                <a:cxn ang="0">
                  <a:pos x="T2" y="T3"/>
                </a:cxn>
                <a:cxn ang="0">
                  <a:pos x="T4" y="T5"/>
                </a:cxn>
                <a:cxn ang="0">
                  <a:pos x="T6" y="T7"/>
                </a:cxn>
                <a:cxn ang="0">
                  <a:pos x="T8" y="T9"/>
                </a:cxn>
              </a:cxnLst>
              <a:rect l="0" t="0" r="r" b="b"/>
              <a:pathLst>
                <a:path w="51" h="84">
                  <a:moveTo>
                    <a:pt x="3" y="14"/>
                  </a:moveTo>
                  <a:cubicBezTo>
                    <a:pt x="7" y="43"/>
                    <a:pt x="7" y="37"/>
                    <a:pt x="0" y="67"/>
                  </a:cubicBezTo>
                  <a:cubicBezTo>
                    <a:pt x="38" y="84"/>
                    <a:pt x="38" y="84"/>
                    <a:pt x="38" y="84"/>
                  </a:cubicBezTo>
                  <a:cubicBezTo>
                    <a:pt x="35" y="43"/>
                    <a:pt x="39" y="39"/>
                    <a:pt x="51" y="0"/>
                  </a:cubicBezTo>
                  <a:lnTo>
                    <a:pt x="3" y="14"/>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8" name="îṡḷîḑe"/>
            <p:cNvSpPr/>
            <p:nvPr/>
          </p:nvSpPr>
          <p:spPr bwMode="auto">
            <a:xfrm>
              <a:off x="5764213" y="3251200"/>
              <a:ext cx="146050" cy="257175"/>
            </a:xfrm>
            <a:custGeom>
              <a:avLst/>
              <a:gdLst>
                <a:gd name="T0" fmla="*/ 39 w 44"/>
                <a:gd name="T1" fmla="*/ 0 h 78"/>
                <a:gd name="T2" fmla="*/ 43 w 44"/>
                <a:gd name="T3" fmla="*/ 22 h 78"/>
                <a:gd name="T4" fmla="*/ 39 w 44"/>
                <a:gd name="T5" fmla="*/ 47 h 78"/>
                <a:gd name="T6" fmla="*/ 30 w 44"/>
                <a:gd name="T7" fmla="*/ 77 h 78"/>
                <a:gd name="T8" fmla="*/ 4 w 44"/>
                <a:gd name="T9" fmla="*/ 64 h 78"/>
                <a:gd name="T10" fmla="*/ 3 w 44"/>
                <a:gd name="T11" fmla="*/ 44 h 78"/>
                <a:gd name="T12" fmla="*/ 17 w 44"/>
                <a:gd name="T13" fmla="*/ 0 h 78"/>
                <a:gd name="T14" fmla="*/ 39 w 44"/>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8">
                  <a:moveTo>
                    <a:pt x="39" y="0"/>
                  </a:moveTo>
                  <a:cubicBezTo>
                    <a:pt x="42" y="7"/>
                    <a:pt x="44" y="13"/>
                    <a:pt x="43" y="22"/>
                  </a:cubicBezTo>
                  <a:cubicBezTo>
                    <a:pt x="42" y="29"/>
                    <a:pt x="40" y="40"/>
                    <a:pt x="39" y="47"/>
                  </a:cubicBezTo>
                  <a:cubicBezTo>
                    <a:pt x="38" y="53"/>
                    <a:pt x="35" y="74"/>
                    <a:pt x="30" y="77"/>
                  </a:cubicBezTo>
                  <a:cubicBezTo>
                    <a:pt x="27" y="78"/>
                    <a:pt x="10" y="71"/>
                    <a:pt x="4" y="64"/>
                  </a:cubicBezTo>
                  <a:cubicBezTo>
                    <a:pt x="0" y="59"/>
                    <a:pt x="5" y="47"/>
                    <a:pt x="3" y="44"/>
                  </a:cubicBezTo>
                  <a:cubicBezTo>
                    <a:pt x="17" y="0"/>
                    <a:pt x="17" y="0"/>
                    <a:pt x="17" y="0"/>
                  </a:cubicBezTo>
                  <a:lnTo>
                    <a:pt x="39" y="0"/>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9" name="íṣliḓè"/>
            <p:cNvSpPr/>
            <p:nvPr/>
          </p:nvSpPr>
          <p:spPr bwMode="auto">
            <a:xfrm>
              <a:off x="5656263" y="3175000"/>
              <a:ext cx="257175" cy="309563"/>
            </a:xfrm>
            <a:custGeom>
              <a:avLst/>
              <a:gdLst>
                <a:gd name="T0" fmla="*/ 20 w 78"/>
                <a:gd name="T1" fmla="*/ 10 h 94"/>
                <a:gd name="T2" fmla="*/ 8 w 78"/>
                <a:gd name="T3" fmla="*/ 61 h 94"/>
                <a:gd name="T4" fmla="*/ 14 w 78"/>
                <a:gd name="T5" fmla="*/ 89 h 94"/>
                <a:gd name="T6" fmla="*/ 42 w 78"/>
                <a:gd name="T7" fmla="*/ 80 h 94"/>
                <a:gd name="T8" fmla="*/ 58 w 78"/>
                <a:gd name="T9" fmla="*/ 55 h 94"/>
                <a:gd name="T10" fmla="*/ 61 w 78"/>
                <a:gd name="T11" fmla="*/ 70 h 94"/>
                <a:gd name="T12" fmla="*/ 76 w 78"/>
                <a:gd name="T13" fmla="*/ 37 h 94"/>
                <a:gd name="T14" fmla="*/ 65 w 78"/>
                <a:gd name="T15" fmla="*/ 10 h 94"/>
                <a:gd name="T16" fmla="*/ 20 w 78"/>
                <a:gd name="T17" fmla="*/ 1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94">
                  <a:moveTo>
                    <a:pt x="20" y="10"/>
                  </a:moveTo>
                  <a:cubicBezTo>
                    <a:pt x="2" y="21"/>
                    <a:pt x="0" y="43"/>
                    <a:pt x="8" y="61"/>
                  </a:cubicBezTo>
                  <a:cubicBezTo>
                    <a:pt x="12" y="70"/>
                    <a:pt x="14" y="75"/>
                    <a:pt x="14" y="89"/>
                  </a:cubicBezTo>
                  <a:cubicBezTo>
                    <a:pt x="26" y="94"/>
                    <a:pt x="33" y="92"/>
                    <a:pt x="42" y="80"/>
                  </a:cubicBezTo>
                  <a:cubicBezTo>
                    <a:pt x="52" y="69"/>
                    <a:pt x="51" y="55"/>
                    <a:pt x="58" y="55"/>
                  </a:cubicBezTo>
                  <a:cubicBezTo>
                    <a:pt x="61" y="55"/>
                    <a:pt x="63" y="59"/>
                    <a:pt x="61" y="70"/>
                  </a:cubicBezTo>
                  <a:cubicBezTo>
                    <a:pt x="67" y="59"/>
                    <a:pt x="68" y="45"/>
                    <a:pt x="76" y="37"/>
                  </a:cubicBezTo>
                  <a:cubicBezTo>
                    <a:pt x="78" y="35"/>
                    <a:pt x="65" y="10"/>
                    <a:pt x="65" y="10"/>
                  </a:cubicBezTo>
                  <a:cubicBezTo>
                    <a:pt x="49" y="3"/>
                    <a:pt x="30" y="0"/>
                    <a:pt x="20" y="10"/>
                  </a:cubicBezTo>
                  <a:close/>
                </a:path>
              </a:pathLst>
            </a:custGeom>
            <a:solidFill>
              <a:srgbClr val="33120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0" name="isḻïďê"/>
            <p:cNvSpPr/>
            <p:nvPr/>
          </p:nvSpPr>
          <p:spPr bwMode="auto">
            <a:xfrm>
              <a:off x="5684838" y="3484563"/>
              <a:ext cx="136525" cy="85725"/>
            </a:xfrm>
            <a:custGeom>
              <a:avLst/>
              <a:gdLst>
                <a:gd name="T0" fmla="*/ 3 w 41"/>
                <a:gd name="T1" fmla="*/ 0 h 26"/>
                <a:gd name="T2" fmla="*/ 37 w 41"/>
                <a:gd name="T3" fmla="*/ 4 h 26"/>
                <a:gd name="T4" fmla="*/ 41 w 41"/>
                <a:gd name="T5" fmla="*/ 13 h 26"/>
                <a:gd name="T6" fmla="*/ 0 w 41"/>
                <a:gd name="T7" fmla="*/ 10 h 26"/>
                <a:gd name="T8" fmla="*/ 3 w 41"/>
                <a:gd name="T9" fmla="*/ 0 h 26"/>
              </a:gdLst>
              <a:ahLst/>
              <a:cxnLst>
                <a:cxn ang="0">
                  <a:pos x="T0" y="T1"/>
                </a:cxn>
                <a:cxn ang="0">
                  <a:pos x="T2" y="T3"/>
                </a:cxn>
                <a:cxn ang="0">
                  <a:pos x="T4" y="T5"/>
                </a:cxn>
                <a:cxn ang="0">
                  <a:pos x="T6" y="T7"/>
                </a:cxn>
                <a:cxn ang="0">
                  <a:pos x="T8" y="T9"/>
                </a:cxn>
              </a:cxnLst>
              <a:rect l="0" t="0" r="r" b="b"/>
              <a:pathLst>
                <a:path w="41" h="26">
                  <a:moveTo>
                    <a:pt x="3" y="0"/>
                  </a:moveTo>
                  <a:cubicBezTo>
                    <a:pt x="10" y="5"/>
                    <a:pt x="28" y="8"/>
                    <a:pt x="37" y="4"/>
                  </a:cubicBezTo>
                  <a:cubicBezTo>
                    <a:pt x="41" y="13"/>
                    <a:pt x="41" y="13"/>
                    <a:pt x="41" y="13"/>
                  </a:cubicBezTo>
                  <a:cubicBezTo>
                    <a:pt x="31" y="26"/>
                    <a:pt x="0" y="25"/>
                    <a:pt x="0" y="10"/>
                  </a:cubicBezTo>
                  <a:lnTo>
                    <a:pt x="3" y="0"/>
                  </a:lnTo>
                  <a:close/>
                </a:path>
              </a:pathLst>
            </a:custGeom>
            <a:solidFill>
              <a:srgbClr val="12B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1" name="isļîḓè"/>
            <p:cNvSpPr/>
            <p:nvPr/>
          </p:nvSpPr>
          <p:spPr bwMode="auto">
            <a:xfrm>
              <a:off x="5546725" y="3514725"/>
              <a:ext cx="434975" cy="854075"/>
            </a:xfrm>
            <a:custGeom>
              <a:avLst/>
              <a:gdLst>
                <a:gd name="T0" fmla="*/ 42 w 132"/>
                <a:gd name="T1" fmla="*/ 0 h 259"/>
                <a:gd name="T2" fmla="*/ 7 w 132"/>
                <a:gd name="T3" fmla="*/ 29 h 259"/>
                <a:gd name="T4" fmla="*/ 13 w 132"/>
                <a:gd name="T5" fmla="*/ 142 h 259"/>
                <a:gd name="T6" fmla="*/ 13 w 132"/>
                <a:gd name="T7" fmla="*/ 193 h 259"/>
                <a:gd name="T8" fmla="*/ 18 w 132"/>
                <a:gd name="T9" fmla="*/ 232 h 259"/>
                <a:gd name="T10" fmla="*/ 37 w 132"/>
                <a:gd name="T11" fmla="*/ 240 h 259"/>
                <a:gd name="T12" fmla="*/ 44 w 132"/>
                <a:gd name="T13" fmla="*/ 204 h 259"/>
                <a:gd name="T14" fmla="*/ 43 w 132"/>
                <a:gd name="T15" fmla="*/ 243 h 259"/>
                <a:gd name="T16" fmla="*/ 125 w 132"/>
                <a:gd name="T17" fmla="*/ 215 h 259"/>
                <a:gd name="T18" fmla="*/ 126 w 132"/>
                <a:gd name="T19" fmla="*/ 49 h 259"/>
                <a:gd name="T20" fmla="*/ 106 w 132"/>
                <a:gd name="T21" fmla="*/ 21 h 259"/>
                <a:gd name="T22" fmla="*/ 83 w 132"/>
                <a:gd name="T23" fmla="*/ 2 h 259"/>
                <a:gd name="T24" fmla="*/ 42 w 132"/>
                <a:gd name="T25"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259">
                  <a:moveTo>
                    <a:pt x="42" y="0"/>
                  </a:moveTo>
                  <a:cubicBezTo>
                    <a:pt x="17" y="4"/>
                    <a:pt x="11" y="10"/>
                    <a:pt x="7" y="29"/>
                  </a:cubicBezTo>
                  <a:cubicBezTo>
                    <a:pt x="0" y="58"/>
                    <a:pt x="11" y="101"/>
                    <a:pt x="13" y="142"/>
                  </a:cubicBezTo>
                  <a:cubicBezTo>
                    <a:pt x="13" y="157"/>
                    <a:pt x="13" y="175"/>
                    <a:pt x="13" y="193"/>
                  </a:cubicBezTo>
                  <a:cubicBezTo>
                    <a:pt x="12" y="205"/>
                    <a:pt x="13" y="229"/>
                    <a:pt x="18" y="232"/>
                  </a:cubicBezTo>
                  <a:cubicBezTo>
                    <a:pt x="37" y="240"/>
                    <a:pt x="37" y="240"/>
                    <a:pt x="37" y="240"/>
                  </a:cubicBezTo>
                  <a:cubicBezTo>
                    <a:pt x="44" y="204"/>
                    <a:pt x="44" y="204"/>
                    <a:pt x="44" y="204"/>
                  </a:cubicBezTo>
                  <a:cubicBezTo>
                    <a:pt x="43" y="243"/>
                    <a:pt x="43" y="243"/>
                    <a:pt x="43" y="243"/>
                  </a:cubicBezTo>
                  <a:cubicBezTo>
                    <a:pt x="84" y="249"/>
                    <a:pt x="123" y="259"/>
                    <a:pt x="125" y="215"/>
                  </a:cubicBezTo>
                  <a:cubicBezTo>
                    <a:pt x="127" y="152"/>
                    <a:pt x="132" y="64"/>
                    <a:pt x="126" y="49"/>
                  </a:cubicBezTo>
                  <a:cubicBezTo>
                    <a:pt x="123" y="42"/>
                    <a:pt x="119" y="30"/>
                    <a:pt x="106" y="21"/>
                  </a:cubicBezTo>
                  <a:cubicBezTo>
                    <a:pt x="96" y="14"/>
                    <a:pt x="88" y="12"/>
                    <a:pt x="83" y="2"/>
                  </a:cubicBezTo>
                  <a:cubicBezTo>
                    <a:pt x="63" y="12"/>
                    <a:pt x="44" y="6"/>
                    <a:pt x="42" y="0"/>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2" name="iṣḷíḑê"/>
            <p:cNvSpPr/>
            <p:nvPr/>
          </p:nvSpPr>
          <p:spPr bwMode="auto">
            <a:xfrm>
              <a:off x="5662613" y="3144838"/>
              <a:ext cx="247650" cy="271463"/>
            </a:xfrm>
            <a:custGeom>
              <a:avLst/>
              <a:gdLst>
                <a:gd name="T0" fmla="*/ 75 w 75"/>
                <a:gd name="T1" fmla="*/ 22 h 82"/>
                <a:gd name="T2" fmla="*/ 75 w 75"/>
                <a:gd name="T3" fmla="*/ 54 h 82"/>
                <a:gd name="T4" fmla="*/ 3 w 75"/>
                <a:gd name="T5" fmla="*/ 65 h 82"/>
                <a:gd name="T6" fmla="*/ 1 w 75"/>
                <a:gd name="T7" fmla="*/ 24 h 82"/>
                <a:gd name="T8" fmla="*/ 75 w 75"/>
                <a:gd name="T9" fmla="*/ 22 h 82"/>
              </a:gdLst>
              <a:ahLst/>
              <a:cxnLst>
                <a:cxn ang="0">
                  <a:pos x="T0" y="T1"/>
                </a:cxn>
                <a:cxn ang="0">
                  <a:pos x="T2" y="T3"/>
                </a:cxn>
                <a:cxn ang="0">
                  <a:pos x="T4" y="T5"/>
                </a:cxn>
                <a:cxn ang="0">
                  <a:pos x="T6" y="T7"/>
                </a:cxn>
                <a:cxn ang="0">
                  <a:pos x="T8" y="T9"/>
                </a:cxn>
              </a:cxnLst>
              <a:rect l="0" t="0" r="r" b="b"/>
              <a:pathLst>
                <a:path w="75" h="82">
                  <a:moveTo>
                    <a:pt x="75" y="22"/>
                  </a:moveTo>
                  <a:cubicBezTo>
                    <a:pt x="75" y="54"/>
                    <a:pt x="75" y="54"/>
                    <a:pt x="75" y="54"/>
                  </a:cubicBezTo>
                  <a:cubicBezTo>
                    <a:pt x="68" y="70"/>
                    <a:pt x="28" y="82"/>
                    <a:pt x="3" y="65"/>
                  </a:cubicBezTo>
                  <a:cubicBezTo>
                    <a:pt x="0" y="51"/>
                    <a:pt x="1" y="37"/>
                    <a:pt x="1" y="24"/>
                  </a:cubicBezTo>
                  <a:cubicBezTo>
                    <a:pt x="3" y="1"/>
                    <a:pt x="75" y="0"/>
                    <a:pt x="75" y="22"/>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3" name="í$lidè"/>
            <p:cNvSpPr/>
            <p:nvPr/>
          </p:nvSpPr>
          <p:spPr bwMode="auto">
            <a:xfrm>
              <a:off x="5665788" y="3144838"/>
              <a:ext cx="244475" cy="133350"/>
            </a:xfrm>
            <a:custGeom>
              <a:avLst/>
              <a:gdLst>
                <a:gd name="T0" fmla="*/ 74 w 74"/>
                <a:gd name="T1" fmla="*/ 22 h 40"/>
                <a:gd name="T2" fmla="*/ 0 w 74"/>
                <a:gd name="T3" fmla="*/ 24 h 40"/>
                <a:gd name="T4" fmla="*/ 74 w 74"/>
                <a:gd name="T5" fmla="*/ 22 h 40"/>
              </a:gdLst>
              <a:ahLst/>
              <a:cxnLst>
                <a:cxn ang="0">
                  <a:pos x="T0" y="T1"/>
                </a:cxn>
                <a:cxn ang="0">
                  <a:pos x="T2" y="T3"/>
                </a:cxn>
                <a:cxn ang="0">
                  <a:pos x="T4" y="T5"/>
                </a:cxn>
              </a:cxnLst>
              <a:rect l="0" t="0" r="r" b="b"/>
              <a:pathLst>
                <a:path w="74" h="40">
                  <a:moveTo>
                    <a:pt x="74" y="22"/>
                  </a:moveTo>
                  <a:cubicBezTo>
                    <a:pt x="70" y="36"/>
                    <a:pt x="1" y="40"/>
                    <a:pt x="0" y="24"/>
                  </a:cubicBezTo>
                  <a:cubicBezTo>
                    <a:pt x="2" y="1"/>
                    <a:pt x="74" y="0"/>
                    <a:pt x="74" y="22"/>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4" name="ï$lïdé"/>
            <p:cNvSpPr/>
            <p:nvPr/>
          </p:nvSpPr>
          <p:spPr bwMode="auto">
            <a:xfrm>
              <a:off x="6103938" y="3624263"/>
              <a:ext cx="128588" cy="80963"/>
            </a:xfrm>
            <a:custGeom>
              <a:avLst/>
              <a:gdLst>
                <a:gd name="T0" fmla="*/ 1 w 39"/>
                <a:gd name="T1" fmla="*/ 1 h 25"/>
                <a:gd name="T2" fmla="*/ 6 w 39"/>
                <a:gd name="T3" fmla="*/ 2 h 25"/>
                <a:gd name="T4" fmla="*/ 9 w 39"/>
                <a:gd name="T5" fmla="*/ 3 h 25"/>
                <a:gd name="T6" fmla="*/ 8 w 39"/>
                <a:gd name="T7" fmla="*/ 5 h 25"/>
                <a:gd name="T8" fmla="*/ 13 w 39"/>
                <a:gd name="T9" fmla="*/ 6 h 25"/>
                <a:gd name="T10" fmla="*/ 17 w 39"/>
                <a:gd name="T11" fmla="*/ 6 h 25"/>
                <a:gd name="T12" fmla="*/ 17 w 39"/>
                <a:gd name="T13" fmla="*/ 7 h 25"/>
                <a:gd name="T14" fmla="*/ 15 w 39"/>
                <a:gd name="T15" fmla="*/ 10 h 25"/>
                <a:gd name="T16" fmla="*/ 12 w 39"/>
                <a:gd name="T17" fmla="*/ 14 h 25"/>
                <a:gd name="T18" fmla="*/ 16 w 39"/>
                <a:gd name="T19" fmla="*/ 12 h 25"/>
                <a:gd name="T20" fmla="*/ 19 w 39"/>
                <a:gd name="T21" fmla="*/ 11 h 25"/>
                <a:gd name="T22" fmla="*/ 22 w 39"/>
                <a:gd name="T23" fmla="*/ 13 h 25"/>
                <a:gd name="T24" fmla="*/ 22 w 39"/>
                <a:gd name="T25" fmla="*/ 14 h 25"/>
                <a:gd name="T26" fmla="*/ 24 w 39"/>
                <a:gd name="T27" fmla="*/ 14 h 25"/>
                <a:gd name="T28" fmla="*/ 28 w 39"/>
                <a:gd name="T29" fmla="*/ 16 h 25"/>
                <a:gd name="T30" fmla="*/ 28 w 39"/>
                <a:gd name="T31" fmla="*/ 20 h 25"/>
                <a:gd name="T32" fmla="*/ 33 w 39"/>
                <a:gd name="T33" fmla="*/ 19 h 25"/>
                <a:gd name="T34" fmla="*/ 35 w 39"/>
                <a:gd name="T35" fmla="*/ 21 h 25"/>
                <a:gd name="T36" fmla="*/ 39 w 39"/>
                <a:gd name="T37" fmla="*/ 24 h 25"/>
                <a:gd name="T38" fmla="*/ 34 w 39"/>
                <a:gd name="T39" fmla="*/ 21 h 25"/>
                <a:gd name="T40" fmla="*/ 33 w 39"/>
                <a:gd name="T41" fmla="*/ 20 h 25"/>
                <a:gd name="T42" fmla="*/ 27 w 39"/>
                <a:gd name="T43" fmla="*/ 20 h 25"/>
                <a:gd name="T44" fmla="*/ 27 w 39"/>
                <a:gd name="T45" fmla="*/ 16 h 25"/>
                <a:gd name="T46" fmla="*/ 24 w 39"/>
                <a:gd name="T47" fmla="*/ 15 h 25"/>
                <a:gd name="T48" fmla="*/ 24 w 39"/>
                <a:gd name="T49" fmla="*/ 15 h 25"/>
                <a:gd name="T50" fmla="*/ 21 w 39"/>
                <a:gd name="T51" fmla="*/ 14 h 25"/>
                <a:gd name="T52" fmla="*/ 21 w 39"/>
                <a:gd name="T53" fmla="*/ 13 h 25"/>
                <a:gd name="T54" fmla="*/ 17 w 39"/>
                <a:gd name="T55" fmla="*/ 12 h 25"/>
                <a:gd name="T56" fmla="*/ 12 w 39"/>
                <a:gd name="T57" fmla="*/ 15 h 25"/>
                <a:gd name="T58" fmla="*/ 11 w 39"/>
                <a:gd name="T59" fmla="*/ 15 h 25"/>
                <a:gd name="T60" fmla="*/ 10 w 39"/>
                <a:gd name="T61" fmla="*/ 15 h 25"/>
                <a:gd name="T62" fmla="*/ 14 w 39"/>
                <a:gd name="T63" fmla="*/ 9 h 25"/>
                <a:gd name="T64" fmla="*/ 13 w 39"/>
                <a:gd name="T65" fmla="*/ 7 h 25"/>
                <a:gd name="T66" fmla="*/ 8 w 39"/>
                <a:gd name="T67" fmla="*/ 5 h 25"/>
                <a:gd name="T68" fmla="*/ 8 w 39"/>
                <a:gd name="T69" fmla="*/ 3 h 25"/>
                <a:gd name="T70" fmla="*/ 9 w 39"/>
                <a:gd name="T71" fmla="*/ 2 h 25"/>
                <a:gd name="T72" fmla="*/ 6 w 39"/>
                <a:gd name="T73" fmla="*/ 2 h 25"/>
                <a:gd name="T74" fmla="*/ 1 w 39"/>
                <a:gd name="T75" fmla="*/ 1 h 25"/>
                <a:gd name="T76" fmla="*/ 1 w 39"/>
                <a:gd name="T7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25">
                  <a:moveTo>
                    <a:pt x="1" y="0"/>
                  </a:moveTo>
                  <a:cubicBezTo>
                    <a:pt x="1" y="0"/>
                    <a:pt x="1" y="0"/>
                    <a:pt x="1" y="1"/>
                  </a:cubicBezTo>
                  <a:cubicBezTo>
                    <a:pt x="2" y="1"/>
                    <a:pt x="3" y="2"/>
                    <a:pt x="4" y="2"/>
                  </a:cubicBezTo>
                  <a:cubicBezTo>
                    <a:pt x="4" y="2"/>
                    <a:pt x="5" y="2"/>
                    <a:pt x="6" y="2"/>
                  </a:cubicBezTo>
                  <a:cubicBezTo>
                    <a:pt x="7" y="1"/>
                    <a:pt x="8" y="1"/>
                    <a:pt x="9" y="1"/>
                  </a:cubicBezTo>
                  <a:cubicBezTo>
                    <a:pt x="10" y="2"/>
                    <a:pt x="10" y="2"/>
                    <a:pt x="9" y="3"/>
                  </a:cubicBezTo>
                  <a:cubicBezTo>
                    <a:pt x="9" y="3"/>
                    <a:pt x="9" y="3"/>
                    <a:pt x="9" y="4"/>
                  </a:cubicBezTo>
                  <a:cubicBezTo>
                    <a:pt x="9" y="4"/>
                    <a:pt x="8" y="5"/>
                    <a:pt x="8" y="5"/>
                  </a:cubicBezTo>
                  <a:cubicBezTo>
                    <a:pt x="8" y="6"/>
                    <a:pt x="9" y="6"/>
                    <a:pt x="11" y="6"/>
                  </a:cubicBezTo>
                  <a:cubicBezTo>
                    <a:pt x="11" y="6"/>
                    <a:pt x="12" y="6"/>
                    <a:pt x="13" y="6"/>
                  </a:cubicBezTo>
                  <a:cubicBezTo>
                    <a:pt x="14" y="6"/>
                    <a:pt x="15" y="6"/>
                    <a:pt x="17" y="6"/>
                  </a:cubicBezTo>
                  <a:cubicBezTo>
                    <a:pt x="17" y="6"/>
                    <a:pt x="17" y="6"/>
                    <a:pt x="17" y="6"/>
                  </a:cubicBezTo>
                  <a:cubicBezTo>
                    <a:pt x="17" y="6"/>
                    <a:pt x="17" y="7"/>
                    <a:pt x="17" y="7"/>
                  </a:cubicBezTo>
                  <a:cubicBezTo>
                    <a:pt x="17" y="7"/>
                    <a:pt x="17" y="7"/>
                    <a:pt x="17" y="7"/>
                  </a:cubicBezTo>
                  <a:cubicBezTo>
                    <a:pt x="17" y="7"/>
                    <a:pt x="16" y="8"/>
                    <a:pt x="15" y="10"/>
                  </a:cubicBezTo>
                  <a:cubicBezTo>
                    <a:pt x="15" y="10"/>
                    <a:pt x="15" y="10"/>
                    <a:pt x="15" y="10"/>
                  </a:cubicBezTo>
                  <a:cubicBezTo>
                    <a:pt x="13" y="11"/>
                    <a:pt x="12" y="13"/>
                    <a:pt x="11" y="14"/>
                  </a:cubicBezTo>
                  <a:cubicBezTo>
                    <a:pt x="12" y="14"/>
                    <a:pt x="12" y="14"/>
                    <a:pt x="12" y="14"/>
                  </a:cubicBezTo>
                  <a:cubicBezTo>
                    <a:pt x="12" y="14"/>
                    <a:pt x="12" y="14"/>
                    <a:pt x="12" y="14"/>
                  </a:cubicBezTo>
                  <a:cubicBezTo>
                    <a:pt x="13" y="13"/>
                    <a:pt x="15" y="13"/>
                    <a:pt x="16" y="12"/>
                  </a:cubicBezTo>
                  <a:cubicBezTo>
                    <a:pt x="16" y="12"/>
                    <a:pt x="17" y="12"/>
                    <a:pt x="17" y="12"/>
                  </a:cubicBezTo>
                  <a:cubicBezTo>
                    <a:pt x="18" y="11"/>
                    <a:pt x="18" y="11"/>
                    <a:pt x="19" y="11"/>
                  </a:cubicBezTo>
                  <a:cubicBezTo>
                    <a:pt x="21" y="11"/>
                    <a:pt x="22" y="12"/>
                    <a:pt x="22" y="13"/>
                  </a:cubicBezTo>
                  <a:cubicBezTo>
                    <a:pt x="22" y="13"/>
                    <a:pt x="22" y="13"/>
                    <a:pt x="22" y="13"/>
                  </a:cubicBezTo>
                  <a:cubicBezTo>
                    <a:pt x="22" y="14"/>
                    <a:pt x="22" y="14"/>
                    <a:pt x="22" y="14"/>
                  </a:cubicBezTo>
                  <a:cubicBezTo>
                    <a:pt x="22" y="14"/>
                    <a:pt x="22" y="14"/>
                    <a:pt x="22" y="14"/>
                  </a:cubicBezTo>
                  <a:cubicBezTo>
                    <a:pt x="24" y="14"/>
                    <a:pt x="24" y="14"/>
                    <a:pt x="24" y="14"/>
                  </a:cubicBezTo>
                  <a:cubicBezTo>
                    <a:pt x="24" y="14"/>
                    <a:pt x="24" y="14"/>
                    <a:pt x="24" y="14"/>
                  </a:cubicBezTo>
                  <a:cubicBezTo>
                    <a:pt x="24" y="14"/>
                    <a:pt x="24" y="14"/>
                    <a:pt x="24" y="14"/>
                  </a:cubicBezTo>
                  <a:cubicBezTo>
                    <a:pt x="26" y="14"/>
                    <a:pt x="27" y="14"/>
                    <a:pt x="28" y="16"/>
                  </a:cubicBezTo>
                  <a:cubicBezTo>
                    <a:pt x="28" y="17"/>
                    <a:pt x="28" y="17"/>
                    <a:pt x="28" y="18"/>
                  </a:cubicBezTo>
                  <a:cubicBezTo>
                    <a:pt x="28" y="19"/>
                    <a:pt x="28" y="19"/>
                    <a:pt x="28" y="20"/>
                  </a:cubicBezTo>
                  <a:cubicBezTo>
                    <a:pt x="28" y="20"/>
                    <a:pt x="29" y="20"/>
                    <a:pt x="30" y="19"/>
                  </a:cubicBezTo>
                  <a:cubicBezTo>
                    <a:pt x="31" y="19"/>
                    <a:pt x="32" y="19"/>
                    <a:pt x="33" y="19"/>
                  </a:cubicBezTo>
                  <a:cubicBezTo>
                    <a:pt x="33" y="19"/>
                    <a:pt x="33" y="19"/>
                    <a:pt x="33" y="19"/>
                  </a:cubicBezTo>
                  <a:cubicBezTo>
                    <a:pt x="34" y="19"/>
                    <a:pt x="35" y="20"/>
                    <a:pt x="35" y="21"/>
                  </a:cubicBezTo>
                  <a:cubicBezTo>
                    <a:pt x="35" y="21"/>
                    <a:pt x="35" y="21"/>
                    <a:pt x="35" y="21"/>
                  </a:cubicBezTo>
                  <a:cubicBezTo>
                    <a:pt x="35" y="22"/>
                    <a:pt x="35" y="23"/>
                    <a:pt x="39" y="24"/>
                  </a:cubicBezTo>
                  <a:cubicBezTo>
                    <a:pt x="39" y="25"/>
                    <a:pt x="39" y="25"/>
                    <a:pt x="39" y="25"/>
                  </a:cubicBezTo>
                  <a:cubicBezTo>
                    <a:pt x="35" y="23"/>
                    <a:pt x="34" y="22"/>
                    <a:pt x="34" y="21"/>
                  </a:cubicBezTo>
                  <a:cubicBezTo>
                    <a:pt x="34" y="21"/>
                    <a:pt x="34" y="21"/>
                    <a:pt x="34" y="21"/>
                  </a:cubicBezTo>
                  <a:cubicBezTo>
                    <a:pt x="34" y="20"/>
                    <a:pt x="34" y="20"/>
                    <a:pt x="33" y="20"/>
                  </a:cubicBezTo>
                  <a:cubicBezTo>
                    <a:pt x="32" y="20"/>
                    <a:pt x="31" y="20"/>
                    <a:pt x="30" y="20"/>
                  </a:cubicBezTo>
                  <a:cubicBezTo>
                    <a:pt x="29" y="21"/>
                    <a:pt x="28" y="21"/>
                    <a:pt x="27" y="20"/>
                  </a:cubicBezTo>
                  <a:cubicBezTo>
                    <a:pt x="27" y="20"/>
                    <a:pt x="27" y="19"/>
                    <a:pt x="27" y="18"/>
                  </a:cubicBezTo>
                  <a:cubicBezTo>
                    <a:pt x="27" y="17"/>
                    <a:pt x="27" y="17"/>
                    <a:pt x="27" y="16"/>
                  </a:cubicBezTo>
                  <a:cubicBezTo>
                    <a:pt x="26" y="15"/>
                    <a:pt x="25" y="15"/>
                    <a:pt x="24" y="15"/>
                  </a:cubicBezTo>
                  <a:cubicBezTo>
                    <a:pt x="24" y="15"/>
                    <a:pt x="24" y="15"/>
                    <a:pt x="24" y="15"/>
                  </a:cubicBezTo>
                  <a:cubicBezTo>
                    <a:pt x="24" y="15"/>
                    <a:pt x="24" y="15"/>
                    <a:pt x="24" y="15"/>
                  </a:cubicBezTo>
                  <a:cubicBezTo>
                    <a:pt x="24" y="15"/>
                    <a:pt x="24" y="15"/>
                    <a:pt x="24" y="15"/>
                  </a:cubicBezTo>
                  <a:cubicBezTo>
                    <a:pt x="22" y="15"/>
                    <a:pt x="22" y="15"/>
                    <a:pt x="22" y="15"/>
                  </a:cubicBezTo>
                  <a:cubicBezTo>
                    <a:pt x="22" y="15"/>
                    <a:pt x="21" y="15"/>
                    <a:pt x="21" y="14"/>
                  </a:cubicBezTo>
                  <a:cubicBezTo>
                    <a:pt x="21" y="14"/>
                    <a:pt x="21" y="14"/>
                    <a:pt x="21" y="13"/>
                  </a:cubicBezTo>
                  <a:cubicBezTo>
                    <a:pt x="21" y="13"/>
                    <a:pt x="21" y="13"/>
                    <a:pt x="21" y="13"/>
                  </a:cubicBezTo>
                  <a:cubicBezTo>
                    <a:pt x="21" y="12"/>
                    <a:pt x="20" y="12"/>
                    <a:pt x="19" y="12"/>
                  </a:cubicBezTo>
                  <a:cubicBezTo>
                    <a:pt x="18" y="12"/>
                    <a:pt x="18" y="12"/>
                    <a:pt x="17" y="12"/>
                  </a:cubicBezTo>
                  <a:cubicBezTo>
                    <a:pt x="17" y="13"/>
                    <a:pt x="17" y="13"/>
                    <a:pt x="16" y="13"/>
                  </a:cubicBezTo>
                  <a:cubicBezTo>
                    <a:pt x="15" y="14"/>
                    <a:pt x="13" y="14"/>
                    <a:pt x="12" y="15"/>
                  </a:cubicBezTo>
                  <a:cubicBezTo>
                    <a:pt x="11" y="15"/>
                    <a:pt x="11" y="15"/>
                    <a:pt x="11" y="15"/>
                  </a:cubicBezTo>
                  <a:cubicBezTo>
                    <a:pt x="11" y="15"/>
                    <a:pt x="11" y="15"/>
                    <a:pt x="11" y="15"/>
                  </a:cubicBezTo>
                  <a:cubicBezTo>
                    <a:pt x="11" y="15"/>
                    <a:pt x="10" y="15"/>
                    <a:pt x="10" y="15"/>
                  </a:cubicBezTo>
                  <a:cubicBezTo>
                    <a:pt x="10" y="15"/>
                    <a:pt x="10" y="15"/>
                    <a:pt x="10" y="15"/>
                  </a:cubicBezTo>
                  <a:cubicBezTo>
                    <a:pt x="10" y="14"/>
                    <a:pt x="12" y="12"/>
                    <a:pt x="14" y="9"/>
                  </a:cubicBezTo>
                  <a:cubicBezTo>
                    <a:pt x="14" y="9"/>
                    <a:pt x="14" y="9"/>
                    <a:pt x="14" y="9"/>
                  </a:cubicBezTo>
                  <a:cubicBezTo>
                    <a:pt x="15" y="8"/>
                    <a:pt x="16" y="7"/>
                    <a:pt x="16" y="7"/>
                  </a:cubicBezTo>
                  <a:cubicBezTo>
                    <a:pt x="15" y="7"/>
                    <a:pt x="14" y="7"/>
                    <a:pt x="13" y="7"/>
                  </a:cubicBezTo>
                  <a:cubicBezTo>
                    <a:pt x="12" y="7"/>
                    <a:pt x="11" y="7"/>
                    <a:pt x="11" y="7"/>
                  </a:cubicBezTo>
                  <a:cubicBezTo>
                    <a:pt x="8" y="7"/>
                    <a:pt x="8" y="6"/>
                    <a:pt x="8" y="5"/>
                  </a:cubicBezTo>
                  <a:cubicBezTo>
                    <a:pt x="8" y="5"/>
                    <a:pt x="8" y="4"/>
                    <a:pt x="8" y="3"/>
                  </a:cubicBezTo>
                  <a:cubicBezTo>
                    <a:pt x="8" y="3"/>
                    <a:pt x="8" y="3"/>
                    <a:pt x="8" y="3"/>
                  </a:cubicBezTo>
                  <a:cubicBezTo>
                    <a:pt x="9" y="3"/>
                    <a:pt x="9" y="3"/>
                    <a:pt x="9" y="3"/>
                  </a:cubicBezTo>
                  <a:cubicBezTo>
                    <a:pt x="9" y="2"/>
                    <a:pt x="9" y="2"/>
                    <a:pt x="9" y="2"/>
                  </a:cubicBezTo>
                  <a:cubicBezTo>
                    <a:pt x="8" y="2"/>
                    <a:pt x="7" y="2"/>
                    <a:pt x="6" y="2"/>
                  </a:cubicBezTo>
                  <a:cubicBezTo>
                    <a:pt x="6" y="2"/>
                    <a:pt x="6" y="2"/>
                    <a:pt x="6" y="2"/>
                  </a:cubicBezTo>
                  <a:cubicBezTo>
                    <a:pt x="5" y="3"/>
                    <a:pt x="4" y="3"/>
                    <a:pt x="3" y="3"/>
                  </a:cubicBezTo>
                  <a:cubicBezTo>
                    <a:pt x="2" y="3"/>
                    <a:pt x="2" y="2"/>
                    <a:pt x="1" y="1"/>
                  </a:cubicBezTo>
                  <a:cubicBezTo>
                    <a:pt x="1" y="1"/>
                    <a:pt x="1" y="1"/>
                    <a:pt x="0" y="1"/>
                  </a:cubicBezTo>
                  <a:lnTo>
                    <a:pt x="1" y="0"/>
                  </a:lnTo>
                  <a:close/>
                </a:path>
              </a:pathLst>
            </a:custGeom>
            <a:solidFill>
              <a:srgbClr val="9AC2D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5" name="iŝḷïḓe"/>
            <p:cNvSpPr/>
            <p:nvPr/>
          </p:nvSpPr>
          <p:spPr bwMode="auto">
            <a:xfrm>
              <a:off x="6213475" y="3673475"/>
              <a:ext cx="138113" cy="203200"/>
            </a:xfrm>
            <a:custGeom>
              <a:avLst/>
              <a:gdLst>
                <a:gd name="T0" fmla="*/ 39 w 42"/>
                <a:gd name="T1" fmla="*/ 20 h 62"/>
                <a:gd name="T2" fmla="*/ 40 w 42"/>
                <a:gd name="T3" fmla="*/ 29 h 62"/>
                <a:gd name="T4" fmla="*/ 13 w 42"/>
                <a:gd name="T5" fmla="*/ 62 h 62"/>
                <a:gd name="T6" fmla="*/ 0 w 42"/>
                <a:gd name="T7" fmla="*/ 55 h 62"/>
                <a:gd name="T8" fmla="*/ 15 w 42"/>
                <a:gd name="T9" fmla="*/ 10 h 62"/>
                <a:gd name="T10" fmla="*/ 22 w 42"/>
                <a:gd name="T11" fmla="*/ 2 h 62"/>
                <a:gd name="T12" fmla="*/ 29 w 42"/>
                <a:gd name="T13" fmla="*/ 4 h 62"/>
                <a:gd name="T14" fmla="*/ 39 w 42"/>
                <a:gd name="T15" fmla="*/ 2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2">
                  <a:moveTo>
                    <a:pt x="39" y="20"/>
                  </a:moveTo>
                  <a:cubicBezTo>
                    <a:pt x="41" y="25"/>
                    <a:pt x="42" y="27"/>
                    <a:pt x="40" y="29"/>
                  </a:cubicBezTo>
                  <a:cubicBezTo>
                    <a:pt x="31" y="40"/>
                    <a:pt x="22" y="51"/>
                    <a:pt x="13" y="62"/>
                  </a:cubicBezTo>
                  <a:cubicBezTo>
                    <a:pt x="0" y="55"/>
                    <a:pt x="0" y="55"/>
                    <a:pt x="0" y="55"/>
                  </a:cubicBezTo>
                  <a:cubicBezTo>
                    <a:pt x="5" y="39"/>
                    <a:pt x="9" y="25"/>
                    <a:pt x="15" y="10"/>
                  </a:cubicBezTo>
                  <a:cubicBezTo>
                    <a:pt x="16" y="5"/>
                    <a:pt x="19" y="3"/>
                    <a:pt x="22" y="2"/>
                  </a:cubicBezTo>
                  <a:cubicBezTo>
                    <a:pt x="24" y="2"/>
                    <a:pt x="26" y="0"/>
                    <a:pt x="29" y="4"/>
                  </a:cubicBezTo>
                  <a:cubicBezTo>
                    <a:pt x="32" y="10"/>
                    <a:pt x="37" y="16"/>
                    <a:pt x="39" y="20"/>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6" name="íš1íďê"/>
            <p:cNvSpPr/>
            <p:nvPr/>
          </p:nvSpPr>
          <p:spPr bwMode="auto">
            <a:xfrm>
              <a:off x="6253163" y="3683000"/>
              <a:ext cx="49213" cy="92075"/>
            </a:xfrm>
            <a:custGeom>
              <a:avLst/>
              <a:gdLst>
                <a:gd name="T0" fmla="*/ 16 w 31"/>
                <a:gd name="T1" fmla="*/ 0 h 58"/>
                <a:gd name="T2" fmla="*/ 23 w 31"/>
                <a:gd name="T3" fmla="*/ 10 h 58"/>
                <a:gd name="T4" fmla="*/ 31 w 31"/>
                <a:gd name="T5" fmla="*/ 23 h 58"/>
                <a:gd name="T6" fmla="*/ 31 w 31"/>
                <a:gd name="T7" fmla="*/ 29 h 58"/>
                <a:gd name="T8" fmla="*/ 25 w 31"/>
                <a:gd name="T9" fmla="*/ 39 h 58"/>
                <a:gd name="T10" fmla="*/ 12 w 31"/>
                <a:gd name="T11" fmla="*/ 52 h 58"/>
                <a:gd name="T12" fmla="*/ 2 w 31"/>
                <a:gd name="T13" fmla="*/ 58 h 58"/>
                <a:gd name="T14" fmla="*/ 0 w 31"/>
                <a:gd name="T15" fmla="*/ 35 h 58"/>
                <a:gd name="T16" fmla="*/ 8 w 31"/>
                <a:gd name="T17" fmla="*/ 4 h 58"/>
                <a:gd name="T18" fmla="*/ 16 w 3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8">
                  <a:moveTo>
                    <a:pt x="16" y="0"/>
                  </a:moveTo>
                  <a:lnTo>
                    <a:pt x="23" y="10"/>
                  </a:lnTo>
                  <a:lnTo>
                    <a:pt x="31" y="23"/>
                  </a:lnTo>
                  <a:lnTo>
                    <a:pt x="31" y="29"/>
                  </a:lnTo>
                  <a:lnTo>
                    <a:pt x="25" y="39"/>
                  </a:lnTo>
                  <a:lnTo>
                    <a:pt x="12" y="52"/>
                  </a:lnTo>
                  <a:lnTo>
                    <a:pt x="2" y="58"/>
                  </a:lnTo>
                  <a:lnTo>
                    <a:pt x="0" y="35"/>
                  </a:lnTo>
                  <a:lnTo>
                    <a:pt x="8" y="4"/>
                  </a:lnTo>
                  <a:lnTo>
                    <a:pt x="16" y="0"/>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7" name="íşḷíḋe"/>
            <p:cNvSpPr/>
            <p:nvPr/>
          </p:nvSpPr>
          <p:spPr bwMode="auto">
            <a:xfrm>
              <a:off x="6232525" y="3695700"/>
              <a:ext cx="88900" cy="20638"/>
            </a:xfrm>
            <a:custGeom>
              <a:avLst/>
              <a:gdLst>
                <a:gd name="T0" fmla="*/ 25 w 27"/>
                <a:gd name="T1" fmla="*/ 0 h 6"/>
                <a:gd name="T2" fmla="*/ 3 w 27"/>
                <a:gd name="T3" fmla="*/ 0 h 6"/>
                <a:gd name="T4" fmla="*/ 0 w 27"/>
                <a:gd name="T5" fmla="*/ 2 h 6"/>
                <a:gd name="T6" fmla="*/ 4 w 27"/>
                <a:gd name="T7" fmla="*/ 6 h 6"/>
                <a:gd name="T8" fmla="*/ 26 w 27"/>
                <a:gd name="T9" fmla="*/ 6 h 6"/>
                <a:gd name="T10" fmla="*/ 25 w 27"/>
                <a:gd name="T11" fmla="*/ 0 h 6"/>
              </a:gdLst>
              <a:ahLst/>
              <a:cxnLst>
                <a:cxn ang="0">
                  <a:pos x="T0" y="T1"/>
                </a:cxn>
                <a:cxn ang="0">
                  <a:pos x="T2" y="T3"/>
                </a:cxn>
                <a:cxn ang="0">
                  <a:pos x="T4" y="T5"/>
                </a:cxn>
                <a:cxn ang="0">
                  <a:pos x="T6" y="T7"/>
                </a:cxn>
                <a:cxn ang="0">
                  <a:pos x="T8" y="T9"/>
                </a:cxn>
                <a:cxn ang="0">
                  <a:pos x="T10" y="T11"/>
                </a:cxn>
              </a:cxnLst>
              <a:rect l="0" t="0" r="r" b="b"/>
              <a:pathLst>
                <a:path w="27" h="6">
                  <a:moveTo>
                    <a:pt x="25" y="0"/>
                  </a:moveTo>
                  <a:cubicBezTo>
                    <a:pt x="3" y="0"/>
                    <a:pt x="3" y="0"/>
                    <a:pt x="3" y="0"/>
                  </a:cubicBezTo>
                  <a:cubicBezTo>
                    <a:pt x="0" y="2"/>
                    <a:pt x="0" y="2"/>
                    <a:pt x="0" y="2"/>
                  </a:cubicBezTo>
                  <a:cubicBezTo>
                    <a:pt x="4" y="6"/>
                    <a:pt x="4" y="6"/>
                    <a:pt x="4" y="6"/>
                  </a:cubicBezTo>
                  <a:cubicBezTo>
                    <a:pt x="26" y="6"/>
                    <a:pt x="26" y="6"/>
                    <a:pt x="26" y="6"/>
                  </a:cubicBezTo>
                  <a:cubicBezTo>
                    <a:pt x="27" y="4"/>
                    <a:pt x="27" y="1"/>
                    <a:pt x="25" y="0"/>
                  </a:cubicBez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8" name="íS1iḓé"/>
            <p:cNvSpPr/>
            <p:nvPr/>
          </p:nvSpPr>
          <p:spPr bwMode="auto">
            <a:xfrm>
              <a:off x="6223000" y="3683000"/>
              <a:ext cx="61913" cy="134938"/>
            </a:xfrm>
            <a:custGeom>
              <a:avLst/>
              <a:gdLst>
                <a:gd name="T0" fmla="*/ 13 w 19"/>
                <a:gd name="T1" fmla="*/ 0 h 41"/>
                <a:gd name="T2" fmla="*/ 2 w 19"/>
                <a:gd name="T3" fmla="*/ 22 h 41"/>
                <a:gd name="T4" fmla="*/ 4 w 19"/>
                <a:gd name="T5" fmla="*/ 39 h 41"/>
                <a:gd name="T6" fmla="*/ 11 w 19"/>
                <a:gd name="T7" fmla="*/ 41 h 41"/>
                <a:gd name="T8" fmla="*/ 14 w 19"/>
                <a:gd name="T9" fmla="*/ 16 h 41"/>
                <a:gd name="T10" fmla="*/ 13 w 19"/>
                <a:gd name="T11" fmla="*/ 0 h 41"/>
              </a:gdLst>
              <a:ahLst/>
              <a:cxnLst>
                <a:cxn ang="0">
                  <a:pos x="T0" y="T1"/>
                </a:cxn>
                <a:cxn ang="0">
                  <a:pos x="T2" y="T3"/>
                </a:cxn>
                <a:cxn ang="0">
                  <a:pos x="T4" y="T5"/>
                </a:cxn>
                <a:cxn ang="0">
                  <a:pos x="T6" y="T7"/>
                </a:cxn>
                <a:cxn ang="0">
                  <a:pos x="T8" y="T9"/>
                </a:cxn>
                <a:cxn ang="0">
                  <a:pos x="T10" y="T11"/>
                </a:cxn>
              </a:cxnLst>
              <a:rect l="0" t="0" r="r" b="b"/>
              <a:pathLst>
                <a:path w="19" h="41">
                  <a:moveTo>
                    <a:pt x="13" y="0"/>
                  </a:moveTo>
                  <a:cubicBezTo>
                    <a:pt x="8" y="9"/>
                    <a:pt x="3" y="16"/>
                    <a:pt x="2" y="22"/>
                  </a:cubicBezTo>
                  <a:cubicBezTo>
                    <a:pt x="0" y="27"/>
                    <a:pt x="2" y="39"/>
                    <a:pt x="4" y="39"/>
                  </a:cubicBezTo>
                  <a:cubicBezTo>
                    <a:pt x="11" y="41"/>
                    <a:pt x="11" y="41"/>
                    <a:pt x="11" y="41"/>
                  </a:cubicBezTo>
                  <a:cubicBezTo>
                    <a:pt x="15" y="30"/>
                    <a:pt x="14" y="25"/>
                    <a:pt x="14" y="16"/>
                  </a:cubicBezTo>
                  <a:cubicBezTo>
                    <a:pt x="17" y="7"/>
                    <a:pt x="19" y="5"/>
                    <a:pt x="13" y="0"/>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9" name="is1îďé"/>
            <p:cNvSpPr/>
            <p:nvPr/>
          </p:nvSpPr>
          <p:spPr bwMode="auto">
            <a:xfrm>
              <a:off x="5788025" y="3590925"/>
              <a:ext cx="490538" cy="457200"/>
            </a:xfrm>
            <a:custGeom>
              <a:avLst/>
              <a:gdLst>
                <a:gd name="T0" fmla="*/ 34 w 149"/>
                <a:gd name="T1" fmla="*/ 1 h 139"/>
                <a:gd name="T2" fmla="*/ 49 w 149"/>
                <a:gd name="T3" fmla="*/ 13 h 139"/>
                <a:gd name="T4" fmla="*/ 80 w 149"/>
                <a:gd name="T5" fmla="*/ 88 h 139"/>
                <a:gd name="T6" fmla="*/ 130 w 149"/>
                <a:gd name="T7" fmla="*/ 57 h 139"/>
                <a:gd name="T8" fmla="*/ 149 w 149"/>
                <a:gd name="T9" fmla="*/ 83 h 139"/>
                <a:gd name="T10" fmla="*/ 71 w 149"/>
                <a:gd name="T11" fmla="*/ 135 h 139"/>
                <a:gd name="T12" fmla="*/ 51 w 149"/>
                <a:gd name="T13" fmla="*/ 127 h 139"/>
                <a:gd name="T14" fmla="*/ 16 w 149"/>
                <a:gd name="T15" fmla="*/ 63 h 139"/>
                <a:gd name="T16" fmla="*/ 34 w 149"/>
                <a:gd name="T17" fmla="*/ 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39">
                  <a:moveTo>
                    <a:pt x="34" y="1"/>
                  </a:moveTo>
                  <a:cubicBezTo>
                    <a:pt x="45" y="6"/>
                    <a:pt x="46" y="8"/>
                    <a:pt x="49" y="13"/>
                  </a:cubicBezTo>
                  <a:cubicBezTo>
                    <a:pt x="60" y="27"/>
                    <a:pt x="71" y="60"/>
                    <a:pt x="80" y="88"/>
                  </a:cubicBezTo>
                  <a:cubicBezTo>
                    <a:pt x="130" y="57"/>
                    <a:pt x="130" y="57"/>
                    <a:pt x="130" y="57"/>
                  </a:cubicBezTo>
                  <a:cubicBezTo>
                    <a:pt x="141" y="66"/>
                    <a:pt x="143" y="71"/>
                    <a:pt x="149" y="83"/>
                  </a:cubicBezTo>
                  <a:cubicBezTo>
                    <a:pt x="143" y="88"/>
                    <a:pt x="93" y="124"/>
                    <a:pt x="71" y="135"/>
                  </a:cubicBezTo>
                  <a:cubicBezTo>
                    <a:pt x="61" y="139"/>
                    <a:pt x="56" y="136"/>
                    <a:pt x="51" y="127"/>
                  </a:cubicBezTo>
                  <a:cubicBezTo>
                    <a:pt x="16" y="63"/>
                    <a:pt x="16" y="63"/>
                    <a:pt x="16" y="63"/>
                  </a:cubicBezTo>
                  <a:cubicBezTo>
                    <a:pt x="0" y="24"/>
                    <a:pt x="20" y="0"/>
                    <a:pt x="34" y="1"/>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0" name="îś1ïḑê"/>
            <p:cNvSpPr/>
            <p:nvPr/>
          </p:nvSpPr>
          <p:spPr bwMode="auto">
            <a:xfrm>
              <a:off x="5824538" y="4025900"/>
              <a:ext cx="46038" cy="239713"/>
            </a:xfrm>
            <a:custGeom>
              <a:avLst/>
              <a:gdLst>
                <a:gd name="T0" fmla="*/ 0 w 14"/>
                <a:gd name="T1" fmla="*/ 8 h 73"/>
                <a:gd name="T2" fmla="*/ 3 w 14"/>
                <a:gd name="T3" fmla="*/ 68 h 73"/>
                <a:gd name="T4" fmla="*/ 3 w 14"/>
                <a:gd name="T5" fmla="*/ 70 h 73"/>
                <a:gd name="T6" fmla="*/ 3 w 14"/>
                <a:gd name="T7" fmla="*/ 70 h 73"/>
                <a:gd name="T8" fmla="*/ 3 w 14"/>
                <a:gd name="T9" fmla="*/ 71 h 73"/>
                <a:gd name="T10" fmla="*/ 3 w 14"/>
                <a:gd name="T11" fmla="*/ 71 h 73"/>
                <a:gd name="T12" fmla="*/ 2 w 14"/>
                <a:gd name="T13" fmla="*/ 72 h 73"/>
                <a:gd name="T14" fmla="*/ 1 w 14"/>
                <a:gd name="T15" fmla="*/ 73 h 73"/>
                <a:gd name="T16" fmla="*/ 12 w 14"/>
                <a:gd name="T17" fmla="*/ 67 h 73"/>
                <a:gd name="T18" fmla="*/ 13 w 14"/>
                <a:gd name="T19" fmla="*/ 66 h 73"/>
                <a:gd name="T20" fmla="*/ 13 w 14"/>
                <a:gd name="T21" fmla="*/ 65 h 73"/>
                <a:gd name="T22" fmla="*/ 14 w 14"/>
                <a:gd name="T23" fmla="*/ 65 h 73"/>
                <a:gd name="T24" fmla="*/ 14 w 14"/>
                <a:gd name="T25" fmla="*/ 65 h 73"/>
                <a:gd name="T26" fmla="*/ 14 w 14"/>
                <a:gd name="T27" fmla="*/ 65 h 73"/>
                <a:gd name="T28" fmla="*/ 14 w 14"/>
                <a:gd name="T29" fmla="*/ 65 h 73"/>
                <a:gd name="T30" fmla="*/ 14 w 14"/>
                <a:gd name="T31" fmla="*/ 64 h 73"/>
                <a:gd name="T32" fmla="*/ 14 w 14"/>
                <a:gd name="T33" fmla="*/ 64 h 73"/>
                <a:gd name="T34" fmla="*/ 14 w 14"/>
                <a:gd name="T35" fmla="*/ 64 h 73"/>
                <a:gd name="T36" fmla="*/ 14 w 14"/>
                <a:gd name="T37" fmla="*/ 64 h 73"/>
                <a:gd name="T38" fmla="*/ 14 w 14"/>
                <a:gd name="T39" fmla="*/ 63 h 73"/>
                <a:gd name="T40" fmla="*/ 14 w 14"/>
                <a:gd name="T41" fmla="*/ 63 h 73"/>
                <a:gd name="T42" fmla="*/ 14 w 14"/>
                <a:gd name="T43" fmla="*/ 63 h 73"/>
                <a:gd name="T44" fmla="*/ 14 w 14"/>
                <a:gd name="T45" fmla="*/ 62 h 73"/>
                <a:gd name="T46" fmla="*/ 14 w 14"/>
                <a:gd name="T47" fmla="*/ 62 h 73"/>
                <a:gd name="T48" fmla="*/ 14 w 14"/>
                <a:gd name="T49" fmla="*/ 62 h 73"/>
                <a:gd name="T50" fmla="*/ 14 w 14"/>
                <a:gd name="T51" fmla="*/ 0 h 73"/>
                <a:gd name="T52" fmla="*/ 0 w 14"/>
                <a:gd name="T53" fmla="*/ 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73">
                  <a:moveTo>
                    <a:pt x="0" y="8"/>
                  </a:moveTo>
                  <a:cubicBezTo>
                    <a:pt x="3" y="68"/>
                    <a:pt x="3" y="68"/>
                    <a:pt x="3" y="68"/>
                  </a:cubicBezTo>
                  <a:cubicBezTo>
                    <a:pt x="3" y="69"/>
                    <a:pt x="3" y="69"/>
                    <a:pt x="3" y="70"/>
                  </a:cubicBezTo>
                  <a:cubicBezTo>
                    <a:pt x="3" y="70"/>
                    <a:pt x="3" y="70"/>
                    <a:pt x="3" y="70"/>
                  </a:cubicBezTo>
                  <a:cubicBezTo>
                    <a:pt x="3" y="70"/>
                    <a:pt x="3" y="71"/>
                    <a:pt x="3" y="71"/>
                  </a:cubicBezTo>
                  <a:cubicBezTo>
                    <a:pt x="3" y="71"/>
                    <a:pt x="3" y="71"/>
                    <a:pt x="3" y="71"/>
                  </a:cubicBezTo>
                  <a:cubicBezTo>
                    <a:pt x="3" y="71"/>
                    <a:pt x="3" y="72"/>
                    <a:pt x="2" y="72"/>
                  </a:cubicBezTo>
                  <a:cubicBezTo>
                    <a:pt x="2" y="72"/>
                    <a:pt x="2" y="73"/>
                    <a:pt x="1" y="73"/>
                  </a:cubicBezTo>
                  <a:cubicBezTo>
                    <a:pt x="12" y="67"/>
                    <a:pt x="12" y="67"/>
                    <a:pt x="12" y="67"/>
                  </a:cubicBezTo>
                  <a:cubicBezTo>
                    <a:pt x="12" y="66"/>
                    <a:pt x="13" y="66"/>
                    <a:pt x="13" y="66"/>
                  </a:cubicBezTo>
                  <a:cubicBezTo>
                    <a:pt x="13" y="65"/>
                    <a:pt x="13" y="65"/>
                    <a:pt x="13" y="65"/>
                  </a:cubicBezTo>
                  <a:cubicBezTo>
                    <a:pt x="13" y="65"/>
                    <a:pt x="13" y="65"/>
                    <a:pt x="14" y="65"/>
                  </a:cubicBezTo>
                  <a:cubicBezTo>
                    <a:pt x="14" y="65"/>
                    <a:pt x="14" y="65"/>
                    <a:pt x="14" y="65"/>
                  </a:cubicBezTo>
                  <a:cubicBezTo>
                    <a:pt x="14" y="65"/>
                    <a:pt x="14" y="65"/>
                    <a:pt x="14" y="65"/>
                  </a:cubicBezTo>
                  <a:cubicBezTo>
                    <a:pt x="14" y="65"/>
                    <a:pt x="14" y="65"/>
                    <a:pt x="14" y="65"/>
                  </a:cubicBezTo>
                  <a:cubicBezTo>
                    <a:pt x="14" y="64"/>
                    <a:pt x="14" y="64"/>
                    <a:pt x="14" y="64"/>
                  </a:cubicBezTo>
                  <a:cubicBezTo>
                    <a:pt x="14" y="64"/>
                    <a:pt x="14" y="64"/>
                    <a:pt x="14" y="64"/>
                  </a:cubicBezTo>
                  <a:cubicBezTo>
                    <a:pt x="14" y="64"/>
                    <a:pt x="14" y="64"/>
                    <a:pt x="14" y="64"/>
                  </a:cubicBezTo>
                  <a:cubicBezTo>
                    <a:pt x="14" y="64"/>
                    <a:pt x="14" y="64"/>
                    <a:pt x="14" y="64"/>
                  </a:cubicBezTo>
                  <a:cubicBezTo>
                    <a:pt x="14" y="64"/>
                    <a:pt x="14" y="64"/>
                    <a:pt x="14" y="63"/>
                  </a:cubicBezTo>
                  <a:cubicBezTo>
                    <a:pt x="14" y="63"/>
                    <a:pt x="14" y="63"/>
                    <a:pt x="14" y="63"/>
                  </a:cubicBezTo>
                  <a:cubicBezTo>
                    <a:pt x="14" y="63"/>
                    <a:pt x="14" y="63"/>
                    <a:pt x="14" y="63"/>
                  </a:cubicBezTo>
                  <a:cubicBezTo>
                    <a:pt x="14" y="63"/>
                    <a:pt x="14" y="63"/>
                    <a:pt x="14" y="62"/>
                  </a:cubicBezTo>
                  <a:cubicBezTo>
                    <a:pt x="14" y="62"/>
                    <a:pt x="14" y="62"/>
                    <a:pt x="14" y="62"/>
                  </a:cubicBezTo>
                  <a:cubicBezTo>
                    <a:pt x="14" y="62"/>
                    <a:pt x="14" y="62"/>
                    <a:pt x="14" y="62"/>
                  </a:cubicBezTo>
                  <a:cubicBezTo>
                    <a:pt x="14" y="0"/>
                    <a:pt x="14" y="0"/>
                    <a:pt x="14" y="0"/>
                  </a:cubicBezTo>
                  <a:lnTo>
                    <a:pt x="0" y="8"/>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1" name="îṡḻîdê"/>
            <p:cNvSpPr/>
            <p:nvPr/>
          </p:nvSpPr>
          <p:spPr bwMode="auto">
            <a:xfrm>
              <a:off x="5500688" y="3811588"/>
              <a:ext cx="369888" cy="239713"/>
            </a:xfrm>
            <a:custGeom>
              <a:avLst/>
              <a:gdLst>
                <a:gd name="T0" fmla="*/ 112 w 112"/>
                <a:gd name="T1" fmla="*/ 65 h 73"/>
                <a:gd name="T2" fmla="*/ 112 w 112"/>
                <a:gd name="T3" fmla="*/ 64 h 73"/>
                <a:gd name="T4" fmla="*/ 112 w 112"/>
                <a:gd name="T5" fmla="*/ 63 h 73"/>
                <a:gd name="T6" fmla="*/ 112 w 112"/>
                <a:gd name="T7" fmla="*/ 63 h 73"/>
                <a:gd name="T8" fmla="*/ 112 w 112"/>
                <a:gd name="T9" fmla="*/ 62 h 73"/>
                <a:gd name="T10" fmla="*/ 112 w 112"/>
                <a:gd name="T11" fmla="*/ 62 h 73"/>
                <a:gd name="T12" fmla="*/ 112 w 112"/>
                <a:gd name="T13" fmla="*/ 61 h 73"/>
                <a:gd name="T14" fmla="*/ 112 w 112"/>
                <a:gd name="T15" fmla="*/ 61 h 73"/>
                <a:gd name="T16" fmla="*/ 111 w 112"/>
                <a:gd name="T17" fmla="*/ 60 h 73"/>
                <a:gd name="T18" fmla="*/ 111 w 112"/>
                <a:gd name="T19" fmla="*/ 60 h 73"/>
                <a:gd name="T20" fmla="*/ 111 w 112"/>
                <a:gd name="T21" fmla="*/ 59 h 73"/>
                <a:gd name="T22" fmla="*/ 111 w 112"/>
                <a:gd name="T23" fmla="*/ 59 h 73"/>
                <a:gd name="T24" fmla="*/ 110 w 112"/>
                <a:gd name="T25" fmla="*/ 58 h 73"/>
                <a:gd name="T26" fmla="*/ 110 w 112"/>
                <a:gd name="T27" fmla="*/ 58 h 73"/>
                <a:gd name="T28" fmla="*/ 110 w 112"/>
                <a:gd name="T29" fmla="*/ 57 h 73"/>
                <a:gd name="T30" fmla="*/ 109 w 112"/>
                <a:gd name="T31" fmla="*/ 56 h 73"/>
                <a:gd name="T32" fmla="*/ 109 w 112"/>
                <a:gd name="T33" fmla="*/ 56 h 73"/>
                <a:gd name="T34" fmla="*/ 108 w 112"/>
                <a:gd name="T35" fmla="*/ 55 h 73"/>
                <a:gd name="T36" fmla="*/ 108 w 112"/>
                <a:gd name="T37" fmla="*/ 55 h 73"/>
                <a:gd name="T38" fmla="*/ 108 w 112"/>
                <a:gd name="T39" fmla="*/ 54 h 73"/>
                <a:gd name="T40" fmla="*/ 107 w 112"/>
                <a:gd name="T41" fmla="*/ 54 h 73"/>
                <a:gd name="T42" fmla="*/ 107 w 112"/>
                <a:gd name="T43" fmla="*/ 53 h 73"/>
                <a:gd name="T44" fmla="*/ 107 w 112"/>
                <a:gd name="T45" fmla="*/ 53 h 73"/>
                <a:gd name="T46" fmla="*/ 106 w 112"/>
                <a:gd name="T47" fmla="*/ 53 h 73"/>
                <a:gd name="T48" fmla="*/ 105 w 112"/>
                <a:gd name="T49" fmla="*/ 53 h 73"/>
                <a:gd name="T50" fmla="*/ 16 w 112"/>
                <a:gd name="T51" fmla="*/ 1 h 73"/>
                <a:gd name="T52" fmla="*/ 15 w 112"/>
                <a:gd name="T53" fmla="*/ 0 h 73"/>
                <a:gd name="T54" fmla="*/ 14 w 112"/>
                <a:gd name="T55" fmla="*/ 0 h 73"/>
                <a:gd name="T56" fmla="*/ 14 w 112"/>
                <a:gd name="T57" fmla="*/ 0 h 73"/>
                <a:gd name="T58" fmla="*/ 14 w 112"/>
                <a:gd name="T59" fmla="*/ 0 h 73"/>
                <a:gd name="T60" fmla="*/ 13 w 112"/>
                <a:gd name="T61" fmla="*/ 0 h 73"/>
                <a:gd name="T62" fmla="*/ 13 w 112"/>
                <a:gd name="T63" fmla="*/ 0 h 73"/>
                <a:gd name="T64" fmla="*/ 13 w 112"/>
                <a:gd name="T65" fmla="*/ 0 h 73"/>
                <a:gd name="T66" fmla="*/ 12 w 112"/>
                <a:gd name="T67" fmla="*/ 0 h 73"/>
                <a:gd name="T68" fmla="*/ 12 w 112"/>
                <a:gd name="T69" fmla="*/ 0 h 73"/>
                <a:gd name="T70" fmla="*/ 11 w 112"/>
                <a:gd name="T71" fmla="*/ 0 h 73"/>
                <a:gd name="T72" fmla="*/ 0 w 112"/>
                <a:gd name="T73" fmla="*/ 6 h 73"/>
                <a:gd name="T74" fmla="*/ 1 w 112"/>
                <a:gd name="T75" fmla="*/ 6 h 73"/>
                <a:gd name="T76" fmla="*/ 2 w 112"/>
                <a:gd name="T77" fmla="*/ 6 h 73"/>
                <a:gd name="T78" fmla="*/ 3 w 112"/>
                <a:gd name="T79" fmla="*/ 6 h 73"/>
                <a:gd name="T80" fmla="*/ 95 w 112"/>
                <a:gd name="T81"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73">
                  <a:moveTo>
                    <a:pt x="100" y="73"/>
                  </a:moveTo>
                  <a:cubicBezTo>
                    <a:pt x="112" y="65"/>
                    <a:pt x="112" y="65"/>
                    <a:pt x="112" y="65"/>
                  </a:cubicBezTo>
                  <a:cubicBezTo>
                    <a:pt x="112" y="64"/>
                    <a:pt x="112" y="64"/>
                    <a:pt x="112" y="64"/>
                  </a:cubicBezTo>
                  <a:cubicBezTo>
                    <a:pt x="112" y="64"/>
                    <a:pt x="112" y="64"/>
                    <a:pt x="112" y="64"/>
                  </a:cubicBezTo>
                  <a:cubicBezTo>
                    <a:pt x="112" y="64"/>
                    <a:pt x="112" y="64"/>
                    <a:pt x="112" y="64"/>
                  </a:cubicBezTo>
                  <a:cubicBezTo>
                    <a:pt x="112" y="63"/>
                    <a:pt x="112" y="63"/>
                    <a:pt x="112" y="63"/>
                  </a:cubicBezTo>
                  <a:cubicBezTo>
                    <a:pt x="112" y="63"/>
                    <a:pt x="112" y="63"/>
                    <a:pt x="112" y="63"/>
                  </a:cubicBezTo>
                  <a:cubicBezTo>
                    <a:pt x="112" y="63"/>
                    <a:pt x="112" y="63"/>
                    <a:pt x="112" y="63"/>
                  </a:cubicBezTo>
                  <a:cubicBezTo>
                    <a:pt x="112" y="63"/>
                    <a:pt x="112" y="63"/>
                    <a:pt x="112" y="63"/>
                  </a:cubicBezTo>
                  <a:cubicBezTo>
                    <a:pt x="112" y="63"/>
                    <a:pt x="112" y="63"/>
                    <a:pt x="112" y="62"/>
                  </a:cubicBezTo>
                  <a:cubicBezTo>
                    <a:pt x="112" y="62"/>
                    <a:pt x="112" y="62"/>
                    <a:pt x="112" y="62"/>
                  </a:cubicBezTo>
                  <a:cubicBezTo>
                    <a:pt x="112" y="62"/>
                    <a:pt x="112" y="62"/>
                    <a:pt x="112" y="62"/>
                  </a:cubicBezTo>
                  <a:cubicBezTo>
                    <a:pt x="112" y="62"/>
                    <a:pt x="112" y="62"/>
                    <a:pt x="112" y="61"/>
                  </a:cubicBezTo>
                  <a:cubicBezTo>
                    <a:pt x="112" y="61"/>
                    <a:pt x="112" y="61"/>
                    <a:pt x="112" y="61"/>
                  </a:cubicBezTo>
                  <a:cubicBezTo>
                    <a:pt x="112" y="61"/>
                    <a:pt x="112" y="61"/>
                    <a:pt x="112" y="61"/>
                  </a:cubicBezTo>
                  <a:cubicBezTo>
                    <a:pt x="112" y="61"/>
                    <a:pt x="112" y="61"/>
                    <a:pt x="112" y="61"/>
                  </a:cubicBezTo>
                  <a:cubicBezTo>
                    <a:pt x="112" y="61"/>
                    <a:pt x="112" y="61"/>
                    <a:pt x="112" y="61"/>
                  </a:cubicBezTo>
                  <a:cubicBezTo>
                    <a:pt x="112" y="61"/>
                    <a:pt x="111" y="60"/>
                    <a:pt x="111" y="60"/>
                  </a:cubicBezTo>
                  <a:cubicBezTo>
                    <a:pt x="111" y="60"/>
                    <a:pt x="111" y="60"/>
                    <a:pt x="111" y="60"/>
                  </a:cubicBezTo>
                  <a:cubicBezTo>
                    <a:pt x="111" y="60"/>
                    <a:pt x="111" y="60"/>
                    <a:pt x="111" y="60"/>
                  </a:cubicBezTo>
                  <a:cubicBezTo>
                    <a:pt x="111" y="60"/>
                    <a:pt x="111" y="59"/>
                    <a:pt x="111" y="59"/>
                  </a:cubicBezTo>
                  <a:cubicBezTo>
                    <a:pt x="111" y="59"/>
                    <a:pt x="111" y="59"/>
                    <a:pt x="111" y="59"/>
                  </a:cubicBezTo>
                  <a:cubicBezTo>
                    <a:pt x="111" y="59"/>
                    <a:pt x="111" y="59"/>
                    <a:pt x="111" y="59"/>
                  </a:cubicBezTo>
                  <a:cubicBezTo>
                    <a:pt x="111" y="59"/>
                    <a:pt x="111" y="59"/>
                    <a:pt x="111" y="59"/>
                  </a:cubicBezTo>
                  <a:cubicBezTo>
                    <a:pt x="111" y="59"/>
                    <a:pt x="111" y="59"/>
                    <a:pt x="111" y="59"/>
                  </a:cubicBezTo>
                  <a:cubicBezTo>
                    <a:pt x="111" y="58"/>
                    <a:pt x="111" y="58"/>
                    <a:pt x="110" y="58"/>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9" y="57"/>
                    <a:pt x="109" y="56"/>
                    <a:pt x="109" y="56"/>
                  </a:cubicBezTo>
                  <a:cubicBezTo>
                    <a:pt x="109" y="56"/>
                    <a:pt x="109" y="56"/>
                    <a:pt x="109" y="56"/>
                  </a:cubicBezTo>
                  <a:cubicBezTo>
                    <a:pt x="109" y="56"/>
                    <a:pt x="109" y="56"/>
                    <a:pt x="109" y="56"/>
                  </a:cubicBezTo>
                  <a:cubicBezTo>
                    <a:pt x="109" y="56"/>
                    <a:pt x="109" y="56"/>
                    <a:pt x="109" y="56"/>
                  </a:cubicBezTo>
                  <a:cubicBezTo>
                    <a:pt x="109" y="56"/>
                    <a:pt x="109" y="55"/>
                    <a:pt x="109" y="55"/>
                  </a:cubicBezTo>
                  <a:cubicBezTo>
                    <a:pt x="109" y="55"/>
                    <a:pt x="108" y="55"/>
                    <a:pt x="108" y="55"/>
                  </a:cubicBezTo>
                  <a:cubicBezTo>
                    <a:pt x="108" y="55"/>
                    <a:pt x="108" y="55"/>
                    <a:pt x="108" y="55"/>
                  </a:cubicBezTo>
                  <a:cubicBezTo>
                    <a:pt x="108" y="55"/>
                    <a:pt x="108" y="55"/>
                    <a:pt x="108" y="55"/>
                  </a:cubicBezTo>
                  <a:cubicBezTo>
                    <a:pt x="108" y="55"/>
                    <a:pt x="108" y="55"/>
                    <a:pt x="108" y="55"/>
                  </a:cubicBezTo>
                  <a:cubicBezTo>
                    <a:pt x="108" y="55"/>
                    <a:pt x="108" y="55"/>
                    <a:pt x="108" y="54"/>
                  </a:cubicBezTo>
                  <a:cubicBezTo>
                    <a:pt x="108" y="54"/>
                    <a:pt x="108" y="54"/>
                    <a:pt x="107" y="54"/>
                  </a:cubicBezTo>
                  <a:cubicBezTo>
                    <a:pt x="107" y="54"/>
                    <a:pt x="107" y="54"/>
                    <a:pt x="107" y="54"/>
                  </a:cubicBezTo>
                  <a:cubicBezTo>
                    <a:pt x="107" y="54"/>
                    <a:pt x="107" y="54"/>
                    <a:pt x="107" y="54"/>
                  </a:cubicBezTo>
                  <a:cubicBezTo>
                    <a:pt x="107" y="54"/>
                    <a:pt x="107" y="54"/>
                    <a:pt x="107" y="53"/>
                  </a:cubicBezTo>
                  <a:cubicBezTo>
                    <a:pt x="107" y="53"/>
                    <a:pt x="107" y="53"/>
                    <a:pt x="107" y="53"/>
                  </a:cubicBezTo>
                  <a:cubicBezTo>
                    <a:pt x="107" y="53"/>
                    <a:pt x="107" y="53"/>
                    <a:pt x="107" y="53"/>
                  </a:cubicBezTo>
                  <a:cubicBezTo>
                    <a:pt x="106" y="53"/>
                    <a:pt x="106" y="53"/>
                    <a:pt x="106" y="53"/>
                  </a:cubicBezTo>
                  <a:cubicBezTo>
                    <a:pt x="106" y="53"/>
                    <a:pt x="106" y="53"/>
                    <a:pt x="106" y="53"/>
                  </a:cubicBezTo>
                  <a:cubicBezTo>
                    <a:pt x="106" y="53"/>
                    <a:pt x="106" y="53"/>
                    <a:pt x="106" y="53"/>
                  </a:cubicBezTo>
                  <a:cubicBezTo>
                    <a:pt x="106" y="53"/>
                    <a:pt x="105" y="53"/>
                    <a:pt x="105" y="53"/>
                  </a:cubicBezTo>
                  <a:cubicBezTo>
                    <a:pt x="105" y="53"/>
                    <a:pt x="105" y="53"/>
                    <a:pt x="105" y="52"/>
                  </a:cubicBezTo>
                  <a:cubicBezTo>
                    <a:pt x="16" y="1"/>
                    <a:pt x="16" y="1"/>
                    <a:pt x="16" y="1"/>
                  </a:cubicBezTo>
                  <a:cubicBezTo>
                    <a:pt x="15" y="1"/>
                    <a:pt x="15" y="1"/>
                    <a:pt x="15" y="1"/>
                  </a:cubicBezTo>
                  <a:cubicBezTo>
                    <a:pt x="15" y="0"/>
                    <a:pt x="15" y="0"/>
                    <a:pt x="15" y="0"/>
                  </a:cubicBezTo>
                  <a:cubicBezTo>
                    <a:pt x="15" y="0"/>
                    <a:pt x="15" y="0"/>
                    <a:pt x="15" y="0"/>
                  </a:cubicBezTo>
                  <a:cubicBezTo>
                    <a:pt x="15" y="0"/>
                    <a:pt x="15"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2" y="0"/>
                  </a:cubicBezTo>
                  <a:cubicBezTo>
                    <a:pt x="12" y="0"/>
                    <a:pt x="12" y="0"/>
                    <a:pt x="12" y="0"/>
                  </a:cubicBezTo>
                  <a:cubicBezTo>
                    <a:pt x="12" y="0"/>
                    <a:pt x="12" y="0"/>
                    <a:pt x="12" y="0"/>
                  </a:cubicBezTo>
                  <a:cubicBezTo>
                    <a:pt x="12" y="0"/>
                    <a:pt x="12" y="0"/>
                    <a:pt x="12" y="0"/>
                  </a:cubicBezTo>
                  <a:cubicBezTo>
                    <a:pt x="12" y="0"/>
                    <a:pt x="12" y="0"/>
                    <a:pt x="12" y="0"/>
                  </a:cubicBezTo>
                  <a:cubicBezTo>
                    <a:pt x="11" y="0"/>
                    <a:pt x="11" y="0"/>
                    <a:pt x="11" y="0"/>
                  </a:cubicBezTo>
                  <a:cubicBezTo>
                    <a:pt x="11" y="0"/>
                    <a:pt x="11" y="0"/>
                    <a:pt x="11" y="0"/>
                  </a:cubicBezTo>
                  <a:cubicBezTo>
                    <a:pt x="0" y="6"/>
                    <a:pt x="0" y="6"/>
                    <a:pt x="0" y="6"/>
                  </a:cubicBezTo>
                  <a:cubicBezTo>
                    <a:pt x="0" y="6"/>
                    <a:pt x="1" y="6"/>
                    <a:pt x="1" y="6"/>
                  </a:cubicBezTo>
                  <a:cubicBezTo>
                    <a:pt x="1" y="6"/>
                    <a:pt x="1" y="6"/>
                    <a:pt x="1" y="6"/>
                  </a:cubicBezTo>
                  <a:cubicBezTo>
                    <a:pt x="1" y="6"/>
                    <a:pt x="2" y="6"/>
                    <a:pt x="2" y="6"/>
                  </a:cubicBezTo>
                  <a:cubicBezTo>
                    <a:pt x="2" y="6"/>
                    <a:pt x="2" y="6"/>
                    <a:pt x="2" y="6"/>
                  </a:cubicBezTo>
                  <a:cubicBezTo>
                    <a:pt x="3" y="6"/>
                    <a:pt x="3" y="6"/>
                    <a:pt x="3" y="6"/>
                  </a:cubicBezTo>
                  <a:cubicBezTo>
                    <a:pt x="3" y="6"/>
                    <a:pt x="3" y="6"/>
                    <a:pt x="3" y="6"/>
                  </a:cubicBezTo>
                  <a:cubicBezTo>
                    <a:pt x="4" y="6"/>
                    <a:pt x="4" y="7"/>
                    <a:pt x="5" y="7"/>
                  </a:cubicBezTo>
                  <a:cubicBezTo>
                    <a:pt x="95" y="59"/>
                    <a:pt x="95" y="59"/>
                    <a:pt x="95" y="59"/>
                  </a:cubicBezTo>
                  <a:cubicBezTo>
                    <a:pt x="98" y="61"/>
                    <a:pt x="100" y="68"/>
                    <a:pt x="100" y="73"/>
                  </a:cubicBez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2" name="ïSlíḓe"/>
            <p:cNvSpPr/>
            <p:nvPr/>
          </p:nvSpPr>
          <p:spPr bwMode="auto">
            <a:xfrm>
              <a:off x="5494338" y="3827463"/>
              <a:ext cx="342900" cy="446088"/>
            </a:xfrm>
            <a:custGeom>
              <a:avLst/>
              <a:gdLst>
                <a:gd name="T0" fmla="*/ 97 w 104"/>
                <a:gd name="T1" fmla="*/ 54 h 135"/>
                <a:gd name="T2" fmla="*/ 7 w 104"/>
                <a:gd name="T3" fmla="*/ 2 h 135"/>
                <a:gd name="T4" fmla="*/ 0 w 104"/>
                <a:gd name="T5" fmla="*/ 6 h 135"/>
                <a:gd name="T6" fmla="*/ 0 w 104"/>
                <a:gd name="T7" fmla="*/ 68 h 135"/>
                <a:gd name="T8" fmla="*/ 7 w 104"/>
                <a:gd name="T9" fmla="*/ 81 h 135"/>
                <a:gd name="T10" fmla="*/ 96 w 104"/>
                <a:gd name="T11" fmla="*/ 132 h 135"/>
                <a:gd name="T12" fmla="*/ 103 w 104"/>
                <a:gd name="T13" fmla="*/ 128 h 135"/>
                <a:gd name="T14" fmla="*/ 104 w 104"/>
                <a:gd name="T15" fmla="*/ 66 h 135"/>
                <a:gd name="T16" fmla="*/ 97 w 104"/>
                <a:gd name="T17" fmla="*/ 5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35">
                  <a:moveTo>
                    <a:pt x="97" y="54"/>
                  </a:moveTo>
                  <a:cubicBezTo>
                    <a:pt x="7" y="2"/>
                    <a:pt x="7" y="2"/>
                    <a:pt x="7" y="2"/>
                  </a:cubicBezTo>
                  <a:cubicBezTo>
                    <a:pt x="3" y="0"/>
                    <a:pt x="0" y="1"/>
                    <a:pt x="0" y="6"/>
                  </a:cubicBezTo>
                  <a:cubicBezTo>
                    <a:pt x="0" y="68"/>
                    <a:pt x="0" y="68"/>
                    <a:pt x="0" y="68"/>
                  </a:cubicBezTo>
                  <a:cubicBezTo>
                    <a:pt x="0" y="73"/>
                    <a:pt x="3" y="78"/>
                    <a:pt x="7" y="81"/>
                  </a:cubicBezTo>
                  <a:cubicBezTo>
                    <a:pt x="96" y="132"/>
                    <a:pt x="96" y="132"/>
                    <a:pt x="96" y="132"/>
                  </a:cubicBezTo>
                  <a:cubicBezTo>
                    <a:pt x="100" y="135"/>
                    <a:pt x="103" y="133"/>
                    <a:pt x="103" y="128"/>
                  </a:cubicBezTo>
                  <a:cubicBezTo>
                    <a:pt x="104" y="66"/>
                    <a:pt x="104" y="66"/>
                    <a:pt x="104" y="66"/>
                  </a:cubicBezTo>
                  <a:cubicBezTo>
                    <a:pt x="104" y="61"/>
                    <a:pt x="100" y="56"/>
                    <a:pt x="97" y="54"/>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3" name="îṥḻiḑe"/>
            <p:cNvSpPr/>
            <p:nvPr/>
          </p:nvSpPr>
          <p:spPr bwMode="auto">
            <a:xfrm>
              <a:off x="5635625" y="4078288"/>
              <a:ext cx="52388" cy="369888"/>
            </a:xfrm>
            <a:custGeom>
              <a:avLst/>
              <a:gdLst>
                <a:gd name="T0" fmla="*/ 9 w 16"/>
                <a:gd name="T1" fmla="*/ 97 h 112"/>
                <a:gd name="T2" fmla="*/ 9 w 16"/>
                <a:gd name="T3" fmla="*/ 5 h 112"/>
                <a:gd name="T4" fmla="*/ 0 w 16"/>
                <a:gd name="T5" fmla="*/ 0 h 112"/>
                <a:gd name="T6" fmla="*/ 1 w 16"/>
                <a:gd name="T7" fmla="*/ 92 h 112"/>
                <a:gd name="T8" fmla="*/ 3 w 16"/>
                <a:gd name="T9" fmla="*/ 103 h 112"/>
                <a:gd name="T10" fmla="*/ 7 w 16"/>
                <a:gd name="T11" fmla="*/ 106 h 112"/>
                <a:gd name="T12" fmla="*/ 16 w 16"/>
                <a:gd name="T13" fmla="*/ 112 h 112"/>
                <a:gd name="T14" fmla="*/ 9 w 16"/>
                <a:gd name="T15" fmla="*/ 97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12">
                  <a:moveTo>
                    <a:pt x="9" y="97"/>
                  </a:moveTo>
                  <a:cubicBezTo>
                    <a:pt x="9" y="5"/>
                    <a:pt x="9" y="5"/>
                    <a:pt x="9" y="5"/>
                  </a:cubicBezTo>
                  <a:cubicBezTo>
                    <a:pt x="0" y="0"/>
                    <a:pt x="0" y="0"/>
                    <a:pt x="0" y="0"/>
                  </a:cubicBezTo>
                  <a:cubicBezTo>
                    <a:pt x="1" y="92"/>
                    <a:pt x="1" y="92"/>
                    <a:pt x="1" y="92"/>
                  </a:cubicBezTo>
                  <a:cubicBezTo>
                    <a:pt x="1" y="96"/>
                    <a:pt x="2" y="100"/>
                    <a:pt x="3" y="103"/>
                  </a:cubicBezTo>
                  <a:cubicBezTo>
                    <a:pt x="4" y="104"/>
                    <a:pt x="6" y="106"/>
                    <a:pt x="7" y="106"/>
                  </a:cubicBezTo>
                  <a:cubicBezTo>
                    <a:pt x="16" y="112"/>
                    <a:pt x="16" y="112"/>
                    <a:pt x="16" y="112"/>
                  </a:cubicBezTo>
                  <a:cubicBezTo>
                    <a:pt x="12" y="109"/>
                    <a:pt x="10" y="104"/>
                    <a:pt x="9" y="97"/>
                  </a:cubicBez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4" name="îšḻiḑé"/>
            <p:cNvSpPr/>
            <p:nvPr/>
          </p:nvSpPr>
          <p:spPr bwMode="auto">
            <a:xfrm>
              <a:off x="5635625" y="4065588"/>
              <a:ext cx="49213" cy="28575"/>
            </a:xfrm>
            <a:custGeom>
              <a:avLst/>
              <a:gdLst>
                <a:gd name="T0" fmla="*/ 19 w 31"/>
                <a:gd name="T1" fmla="*/ 18 h 18"/>
                <a:gd name="T2" fmla="*/ 0 w 31"/>
                <a:gd name="T3" fmla="*/ 8 h 18"/>
                <a:gd name="T4" fmla="*/ 13 w 31"/>
                <a:gd name="T5" fmla="*/ 0 h 18"/>
                <a:gd name="T6" fmla="*/ 31 w 31"/>
                <a:gd name="T7" fmla="*/ 10 h 18"/>
                <a:gd name="T8" fmla="*/ 19 w 31"/>
                <a:gd name="T9" fmla="*/ 18 h 18"/>
              </a:gdLst>
              <a:ahLst/>
              <a:cxnLst>
                <a:cxn ang="0">
                  <a:pos x="T0" y="T1"/>
                </a:cxn>
                <a:cxn ang="0">
                  <a:pos x="T2" y="T3"/>
                </a:cxn>
                <a:cxn ang="0">
                  <a:pos x="T4" y="T5"/>
                </a:cxn>
                <a:cxn ang="0">
                  <a:pos x="T6" y="T7"/>
                </a:cxn>
                <a:cxn ang="0">
                  <a:pos x="T8" y="T9"/>
                </a:cxn>
              </a:cxnLst>
              <a:rect l="0" t="0" r="r" b="b"/>
              <a:pathLst>
                <a:path w="31" h="18">
                  <a:moveTo>
                    <a:pt x="19" y="18"/>
                  </a:moveTo>
                  <a:lnTo>
                    <a:pt x="0" y="8"/>
                  </a:lnTo>
                  <a:lnTo>
                    <a:pt x="13" y="0"/>
                  </a:lnTo>
                  <a:lnTo>
                    <a:pt x="31" y="10"/>
                  </a:lnTo>
                  <a:lnTo>
                    <a:pt x="19" y="18"/>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5" name="ïṣḻíďé"/>
            <p:cNvSpPr/>
            <p:nvPr/>
          </p:nvSpPr>
          <p:spPr bwMode="auto">
            <a:xfrm>
              <a:off x="5665788" y="4081463"/>
              <a:ext cx="76200" cy="382588"/>
            </a:xfrm>
            <a:custGeom>
              <a:avLst/>
              <a:gdLst>
                <a:gd name="T0" fmla="*/ 23 w 23"/>
                <a:gd name="T1" fmla="*/ 102 h 116"/>
                <a:gd name="T2" fmla="*/ 6 w 23"/>
                <a:gd name="T3" fmla="*/ 93 h 116"/>
                <a:gd name="T4" fmla="*/ 6 w 23"/>
                <a:gd name="T5" fmla="*/ 0 h 116"/>
                <a:gd name="T6" fmla="*/ 0 w 23"/>
                <a:gd name="T7" fmla="*/ 4 h 116"/>
                <a:gd name="T8" fmla="*/ 0 w 23"/>
                <a:gd name="T9" fmla="*/ 96 h 116"/>
                <a:gd name="T10" fmla="*/ 23 w 23"/>
                <a:gd name="T11" fmla="*/ 109 h 116"/>
                <a:gd name="T12" fmla="*/ 23 w 23"/>
                <a:gd name="T13" fmla="*/ 102 h 116"/>
              </a:gdLst>
              <a:ahLst/>
              <a:cxnLst>
                <a:cxn ang="0">
                  <a:pos x="T0" y="T1"/>
                </a:cxn>
                <a:cxn ang="0">
                  <a:pos x="T2" y="T3"/>
                </a:cxn>
                <a:cxn ang="0">
                  <a:pos x="T4" y="T5"/>
                </a:cxn>
                <a:cxn ang="0">
                  <a:pos x="T6" y="T7"/>
                </a:cxn>
                <a:cxn ang="0">
                  <a:pos x="T8" y="T9"/>
                </a:cxn>
                <a:cxn ang="0">
                  <a:pos x="T10" y="T11"/>
                </a:cxn>
                <a:cxn ang="0">
                  <a:pos x="T12" y="T13"/>
                </a:cxn>
              </a:cxnLst>
              <a:rect l="0" t="0" r="r" b="b"/>
              <a:pathLst>
                <a:path w="23" h="116">
                  <a:moveTo>
                    <a:pt x="23" y="102"/>
                  </a:moveTo>
                  <a:cubicBezTo>
                    <a:pt x="14" y="107"/>
                    <a:pt x="6" y="103"/>
                    <a:pt x="6" y="93"/>
                  </a:cubicBezTo>
                  <a:cubicBezTo>
                    <a:pt x="6" y="0"/>
                    <a:pt x="6" y="0"/>
                    <a:pt x="6" y="0"/>
                  </a:cubicBezTo>
                  <a:cubicBezTo>
                    <a:pt x="0" y="4"/>
                    <a:pt x="0" y="4"/>
                    <a:pt x="0" y="4"/>
                  </a:cubicBezTo>
                  <a:cubicBezTo>
                    <a:pt x="0" y="96"/>
                    <a:pt x="0" y="96"/>
                    <a:pt x="0" y="96"/>
                  </a:cubicBezTo>
                  <a:cubicBezTo>
                    <a:pt x="1" y="110"/>
                    <a:pt x="11" y="116"/>
                    <a:pt x="23" y="109"/>
                  </a:cubicBezTo>
                  <a:lnTo>
                    <a:pt x="23" y="102"/>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6" name="ïṩľïḓê"/>
            <p:cNvSpPr/>
            <p:nvPr/>
          </p:nvSpPr>
          <p:spPr bwMode="auto">
            <a:xfrm>
              <a:off x="5253038" y="2990850"/>
              <a:ext cx="39688" cy="39688"/>
            </a:xfrm>
            <a:custGeom>
              <a:avLst/>
              <a:gdLst>
                <a:gd name="T0" fmla="*/ 0 w 12"/>
                <a:gd name="T1" fmla="*/ 11 h 12"/>
                <a:gd name="T2" fmla="*/ 0 w 12"/>
                <a:gd name="T3" fmla="*/ 12 h 12"/>
                <a:gd name="T4" fmla="*/ 1 w 12"/>
                <a:gd name="T5" fmla="*/ 12 h 12"/>
                <a:gd name="T6" fmla="*/ 3 w 12"/>
                <a:gd name="T7" fmla="*/ 12 h 12"/>
                <a:gd name="T8" fmla="*/ 6 w 12"/>
                <a:gd name="T9" fmla="*/ 10 h 12"/>
                <a:gd name="T10" fmla="*/ 8 w 12"/>
                <a:gd name="T11" fmla="*/ 9 h 12"/>
                <a:gd name="T12" fmla="*/ 12 w 12"/>
                <a:gd name="T13" fmla="*/ 6 h 12"/>
                <a:gd name="T14" fmla="*/ 12 w 12"/>
                <a:gd name="T15" fmla="*/ 6 h 12"/>
                <a:gd name="T16" fmla="*/ 12 w 12"/>
                <a:gd name="T17" fmla="*/ 1 h 12"/>
                <a:gd name="T18" fmla="*/ 10 w 12"/>
                <a:gd name="T19" fmla="*/ 1 h 12"/>
                <a:gd name="T20" fmla="*/ 4 w 12"/>
                <a:gd name="T21" fmla="*/ 5 h 12"/>
                <a:gd name="T22" fmla="*/ 3 w 12"/>
                <a:gd name="T23" fmla="*/ 9 h 12"/>
                <a:gd name="T24" fmla="*/ 0 w 12"/>
                <a:gd name="T25"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0" y="11"/>
                  </a:moveTo>
                  <a:cubicBezTo>
                    <a:pt x="0" y="11"/>
                    <a:pt x="0" y="11"/>
                    <a:pt x="0" y="12"/>
                  </a:cubicBezTo>
                  <a:cubicBezTo>
                    <a:pt x="1" y="12"/>
                    <a:pt x="1" y="12"/>
                    <a:pt x="1" y="12"/>
                  </a:cubicBezTo>
                  <a:cubicBezTo>
                    <a:pt x="1" y="12"/>
                    <a:pt x="2" y="12"/>
                    <a:pt x="3" y="12"/>
                  </a:cubicBezTo>
                  <a:cubicBezTo>
                    <a:pt x="6" y="10"/>
                    <a:pt x="6" y="10"/>
                    <a:pt x="6" y="10"/>
                  </a:cubicBezTo>
                  <a:cubicBezTo>
                    <a:pt x="8" y="9"/>
                    <a:pt x="8" y="9"/>
                    <a:pt x="8" y="9"/>
                  </a:cubicBezTo>
                  <a:cubicBezTo>
                    <a:pt x="12" y="6"/>
                    <a:pt x="12" y="6"/>
                    <a:pt x="12" y="6"/>
                  </a:cubicBezTo>
                  <a:cubicBezTo>
                    <a:pt x="12" y="6"/>
                    <a:pt x="12" y="6"/>
                    <a:pt x="12" y="6"/>
                  </a:cubicBezTo>
                  <a:cubicBezTo>
                    <a:pt x="12" y="1"/>
                    <a:pt x="12" y="1"/>
                    <a:pt x="12" y="1"/>
                  </a:cubicBezTo>
                  <a:cubicBezTo>
                    <a:pt x="11" y="0"/>
                    <a:pt x="10" y="0"/>
                    <a:pt x="10" y="1"/>
                  </a:cubicBezTo>
                  <a:cubicBezTo>
                    <a:pt x="4" y="5"/>
                    <a:pt x="4" y="5"/>
                    <a:pt x="4" y="5"/>
                  </a:cubicBezTo>
                  <a:cubicBezTo>
                    <a:pt x="3" y="9"/>
                    <a:pt x="3" y="9"/>
                    <a:pt x="3" y="9"/>
                  </a:cubicBezTo>
                  <a:lnTo>
                    <a:pt x="0" y="11"/>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7" name="iṣ1íḋê"/>
            <p:cNvSpPr/>
            <p:nvPr/>
          </p:nvSpPr>
          <p:spPr bwMode="auto">
            <a:xfrm>
              <a:off x="5276850" y="3006725"/>
              <a:ext cx="39688" cy="36513"/>
            </a:xfrm>
            <a:custGeom>
              <a:avLst/>
              <a:gdLst>
                <a:gd name="T0" fmla="*/ 0 w 12"/>
                <a:gd name="T1" fmla="*/ 10 h 11"/>
                <a:gd name="T2" fmla="*/ 0 w 12"/>
                <a:gd name="T3" fmla="*/ 11 h 11"/>
                <a:gd name="T4" fmla="*/ 1 w 12"/>
                <a:gd name="T5" fmla="*/ 11 h 11"/>
                <a:gd name="T6" fmla="*/ 2 w 12"/>
                <a:gd name="T7" fmla="*/ 11 h 11"/>
                <a:gd name="T8" fmla="*/ 6 w 12"/>
                <a:gd name="T9" fmla="*/ 9 h 11"/>
                <a:gd name="T10" fmla="*/ 8 w 12"/>
                <a:gd name="T11" fmla="*/ 8 h 11"/>
                <a:gd name="T12" fmla="*/ 12 w 12"/>
                <a:gd name="T13" fmla="*/ 6 h 11"/>
                <a:gd name="T14" fmla="*/ 12 w 12"/>
                <a:gd name="T15" fmla="*/ 5 h 11"/>
                <a:gd name="T16" fmla="*/ 12 w 12"/>
                <a:gd name="T17" fmla="*/ 0 h 11"/>
                <a:gd name="T18" fmla="*/ 11 w 12"/>
                <a:gd name="T19" fmla="*/ 1 h 11"/>
                <a:gd name="T20" fmla="*/ 7 w 12"/>
                <a:gd name="T21" fmla="*/ 3 h 11"/>
                <a:gd name="T22" fmla="*/ 5 w 12"/>
                <a:gd name="T23" fmla="*/ 6 h 11"/>
                <a:gd name="T24" fmla="*/ 3 w 12"/>
                <a:gd name="T25" fmla="*/ 8 h 11"/>
                <a:gd name="T26" fmla="*/ 0 w 12"/>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0" y="10"/>
                  </a:moveTo>
                  <a:cubicBezTo>
                    <a:pt x="0" y="10"/>
                    <a:pt x="0" y="10"/>
                    <a:pt x="0" y="11"/>
                  </a:cubicBezTo>
                  <a:cubicBezTo>
                    <a:pt x="1" y="11"/>
                    <a:pt x="1" y="11"/>
                    <a:pt x="1" y="11"/>
                  </a:cubicBezTo>
                  <a:cubicBezTo>
                    <a:pt x="1" y="11"/>
                    <a:pt x="2" y="11"/>
                    <a:pt x="2" y="11"/>
                  </a:cubicBezTo>
                  <a:cubicBezTo>
                    <a:pt x="6" y="9"/>
                    <a:pt x="6" y="9"/>
                    <a:pt x="6" y="9"/>
                  </a:cubicBezTo>
                  <a:cubicBezTo>
                    <a:pt x="8" y="8"/>
                    <a:pt x="8" y="8"/>
                    <a:pt x="8" y="8"/>
                  </a:cubicBezTo>
                  <a:cubicBezTo>
                    <a:pt x="12" y="6"/>
                    <a:pt x="12" y="6"/>
                    <a:pt x="12" y="6"/>
                  </a:cubicBezTo>
                  <a:cubicBezTo>
                    <a:pt x="12" y="5"/>
                    <a:pt x="12" y="5"/>
                    <a:pt x="12" y="5"/>
                  </a:cubicBezTo>
                  <a:cubicBezTo>
                    <a:pt x="12" y="0"/>
                    <a:pt x="12" y="0"/>
                    <a:pt x="12" y="0"/>
                  </a:cubicBezTo>
                  <a:cubicBezTo>
                    <a:pt x="11" y="1"/>
                    <a:pt x="11" y="1"/>
                    <a:pt x="11" y="1"/>
                  </a:cubicBezTo>
                  <a:cubicBezTo>
                    <a:pt x="10" y="0"/>
                    <a:pt x="7" y="3"/>
                    <a:pt x="7" y="3"/>
                  </a:cubicBezTo>
                  <a:cubicBezTo>
                    <a:pt x="5" y="6"/>
                    <a:pt x="5" y="6"/>
                    <a:pt x="5" y="6"/>
                  </a:cubicBezTo>
                  <a:cubicBezTo>
                    <a:pt x="3" y="8"/>
                    <a:pt x="3" y="8"/>
                    <a:pt x="3" y="8"/>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8" name="íṧlïdè"/>
            <p:cNvSpPr/>
            <p:nvPr/>
          </p:nvSpPr>
          <p:spPr bwMode="auto">
            <a:xfrm>
              <a:off x="5295900" y="3021013"/>
              <a:ext cx="42863" cy="34925"/>
            </a:xfrm>
            <a:custGeom>
              <a:avLst/>
              <a:gdLst>
                <a:gd name="T0" fmla="*/ 1 w 13"/>
                <a:gd name="T1" fmla="*/ 10 h 11"/>
                <a:gd name="T2" fmla="*/ 1 w 13"/>
                <a:gd name="T3" fmla="*/ 11 h 11"/>
                <a:gd name="T4" fmla="*/ 1 w 13"/>
                <a:gd name="T5" fmla="*/ 11 h 11"/>
                <a:gd name="T6" fmla="*/ 3 w 13"/>
                <a:gd name="T7" fmla="*/ 11 h 11"/>
                <a:gd name="T8" fmla="*/ 6 w 13"/>
                <a:gd name="T9" fmla="*/ 9 h 11"/>
                <a:gd name="T10" fmla="*/ 9 w 13"/>
                <a:gd name="T11" fmla="*/ 8 h 11"/>
                <a:gd name="T12" fmla="*/ 12 w 13"/>
                <a:gd name="T13" fmla="*/ 6 h 11"/>
                <a:gd name="T14" fmla="*/ 13 w 13"/>
                <a:gd name="T15" fmla="*/ 5 h 11"/>
                <a:gd name="T16" fmla="*/ 13 w 13"/>
                <a:gd name="T17" fmla="*/ 0 h 11"/>
                <a:gd name="T18" fmla="*/ 11 w 13"/>
                <a:gd name="T19" fmla="*/ 1 h 11"/>
                <a:gd name="T20" fmla="*/ 6 w 13"/>
                <a:gd name="T21" fmla="*/ 3 h 11"/>
                <a:gd name="T22" fmla="*/ 6 w 13"/>
                <a:gd name="T23" fmla="*/ 7 h 11"/>
                <a:gd name="T24" fmla="*/ 4 w 13"/>
                <a:gd name="T25" fmla="*/ 8 h 11"/>
                <a:gd name="T26" fmla="*/ 1 w 13"/>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 y="10"/>
                  </a:moveTo>
                  <a:cubicBezTo>
                    <a:pt x="0" y="10"/>
                    <a:pt x="0" y="11"/>
                    <a:pt x="1" y="11"/>
                  </a:cubicBezTo>
                  <a:cubicBezTo>
                    <a:pt x="1" y="11"/>
                    <a:pt x="1" y="11"/>
                    <a:pt x="1" y="11"/>
                  </a:cubicBezTo>
                  <a:cubicBezTo>
                    <a:pt x="2" y="11"/>
                    <a:pt x="3" y="11"/>
                    <a:pt x="3" y="11"/>
                  </a:cubicBezTo>
                  <a:cubicBezTo>
                    <a:pt x="6" y="9"/>
                    <a:pt x="6" y="9"/>
                    <a:pt x="6" y="9"/>
                  </a:cubicBezTo>
                  <a:cubicBezTo>
                    <a:pt x="9" y="8"/>
                    <a:pt x="9" y="8"/>
                    <a:pt x="9" y="8"/>
                  </a:cubicBezTo>
                  <a:cubicBezTo>
                    <a:pt x="12" y="6"/>
                    <a:pt x="12" y="6"/>
                    <a:pt x="12" y="6"/>
                  </a:cubicBezTo>
                  <a:cubicBezTo>
                    <a:pt x="13" y="6"/>
                    <a:pt x="13" y="5"/>
                    <a:pt x="13" y="5"/>
                  </a:cubicBezTo>
                  <a:cubicBezTo>
                    <a:pt x="13" y="0"/>
                    <a:pt x="13" y="0"/>
                    <a:pt x="13" y="0"/>
                  </a:cubicBezTo>
                  <a:cubicBezTo>
                    <a:pt x="11" y="1"/>
                    <a:pt x="11" y="1"/>
                    <a:pt x="11" y="1"/>
                  </a:cubicBezTo>
                  <a:cubicBezTo>
                    <a:pt x="10" y="1"/>
                    <a:pt x="6" y="3"/>
                    <a:pt x="6" y="3"/>
                  </a:cubicBezTo>
                  <a:cubicBezTo>
                    <a:pt x="6" y="7"/>
                    <a:pt x="6" y="7"/>
                    <a:pt x="6" y="7"/>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9" name="îṩḷiḋé"/>
            <p:cNvSpPr/>
            <p:nvPr/>
          </p:nvSpPr>
          <p:spPr bwMode="auto">
            <a:xfrm>
              <a:off x="5319713" y="3033713"/>
              <a:ext cx="42863" cy="39688"/>
            </a:xfrm>
            <a:custGeom>
              <a:avLst/>
              <a:gdLst>
                <a:gd name="T0" fmla="*/ 1 w 13"/>
                <a:gd name="T1" fmla="*/ 10 h 12"/>
                <a:gd name="T2" fmla="*/ 1 w 13"/>
                <a:gd name="T3" fmla="*/ 11 h 12"/>
                <a:gd name="T4" fmla="*/ 1 w 13"/>
                <a:gd name="T5" fmla="*/ 11 h 12"/>
                <a:gd name="T6" fmla="*/ 3 w 13"/>
                <a:gd name="T7" fmla="*/ 11 h 12"/>
                <a:gd name="T8" fmla="*/ 6 w 13"/>
                <a:gd name="T9" fmla="*/ 9 h 12"/>
                <a:gd name="T10" fmla="*/ 8 w 13"/>
                <a:gd name="T11" fmla="*/ 8 h 12"/>
                <a:gd name="T12" fmla="*/ 12 w 13"/>
                <a:gd name="T13" fmla="*/ 6 h 12"/>
                <a:gd name="T14" fmla="*/ 13 w 13"/>
                <a:gd name="T15" fmla="*/ 5 h 12"/>
                <a:gd name="T16" fmla="*/ 13 w 13"/>
                <a:gd name="T17" fmla="*/ 0 h 12"/>
                <a:gd name="T18" fmla="*/ 12 w 13"/>
                <a:gd name="T19" fmla="*/ 0 h 12"/>
                <a:gd name="T20" fmla="*/ 10 w 13"/>
                <a:gd name="T21" fmla="*/ 0 h 12"/>
                <a:gd name="T22" fmla="*/ 3 w 13"/>
                <a:gd name="T23" fmla="*/ 4 h 12"/>
                <a:gd name="T24" fmla="*/ 4 w 13"/>
                <a:gd name="T25" fmla="*/ 8 h 12"/>
                <a:gd name="T26" fmla="*/ 1 w 13"/>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2">
                  <a:moveTo>
                    <a:pt x="1" y="10"/>
                  </a:moveTo>
                  <a:cubicBezTo>
                    <a:pt x="0" y="10"/>
                    <a:pt x="0" y="11"/>
                    <a:pt x="1" y="11"/>
                  </a:cubicBezTo>
                  <a:cubicBezTo>
                    <a:pt x="1" y="11"/>
                    <a:pt x="1" y="11"/>
                    <a:pt x="1" y="11"/>
                  </a:cubicBezTo>
                  <a:cubicBezTo>
                    <a:pt x="2" y="12"/>
                    <a:pt x="3" y="12"/>
                    <a:pt x="3" y="11"/>
                  </a:cubicBezTo>
                  <a:cubicBezTo>
                    <a:pt x="6" y="9"/>
                    <a:pt x="6" y="9"/>
                    <a:pt x="6" y="9"/>
                  </a:cubicBezTo>
                  <a:cubicBezTo>
                    <a:pt x="8" y="8"/>
                    <a:pt x="8" y="8"/>
                    <a:pt x="8" y="8"/>
                  </a:cubicBezTo>
                  <a:cubicBezTo>
                    <a:pt x="12" y="6"/>
                    <a:pt x="12" y="6"/>
                    <a:pt x="12" y="6"/>
                  </a:cubicBezTo>
                  <a:cubicBezTo>
                    <a:pt x="13" y="6"/>
                    <a:pt x="13" y="5"/>
                    <a:pt x="13" y="5"/>
                  </a:cubicBezTo>
                  <a:cubicBezTo>
                    <a:pt x="13" y="0"/>
                    <a:pt x="13" y="0"/>
                    <a:pt x="13" y="0"/>
                  </a:cubicBezTo>
                  <a:cubicBezTo>
                    <a:pt x="12" y="0"/>
                    <a:pt x="12" y="0"/>
                    <a:pt x="12" y="0"/>
                  </a:cubicBezTo>
                  <a:cubicBezTo>
                    <a:pt x="12" y="0"/>
                    <a:pt x="11" y="0"/>
                    <a:pt x="10" y="0"/>
                  </a:cubicBezTo>
                  <a:cubicBezTo>
                    <a:pt x="3" y="4"/>
                    <a:pt x="3" y="4"/>
                    <a:pt x="3" y="4"/>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0" name="ïṣḷiḓè"/>
            <p:cNvSpPr/>
            <p:nvPr/>
          </p:nvSpPr>
          <p:spPr bwMode="auto">
            <a:xfrm>
              <a:off x="5341938" y="3046413"/>
              <a:ext cx="42863" cy="39688"/>
            </a:xfrm>
            <a:custGeom>
              <a:avLst/>
              <a:gdLst>
                <a:gd name="T0" fmla="*/ 1 w 13"/>
                <a:gd name="T1" fmla="*/ 10 h 12"/>
                <a:gd name="T2" fmla="*/ 1 w 13"/>
                <a:gd name="T3" fmla="*/ 11 h 12"/>
                <a:gd name="T4" fmla="*/ 1 w 13"/>
                <a:gd name="T5" fmla="*/ 11 h 12"/>
                <a:gd name="T6" fmla="*/ 3 w 13"/>
                <a:gd name="T7" fmla="*/ 11 h 12"/>
                <a:gd name="T8" fmla="*/ 6 w 13"/>
                <a:gd name="T9" fmla="*/ 9 h 12"/>
                <a:gd name="T10" fmla="*/ 8 w 13"/>
                <a:gd name="T11" fmla="*/ 8 h 12"/>
                <a:gd name="T12" fmla="*/ 12 w 13"/>
                <a:gd name="T13" fmla="*/ 6 h 12"/>
                <a:gd name="T14" fmla="*/ 13 w 13"/>
                <a:gd name="T15" fmla="*/ 5 h 12"/>
                <a:gd name="T16" fmla="*/ 13 w 13"/>
                <a:gd name="T17" fmla="*/ 1 h 12"/>
                <a:gd name="T18" fmla="*/ 12 w 13"/>
                <a:gd name="T19" fmla="*/ 0 h 12"/>
                <a:gd name="T20" fmla="*/ 10 w 13"/>
                <a:gd name="T21" fmla="*/ 0 h 12"/>
                <a:gd name="T22" fmla="*/ 3 w 13"/>
                <a:gd name="T23" fmla="*/ 5 h 12"/>
                <a:gd name="T24" fmla="*/ 4 w 13"/>
                <a:gd name="T25" fmla="*/ 8 h 12"/>
                <a:gd name="T26" fmla="*/ 1 w 13"/>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2">
                  <a:moveTo>
                    <a:pt x="1" y="10"/>
                  </a:moveTo>
                  <a:cubicBezTo>
                    <a:pt x="0" y="10"/>
                    <a:pt x="0" y="11"/>
                    <a:pt x="1" y="11"/>
                  </a:cubicBezTo>
                  <a:cubicBezTo>
                    <a:pt x="1" y="11"/>
                    <a:pt x="1" y="11"/>
                    <a:pt x="1" y="11"/>
                  </a:cubicBezTo>
                  <a:cubicBezTo>
                    <a:pt x="2" y="12"/>
                    <a:pt x="2" y="12"/>
                    <a:pt x="3" y="11"/>
                  </a:cubicBezTo>
                  <a:cubicBezTo>
                    <a:pt x="6" y="9"/>
                    <a:pt x="6" y="9"/>
                    <a:pt x="6" y="9"/>
                  </a:cubicBezTo>
                  <a:cubicBezTo>
                    <a:pt x="8" y="8"/>
                    <a:pt x="8" y="8"/>
                    <a:pt x="8" y="8"/>
                  </a:cubicBezTo>
                  <a:cubicBezTo>
                    <a:pt x="12" y="6"/>
                    <a:pt x="12" y="6"/>
                    <a:pt x="12" y="6"/>
                  </a:cubicBezTo>
                  <a:cubicBezTo>
                    <a:pt x="12" y="6"/>
                    <a:pt x="13" y="6"/>
                    <a:pt x="13" y="5"/>
                  </a:cubicBezTo>
                  <a:cubicBezTo>
                    <a:pt x="13" y="1"/>
                    <a:pt x="13" y="1"/>
                    <a:pt x="13" y="1"/>
                  </a:cubicBezTo>
                  <a:cubicBezTo>
                    <a:pt x="12" y="0"/>
                    <a:pt x="12" y="0"/>
                    <a:pt x="12" y="0"/>
                  </a:cubicBezTo>
                  <a:cubicBezTo>
                    <a:pt x="12" y="0"/>
                    <a:pt x="11" y="0"/>
                    <a:pt x="10" y="0"/>
                  </a:cubicBezTo>
                  <a:cubicBezTo>
                    <a:pt x="3" y="5"/>
                    <a:pt x="3" y="5"/>
                    <a:pt x="3" y="5"/>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1" name="ïṡ1îḑè"/>
            <p:cNvSpPr/>
            <p:nvPr/>
          </p:nvSpPr>
          <p:spPr bwMode="auto">
            <a:xfrm>
              <a:off x="5365750" y="3059113"/>
              <a:ext cx="42863" cy="39688"/>
            </a:xfrm>
            <a:custGeom>
              <a:avLst/>
              <a:gdLst>
                <a:gd name="T0" fmla="*/ 1 w 13"/>
                <a:gd name="T1" fmla="*/ 10 h 12"/>
                <a:gd name="T2" fmla="*/ 1 w 13"/>
                <a:gd name="T3" fmla="*/ 11 h 12"/>
                <a:gd name="T4" fmla="*/ 1 w 13"/>
                <a:gd name="T5" fmla="*/ 11 h 12"/>
                <a:gd name="T6" fmla="*/ 3 w 13"/>
                <a:gd name="T7" fmla="*/ 11 h 12"/>
                <a:gd name="T8" fmla="*/ 6 w 13"/>
                <a:gd name="T9" fmla="*/ 10 h 12"/>
                <a:gd name="T10" fmla="*/ 8 w 13"/>
                <a:gd name="T11" fmla="*/ 8 h 12"/>
                <a:gd name="T12" fmla="*/ 12 w 13"/>
                <a:gd name="T13" fmla="*/ 6 h 12"/>
                <a:gd name="T14" fmla="*/ 12 w 13"/>
                <a:gd name="T15" fmla="*/ 5 h 12"/>
                <a:gd name="T16" fmla="*/ 13 w 13"/>
                <a:gd name="T17" fmla="*/ 1 h 12"/>
                <a:gd name="T18" fmla="*/ 12 w 13"/>
                <a:gd name="T19" fmla="*/ 0 h 12"/>
                <a:gd name="T20" fmla="*/ 10 w 13"/>
                <a:gd name="T21" fmla="*/ 0 h 12"/>
                <a:gd name="T22" fmla="*/ 2 w 13"/>
                <a:gd name="T23" fmla="*/ 5 h 12"/>
                <a:gd name="T24" fmla="*/ 4 w 13"/>
                <a:gd name="T25" fmla="*/ 8 h 12"/>
                <a:gd name="T26" fmla="*/ 1 w 13"/>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2">
                  <a:moveTo>
                    <a:pt x="1" y="10"/>
                  </a:moveTo>
                  <a:cubicBezTo>
                    <a:pt x="0" y="10"/>
                    <a:pt x="0" y="11"/>
                    <a:pt x="1" y="11"/>
                  </a:cubicBezTo>
                  <a:cubicBezTo>
                    <a:pt x="1" y="11"/>
                    <a:pt x="1" y="11"/>
                    <a:pt x="1" y="11"/>
                  </a:cubicBezTo>
                  <a:cubicBezTo>
                    <a:pt x="1" y="12"/>
                    <a:pt x="2" y="12"/>
                    <a:pt x="3" y="11"/>
                  </a:cubicBezTo>
                  <a:cubicBezTo>
                    <a:pt x="6" y="10"/>
                    <a:pt x="6" y="10"/>
                    <a:pt x="6" y="10"/>
                  </a:cubicBezTo>
                  <a:cubicBezTo>
                    <a:pt x="8" y="8"/>
                    <a:pt x="8" y="8"/>
                    <a:pt x="8" y="8"/>
                  </a:cubicBezTo>
                  <a:cubicBezTo>
                    <a:pt x="12" y="6"/>
                    <a:pt x="12" y="6"/>
                    <a:pt x="12" y="6"/>
                  </a:cubicBezTo>
                  <a:cubicBezTo>
                    <a:pt x="12" y="6"/>
                    <a:pt x="12" y="6"/>
                    <a:pt x="12" y="5"/>
                  </a:cubicBezTo>
                  <a:cubicBezTo>
                    <a:pt x="13" y="1"/>
                    <a:pt x="13" y="1"/>
                    <a:pt x="13" y="1"/>
                  </a:cubicBezTo>
                  <a:cubicBezTo>
                    <a:pt x="12" y="0"/>
                    <a:pt x="12" y="0"/>
                    <a:pt x="12" y="0"/>
                  </a:cubicBezTo>
                  <a:cubicBezTo>
                    <a:pt x="12" y="0"/>
                    <a:pt x="11" y="0"/>
                    <a:pt x="10" y="0"/>
                  </a:cubicBezTo>
                  <a:cubicBezTo>
                    <a:pt x="2" y="5"/>
                    <a:pt x="2" y="5"/>
                    <a:pt x="2" y="5"/>
                  </a:cubicBezTo>
                  <a:cubicBezTo>
                    <a:pt x="4" y="8"/>
                    <a:pt x="4" y="8"/>
                    <a:pt x="4" y="8"/>
                  </a:cubicBezTo>
                  <a:lnTo>
                    <a:pt x="1"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2" name="îŝḷïďê"/>
            <p:cNvSpPr/>
            <p:nvPr/>
          </p:nvSpPr>
          <p:spPr bwMode="auto">
            <a:xfrm>
              <a:off x="5387975" y="3073400"/>
              <a:ext cx="39688" cy="39688"/>
            </a:xfrm>
            <a:custGeom>
              <a:avLst/>
              <a:gdLst>
                <a:gd name="T0" fmla="*/ 0 w 12"/>
                <a:gd name="T1" fmla="*/ 10 h 12"/>
                <a:gd name="T2" fmla="*/ 0 w 12"/>
                <a:gd name="T3" fmla="*/ 11 h 12"/>
                <a:gd name="T4" fmla="*/ 1 w 12"/>
                <a:gd name="T5" fmla="*/ 12 h 12"/>
                <a:gd name="T6" fmla="*/ 3 w 12"/>
                <a:gd name="T7" fmla="*/ 12 h 12"/>
                <a:gd name="T8" fmla="*/ 6 w 12"/>
                <a:gd name="T9" fmla="*/ 10 h 12"/>
                <a:gd name="T10" fmla="*/ 8 w 12"/>
                <a:gd name="T11" fmla="*/ 8 h 12"/>
                <a:gd name="T12" fmla="*/ 12 w 12"/>
                <a:gd name="T13" fmla="*/ 6 h 12"/>
                <a:gd name="T14" fmla="*/ 12 w 12"/>
                <a:gd name="T15" fmla="*/ 5 h 12"/>
                <a:gd name="T16" fmla="*/ 12 w 12"/>
                <a:gd name="T17" fmla="*/ 1 h 12"/>
                <a:gd name="T18" fmla="*/ 12 w 12"/>
                <a:gd name="T19" fmla="*/ 1 h 12"/>
                <a:gd name="T20" fmla="*/ 10 w 12"/>
                <a:gd name="T21" fmla="*/ 1 h 12"/>
                <a:gd name="T22" fmla="*/ 2 w 12"/>
                <a:gd name="T23" fmla="*/ 6 h 12"/>
                <a:gd name="T24" fmla="*/ 4 w 12"/>
                <a:gd name="T25" fmla="*/ 8 h 12"/>
                <a:gd name="T26" fmla="*/ 0 w 12"/>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0" y="10"/>
                  </a:moveTo>
                  <a:cubicBezTo>
                    <a:pt x="0" y="10"/>
                    <a:pt x="0" y="11"/>
                    <a:pt x="0" y="11"/>
                  </a:cubicBezTo>
                  <a:cubicBezTo>
                    <a:pt x="1" y="12"/>
                    <a:pt x="1" y="12"/>
                    <a:pt x="1" y="12"/>
                  </a:cubicBezTo>
                  <a:cubicBezTo>
                    <a:pt x="1" y="12"/>
                    <a:pt x="2" y="12"/>
                    <a:pt x="3" y="12"/>
                  </a:cubicBezTo>
                  <a:cubicBezTo>
                    <a:pt x="6" y="10"/>
                    <a:pt x="6" y="10"/>
                    <a:pt x="6" y="10"/>
                  </a:cubicBezTo>
                  <a:cubicBezTo>
                    <a:pt x="8" y="8"/>
                    <a:pt x="8" y="8"/>
                    <a:pt x="8" y="8"/>
                  </a:cubicBezTo>
                  <a:cubicBezTo>
                    <a:pt x="12" y="6"/>
                    <a:pt x="12" y="6"/>
                    <a:pt x="12" y="6"/>
                  </a:cubicBezTo>
                  <a:cubicBezTo>
                    <a:pt x="12" y="6"/>
                    <a:pt x="12" y="6"/>
                    <a:pt x="12" y="5"/>
                  </a:cubicBezTo>
                  <a:cubicBezTo>
                    <a:pt x="12" y="1"/>
                    <a:pt x="12" y="1"/>
                    <a:pt x="12" y="1"/>
                  </a:cubicBezTo>
                  <a:cubicBezTo>
                    <a:pt x="12" y="1"/>
                    <a:pt x="12" y="1"/>
                    <a:pt x="12" y="1"/>
                  </a:cubicBezTo>
                  <a:cubicBezTo>
                    <a:pt x="11" y="0"/>
                    <a:pt x="11" y="0"/>
                    <a:pt x="10" y="1"/>
                  </a:cubicBezTo>
                  <a:cubicBezTo>
                    <a:pt x="2" y="6"/>
                    <a:pt x="2" y="6"/>
                    <a:pt x="2" y="6"/>
                  </a:cubicBezTo>
                  <a:cubicBezTo>
                    <a:pt x="4" y="8"/>
                    <a:pt x="4" y="8"/>
                    <a:pt x="4" y="8"/>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3" name="iṡļiḓê"/>
            <p:cNvSpPr/>
            <p:nvPr/>
          </p:nvSpPr>
          <p:spPr bwMode="auto">
            <a:xfrm>
              <a:off x="5411788" y="3086100"/>
              <a:ext cx="39688" cy="39688"/>
            </a:xfrm>
            <a:custGeom>
              <a:avLst/>
              <a:gdLst>
                <a:gd name="T0" fmla="*/ 0 w 12"/>
                <a:gd name="T1" fmla="*/ 10 h 12"/>
                <a:gd name="T2" fmla="*/ 0 w 12"/>
                <a:gd name="T3" fmla="*/ 11 h 12"/>
                <a:gd name="T4" fmla="*/ 1 w 12"/>
                <a:gd name="T5" fmla="*/ 12 h 12"/>
                <a:gd name="T6" fmla="*/ 3 w 12"/>
                <a:gd name="T7" fmla="*/ 12 h 12"/>
                <a:gd name="T8" fmla="*/ 6 w 12"/>
                <a:gd name="T9" fmla="*/ 10 h 12"/>
                <a:gd name="T10" fmla="*/ 8 w 12"/>
                <a:gd name="T11" fmla="*/ 8 h 12"/>
                <a:gd name="T12" fmla="*/ 12 w 12"/>
                <a:gd name="T13" fmla="*/ 6 h 12"/>
                <a:gd name="T14" fmla="*/ 12 w 12"/>
                <a:gd name="T15" fmla="*/ 6 h 12"/>
                <a:gd name="T16" fmla="*/ 12 w 12"/>
                <a:gd name="T17" fmla="*/ 1 h 12"/>
                <a:gd name="T18" fmla="*/ 12 w 12"/>
                <a:gd name="T19" fmla="*/ 1 h 12"/>
                <a:gd name="T20" fmla="*/ 10 w 12"/>
                <a:gd name="T21" fmla="*/ 1 h 12"/>
                <a:gd name="T22" fmla="*/ 2 w 12"/>
                <a:gd name="T23" fmla="*/ 6 h 12"/>
                <a:gd name="T24" fmla="*/ 3 w 12"/>
                <a:gd name="T25" fmla="*/ 8 h 12"/>
                <a:gd name="T26" fmla="*/ 0 w 12"/>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0" y="10"/>
                  </a:moveTo>
                  <a:cubicBezTo>
                    <a:pt x="0" y="11"/>
                    <a:pt x="0" y="11"/>
                    <a:pt x="0" y="11"/>
                  </a:cubicBezTo>
                  <a:cubicBezTo>
                    <a:pt x="1" y="12"/>
                    <a:pt x="1" y="12"/>
                    <a:pt x="1" y="12"/>
                  </a:cubicBezTo>
                  <a:cubicBezTo>
                    <a:pt x="1" y="12"/>
                    <a:pt x="2" y="12"/>
                    <a:pt x="3" y="12"/>
                  </a:cubicBezTo>
                  <a:cubicBezTo>
                    <a:pt x="6" y="10"/>
                    <a:pt x="6" y="10"/>
                    <a:pt x="6" y="10"/>
                  </a:cubicBezTo>
                  <a:cubicBezTo>
                    <a:pt x="8" y="8"/>
                    <a:pt x="8" y="8"/>
                    <a:pt x="8" y="8"/>
                  </a:cubicBezTo>
                  <a:cubicBezTo>
                    <a:pt x="12" y="6"/>
                    <a:pt x="12" y="6"/>
                    <a:pt x="12" y="6"/>
                  </a:cubicBezTo>
                  <a:cubicBezTo>
                    <a:pt x="12" y="6"/>
                    <a:pt x="12" y="6"/>
                    <a:pt x="12" y="6"/>
                  </a:cubicBezTo>
                  <a:cubicBezTo>
                    <a:pt x="12" y="1"/>
                    <a:pt x="12" y="1"/>
                    <a:pt x="12" y="1"/>
                  </a:cubicBezTo>
                  <a:cubicBezTo>
                    <a:pt x="12" y="1"/>
                    <a:pt x="12" y="1"/>
                    <a:pt x="12" y="1"/>
                  </a:cubicBezTo>
                  <a:cubicBezTo>
                    <a:pt x="11" y="0"/>
                    <a:pt x="10" y="0"/>
                    <a:pt x="10" y="1"/>
                  </a:cubicBezTo>
                  <a:cubicBezTo>
                    <a:pt x="2" y="6"/>
                    <a:pt x="2" y="6"/>
                    <a:pt x="2" y="6"/>
                  </a:cubicBezTo>
                  <a:cubicBezTo>
                    <a:pt x="3" y="8"/>
                    <a:pt x="3" y="8"/>
                    <a:pt x="3" y="8"/>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4" name="íşļíḓè"/>
            <p:cNvSpPr/>
            <p:nvPr/>
          </p:nvSpPr>
          <p:spPr bwMode="auto">
            <a:xfrm>
              <a:off x="5434013" y="3098800"/>
              <a:ext cx="39688" cy="39688"/>
            </a:xfrm>
            <a:custGeom>
              <a:avLst/>
              <a:gdLst>
                <a:gd name="T0" fmla="*/ 0 w 12"/>
                <a:gd name="T1" fmla="*/ 10 h 12"/>
                <a:gd name="T2" fmla="*/ 0 w 12"/>
                <a:gd name="T3" fmla="*/ 11 h 12"/>
                <a:gd name="T4" fmla="*/ 1 w 12"/>
                <a:gd name="T5" fmla="*/ 12 h 12"/>
                <a:gd name="T6" fmla="*/ 2 w 12"/>
                <a:gd name="T7" fmla="*/ 12 h 12"/>
                <a:gd name="T8" fmla="*/ 6 w 12"/>
                <a:gd name="T9" fmla="*/ 10 h 12"/>
                <a:gd name="T10" fmla="*/ 8 w 12"/>
                <a:gd name="T11" fmla="*/ 9 h 12"/>
                <a:gd name="T12" fmla="*/ 12 w 12"/>
                <a:gd name="T13" fmla="*/ 6 h 12"/>
                <a:gd name="T14" fmla="*/ 12 w 12"/>
                <a:gd name="T15" fmla="*/ 6 h 12"/>
                <a:gd name="T16" fmla="*/ 12 w 12"/>
                <a:gd name="T17" fmla="*/ 1 h 12"/>
                <a:gd name="T18" fmla="*/ 12 w 12"/>
                <a:gd name="T19" fmla="*/ 1 h 12"/>
                <a:gd name="T20" fmla="*/ 10 w 12"/>
                <a:gd name="T21" fmla="*/ 1 h 12"/>
                <a:gd name="T22" fmla="*/ 2 w 12"/>
                <a:gd name="T23" fmla="*/ 6 h 12"/>
                <a:gd name="T24" fmla="*/ 3 w 12"/>
                <a:gd name="T25" fmla="*/ 8 h 12"/>
                <a:gd name="T26" fmla="*/ 0 w 12"/>
                <a:gd name="T2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2">
                  <a:moveTo>
                    <a:pt x="0" y="10"/>
                  </a:moveTo>
                  <a:cubicBezTo>
                    <a:pt x="0" y="11"/>
                    <a:pt x="0" y="11"/>
                    <a:pt x="0" y="11"/>
                  </a:cubicBezTo>
                  <a:cubicBezTo>
                    <a:pt x="1" y="12"/>
                    <a:pt x="1" y="12"/>
                    <a:pt x="1" y="12"/>
                  </a:cubicBezTo>
                  <a:cubicBezTo>
                    <a:pt x="1" y="12"/>
                    <a:pt x="2" y="12"/>
                    <a:pt x="2" y="12"/>
                  </a:cubicBezTo>
                  <a:cubicBezTo>
                    <a:pt x="6" y="10"/>
                    <a:pt x="6" y="10"/>
                    <a:pt x="6" y="10"/>
                  </a:cubicBezTo>
                  <a:cubicBezTo>
                    <a:pt x="8" y="9"/>
                    <a:pt x="8" y="9"/>
                    <a:pt x="8" y="9"/>
                  </a:cubicBezTo>
                  <a:cubicBezTo>
                    <a:pt x="12" y="6"/>
                    <a:pt x="12" y="6"/>
                    <a:pt x="12" y="6"/>
                  </a:cubicBezTo>
                  <a:cubicBezTo>
                    <a:pt x="12" y="6"/>
                    <a:pt x="12" y="6"/>
                    <a:pt x="12" y="6"/>
                  </a:cubicBezTo>
                  <a:cubicBezTo>
                    <a:pt x="12" y="1"/>
                    <a:pt x="12" y="1"/>
                    <a:pt x="12" y="1"/>
                  </a:cubicBezTo>
                  <a:cubicBezTo>
                    <a:pt x="12" y="1"/>
                    <a:pt x="12" y="1"/>
                    <a:pt x="12" y="1"/>
                  </a:cubicBezTo>
                  <a:cubicBezTo>
                    <a:pt x="11" y="0"/>
                    <a:pt x="10" y="0"/>
                    <a:pt x="10" y="1"/>
                  </a:cubicBezTo>
                  <a:cubicBezTo>
                    <a:pt x="2" y="6"/>
                    <a:pt x="2" y="6"/>
                    <a:pt x="2" y="6"/>
                  </a:cubicBezTo>
                  <a:cubicBezTo>
                    <a:pt x="3" y="8"/>
                    <a:pt x="3" y="8"/>
                    <a:pt x="3" y="8"/>
                  </a:cubicBezTo>
                  <a:lnTo>
                    <a:pt x="0" y="10"/>
                  </a:lnTo>
                  <a:close/>
                </a:path>
              </a:pathLst>
            </a:custGeom>
            <a:solidFill>
              <a:srgbClr val="747C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5" name="ïṧlïďe"/>
            <p:cNvSpPr/>
            <p:nvPr/>
          </p:nvSpPr>
          <p:spPr bwMode="auto">
            <a:xfrm>
              <a:off x="4937125" y="3171825"/>
              <a:ext cx="236538" cy="168275"/>
            </a:xfrm>
            <a:custGeom>
              <a:avLst/>
              <a:gdLst>
                <a:gd name="T0" fmla="*/ 141 w 149"/>
                <a:gd name="T1" fmla="*/ 100 h 106"/>
                <a:gd name="T2" fmla="*/ 141 w 149"/>
                <a:gd name="T3" fmla="*/ 100 h 106"/>
                <a:gd name="T4" fmla="*/ 0 w 149"/>
                <a:gd name="T5" fmla="*/ 15 h 106"/>
                <a:gd name="T6" fmla="*/ 0 w 149"/>
                <a:gd name="T7" fmla="*/ 0 h 106"/>
                <a:gd name="T8" fmla="*/ 135 w 149"/>
                <a:gd name="T9" fmla="*/ 81 h 106"/>
                <a:gd name="T10" fmla="*/ 135 w 149"/>
                <a:gd name="T11" fmla="*/ 81 h 106"/>
                <a:gd name="T12" fmla="*/ 149 w 149"/>
                <a:gd name="T13" fmla="*/ 91 h 106"/>
                <a:gd name="T14" fmla="*/ 149 w 149"/>
                <a:gd name="T15" fmla="*/ 106 h 106"/>
                <a:gd name="T16" fmla="*/ 141 w 149"/>
                <a:gd name="T17"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06">
                  <a:moveTo>
                    <a:pt x="141" y="100"/>
                  </a:moveTo>
                  <a:lnTo>
                    <a:pt x="141" y="100"/>
                  </a:lnTo>
                  <a:lnTo>
                    <a:pt x="0" y="15"/>
                  </a:lnTo>
                  <a:lnTo>
                    <a:pt x="0" y="0"/>
                  </a:lnTo>
                  <a:lnTo>
                    <a:pt x="135" y="81"/>
                  </a:lnTo>
                  <a:lnTo>
                    <a:pt x="135" y="81"/>
                  </a:lnTo>
                  <a:lnTo>
                    <a:pt x="149" y="91"/>
                  </a:lnTo>
                  <a:lnTo>
                    <a:pt x="149" y="106"/>
                  </a:lnTo>
                  <a:lnTo>
                    <a:pt x="141" y="100"/>
                  </a:lnTo>
                  <a:close/>
                </a:path>
              </a:pathLst>
            </a:custGeom>
            <a:solidFill>
              <a:srgbClr val="0534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6" name="işḻîḍê"/>
            <p:cNvSpPr/>
            <p:nvPr/>
          </p:nvSpPr>
          <p:spPr bwMode="auto">
            <a:xfrm>
              <a:off x="4937125" y="2987675"/>
              <a:ext cx="550863" cy="328613"/>
            </a:xfrm>
            <a:custGeom>
              <a:avLst/>
              <a:gdLst>
                <a:gd name="T0" fmla="*/ 94 w 167"/>
                <a:gd name="T1" fmla="*/ 0 h 100"/>
                <a:gd name="T2" fmla="*/ 167 w 167"/>
                <a:gd name="T3" fmla="*/ 44 h 100"/>
                <a:gd name="T4" fmla="*/ 72 w 167"/>
                <a:gd name="T5" fmla="*/ 100 h 100"/>
                <a:gd name="T6" fmla="*/ 66 w 167"/>
                <a:gd name="T7" fmla="*/ 96 h 100"/>
                <a:gd name="T8" fmla="*/ 66 w 167"/>
                <a:gd name="T9" fmla="*/ 96 h 100"/>
                <a:gd name="T10" fmla="*/ 6 w 167"/>
                <a:gd name="T11" fmla="*/ 60 h 100"/>
                <a:gd name="T12" fmla="*/ 6 w 167"/>
                <a:gd name="T13" fmla="*/ 60 h 100"/>
                <a:gd name="T14" fmla="*/ 0 w 167"/>
                <a:gd name="T15" fmla="*/ 56 h 100"/>
                <a:gd name="T16" fmla="*/ 94 w 167"/>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00">
                  <a:moveTo>
                    <a:pt x="94" y="0"/>
                  </a:moveTo>
                  <a:cubicBezTo>
                    <a:pt x="167" y="44"/>
                    <a:pt x="167" y="44"/>
                    <a:pt x="167" y="44"/>
                  </a:cubicBezTo>
                  <a:cubicBezTo>
                    <a:pt x="72" y="100"/>
                    <a:pt x="72" y="100"/>
                    <a:pt x="72" y="100"/>
                  </a:cubicBezTo>
                  <a:cubicBezTo>
                    <a:pt x="66" y="96"/>
                    <a:pt x="66" y="96"/>
                    <a:pt x="66" y="96"/>
                  </a:cubicBezTo>
                  <a:cubicBezTo>
                    <a:pt x="66" y="96"/>
                    <a:pt x="66" y="96"/>
                    <a:pt x="66" y="96"/>
                  </a:cubicBezTo>
                  <a:cubicBezTo>
                    <a:pt x="6" y="60"/>
                    <a:pt x="6" y="60"/>
                    <a:pt x="6" y="60"/>
                  </a:cubicBezTo>
                  <a:cubicBezTo>
                    <a:pt x="6" y="60"/>
                    <a:pt x="6" y="60"/>
                    <a:pt x="6" y="60"/>
                  </a:cubicBezTo>
                  <a:cubicBezTo>
                    <a:pt x="0" y="56"/>
                    <a:pt x="0" y="56"/>
                    <a:pt x="0" y="56"/>
                  </a:cubicBezTo>
                  <a:lnTo>
                    <a:pt x="94"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7" name="îŝliḍè"/>
            <p:cNvSpPr/>
            <p:nvPr/>
          </p:nvSpPr>
          <p:spPr bwMode="auto">
            <a:xfrm>
              <a:off x="5173663" y="3132138"/>
              <a:ext cx="314325" cy="207963"/>
            </a:xfrm>
            <a:custGeom>
              <a:avLst/>
              <a:gdLst>
                <a:gd name="T0" fmla="*/ 198 w 198"/>
                <a:gd name="T1" fmla="*/ 0 h 131"/>
                <a:gd name="T2" fmla="*/ 198 w 198"/>
                <a:gd name="T3" fmla="*/ 15 h 131"/>
                <a:gd name="T4" fmla="*/ 0 w 198"/>
                <a:gd name="T5" fmla="*/ 131 h 131"/>
                <a:gd name="T6" fmla="*/ 0 w 198"/>
                <a:gd name="T7" fmla="*/ 116 h 131"/>
                <a:gd name="T8" fmla="*/ 198 w 198"/>
                <a:gd name="T9" fmla="*/ 0 h 131"/>
              </a:gdLst>
              <a:ahLst/>
              <a:cxnLst>
                <a:cxn ang="0">
                  <a:pos x="T0" y="T1"/>
                </a:cxn>
                <a:cxn ang="0">
                  <a:pos x="T2" y="T3"/>
                </a:cxn>
                <a:cxn ang="0">
                  <a:pos x="T4" y="T5"/>
                </a:cxn>
                <a:cxn ang="0">
                  <a:pos x="T6" y="T7"/>
                </a:cxn>
                <a:cxn ang="0">
                  <a:pos x="T8" y="T9"/>
                </a:cxn>
              </a:cxnLst>
              <a:rect l="0" t="0" r="r" b="b"/>
              <a:pathLst>
                <a:path w="198" h="131">
                  <a:moveTo>
                    <a:pt x="198" y="0"/>
                  </a:moveTo>
                  <a:lnTo>
                    <a:pt x="198" y="15"/>
                  </a:lnTo>
                  <a:lnTo>
                    <a:pt x="0" y="131"/>
                  </a:lnTo>
                  <a:lnTo>
                    <a:pt x="0" y="116"/>
                  </a:lnTo>
                  <a:lnTo>
                    <a:pt x="198" y="0"/>
                  </a:lnTo>
                  <a:close/>
                </a:path>
              </a:pathLst>
            </a:custGeom>
            <a:solidFill>
              <a:srgbClr val="0428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8" name="îṧľîdê"/>
            <p:cNvSpPr/>
            <p:nvPr/>
          </p:nvSpPr>
          <p:spPr bwMode="auto">
            <a:xfrm>
              <a:off x="5253038" y="2990850"/>
              <a:ext cx="39688" cy="22225"/>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2 h 7"/>
                <a:gd name="T14" fmla="*/ 12 w 12"/>
                <a:gd name="T15" fmla="*/ 1 h 7"/>
                <a:gd name="T16" fmla="*/ 11 w 12"/>
                <a:gd name="T17" fmla="*/ 0 h 7"/>
                <a:gd name="T18" fmla="*/ 9 w 12"/>
                <a:gd name="T19" fmla="*/ 0 h 7"/>
                <a:gd name="T20" fmla="*/ 6 w 12"/>
                <a:gd name="T21" fmla="*/ 3 h 7"/>
                <a:gd name="T22" fmla="*/ 4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7"/>
                    <a:pt x="0" y="7"/>
                  </a:cubicBezTo>
                  <a:cubicBezTo>
                    <a:pt x="1" y="7"/>
                    <a:pt x="1" y="7"/>
                    <a:pt x="1" y="7"/>
                  </a:cubicBezTo>
                  <a:cubicBezTo>
                    <a:pt x="1" y="7"/>
                    <a:pt x="2" y="7"/>
                    <a:pt x="3" y="7"/>
                  </a:cubicBezTo>
                  <a:cubicBezTo>
                    <a:pt x="6" y="5"/>
                    <a:pt x="6" y="5"/>
                    <a:pt x="6" y="5"/>
                  </a:cubicBezTo>
                  <a:cubicBezTo>
                    <a:pt x="8" y="4"/>
                    <a:pt x="8" y="4"/>
                    <a:pt x="8" y="4"/>
                  </a:cubicBezTo>
                  <a:cubicBezTo>
                    <a:pt x="12" y="2"/>
                    <a:pt x="12" y="2"/>
                    <a:pt x="12" y="2"/>
                  </a:cubicBezTo>
                  <a:cubicBezTo>
                    <a:pt x="12" y="1"/>
                    <a:pt x="12" y="1"/>
                    <a:pt x="12" y="1"/>
                  </a:cubicBezTo>
                  <a:cubicBezTo>
                    <a:pt x="11" y="0"/>
                    <a:pt x="11" y="0"/>
                    <a:pt x="11" y="0"/>
                  </a:cubicBezTo>
                  <a:cubicBezTo>
                    <a:pt x="11" y="0"/>
                    <a:pt x="10" y="0"/>
                    <a:pt x="9" y="0"/>
                  </a:cubicBezTo>
                  <a:cubicBezTo>
                    <a:pt x="6" y="3"/>
                    <a:pt x="6" y="3"/>
                    <a:pt x="6" y="3"/>
                  </a:cubicBezTo>
                  <a:cubicBezTo>
                    <a:pt x="4" y="4"/>
                    <a:pt x="4" y="4"/>
                    <a:pt x="4"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9" name="iŝḻïďé"/>
            <p:cNvSpPr/>
            <p:nvPr/>
          </p:nvSpPr>
          <p:spPr bwMode="auto">
            <a:xfrm>
              <a:off x="5276850" y="3003550"/>
              <a:ext cx="39688" cy="26988"/>
            </a:xfrm>
            <a:custGeom>
              <a:avLst/>
              <a:gdLst>
                <a:gd name="T0" fmla="*/ 0 w 12"/>
                <a:gd name="T1" fmla="*/ 6 h 8"/>
                <a:gd name="T2" fmla="*/ 0 w 12"/>
                <a:gd name="T3" fmla="*/ 7 h 8"/>
                <a:gd name="T4" fmla="*/ 1 w 12"/>
                <a:gd name="T5" fmla="*/ 7 h 8"/>
                <a:gd name="T6" fmla="*/ 2 w 12"/>
                <a:gd name="T7" fmla="*/ 7 h 8"/>
                <a:gd name="T8" fmla="*/ 6 w 12"/>
                <a:gd name="T9" fmla="*/ 5 h 8"/>
                <a:gd name="T10" fmla="*/ 8 w 12"/>
                <a:gd name="T11" fmla="*/ 4 h 8"/>
                <a:gd name="T12" fmla="*/ 12 w 12"/>
                <a:gd name="T13" fmla="*/ 2 h 8"/>
                <a:gd name="T14" fmla="*/ 12 w 12"/>
                <a:gd name="T15" fmla="*/ 1 h 8"/>
                <a:gd name="T16" fmla="*/ 11 w 12"/>
                <a:gd name="T17" fmla="*/ 0 h 8"/>
                <a:gd name="T18" fmla="*/ 9 w 12"/>
                <a:gd name="T19" fmla="*/ 0 h 8"/>
                <a:gd name="T20" fmla="*/ 5 w 12"/>
                <a:gd name="T21" fmla="*/ 3 h 8"/>
                <a:gd name="T22" fmla="*/ 3 w 12"/>
                <a:gd name="T23" fmla="*/ 4 h 8"/>
                <a:gd name="T24" fmla="*/ 0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0" y="6"/>
                  </a:moveTo>
                  <a:cubicBezTo>
                    <a:pt x="0" y="6"/>
                    <a:pt x="0" y="7"/>
                    <a:pt x="0" y="7"/>
                  </a:cubicBezTo>
                  <a:cubicBezTo>
                    <a:pt x="1" y="7"/>
                    <a:pt x="1" y="7"/>
                    <a:pt x="1" y="7"/>
                  </a:cubicBezTo>
                  <a:cubicBezTo>
                    <a:pt x="1" y="8"/>
                    <a:pt x="2" y="8"/>
                    <a:pt x="2" y="7"/>
                  </a:cubicBezTo>
                  <a:cubicBezTo>
                    <a:pt x="6" y="5"/>
                    <a:pt x="6" y="5"/>
                    <a:pt x="6" y="5"/>
                  </a:cubicBezTo>
                  <a:cubicBezTo>
                    <a:pt x="8" y="4"/>
                    <a:pt x="8" y="4"/>
                    <a:pt x="8" y="4"/>
                  </a:cubicBezTo>
                  <a:cubicBezTo>
                    <a:pt x="12" y="2"/>
                    <a:pt x="12" y="2"/>
                    <a:pt x="12" y="2"/>
                  </a:cubicBezTo>
                  <a:cubicBezTo>
                    <a:pt x="12" y="1"/>
                    <a:pt x="12" y="1"/>
                    <a:pt x="12" y="1"/>
                  </a:cubicBezTo>
                  <a:cubicBezTo>
                    <a:pt x="11" y="0"/>
                    <a:pt x="11" y="0"/>
                    <a:pt x="11" y="0"/>
                  </a:cubicBezTo>
                  <a:cubicBezTo>
                    <a:pt x="11" y="0"/>
                    <a:pt x="10" y="0"/>
                    <a:pt x="9" y="0"/>
                  </a:cubicBezTo>
                  <a:cubicBezTo>
                    <a:pt x="5" y="3"/>
                    <a:pt x="5" y="3"/>
                    <a:pt x="5" y="3"/>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0" name="ïṩḷîḓê"/>
            <p:cNvSpPr/>
            <p:nvPr/>
          </p:nvSpPr>
          <p:spPr bwMode="auto">
            <a:xfrm>
              <a:off x="5299075" y="3016250"/>
              <a:ext cx="39688" cy="26988"/>
            </a:xfrm>
            <a:custGeom>
              <a:avLst/>
              <a:gdLst>
                <a:gd name="T0" fmla="*/ 0 w 12"/>
                <a:gd name="T1" fmla="*/ 6 h 8"/>
                <a:gd name="T2" fmla="*/ 0 w 12"/>
                <a:gd name="T3" fmla="*/ 7 h 8"/>
                <a:gd name="T4" fmla="*/ 0 w 12"/>
                <a:gd name="T5" fmla="*/ 7 h 8"/>
                <a:gd name="T6" fmla="*/ 2 w 12"/>
                <a:gd name="T7" fmla="*/ 7 h 8"/>
                <a:gd name="T8" fmla="*/ 6 w 12"/>
                <a:gd name="T9" fmla="*/ 5 h 8"/>
                <a:gd name="T10" fmla="*/ 8 w 12"/>
                <a:gd name="T11" fmla="*/ 4 h 8"/>
                <a:gd name="T12" fmla="*/ 12 w 12"/>
                <a:gd name="T13" fmla="*/ 2 h 8"/>
                <a:gd name="T14" fmla="*/ 12 w 12"/>
                <a:gd name="T15" fmla="*/ 1 h 8"/>
                <a:gd name="T16" fmla="*/ 11 w 12"/>
                <a:gd name="T17" fmla="*/ 1 h 8"/>
                <a:gd name="T18" fmla="*/ 9 w 12"/>
                <a:gd name="T19" fmla="*/ 1 h 8"/>
                <a:gd name="T20" fmla="*/ 5 w 12"/>
                <a:gd name="T21" fmla="*/ 3 h 8"/>
                <a:gd name="T22" fmla="*/ 3 w 12"/>
                <a:gd name="T23" fmla="*/ 4 h 8"/>
                <a:gd name="T24" fmla="*/ 0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0" y="6"/>
                  </a:moveTo>
                  <a:cubicBezTo>
                    <a:pt x="0" y="6"/>
                    <a:pt x="0" y="7"/>
                    <a:pt x="0" y="7"/>
                  </a:cubicBezTo>
                  <a:cubicBezTo>
                    <a:pt x="0" y="7"/>
                    <a:pt x="0" y="7"/>
                    <a:pt x="0" y="7"/>
                  </a:cubicBezTo>
                  <a:cubicBezTo>
                    <a:pt x="1" y="8"/>
                    <a:pt x="2" y="8"/>
                    <a:pt x="2" y="7"/>
                  </a:cubicBezTo>
                  <a:cubicBezTo>
                    <a:pt x="6" y="5"/>
                    <a:pt x="6" y="5"/>
                    <a:pt x="6" y="5"/>
                  </a:cubicBezTo>
                  <a:cubicBezTo>
                    <a:pt x="8" y="4"/>
                    <a:pt x="8" y="4"/>
                    <a:pt x="8" y="4"/>
                  </a:cubicBezTo>
                  <a:cubicBezTo>
                    <a:pt x="12" y="2"/>
                    <a:pt x="12" y="2"/>
                    <a:pt x="12" y="2"/>
                  </a:cubicBezTo>
                  <a:cubicBezTo>
                    <a:pt x="12" y="2"/>
                    <a:pt x="12" y="1"/>
                    <a:pt x="12" y="1"/>
                  </a:cubicBezTo>
                  <a:cubicBezTo>
                    <a:pt x="11" y="1"/>
                    <a:pt x="11" y="1"/>
                    <a:pt x="11" y="1"/>
                  </a:cubicBezTo>
                  <a:cubicBezTo>
                    <a:pt x="11" y="0"/>
                    <a:pt x="10" y="0"/>
                    <a:pt x="9" y="1"/>
                  </a:cubicBezTo>
                  <a:cubicBezTo>
                    <a:pt x="5" y="3"/>
                    <a:pt x="5" y="3"/>
                    <a:pt x="5" y="3"/>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1" name="iṧḻîďê"/>
            <p:cNvSpPr/>
            <p:nvPr/>
          </p:nvSpPr>
          <p:spPr bwMode="auto">
            <a:xfrm>
              <a:off x="5319713" y="3030538"/>
              <a:ext cx="42863" cy="25400"/>
            </a:xfrm>
            <a:custGeom>
              <a:avLst/>
              <a:gdLst>
                <a:gd name="T0" fmla="*/ 1 w 13"/>
                <a:gd name="T1" fmla="*/ 6 h 8"/>
                <a:gd name="T2" fmla="*/ 1 w 13"/>
                <a:gd name="T3" fmla="*/ 7 h 8"/>
                <a:gd name="T4" fmla="*/ 1 w 13"/>
                <a:gd name="T5" fmla="*/ 7 h 8"/>
                <a:gd name="T6" fmla="*/ 3 w 13"/>
                <a:gd name="T7" fmla="*/ 7 h 8"/>
                <a:gd name="T8" fmla="*/ 6 w 13"/>
                <a:gd name="T9" fmla="*/ 6 h 8"/>
                <a:gd name="T10" fmla="*/ 9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7"/>
                    <a:pt x="1" y="7"/>
                    <a:pt x="1" y="7"/>
                  </a:cubicBezTo>
                  <a:cubicBezTo>
                    <a:pt x="2" y="8"/>
                    <a:pt x="3" y="8"/>
                    <a:pt x="3" y="7"/>
                  </a:cubicBezTo>
                  <a:cubicBezTo>
                    <a:pt x="6" y="6"/>
                    <a:pt x="6" y="6"/>
                    <a:pt x="6" y="6"/>
                  </a:cubicBezTo>
                  <a:cubicBezTo>
                    <a:pt x="9" y="4"/>
                    <a:pt x="9" y="4"/>
                    <a:pt x="9" y="4"/>
                  </a:cubicBezTo>
                  <a:cubicBezTo>
                    <a:pt x="12" y="2"/>
                    <a:pt x="12" y="2"/>
                    <a:pt x="12" y="2"/>
                  </a:cubicBezTo>
                  <a:cubicBezTo>
                    <a:pt x="13" y="2"/>
                    <a:pt x="13" y="1"/>
                    <a:pt x="12" y="1"/>
                  </a:cubicBezTo>
                  <a:cubicBezTo>
                    <a:pt x="12" y="1"/>
                    <a:pt x="12" y="1"/>
                    <a:pt x="12" y="1"/>
                  </a:cubicBezTo>
                  <a:cubicBezTo>
                    <a:pt x="11" y="0"/>
                    <a:pt x="11"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2" name="iṡḻîḑê"/>
            <p:cNvSpPr/>
            <p:nvPr/>
          </p:nvSpPr>
          <p:spPr bwMode="auto">
            <a:xfrm>
              <a:off x="5341938" y="3043238"/>
              <a:ext cx="42863" cy="26988"/>
            </a:xfrm>
            <a:custGeom>
              <a:avLst/>
              <a:gdLst>
                <a:gd name="T0" fmla="*/ 1 w 13"/>
                <a:gd name="T1" fmla="*/ 6 h 8"/>
                <a:gd name="T2" fmla="*/ 1 w 13"/>
                <a:gd name="T3" fmla="*/ 7 h 8"/>
                <a:gd name="T4" fmla="*/ 1 w 13"/>
                <a:gd name="T5" fmla="*/ 8 h 8"/>
                <a:gd name="T6" fmla="*/ 3 w 13"/>
                <a:gd name="T7" fmla="*/ 8 h 8"/>
                <a:gd name="T8" fmla="*/ 6 w 13"/>
                <a:gd name="T9" fmla="*/ 6 h 8"/>
                <a:gd name="T10" fmla="*/ 8 w 13"/>
                <a:gd name="T11" fmla="*/ 4 h 8"/>
                <a:gd name="T12" fmla="*/ 12 w 13"/>
                <a:gd name="T13" fmla="*/ 2 h 8"/>
                <a:gd name="T14" fmla="*/ 12 w 13"/>
                <a:gd name="T15" fmla="*/ 1 h 8"/>
                <a:gd name="T16" fmla="*/ 12 w 13"/>
                <a:gd name="T17" fmla="*/ 1 h 8"/>
                <a:gd name="T18" fmla="*/ 10 w 13"/>
                <a:gd name="T19" fmla="*/ 1 h 8"/>
                <a:gd name="T20" fmla="*/ 6 w 13"/>
                <a:gd name="T21" fmla="*/ 3 h 8"/>
                <a:gd name="T22" fmla="*/ 4 w 13"/>
                <a:gd name="T23" fmla="*/ 4 h 8"/>
                <a:gd name="T24" fmla="*/ 1 w 13"/>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8">
                  <a:moveTo>
                    <a:pt x="1" y="6"/>
                  </a:moveTo>
                  <a:cubicBezTo>
                    <a:pt x="0" y="6"/>
                    <a:pt x="0" y="7"/>
                    <a:pt x="1" y="7"/>
                  </a:cubicBezTo>
                  <a:cubicBezTo>
                    <a:pt x="1" y="8"/>
                    <a:pt x="1" y="8"/>
                    <a:pt x="1" y="8"/>
                  </a:cubicBezTo>
                  <a:cubicBezTo>
                    <a:pt x="2" y="8"/>
                    <a:pt x="3" y="8"/>
                    <a:pt x="3" y="8"/>
                  </a:cubicBezTo>
                  <a:cubicBezTo>
                    <a:pt x="6" y="6"/>
                    <a:pt x="6" y="6"/>
                    <a:pt x="6" y="6"/>
                  </a:cubicBezTo>
                  <a:cubicBezTo>
                    <a:pt x="8" y="4"/>
                    <a:pt x="8" y="4"/>
                    <a:pt x="8" y="4"/>
                  </a:cubicBezTo>
                  <a:cubicBezTo>
                    <a:pt x="12" y="2"/>
                    <a:pt x="12" y="2"/>
                    <a:pt x="12" y="2"/>
                  </a:cubicBezTo>
                  <a:cubicBezTo>
                    <a:pt x="13" y="2"/>
                    <a:pt x="13" y="1"/>
                    <a:pt x="12" y="1"/>
                  </a:cubicBezTo>
                  <a:cubicBezTo>
                    <a:pt x="12" y="1"/>
                    <a:pt x="12" y="1"/>
                    <a:pt x="12" y="1"/>
                  </a:cubicBezTo>
                  <a:cubicBezTo>
                    <a:pt x="11" y="0"/>
                    <a:pt x="10" y="0"/>
                    <a:pt x="10" y="1"/>
                  </a:cubicBezTo>
                  <a:cubicBezTo>
                    <a:pt x="6" y="3"/>
                    <a:pt x="6" y="3"/>
                    <a:pt x="6" y="3"/>
                  </a:cubicBezTo>
                  <a:cubicBezTo>
                    <a:pt x="4" y="4"/>
                    <a:pt x="4" y="4"/>
                    <a:pt x="4" y="4"/>
                  </a:cubicBezTo>
                  <a:lnTo>
                    <a:pt x="1"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3" name="îṡļiḓê"/>
            <p:cNvSpPr/>
            <p:nvPr/>
          </p:nvSpPr>
          <p:spPr bwMode="auto">
            <a:xfrm>
              <a:off x="5365750" y="3059113"/>
              <a:ext cx="42863" cy="23813"/>
            </a:xfrm>
            <a:custGeom>
              <a:avLst/>
              <a:gdLst>
                <a:gd name="T0" fmla="*/ 1 w 13"/>
                <a:gd name="T1" fmla="*/ 5 h 7"/>
                <a:gd name="T2" fmla="*/ 1 w 13"/>
                <a:gd name="T3" fmla="*/ 6 h 7"/>
                <a:gd name="T4" fmla="*/ 1 w 13"/>
                <a:gd name="T5" fmla="*/ 7 h 7"/>
                <a:gd name="T6" fmla="*/ 3 w 13"/>
                <a:gd name="T7" fmla="*/ 7 h 7"/>
                <a:gd name="T8" fmla="*/ 6 w 13"/>
                <a:gd name="T9" fmla="*/ 5 h 7"/>
                <a:gd name="T10" fmla="*/ 8 w 13"/>
                <a:gd name="T11" fmla="*/ 4 h 7"/>
                <a:gd name="T12" fmla="*/ 12 w 13"/>
                <a:gd name="T13" fmla="*/ 1 h 7"/>
                <a:gd name="T14" fmla="*/ 12 w 13"/>
                <a:gd name="T15" fmla="*/ 0 h 7"/>
                <a:gd name="T16" fmla="*/ 12 w 13"/>
                <a:gd name="T17" fmla="*/ 0 h 7"/>
                <a:gd name="T18" fmla="*/ 10 w 13"/>
                <a:gd name="T19" fmla="*/ 0 h 7"/>
                <a:gd name="T20" fmla="*/ 6 w 13"/>
                <a:gd name="T21" fmla="*/ 2 h 7"/>
                <a:gd name="T22" fmla="*/ 4 w 13"/>
                <a:gd name="T23" fmla="*/ 3 h 7"/>
                <a:gd name="T24" fmla="*/ 1 w 13"/>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1" y="5"/>
                  </a:moveTo>
                  <a:cubicBezTo>
                    <a:pt x="0" y="6"/>
                    <a:pt x="0" y="6"/>
                    <a:pt x="1" y="6"/>
                  </a:cubicBezTo>
                  <a:cubicBezTo>
                    <a:pt x="1" y="7"/>
                    <a:pt x="1" y="7"/>
                    <a:pt x="1" y="7"/>
                  </a:cubicBezTo>
                  <a:cubicBezTo>
                    <a:pt x="2" y="7"/>
                    <a:pt x="2" y="7"/>
                    <a:pt x="3" y="7"/>
                  </a:cubicBezTo>
                  <a:cubicBezTo>
                    <a:pt x="6" y="5"/>
                    <a:pt x="6" y="5"/>
                    <a:pt x="6" y="5"/>
                  </a:cubicBezTo>
                  <a:cubicBezTo>
                    <a:pt x="8" y="4"/>
                    <a:pt x="8" y="4"/>
                    <a:pt x="8" y="4"/>
                  </a:cubicBezTo>
                  <a:cubicBezTo>
                    <a:pt x="12" y="1"/>
                    <a:pt x="12" y="1"/>
                    <a:pt x="12" y="1"/>
                  </a:cubicBezTo>
                  <a:cubicBezTo>
                    <a:pt x="13" y="1"/>
                    <a:pt x="13" y="0"/>
                    <a:pt x="12" y="0"/>
                  </a:cubicBezTo>
                  <a:cubicBezTo>
                    <a:pt x="12" y="0"/>
                    <a:pt x="12" y="0"/>
                    <a:pt x="12" y="0"/>
                  </a:cubicBezTo>
                  <a:cubicBezTo>
                    <a:pt x="11" y="0"/>
                    <a:pt x="10" y="0"/>
                    <a:pt x="10" y="0"/>
                  </a:cubicBezTo>
                  <a:cubicBezTo>
                    <a:pt x="6" y="2"/>
                    <a:pt x="6" y="2"/>
                    <a:pt x="6" y="2"/>
                  </a:cubicBezTo>
                  <a:cubicBezTo>
                    <a:pt x="4" y="3"/>
                    <a:pt x="4" y="3"/>
                    <a:pt x="4" y="3"/>
                  </a:cubicBezTo>
                  <a:lnTo>
                    <a:pt x="1"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4" name="isḷíḓe"/>
            <p:cNvSpPr/>
            <p:nvPr/>
          </p:nvSpPr>
          <p:spPr bwMode="auto">
            <a:xfrm>
              <a:off x="5387975" y="3073400"/>
              <a:ext cx="42863" cy="22225"/>
            </a:xfrm>
            <a:custGeom>
              <a:avLst/>
              <a:gdLst>
                <a:gd name="T0" fmla="*/ 0 w 13"/>
                <a:gd name="T1" fmla="*/ 5 h 7"/>
                <a:gd name="T2" fmla="*/ 0 w 13"/>
                <a:gd name="T3" fmla="*/ 6 h 7"/>
                <a:gd name="T4" fmla="*/ 1 w 13"/>
                <a:gd name="T5" fmla="*/ 7 h 7"/>
                <a:gd name="T6" fmla="*/ 3 w 13"/>
                <a:gd name="T7" fmla="*/ 7 h 7"/>
                <a:gd name="T8" fmla="*/ 6 w 13"/>
                <a:gd name="T9" fmla="*/ 5 h 7"/>
                <a:gd name="T10" fmla="*/ 8 w 13"/>
                <a:gd name="T11" fmla="*/ 4 h 7"/>
                <a:gd name="T12" fmla="*/ 12 w 13"/>
                <a:gd name="T13" fmla="*/ 1 h 7"/>
                <a:gd name="T14" fmla="*/ 12 w 13"/>
                <a:gd name="T15" fmla="*/ 0 h 7"/>
                <a:gd name="T16" fmla="*/ 12 w 13"/>
                <a:gd name="T17" fmla="*/ 0 h 7"/>
                <a:gd name="T18" fmla="*/ 10 w 13"/>
                <a:gd name="T19" fmla="*/ 0 h 7"/>
                <a:gd name="T20" fmla="*/ 6 w 13"/>
                <a:gd name="T21" fmla="*/ 2 h 7"/>
                <a:gd name="T22" fmla="*/ 4 w 13"/>
                <a:gd name="T23" fmla="*/ 3 h 7"/>
                <a:gd name="T24" fmla="*/ 0 w 13"/>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
                  <a:moveTo>
                    <a:pt x="0" y="5"/>
                  </a:moveTo>
                  <a:cubicBezTo>
                    <a:pt x="0" y="6"/>
                    <a:pt x="0" y="6"/>
                    <a:pt x="0" y="6"/>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3" y="1"/>
                    <a:pt x="13" y="0"/>
                    <a:pt x="12" y="0"/>
                  </a:cubicBezTo>
                  <a:cubicBezTo>
                    <a:pt x="12" y="0"/>
                    <a:pt x="12" y="0"/>
                    <a:pt x="12" y="0"/>
                  </a:cubicBezTo>
                  <a:cubicBezTo>
                    <a:pt x="11" y="0"/>
                    <a:pt x="10" y="0"/>
                    <a:pt x="10" y="0"/>
                  </a:cubicBezTo>
                  <a:cubicBezTo>
                    <a:pt x="6" y="2"/>
                    <a:pt x="6" y="2"/>
                    <a:pt x="6" y="2"/>
                  </a:cubicBezTo>
                  <a:cubicBezTo>
                    <a:pt x="4" y="3"/>
                    <a:pt x="4" y="3"/>
                    <a:pt x="4" y="3"/>
                  </a:cubicBezTo>
                  <a:lnTo>
                    <a:pt x="0"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5" name="í$1iďê"/>
            <p:cNvSpPr/>
            <p:nvPr/>
          </p:nvSpPr>
          <p:spPr bwMode="auto">
            <a:xfrm>
              <a:off x="5411788" y="3086100"/>
              <a:ext cx="39688" cy="23813"/>
            </a:xfrm>
            <a:custGeom>
              <a:avLst/>
              <a:gdLst>
                <a:gd name="T0" fmla="*/ 0 w 12"/>
                <a:gd name="T1" fmla="*/ 5 h 7"/>
                <a:gd name="T2" fmla="*/ 0 w 12"/>
                <a:gd name="T3" fmla="*/ 7 h 7"/>
                <a:gd name="T4" fmla="*/ 1 w 12"/>
                <a:gd name="T5" fmla="*/ 7 h 7"/>
                <a:gd name="T6" fmla="*/ 3 w 12"/>
                <a:gd name="T7" fmla="*/ 7 h 7"/>
                <a:gd name="T8" fmla="*/ 6 w 12"/>
                <a:gd name="T9" fmla="*/ 5 h 7"/>
                <a:gd name="T10" fmla="*/ 8 w 12"/>
                <a:gd name="T11" fmla="*/ 4 h 7"/>
                <a:gd name="T12" fmla="*/ 12 w 12"/>
                <a:gd name="T13" fmla="*/ 1 h 7"/>
                <a:gd name="T14" fmla="*/ 12 w 12"/>
                <a:gd name="T15" fmla="*/ 0 h 7"/>
                <a:gd name="T16" fmla="*/ 11 w 12"/>
                <a:gd name="T17" fmla="*/ 0 h 7"/>
                <a:gd name="T18" fmla="*/ 10 w 12"/>
                <a:gd name="T19" fmla="*/ 0 h 7"/>
                <a:gd name="T20" fmla="*/ 6 w 12"/>
                <a:gd name="T21" fmla="*/ 2 h 7"/>
                <a:gd name="T22" fmla="*/ 4 w 12"/>
                <a:gd name="T23" fmla="*/ 4 h 7"/>
                <a:gd name="T24" fmla="*/ 0 w 12"/>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5"/>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1"/>
                    <a:pt x="12" y="1"/>
                    <a:pt x="12" y="1"/>
                  </a:cubicBezTo>
                  <a:cubicBezTo>
                    <a:pt x="12" y="1"/>
                    <a:pt x="12" y="1"/>
                    <a:pt x="12" y="0"/>
                  </a:cubicBezTo>
                  <a:cubicBezTo>
                    <a:pt x="11" y="0"/>
                    <a:pt x="11" y="0"/>
                    <a:pt x="11" y="0"/>
                  </a:cubicBezTo>
                  <a:cubicBezTo>
                    <a:pt x="11" y="0"/>
                    <a:pt x="10" y="0"/>
                    <a:pt x="10" y="0"/>
                  </a:cubicBezTo>
                  <a:cubicBezTo>
                    <a:pt x="6" y="2"/>
                    <a:pt x="6" y="2"/>
                    <a:pt x="6" y="2"/>
                  </a:cubicBezTo>
                  <a:cubicBezTo>
                    <a:pt x="4" y="4"/>
                    <a:pt x="4" y="4"/>
                    <a:pt x="4" y="4"/>
                  </a:cubicBezTo>
                  <a:lnTo>
                    <a:pt x="0" y="5"/>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6" name="işḻíďé"/>
            <p:cNvSpPr/>
            <p:nvPr/>
          </p:nvSpPr>
          <p:spPr bwMode="auto">
            <a:xfrm>
              <a:off x="5434013" y="3098800"/>
              <a:ext cx="39688" cy="23813"/>
            </a:xfrm>
            <a:custGeom>
              <a:avLst/>
              <a:gdLst>
                <a:gd name="T0" fmla="*/ 0 w 12"/>
                <a:gd name="T1" fmla="*/ 6 h 7"/>
                <a:gd name="T2" fmla="*/ 0 w 12"/>
                <a:gd name="T3" fmla="*/ 7 h 7"/>
                <a:gd name="T4" fmla="*/ 1 w 12"/>
                <a:gd name="T5" fmla="*/ 7 h 7"/>
                <a:gd name="T6" fmla="*/ 3 w 12"/>
                <a:gd name="T7" fmla="*/ 7 h 7"/>
                <a:gd name="T8" fmla="*/ 6 w 12"/>
                <a:gd name="T9" fmla="*/ 5 h 7"/>
                <a:gd name="T10" fmla="*/ 8 w 12"/>
                <a:gd name="T11" fmla="*/ 4 h 7"/>
                <a:gd name="T12" fmla="*/ 12 w 12"/>
                <a:gd name="T13" fmla="*/ 2 h 7"/>
                <a:gd name="T14" fmla="*/ 12 w 12"/>
                <a:gd name="T15" fmla="*/ 0 h 7"/>
                <a:gd name="T16" fmla="*/ 11 w 12"/>
                <a:gd name="T17" fmla="*/ 0 h 7"/>
                <a:gd name="T18" fmla="*/ 9 w 12"/>
                <a:gd name="T19" fmla="*/ 0 h 7"/>
                <a:gd name="T20" fmla="*/ 6 w 12"/>
                <a:gd name="T21" fmla="*/ 2 h 7"/>
                <a:gd name="T22" fmla="*/ 3 w 12"/>
                <a:gd name="T23" fmla="*/ 4 h 7"/>
                <a:gd name="T24" fmla="*/ 0 w 12"/>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
                  <a:moveTo>
                    <a:pt x="0" y="6"/>
                  </a:moveTo>
                  <a:cubicBezTo>
                    <a:pt x="0" y="6"/>
                    <a:pt x="0" y="6"/>
                    <a:pt x="0" y="7"/>
                  </a:cubicBezTo>
                  <a:cubicBezTo>
                    <a:pt x="1" y="7"/>
                    <a:pt x="1" y="7"/>
                    <a:pt x="1" y="7"/>
                  </a:cubicBezTo>
                  <a:cubicBezTo>
                    <a:pt x="1" y="7"/>
                    <a:pt x="2" y="7"/>
                    <a:pt x="3" y="7"/>
                  </a:cubicBezTo>
                  <a:cubicBezTo>
                    <a:pt x="6" y="5"/>
                    <a:pt x="6" y="5"/>
                    <a:pt x="6" y="5"/>
                  </a:cubicBezTo>
                  <a:cubicBezTo>
                    <a:pt x="8" y="4"/>
                    <a:pt x="8" y="4"/>
                    <a:pt x="8" y="4"/>
                  </a:cubicBezTo>
                  <a:cubicBezTo>
                    <a:pt x="12" y="2"/>
                    <a:pt x="12" y="2"/>
                    <a:pt x="12" y="2"/>
                  </a:cubicBezTo>
                  <a:cubicBezTo>
                    <a:pt x="12" y="1"/>
                    <a:pt x="12" y="1"/>
                    <a:pt x="12" y="0"/>
                  </a:cubicBezTo>
                  <a:cubicBezTo>
                    <a:pt x="11" y="0"/>
                    <a:pt x="11" y="0"/>
                    <a:pt x="11" y="0"/>
                  </a:cubicBezTo>
                  <a:cubicBezTo>
                    <a:pt x="11" y="0"/>
                    <a:pt x="10" y="0"/>
                    <a:pt x="9" y="0"/>
                  </a:cubicBezTo>
                  <a:cubicBezTo>
                    <a:pt x="6" y="2"/>
                    <a:pt x="6" y="2"/>
                    <a:pt x="6" y="2"/>
                  </a:cubicBezTo>
                  <a:cubicBezTo>
                    <a:pt x="3" y="4"/>
                    <a:pt x="3" y="4"/>
                    <a:pt x="3" y="4"/>
                  </a:cubicBezTo>
                  <a:lnTo>
                    <a:pt x="0" y="6"/>
                  </a:lnTo>
                  <a:close/>
                </a:path>
              </a:pathLst>
            </a:custGeom>
            <a:solidFill>
              <a:srgbClr val="BDC7C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7" name="í$ḻíḑé"/>
            <p:cNvSpPr/>
            <p:nvPr/>
          </p:nvSpPr>
          <p:spPr bwMode="auto">
            <a:xfrm>
              <a:off x="4962525" y="3006725"/>
              <a:ext cx="495300" cy="290513"/>
            </a:xfrm>
            <a:custGeom>
              <a:avLst/>
              <a:gdLst>
                <a:gd name="T0" fmla="*/ 3 w 150"/>
                <a:gd name="T1" fmla="*/ 47 h 88"/>
                <a:gd name="T2" fmla="*/ 3 w 150"/>
                <a:gd name="T3" fmla="*/ 53 h 88"/>
                <a:gd name="T4" fmla="*/ 61 w 150"/>
                <a:gd name="T5" fmla="*/ 87 h 88"/>
                <a:gd name="T6" fmla="*/ 70 w 150"/>
                <a:gd name="T7" fmla="*/ 87 h 88"/>
                <a:gd name="T8" fmla="*/ 147 w 150"/>
                <a:gd name="T9" fmla="*/ 41 h 88"/>
                <a:gd name="T10" fmla="*/ 147 w 150"/>
                <a:gd name="T11" fmla="*/ 35 h 88"/>
                <a:gd name="T12" fmla="*/ 90 w 150"/>
                <a:gd name="T13" fmla="*/ 1 h 88"/>
                <a:gd name="T14" fmla="*/ 81 w 150"/>
                <a:gd name="T15" fmla="*/ 1 h 88"/>
                <a:gd name="T16" fmla="*/ 3 w 150"/>
                <a:gd name="T17" fmla="*/ 4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88">
                  <a:moveTo>
                    <a:pt x="3" y="47"/>
                  </a:moveTo>
                  <a:cubicBezTo>
                    <a:pt x="1" y="48"/>
                    <a:pt x="0" y="51"/>
                    <a:pt x="3" y="53"/>
                  </a:cubicBezTo>
                  <a:cubicBezTo>
                    <a:pt x="61" y="87"/>
                    <a:pt x="61" y="87"/>
                    <a:pt x="61" y="87"/>
                  </a:cubicBezTo>
                  <a:cubicBezTo>
                    <a:pt x="63" y="88"/>
                    <a:pt x="67" y="88"/>
                    <a:pt x="70" y="87"/>
                  </a:cubicBezTo>
                  <a:cubicBezTo>
                    <a:pt x="147" y="41"/>
                    <a:pt x="147" y="41"/>
                    <a:pt x="147" y="41"/>
                  </a:cubicBezTo>
                  <a:cubicBezTo>
                    <a:pt x="150" y="40"/>
                    <a:pt x="150" y="37"/>
                    <a:pt x="147" y="35"/>
                  </a:cubicBezTo>
                  <a:cubicBezTo>
                    <a:pt x="90" y="1"/>
                    <a:pt x="90" y="1"/>
                    <a:pt x="90" y="1"/>
                  </a:cubicBezTo>
                  <a:cubicBezTo>
                    <a:pt x="87" y="0"/>
                    <a:pt x="83" y="0"/>
                    <a:pt x="81" y="1"/>
                  </a:cubicBezTo>
                  <a:lnTo>
                    <a:pt x="3" y="47"/>
                  </a:lnTo>
                  <a:close/>
                </a:path>
              </a:pathLst>
            </a:custGeom>
            <a:solidFill>
              <a:srgbClr val="ECF3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8" name="ïś1ïḋé"/>
            <p:cNvSpPr/>
            <p:nvPr/>
          </p:nvSpPr>
          <p:spPr bwMode="auto">
            <a:xfrm>
              <a:off x="5368925" y="2838450"/>
              <a:ext cx="141288" cy="268288"/>
            </a:xfrm>
            <a:custGeom>
              <a:avLst/>
              <a:gdLst>
                <a:gd name="T0" fmla="*/ 3 w 43"/>
                <a:gd name="T1" fmla="*/ 75 h 81"/>
                <a:gd name="T2" fmla="*/ 6 w 43"/>
                <a:gd name="T3" fmla="*/ 58 h 81"/>
                <a:gd name="T4" fmla="*/ 15 w 43"/>
                <a:gd name="T5" fmla="*/ 19 h 81"/>
                <a:gd name="T6" fmla="*/ 22 w 43"/>
                <a:gd name="T7" fmla="*/ 4 h 81"/>
                <a:gd name="T8" fmla="*/ 29 w 43"/>
                <a:gd name="T9" fmla="*/ 1 h 81"/>
                <a:gd name="T10" fmla="*/ 32 w 43"/>
                <a:gd name="T11" fmla="*/ 7 h 81"/>
                <a:gd name="T12" fmla="*/ 24 w 43"/>
                <a:gd name="T13" fmla="*/ 24 h 81"/>
                <a:gd name="T14" fmla="*/ 43 w 43"/>
                <a:gd name="T15" fmla="*/ 35 h 81"/>
                <a:gd name="T16" fmla="*/ 39 w 43"/>
                <a:gd name="T17" fmla="*/ 50 h 81"/>
                <a:gd name="T18" fmla="*/ 29 w 43"/>
                <a:gd name="T19" fmla="*/ 64 h 81"/>
                <a:gd name="T20" fmla="*/ 26 w 43"/>
                <a:gd name="T21" fmla="*/ 81 h 81"/>
                <a:gd name="T22" fmla="*/ 3 w 43"/>
                <a:gd name="T23"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81">
                  <a:moveTo>
                    <a:pt x="3" y="75"/>
                  </a:moveTo>
                  <a:cubicBezTo>
                    <a:pt x="6" y="58"/>
                    <a:pt x="6" y="58"/>
                    <a:pt x="6" y="58"/>
                  </a:cubicBezTo>
                  <a:cubicBezTo>
                    <a:pt x="0" y="39"/>
                    <a:pt x="6" y="36"/>
                    <a:pt x="15" y="19"/>
                  </a:cubicBezTo>
                  <a:cubicBezTo>
                    <a:pt x="15" y="19"/>
                    <a:pt x="19" y="9"/>
                    <a:pt x="22" y="4"/>
                  </a:cubicBezTo>
                  <a:cubicBezTo>
                    <a:pt x="24" y="1"/>
                    <a:pt x="27" y="0"/>
                    <a:pt x="29" y="1"/>
                  </a:cubicBezTo>
                  <a:cubicBezTo>
                    <a:pt x="31" y="2"/>
                    <a:pt x="33" y="3"/>
                    <a:pt x="32" y="7"/>
                  </a:cubicBezTo>
                  <a:cubicBezTo>
                    <a:pt x="30" y="12"/>
                    <a:pt x="26" y="18"/>
                    <a:pt x="24" y="24"/>
                  </a:cubicBezTo>
                  <a:cubicBezTo>
                    <a:pt x="38" y="26"/>
                    <a:pt x="42" y="29"/>
                    <a:pt x="43" y="35"/>
                  </a:cubicBezTo>
                  <a:cubicBezTo>
                    <a:pt x="43" y="39"/>
                    <a:pt x="41" y="45"/>
                    <a:pt x="39" y="50"/>
                  </a:cubicBezTo>
                  <a:cubicBezTo>
                    <a:pt x="36" y="59"/>
                    <a:pt x="37" y="59"/>
                    <a:pt x="29" y="64"/>
                  </a:cubicBezTo>
                  <a:cubicBezTo>
                    <a:pt x="26" y="81"/>
                    <a:pt x="26" y="81"/>
                    <a:pt x="26" y="81"/>
                  </a:cubicBezTo>
                  <a:lnTo>
                    <a:pt x="3" y="75"/>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9" name="iṥḷîḑé"/>
            <p:cNvSpPr/>
            <p:nvPr/>
          </p:nvSpPr>
          <p:spPr bwMode="auto">
            <a:xfrm>
              <a:off x="4894263" y="2855913"/>
              <a:ext cx="160338" cy="269875"/>
            </a:xfrm>
            <a:custGeom>
              <a:avLst/>
              <a:gdLst>
                <a:gd name="T0" fmla="*/ 3 w 49"/>
                <a:gd name="T1" fmla="*/ 14 h 82"/>
                <a:gd name="T2" fmla="*/ 0 w 49"/>
                <a:gd name="T3" fmla="*/ 65 h 82"/>
                <a:gd name="T4" fmla="*/ 36 w 49"/>
                <a:gd name="T5" fmla="*/ 82 h 82"/>
                <a:gd name="T6" fmla="*/ 49 w 49"/>
                <a:gd name="T7" fmla="*/ 0 h 82"/>
                <a:gd name="T8" fmla="*/ 3 w 49"/>
                <a:gd name="T9" fmla="*/ 14 h 82"/>
              </a:gdLst>
              <a:ahLst/>
              <a:cxnLst>
                <a:cxn ang="0">
                  <a:pos x="T0" y="T1"/>
                </a:cxn>
                <a:cxn ang="0">
                  <a:pos x="T2" y="T3"/>
                </a:cxn>
                <a:cxn ang="0">
                  <a:pos x="T4" y="T5"/>
                </a:cxn>
                <a:cxn ang="0">
                  <a:pos x="T6" y="T7"/>
                </a:cxn>
                <a:cxn ang="0">
                  <a:pos x="T8" y="T9"/>
                </a:cxn>
              </a:cxnLst>
              <a:rect l="0" t="0" r="r" b="b"/>
              <a:pathLst>
                <a:path w="49" h="82">
                  <a:moveTo>
                    <a:pt x="3" y="14"/>
                  </a:moveTo>
                  <a:cubicBezTo>
                    <a:pt x="6" y="42"/>
                    <a:pt x="7" y="37"/>
                    <a:pt x="0" y="65"/>
                  </a:cubicBezTo>
                  <a:cubicBezTo>
                    <a:pt x="36" y="82"/>
                    <a:pt x="36" y="82"/>
                    <a:pt x="36" y="82"/>
                  </a:cubicBezTo>
                  <a:cubicBezTo>
                    <a:pt x="33" y="42"/>
                    <a:pt x="38" y="38"/>
                    <a:pt x="49" y="0"/>
                  </a:cubicBezTo>
                  <a:lnTo>
                    <a:pt x="3" y="14"/>
                  </a:lnTo>
                  <a:close/>
                </a:path>
              </a:pathLst>
            </a:custGeom>
            <a:solidFill>
              <a:srgbClr val="F0C1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0" name="iṧ1îḋé"/>
            <p:cNvSpPr/>
            <p:nvPr/>
          </p:nvSpPr>
          <p:spPr bwMode="auto">
            <a:xfrm>
              <a:off x="4968875" y="2792413"/>
              <a:ext cx="139700" cy="250825"/>
            </a:xfrm>
            <a:custGeom>
              <a:avLst/>
              <a:gdLst>
                <a:gd name="T0" fmla="*/ 37 w 42"/>
                <a:gd name="T1" fmla="*/ 0 h 76"/>
                <a:gd name="T2" fmla="*/ 41 w 42"/>
                <a:gd name="T3" fmla="*/ 21 h 76"/>
                <a:gd name="T4" fmla="*/ 38 w 42"/>
                <a:gd name="T5" fmla="*/ 45 h 76"/>
                <a:gd name="T6" fmla="*/ 29 w 42"/>
                <a:gd name="T7" fmla="*/ 74 h 76"/>
                <a:gd name="T8" fmla="*/ 4 w 42"/>
                <a:gd name="T9" fmla="*/ 62 h 76"/>
                <a:gd name="T10" fmla="*/ 2 w 42"/>
                <a:gd name="T11" fmla="*/ 42 h 76"/>
                <a:gd name="T12" fmla="*/ 16 w 42"/>
                <a:gd name="T13" fmla="*/ 0 h 76"/>
                <a:gd name="T14" fmla="*/ 37 w 42"/>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6">
                  <a:moveTo>
                    <a:pt x="37" y="0"/>
                  </a:moveTo>
                  <a:cubicBezTo>
                    <a:pt x="40" y="7"/>
                    <a:pt x="42" y="12"/>
                    <a:pt x="41" y="21"/>
                  </a:cubicBezTo>
                  <a:cubicBezTo>
                    <a:pt x="41" y="28"/>
                    <a:pt x="39" y="38"/>
                    <a:pt x="38" y="45"/>
                  </a:cubicBezTo>
                  <a:cubicBezTo>
                    <a:pt x="36" y="51"/>
                    <a:pt x="34" y="72"/>
                    <a:pt x="29" y="74"/>
                  </a:cubicBezTo>
                  <a:cubicBezTo>
                    <a:pt x="26" y="76"/>
                    <a:pt x="9" y="69"/>
                    <a:pt x="4" y="62"/>
                  </a:cubicBezTo>
                  <a:cubicBezTo>
                    <a:pt x="0" y="57"/>
                    <a:pt x="4" y="45"/>
                    <a:pt x="2" y="42"/>
                  </a:cubicBezTo>
                  <a:cubicBezTo>
                    <a:pt x="16" y="0"/>
                    <a:pt x="16" y="0"/>
                    <a:pt x="16" y="0"/>
                  </a:cubicBezTo>
                  <a:lnTo>
                    <a:pt x="37" y="0"/>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1" name="ïšļiḍé"/>
            <p:cNvSpPr/>
            <p:nvPr/>
          </p:nvSpPr>
          <p:spPr bwMode="auto">
            <a:xfrm>
              <a:off x="4860925" y="2717800"/>
              <a:ext cx="266700" cy="303213"/>
            </a:xfrm>
            <a:custGeom>
              <a:avLst/>
              <a:gdLst>
                <a:gd name="T0" fmla="*/ 20 w 81"/>
                <a:gd name="T1" fmla="*/ 10 h 92"/>
                <a:gd name="T2" fmla="*/ 8 w 81"/>
                <a:gd name="T3" fmla="*/ 60 h 92"/>
                <a:gd name="T4" fmla="*/ 14 w 81"/>
                <a:gd name="T5" fmla="*/ 87 h 92"/>
                <a:gd name="T6" fmla="*/ 42 w 81"/>
                <a:gd name="T7" fmla="*/ 78 h 92"/>
                <a:gd name="T8" fmla="*/ 57 w 81"/>
                <a:gd name="T9" fmla="*/ 54 h 92"/>
                <a:gd name="T10" fmla="*/ 60 w 81"/>
                <a:gd name="T11" fmla="*/ 69 h 92"/>
                <a:gd name="T12" fmla="*/ 75 w 81"/>
                <a:gd name="T13" fmla="*/ 36 h 92"/>
                <a:gd name="T14" fmla="*/ 81 w 81"/>
                <a:gd name="T15" fmla="*/ 22 h 92"/>
                <a:gd name="T16" fmla="*/ 63 w 81"/>
                <a:gd name="T17" fmla="*/ 10 h 92"/>
                <a:gd name="T18" fmla="*/ 20 w 81"/>
                <a:gd name="T1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92">
                  <a:moveTo>
                    <a:pt x="20" y="10"/>
                  </a:moveTo>
                  <a:cubicBezTo>
                    <a:pt x="3" y="21"/>
                    <a:pt x="0" y="42"/>
                    <a:pt x="8" y="60"/>
                  </a:cubicBezTo>
                  <a:cubicBezTo>
                    <a:pt x="12" y="68"/>
                    <a:pt x="14" y="73"/>
                    <a:pt x="14" y="87"/>
                  </a:cubicBezTo>
                  <a:cubicBezTo>
                    <a:pt x="26" y="92"/>
                    <a:pt x="33" y="90"/>
                    <a:pt x="42" y="78"/>
                  </a:cubicBezTo>
                  <a:cubicBezTo>
                    <a:pt x="51" y="67"/>
                    <a:pt x="50" y="54"/>
                    <a:pt x="57" y="54"/>
                  </a:cubicBezTo>
                  <a:cubicBezTo>
                    <a:pt x="60" y="54"/>
                    <a:pt x="62" y="58"/>
                    <a:pt x="60" y="69"/>
                  </a:cubicBezTo>
                  <a:cubicBezTo>
                    <a:pt x="66" y="58"/>
                    <a:pt x="68" y="44"/>
                    <a:pt x="75" y="36"/>
                  </a:cubicBezTo>
                  <a:cubicBezTo>
                    <a:pt x="79" y="32"/>
                    <a:pt x="81" y="28"/>
                    <a:pt x="81" y="22"/>
                  </a:cubicBezTo>
                  <a:cubicBezTo>
                    <a:pt x="75" y="21"/>
                    <a:pt x="71" y="14"/>
                    <a:pt x="63" y="10"/>
                  </a:cubicBezTo>
                  <a:cubicBezTo>
                    <a:pt x="48" y="3"/>
                    <a:pt x="29" y="0"/>
                    <a:pt x="20" y="10"/>
                  </a:cubicBezTo>
                  <a:close/>
                </a:path>
              </a:pathLst>
            </a:custGeom>
            <a:solidFill>
              <a:srgbClr val="33120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2" name="ïśľiḓé"/>
            <p:cNvSpPr/>
            <p:nvPr/>
          </p:nvSpPr>
          <p:spPr bwMode="auto">
            <a:xfrm>
              <a:off x="4891088" y="3016250"/>
              <a:ext cx="131763" cy="85725"/>
            </a:xfrm>
            <a:custGeom>
              <a:avLst/>
              <a:gdLst>
                <a:gd name="T0" fmla="*/ 4 w 40"/>
                <a:gd name="T1" fmla="*/ 0 h 26"/>
                <a:gd name="T2" fmla="*/ 37 w 40"/>
                <a:gd name="T3" fmla="*/ 5 h 26"/>
                <a:gd name="T4" fmla="*/ 40 w 40"/>
                <a:gd name="T5" fmla="*/ 14 h 26"/>
                <a:gd name="T6" fmla="*/ 1 w 40"/>
                <a:gd name="T7" fmla="*/ 10 h 26"/>
                <a:gd name="T8" fmla="*/ 4 w 40"/>
                <a:gd name="T9" fmla="*/ 0 h 26"/>
              </a:gdLst>
              <a:ahLst/>
              <a:cxnLst>
                <a:cxn ang="0">
                  <a:pos x="T0" y="T1"/>
                </a:cxn>
                <a:cxn ang="0">
                  <a:pos x="T2" y="T3"/>
                </a:cxn>
                <a:cxn ang="0">
                  <a:pos x="T4" y="T5"/>
                </a:cxn>
                <a:cxn ang="0">
                  <a:pos x="T6" y="T7"/>
                </a:cxn>
                <a:cxn ang="0">
                  <a:pos x="T8" y="T9"/>
                </a:cxn>
              </a:cxnLst>
              <a:rect l="0" t="0" r="r" b="b"/>
              <a:pathLst>
                <a:path w="40" h="26">
                  <a:moveTo>
                    <a:pt x="4" y="0"/>
                  </a:moveTo>
                  <a:cubicBezTo>
                    <a:pt x="10" y="6"/>
                    <a:pt x="27" y="9"/>
                    <a:pt x="37" y="5"/>
                  </a:cubicBezTo>
                  <a:cubicBezTo>
                    <a:pt x="40" y="14"/>
                    <a:pt x="40" y="14"/>
                    <a:pt x="40" y="14"/>
                  </a:cubicBezTo>
                  <a:cubicBezTo>
                    <a:pt x="31" y="26"/>
                    <a:pt x="0" y="25"/>
                    <a:pt x="1" y="10"/>
                  </a:cubicBezTo>
                  <a:lnTo>
                    <a:pt x="4" y="0"/>
                  </a:lnTo>
                  <a:close/>
                </a:path>
              </a:pathLst>
            </a:custGeom>
            <a:solidFill>
              <a:srgbClr val="0844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3" name="iṥľiḍè"/>
            <p:cNvSpPr/>
            <p:nvPr/>
          </p:nvSpPr>
          <p:spPr bwMode="auto">
            <a:xfrm>
              <a:off x="4757738" y="3046413"/>
              <a:ext cx="422275" cy="827088"/>
            </a:xfrm>
            <a:custGeom>
              <a:avLst/>
              <a:gdLst>
                <a:gd name="T0" fmla="*/ 41 w 128"/>
                <a:gd name="T1" fmla="*/ 0 h 251"/>
                <a:gd name="T2" fmla="*/ 7 w 128"/>
                <a:gd name="T3" fmla="*/ 28 h 251"/>
                <a:gd name="T4" fmla="*/ 12 w 128"/>
                <a:gd name="T5" fmla="*/ 138 h 251"/>
                <a:gd name="T6" fmla="*/ 11 w 128"/>
                <a:gd name="T7" fmla="*/ 203 h 251"/>
                <a:gd name="T8" fmla="*/ 36 w 128"/>
                <a:gd name="T9" fmla="*/ 233 h 251"/>
                <a:gd name="T10" fmla="*/ 42 w 128"/>
                <a:gd name="T11" fmla="*/ 198 h 251"/>
                <a:gd name="T12" fmla="*/ 42 w 128"/>
                <a:gd name="T13" fmla="*/ 236 h 251"/>
                <a:gd name="T14" fmla="*/ 120 w 128"/>
                <a:gd name="T15" fmla="*/ 208 h 251"/>
                <a:gd name="T16" fmla="*/ 122 w 128"/>
                <a:gd name="T17" fmla="*/ 48 h 251"/>
                <a:gd name="T18" fmla="*/ 103 w 128"/>
                <a:gd name="T19" fmla="*/ 21 h 251"/>
                <a:gd name="T20" fmla="*/ 81 w 128"/>
                <a:gd name="T21" fmla="*/ 3 h 251"/>
                <a:gd name="T22" fmla="*/ 41 w 128"/>
                <a:gd name="T2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251">
                  <a:moveTo>
                    <a:pt x="41" y="0"/>
                  </a:moveTo>
                  <a:cubicBezTo>
                    <a:pt x="16" y="4"/>
                    <a:pt x="11" y="10"/>
                    <a:pt x="7" y="28"/>
                  </a:cubicBezTo>
                  <a:cubicBezTo>
                    <a:pt x="0" y="56"/>
                    <a:pt x="10" y="98"/>
                    <a:pt x="12" y="138"/>
                  </a:cubicBezTo>
                  <a:cubicBezTo>
                    <a:pt x="13" y="157"/>
                    <a:pt x="13" y="181"/>
                    <a:pt x="11" y="203"/>
                  </a:cubicBezTo>
                  <a:cubicBezTo>
                    <a:pt x="10" y="221"/>
                    <a:pt x="14" y="223"/>
                    <a:pt x="36" y="233"/>
                  </a:cubicBezTo>
                  <a:cubicBezTo>
                    <a:pt x="42" y="198"/>
                    <a:pt x="42" y="198"/>
                    <a:pt x="42" y="198"/>
                  </a:cubicBezTo>
                  <a:cubicBezTo>
                    <a:pt x="42" y="236"/>
                    <a:pt x="42" y="236"/>
                    <a:pt x="42" y="236"/>
                  </a:cubicBezTo>
                  <a:cubicBezTo>
                    <a:pt x="81" y="241"/>
                    <a:pt x="119" y="251"/>
                    <a:pt x="120" y="208"/>
                  </a:cubicBezTo>
                  <a:cubicBezTo>
                    <a:pt x="122" y="147"/>
                    <a:pt x="128" y="62"/>
                    <a:pt x="122" y="48"/>
                  </a:cubicBezTo>
                  <a:cubicBezTo>
                    <a:pt x="119" y="41"/>
                    <a:pt x="115" y="30"/>
                    <a:pt x="103" y="21"/>
                  </a:cubicBezTo>
                  <a:cubicBezTo>
                    <a:pt x="92" y="14"/>
                    <a:pt x="85" y="12"/>
                    <a:pt x="81" y="3"/>
                  </a:cubicBezTo>
                  <a:cubicBezTo>
                    <a:pt x="61" y="12"/>
                    <a:pt x="43" y="6"/>
                    <a:pt x="41" y="0"/>
                  </a:cubicBezTo>
                  <a:close/>
                </a:path>
              </a:pathLst>
            </a:custGeom>
            <a:solidFill>
              <a:srgbClr val="D1ED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4" name="iṡḻîdè"/>
            <p:cNvSpPr/>
            <p:nvPr/>
          </p:nvSpPr>
          <p:spPr bwMode="auto">
            <a:xfrm>
              <a:off x="5011738" y="3036888"/>
              <a:ext cx="468313" cy="349250"/>
            </a:xfrm>
            <a:custGeom>
              <a:avLst/>
              <a:gdLst>
                <a:gd name="T0" fmla="*/ 28 w 142"/>
                <a:gd name="T1" fmla="*/ 24 h 106"/>
                <a:gd name="T2" fmla="*/ 99 w 142"/>
                <a:gd name="T3" fmla="*/ 57 h 106"/>
                <a:gd name="T4" fmla="*/ 110 w 142"/>
                <a:gd name="T5" fmla="*/ 1 h 106"/>
                <a:gd name="T6" fmla="*/ 142 w 142"/>
                <a:gd name="T7" fmla="*/ 6 h 106"/>
                <a:gd name="T8" fmla="*/ 125 w 142"/>
                <a:gd name="T9" fmla="*/ 95 h 106"/>
                <a:gd name="T10" fmla="*/ 106 w 142"/>
                <a:gd name="T11" fmla="*/ 104 h 106"/>
                <a:gd name="T12" fmla="*/ 41 w 142"/>
                <a:gd name="T13" fmla="*/ 81 h 106"/>
                <a:gd name="T14" fmla="*/ 28 w 142"/>
                <a:gd name="T15" fmla="*/ 24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106">
                  <a:moveTo>
                    <a:pt x="28" y="24"/>
                  </a:moveTo>
                  <a:cubicBezTo>
                    <a:pt x="46" y="26"/>
                    <a:pt x="73" y="45"/>
                    <a:pt x="99" y="57"/>
                  </a:cubicBezTo>
                  <a:cubicBezTo>
                    <a:pt x="110" y="1"/>
                    <a:pt x="110" y="1"/>
                    <a:pt x="110" y="1"/>
                  </a:cubicBezTo>
                  <a:cubicBezTo>
                    <a:pt x="124" y="0"/>
                    <a:pt x="129" y="2"/>
                    <a:pt x="142" y="6"/>
                  </a:cubicBezTo>
                  <a:cubicBezTo>
                    <a:pt x="141" y="13"/>
                    <a:pt x="133" y="72"/>
                    <a:pt x="125" y="95"/>
                  </a:cubicBezTo>
                  <a:cubicBezTo>
                    <a:pt x="121" y="105"/>
                    <a:pt x="117" y="106"/>
                    <a:pt x="106" y="104"/>
                  </a:cubicBezTo>
                  <a:cubicBezTo>
                    <a:pt x="41" y="81"/>
                    <a:pt x="41" y="81"/>
                    <a:pt x="41" y="81"/>
                  </a:cubicBezTo>
                  <a:cubicBezTo>
                    <a:pt x="3" y="68"/>
                    <a:pt x="0" y="25"/>
                    <a:pt x="28" y="24"/>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5" name="iṥľíḍe"/>
            <p:cNvSpPr/>
            <p:nvPr/>
          </p:nvSpPr>
          <p:spPr bwMode="auto">
            <a:xfrm>
              <a:off x="5029200" y="3557588"/>
              <a:ext cx="42863" cy="244475"/>
            </a:xfrm>
            <a:custGeom>
              <a:avLst/>
              <a:gdLst>
                <a:gd name="T0" fmla="*/ 2 w 13"/>
                <a:gd name="T1" fmla="*/ 7 h 74"/>
                <a:gd name="T2" fmla="*/ 2 w 13"/>
                <a:gd name="T3" fmla="*/ 69 h 74"/>
                <a:gd name="T4" fmla="*/ 2 w 13"/>
                <a:gd name="T5" fmla="*/ 71 h 74"/>
                <a:gd name="T6" fmla="*/ 2 w 13"/>
                <a:gd name="T7" fmla="*/ 71 h 74"/>
                <a:gd name="T8" fmla="*/ 2 w 13"/>
                <a:gd name="T9" fmla="*/ 72 h 74"/>
                <a:gd name="T10" fmla="*/ 2 w 13"/>
                <a:gd name="T11" fmla="*/ 72 h 74"/>
                <a:gd name="T12" fmla="*/ 1 w 13"/>
                <a:gd name="T13" fmla="*/ 73 h 74"/>
                <a:gd name="T14" fmla="*/ 0 w 13"/>
                <a:gd name="T15" fmla="*/ 74 h 74"/>
                <a:gd name="T16" fmla="*/ 11 w 13"/>
                <a:gd name="T17" fmla="*/ 67 h 74"/>
                <a:gd name="T18" fmla="*/ 12 w 13"/>
                <a:gd name="T19" fmla="*/ 66 h 74"/>
                <a:gd name="T20" fmla="*/ 12 w 13"/>
                <a:gd name="T21" fmla="*/ 66 h 74"/>
                <a:gd name="T22" fmla="*/ 12 w 13"/>
                <a:gd name="T23" fmla="*/ 66 h 74"/>
                <a:gd name="T24" fmla="*/ 12 w 13"/>
                <a:gd name="T25" fmla="*/ 66 h 74"/>
                <a:gd name="T26" fmla="*/ 12 w 13"/>
                <a:gd name="T27" fmla="*/ 66 h 74"/>
                <a:gd name="T28" fmla="*/ 12 w 13"/>
                <a:gd name="T29" fmla="*/ 65 h 74"/>
                <a:gd name="T30" fmla="*/ 13 w 13"/>
                <a:gd name="T31" fmla="*/ 65 h 74"/>
                <a:gd name="T32" fmla="*/ 13 w 13"/>
                <a:gd name="T33" fmla="*/ 65 h 74"/>
                <a:gd name="T34" fmla="*/ 13 w 13"/>
                <a:gd name="T35" fmla="*/ 65 h 74"/>
                <a:gd name="T36" fmla="*/ 13 w 13"/>
                <a:gd name="T37" fmla="*/ 64 h 74"/>
                <a:gd name="T38" fmla="*/ 13 w 13"/>
                <a:gd name="T39" fmla="*/ 64 h 74"/>
                <a:gd name="T40" fmla="*/ 13 w 13"/>
                <a:gd name="T41" fmla="*/ 64 h 74"/>
                <a:gd name="T42" fmla="*/ 13 w 13"/>
                <a:gd name="T43" fmla="*/ 64 h 74"/>
                <a:gd name="T44" fmla="*/ 13 w 13"/>
                <a:gd name="T45" fmla="*/ 63 h 74"/>
                <a:gd name="T46" fmla="*/ 13 w 13"/>
                <a:gd name="T47" fmla="*/ 63 h 74"/>
                <a:gd name="T48" fmla="*/ 13 w 13"/>
                <a:gd name="T49" fmla="*/ 63 h 74"/>
                <a:gd name="T50" fmla="*/ 13 w 13"/>
                <a:gd name="T51" fmla="*/ 0 h 74"/>
                <a:gd name="T52" fmla="*/ 2 w 13"/>
                <a:gd name="T53" fmla="*/ 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 h="74">
                  <a:moveTo>
                    <a:pt x="2" y="7"/>
                  </a:moveTo>
                  <a:cubicBezTo>
                    <a:pt x="2" y="69"/>
                    <a:pt x="2" y="69"/>
                    <a:pt x="2" y="69"/>
                  </a:cubicBezTo>
                  <a:cubicBezTo>
                    <a:pt x="2" y="70"/>
                    <a:pt x="2" y="70"/>
                    <a:pt x="2" y="71"/>
                  </a:cubicBezTo>
                  <a:cubicBezTo>
                    <a:pt x="2" y="71"/>
                    <a:pt x="2" y="71"/>
                    <a:pt x="2" y="71"/>
                  </a:cubicBezTo>
                  <a:cubicBezTo>
                    <a:pt x="2" y="71"/>
                    <a:pt x="2" y="72"/>
                    <a:pt x="2" y="72"/>
                  </a:cubicBezTo>
                  <a:cubicBezTo>
                    <a:pt x="2" y="72"/>
                    <a:pt x="2" y="72"/>
                    <a:pt x="2" y="72"/>
                  </a:cubicBezTo>
                  <a:cubicBezTo>
                    <a:pt x="1" y="72"/>
                    <a:pt x="1" y="72"/>
                    <a:pt x="1" y="73"/>
                  </a:cubicBezTo>
                  <a:cubicBezTo>
                    <a:pt x="1" y="73"/>
                    <a:pt x="1" y="73"/>
                    <a:pt x="0" y="74"/>
                  </a:cubicBezTo>
                  <a:cubicBezTo>
                    <a:pt x="11" y="67"/>
                    <a:pt x="11" y="67"/>
                    <a:pt x="11" y="67"/>
                  </a:cubicBezTo>
                  <a:cubicBezTo>
                    <a:pt x="11" y="67"/>
                    <a:pt x="12" y="67"/>
                    <a:pt x="12" y="66"/>
                  </a:cubicBezTo>
                  <a:cubicBezTo>
                    <a:pt x="12" y="66"/>
                    <a:pt x="12" y="66"/>
                    <a:pt x="12" y="66"/>
                  </a:cubicBezTo>
                  <a:cubicBezTo>
                    <a:pt x="12" y="66"/>
                    <a:pt x="12" y="66"/>
                    <a:pt x="12" y="66"/>
                  </a:cubicBezTo>
                  <a:cubicBezTo>
                    <a:pt x="12" y="66"/>
                    <a:pt x="12" y="66"/>
                    <a:pt x="12" y="66"/>
                  </a:cubicBezTo>
                  <a:cubicBezTo>
                    <a:pt x="12" y="66"/>
                    <a:pt x="12" y="66"/>
                    <a:pt x="12" y="66"/>
                  </a:cubicBezTo>
                  <a:cubicBezTo>
                    <a:pt x="12" y="66"/>
                    <a:pt x="12" y="66"/>
                    <a:pt x="12" y="65"/>
                  </a:cubicBezTo>
                  <a:cubicBezTo>
                    <a:pt x="13" y="65"/>
                    <a:pt x="13" y="65"/>
                    <a:pt x="13" y="65"/>
                  </a:cubicBezTo>
                  <a:cubicBezTo>
                    <a:pt x="13" y="65"/>
                    <a:pt x="13" y="65"/>
                    <a:pt x="13" y="65"/>
                  </a:cubicBezTo>
                  <a:cubicBezTo>
                    <a:pt x="13" y="65"/>
                    <a:pt x="13" y="65"/>
                    <a:pt x="13" y="65"/>
                  </a:cubicBezTo>
                  <a:cubicBezTo>
                    <a:pt x="13" y="65"/>
                    <a:pt x="13" y="64"/>
                    <a:pt x="13" y="64"/>
                  </a:cubicBezTo>
                  <a:cubicBezTo>
                    <a:pt x="13" y="64"/>
                    <a:pt x="13" y="64"/>
                    <a:pt x="13" y="64"/>
                  </a:cubicBezTo>
                  <a:cubicBezTo>
                    <a:pt x="13" y="64"/>
                    <a:pt x="13" y="64"/>
                    <a:pt x="13" y="64"/>
                  </a:cubicBezTo>
                  <a:cubicBezTo>
                    <a:pt x="13" y="64"/>
                    <a:pt x="13" y="64"/>
                    <a:pt x="13" y="64"/>
                  </a:cubicBezTo>
                  <a:cubicBezTo>
                    <a:pt x="13" y="64"/>
                    <a:pt x="13" y="63"/>
                    <a:pt x="13" y="63"/>
                  </a:cubicBezTo>
                  <a:cubicBezTo>
                    <a:pt x="13" y="63"/>
                    <a:pt x="13" y="63"/>
                    <a:pt x="13" y="63"/>
                  </a:cubicBezTo>
                  <a:cubicBezTo>
                    <a:pt x="13" y="63"/>
                    <a:pt x="13" y="63"/>
                    <a:pt x="13" y="63"/>
                  </a:cubicBezTo>
                  <a:cubicBezTo>
                    <a:pt x="13" y="0"/>
                    <a:pt x="13" y="0"/>
                    <a:pt x="13" y="0"/>
                  </a:cubicBezTo>
                  <a:lnTo>
                    <a:pt x="2" y="7"/>
                  </a:lnTo>
                  <a:close/>
                </a:path>
              </a:pathLst>
            </a:custGeom>
            <a:solidFill>
              <a:srgbClr val="0A47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6" name="îṧḻíḑê"/>
            <p:cNvSpPr/>
            <p:nvPr/>
          </p:nvSpPr>
          <p:spPr bwMode="auto">
            <a:xfrm>
              <a:off x="4702175" y="3346450"/>
              <a:ext cx="369888" cy="234950"/>
            </a:xfrm>
            <a:custGeom>
              <a:avLst/>
              <a:gdLst>
                <a:gd name="T0" fmla="*/ 97 w 112"/>
                <a:gd name="T1" fmla="*/ 61 h 71"/>
                <a:gd name="T2" fmla="*/ 98 w 112"/>
                <a:gd name="T3" fmla="*/ 62 h 71"/>
                <a:gd name="T4" fmla="*/ 99 w 112"/>
                <a:gd name="T5" fmla="*/ 64 h 71"/>
                <a:gd name="T6" fmla="*/ 100 w 112"/>
                <a:gd name="T7" fmla="*/ 65 h 71"/>
                <a:gd name="T8" fmla="*/ 101 w 112"/>
                <a:gd name="T9" fmla="*/ 67 h 71"/>
                <a:gd name="T10" fmla="*/ 101 w 112"/>
                <a:gd name="T11" fmla="*/ 69 h 71"/>
                <a:gd name="T12" fmla="*/ 112 w 112"/>
                <a:gd name="T13" fmla="*/ 64 h 71"/>
                <a:gd name="T14" fmla="*/ 112 w 112"/>
                <a:gd name="T15" fmla="*/ 64 h 71"/>
                <a:gd name="T16" fmla="*/ 112 w 112"/>
                <a:gd name="T17" fmla="*/ 63 h 71"/>
                <a:gd name="T18" fmla="*/ 112 w 112"/>
                <a:gd name="T19" fmla="*/ 63 h 71"/>
                <a:gd name="T20" fmla="*/ 112 w 112"/>
                <a:gd name="T21" fmla="*/ 62 h 71"/>
                <a:gd name="T22" fmla="*/ 112 w 112"/>
                <a:gd name="T23" fmla="*/ 62 h 71"/>
                <a:gd name="T24" fmla="*/ 111 w 112"/>
                <a:gd name="T25" fmla="*/ 61 h 71"/>
                <a:gd name="T26" fmla="*/ 111 w 112"/>
                <a:gd name="T27" fmla="*/ 61 h 71"/>
                <a:gd name="T28" fmla="*/ 111 w 112"/>
                <a:gd name="T29" fmla="*/ 60 h 71"/>
                <a:gd name="T30" fmla="*/ 111 w 112"/>
                <a:gd name="T31" fmla="*/ 59 h 71"/>
                <a:gd name="T32" fmla="*/ 111 w 112"/>
                <a:gd name="T33" fmla="*/ 59 h 71"/>
                <a:gd name="T34" fmla="*/ 111 w 112"/>
                <a:gd name="T35" fmla="*/ 59 h 71"/>
                <a:gd name="T36" fmla="*/ 110 w 112"/>
                <a:gd name="T37" fmla="*/ 58 h 71"/>
                <a:gd name="T38" fmla="*/ 110 w 112"/>
                <a:gd name="T39" fmla="*/ 58 h 71"/>
                <a:gd name="T40" fmla="*/ 109 w 112"/>
                <a:gd name="T41" fmla="*/ 57 h 71"/>
                <a:gd name="T42" fmla="*/ 109 w 112"/>
                <a:gd name="T43" fmla="*/ 56 h 71"/>
                <a:gd name="T44" fmla="*/ 109 w 112"/>
                <a:gd name="T45" fmla="*/ 56 h 71"/>
                <a:gd name="T46" fmla="*/ 108 w 112"/>
                <a:gd name="T47" fmla="*/ 55 h 71"/>
                <a:gd name="T48" fmla="*/ 108 w 112"/>
                <a:gd name="T49" fmla="*/ 55 h 71"/>
                <a:gd name="T50" fmla="*/ 108 w 112"/>
                <a:gd name="T51" fmla="*/ 54 h 71"/>
                <a:gd name="T52" fmla="*/ 107 w 112"/>
                <a:gd name="T53" fmla="*/ 54 h 71"/>
                <a:gd name="T54" fmla="*/ 106 w 112"/>
                <a:gd name="T55" fmla="*/ 53 h 71"/>
                <a:gd name="T56" fmla="*/ 106 w 112"/>
                <a:gd name="T57" fmla="*/ 53 h 71"/>
                <a:gd name="T58" fmla="*/ 106 w 112"/>
                <a:gd name="T59" fmla="*/ 53 h 71"/>
                <a:gd name="T60" fmla="*/ 105 w 112"/>
                <a:gd name="T61" fmla="*/ 52 h 71"/>
                <a:gd name="T62" fmla="*/ 15 w 112"/>
                <a:gd name="T63" fmla="*/ 1 h 71"/>
                <a:gd name="T64" fmla="*/ 15 w 112"/>
                <a:gd name="T65" fmla="*/ 0 h 71"/>
                <a:gd name="T66" fmla="*/ 14 w 112"/>
                <a:gd name="T67" fmla="*/ 0 h 71"/>
                <a:gd name="T68" fmla="*/ 14 w 112"/>
                <a:gd name="T69" fmla="*/ 0 h 71"/>
                <a:gd name="T70" fmla="*/ 14 w 112"/>
                <a:gd name="T71" fmla="*/ 0 h 71"/>
                <a:gd name="T72" fmla="*/ 13 w 112"/>
                <a:gd name="T73" fmla="*/ 0 h 71"/>
                <a:gd name="T74" fmla="*/ 13 w 112"/>
                <a:gd name="T75" fmla="*/ 0 h 71"/>
                <a:gd name="T76" fmla="*/ 12 w 112"/>
                <a:gd name="T77" fmla="*/ 0 h 71"/>
                <a:gd name="T78" fmla="*/ 12 w 112"/>
                <a:gd name="T79" fmla="*/ 0 h 71"/>
                <a:gd name="T80" fmla="*/ 11 w 112"/>
                <a:gd name="T81" fmla="*/ 0 h 71"/>
                <a:gd name="T82" fmla="*/ 11 w 112"/>
                <a:gd name="T83" fmla="*/ 0 h 71"/>
                <a:gd name="T84" fmla="*/ 0 w 112"/>
                <a:gd name="T85" fmla="*/ 6 h 71"/>
                <a:gd name="T86" fmla="*/ 1 w 112"/>
                <a:gd name="T87" fmla="*/ 6 h 71"/>
                <a:gd name="T88" fmla="*/ 2 w 112"/>
                <a:gd name="T89" fmla="*/ 6 h 71"/>
                <a:gd name="T90" fmla="*/ 3 w 112"/>
                <a:gd name="T91" fmla="*/ 6 h 71"/>
                <a:gd name="T92" fmla="*/ 94 w 112"/>
                <a:gd name="T93" fmla="*/ 59 h 71"/>
                <a:gd name="T94" fmla="*/ 96 w 112"/>
                <a:gd name="T95"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 h="71">
                  <a:moveTo>
                    <a:pt x="97" y="61"/>
                  </a:moveTo>
                  <a:cubicBezTo>
                    <a:pt x="97" y="61"/>
                    <a:pt x="97" y="61"/>
                    <a:pt x="97" y="61"/>
                  </a:cubicBezTo>
                  <a:cubicBezTo>
                    <a:pt x="97" y="61"/>
                    <a:pt x="98" y="62"/>
                    <a:pt x="98" y="62"/>
                  </a:cubicBezTo>
                  <a:cubicBezTo>
                    <a:pt x="98" y="62"/>
                    <a:pt x="98" y="62"/>
                    <a:pt x="98" y="62"/>
                  </a:cubicBezTo>
                  <a:cubicBezTo>
                    <a:pt x="99" y="63"/>
                    <a:pt x="99" y="63"/>
                    <a:pt x="99" y="64"/>
                  </a:cubicBezTo>
                  <a:cubicBezTo>
                    <a:pt x="99" y="64"/>
                    <a:pt x="99" y="64"/>
                    <a:pt x="99" y="64"/>
                  </a:cubicBezTo>
                  <a:cubicBezTo>
                    <a:pt x="100" y="64"/>
                    <a:pt x="100" y="65"/>
                    <a:pt x="100" y="65"/>
                  </a:cubicBezTo>
                  <a:cubicBezTo>
                    <a:pt x="100" y="65"/>
                    <a:pt x="100" y="65"/>
                    <a:pt x="100" y="65"/>
                  </a:cubicBezTo>
                  <a:cubicBezTo>
                    <a:pt x="100" y="66"/>
                    <a:pt x="101" y="67"/>
                    <a:pt x="101" y="67"/>
                  </a:cubicBezTo>
                  <a:cubicBezTo>
                    <a:pt x="101" y="67"/>
                    <a:pt x="101" y="67"/>
                    <a:pt x="101" y="67"/>
                  </a:cubicBezTo>
                  <a:cubicBezTo>
                    <a:pt x="101" y="68"/>
                    <a:pt x="101" y="68"/>
                    <a:pt x="101" y="69"/>
                  </a:cubicBezTo>
                  <a:cubicBezTo>
                    <a:pt x="101" y="69"/>
                    <a:pt x="101" y="69"/>
                    <a:pt x="101" y="69"/>
                  </a:cubicBezTo>
                  <a:cubicBezTo>
                    <a:pt x="101" y="69"/>
                    <a:pt x="101" y="70"/>
                    <a:pt x="101" y="71"/>
                  </a:cubicBezTo>
                  <a:cubicBezTo>
                    <a:pt x="112" y="64"/>
                    <a:pt x="112" y="64"/>
                    <a:pt x="112" y="64"/>
                  </a:cubicBezTo>
                  <a:cubicBezTo>
                    <a:pt x="112" y="64"/>
                    <a:pt x="112" y="64"/>
                    <a:pt x="112" y="64"/>
                  </a:cubicBezTo>
                  <a:cubicBezTo>
                    <a:pt x="112" y="64"/>
                    <a:pt x="112" y="64"/>
                    <a:pt x="112" y="64"/>
                  </a:cubicBezTo>
                  <a:cubicBezTo>
                    <a:pt x="112" y="64"/>
                    <a:pt x="112" y="63"/>
                    <a:pt x="112" y="63"/>
                  </a:cubicBezTo>
                  <a:cubicBezTo>
                    <a:pt x="112" y="63"/>
                    <a:pt x="112" y="63"/>
                    <a:pt x="112" y="63"/>
                  </a:cubicBezTo>
                  <a:cubicBezTo>
                    <a:pt x="112" y="63"/>
                    <a:pt x="112" y="63"/>
                    <a:pt x="112" y="63"/>
                  </a:cubicBezTo>
                  <a:cubicBezTo>
                    <a:pt x="112" y="63"/>
                    <a:pt x="112" y="63"/>
                    <a:pt x="112" y="63"/>
                  </a:cubicBezTo>
                  <a:cubicBezTo>
                    <a:pt x="112" y="63"/>
                    <a:pt x="112" y="63"/>
                    <a:pt x="112" y="63"/>
                  </a:cubicBezTo>
                  <a:cubicBezTo>
                    <a:pt x="112" y="63"/>
                    <a:pt x="112" y="62"/>
                    <a:pt x="112" y="62"/>
                  </a:cubicBezTo>
                  <a:cubicBezTo>
                    <a:pt x="112" y="62"/>
                    <a:pt x="112" y="62"/>
                    <a:pt x="112" y="62"/>
                  </a:cubicBezTo>
                  <a:cubicBezTo>
                    <a:pt x="112" y="62"/>
                    <a:pt x="112" y="62"/>
                    <a:pt x="112" y="62"/>
                  </a:cubicBezTo>
                  <a:cubicBezTo>
                    <a:pt x="112" y="62"/>
                    <a:pt x="112" y="61"/>
                    <a:pt x="112" y="61"/>
                  </a:cubicBezTo>
                  <a:cubicBezTo>
                    <a:pt x="112" y="61"/>
                    <a:pt x="111" y="61"/>
                    <a:pt x="111" y="61"/>
                  </a:cubicBezTo>
                  <a:cubicBezTo>
                    <a:pt x="111" y="61"/>
                    <a:pt x="111" y="61"/>
                    <a:pt x="111" y="61"/>
                  </a:cubicBezTo>
                  <a:cubicBezTo>
                    <a:pt x="111" y="61"/>
                    <a:pt x="111" y="61"/>
                    <a:pt x="111" y="61"/>
                  </a:cubicBezTo>
                  <a:cubicBezTo>
                    <a:pt x="111" y="61"/>
                    <a:pt x="111" y="61"/>
                    <a:pt x="111" y="61"/>
                  </a:cubicBezTo>
                  <a:cubicBezTo>
                    <a:pt x="111" y="60"/>
                    <a:pt x="111" y="60"/>
                    <a:pt x="111" y="60"/>
                  </a:cubicBezTo>
                  <a:cubicBezTo>
                    <a:pt x="111" y="60"/>
                    <a:pt x="111" y="60"/>
                    <a:pt x="111" y="60"/>
                  </a:cubicBezTo>
                  <a:cubicBezTo>
                    <a:pt x="111" y="60"/>
                    <a:pt x="111" y="60"/>
                    <a:pt x="111" y="59"/>
                  </a:cubicBezTo>
                  <a:cubicBezTo>
                    <a:pt x="111" y="59"/>
                    <a:pt x="111" y="59"/>
                    <a:pt x="111" y="59"/>
                  </a:cubicBezTo>
                  <a:cubicBezTo>
                    <a:pt x="111" y="59"/>
                    <a:pt x="111" y="59"/>
                    <a:pt x="111" y="59"/>
                  </a:cubicBezTo>
                  <a:cubicBezTo>
                    <a:pt x="111" y="59"/>
                    <a:pt x="111" y="59"/>
                    <a:pt x="111" y="59"/>
                  </a:cubicBezTo>
                  <a:cubicBezTo>
                    <a:pt x="111" y="59"/>
                    <a:pt x="111" y="59"/>
                    <a:pt x="111" y="59"/>
                  </a:cubicBezTo>
                  <a:cubicBezTo>
                    <a:pt x="111" y="59"/>
                    <a:pt x="111" y="59"/>
                    <a:pt x="110" y="58"/>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10" y="57"/>
                    <a:pt x="110" y="57"/>
                    <a:pt x="109" y="57"/>
                  </a:cubicBezTo>
                  <a:cubicBezTo>
                    <a:pt x="109" y="56"/>
                    <a:pt x="109" y="56"/>
                    <a:pt x="109" y="56"/>
                  </a:cubicBezTo>
                  <a:cubicBezTo>
                    <a:pt x="109" y="56"/>
                    <a:pt x="109" y="56"/>
                    <a:pt x="109" y="56"/>
                  </a:cubicBezTo>
                  <a:cubicBezTo>
                    <a:pt x="109" y="56"/>
                    <a:pt x="109" y="56"/>
                    <a:pt x="109" y="56"/>
                  </a:cubicBezTo>
                  <a:cubicBezTo>
                    <a:pt x="109" y="56"/>
                    <a:pt x="109" y="56"/>
                    <a:pt x="109" y="56"/>
                  </a:cubicBezTo>
                  <a:cubicBezTo>
                    <a:pt x="109" y="55"/>
                    <a:pt x="108" y="55"/>
                    <a:pt x="108" y="55"/>
                  </a:cubicBezTo>
                  <a:cubicBezTo>
                    <a:pt x="108" y="55"/>
                    <a:pt x="108" y="55"/>
                    <a:pt x="108" y="55"/>
                  </a:cubicBezTo>
                  <a:cubicBezTo>
                    <a:pt x="108" y="55"/>
                    <a:pt x="108" y="55"/>
                    <a:pt x="108" y="55"/>
                  </a:cubicBezTo>
                  <a:cubicBezTo>
                    <a:pt x="108" y="55"/>
                    <a:pt x="108" y="55"/>
                    <a:pt x="108" y="55"/>
                  </a:cubicBezTo>
                  <a:cubicBezTo>
                    <a:pt x="108" y="55"/>
                    <a:pt x="108" y="55"/>
                    <a:pt x="108" y="55"/>
                  </a:cubicBezTo>
                  <a:cubicBezTo>
                    <a:pt x="108" y="54"/>
                    <a:pt x="108" y="54"/>
                    <a:pt x="108" y="54"/>
                  </a:cubicBezTo>
                  <a:cubicBezTo>
                    <a:pt x="107" y="54"/>
                    <a:pt x="107" y="54"/>
                    <a:pt x="107" y="54"/>
                  </a:cubicBezTo>
                  <a:cubicBezTo>
                    <a:pt x="107" y="54"/>
                    <a:pt x="107" y="54"/>
                    <a:pt x="107" y="54"/>
                  </a:cubicBezTo>
                  <a:cubicBezTo>
                    <a:pt x="107" y="54"/>
                    <a:pt x="107" y="54"/>
                    <a:pt x="107" y="53"/>
                  </a:cubicBezTo>
                  <a:cubicBezTo>
                    <a:pt x="107" y="53"/>
                    <a:pt x="107" y="53"/>
                    <a:pt x="106" y="53"/>
                  </a:cubicBezTo>
                  <a:cubicBezTo>
                    <a:pt x="106" y="53"/>
                    <a:pt x="106" y="53"/>
                    <a:pt x="106" y="53"/>
                  </a:cubicBezTo>
                  <a:cubicBezTo>
                    <a:pt x="106" y="53"/>
                    <a:pt x="106" y="53"/>
                    <a:pt x="106" y="53"/>
                  </a:cubicBezTo>
                  <a:cubicBezTo>
                    <a:pt x="106" y="53"/>
                    <a:pt x="106" y="53"/>
                    <a:pt x="106" y="53"/>
                  </a:cubicBezTo>
                  <a:cubicBezTo>
                    <a:pt x="106" y="53"/>
                    <a:pt x="106" y="53"/>
                    <a:pt x="106" y="53"/>
                  </a:cubicBezTo>
                  <a:cubicBezTo>
                    <a:pt x="106" y="53"/>
                    <a:pt x="106" y="53"/>
                    <a:pt x="105" y="53"/>
                  </a:cubicBezTo>
                  <a:cubicBezTo>
                    <a:pt x="105" y="53"/>
                    <a:pt x="105" y="52"/>
                    <a:pt x="105" y="52"/>
                  </a:cubicBezTo>
                  <a:cubicBezTo>
                    <a:pt x="105" y="52"/>
                    <a:pt x="105" y="52"/>
                    <a:pt x="105" y="52"/>
                  </a:cubicBezTo>
                  <a:cubicBezTo>
                    <a:pt x="15" y="1"/>
                    <a:pt x="15" y="1"/>
                    <a:pt x="15" y="1"/>
                  </a:cubicBezTo>
                  <a:cubicBezTo>
                    <a:pt x="15" y="0"/>
                    <a:pt x="15" y="0"/>
                    <a:pt x="15" y="0"/>
                  </a:cubicBezTo>
                  <a:cubicBezTo>
                    <a:pt x="15" y="0"/>
                    <a:pt x="15" y="0"/>
                    <a:pt x="15" y="0"/>
                  </a:cubicBezTo>
                  <a:cubicBezTo>
                    <a:pt x="15" y="0"/>
                    <a:pt x="15"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2" y="0"/>
                  </a:cubicBezTo>
                  <a:cubicBezTo>
                    <a:pt x="12" y="0"/>
                    <a:pt x="12" y="0"/>
                    <a:pt x="12" y="0"/>
                  </a:cubicBezTo>
                  <a:cubicBezTo>
                    <a:pt x="12" y="0"/>
                    <a:pt x="12" y="0"/>
                    <a:pt x="12" y="0"/>
                  </a:cubicBezTo>
                  <a:cubicBezTo>
                    <a:pt x="12" y="0"/>
                    <a:pt x="12" y="0"/>
                    <a:pt x="11" y="0"/>
                  </a:cubicBezTo>
                  <a:cubicBezTo>
                    <a:pt x="11" y="0"/>
                    <a:pt x="11" y="0"/>
                    <a:pt x="11" y="0"/>
                  </a:cubicBezTo>
                  <a:cubicBezTo>
                    <a:pt x="11" y="0"/>
                    <a:pt x="11" y="0"/>
                    <a:pt x="11" y="0"/>
                  </a:cubicBezTo>
                  <a:cubicBezTo>
                    <a:pt x="11" y="0"/>
                    <a:pt x="11" y="0"/>
                    <a:pt x="11" y="0"/>
                  </a:cubicBezTo>
                  <a:cubicBezTo>
                    <a:pt x="11" y="0"/>
                    <a:pt x="11" y="0"/>
                    <a:pt x="10" y="0"/>
                  </a:cubicBezTo>
                  <a:cubicBezTo>
                    <a:pt x="0" y="6"/>
                    <a:pt x="0" y="6"/>
                    <a:pt x="0" y="6"/>
                  </a:cubicBezTo>
                  <a:cubicBezTo>
                    <a:pt x="0" y="6"/>
                    <a:pt x="0" y="6"/>
                    <a:pt x="1" y="6"/>
                  </a:cubicBezTo>
                  <a:cubicBezTo>
                    <a:pt x="1" y="6"/>
                    <a:pt x="1" y="6"/>
                    <a:pt x="1" y="6"/>
                  </a:cubicBezTo>
                  <a:cubicBezTo>
                    <a:pt x="1" y="6"/>
                    <a:pt x="1" y="6"/>
                    <a:pt x="2" y="6"/>
                  </a:cubicBezTo>
                  <a:cubicBezTo>
                    <a:pt x="2" y="6"/>
                    <a:pt x="2" y="6"/>
                    <a:pt x="2" y="6"/>
                  </a:cubicBezTo>
                  <a:cubicBezTo>
                    <a:pt x="2" y="6"/>
                    <a:pt x="3" y="6"/>
                    <a:pt x="3" y="6"/>
                  </a:cubicBezTo>
                  <a:cubicBezTo>
                    <a:pt x="3" y="6"/>
                    <a:pt x="3" y="6"/>
                    <a:pt x="3" y="6"/>
                  </a:cubicBezTo>
                  <a:cubicBezTo>
                    <a:pt x="4" y="6"/>
                    <a:pt x="4" y="6"/>
                    <a:pt x="5" y="7"/>
                  </a:cubicBezTo>
                  <a:cubicBezTo>
                    <a:pt x="94" y="59"/>
                    <a:pt x="94" y="59"/>
                    <a:pt x="94" y="59"/>
                  </a:cubicBezTo>
                  <a:cubicBezTo>
                    <a:pt x="95" y="59"/>
                    <a:pt x="95" y="59"/>
                    <a:pt x="96" y="60"/>
                  </a:cubicBezTo>
                  <a:cubicBezTo>
                    <a:pt x="96" y="60"/>
                    <a:pt x="96" y="60"/>
                    <a:pt x="96" y="60"/>
                  </a:cubicBezTo>
                  <a:cubicBezTo>
                    <a:pt x="96" y="60"/>
                    <a:pt x="97" y="60"/>
                    <a:pt x="97" y="61"/>
                  </a:cubicBezTo>
                  <a:close/>
                </a:path>
              </a:pathLst>
            </a:custGeom>
            <a:solidFill>
              <a:srgbClr val="126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7" name="išḷîďê"/>
            <p:cNvSpPr/>
            <p:nvPr/>
          </p:nvSpPr>
          <p:spPr bwMode="auto">
            <a:xfrm>
              <a:off x="4692650" y="3362325"/>
              <a:ext cx="342900" cy="442913"/>
            </a:xfrm>
            <a:custGeom>
              <a:avLst/>
              <a:gdLst>
                <a:gd name="T0" fmla="*/ 97 w 104"/>
                <a:gd name="T1" fmla="*/ 54 h 134"/>
                <a:gd name="T2" fmla="*/ 8 w 104"/>
                <a:gd name="T3" fmla="*/ 2 h 134"/>
                <a:gd name="T4" fmla="*/ 1 w 104"/>
                <a:gd name="T5" fmla="*/ 6 h 134"/>
                <a:gd name="T6" fmla="*/ 0 w 104"/>
                <a:gd name="T7" fmla="*/ 68 h 134"/>
                <a:gd name="T8" fmla="*/ 7 w 104"/>
                <a:gd name="T9" fmla="*/ 80 h 134"/>
                <a:gd name="T10" fmla="*/ 97 w 104"/>
                <a:gd name="T11" fmla="*/ 132 h 134"/>
                <a:gd name="T12" fmla="*/ 104 w 104"/>
                <a:gd name="T13" fmla="*/ 128 h 134"/>
                <a:gd name="T14" fmla="*/ 104 w 104"/>
                <a:gd name="T15" fmla="*/ 66 h 134"/>
                <a:gd name="T16" fmla="*/ 97 w 104"/>
                <a:gd name="T17" fmla="*/ 5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34">
                  <a:moveTo>
                    <a:pt x="97" y="54"/>
                  </a:moveTo>
                  <a:cubicBezTo>
                    <a:pt x="8" y="2"/>
                    <a:pt x="8" y="2"/>
                    <a:pt x="8" y="2"/>
                  </a:cubicBezTo>
                  <a:cubicBezTo>
                    <a:pt x="4" y="0"/>
                    <a:pt x="1" y="1"/>
                    <a:pt x="1" y="6"/>
                  </a:cubicBezTo>
                  <a:cubicBezTo>
                    <a:pt x="0" y="68"/>
                    <a:pt x="0" y="68"/>
                    <a:pt x="0" y="68"/>
                  </a:cubicBezTo>
                  <a:cubicBezTo>
                    <a:pt x="0" y="73"/>
                    <a:pt x="4" y="78"/>
                    <a:pt x="7" y="80"/>
                  </a:cubicBezTo>
                  <a:cubicBezTo>
                    <a:pt x="97" y="132"/>
                    <a:pt x="97" y="132"/>
                    <a:pt x="97" y="132"/>
                  </a:cubicBezTo>
                  <a:cubicBezTo>
                    <a:pt x="101" y="134"/>
                    <a:pt x="104" y="133"/>
                    <a:pt x="104" y="128"/>
                  </a:cubicBezTo>
                  <a:cubicBezTo>
                    <a:pt x="104" y="66"/>
                    <a:pt x="104" y="66"/>
                    <a:pt x="104" y="66"/>
                  </a:cubicBezTo>
                  <a:cubicBezTo>
                    <a:pt x="104" y="61"/>
                    <a:pt x="101" y="56"/>
                    <a:pt x="97" y="54"/>
                  </a:cubicBezTo>
                  <a:close/>
                </a:path>
              </a:pathLst>
            </a:custGeom>
            <a:solidFill>
              <a:srgbClr val="0E5B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8" name="işḷiḑe"/>
            <p:cNvSpPr/>
            <p:nvPr/>
          </p:nvSpPr>
          <p:spPr bwMode="auto">
            <a:xfrm>
              <a:off x="4837113" y="3613150"/>
              <a:ext cx="53975" cy="366713"/>
            </a:xfrm>
            <a:custGeom>
              <a:avLst/>
              <a:gdLst>
                <a:gd name="T0" fmla="*/ 9 w 16"/>
                <a:gd name="T1" fmla="*/ 97 h 111"/>
                <a:gd name="T2" fmla="*/ 9 w 16"/>
                <a:gd name="T3" fmla="*/ 5 h 111"/>
                <a:gd name="T4" fmla="*/ 0 w 16"/>
                <a:gd name="T5" fmla="*/ 0 h 111"/>
                <a:gd name="T6" fmla="*/ 0 w 16"/>
                <a:gd name="T7" fmla="*/ 92 h 111"/>
                <a:gd name="T8" fmla="*/ 3 w 16"/>
                <a:gd name="T9" fmla="*/ 103 h 111"/>
                <a:gd name="T10" fmla="*/ 7 w 16"/>
                <a:gd name="T11" fmla="*/ 106 h 111"/>
                <a:gd name="T12" fmla="*/ 16 w 16"/>
                <a:gd name="T13" fmla="*/ 111 h 111"/>
                <a:gd name="T14" fmla="*/ 9 w 16"/>
                <a:gd name="T15" fmla="*/ 97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11">
                  <a:moveTo>
                    <a:pt x="9" y="97"/>
                  </a:moveTo>
                  <a:cubicBezTo>
                    <a:pt x="9" y="5"/>
                    <a:pt x="9" y="5"/>
                    <a:pt x="9" y="5"/>
                  </a:cubicBezTo>
                  <a:cubicBezTo>
                    <a:pt x="0" y="0"/>
                    <a:pt x="0" y="0"/>
                    <a:pt x="0" y="0"/>
                  </a:cubicBezTo>
                  <a:cubicBezTo>
                    <a:pt x="0" y="92"/>
                    <a:pt x="0" y="92"/>
                    <a:pt x="0" y="92"/>
                  </a:cubicBezTo>
                  <a:cubicBezTo>
                    <a:pt x="0" y="96"/>
                    <a:pt x="1" y="100"/>
                    <a:pt x="3" y="103"/>
                  </a:cubicBezTo>
                  <a:cubicBezTo>
                    <a:pt x="4" y="104"/>
                    <a:pt x="5" y="105"/>
                    <a:pt x="7" y="106"/>
                  </a:cubicBezTo>
                  <a:cubicBezTo>
                    <a:pt x="16" y="111"/>
                    <a:pt x="16" y="111"/>
                    <a:pt x="16" y="111"/>
                  </a:cubicBezTo>
                  <a:cubicBezTo>
                    <a:pt x="12" y="109"/>
                    <a:pt x="9" y="104"/>
                    <a:pt x="9" y="97"/>
                  </a:cubicBez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9" name="işlîḑê"/>
            <p:cNvSpPr/>
            <p:nvPr/>
          </p:nvSpPr>
          <p:spPr bwMode="auto">
            <a:xfrm>
              <a:off x="4837113" y="3600450"/>
              <a:ext cx="49213" cy="30163"/>
            </a:xfrm>
            <a:custGeom>
              <a:avLst/>
              <a:gdLst>
                <a:gd name="T0" fmla="*/ 19 w 31"/>
                <a:gd name="T1" fmla="*/ 19 h 19"/>
                <a:gd name="T2" fmla="*/ 0 w 31"/>
                <a:gd name="T3" fmla="*/ 8 h 19"/>
                <a:gd name="T4" fmla="*/ 13 w 31"/>
                <a:gd name="T5" fmla="*/ 0 h 19"/>
                <a:gd name="T6" fmla="*/ 31 w 31"/>
                <a:gd name="T7" fmla="*/ 10 h 19"/>
                <a:gd name="T8" fmla="*/ 19 w 31"/>
                <a:gd name="T9" fmla="*/ 19 h 19"/>
              </a:gdLst>
              <a:ahLst/>
              <a:cxnLst>
                <a:cxn ang="0">
                  <a:pos x="T0" y="T1"/>
                </a:cxn>
                <a:cxn ang="0">
                  <a:pos x="T2" y="T3"/>
                </a:cxn>
                <a:cxn ang="0">
                  <a:pos x="T4" y="T5"/>
                </a:cxn>
                <a:cxn ang="0">
                  <a:pos x="T6" y="T7"/>
                </a:cxn>
                <a:cxn ang="0">
                  <a:pos x="T8" y="T9"/>
                </a:cxn>
              </a:cxnLst>
              <a:rect l="0" t="0" r="r" b="b"/>
              <a:pathLst>
                <a:path w="31" h="19">
                  <a:moveTo>
                    <a:pt x="19" y="19"/>
                  </a:moveTo>
                  <a:lnTo>
                    <a:pt x="0" y="8"/>
                  </a:lnTo>
                  <a:lnTo>
                    <a:pt x="13" y="0"/>
                  </a:lnTo>
                  <a:lnTo>
                    <a:pt x="31" y="10"/>
                  </a:lnTo>
                  <a:lnTo>
                    <a:pt x="19" y="19"/>
                  </a:lnTo>
                  <a:close/>
                </a:path>
              </a:pathLst>
            </a:custGeom>
            <a:solidFill>
              <a:srgbClr val="041D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0" name="î$ḷiďê"/>
            <p:cNvSpPr/>
            <p:nvPr/>
          </p:nvSpPr>
          <p:spPr bwMode="auto">
            <a:xfrm>
              <a:off x="4867275" y="3616325"/>
              <a:ext cx="76200" cy="382588"/>
            </a:xfrm>
            <a:custGeom>
              <a:avLst/>
              <a:gdLst>
                <a:gd name="T0" fmla="*/ 23 w 23"/>
                <a:gd name="T1" fmla="*/ 102 h 116"/>
                <a:gd name="T2" fmla="*/ 6 w 23"/>
                <a:gd name="T3" fmla="*/ 93 h 116"/>
                <a:gd name="T4" fmla="*/ 6 w 23"/>
                <a:gd name="T5" fmla="*/ 0 h 116"/>
                <a:gd name="T6" fmla="*/ 0 w 23"/>
                <a:gd name="T7" fmla="*/ 4 h 116"/>
                <a:gd name="T8" fmla="*/ 0 w 23"/>
                <a:gd name="T9" fmla="*/ 96 h 116"/>
                <a:gd name="T10" fmla="*/ 23 w 23"/>
                <a:gd name="T11" fmla="*/ 109 h 116"/>
                <a:gd name="T12" fmla="*/ 23 w 23"/>
                <a:gd name="T13" fmla="*/ 102 h 116"/>
              </a:gdLst>
              <a:ahLst/>
              <a:cxnLst>
                <a:cxn ang="0">
                  <a:pos x="T0" y="T1"/>
                </a:cxn>
                <a:cxn ang="0">
                  <a:pos x="T2" y="T3"/>
                </a:cxn>
                <a:cxn ang="0">
                  <a:pos x="T4" y="T5"/>
                </a:cxn>
                <a:cxn ang="0">
                  <a:pos x="T6" y="T7"/>
                </a:cxn>
                <a:cxn ang="0">
                  <a:pos x="T8" y="T9"/>
                </a:cxn>
                <a:cxn ang="0">
                  <a:pos x="T10" y="T11"/>
                </a:cxn>
                <a:cxn ang="0">
                  <a:pos x="T12" y="T13"/>
                </a:cxn>
              </a:cxnLst>
              <a:rect l="0" t="0" r="r" b="b"/>
              <a:pathLst>
                <a:path w="23" h="116">
                  <a:moveTo>
                    <a:pt x="23" y="102"/>
                  </a:moveTo>
                  <a:cubicBezTo>
                    <a:pt x="14" y="107"/>
                    <a:pt x="6" y="103"/>
                    <a:pt x="6" y="93"/>
                  </a:cubicBezTo>
                  <a:cubicBezTo>
                    <a:pt x="6" y="0"/>
                    <a:pt x="6" y="0"/>
                    <a:pt x="6" y="0"/>
                  </a:cubicBezTo>
                  <a:cubicBezTo>
                    <a:pt x="0" y="4"/>
                    <a:pt x="0" y="4"/>
                    <a:pt x="0" y="4"/>
                  </a:cubicBezTo>
                  <a:cubicBezTo>
                    <a:pt x="0" y="96"/>
                    <a:pt x="0" y="96"/>
                    <a:pt x="0" y="96"/>
                  </a:cubicBezTo>
                  <a:cubicBezTo>
                    <a:pt x="0" y="110"/>
                    <a:pt x="10" y="116"/>
                    <a:pt x="23" y="109"/>
                  </a:cubicBezTo>
                  <a:lnTo>
                    <a:pt x="23" y="102"/>
                  </a:lnTo>
                  <a:close/>
                </a:path>
              </a:pathLst>
            </a:custGeom>
            <a:solidFill>
              <a:srgbClr val="0835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1" name="íṣḻíḑê"/>
            <p:cNvSpPr/>
            <p:nvPr/>
          </p:nvSpPr>
          <p:spPr bwMode="auto">
            <a:xfrm>
              <a:off x="7297738" y="2678113"/>
              <a:ext cx="168275" cy="431800"/>
            </a:xfrm>
            <a:custGeom>
              <a:avLst/>
              <a:gdLst>
                <a:gd name="T0" fmla="*/ 13 w 51"/>
                <a:gd name="T1" fmla="*/ 9 h 131"/>
                <a:gd name="T2" fmla="*/ 16 w 51"/>
                <a:gd name="T3" fmla="*/ 126 h 131"/>
                <a:gd name="T4" fmla="*/ 38 w 51"/>
                <a:gd name="T5" fmla="*/ 131 h 131"/>
                <a:gd name="T6" fmla="*/ 43 w 51"/>
                <a:gd name="T7" fmla="*/ 125 h 131"/>
                <a:gd name="T8" fmla="*/ 47 w 51"/>
                <a:gd name="T9" fmla="*/ 21 h 131"/>
                <a:gd name="T10" fmla="*/ 30 w 51"/>
                <a:gd name="T11" fmla="*/ 0 h 131"/>
                <a:gd name="T12" fmla="*/ 13 w 51"/>
                <a:gd name="T13" fmla="*/ 9 h 131"/>
              </a:gdLst>
              <a:ahLst/>
              <a:cxnLst>
                <a:cxn ang="0">
                  <a:pos x="T0" y="T1"/>
                </a:cxn>
                <a:cxn ang="0">
                  <a:pos x="T2" y="T3"/>
                </a:cxn>
                <a:cxn ang="0">
                  <a:pos x="T4" y="T5"/>
                </a:cxn>
                <a:cxn ang="0">
                  <a:pos x="T6" y="T7"/>
                </a:cxn>
                <a:cxn ang="0">
                  <a:pos x="T8" y="T9"/>
                </a:cxn>
                <a:cxn ang="0">
                  <a:pos x="T10" y="T11"/>
                </a:cxn>
                <a:cxn ang="0">
                  <a:pos x="T12" y="T13"/>
                </a:cxn>
              </a:cxnLst>
              <a:rect l="0" t="0" r="r" b="b"/>
              <a:pathLst>
                <a:path w="51" h="131">
                  <a:moveTo>
                    <a:pt x="13" y="9"/>
                  </a:moveTo>
                  <a:cubicBezTo>
                    <a:pt x="0" y="34"/>
                    <a:pt x="12" y="96"/>
                    <a:pt x="16" y="126"/>
                  </a:cubicBezTo>
                  <a:cubicBezTo>
                    <a:pt x="38" y="131"/>
                    <a:pt x="38" y="131"/>
                    <a:pt x="38" y="131"/>
                  </a:cubicBezTo>
                  <a:cubicBezTo>
                    <a:pt x="38" y="130"/>
                    <a:pt x="43" y="127"/>
                    <a:pt x="43" y="125"/>
                  </a:cubicBezTo>
                  <a:cubicBezTo>
                    <a:pt x="46" y="94"/>
                    <a:pt x="51" y="49"/>
                    <a:pt x="47" y="21"/>
                  </a:cubicBezTo>
                  <a:cubicBezTo>
                    <a:pt x="46" y="9"/>
                    <a:pt x="39" y="0"/>
                    <a:pt x="30" y="0"/>
                  </a:cubicBezTo>
                  <a:cubicBezTo>
                    <a:pt x="24" y="0"/>
                    <a:pt x="16" y="4"/>
                    <a:pt x="13" y="9"/>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2" name="îṧḻîďé"/>
            <p:cNvSpPr/>
            <p:nvPr/>
          </p:nvSpPr>
          <p:spPr bwMode="auto">
            <a:xfrm>
              <a:off x="6846888" y="2798763"/>
              <a:ext cx="276225" cy="284163"/>
            </a:xfrm>
            <a:custGeom>
              <a:avLst/>
              <a:gdLst>
                <a:gd name="T0" fmla="*/ 68 w 84"/>
                <a:gd name="T1" fmla="*/ 86 h 86"/>
                <a:gd name="T2" fmla="*/ 84 w 84"/>
                <a:gd name="T3" fmla="*/ 70 h 86"/>
                <a:gd name="T4" fmla="*/ 13 w 84"/>
                <a:gd name="T5" fmla="*/ 27 h 86"/>
                <a:gd name="T6" fmla="*/ 68 w 84"/>
                <a:gd name="T7" fmla="*/ 86 h 86"/>
              </a:gdLst>
              <a:ahLst/>
              <a:cxnLst>
                <a:cxn ang="0">
                  <a:pos x="T0" y="T1"/>
                </a:cxn>
                <a:cxn ang="0">
                  <a:pos x="T2" y="T3"/>
                </a:cxn>
                <a:cxn ang="0">
                  <a:pos x="T4" y="T5"/>
                </a:cxn>
                <a:cxn ang="0">
                  <a:pos x="T6" y="T7"/>
                </a:cxn>
              </a:cxnLst>
              <a:rect l="0" t="0" r="r" b="b"/>
              <a:pathLst>
                <a:path w="84" h="86">
                  <a:moveTo>
                    <a:pt x="68" y="86"/>
                  </a:moveTo>
                  <a:cubicBezTo>
                    <a:pt x="72" y="79"/>
                    <a:pt x="80" y="73"/>
                    <a:pt x="84" y="70"/>
                  </a:cubicBezTo>
                  <a:cubicBezTo>
                    <a:pt x="68" y="50"/>
                    <a:pt x="31" y="0"/>
                    <a:pt x="13" y="27"/>
                  </a:cubicBezTo>
                  <a:cubicBezTo>
                    <a:pt x="0" y="46"/>
                    <a:pt x="53" y="76"/>
                    <a:pt x="68" y="86"/>
                  </a:cubicBezTo>
                  <a:close/>
                </a:path>
              </a:pathLst>
            </a:custGeom>
            <a:solidFill>
              <a:srgbClr val="BDDF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3" name="îṥľïḑe"/>
            <p:cNvSpPr/>
            <p:nvPr/>
          </p:nvSpPr>
          <p:spPr bwMode="auto">
            <a:xfrm>
              <a:off x="7051675" y="2963863"/>
              <a:ext cx="160338" cy="180975"/>
            </a:xfrm>
            <a:custGeom>
              <a:avLst/>
              <a:gdLst>
                <a:gd name="T0" fmla="*/ 9 w 49"/>
                <a:gd name="T1" fmla="*/ 20 h 55"/>
                <a:gd name="T2" fmla="*/ 5 w 49"/>
                <a:gd name="T3" fmla="*/ 37 h 55"/>
                <a:gd name="T4" fmla="*/ 41 w 49"/>
                <a:gd name="T5" fmla="*/ 55 h 55"/>
                <a:gd name="T6" fmla="*/ 49 w 49"/>
                <a:gd name="T7" fmla="*/ 47 h 55"/>
                <a:gd name="T8" fmla="*/ 9 w 49"/>
                <a:gd name="T9" fmla="*/ 20 h 55"/>
              </a:gdLst>
              <a:ahLst/>
              <a:cxnLst>
                <a:cxn ang="0">
                  <a:pos x="T0" y="T1"/>
                </a:cxn>
                <a:cxn ang="0">
                  <a:pos x="T2" y="T3"/>
                </a:cxn>
                <a:cxn ang="0">
                  <a:pos x="T4" y="T5"/>
                </a:cxn>
                <a:cxn ang="0">
                  <a:pos x="T6" y="T7"/>
                </a:cxn>
                <a:cxn ang="0">
                  <a:pos x="T8" y="T9"/>
                </a:cxn>
              </a:cxnLst>
              <a:rect l="0" t="0" r="r" b="b"/>
              <a:pathLst>
                <a:path w="49" h="55">
                  <a:moveTo>
                    <a:pt x="9" y="20"/>
                  </a:moveTo>
                  <a:cubicBezTo>
                    <a:pt x="5" y="25"/>
                    <a:pt x="0" y="32"/>
                    <a:pt x="5" y="37"/>
                  </a:cubicBezTo>
                  <a:cubicBezTo>
                    <a:pt x="12" y="46"/>
                    <a:pt x="30" y="51"/>
                    <a:pt x="41" y="55"/>
                  </a:cubicBezTo>
                  <a:cubicBezTo>
                    <a:pt x="49" y="47"/>
                    <a:pt x="49" y="47"/>
                    <a:pt x="49" y="47"/>
                  </a:cubicBezTo>
                  <a:cubicBezTo>
                    <a:pt x="43" y="34"/>
                    <a:pt x="28" y="0"/>
                    <a:pt x="9" y="20"/>
                  </a:cubicBez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4" name="íSḻiḋè"/>
            <p:cNvSpPr/>
            <p:nvPr/>
          </p:nvSpPr>
          <p:spPr bwMode="auto">
            <a:xfrm>
              <a:off x="6932613" y="3113088"/>
              <a:ext cx="220663" cy="131763"/>
            </a:xfrm>
            <a:custGeom>
              <a:avLst/>
              <a:gdLst>
                <a:gd name="T0" fmla="*/ 56 w 67"/>
                <a:gd name="T1" fmla="*/ 2 h 40"/>
                <a:gd name="T2" fmla="*/ 45 w 67"/>
                <a:gd name="T3" fmla="*/ 2 h 40"/>
                <a:gd name="T4" fmla="*/ 22 w 67"/>
                <a:gd name="T5" fmla="*/ 7 h 40"/>
                <a:gd name="T6" fmla="*/ 0 w 67"/>
                <a:gd name="T7" fmla="*/ 30 h 40"/>
                <a:gd name="T8" fmla="*/ 9 w 67"/>
                <a:gd name="T9" fmla="*/ 40 h 40"/>
                <a:gd name="T10" fmla="*/ 30 w 67"/>
                <a:gd name="T11" fmla="*/ 26 h 40"/>
                <a:gd name="T12" fmla="*/ 51 w 67"/>
                <a:gd name="T13" fmla="*/ 26 h 40"/>
                <a:gd name="T14" fmla="*/ 67 w 67"/>
                <a:gd name="T15" fmla="*/ 15 h 40"/>
                <a:gd name="T16" fmla="*/ 56 w 67"/>
                <a:gd name="T1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40">
                  <a:moveTo>
                    <a:pt x="56" y="2"/>
                  </a:moveTo>
                  <a:cubicBezTo>
                    <a:pt x="45" y="2"/>
                    <a:pt x="45" y="2"/>
                    <a:pt x="45" y="2"/>
                  </a:cubicBezTo>
                  <a:cubicBezTo>
                    <a:pt x="32" y="0"/>
                    <a:pt x="28" y="1"/>
                    <a:pt x="22" y="7"/>
                  </a:cubicBezTo>
                  <a:cubicBezTo>
                    <a:pt x="16" y="12"/>
                    <a:pt x="7" y="21"/>
                    <a:pt x="0" y="30"/>
                  </a:cubicBezTo>
                  <a:cubicBezTo>
                    <a:pt x="9" y="40"/>
                    <a:pt x="9" y="40"/>
                    <a:pt x="9" y="40"/>
                  </a:cubicBezTo>
                  <a:cubicBezTo>
                    <a:pt x="17" y="37"/>
                    <a:pt x="23" y="30"/>
                    <a:pt x="30" y="26"/>
                  </a:cubicBezTo>
                  <a:cubicBezTo>
                    <a:pt x="36" y="21"/>
                    <a:pt x="46" y="29"/>
                    <a:pt x="51" y="26"/>
                  </a:cubicBezTo>
                  <a:cubicBezTo>
                    <a:pt x="67" y="15"/>
                    <a:pt x="67" y="15"/>
                    <a:pt x="67" y="15"/>
                  </a:cubicBezTo>
                  <a:lnTo>
                    <a:pt x="56" y="2"/>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5" name="ïş1iḑè"/>
            <p:cNvSpPr/>
            <p:nvPr/>
          </p:nvSpPr>
          <p:spPr bwMode="auto">
            <a:xfrm>
              <a:off x="7104063" y="3009900"/>
              <a:ext cx="339725" cy="185738"/>
            </a:xfrm>
            <a:custGeom>
              <a:avLst/>
              <a:gdLst>
                <a:gd name="T0" fmla="*/ 80 w 103"/>
                <a:gd name="T1" fmla="*/ 3 h 56"/>
                <a:gd name="T2" fmla="*/ 0 w 103"/>
                <a:gd name="T3" fmla="*/ 31 h 56"/>
                <a:gd name="T4" fmla="*/ 7 w 103"/>
                <a:gd name="T5" fmla="*/ 56 h 56"/>
                <a:gd name="T6" fmla="*/ 86 w 103"/>
                <a:gd name="T7" fmla="*/ 37 h 56"/>
                <a:gd name="T8" fmla="*/ 102 w 103"/>
                <a:gd name="T9" fmla="*/ 19 h 56"/>
                <a:gd name="T10" fmla="*/ 80 w 103"/>
                <a:gd name="T11" fmla="*/ 3 h 56"/>
              </a:gdLst>
              <a:ahLst/>
              <a:cxnLst>
                <a:cxn ang="0">
                  <a:pos x="T0" y="T1"/>
                </a:cxn>
                <a:cxn ang="0">
                  <a:pos x="T2" y="T3"/>
                </a:cxn>
                <a:cxn ang="0">
                  <a:pos x="T4" y="T5"/>
                </a:cxn>
                <a:cxn ang="0">
                  <a:pos x="T6" y="T7"/>
                </a:cxn>
                <a:cxn ang="0">
                  <a:pos x="T8" y="T9"/>
                </a:cxn>
                <a:cxn ang="0">
                  <a:pos x="T10" y="T11"/>
                </a:cxn>
              </a:cxnLst>
              <a:rect l="0" t="0" r="r" b="b"/>
              <a:pathLst>
                <a:path w="103" h="56">
                  <a:moveTo>
                    <a:pt x="80" y="3"/>
                  </a:moveTo>
                  <a:cubicBezTo>
                    <a:pt x="55" y="9"/>
                    <a:pt x="26" y="23"/>
                    <a:pt x="0" y="31"/>
                  </a:cubicBezTo>
                  <a:cubicBezTo>
                    <a:pt x="3" y="38"/>
                    <a:pt x="6" y="48"/>
                    <a:pt x="7" y="56"/>
                  </a:cubicBezTo>
                  <a:cubicBezTo>
                    <a:pt x="33" y="49"/>
                    <a:pt x="60" y="44"/>
                    <a:pt x="86" y="37"/>
                  </a:cubicBezTo>
                  <a:cubicBezTo>
                    <a:pt x="100" y="33"/>
                    <a:pt x="103" y="26"/>
                    <a:pt x="102" y="19"/>
                  </a:cubicBezTo>
                  <a:cubicBezTo>
                    <a:pt x="101" y="11"/>
                    <a:pt x="93" y="0"/>
                    <a:pt x="80" y="3"/>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6" name="išḻïḋè"/>
            <p:cNvSpPr/>
            <p:nvPr/>
          </p:nvSpPr>
          <p:spPr bwMode="auto">
            <a:xfrm>
              <a:off x="6424613" y="2262188"/>
              <a:ext cx="138113" cy="352425"/>
            </a:xfrm>
            <a:custGeom>
              <a:avLst/>
              <a:gdLst>
                <a:gd name="T0" fmla="*/ 11 w 42"/>
                <a:gd name="T1" fmla="*/ 8 h 107"/>
                <a:gd name="T2" fmla="*/ 11 w 42"/>
                <a:gd name="T3" fmla="*/ 99 h 107"/>
                <a:gd name="T4" fmla="*/ 34 w 42"/>
                <a:gd name="T5" fmla="*/ 107 h 107"/>
                <a:gd name="T6" fmla="*/ 39 w 42"/>
                <a:gd name="T7" fmla="*/ 18 h 107"/>
                <a:gd name="T8" fmla="*/ 25 w 42"/>
                <a:gd name="T9" fmla="*/ 0 h 107"/>
                <a:gd name="T10" fmla="*/ 11 w 42"/>
                <a:gd name="T11" fmla="*/ 8 h 107"/>
              </a:gdLst>
              <a:ahLst/>
              <a:cxnLst>
                <a:cxn ang="0">
                  <a:pos x="T0" y="T1"/>
                </a:cxn>
                <a:cxn ang="0">
                  <a:pos x="T2" y="T3"/>
                </a:cxn>
                <a:cxn ang="0">
                  <a:pos x="T4" y="T5"/>
                </a:cxn>
                <a:cxn ang="0">
                  <a:pos x="T6" y="T7"/>
                </a:cxn>
                <a:cxn ang="0">
                  <a:pos x="T8" y="T9"/>
                </a:cxn>
                <a:cxn ang="0">
                  <a:pos x="T10" y="T11"/>
                </a:cxn>
              </a:cxnLst>
              <a:rect l="0" t="0" r="r" b="b"/>
              <a:pathLst>
                <a:path w="42" h="107">
                  <a:moveTo>
                    <a:pt x="11" y="8"/>
                  </a:moveTo>
                  <a:cubicBezTo>
                    <a:pt x="0" y="28"/>
                    <a:pt x="10" y="76"/>
                    <a:pt x="11" y="99"/>
                  </a:cubicBezTo>
                  <a:cubicBezTo>
                    <a:pt x="34" y="107"/>
                    <a:pt x="34" y="107"/>
                    <a:pt x="34" y="107"/>
                  </a:cubicBezTo>
                  <a:cubicBezTo>
                    <a:pt x="36" y="81"/>
                    <a:pt x="42" y="41"/>
                    <a:pt x="39" y="18"/>
                  </a:cubicBezTo>
                  <a:cubicBezTo>
                    <a:pt x="37" y="8"/>
                    <a:pt x="32" y="0"/>
                    <a:pt x="25" y="0"/>
                  </a:cubicBezTo>
                  <a:cubicBezTo>
                    <a:pt x="20" y="0"/>
                    <a:pt x="13" y="4"/>
                    <a:pt x="11" y="8"/>
                  </a:cubicBez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7" name="išľïḑê"/>
            <p:cNvSpPr/>
            <p:nvPr/>
          </p:nvSpPr>
          <p:spPr bwMode="auto">
            <a:xfrm>
              <a:off x="6078538" y="2601913"/>
              <a:ext cx="187325" cy="73025"/>
            </a:xfrm>
            <a:custGeom>
              <a:avLst/>
              <a:gdLst>
                <a:gd name="T0" fmla="*/ 57 w 57"/>
                <a:gd name="T1" fmla="*/ 6 h 22"/>
                <a:gd name="T2" fmla="*/ 34 w 57"/>
                <a:gd name="T3" fmla="*/ 2 h 22"/>
                <a:gd name="T4" fmla="*/ 3 w 57"/>
                <a:gd name="T5" fmla="*/ 11 h 22"/>
                <a:gd name="T6" fmla="*/ 5 w 57"/>
                <a:gd name="T7" fmla="*/ 19 h 22"/>
                <a:gd name="T8" fmla="*/ 30 w 57"/>
                <a:gd name="T9" fmla="*/ 22 h 22"/>
                <a:gd name="T10" fmla="*/ 44 w 57"/>
                <a:gd name="T11" fmla="*/ 21 h 22"/>
                <a:gd name="T12" fmla="*/ 57 w 57"/>
                <a:gd name="T13" fmla="*/ 21 h 22"/>
                <a:gd name="T14" fmla="*/ 57 w 57"/>
                <a:gd name="T15" fmla="*/ 6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2">
                  <a:moveTo>
                    <a:pt x="57" y="6"/>
                  </a:moveTo>
                  <a:cubicBezTo>
                    <a:pt x="50" y="4"/>
                    <a:pt x="41" y="0"/>
                    <a:pt x="34" y="2"/>
                  </a:cubicBezTo>
                  <a:cubicBezTo>
                    <a:pt x="31" y="3"/>
                    <a:pt x="9" y="7"/>
                    <a:pt x="3" y="11"/>
                  </a:cubicBezTo>
                  <a:cubicBezTo>
                    <a:pt x="0" y="13"/>
                    <a:pt x="3" y="17"/>
                    <a:pt x="5" y="19"/>
                  </a:cubicBezTo>
                  <a:cubicBezTo>
                    <a:pt x="6" y="20"/>
                    <a:pt x="25" y="21"/>
                    <a:pt x="30" y="22"/>
                  </a:cubicBezTo>
                  <a:cubicBezTo>
                    <a:pt x="44" y="21"/>
                    <a:pt x="44" y="21"/>
                    <a:pt x="44" y="21"/>
                  </a:cubicBezTo>
                  <a:cubicBezTo>
                    <a:pt x="57" y="21"/>
                    <a:pt x="57" y="21"/>
                    <a:pt x="57" y="21"/>
                  </a:cubicBezTo>
                  <a:lnTo>
                    <a:pt x="57" y="6"/>
                  </a:lnTo>
                  <a:close/>
                </a:path>
              </a:pathLst>
            </a:custGeom>
            <a:solidFill>
              <a:srgbClr val="FFDB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8" name="íṩḻîďe"/>
            <p:cNvSpPr/>
            <p:nvPr/>
          </p:nvSpPr>
          <p:spPr bwMode="auto">
            <a:xfrm>
              <a:off x="6259513" y="2549525"/>
              <a:ext cx="290513" cy="120650"/>
            </a:xfrm>
            <a:custGeom>
              <a:avLst/>
              <a:gdLst>
                <a:gd name="T0" fmla="*/ 1 w 88"/>
                <a:gd name="T1" fmla="*/ 20 h 37"/>
                <a:gd name="T2" fmla="*/ 53 w 88"/>
                <a:gd name="T3" fmla="*/ 4 h 37"/>
                <a:gd name="T4" fmla="*/ 79 w 88"/>
                <a:gd name="T5" fmla="*/ 0 h 37"/>
                <a:gd name="T6" fmla="*/ 74 w 88"/>
                <a:gd name="T7" fmla="*/ 29 h 37"/>
                <a:gd name="T8" fmla="*/ 0 w 88"/>
                <a:gd name="T9" fmla="*/ 37 h 37"/>
                <a:gd name="T10" fmla="*/ 1 w 88"/>
                <a:gd name="T11" fmla="*/ 20 h 37"/>
              </a:gdLst>
              <a:ahLst/>
              <a:cxnLst>
                <a:cxn ang="0">
                  <a:pos x="T0" y="T1"/>
                </a:cxn>
                <a:cxn ang="0">
                  <a:pos x="T2" y="T3"/>
                </a:cxn>
                <a:cxn ang="0">
                  <a:pos x="T4" y="T5"/>
                </a:cxn>
                <a:cxn ang="0">
                  <a:pos x="T6" y="T7"/>
                </a:cxn>
                <a:cxn ang="0">
                  <a:pos x="T8" y="T9"/>
                </a:cxn>
                <a:cxn ang="0">
                  <a:pos x="T10" y="T11"/>
                </a:cxn>
              </a:cxnLst>
              <a:rect l="0" t="0" r="r" b="b"/>
              <a:pathLst>
                <a:path w="88" h="37">
                  <a:moveTo>
                    <a:pt x="1" y="20"/>
                  </a:moveTo>
                  <a:cubicBezTo>
                    <a:pt x="22" y="14"/>
                    <a:pt x="33" y="8"/>
                    <a:pt x="53" y="4"/>
                  </a:cubicBezTo>
                  <a:cubicBezTo>
                    <a:pt x="61" y="2"/>
                    <a:pt x="70" y="1"/>
                    <a:pt x="79" y="0"/>
                  </a:cubicBezTo>
                  <a:cubicBezTo>
                    <a:pt x="88" y="16"/>
                    <a:pt x="86" y="25"/>
                    <a:pt x="74" y="29"/>
                  </a:cubicBezTo>
                  <a:cubicBezTo>
                    <a:pt x="57" y="35"/>
                    <a:pt x="18" y="36"/>
                    <a:pt x="0" y="37"/>
                  </a:cubicBezTo>
                  <a:lnTo>
                    <a:pt x="1" y="20"/>
                  </a:lnTo>
                  <a:close/>
                </a:path>
              </a:pathLst>
            </a:custGeom>
            <a:solidFill>
              <a:srgbClr val="E0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349" name="文本框 348"/>
          <p:cNvSpPr txBox="1"/>
          <p:nvPr/>
        </p:nvSpPr>
        <p:spPr>
          <a:xfrm>
            <a:off x="6475095" y="4352925"/>
            <a:ext cx="4777105" cy="645160"/>
          </a:xfrm>
          <a:prstGeom prst="rect">
            <a:avLst/>
          </a:prstGeom>
          <a:noFill/>
        </p:spPr>
        <p:txBody>
          <a:bodyPr wrap="square" rtlCol="0">
            <a:spAutoFit/>
          </a:bodyPr>
          <a:lstStyle/>
          <a:p>
            <a:pPr marL="171450" indent="-171450" algn="l">
              <a:lnSpc>
                <a:spcPct val="150000"/>
              </a:lnSpc>
              <a:buFont typeface="Arial" panose="020B0604020202020204" pitchFamily="34" charset="0"/>
              <a:buChar char="•"/>
            </a:pPr>
            <a:r>
              <a:rPr lang="zh-CN" altLang="en-US" sz="1200" b="1" dirty="0">
                <a:cs typeface="+mn-ea"/>
                <a:sym typeface="+mn-lt"/>
              </a:rPr>
              <a:t>心理治疗适用于</a:t>
            </a:r>
            <a:r>
              <a:rPr lang="en-US" altLang="zh-CN" sz="1200" b="1" dirty="0">
                <a:cs typeface="+mn-ea"/>
                <a:sym typeface="+mn-lt"/>
              </a:rPr>
              <a:t>PPPD</a:t>
            </a:r>
            <a:r>
              <a:rPr lang="zh-CN" altLang="en-US" sz="1200" b="1" dirty="0">
                <a:cs typeface="+mn-ea"/>
                <a:sym typeface="+mn-lt"/>
              </a:rPr>
              <a:t>患者的早期治疗，</a:t>
            </a:r>
            <a:r>
              <a:rPr lang="zh-CN" altLang="en-US" sz="1200" dirty="0">
                <a:cs typeface="+mn-ea"/>
                <a:sym typeface="+mn-lt"/>
              </a:rPr>
              <a:t>对于病史时间较长的患者收效甚微。通常由临床医生或心理治疗师与患者进行沟通</a:t>
            </a:r>
            <a:endParaRPr lang="en-US" altLang="zh-CN" sz="1200" dirty="0">
              <a:cs typeface="+mn-ea"/>
              <a:sym typeface="+mn-lt"/>
            </a:endParaRPr>
          </a:p>
        </p:txBody>
      </p:sp>
      <p:sp>
        <p:nvSpPr>
          <p:cNvPr id="12" name="圆角矩形 11"/>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药物治疗与心理治疗</a:t>
            </a:r>
          </a:p>
        </p:txBody>
      </p:sp>
      <p:sp>
        <p:nvSpPr>
          <p:cNvPr id="22" name="圆角矩形 21"/>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圆角矩形 22"/>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1" name="图片 30"/>
          <p:cNvPicPr/>
          <p:nvPr/>
        </p:nvPicPr>
        <p:blipFill>
          <a:blip r:embed="rId9"/>
          <a:stretch>
            <a:fillRect/>
          </a:stretch>
        </p:blipFill>
        <p:spPr>
          <a:xfrm>
            <a:off x="7503795" y="1158240"/>
            <a:ext cx="1064895" cy="1064895"/>
          </a:xfrm>
          <a:prstGeom prst="rect">
            <a:avLst/>
          </a:prstGeom>
          <a:noFill/>
          <a:ln w="9525">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
          <p:cNvSpPr/>
          <p:nvPr/>
        </p:nvSpPr>
        <p:spPr>
          <a:xfrm>
            <a:off x="560705" y="1105535"/>
            <a:ext cx="11139170" cy="5051425"/>
          </a:xfrm>
          <a:prstGeom prst="roundRect">
            <a:avLst>
              <a:gd name="adj" fmla="val 4437"/>
            </a:avLst>
          </a:prstGeom>
          <a:solidFill>
            <a:schemeClr val="bg1"/>
          </a:solidFill>
          <a:ln>
            <a:solidFill>
              <a:schemeClr val="bg1"/>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13" name="直接连接符 12"/>
          <p:cNvCxnSpPr/>
          <p:nvPr/>
        </p:nvCxnSpPr>
        <p:spPr>
          <a:xfrm>
            <a:off x="8578182" y="2086051"/>
            <a:ext cx="0" cy="1607042"/>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nvPr>
        </p:nvSpPr>
        <p:spPr/>
        <p:txBody>
          <a:bodyPr>
            <a:normAutofit/>
          </a:bodyPr>
          <a:lstStyle/>
          <a:p>
            <a:r>
              <a:rPr lang="en-US" altLang="zh-CN" sz="2800" b="1" dirty="0">
                <a:latin typeface="+mn-lt"/>
                <a:ea typeface="+mn-ea"/>
                <a:cs typeface="+mn-ea"/>
                <a:sym typeface="+mn-lt"/>
              </a:rPr>
              <a:t> </a:t>
            </a:r>
            <a:endParaRPr lang="zh-CN" altLang="en-US" sz="2800" dirty="0">
              <a:latin typeface="+mn-lt"/>
              <a:ea typeface="+mn-ea"/>
              <a:cs typeface="+mn-ea"/>
              <a:sym typeface="+mn-lt"/>
            </a:endParaRPr>
          </a:p>
        </p:txBody>
      </p:sp>
      <p:sp>
        <p:nvSpPr>
          <p:cNvPr id="7" name="内容占位符 6"/>
          <p:cNvSpPr>
            <a:spLocks noGrp="1"/>
          </p:cNvSpPr>
          <p:nvPr>
            <p:ph sz="quarter" idx="13"/>
          </p:nvPr>
        </p:nvSpPr>
        <p:spPr/>
        <p:txBody>
          <a:bodyPr>
            <a:normAutofit/>
          </a:bodyPr>
          <a:lstStyle/>
          <a:p>
            <a:pPr marL="228600" indent="-228600">
              <a:buFont typeface="+mj-lt"/>
              <a:buAutoNum type="arabicPeriod"/>
            </a:pPr>
            <a:r>
              <a:rPr lang="zh-CN" altLang="en-US" dirty="0">
                <a:cs typeface="+mn-ea"/>
                <a:sym typeface="+mn-lt"/>
              </a:rPr>
              <a:t>王淑青</a:t>
            </a:r>
            <a:r>
              <a:rPr lang="en-US" altLang="zh-CN" dirty="0">
                <a:cs typeface="+mn-ea"/>
                <a:sym typeface="+mn-lt"/>
              </a:rPr>
              <a:t>, </a:t>
            </a:r>
            <a:r>
              <a:rPr lang="zh-CN" altLang="en-US" dirty="0">
                <a:cs typeface="+mn-ea"/>
                <a:sym typeface="+mn-lt"/>
              </a:rPr>
              <a:t>阎文静</a:t>
            </a:r>
            <a:r>
              <a:rPr lang="en-US" altLang="zh-CN" dirty="0">
                <a:cs typeface="+mn-ea"/>
                <a:sym typeface="+mn-lt"/>
              </a:rPr>
              <a:t>, </a:t>
            </a:r>
            <a:r>
              <a:rPr lang="zh-CN" altLang="en-US" dirty="0">
                <a:cs typeface="+mn-ea"/>
                <a:sym typeface="+mn-lt"/>
              </a:rPr>
              <a:t>王春霞</a:t>
            </a:r>
            <a:r>
              <a:rPr lang="en-US" altLang="zh-CN" dirty="0">
                <a:cs typeface="+mn-ea"/>
                <a:sym typeface="+mn-lt"/>
              </a:rPr>
              <a:t>, </a:t>
            </a:r>
            <a:r>
              <a:rPr lang="zh-CN" altLang="en-US" dirty="0">
                <a:cs typeface="+mn-ea"/>
                <a:sym typeface="+mn-lt"/>
              </a:rPr>
              <a:t>王海萍</a:t>
            </a:r>
            <a:r>
              <a:rPr lang="en-US" altLang="zh-CN" dirty="0">
                <a:cs typeface="+mn-ea"/>
                <a:sym typeface="+mn-lt"/>
              </a:rPr>
              <a:t>. </a:t>
            </a:r>
            <a:r>
              <a:rPr lang="zh-CN" altLang="en-US" dirty="0">
                <a:cs typeface="+mn-ea"/>
                <a:sym typeface="+mn-lt"/>
              </a:rPr>
              <a:t>持续性姿势</a:t>
            </a:r>
            <a:r>
              <a:rPr lang="en-US" altLang="zh-CN" dirty="0">
                <a:cs typeface="+mn-ea"/>
                <a:sym typeface="+mn-lt"/>
              </a:rPr>
              <a:t>–</a:t>
            </a:r>
            <a:r>
              <a:rPr lang="zh-CN" altLang="en-US" dirty="0">
                <a:cs typeface="+mn-ea"/>
                <a:sym typeface="+mn-lt"/>
              </a:rPr>
              <a:t>知觉性头晕的研究进展</a:t>
            </a:r>
            <a:r>
              <a:rPr lang="en-US" altLang="zh-CN" dirty="0">
                <a:cs typeface="+mn-ea"/>
                <a:sym typeface="+mn-lt"/>
              </a:rPr>
              <a:t>[J]. </a:t>
            </a:r>
            <a:r>
              <a:rPr lang="zh-CN" altLang="en-US" dirty="0">
                <a:cs typeface="+mn-ea"/>
                <a:sym typeface="+mn-lt"/>
              </a:rPr>
              <a:t>临床医学进展</a:t>
            </a:r>
            <a:r>
              <a:rPr lang="en-US" altLang="zh-CN" dirty="0">
                <a:cs typeface="+mn-ea"/>
                <a:sym typeface="+mn-lt"/>
              </a:rPr>
              <a:t>, 2018, 8(8): 719-725.</a:t>
            </a:r>
          </a:p>
          <a:p>
            <a:pPr marL="228600" indent="-228600">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感知性头晕专家共识</a:t>
            </a:r>
            <a:r>
              <a:rPr lang="en-US" altLang="zh-CN" dirty="0">
                <a:cs typeface="+mn-ea"/>
                <a:sym typeface="+mn-lt"/>
              </a:rPr>
              <a:t>[J].</a:t>
            </a:r>
            <a:r>
              <a:rPr lang="zh-CN" altLang="en-US" dirty="0">
                <a:cs typeface="+mn-ea"/>
                <a:sym typeface="+mn-lt"/>
              </a:rPr>
              <a:t>中华耳科学杂志</a:t>
            </a:r>
            <a:r>
              <a:rPr lang="en-US" altLang="zh-CN" dirty="0">
                <a:cs typeface="+mn-ea"/>
                <a:sym typeface="+mn-lt"/>
              </a:rPr>
              <a:t>, 2021(006):019.</a:t>
            </a:r>
            <a:endParaRPr lang="zh-CN" altLang="en-US" dirty="0">
              <a:cs typeface="+mn-ea"/>
              <a:sym typeface="+mn-lt"/>
            </a:endParaRPr>
          </a:p>
          <a:p>
            <a:pPr marL="228600" indent="-228600">
              <a:buFont typeface="+mj-lt"/>
              <a:buAutoNum type="arabicPeriod"/>
            </a:pPr>
            <a:endParaRPr lang="zh-CN" altLang="en-US" dirty="0">
              <a:cs typeface="+mn-ea"/>
              <a:sym typeface="+mn-lt"/>
            </a:endParaRPr>
          </a:p>
        </p:txBody>
      </p:sp>
      <p:sp>
        <p:nvSpPr>
          <p:cNvPr id="4" name="AutoShape 5"/>
          <p:cNvSpPr>
            <a:spLocks noChangeAspect="1" noChangeArrowheads="1" noTextEdit="1"/>
          </p:cNvSpPr>
          <p:nvPr/>
        </p:nvSpPr>
        <p:spPr bwMode="auto">
          <a:xfrm>
            <a:off x="1323198" y="2241888"/>
            <a:ext cx="9655746" cy="197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6" name="Freeform 7"/>
          <p:cNvSpPr/>
          <p:nvPr/>
        </p:nvSpPr>
        <p:spPr bwMode="auto">
          <a:xfrm>
            <a:off x="1433340" y="2114549"/>
            <a:ext cx="9655746" cy="2534887"/>
          </a:xfrm>
          <a:custGeom>
            <a:avLst/>
            <a:gdLst>
              <a:gd name="T0" fmla="*/ 1778 w 2163"/>
              <a:gd name="T1" fmla="*/ 67 h 689"/>
              <a:gd name="T2" fmla="*/ 1877 w 2163"/>
              <a:gd name="T3" fmla="*/ 163 h 689"/>
              <a:gd name="T4" fmla="*/ 1564 w 2163"/>
              <a:gd name="T5" fmla="*/ 433 h 689"/>
              <a:gd name="T6" fmla="*/ 831 w 2163"/>
              <a:gd name="T7" fmla="*/ 368 h 689"/>
              <a:gd name="T8" fmla="*/ 0 w 2163"/>
              <a:gd name="T9" fmla="*/ 218 h 689"/>
              <a:gd name="T10" fmla="*/ 439 w 2163"/>
              <a:gd name="T11" fmla="*/ 191 h 689"/>
              <a:gd name="T12" fmla="*/ 1019 w 2163"/>
              <a:gd name="T13" fmla="*/ 502 h 689"/>
              <a:gd name="T14" fmla="*/ 1995 w 2163"/>
              <a:gd name="T15" fmla="*/ 314 h 689"/>
              <a:gd name="T16" fmla="*/ 2042 w 2163"/>
              <a:gd name="T17" fmla="*/ 447 h 689"/>
              <a:gd name="T18" fmla="*/ 2163 w 2163"/>
              <a:gd name="T19" fmla="*/ 82 h 689"/>
              <a:gd name="T20" fmla="*/ 1778 w 2163"/>
              <a:gd name="T21" fmla="*/ 67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3" h="689">
                <a:moveTo>
                  <a:pt x="1778" y="67"/>
                </a:moveTo>
                <a:cubicBezTo>
                  <a:pt x="1778" y="67"/>
                  <a:pt x="1889" y="125"/>
                  <a:pt x="1877" y="163"/>
                </a:cubicBezTo>
                <a:cubicBezTo>
                  <a:pt x="1786" y="262"/>
                  <a:pt x="1674" y="375"/>
                  <a:pt x="1564" y="433"/>
                </a:cubicBezTo>
                <a:cubicBezTo>
                  <a:pt x="1325" y="558"/>
                  <a:pt x="1054" y="491"/>
                  <a:pt x="831" y="368"/>
                </a:cubicBezTo>
                <a:cubicBezTo>
                  <a:pt x="583" y="232"/>
                  <a:pt x="253" y="0"/>
                  <a:pt x="0" y="218"/>
                </a:cubicBezTo>
                <a:cubicBezTo>
                  <a:pt x="58" y="175"/>
                  <a:pt x="180" y="98"/>
                  <a:pt x="439" y="191"/>
                </a:cubicBezTo>
                <a:cubicBezTo>
                  <a:pt x="589" y="245"/>
                  <a:pt x="816" y="418"/>
                  <a:pt x="1019" y="502"/>
                </a:cubicBezTo>
                <a:cubicBezTo>
                  <a:pt x="1469" y="689"/>
                  <a:pt x="1928" y="375"/>
                  <a:pt x="1995" y="314"/>
                </a:cubicBezTo>
                <a:cubicBezTo>
                  <a:pt x="2049" y="345"/>
                  <a:pt x="2042" y="447"/>
                  <a:pt x="2042" y="447"/>
                </a:cubicBezTo>
                <a:cubicBezTo>
                  <a:pt x="2163" y="82"/>
                  <a:pt x="2163" y="82"/>
                  <a:pt x="2163" y="82"/>
                </a:cubicBezTo>
                <a:lnTo>
                  <a:pt x="1778" y="67"/>
                </a:lnTo>
                <a:close/>
              </a:path>
            </a:pathLst>
          </a:custGeom>
          <a:solidFill>
            <a:srgbClr val="008E3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000000"/>
              </a:solidFill>
              <a:effectLst/>
              <a:uLnTx/>
              <a:uFillTx/>
              <a:cs typeface="+mn-ea"/>
              <a:sym typeface="+mn-lt"/>
            </a:endParaRPr>
          </a:p>
        </p:txBody>
      </p:sp>
      <p:cxnSp>
        <p:nvCxnSpPr>
          <p:cNvPr id="8" name="直接连接符 7"/>
          <p:cNvCxnSpPr/>
          <p:nvPr/>
        </p:nvCxnSpPr>
        <p:spPr>
          <a:xfrm>
            <a:off x="4492991" y="2244626"/>
            <a:ext cx="0" cy="99608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60213" y="2692066"/>
            <a:ext cx="0" cy="244003"/>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9788" y="2945257"/>
            <a:ext cx="2189162" cy="10269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C00000"/>
                </a:solidFill>
                <a:effectLst/>
                <a:uLnTx/>
                <a:uFillTx/>
                <a:cs typeface="+mn-ea"/>
                <a:sym typeface="+mn-lt"/>
              </a:rPr>
              <a:t>1871</a:t>
            </a:r>
            <a:r>
              <a:rPr kumimoji="0" lang="zh-CN" altLang="en-US" sz="1400" b="1" i="0" u="none" strike="noStrike" kern="1200" cap="none" spc="0" normalizeH="0" baseline="0" noProof="0" dirty="0">
                <a:ln>
                  <a:noFill/>
                </a:ln>
                <a:solidFill>
                  <a:srgbClr val="C00000"/>
                </a:solidFill>
                <a:effectLst/>
                <a:uLnTx/>
                <a:uFillTx/>
                <a:cs typeface="+mn-ea"/>
                <a:sym typeface="+mn-lt"/>
              </a:rPr>
              <a:t>年</a:t>
            </a:r>
            <a:r>
              <a:rPr kumimoji="0" lang="en-US" altLang="zh-CN" sz="1400" b="1" i="0" u="none" strike="noStrike" kern="1200" cap="none" spc="0" normalizeH="0" baseline="30000" noProof="0" dirty="0">
                <a:ln>
                  <a:noFill/>
                </a:ln>
                <a:solidFill>
                  <a:srgbClr val="C00000"/>
                </a:solidFill>
                <a:effectLst/>
                <a:uLnTx/>
                <a:uFillTx/>
                <a:cs typeface="+mn-ea"/>
                <a:sym typeface="+mn-lt"/>
              </a:rPr>
              <a:t>1</a:t>
            </a: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313231"/>
                </a:solidFill>
                <a:effectLst/>
                <a:uLnTx/>
                <a:uFillTx/>
                <a:cs typeface="+mn-ea"/>
                <a:sym typeface="+mn-lt"/>
              </a:rPr>
              <a:t>德国的神经病学专家</a:t>
            </a:r>
            <a:r>
              <a:rPr kumimoji="0" lang="en-US" altLang="zh-CN" sz="1200" b="0" i="0" u="none" strike="noStrike" kern="0" cap="none" spc="0" normalizeH="0" baseline="0" noProof="0" dirty="0">
                <a:ln>
                  <a:noFill/>
                </a:ln>
                <a:solidFill>
                  <a:srgbClr val="313231"/>
                </a:solidFill>
                <a:effectLst/>
                <a:uLnTx/>
                <a:uFillTx/>
                <a:cs typeface="+mn-ea"/>
                <a:sym typeface="+mn-lt"/>
              </a:rPr>
              <a:t>Karl Vestphal</a:t>
            </a:r>
            <a:r>
              <a:rPr kumimoji="0" lang="zh-CN" altLang="en-US" sz="1200" b="0" i="0" u="none" strike="noStrike" kern="0" cap="none" spc="0" normalizeH="0" baseline="0" noProof="0" dirty="0">
                <a:ln>
                  <a:noFill/>
                </a:ln>
                <a:solidFill>
                  <a:srgbClr val="313231"/>
                </a:solidFill>
                <a:effectLst/>
                <a:uLnTx/>
                <a:uFillTx/>
                <a:cs typeface="+mn-ea"/>
                <a:sym typeface="+mn-lt"/>
              </a:rPr>
              <a:t>把其称为</a:t>
            </a:r>
            <a:endParaRPr kumimoji="0" lang="en-US" altLang="zh-CN" sz="1200" b="0" i="0" u="none" strike="noStrike" kern="0" cap="none" spc="0" normalizeH="0" baseline="0" noProof="0" dirty="0">
              <a:ln>
                <a:noFill/>
              </a:ln>
              <a:solidFill>
                <a:srgbClr val="313231"/>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313231"/>
                </a:solidFill>
                <a:effectLst/>
                <a:uLnTx/>
                <a:uFillTx/>
                <a:cs typeface="+mn-ea"/>
                <a:sym typeface="+mn-lt"/>
              </a:rPr>
              <a:t>“广场恐惧症“</a:t>
            </a:r>
            <a:r>
              <a:rPr kumimoji="0" lang="en-US" altLang="zh-CN" sz="1200" b="0" i="0" u="none" strike="noStrike" kern="0" cap="none" spc="0" normalizeH="0" baseline="0" noProof="0" dirty="0">
                <a:ln>
                  <a:noFill/>
                </a:ln>
                <a:solidFill>
                  <a:srgbClr val="313231"/>
                </a:solidFill>
                <a:effectLst/>
                <a:uLnTx/>
                <a:uFillTx/>
                <a:cs typeface="+mn-ea"/>
                <a:sym typeface="+mn-lt"/>
              </a:rPr>
              <a:t>(Agoraphobia)</a:t>
            </a:r>
            <a:endParaRPr kumimoji="0" lang="zh-CN" altLang="zh-CN" sz="1200" b="0" i="0" u="none" strike="noStrike" kern="0" cap="none" spc="0" normalizeH="0" baseline="0" noProof="0" dirty="0">
              <a:ln>
                <a:noFill/>
              </a:ln>
              <a:solidFill>
                <a:srgbClr val="313231"/>
              </a:solidFill>
              <a:effectLst/>
              <a:uLnTx/>
              <a:uFillTx/>
              <a:cs typeface="+mn-ea"/>
              <a:sym typeface="+mn-lt"/>
            </a:endParaRPr>
          </a:p>
        </p:txBody>
      </p:sp>
      <p:cxnSp>
        <p:nvCxnSpPr>
          <p:cNvPr id="25" name="直接连接符 24"/>
          <p:cNvCxnSpPr/>
          <p:nvPr/>
        </p:nvCxnSpPr>
        <p:spPr>
          <a:xfrm>
            <a:off x="5865687" y="3875440"/>
            <a:ext cx="0" cy="605632"/>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004042" y="4326283"/>
            <a:ext cx="3561413" cy="916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defRPr/>
            </a:pPr>
            <a:r>
              <a:rPr kumimoji="0" lang="en-US" altLang="zh-CN" sz="1400" b="1" i="0" u="none" strike="noStrike" kern="1200" cap="none" spc="0" normalizeH="0" baseline="0" noProof="0" dirty="0">
                <a:ln>
                  <a:noFill/>
                </a:ln>
                <a:solidFill>
                  <a:srgbClr val="C00000"/>
                </a:solidFill>
                <a:effectLst/>
                <a:uLnTx/>
                <a:uFillTx/>
                <a:cs typeface="+mn-ea"/>
                <a:sym typeface="+mn-lt"/>
              </a:rPr>
              <a:t>2007</a:t>
            </a:r>
            <a:r>
              <a:rPr kumimoji="0" lang="zh-CN" altLang="en-US" sz="1400" b="1" i="0" u="none" strike="noStrike" kern="1200" cap="none" spc="0" normalizeH="0" baseline="0" noProof="0" dirty="0">
                <a:ln>
                  <a:noFill/>
                </a:ln>
                <a:solidFill>
                  <a:srgbClr val="C00000"/>
                </a:solidFill>
                <a:effectLst/>
                <a:uLnTx/>
                <a:uFillTx/>
                <a:cs typeface="+mn-ea"/>
                <a:sym typeface="+mn-lt"/>
              </a:rPr>
              <a:t>年</a:t>
            </a:r>
            <a:r>
              <a:rPr kumimoji="0" lang="en-US" altLang="zh-CN" sz="1400" b="1" i="0" u="none" strike="noStrike" kern="1200" cap="none" spc="0" normalizeH="0" baseline="30000" noProof="0" dirty="0">
                <a:ln>
                  <a:noFill/>
                </a:ln>
                <a:solidFill>
                  <a:srgbClr val="C00000"/>
                </a:solidFill>
                <a:effectLst/>
                <a:uLnTx/>
                <a:uFillTx/>
                <a:cs typeface="+mn-ea"/>
                <a:sym typeface="+mn-lt"/>
              </a:rPr>
              <a:t>3</a:t>
            </a:r>
            <a:endParaRPr kumimoji="0" lang="en-US" altLang="zh-CN" sz="1400" b="1" i="0" u="none" strike="noStrike" kern="1200" cap="none" spc="0" normalizeH="0" baseline="0" noProof="0" dirty="0">
              <a:ln>
                <a:noFill/>
              </a:ln>
              <a:solidFill>
                <a:srgbClr val="C00000"/>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Pct val="100000"/>
              <a:buFontTx/>
              <a:buNone/>
              <a:defRPr sz="1800" b="0" i="0" u="none" strike="noStrike" kern="0" cap="none" spc="0" baseline="0">
                <a:solidFill>
                  <a:srgbClr val="000000"/>
                </a:solidFill>
                <a:uFillTx/>
              </a:defRPr>
            </a:pPr>
            <a:r>
              <a:rPr kumimoji="0" lang="en-US" altLang="zh-CN" sz="1200" b="0" i="0" u="none" strike="noStrike" kern="0" cap="none" spc="0" normalizeH="0" baseline="0" noProof="0" dirty="0">
                <a:ln>
                  <a:noFill/>
                </a:ln>
                <a:solidFill>
                  <a:srgbClr val="000000"/>
                </a:solidFill>
                <a:effectLst/>
                <a:uLnTx/>
                <a:uFillTx/>
                <a:cs typeface="+mn-ea"/>
                <a:sym typeface="+mn-lt"/>
              </a:rPr>
              <a:t>Staab</a:t>
            </a:r>
            <a:r>
              <a:rPr kumimoji="0" lang="zh-CN" altLang="en-US" sz="1200" b="0" i="0" u="none" strike="noStrike" kern="0" cap="none" spc="0" normalizeH="0" baseline="0" noProof="0" dirty="0">
                <a:ln>
                  <a:noFill/>
                </a:ln>
                <a:solidFill>
                  <a:srgbClr val="000000"/>
                </a:solidFill>
                <a:effectLst/>
                <a:uLnTx/>
                <a:uFillTx/>
                <a:cs typeface="+mn-ea"/>
                <a:sym typeface="+mn-lt"/>
              </a:rPr>
              <a:t>和</a:t>
            </a:r>
            <a:r>
              <a:rPr kumimoji="0" lang="en-US" altLang="zh-CN" sz="1200" b="0" i="0" u="none" strike="noStrike" kern="0" cap="none" spc="0" normalizeH="0" baseline="0" noProof="0" dirty="0" err="1">
                <a:ln>
                  <a:noFill/>
                </a:ln>
                <a:solidFill>
                  <a:srgbClr val="000000"/>
                </a:solidFill>
                <a:effectLst/>
                <a:uLnTx/>
                <a:uFillTx/>
                <a:cs typeface="+mn-ea"/>
                <a:sym typeface="+mn-lt"/>
              </a:rPr>
              <a:t>Ruckenstein</a:t>
            </a:r>
            <a:r>
              <a:rPr kumimoji="0" lang="en-US" altLang="zh-CN" sz="1200" b="0" i="0" u="none" strike="noStrike" kern="0" cap="none" spc="0" normalizeH="0" baseline="0" noProof="0" dirty="0">
                <a:ln>
                  <a:noFill/>
                </a:ln>
                <a:solidFill>
                  <a:srgbClr val="000000"/>
                </a:solidFill>
                <a:effectLst/>
                <a:uLnTx/>
                <a:uFillTx/>
                <a:cs typeface="+mn-ea"/>
                <a:sym typeface="+mn-lt"/>
              </a:rPr>
              <a:t> </a:t>
            </a:r>
            <a:r>
              <a:rPr kumimoji="0" lang="zh-CN" altLang="en-US" sz="1200" b="0" i="0" u="none" strike="noStrike" kern="0" cap="none" spc="0" normalizeH="0" baseline="0" noProof="0" dirty="0">
                <a:ln>
                  <a:noFill/>
                </a:ln>
                <a:solidFill>
                  <a:srgbClr val="000000"/>
                </a:solidFill>
                <a:effectLst/>
                <a:uLnTx/>
                <a:uFillTx/>
                <a:cs typeface="+mn-ea"/>
                <a:sym typeface="+mn-lt"/>
              </a:rPr>
              <a:t>确定了这一组综合征的核心症状与概念，将其命名为</a:t>
            </a:r>
            <a:r>
              <a:rPr kumimoji="0" lang="zh-CN" altLang="en-US" sz="1200" b="1" i="0" u="none" strike="noStrike" kern="0" cap="none" spc="0" normalizeH="0" baseline="0" noProof="0" dirty="0">
                <a:ln>
                  <a:noFill/>
                </a:ln>
                <a:solidFill>
                  <a:srgbClr val="000000"/>
                </a:solidFill>
                <a:effectLst/>
                <a:uLnTx/>
                <a:uFillTx/>
                <a:cs typeface="+mn-ea"/>
                <a:sym typeface="+mn-lt"/>
              </a:rPr>
              <a:t>慢性主观性头晕</a:t>
            </a:r>
            <a:r>
              <a:rPr kumimoji="0" lang="en-US" altLang="zh-CN" sz="1200" b="1" i="0" u="none" strike="noStrike" kern="0" cap="none" spc="0" normalizeH="0" baseline="0" noProof="0" dirty="0">
                <a:ln>
                  <a:noFill/>
                </a:ln>
                <a:solidFill>
                  <a:srgbClr val="000000"/>
                </a:solidFill>
                <a:effectLst/>
                <a:uLnTx/>
                <a:uFillTx/>
                <a:cs typeface="+mn-ea"/>
                <a:sym typeface="+mn-lt"/>
              </a:rPr>
              <a:t>(CSD) </a:t>
            </a:r>
            <a:endParaRPr kumimoji="0" lang="en-US" altLang="zh-CN" sz="1200" b="1" i="0" u="none" strike="noStrike" kern="0" cap="none" spc="0" normalizeH="0" baseline="0" noProof="0" dirty="0">
              <a:ln>
                <a:noFill/>
              </a:ln>
              <a:solidFill>
                <a:srgbClr val="313231"/>
              </a:solidFill>
              <a:effectLst/>
              <a:uLnTx/>
              <a:uFillTx/>
              <a:cs typeface="+mn-ea"/>
              <a:sym typeface="+mn-lt"/>
            </a:endParaRPr>
          </a:p>
        </p:txBody>
      </p:sp>
      <p:sp>
        <p:nvSpPr>
          <p:cNvPr id="27" name="矩形: 圆角 26"/>
          <p:cNvSpPr/>
          <p:nvPr/>
        </p:nvSpPr>
        <p:spPr>
          <a:xfrm>
            <a:off x="2503365" y="5498915"/>
            <a:ext cx="7185270" cy="441497"/>
          </a:xfrm>
          <a:prstGeom prst="round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FFFFFF"/>
                </a:solidFill>
                <a:effectLst/>
                <a:uLnTx/>
                <a:uFillTx/>
                <a:cs typeface="+mn-ea"/>
                <a:sym typeface="+mn-lt"/>
              </a:rPr>
              <a:t> PPPD</a:t>
            </a:r>
            <a:r>
              <a:rPr kumimoji="0" lang="zh-CN" altLang="en-US" sz="1600" b="1" i="0" u="none" strike="noStrike" kern="1200" cap="none" spc="0" normalizeH="0" baseline="0" noProof="0" dirty="0">
                <a:ln>
                  <a:noFill/>
                </a:ln>
                <a:solidFill>
                  <a:srgbClr val="FFFFFF"/>
                </a:solidFill>
                <a:effectLst/>
                <a:uLnTx/>
                <a:uFillTx/>
                <a:cs typeface="+mn-ea"/>
                <a:sym typeface="+mn-lt"/>
              </a:rPr>
              <a:t>历史背景</a:t>
            </a:r>
            <a:r>
              <a:rPr lang="zh-CN" altLang="en-US" sz="1600" b="1" dirty="0">
                <a:solidFill>
                  <a:srgbClr val="FFFFFF"/>
                </a:solidFill>
                <a:cs typeface="+mn-ea"/>
                <a:sym typeface="+mn-lt"/>
              </a:rPr>
              <a:t>（</a:t>
            </a:r>
            <a:r>
              <a:rPr lang="en-US" altLang="zh-CN" sz="1600" b="1" dirty="0">
                <a:solidFill>
                  <a:srgbClr val="FFFFFF"/>
                </a:solidFill>
                <a:cs typeface="+mn-ea"/>
                <a:sym typeface="+mn-lt"/>
              </a:rPr>
              <a:t>CSD</a:t>
            </a:r>
            <a:r>
              <a:rPr lang="zh-CN" altLang="en-US" sz="1600" b="1" dirty="0">
                <a:solidFill>
                  <a:srgbClr val="FFFFFF"/>
                </a:solidFill>
                <a:cs typeface="+mn-ea"/>
                <a:sym typeface="+mn-lt"/>
              </a:rPr>
              <a:t>或</a:t>
            </a:r>
            <a:r>
              <a:rPr lang="en-US" altLang="zh-CN" sz="1600" b="1" dirty="0">
                <a:solidFill>
                  <a:srgbClr val="FFFFFF"/>
                </a:solidFill>
                <a:cs typeface="+mn-ea"/>
                <a:sym typeface="+mn-lt"/>
              </a:rPr>
              <a:t>PPV</a:t>
            </a:r>
            <a:r>
              <a:rPr lang="zh-CN" altLang="en-US" sz="1600" b="1" dirty="0">
                <a:solidFill>
                  <a:srgbClr val="FFFFFF"/>
                </a:solidFill>
                <a:cs typeface="+mn-ea"/>
                <a:sym typeface="+mn-lt"/>
              </a:rPr>
              <a:t>是</a:t>
            </a:r>
            <a:r>
              <a:rPr lang="en-US" altLang="zh-CN" sz="1600" b="1" dirty="0">
                <a:solidFill>
                  <a:srgbClr val="FFFFFF"/>
                </a:solidFill>
                <a:cs typeface="+mn-ea"/>
                <a:sym typeface="+mn-lt"/>
              </a:rPr>
              <a:t>PPPD</a:t>
            </a:r>
            <a:r>
              <a:rPr lang="zh-CN" altLang="en-US" sz="1600" b="1" dirty="0">
                <a:solidFill>
                  <a:srgbClr val="FFFFFF"/>
                </a:solidFill>
                <a:cs typeface="+mn-ea"/>
                <a:sym typeface="+mn-lt"/>
              </a:rPr>
              <a:t>的两个概念前身）</a:t>
            </a:r>
            <a:endParaRPr kumimoji="0" lang="zh-CN" altLang="en-US" sz="1600" b="1" i="0" u="none" strike="noStrike" kern="1200" cap="none" spc="0" normalizeH="0" baseline="0" noProof="0" dirty="0">
              <a:ln>
                <a:noFill/>
              </a:ln>
              <a:solidFill>
                <a:srgbClr val="FFFFFF"/>
              </a:solidFill>
              <a:effectLst/>
              <a:uLnTx/>
              <a:uFillTx/>
              <a:cs typeface="+mn-ea"/>
              <a:sym typeface="+mn-lt"/>
            </a:endParaRPr>
          </a:p>
        </p:txBody>
      </p:sp>
      <p:sp>
        <p:nvSpPr>
          <p:cNvPr id="28" name="矩形 27"/>
          <p:cNvSpPr/>
          <p:nvPr/>
        </p:nvSpPr>
        <p:spPr>
          <a:xfrm>
            <a:off x="3287687" y="1299845"/>
            <a:ext cx="2574097" cy="10649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defRPr/>
            </a:pPr>
            <a:r>
              <a:rPr kumimoji="0" lang="en-US" altLang="zh-CN" sz="1400" b="1" i="0" u="none" strike="noStrike" kern="1200" cap="none" spc="0" normalizeH="0" baseline="0" noProof="0" dirty="0">
                <a:ln>
                  <a:noFill/>
                </a:ln>
                <a:solidFill>
                  <a:srgbClr val="C00000"/>
                </a:solidFill>
                <a:effectLst/>
                <a:uLnTx/>
                <a:uFillTx/>
                <a:cs typeface="+mn-ea"/>
                <a:sym typeface="+mn-lt"/>
              </a:rPr>
              <a:t>1986</a:t>
            </a:r>
            <a:r>
              <a:rPr kumimoji="0" lang="zh-CN" altLang="en-US" sz="1400" b="1" i="0" u="none" strike="noStrike" kern="1200" cap="none" spc="0" normalizeH="0" baseline="0" noProof="0" dirty="0">
                <a:ln>
                  <a:noFill/>
                </a:ln>
                <a:solidFill>
                  <a:srgbClr val="C00000"/>
                </a:solidFill>
                <a:effectLst/>
                <a:uLnTx/>
                <a:uFillTx/>
                <a:cs typeface="+mn-ea"/>
                <a:sym typeface="+mn-lt"/>
              </a:rPr>
              <a:t>年</a:t>
            </a:r>
            <a:r>
              <a:rPr kumimoji="0" lang="en-US" altLang="zh-CN" sz="1400" b="1" i="0" u="none" strike="noStrike" kern="1200" cap="none" spc="0" normalizeH="0" baseline="30000" noProof="0" dirty="0">
                <a:ln>
                  <a:noFill/>
                </a:ln>
                <a:solidFill>
                  <a:srgbClr val="C00000"/>
                </a:solidFill>
                <a:effectLst/>
                <a:uLnTx/>
                <a:uFillTx/>
                <a:cs typeface="+mn-ea"/>
                <a:sym typeface="+mn-lt"/>
              </a:rPr>
              <a:t>2</a:t>
            </a:r>
            <a:endParaRPr kumimoji="0" lang="en-US" altLang="zh-CN" sz="1400" b="1" i="0" u="none" strike="noStrike" kern="1200" cap="none" spc="0" normalizeH="0" baseline="0" noProof="0" dirty="0">
              <a:ln>
                <a:noFill/>
              </a:ln>
              <a:solidFill>
                <a:srgbClr val="C00000"/>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313231"/>
                </a:solidFill>
                <a:effectLst/>
                <a:uLnTx/>
                <a:uFillTx/>
                <a:cs typeface="+mn-ea"/>
                <a:sym typeface="+mn-lt"/>
              </a:rPr>
              <a:t>Brandt</a:t>
            </a:r>
            <a:r>
              <a:rPr kumimoji="0" lang="zh-CN" altLang="en-US" sz="1200" b="0" i="0" u="none" strike="noStrike" kern="0" cap="none" spc="0" normalizeH="0" baseline="0" noProof="0" dirty="0">
                <a:ln>
                  <a:noFill/>
                </a:ln>
                <a:solidFill>
                  <a:srgbClr val="313231"/>
                </a:solidFill>
                <a:effectLst/>
                <a:uLnTx/>
                <a:uFillTx/>
                <a:cs typeface="+mn-ea"/>
                <a:sym typeface="+mn-lt"/>
              </a:rPr>
              <a:t>和</a:t>
            </a:r>
            <a:r>
              <a:rPr kumimoji="0" lang="en-US" altLang="zh-CN" sz="1200" b="0" i="0" u="none" strike="noStrike" kern="0" cap="none" spc="0" normalizeH="0" baseline="0" noProof="0" dirty="0">
                <a:ln>
                  <a:noFill/>
                </a:ln>
                <a:solidFill>
                  <a:srgbClr val="313231"/>
                </a:solidFill>
                <a:effectLst/>
                <a:uLnTx/>
                <a:uFillTx/>
                <a:cs typeface="+mn-ea"/>
                <a:sym typeface="+mn-lt"/>
              </a:rPr>
              <a:t>Dieterich</a:t>
            </a:r>
            <a:r>
              <a:rPr kumimoji="0" lang="zh-CN" altLang="en-US" sz="1200" b="0" i="0" u="none" strike="noStrike" kern="0" cap="none" spc="0" normalizeH="0" baseline="0" noProof="0" dirty="0">
                <a:ln>
                  <a:noFill/>
                </a:ln>
                <a:solidFill>
                  <a:srgbClr val="313231"/>
                </a:solidFill>
                <a:effectLst/>
                <a:uLnTx/>
                <a:uFillTx/>
                <a:cs typeface="+mn-ea"/>
                <a:sym typeface="+mn-lt"/>
              </a:rPr>
              <a:t>根据对前庭功能和焦虑障碍之间的关系的研究提出“</a:t>
            </a:r>
            <a:r>
              <a:rPr kumimoji="0" lang="zh-CN" altLang="en-US" sz="1200" b="1" i="0" u="none" strike="noStrike" kern="0" cap="none" spc="0" normalizeH="0" baseline="0" noProof="0" dirty="0">
                <a:ln>
                  <a:noFill/>
                </a:ln>
                <a:solidFill>
                  <a:srgbClr val="313231"/>
                </a:solidFill>
                <a:effectLst/>
                <a:uLnTx/>
                <a:uFillTx/>
                <a:cs typeface="+mn-ea"/>
                <a:sym typeface="+mn-lt"/>
              </a:rPr>
              <a:t>恐惧性姿势性眩晕</a:t>
            </a:r>
            <a:r>
              <a:rPr kumimoji="0" lang="en-US" altLang="zh-CN" sz="1200" b="1" i="0" u="none" strike="noStrike" kern="0" cap="none" spc="0" normalizeH="0" baseline="0" noProof="0" dirty="0">
                <a:ln>
                  <a:noFill/>
                </a:ln>
                <a:solidFill>
                  <a:srgbClr val="313231"/>
                </a:solidFill>
                <a:effectLst/>
                <a:uLnTx/>
                <a:uFillTx/>
                <a:cs typeface="+mn-ea"/>
                <a:sym typeface="+mn-lt"/>
              </a:rPr>
              <a:t>(PPV)”</a:t>
            </a:r>
            <a:endParaRPr kumimoji="0" lang="zh-CN" altLang="zh-CN" sz="1200" b="1" i="0" u="none" strike="noStrike" kern="0" cap="none" spc="0" normalizeH="0" baseline="0" noProof="0" dirty="0">
              <a:ln>
                <a:noFill/>
              </a:ln>
              <a:solidFill>
                <a:srgbClr val="313231"/>
              </a:solidFill>
              <a:effectLst/>
              <a:uLnTx/>
              <a:uFillTx/>
              <a:cs typeface="+mn-ea"/>
              <a:sym typeface="+mn-lt"/>
            </a:endParaRPr>
          </a:p>
        </p:txBody>
      </p:sp>
      <p:sp>
        <p:nvSpPr>
          <p:cNvPr id="30" name="矩形 29"/>
          <p:cNvSpPr/>
          <p:nvPr/>
        </p:nvSpPr>
        <p:spPr>
          <a:xfrm>
            <a:off x="7113069" y="1371630"/>
            <a:ext cx="2685525" cy="8914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defRPr/>
            </a:pPr>
            <a:r>
              <a:rPr kumimoji="0" lang="en-US" altLang="zh-CN" sz="1400" b="1" i="0" u="none" strike="noStrike" kern="1200" cap="none" spc="0" normalizeH="0" baseline="0" noProof="0" dirty="0">
                <a:ln>
                  <a:noFill/>
                </a:ln>
                <a:solidFill>
                  <a:srgbClr val="C00000"/>
                </a:solidFill>
                <a:effectLst/>
                <a:uLnTx/>
                <a:uFillTx/>
                <a:cs typeface="+mn-ea"/>
                <a:sym typeface="+mn-lt"/>
              </a:rPr>
              <a:t>2015</a:t>
            </a:r>
            <a:r>
              <a:rPr kumimoji="0" lang="zh-CN" altLang="en-US" sz="1400" b="1" i="0" u="none" strike="noStrike" kern="1200" cap="none" spc="0" normalizeH="0" baseline="0" noProof="0" dirty="0">
                <a:ln>
                  <a:noFill/>
                </a:ln>
                <a:solidFill>
                  <a:srgbClr val="C00000"/>
                </a:solidFill>
                <a:effectLst/>
                <a:uLnTx/>
                <a:uFillTx/>
                <a:cs typeface="+mn-ea"/>
                <a:sym typeface="+mn-lt"/>
              </a:rPr>
              <a:t>年</a:t>
            </a:r>
            <a:r>
              <a:rPr kumimoji="0" lang="en-US" altLang="zh-CN" sz="1400" b="1" i="0" u="none" strike="noStrike" kern="1200" cap="none" spc="0" normalizeH="0" baseline="30000" noProof="0" dirty="0">
                <a:ln>
                  <a:noFill/>
                </a:ln>
                <a:solidFill>
                  <a:srgbClr val="C00000"/>
                </a:solidFill>
                <a:effectLst/>
                <a:uLnTx/>
                <a:uFillTx/>
                <a:cs typeface="+mn-ea"/>
                <a:sym typeface="+mn-lt"/>
              </a:rPr>
              <a:t>4</a:t>
            </a:r>
            <a:endParaRPr kumimoji="0" lang="en-US" altLang="zh-CN" sz="1400" b="1" i="0" u="none" strike="noStrike" kern="1200" cap="none" spc="0" normalizeH="0" baseline="0" noProof="0" dirty="0">
              <a:ln>
                <a:noFill/>
              </a:ln>
              <a:solidFill>
                <a:srgbClr val="C00000"/>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200" b="1" i="0" u="none" strike="noStrike" kern="0" cap="none" spc="0" normalizeH="0" baseline="0" noProof="0" dirty="0">
                <a:ln>
                  <a:noFill/>
                </a:ln>
                <a:solidFill>
                  <a:srgbClr val="313231"/>
                </a:solidFill>
                <a:effectLst/>
                <a:uLnTx/>
                <a:uFillTx/>
                <a:cs typeface="+mn-ea"/>
                <a:sym typeface="+mn-lt"/>
              </a:rPr>
              <a:t>PPPD</a:t>
            </a:r>
            <a:r>
              <a:rPr kumimoji="0" lang="zh-CN" altLang="en-US" sz="1200" b="1" i="0" u="none" strike="noStrike" kern="0" cap="none" spc="0" normalizeH="0" baseline="0" noProof="0" dirty="0">
                <a:ln>
                  <a:noFill/>
                </a:ln>
                <a:solidFill>
                  <a:srgbClr val="313231"/>
                </a:solidFill>
                <a:effectLst/>
                <a:uLnTx/>
                <a:uFillTx/>
                <a:cs typeface="+mn-ea"/>
                <a:sym typeface="+mn-lt"/>
              </a:rPr>
              <a:t>被 </a:t>
            </a:r>
            <a:r>
              <a:rPr kumimoji="0" lang="en-US" altLang="zh-CN" sz="1200" b="1" i="0" u="none" strike="noStrike" kern="0" cap="none" spc="0" normalizeH="0" baseline="0" noProof="0" dirty="0">
                <a:ln>
                  <a:noFill/>
                </a:ln>
                <a:solidFill>
                  <a:srgbClr val="313231"/>
                </a:solidFill>
                <a:effectLst/>
                <a:uLnTx/>
                <a:uFillTx/>
                <a:cs typeface="+mn-ea"/>
                <a:sym typeface="+mn-lt"/>
              </a:rPr>
              <a:t>WHO </a:t>
            </a:r>
            <a:r>
              <a:rPr kumimoji="0" lang="zh-CN" altLang="en-US" sz="1200" i="0" u="none" strike="noStrike" kern="0" cap="none" spc="0" normalizeH="0" baseline="0" noProof="0" dirty="0">
                <a:ln>
                  <a:noFill/>
                </a:ln>
                <a:solidFill>
                  <a:srgbClr val="313231"/>
                </a:solidFill>
                <a:effectLst/>
                <a:uLnTx/>
                <a:uFillTx/>
                <a:cs typeface="+mn-ea"/>
                <a:sym typeface="+mn-lt"/>
              </a:rPr>
              <a:t>国际疾病分类 </a:t>
            </a:r>
            <a:r>
              <a:rPr kumimoji="0" lang="en-US" altLang="zh-CN" sz="1200" i="0" u="none" strike="noStrike" kern="0" cap="none" spc="0" normalizeH="0" baseline="0" noProof="0" dirty="0">
                <a:ln>
                  <a:noFill/>
                </a:ln>
                <a:solidFill>
                  <a:srgbClr val="313231"/>
                </a:solidFill>
                <a:effectLst/>
                <a:uLnTx/>
                <a:uFillTx/>
                <a:cs typeface="+mn-ea"/>
                <a:sym typeface="+mn-lt"/>
              </a:rPr>
              <a:t>ICD-11beta</a:t>
            </a:r>
            <a:r>
              <a:rPr kumimoji="0" lang="zh-CN" altLang="en-US" sz="1200" i="0" u="none" strike="noStrike" kern="0" cap="none" spc="0" normalizeH="0" baseline="0" noProof="0" dirty="0">
                <a:ln>
                  <a:noFill/>
                </a:ln>
                <a:solidFill>
                  <a:srgbClr val="313231"/>
                </a:solidFill>
                <a:effectLst/>
                <a:uLnTx/>
                <a:uFillTx/>
                <a:cs typeface="+mn-ea"/>
                <a:sym typeface="+mn-lt"/>
              </a:rPr>
              <a:t>草案录入</a:t>
            </a:r>
            <a:endParaRPr kumimoji="0" lang="zh-CN" altLang="zh-CN" sz="1200" i="0" u="none" strike="noStrike" kern="0" cap="none" spc="0" normalizeH="0" baseline="0" noProof="0" dirty="0">
              <a:ln>
                <a:noFill/>
              </a:ln>
              <a:solidFill>
                <a:srgbClr val="313231"/>
              </a:solidFill>
              <a:effectLst/>
              <a:uLnTx/>
              <a:uFillTx/>
              <a:cs typeface="+mn-ea"/>
              <a:sym typeface="+mn-lt"/>
            </a:endParaRPr>
          </a:p>
        </p:txBody>
      </p:sp>
      <p:sp>
        <p:nvSpPr>
          <p:cNvPr id="12" name="圆角矩形 11"/>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cs typeface="+mn-ea"/>
                <a:sym typeface="+mn-lt"/>
              </a:rPr>
              <a:t>PPPD</a:t>
            </a:r>
            <a:r>
              <a:rPr lang="zh-CN" altLang="en-US" dirty="0">
                <a:solidFill>
                  <a:schemeClr val="bg1"/>
                </a:solidFill>
                <a:cs typeface="+mn-ea"/>
                <a:sym typeface="+mn-lt"/>
              </a:rPr>
              <a:t>经由各种临床综合征演变发展而来</a:t>
            </a:r>
          </a:p>
        </p:txBody>
      </p:sp>
      <p:sp>
        <p:nvSpPr>
          <p:cNvPr id="16" name="圆角矩形 15"/>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圆角矩形 1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
          <p:cNvSpPr/>
          <p:nvPr/>
        </p:nvSpPr>
        <p:spPr>
          <a:xfrm>
            <a:off x="480695" y="1105535"/>
            <a:ext cx="11139170" cy="5051425"/>
          </a:xfrm>
          <a:prstGeom prst="roundRect">
            <a:avLst>
              <a:gd name="adj" fmla="val 4437"/>
            </a:avLst>
          </a:prstGeom>
          <a:solidFill>
            <a:schemeClr val="bg1"/>
          </a:solidFill>
          <a:ln>
            <a:solidFill>
              <a:schemeClr val="bg1"/>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0" name="矩形: 圆角 349"/>
          <p:cNvSpPr/>
          <p:nvPr/>
        </p:nvSpPr>
        <p:spPr>
          <a:xfrm flipH="1">
            <a:off x="7132320" y="2158464"/>
            <a:ext cx="3931920" cy="3179345"/>
          </a:xfrm>
          <a:prstGeom prst="roundRect">
            <a:avLst>
              <a:gd name="adj" fmla="val 8623"/>
            </a:avLst>
          </a:prstGeom>
          <a:gradFill>
            <a:gsLst>
              <a:gs pos="100000">
                <a:schemeClr val="bg1"/>
              </a:gs>
              <a:gs pos="0">
                <a:schemeClr val="accent6">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矩形: 圆角 348"/>
          <p:cNvSpPr/>
          <p:nvPr/>
        </p:nvSpPr>
        <p:spPr>
          <a:xfrm>
            <a:off x="942658" y="2101314"/>
            <a:ext cx="4181159" cy="3179345"/>
          </a:xfrm>
          <a:prstGeom prst="roundRect">
            <a:avLst>
              <a:gd name="adj" fmla="val 8623"/>
            </a:avLst>
          </a:prstGeom>
          <a:gradFill>
            <a:gsLst>
              <a:gs pos="100000">
                <a:schemeClr val="bg1"/>
              </a:gs>
              <a:gs pos="0">
                <a:schemeClr val="accent6">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3"/>
          <p:cNvSpPr>
            <a:spLocks noGrp="1"/>
          </p:cNvSpPr>
          <p:nvPr>
            <p:ph sz="quarter" idx="13"/>
          </p:nvPr>
        </p:nvSpPr>
        <p:spPr/>
        <p:txBody>
          <a:bodyPr/>
          <a:lstStyle/>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endParaRPr lang="zh-CN" altLang="en-US" dirty="0">
              <a:cs typeface="+mn-ea"/>
              <a:sym typeface="+mn-lt"/>
            </a:endParaRPr>
          </a:p>
        </p:txBody>
      </p:sp>
      <p:pic>
        <p:nvPicPr>
          <p:cNvPr id="7" name="图片 6"/>
          <p:cNvPicPr>
            <a:picLocks noChangeAspect="1"/>
          </p:cNvPicPr>
          <p:nvPr/>
        </p:nvPicPr>
        <p:blipFill>
          <a:blip r:embed="rId4"/>
          <a:stretch>
            <a:fillRect/>
          </a:stretch>
        </p:blipFill>
        <p:spPr>
          <a:xfrm>
            <a:off x="18696237" y="1331686"/>
            <a:ext cx="3047750" cy="3644673"/>
          </a:xfrm>
          <a:prstGeom prst="rect">
            <a:avLst/>
          </a:prstGeom>
        </p:spPr>
      </p:pic>
      <p:sp>
        <p:nvSpPr>
          <p:cNvPr id="61" name="Oval Callout 16"/>
          <p:cNvSpPr/>
          <p:nvPr/>
        </p:nvSpPr>
        <p:spPr>
          <a:xfrm rot="10632068">
            <a:off x="5865046" y="1992402"/>
            <a:ext cx="2164467" cy="2187395"/>
          </a:xfrm>
          <a:prstGeom prst="wedgeEllipseCallout">
            <a:avLst>
              <a:gd name="adj1" fmla="val 5357"/>
              <a:gd name="adj2" fmla="val -446"/>
            </a:avLst>
          </a:prstGeom>
          <a:solidFill>
            <a:schemeClr val="accent6">
              <a:lumMod val="20000"/>
              <a:lumOff val="80000"/>
            </a:schemeClr>
          </a:solidFill>
          <a:ln>
            <a:noFill/>
          </a:ln>
          <a:effectLst>
            <a:outerShdw blurRad="1270000" sx="101000" sy="101000" algn="ctr" rotWithShape="0">
              <a:schemeClr val="bg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000" b="1"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ea"/>
              <a:sym typeface="Arial" panose="020B0604020202020204"/>
            </a:endParaRPr>
          </a:p>
        </p:txBody>
      </p:sp>
      <p:sp>
        <p:nvSpPr>
          <p:cNvPr id="63" name="TextBox 379"/>
          <p:cNvSpPr txBox="1"/>
          <p:nvPr/>
        </p:nvSpPr>
        <p:spPr>
          <a:xfrm>
            <a:off x="1052417" y="2409531"/>
            <a:ext cx="2497253" cy="271689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通过习惯性训练和放松技术，使处于“高度警惕”状态的平衡控制系统脱敏</a:t>
            </a:r>
            <a:endParaRPr lang="en-US" altLang="zh-CN" sz="1400" dirty="0">
              <a:solidFill>
                <a:prstClr val="black"/>
              </a:solidFill>
              <a:cs typeface="+mn-ea"/>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前庭康复治疗应遵循训练难度和强度从低到高、循序渐进的训练方式</a:t>
            </a:r>
            <a:endParaRPr lang="en-US" altLang="zh-CN" sz="1400" dirty="0">
              <a:solidFill>
                <a:prstClr val="black"/>
              </a:solidFill>
              <a:cs typeface="+mn-ea"/>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研究表明，前庭平衡康复治疗能够减少</a:t>
            </a:r>
            <a:r>
              <a:rPr lang="en-US" altLang="zh-CN" sz="1400" dirty="0">
                <a:solidFill>
                  <a:prstClr val="black"/>
                </a:solidFill>
                <a:cs typeface="+mn-ea"/>
                <a:sym typeface="Arial" panose="020B0604020202020204"/>
              </a:rPr>
              <a:t>60%~80%PPPD</a:t>
            </a:r>
            <a:r>
              <a:rPr lang="zh-CN" altLang="en-US" sz="1400" dirty="0">
                <a:solidFill>
                  <a:prstClr val="black"/>
                </a:solidFill>
                <a:cs typeface="+mn-ea"/>
                <a:sym typeface="Arial" panose="020B0604020202020204"/>
              </a:rPr>
              <a:t>患者的前庭症状，坚持训练超过</a:t>
            </a:r>
            <a:r>
              <a:rPr lang="en-US" altLang="zh-CN" sz="1400" dirty="0">
                <a:solidFill>
                  <a:prstClr val="black"/>
                </a:solidFill>
                <a:cs typeface="+mn-ea"/>
                <a:sym typeface="Arial" panose="020B0604020202020204"/>
              </a:rPr>
              <a:t>3</a:t>
            </a:r>
            <a:r>
              <a:rPr lang="zh-CN" altLang="en-US" sz="1400" dirty="0">
                <a:solidFill>
                  <a:prstClr val="black"/>
                </a:solidFill>
                <a:cs typeface="+mn-ea"/>
                <a:sym typeface="Arial" panose="020B0604020202020204"/>
              </a:rPr>
              <a:t>～</a:t>
            </a:r>
            <a:r>
              <a:rPr lang="en-US" altLang="zh-CN" sz="1400" dirty="0">
                <a:solidFill>
                  <a:prstClr val="black"/>
                </a:solidFill>
                <a:cs typeface="+mn-ea"/>
                <a:sym typeface="Arial" panose="020B0604020202020204"/>
              </a:rPr>
              <a:t>6</a:t>
            </a:r>
            <a:r>
              <a:rPr lang="zh-CN" altLang="en-US" sz="1400" dirty="0">
                <a:solidFill>
                  <a:prstClr val="black"/>
                </a:solidFill>
                <a:cs typeface="+mn-ea"/>
                <a:sym typeface="Arial" panose="020B0604020202020204"/>
              </a:rPr>
              <a:t>个月疗效最为显著</a:t>
            </a:r>
            <a:endParaRPr kumimoji="0" lang="en-US" altLang="zh-CN"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ea"/>
              <a:sym typeface="Arial" panose="020B0604020202020204"/>
            </a:endParaRPr>
          </a:p>
        </p:txBody>
      </p:sp>
      <p:sp>
        <p:nvSpPr>
          <p:cNvPr id="64" name="Freeform 7"/>
          <p:cNvSpPr/>
          <p:nvPr/>
        </p:nvSpPr>
        <p:spPr bwMode="auto">
          <a:xfrm>
            <a:off x="3654272" y="1958321"/>
            <a:ext cx="2189417" cy="2249745"/>
          </a:xfrm>
          <a:custGeom>
            <a:avLst/>
            <a:gdLst>
              <a:gd name="T0" fmla="*/ 20 w 5808"/>
              <a:gd name="T1" fmla="*/ 3363 h 5968"/>
              <a:gd name="T2" fmla="*/ 0 w 5808"/>
              <a:gd name="T3" fmla="*/ 2809 h 5968"/>
              <a:gd name="T4" fmla="*/ 3027 w 5808"/>
              <a:gd name="T5" fmla="*/ 97 h 5968"/>
              <a:gd name="T6" fmla="*/ 5714 w 5808"/>
              <a:gd name="T7" fmla="*/ 3159 h 5968"/>
              <a:gd name="T8" fmla="*/ 2686 w 5808"/>
              <a:gd name="T9" fmla="*/ 5871 h 5968"/>
              <a:gd name="T10" fmla="*/ 144 w 5808"/>
              <a:gd name="T11" fmla="*/ 3903 h 5968"/>
              <a:gd name="T12" fmla="*/ 20 w 5808"/>
              <a:gd name="T13" fmla="*/ 3363 h 5968"/>
            </a:gdLst>
            <a:ahLst/>
            <a:cxnLst>
              <a:cxn ang="0">
                <a:pos x="T0" y="T1"/>
              </a:cxn>
              <a:cxn ang="0">
                <a:pos x="T2" y="T3"/>
              </a:cxn>
              <a:cxn ang="0">
                <a:pos x="T4" y="T5"/>
              </a:cxn>
              <a:cxn ang="0">
                <a:pos x="T6" y="T7"/>
              </a:cxn>
              <a:cxn ang="0">
                <a:pos x="T8" y="T9"/>
              </a:cxn>
              <a:cxn ang="0">
                <a:pos x="T10" y="T11"/>
              </a:cxn>
              <a:cxn ang="0">
                <a:pos x="T12" y="T13"/>
              </a:cxn>
            </a:cxnLst>
            <a:rect l="0" t="0" r="r" b="b"/>
            <a:pathLst>
              <a:path w="5808" h="5968">
                <a:moveTo>
                  <a:pt x="20" y="3363"/>
                </a:moveTo>
                <a:cubicBezTo>
                  <a:pt x="0" y="2809"/>
                  <a:pt x="0" y="2809"/>
                  <a:pt x="0" y="2809"/>
                </a:cubicBezTo>
                <a:cubicBezTo>
                  <a:pt x="94" y="1215"/>
                  <a:pt x="1449" y="0"/>
                  <a:pt x="3027" y="97"/>
                </a:cubicBezTo>
                <a:cubicBezTo>
                  <a:pt x="4605" y="194"/>
                  <a:pt x="5808" y="1565"/>
                  <a:pt x="5714" y="3159"/>
                </a:cubicBezTo>
                <a:cubicBezTo>
                  <a:pt x="5619" y="4753"/>
                  <a:pt x="4264" y="5968"/>
                  <a:pt x="2686" y="5871"/>
                </a:cubicBezTo>
                <a:cubicBezTo>
                  <a:pt x="1522" y="5799"/>
                  <a:pt x="516" y="5021"/>
                  <a:pt x="144" y="3903"/>
                </a:cubicBezTo>
                <a:lnTo>
                  <a:pt x="20" y="3363"/>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sym typeface="Arial" panose="020B0604020202020204"/>
            </a:endParaRPr>
          </a:p>
        </p:txBody>
      </p:sp>
      <p:sp>
        <p:nvSpPr>
          <p:cNvPr id="65" name="文本框 22"/>
          <p:cNvSpPr txBox="1"/>
          <p:nvPr/>
        </p:nvSpPr>
        <p:spPr>
          <a:xfrm>
            <a:off x="942658" y="1894713"/>
            <a:ext cx="3017476" cy="346234"/>
          </a:xfrm>
          <a:prstGeom prst="roundRect">
            <a:avLst>
              <a:gd name="adj" fmla="val 50000"/>
            </a:avLst>
          </a:prstGeom>
          <a:solidFill>
            <a:srgbClr val="008E3F"/>
          </a:solidFill>
          <a:ln>
            <a:noFill/>
          </a:ln>
          <a:effectLst/>
        </p:spPr>
        <p:style>
          <a:lnRef idx="3">
            <a:schemeClr val="lt1"/>
          </a:lnRef>
          <a:fillRef idx="1">
            <a:schemeClr val="accent4"/>
          </a:fillRef>
          <a:effectRef idx="1">
            <a:schemeClr val="accent4"/>
          </a:effectRef>
          <a:fontRef idx="minor">
            <a:schemeClr val="lt1"/>
          </a:fontRef>
        </p:style>
        <p:txBody>
          <a:bodyPr wrap="square" lIns="0" tIns="0" rIns="0" bIns="0" rtlCol="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1" dirty="0">
                <a:solidFill>
                  <a:prstClr val="white"/>
                </a:solidFill>
                <a:latin typeface="Arial" panose="020B0604020202020204"/>
                <a:ea typeface="微软雅黑" panose="020B0503020204020204" charset="-122"/>
                <a:sym typeface="Arial" panose="020B0604020202020204"/>
              </a:rPr>
              <a:t>前庭平衡康复治疗（</a:t>
            </a:r>
            <a:r>
              <a:rPr lang="en-US" altLang="zh-CN" sz="1600" b="1" dirty="0">
                <a:solidFill>
                  <a:prstClr val="white"/>
                </a:solidFill>
                <a:latin typeface="Arial" panose="020B0604020202020204"/>
                <a:ea typeface="微软雅黑" panose="020B0503020204020204" charset="-122"/>
                <a:sym typeface="Arial" panose="020B0604020202020204"/>
              </a:rPr>
              <a:t>VBRT</a:t>
            </a:r>
            <a:r>
              <a:rPr lang="zh-CN" altLang="en-US" sz="1600" b="1" dirty="0">
                <a:solidFill>
                  <a:prstClr val="white"/>
                </a:solidFill>
                <a:latin typeface="Arial" panose="020B0604020202020204"/>
                <a:ea typeface="微软雅黑" panose="020B0503020204020204" charset="-122"/>
                <a:sym typeface="Arial" panose="020B0604020202020204"/>
              </a:rPr>
              <a:t>）</a:t>
            </a:r>
            <a:endParaRPr kumimoji="0" lang="zh-CN" altLang="en-US" sz="16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sym typeface="Arial" panose="020B0604020202020204"/>
            </a:endParaRPr>
          </a:p>
        </p:txBody>
      </p:sp>
      <p:sp>
        <p:nvSpPr>
          <p:cNvPr id="75" name="文本框 22"/>
          <p:cNvSpPr txBox="1"/>
          <p:nvPr/>
        </p:nvSpPr>
        <p:spPr>
          <a:xfrm>
            <a:off x="7826058" y="1894712"/>
            <a:ext cx="3224212" cy="353187"/>
          </a:xfrm>
          <a:prstGeom prst="roundRect">
            <a:avLst>
              <a:gd name="adj" fmla="val 50000"/>
            </a:avLst>
          </a:prstGeom>
          <a:solidFill>
            <a:srgbClr val="008E3F"/>
          </a:solidFill>
          <a:ln>
            <a:noFill/>
          </a:ln>
          <a:effectLst/>
        </p:spPr>
        <p:style>
          <a:lnRef idx="3">
            <a:schemeClr val="lt1"/>
          </a:lnRef>
          <a:fillRef idx="1">
            <a:schemeClr val="accent4"/>
          </a:fillRef>
          <a:effectRef idx="1">
            <a:schemeClr val="accent4"/>
          </a:effectRef>
          <a:fontRef idx="minor">
            <a:schemeClr val="lt1"/>
          </a:fontRef>
        </p:style>
        <p:txBody>
          <a:bodyPr wrap="square" lIns="0" tIns="0" rIns="0" bIns="0" rtlCol="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1600" b="1" dirty="0">
                <a:solidFill>
                  <a:prstClr val="white"/>
                </a:solidFill>
                <a:sym typeface="Arial" panose="020B0604020202020204"/>
              </a:rPr>
              <a:t>非侵入性迷走神经刺激（</a:t>
            </a:r>
            <a:r>
              <a:rPr lang="en-US" altLang="zh-CN" sz="1600" b="1" dirty="0" err="1">
                <a:solidFill>
                  <a:prstClr val="white"/>
                </a:solidFill>
                <a:sym typeface="Arial" panose="020B0604020202020204"/>
              </a:rPr>
              <a:t>nVNS</a:t>
            </a:r>
            <a:r>
              <a:rPr lang="zh-CN" altLang="en-US" sz="1600" b="1" dirty="0">
                <a:solidFill>
                  <a:prstClr val="white"/>
                </a:solidFill>
                <a:sym typeface="Arial" panose="020B0604020202020204"/>
              </a:rPr>
              <a:t>）</a:t>
            </a:r>
            <a:endParaRPr kumimoji="0" lang="zh-CN" altLang="en-US" sz="16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sym typeface="Arial" panose="020B0604020202020204"/>
            </a:endParaRPr>
          </a:p>
        </p:txBody>
      </p:sp>
      <p:sp>
        <p:nvSpPr>
          <p:cNvPr id="76" name="TextBox 379"/>
          <p:cNvSpPr txBox="1"/>
          <p:nvPr/>
        </p:nvSpPr>
        <p:spPr>
          <a:xfrm>
            <a:off x="8278717" y="2409531"/>
            <a:ext cx="2720753" cy="289848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本方法主要适用于对药物和</a:t>
            </a:r>
            <a:r>
              <a:rPr lang="en-US" altLang="zh-CN" sz="1400" dirty="0">
                <a:solidFill>
                  <a:prstClr val="black"/>
                </a:solidFill>
                <a:cs typeface="+mn-ea"/>
                <a:sym typeface="Arial" panose="020B0604020202020204"/>
              </a:rPr>
              <a:t>CBT</a:t>
            </a:r>
            <a:r>
              <a:rPr lang="zh-CN" altLang="en-US" sz="1400" dirty="0">
                <a:solidFill>
                  <a:prstClr val="black"/>
                </a:solidFill>
                <a:cs typeface="+mn-ea"/>
                <a:sym typeface="Arial" panose="020B0604020202020204"/>
              </a:rPr>
              <a:t>治疗均无效的难治性</a:t>
            </a:r>
            <a:r>
              <a:rPr lang="en-US" altLang="zh-CN" sz="1400" dirty="0">
                <a:solidFill>
                  <a:prstClr val="black"/>
                </a:solidFill>
                <a:cs typeface="+mn-ea"/>
                <a:sym typeface="Arial" panose="020B0604020202020204"/>
              </a:rPr>
              <a:t>PPPD</a:t>
            </a:r>
            <a:r>
              <a:rPr lang="zh-CN" altLang="en-US" sz="1400" dirty="0">
                <a:solidFill>
                  <a:prstClr val="black"/>
                </a:solidFill>
                <a:cs typeface="+mn-ea"/>
                <a:sym typeface="Arial" panose="020B0604020202020204"/>
              </a:rPr>
              <a:t>患者</a:t>
            </a:r>
            <a:endParaRPr lang="en-US" altLang="zh-CN" sz="1400" dirty="0">
              <a:solidFill>
                <a:prstClr val="black"/>
              </a:solidFill>
              <a:cs typeface="+mn-ea"/>
              <a:sym typeface="Arial" panose="020B0604020202020204"/>
            </a:endParaRPr>
          </a:p>
          <a:p>
            <a:pPr marL="285750" lvl="1" indent="-285750">
              <a:lnSpc>
                <a:spcPct val="120000"/>
              </a:lnSpc>
              <a:spcAft>
                <a:spcPts val="600"/>
              </a:spcAft>
              <a:buFont typeface="Arial" panose="020B0604020202020204" pitchFamily="34" charset="0"/>
              <a:buChar char="•"/>
              <a:defRPr/>
            </a:pPr>
            <a:r>
              <a:rPr lang="zh-CN" altLang="en-US" sz="1400" dirty="0">
                <a:solidFill>
                  <a:prstClr val="black"/>
                </a:solidFill>
                <a:cs typeface="+mn-ea"/>
                <a:sym typeface="Arial" panose="020B0604020202020204"/>
              </a:rPr>
              <a:t>通过非侵人性迷走神经电刺激治疗仪，在患者头晕</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眩晕的急性加重</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发作期，对右侧迷走神经进行</a:t>
            </a:r>
            <a:r>
              <a:rPr lang="en-US" altLang="zh-CN" sz="1400" dirty="0">
                <a:solidFill>
                  <a:prstClr val="black"/>
                </a:solidFill>
                <a:cs typeface="+mn-ea"/>
                <a:sym typeface="Arial" panose="020B0604020202020204"/>
              </a:rPr>
              <a:t>3</a:t>
            </a:r>
            <a:r>
              <a:rPr lang="zh-CN" altLang="en-US" sz="1400" dirty="0">
                <a:solidFill>
                  <a:prstClr val="black"/>
                </a:solidFill>
                <a:cs typeface="+mn-ea"/>
                <a:sym typeface="Arial" panose="020B0604020202020204"/>
              </a:rPr>
              <a:t>次刺激，每次间隔</a:t>
            </a:r>
            <a:r>
              <a:rPr lang="en-US" altLang="zh-CN" sz="1400" dirty="0">
                <a:solidFill>
                  <a:prstClr val="black"/>
                </a:solidFill>
                <a:cs typeface="+mn-ea"/>
                <a:sym typeface="Arial" panose="020B0604020202020204"/>
              </a:rPr>
              <a:t>5</a:t>
            </a:r>
            <a:r>
              <a:rPr lang="zh-CN" altLang="en-US" sz="1400" dirty="0">
                <a:solidFill>
                  <a:prstClr val="black"/>
                </a:solidFill>
                <a:cs typeface="+mn-ea"/>
                <a:sym typeface="Arial" panose="020B0604020202020204"/>
              </a:rPr>
              <a:t>分钟，每次刺激时间为</a:t>
            </a:r>
            <a:r>
              <a:rPr lang="en-US" altLang="zh-CN" sz="1400" dirty="0">
                <a:solidFill>
                  <a:prstClr val="black"/>
                </a:solidFill>
                <a:cs typeface="+mn-ea"/>
                <a:sym typeface="Arial" panose="020B0604020202020204"/>
              </a:rPr>
              <a:t>90</a:t>
            </a:r>
            <a:r>
              <a:rPr lang="zh-CN" altLang="en-US" sz="1400" dirty="0">
                <a:solidFill>
                  <a:prstClr val="black"/>
                </a:solidFill>
                <a:cs typeface="+mn-ea"/>
                <a:sym typeface="Arial" panose="020B0604020202020204"/>
              </a:rPr>
              <a:t>秒；非发作</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加重的预防性刺激每天应用</a:t>
            </a:r>
            <a:r>
              <a:rPr lang="en-US" altLang="zh-CN" sz="1400" dirty="0">
                <a:solidFill>
                  <a:prstClr val="black"/>
                </a:solidFill>
                <a:cs typeface="+mn-ea"/>
                <a:sym typeface="Arial" panose="020B0604020202020204"/>
              </a:rPr>
              <a:t>2</a:t>
            </a:r>
            <a:r>
              <a:rPr lang="zh-CN" altLang="en-US" sz="1400" dirty="0">
                <a:solidFill>
                  <a:prstClr val="black"/>
                </a:solidFill>
                <a:cs typeface="+mn-ea"/>
                <a:sym typeface="Arial" panose="020B0604020202020204"/>
              </a:rPr>
              <a:t>次（即早上和晚上</a:t>
            </a:r>
            <a:r>
              <a:rPr lang="en-US" altLang="zh-CN" sz="1400" dirty="0">
                <a:solidFill>
                  <a:prstClr val="black"/>
                </a:solidFill>
                <a:cs typeface="+mn-ea"/>
                <a:sym typeface="Arial" panose="020B0604020202020204"/>
              </a:rPr>
              <a:t>)</a:t>
            </a:r>
            <a:r>
              <a:rPr lang="zh-CN" altLang="en-US" sz="1400" dirty="0">
                <a:solidFill>
                  <a:prstClr val="black"/>
                </a:solidFill>
                <a:cs typeface="+mn-ea"/>
                <a:sym typeface="Arial" panose="020B0604020202020204"/>
              </a:rPr>
              <a:t>，每次刺激时间为</a:t>
            </a:r>
            <a:r>
              <a:rPr lang="en-US" altLang="zh-CN" sz="1400" dirty="0">
                <a:solidFill>
                  <a:prstClr val="black"/>
                </a:solidFill>
                <a:cs typeface="+mn-ea"/>
                <a:sym typeface="Arial" panose="020B0604020202020204"/>
              </a:rPr>
              <a:t>90</a:t>
            </a:r>
            <a:r>
              <a:rPr lang="zh-CN" altLang="en-US" sz="1400" dirty="0">
                <a:solidFill>
                  <a:prstClr val="black"/>
                </a:solidFill>
                <a:cs typeface="+mn-ea"/>
                <a:sym typeface="Arial" panose="020B0604020202020204"/>
              </a:rPr>
              <a:t>秒</a:t>
            </a:r>
            <a:endParaRPr kumimoji="0" lang="en-US" altLang="zh-CN" sz="14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ea"/>
              <a:sym typeface="Arial" panose="020B0604020202020204"/>
            </a:endParaRPr>
          </a:p>
        </p:txBody>
      </p:sp>
      <p:grpSp>
        <p:nvGrpSpPr>
          <p:cNvPr id="77" name="组合 7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3943053" y="2424747"/>
            <a:ext cx="1497627" cy="1322705"/>
            <a:chOff x="3508375" y="1252538"/>
            <a:chExt cx="5178425" cy="4573587"/>
          </a:xfrm>
        </p:grpSpPr>
        <p:sp>
          <p:nvSpPr>
            <p:cNvPr id="78" name="íśḻîdè"/>
            <p:cNvSpPr/>
            <p:nvPr/>
          </p:nvSpPr>
          <p:spPr bwMode="auto">
            <a:xfrm>
              <a:off x="3768725" y="3254375"/>
              <a:ext cx="4000500" cy="2357438"/>
            </a:xfrm>
            <a:custGeom>
              <a:avLst/>
              <a:gdLst>
                <a:gd name="T0" fmla="*/ 1102 w 1137"/>
                <a:gd name="T1" fmla="*/ 258 h 671"/>
                <a:gd name="T2" fmla="*/ 674 w 1137"/>
                <a:gd name="T3" fmla="*/ 11 h 671"/>
                <a:gd name="T4" fmla="*/ 615 w 1137"/>
                <a:gd name="T5" fmla="*/ 11 h 671"/>
                <a:gd name="T6" fmla="*/ 44 w 1137"/>
                <a:gd name="T7" fmla="*/ 339 h 671"/>
                <a:gd name="T8" fmla="*/ 0 w 1137"/>
                <a:gd name="T9" fmla="*/ 339 h 671"/>
                <a:gd name="T10" fmla="*/ 0 w 1137"/>
                <a:gd name="T11" fmla="*/ 377 h 671"/>
                <a:gd name="T12" fmla="*/ 11 w 1137"/>
                <a:gd name="T13" fmla="*/ 397 h 671"/>
                <a:gd name="T14" fmla="*/ 464 w 1137"/>
                <a:gd name="T15" fmla="*/ 659 h 671"/>
                <a:gd name="T16" fmla="*/ 533 w 1137"/>
                <a:gd name="T17" fmla="*/ 659 h 671"/>
                <a:gd name="T18" fmla="*/ 1122 w 1137"/>
                <a:gd name="T19" fmla="*/ 320 h 671"/>
                <a:gd name="T20" fmla="*/ 1137 w 1137"/>
                <a:gd name="T21" fmla="*/ 297 h 671"/>
                <a:gd name="T22" fmla="*/ 1137 w 1137"/>
                <a:gd name="T23" fmla="*/ 297 h 671"/>
                <a:gd name="T24" fmla="*/ 1137 w 1137"/>
                <a:gd name="T25" fmla="*/ 258 h 671"/>
                <a:gd name="T26" fmla="*/ 1102 w 1137"/>
                <a:gd name="T27" fmla="*/ 258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7" h="671">
                  <a:moveTo>
                    <a:pt x="1102" y="258"/>
                  </a:moveTo>
                  <a:cubicBezTo>
                    <a:pt x="674" y="11"/>
                    <a:pt x="674" y="11"/>
                    <a:pt x="674" y="11"/>
                  </a:cubicBezTo>
                  <a:cubicBezTo>
                    <a:pt x="656" y="1"/>
                    <a:pt x="633" y="0"/>
                    <a:pt x="615" y="11"/>
                  </a:cubicBezTo>
                  <a:cubicBezTo>
                    <a:pt x="44" y="339"/>
                    <a:pt x="44" y="339"/>
                    <a:pt x="44" y="339"/>
                  </a:cubicBezTo>
                  <a:cubicBezTo>
                    <a:pt x="0" y="339"/>
                    <a:pt x="0" y="339"/>
                    <a:pt x="0" y="339"/>
                  </a:cubicBezTo>
                  <a:cubicBezTo>
                    <a:pt x="0" y="377"/>
                    <a:pt x="0" y="377"/>
                    <a:pt x="0" y="377"/>
                  </a:cubicBezTo>
                  <a:cubicBezTo>
                    <a:pt x="0" y="385"/>
                    <a:pt x="3" y="393"/>
                    <a:pt x="11" y="397"/>
                  </a:cubicBezTo>
                  <a:cubicBezTo>
                    <a:pt x="464" y="659"/>
                    <a:pt x="464" y="659"/>
                    <a:pt x="464" y="659"/>
                  </a:cubicBezTo>
                  <a:cubicBezTo>
                    <a:pt x="485" y="671"/>
                    <a:pt x="511" y="671"/>
                    <a:pt x="533" y="659"/>
                  </a:cubicBezTo>
                  <a:cubicBezTo>
                    <a:pt x="1122" y="320"/>
                    <a:pt x="1122" y="320"/>
                    <a:pt x="1122" y="320"/>
                  </a:cubicBezTo>
                  <a:cubicBezTo>
                    <a:pt x="1131" y="315"/>
                    <a:pt x="1136" y="306"/>
                    <a:pt x="1137" y="297"/>
                  </a:cubicBezTo>
                  <a:cubicBezTo>
                    <a:pt x="1137" y="297"/>
                    <a:pt x="1137" y="297"/>
                    <a:pt x="1137" y="297"/>
                  </a:cubicBezTo>
                  <a:cubicBezTo>
                    <a:pt x="1137" y="258"/>
                    <a:pt x="1137" y="258"/>
                    <a:pt x="1137" y="258"/>
                  </a:cubicBezTo>
                  <a:cubicBezTo>
                    <a:pt x="1102" y="258"/>
                    <a:pt x="1102" y="258"/>
                    <a:pt x="1102" y="258"/>
                  </a:cubicBezTo>
                </a:path>
              </a:pathLst>
            </a:custGeom>
            <a:solidFill>
              <a:srgbClr val="8C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îṥ1îḓe"/>
            <p:cNvSpPr/>
            <p:nvPr/>
          </p:nvSpPr>
          <p:spPr bwMode="auto">
            <a:xfrm>
              <a:off x="3754438" y="3124200"/>
              <a:ext cx="4027488" cy="2354263"/>
            </a:xfrm>
            <a:custGeom>
              <a:avLst/>
              <a:gdLst>
                <a:gd name="T0" fmla="*/ 1126 w 1145"/>
                <a:gd name="T1" fmla="*/ 319 h 670"/>
                <a:gd name="T2" fmla="*/ 537 w 1145"/>
                <a:gd name="T3" fmla="*/ 658 h 670"/>
                <a:gd name="T4" fmla="*/ 468 w 1145"/>
                <a:gd name="T5" fmla="*/ 658 h 670"/>
                <a:gd name="T6" fmla="*/ 15 w 1145"/>
                <a:gd name="T7" fmla="*/ 396 h 670"/>
                <a:gd name="T8" fmla="*/ 15 w 1145"/>
                <a:gd name="T9" fmla="*/ 357 h 670"/>
                <a:gd name="T10" fmla="*/ 619 w 1145"/>
                <a:gd name="T11" fmla="*/ 10 h 670"/>
                <a:gd name="T12" fmla="*/ 678 w 1145"/>
                <a:gd name="T13" fmla="*/ 10 h 670"/>
                <a:gd name="T14" fmla="*/ 1126 w 1145"/>
                <a:gd name="T15" fmla="*/ 269 h 670"/>
                <a:gd name="T16" fmla="*/ 1126 w 1145"/>
                <a:gd name="T17" fmla="*/ 319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5" h="670">
                  <a:moveTo>
                    <a:pt x="1126" y="319"/>
                  </a:moveTo>
                  <a:cubicBezTo>
                    <a:pt x="537" y="658"/>
                    <a:pt x="537" y="658"/>
                    <a:pt x="537" y="658"/>
                  </a:cubicBezTo>
                  <a:cubicBezTo>
                    <a:pt x="515" y="670"/>
                    <a:pt x="489" y="670"/>
                    <a:pt x="468" y="658"/>
                  </a:cubicBezTo>
                  <a:cubicBezTo>
                    <a:pt x="15" y="396"/>
                    <a:pt x="15" y="396"/>
                    <a:pt x="15" y="396"/>
                  </a:cubicBezTo>
                  <a:cubicBezTo>
                    <a:pt x="0" y="387"/>
                    <a:pt x="0" y="366"/>
                    <a:pt x="15" y="357"/>
                  </a:cubicBezTo>
                  <a:cubicBezTo>
                    <a:pt x="619" y="10"/>
                    <a:pt x="619" y="10"/>
                    <a:pt x="619" y="10"/>
                  </a:cubicBezTo>
                  <a:cubicBezTo>
                    <a:pt x="637" y="0"/>
                    <a:pt x="660" y="0"/>
                    <a:pt x="678" y="10"/>
                  </a:cubicBezTo>
                  <a:cubicBezTo>
                    <a:pt x="1126" y="269"/>
                    <a:pt x="1126" y="269"/>
                    <a:pt x="1126" y="269"/>
                  </a:cubicBezTo>
                  <a:cubicBezTo>
                    <a:pt x="1145" y="280"/>
                    <a:pt x="1145" y="308"/>
                    <a:pt x="1126" y="319"/>
                  </a:cubicBezTo>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îşḷíḋè"/>
            <p:cNvSpPr/>
            <p:nvPr/>
          </p:nvSpPr>
          <p:spPr bwMode="auto">
            <a:xfrm>
              <a:off x="4043363" y="3213100"/>
              <a:ext cx="3595688" cy="2062163"/>
            </a:xfrm>
            <a:custGeom>
              <a:avLst/>
              <a:gdLst>
                <a:gd name="T0" fmla="*/ 2265 w 2265"/>
                <a:gd name="T1" fmla="*/ 579 h 1299"/>
                <a:gd name="T2" fmla="*/ 1008 w 2265"/>
                <a:gd name="T3" fmla="*/ 1299 h 1299"/>
                <a:gd name="T4" fmla="*/ 0 w 2265"/>
                <a:gd name="T5" fmla="*/ 719 h 1299"/>
                <a:gd name="T6" fmla="*/ 1256 w 2265"/>
                <a:gd name="T7" fmla="*/ 0 h 1299"/>
                <a:gd name="T8" fmla="*/ 2265 w 2265"/>
                <a:gd name="T9" fmla="*/ 579 h 1299"/>
              </a:gdLst>
              <a:ahLst/>
              <a:cxnLst>
                <a:cxn ang="0">
                  <a:pos x="T0" y="T1"/>
                </a:cxn>
                <a:cxn ang="0">
                  <a:pos x="T2" y="T3"/>
                </a:cxn>
                <a:cxn ang="0">
                  <a:pos x="T4" y="T5"/>
                </a:cxn>
                <a:cxn ang="0">
                  <a:pos x="T6" y="T7"/>
                </a:cxn>
                <a:cxn ang="0">
                  <a:pos x="T8" y="T9"/>
                </a:cxn>
              </a:cxnLst>
              <a:rect l="0" t="0" r="r" b="b"/>
              <a:pathLst>
                <a:path w="2265" h="1299">
                  <a:moveTo>
                    <a:pt x="2265" y="579"/>
                  </a:moveTo>
                  <a:lnTo>
                    <a:pt x="1008" y="1299"/>
                  </a:lnTo>
                  <a:lnTo>
                    <a:pt x="0" y="719"/>
                  </a:lnTo>
                  <a:lnTo>
                    <a:pt x="1256" y="0"/>
                  </a:lnTo>
                  <a:lnTo>
                    <a:pt x="2265" y="579"/>
                  </a:lnTo>
                  <a:close/>
                </a:path>
              </a:pathLst>
            </a:custGeom>
            <a:solidFill>
              <a:srgbClr val="40A6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íṩḻíḑé"/>
            <p:cNvSpPr/>
            <p:nvPr/>
          </p:nvSpPr>
          <p:spPr bwMode="auto">
            <a:xfrm>
              <a:off x="4043363" y="3213100"/>
              <a:ext cx="3595688" cy="2062163"/>
            </a:xfrm>
            <a:custGeom>
              <a:avLst/>
              <a:gdLst>
                <a:gd name="T0" fmla="*/ 2265 w 2265"/>
                <a:gd name="T1" fmla="*/ 579 h 1299"/>
                <a:gd name="T2" fmla="*/ 1008 w 2265"/>
                <a:gd name="T3" fmla="*/ 1299 h 1299"/>
                <a:gd name="T4" fmla="*/ 0 w 2265"/>
                <a:gd name="T5" fmla="*/ 719 h 1299"/>
                <a:gd name="T6" fmla="*/ 1256 w 2265"/>
                <a:gd name="T7" fmla="*/ 0 h 1299"/>
                <a:gd name="T8" fmla="*/ 2265 w 2265"/>
                <a:gd name="T9" fmla="*/ 579 h 1299"/>
              </a:gdLst>
              <a:ahLst/>
              <a:cxnLst>
                <a:cxn ang="0">
                  <a:pos x="T0" y="T1"/>
                </a:cxn>
                <a:cxn ang="0">
                  <a:pos x="T2" y="T3"/>
                </a:cxn>
                <a:cxn ang="0">
                  <a:pos x="T4" y="T5"/>
                </a:cxn>
                <a:cxn ang="0">
                  <a:pos x="T6" y="T7"/>
                </a:cxn>
                <a:cxn ang="0">
                  <a:pos x="T8" y="T9"/>
                </a:cxn>
              </a:cxnLst>
              <a:rect l="0" t="0" r="r" b="b"/>
              <a:pathLst>
                <a:path w="2265" h="1299">
                  <a:moveTo>
                    <a:pt x="2265" y="579"/>
                  </a:moveTo>
                  <a:lnTo>
                    <a:pt x="1008" y="1299"/>
                  </a:lnTo>
                  <a:lnTo>
                    <a:pt x="0" y="719"/>
                  </a:lnTo>
                  <a:lnTo>
                    <a:pt x="1256" y="0"/>
                  </a:lnTo>
                  <a:lnTo>
                    <a:pt x="2265" y="5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îṡļidè"/>
            <p:cNvSpPr/>
            <p:nvPr/>
          </p:nvSpPr>
          <p:spPr bwMode="auto">
            <a:xfrm>
              <a:off x="4578350" y="4806950"/>
              <a:ext cx="252413" cy="147638"/>
            </a:xfrm>
            <a:custGeom>
              <a:avLst/>
              <a:gdLst>
                <a:gd name="T0" fmla="*/ 12 w 72"/>
                <a:gd name="T1" fmla="*/ 8 h 42"/>
                <a:gd name="T2" fmla="*/ 59 w 72"/>
                <a:gd name="T3" fmla="*/ 8 h 42"/>
                <a:gd name="T4" fmla="*/ 59 w 72"/>
                <a:gd name="T5" fmla="*/ 35 h 42"/>
                <a:gd name="T6" fmla="*/ 13 w 72"/>
                <a:gd name="T7" fmla="*/ 35 h 42"/>
                <a:gd name="T8" fmla="*/ 12 w 72"/>
                <a:gd name="T9" fmla="*/ 8 h 42"/>
              </a:gdLst>
              <a:ahLst/>
              <a:cxnLst>
                <a:cxn ang="0">
                  <a:pos x="T0" y="T1"/>
                </a:cxn>
                <a:cxn ang="0">
                  <a:pos x="T2" y="T3"/>
                </a:cxn>
                <a:cxn ang="0">
                  <a:pos x="T4" y="T5"/>
                </a:cxn>
                <a:cxn ang="0">
                  <a:pos x="T6" y="T7"/>
                </a:cxn>
                <a:cxn ang="0">
                  <a:pos x="T8" y="T9"/>
                </a:cxn>
              </a:cxnLst>
              <a:rect l="0" t="0" r="r" b="b"/>
              <a:pathLst>
                <a:path w="72" h="42">
                  <a:moveTo>
                    <a:pt x="12" y="8"/>
                  </a:moveTo>
                  <a:cubicBezTo>
                    <a:pt x="25" y="0"/>
                    <a:pt x="46" y="0"/>
                    <a:pt x="59" y="8"/>
                  </a:cubicBezTo>
                  <a:cubicBezTo>
                    <a:pt x="72" y="15"/>
                    <a:pt x="72" y="27"/>
                    <a:pt x="59" y="35"/>
                  </a:cubicBezTo>
                  <a:cubicBezTo>
                    <a:pt x="46" y="42"/>
                    <a:pt x="25" y="42"/>
                    <a:pt x="13" y="35"/>
                  </a:cubicBezTo>
                  <a:cubicBezTo>
                    <a:pt x="0" y="27"/>
                    <a:pt x="0" y="15"/>
                    <a:pt x="12" y="8"/>
                  </a:cubicBezTo>
                  <a:close/>
                </a:path>
              </a:pathLst>
            </a:custGeom>
            <a:solidFill>
              <a:srgbClr val="8CBE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íṥlîḓê"/>
            <p:cNvSpPr/>
            <p:nvPr/>
          </p:nvSpPr>
          <p:spPr bwMode="auto">
            <a:xfrm>
              <a:off x="7177088" y="4302125"/>
              <a:ext cx="439738" cy="385763"/>
            </a:xfrm>
            <a:custGeom>
              <a:avLst/>
              <a:gdLst>
                <a:gd name="T0" fmla="*/ 277 w 277"/>
                <a:gd name="T1" fmla="*/ 0 h 243"/>
                <a:gd name="T2" fmla="*/ 0 w 277"/>
                <a:gd name="T3" fmla="*/ 159 h 243"/>
                <a:gd name="T4" fmla="*/ 0 w 277"/>
                <a:gd name="T5" fmla="*/ 243 h 243"/>
                <a:gd name="T6" fmla="*/ 277 w 277"/>
                <a:gd name="T7" fmla="*/ 84 h 243"/>
                <a:gd name="T8" fmla="*/ 277 w 277"/>
                <a:gd name="T9" fmla="*/ 0 h 243"/>
              </a:gdLst>
              <a:ahLst/>
              <a:cxnLst>
                <a:cxn ang="0">
                  <a:pos x="T0" y="T1"/>
                </a:cxn>
                <a:cxn ang="0">
                  <a:pos x="T2" y="T3"/>
                </a:cxn>
                <a:cxn ang="0">
                  <a:pos x="T4" y="T5"/>
                </a:cxn>
                <a:cxn ang="0">
                  <a:pos x="T6" y="T7"/>
                </a:cxn>
                <a:cxn ang="0">
                  <a:pos x="T8" y="T9"/>
                </a:cxn>
              </a:cxnLst>
              <a:rect l="0" t="0" r="r" b="b"/>
              <a:pathLst>
                <a:path w="277" h="243">
                  <a:moveTo>
                    <a:pt x="277" y="0"/>
                  </a:moveTo>
                  <a:lnTo>
                    <a:pt x="0" y="159"/>
                  </a:lnTo>
                  <a:lnTo>
                    <a:pt x="0" y="243"/>
                  </a:lnTo>
                  <a:lnTo>
                    <a:pt x="277" y="84"/>
                  </a:lnTo>
                  <a:lnTo>
                    <a:pt x="277" y="0"/>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işḻiḓé"/>
            <p:cNvSpPr/>
            <p:nvPr/>
          </p:nvSpPr>
          <p:spPr bwMode="auto">
            <a:xfrm>
              <a:off x="5784850" y="5341938"/>
              <a:ext cx="20638" cy="147638"/>
            </a:xfrm>
            <a:custGeom>
              <a:avLst/>
              <a:gdLst>
                <a:gd name="T0" fmla="*/ 13 w 13"/>
                <a:gd name="T1" fmla="*/ 0 h 93"/>
                <a:gd name="T2" fmla="*/ 13 w 13"/>
                <a:gd name="T3" fmla="*/ 84 h 93"/>
                <a:gd name="T4" fmla="*/ 0 w 13"/>
                <a:gd name="T5" fmla="*/ 93 h 93"/>
                <a:gd name="T6" fmla="*/ 0 w 13"/>
                <a:gd name="T7" fmla="*/ 9 h 93"/>
                <a:gd name="T8" fmla="*/ 13 w 13"/>
                <a:gd name="T9" fmla="*/ 0 h 93"/>
              </a:gdLst>
              <a:ahLst/>
              <a:cxnLst>
                <a:cxn ang="0">
                  <a:pos x="T0" y="T1"/>
                </a:cxn>
                <a:cxn ang="0">
                  <a:pos x="T2" y="T3"/>
                </a:cxn>
                <a:cxn ang="0">
                  <a:pos x="T4" y="T5"/>
                </a:cxn>
                <a:cxn ang="0">
                  <a:pos x="T6" y="T7"/>
                </a:cxn>
                <a:cxn ang="0">
                  <a:pos x="T8" y="T9"/>
                </a:cxn>
              </a:cxnLst>
              <a:rect l="0" t="0" r="r" b="b"/>
              <a:pathLst>
                <a:path w="13" h="93">
                  <a:moveTo>
                    <a:pt x="13" y="0"/>
                  </a:moveTo>
                  <a:lnTo>
                    <a:pt x="13" y="84"/>
                  </a:lnTo>
                  <a:lnTo>
                    <a:pt x="0" y="93"/>
                  </a:lnTo>
                  <a:lnTo>
                    <a:pt x="0" y="9"/>
                  </a:lnTo>
                  <a:lnTo>
                    <a:pt x="13" y="0"/>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iśľiḍè"/>
            <p:cNvSpPr/>
            <p:nvPr/>
          </p:nvSpPr>
          <p:spPr bwMode="auto">
            <a:xfrm>
              <a:off x="6175375" y="5116513"/>
              <a:ext cx="23813" cy="144463"/>
            </a:xfrm>
            <a:custGeom>
              <a:avLst/>
              <a:gdLst>
                <a:gd name="T0" fmla="*/ 15 w 15"/>
                <a:gd name="T1" fmla="*/ 0 h 91"/>
                <a:gd name="T2" fmla="*/ 15 w 15"/>
                <a:gd name="T3" fmla="*/ 84 h 91"/>
                <a:gd name="T4" fmla="*/ 0 w 15"/>
                <a:gd name="T5" fmla="*/ 91 h 91"/>
                <a:gd name="T6" fmla="*/ 0 w 15"/>
                <a:gd name="T7" fmla="*/ 9 h 91"/>
                <a:gd name="T8" fmla="*/ 15 w 15"/>
                <a:gd name="T9" fmla="*/ 0 h 91"/>
              </a:gdLst>
              <a:ahLst/>
              <a:cxnLst>
                <a:cxn ang="0">
                  <a:pos x="T0" y="T1"/>
                </a:cxn>
                <a:cxn ang="0">
                  <a:pos x="T2" y="T3"/>
                </a:cxn>
                <a:cxn ang="0">
                  <a:pos x="T4" y="T5"/>
                </a:cxn>
                <a:cxn ang="0">
                  <a:pos x="T6" y="T7"/>
                </a:cxn>
                <a:cxn ang="0">
                  <a:pos x="T8" y="T9"/>
                </a:cxn>
              </a:cxnLst>
              <a:rect l="0" t="0" r="r" b="b"/>
              <a:pathLst>
                <a:path w="15" h="91">
                  <a:moveTo>
                    <a:pt x="15" y="0"/>
                  </a:moveTo>
                  <a:lnTo>
                    <a:pt x="15" y="84"/>
                  </a:lnTo>
                  <a:lnTo>
                    <a:pt x="0" y="91"/>
                  </a:lnTo>
                  <a:lnTo>
                    <a:pt x="0" y="9"/>
                  </a:lnTo>
                  <a:lnTo>
                    <a:pt x="15" y="0"/>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iṧlíḓe"/>
            <p:cNvSpPr/>
            <p:nvPr/>
          </p:nvSpPr>
          <p:spPr bwMode="auto">
            <a:xfrm>
              <a:off x="6575425" y="4887913"/>
              <a:ext cx="22225" cy="144463"/>
            </a:xfrm>
            <a:custGeom>
              <a:avLst/>
              <a:gdLst>
                <a:gd name="T0" fmla="*/ 14 w 14"/>
                <a:gd name="T1" fmla="*/ 0 h 91"/>
                <a:gd name="T2" fmla="*/ 14 w 14"/>
                <a:gd name="T3" fmla="*/ 84 h 91"/>
                <a:gd name="T4" fmla="*/ 0 w 14"/>
                <a:gd name="T5" fmla="*/ 91 h 91"/>
                <a:gd name="T6" fmla="*/ 0 w 14"/>
                <a:gd name="T7" fmla="*/ 7 h 91"/>
                <a:gd name="T8" fmla="*/ 14 w 14"/>
                <a:gd name="T9" fmla="*/ 0 h 91"/>
              </a:gdLst>
              <a:ahLst/>
              <a:cxnLst>
                <a:cxn ang="0">
                  <a:pos x="T0" y="T1"/>
                </a:cxn>
                <a:cxn ang="0">
                  <a:pos x="T2" y="T3"/>
                </a:cxn>
                <a:cxn ang="0">
                  <a:pos x="T4" y="T5"/>
                </a:cxn>
                <a:cxn ang="0">
                  <a:pos x="T6" y="T7"/>
                </a:cxn>
                <a:cxn ang="0">
                  <a:pos x="T8" y="T9"/>
                </a:cxn>
              </a:cxnLst>
              <a:rect l="0" t="0" r="r" b="b"/>
              <a:pathLst>
                <a:path w="14" h="91">
                  <a:moveTo>
                    <a:pt x="14" y="0"/>
                  </a:moveTo>
                  <a:lnTo>
                    <a:pt x="14" y="84"/>
                  </a:lnTo>
                  <a:lnTo>
                    <a:pt x="0" y="91"/>
                  </a:lnTo>
                  <a:lnTo>
                    <a:pt x="0" y="7"/>
                  </a:lnTo>
                  <a:lnTo>
                    <a:pt x="14" y="0"/>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isḷiďê"/>
            <p:cNvSpPr/>
            <p:nvPr/>
          </p:nvSpPr>
          <p:spPr bwMode="auto">
            <a:xfrm>
              <a:off x="4841875" y="5137150"/>
              <a:ext cx="31750" cy="103188"/>
            </a:xfrm>
            <a:custGeom>
              <a:avLst/>
              <a:gdLst>
                <a:gd name="T0" fmla="*/ 20 w 20"/>
                <a:gd name="T1" fmla="*/ 11 h 65"/>
                <a:gd name="T2" fmla="*/ 20 w 20"/>
                <a:gd name="T3" fmla="*/ 65 h 65"/>
                <a:gd name="T4" fmla="*/ 0 w 20"/>
                <a:gd name="T5" fmla="*/ 53 h 65"/>
                <a:gd name="T6" fmla="*/ 0 w 20"/>
                <a:gd name="T7" fmla="*/ 0 h 65"/>
                <a:gd name="T8" fmla="*/ 20 w 20"/>
                <a:gd name="T9" fmla="*/ 11 h 65"/>
              </a:gdLst>
              <a:ahLst/>
              <a:cxnLst>
                <a:cxn ang="0">
                  <a:pos x="T0" y="T1"/>
                </a:cxn>
                <a:cxn ang="0">
                  <a:pos x="T2" y="T3"/>
                </a:cxn>
                <a:cxn ang="0">
                  <a:pos x="T4" y="T5"/>
                </a:cxn>
                <a:cxn ang="0">
                  <a:pos x="T6" y="T7"/>
                </a:cxn>
                <a:cxn ang="0">
                  <a:pos x="T8" y="T9"/>
                </a:cxn>
              </a:cxnLst>
              <a:rect l="0" t="0" r="r" b="b"/>
              <a:pathLst>
                <a:path w="20" h="65">
                  <a:moveTo>
                    <a:pt x="20" y="11"/>
                  </a:moveTo>
                  <a:lnTo>
                    <a:pt x="20" y="65"/>
                  </a:lnTo>
                  <a:lnTo>
                    <a:pt x="0" y="53"/>
                  </a:lnTo>
                  <a:lnTo>
                    <a:pt x="0" y="0"/>
                  </a:lnTo>
                  <a:lnTo>
                    <a:pt x="20" y="11"/>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îṩľïḋe"/>
            <p:cNvSpPr/>
            <p:nvPr/>
          </p:nvSpPr>
          <p:spPr bwMode="auto">
            <a:xfrm>
              <a:off x="4894263" y="5168900"/>
              <a:ext cx="28575" cy="98425"/>
            </a:xfrm>
            <a:custGeom>
              <a:avLst/>
              <a:gdLst>
                <a:gd name="T0" fmla="*/ 18 w 18"/>
                <a:gd name="T1" fmla="*/ 62 h 62"/>
                <a:gd name="T2" fmla="*/ 0 w 18"/>
                <a:gd name="T3" fmla="*/ 51 h 62"/>
                <a:gd name="T4" fmla="*/ 0 w 18"/>
                <a:gd name="T5" fmla="*/ 0 h 62"/>
                <a:gd name="T6" fmla="*/ 18 w 18"/>
                <a:gd name="T7" fmla="*/ 9 h 62"/>
                <a:gd name="T8" fmla="*/ 18 w 18"/>
                <a:gd name="T9" fmla="*/ 62 h 62"/>
              </a:gdLst>
              <a:ahLst/>
              <a:cxnLst>
                <a:cxn ang="0">
                  <a:pos x="T0" y="T1"/>
                </a:cxn>
                <a:cxn ang="0">
                  <a:pos x="T2" y="T3"/>
                </a:cxn>
                <a:cxn ang="0">
                  <a:pos x="T4" y="T5"/>
                </a:cxn>
                <a:cxn ang="0">
                  <a:pos x="T6" y="T7"/>
                </a:cxn>
                <a:cxn ang="0">
                  <a:pos x="T8" y="T9"/>
                </a:cxn>
              </a:cxnLst>
              <a:rect l="0" t="0" r="r" b="b"/>
              <a:pathLst>
                <a:path w="18" h="62">
                  <a:moveTo>
                    <a:pt x="18" y="62"/>
                  </a:moveTo>
                  <a:lnTo>
                    <a:pt x="0" y="51"/>
                  </a:lnTo>
                  <a:lnTo>
                    <a:pt x="0" y="0"/>
                  </a:lnTo>
                  <a:lnTo>
                    <a:pt x="18" y="9"/>
                  </a:lnTo>
                  <a:lnTo>
                    <a:pt x="18" y="62"/>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ïslïḋe"/>
            <p:cNvSpPr/>
            <p:nvPr/>
          </p:nvSpPr>
          <p:spPr bwMode="auto">
            <a:xfrm>
              <a:off x="4946650" y="5197475"/>
              <a:ext cx="28575" cy="101600"/>
            </a:xfrm>
            <a:custGeom>
              <a:avLst/>
              <a:gdLst>
                <a:gd name="T0" fmla="*/ 18 w 18"/>
                <a:gd name="T1" fmla="*/ 64 h 64"/>
                <a:gd name="T2" fmla="*/ 0 w 18"/>
                <a:gd name="T3" fmla="*/ 53 h 64"/>
                <a:gd name="T4" fmla="*/ 0 w 18"/>
                <a:gd name="T5" fmla="*/ 0 h 64"/>
                <a:gd name="T6" fmla="*/ 18 w 18"/>
                <a:gd name="T7" fmla="*/ 11 h 64"/>
                <a:gd name="T8" fmla="*/ 18 w 18"/>
                <a:gd name="T9" fmla="*/ 64 h 64"/>
              </a:gdLst>
              <a:ahLst/>
              <a:cxnLst>
                <a:cxn ang="0">
                  <a:pos x="T0" y="T1"/>
                </a:cxn>
                <a:cxn ang="0">
                  <a:pos x="T2" y="T3"/>
                </a:cxn>
                <a:cxn ang="0">
                  <a:pos x="T4" y="T5"/>
                </a:cxn>
                <a:cxn ang="0">
                  <a:pos x="T6" y="T7"/>
                </a:cxn>
                <a:cxn ang="0">
                  <a:pos x="T8" y="T9"/>
                </a:cxn>
              </a:cxnLst>
              <a:rect l="0" t="0" r="r" b="b"/>
              <a:pathLst>
                <a:path w="18" h="64">
                  <a:moveTo>
                    <a:pt x="18" y="64"/>
                  </a:moveTo>
                  <a:lnTo>
                    <a:pt x="0" y="53"/>
                  </a:lnTo>
                  <a:lnTo>
                    <a:pt x="0" y="0"/>
                  </a:lnTo>
                  <a:lnTo>
                    <a:pt x="18" y="11"/>
                  </a:lnTo>
                  <a:lnTo>
                    <a:pt x="18"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ísļíḋè"/>
            <p:cNvSpPr/>
            <p:nvPr/>
          </p:nvSpPr>
          <p:spPr bwMode="auto">
            <a:xfrm>
              <a:off x="4995863" y="5229225"/>
              <a:ext cx="31750" cy="98425"/>
            </a:xfrm>
            <a:custGeom>
              <a:avLst/>
              <a:gdLst>
                <a:gd name="T0" fmla="*/ 20 w 20"/>
                <a:gd name="T1" fmla="*/ 62 h 62"/>
                <a:gd name="T2" fmla="*/ 0 w 20"/>
                <a:gd name="T3" fmla="*/ 51 h 62"/>
                <a:gd name="T4" fmla="*/ 0 w 20"/>
                <a:gd name="T5" fmla="*/ 0 h 62"/>
                <a:gd name="T6" fmla="*/ 20 w 20"/>
                <a:gd name="T7" fmla="*/ 9 h 62"/>
                <a:gd name="T8" fmla="*/ 20 w 20"/>
                <a:gd name="T9" fmla="*/ 62 h 62"/>
              </a:gdLst>
              <a:ahLst/>
              <a:cxnLst>
                <a:cxn ang="0">
                  <a:pos x="T0" y="T1"/>
                </a:cxn>
                <a:cxn ang="0">
                  <a:pos x="T2" y="T3"/>
                </a:cxn>
                <a:cxn ang="0">
                  <a:pos x="T4" y="T5"/>
                </a:cxn>
                <a:cxn ang="0">
                  <a:pos x="T6" y="T7"/>
                </a:cxn>
                <a:cxn ang="0">
                  <a:pos x="T8" y="T9"/>
                </a:cxn>
              </a:cxnLst>
              <a:rect l="0" t="0" r="r" b="b"/>
              <a:pathLst>
                <a:path w="20" h="62">
                  <a:moveTo>
                    <a:pt x="20" y="62"/>
                  </a:moveTo>
                  <a:lnTo>
                    <a:pt x="0" y="51"/>
                  </a:lnTo>
                  <a:lnTo>
                    <a:pt x="0" y="0"/>
                  </a:lnTo>
                  <a:lnTo>
                    <a:pt x="20" y="9"/>
                  </a:lnTo>
                  <a:lnTo>
                    <a:pt x="20" y="62"/>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íṥḻiḓè"/>
            <p:cNvSpPr/>
            <p:nvPr/>
          </p:nvSpPr>
          <p:spPr bwMode="auto">
            <a:xfrm>
              <a:off x="5049838" y="5257800"/>
              <a:ext cx="26988" cy="101600"/>
            </a:xfrm>
            <a:custGeom>
              <a:avLst/>
              <a:gdLst>
                <a:gd name="T0" fmla="*/ 17 w 17"/>
                <a:gd name="T1" fmla="*/ 64 h 64"/>
                <a:gd name="T2" fmla="*/ 0 w 17"/>
                <a:gd name="T3" fmla="*/ 53 h 64"/>
                <a:gd name="T4" fmla="*/ 0 w 17"/>
                <a:gd name="T5" fmla="*/ 0 h 64"/>
                <a:gd name="T6" fmla="*/ 17 w 17"/>
                <a:gd name="T7" fmla="*/ 11 h 64"/>
                <a:gd name="T8" fmla="*/ 17 w 17"/>
                <a:gd name="T9" fmla="*/ 64 h 64"/>
              </a:gdLst>
              <a:ahLst/>
              <a:cxnLst>
                <a:cxn ang="0">
                  <a:pos x="T0" y="T1"/>
                </a:cxn>
                <a:cxn ang="0">
                  <a:pos x="T2" y="T3"/>
                </a:cxn>
                <a:cxn ang="0">
                  <a:pos x="T4" y="T5"/>
                </a:cxn>
                <a:cxn ang="0">
                  <a:pos x="T6" y="T7"/>
                </a:cxn>
                <a:cxn ang="0">
                  <a:pos x="T8" y="T9"/>
                </a:cxn>
              </a:cxnLst>
              <a:rect l="0" t="0" r="r" b="b"/>
              <a:pathLst>
                <a:path w="17" h="64">
                  <a:moveTo>
                    <a:pt x="17" y="64"/>
                  </a:moveTo>
                  <a:lnTo>
                    <a:pt x="0" y="53"/>
                  </a:lnTo>
                  <a:lnTo>
                    <a:pt x="0" y="0"/>
                  </a:lnTo>
                  <a:lnTo>
                    <a:pt x="17" y="11"/>
                  </a:lnTo>
                  <a:lnTo>
                    <a:pt x="17"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išḷíḍé"/>
            <p:cNvSpPr/>
            <p:nvPr/>
          </p:nvSpPr>
          <p:spPr bwMode="auto">
            <a:xfrm>
              <a:off x="5102225" y="5284788"/>
              <a:ext cx="28575" cy="101600"/>
            </a:xfrm>
            <a:custGeom>
              <a:avLst/>
              <a:gdLst>
                <a:gd name="T0" fmla="*/ 18 w 18"/>
                <a:gd name="T1" fmla="*/ 64 h 64"/>
                <a:gd name="T2" fmla="*/ 0 w 18"/>
                <a:gd name="T3" fmla="*/ 53 h 64"/>
                <a:gd name="T4" fmla="*/ 0 w 18"/>
                <a:gd name="T5" fmla="*/ 0 h 64"/>
                <a:gd name="T6" fmla="*/ 18 w 18"/>
                <a:gd name="T7" fmla="*/ 11 h 64"/>
                <a:gd name="T8" fmla="*/ 18 w 18"/>
                <a:gd name="T9" fmla="*/ 64 h 64"/>
              </a:gdLst>
              <a:ahLst/>
              <a:cxnLst>
                <a:cxn ang="0">
                  <a:pos x="T0" y="T1"/>
                </a:cxn>
                <a:cxn ang="0">
                  <a:pos x="T2" y="T3"/>
                </a:cxn>
                <a:cxn ang="0">
                  <a:pos x="T4" y="T5"/>
                </a:cxn>
                <a:cxn ang="0">
                  <a:pos x="T6" y="T7"/>
                </a:cxn>
                <a:cxn ang="0">
                  <a:pos x="T8" y="T9"/>
                </a:cxn>
              </a:cxnLst>
              <a:rect l="0" t="0" r="r" b="b"/>
              <a:pathLst>
                <a:path w="18" h="64">
                  <a:moveTo>
                    <a:pt x="18" y="64"/>
                  </a:moveTo>
                  <a:lnTo>
                    <a:pt x="0" y="53"/>
                  </a:lnTo>
                  <a:lnTo>
                    <a:pt x="0" y="0"/>
                  </a:lnTo>
                  <a:lnTo>
                    <a:pt x="18" y="11"/>
                  </a:lnTo>
                  <a:lnTo>
                    <a:pt x="18"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iş1iḍè"/>
            <p:cNvSpPr/>
            <p:nvPr/>
          </p:nvSpPr>
          <p:spPr bwMode="auto">
            <a:xfrm>
              <a:off x="5151438" y="5316538"/>
              <a:ext cx="31750" cy="101600"/>
            </a:xfrm>
            <a:custGeom>
              <a:avLst/>
              <a:gdLst>
                <a:gd name="T0" fmla="*/ 20 w 20"/>
                <a:gd name="T1" fmla="*/ 64 h 64"/>
                <a:gd name="T2" fmla="*/ 0 w 20"/>
                <a:gd name="T3" fmla="*/ 53 h 64"/>
                <a:gd name="T4" fmla="*/ 0 w 20"/>
                <a:gd name="T5" fmla="*/ 0 h 64"/>
                <a:gd name="T6" fmla="*/ 20 w 20"/>
                <a:gd name="T7" fmla="*/ 11 h 64"/>
                <a:gd name="T8" fmla="*/ 20 w 20"/>
                <a:gd name="T9" fmla="*/ 64 h 64"/>
              </a:gdLst>
              <a:ahLst/>
              <a:cxnLst>
                <a:cxn ang="0">
                  <a:pos x="T0" y="T1"/>
                </a:cxn>
                <a:cxn ang="0">
                  <a:pos x="T2" y="T3"/>
                </a:cxn>
                <a:cxn ang="0">
                  <a:pos x="T4" y="T5"/>
                </a:cxn>
                <a:cxn ang="0">
                  <a:pos x="T6" y="T7"/>
                </a:cxn>
                <a:cxn ang="0">
                  <a:pos x="T8" y="T9"/>
                </a:cxn>
              </a:cxnLst>
              <a:rect l="0" t="0" r="r" b="b"/>
              <a:pathLst>
                <a:path w="20" h="64">
                  <a:moveTo>
                    <a:pt x="20" y="64"/>
                  </a:moveTo>
                  <a:lnTo>
                    <a:pt x="0" y="53"/>
                  </a:lnTo>
                  <a:lnTo>
                    <a:pt x="0" y="0"/>
                  </a:lnTo>
                  <a:lnTo>
                    <a:pt x="20" y="11"/>
                  </a:lnTo>
                  <a:lnTo>
                    <a:pt x="20"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i$ḻiḋè"/>
            <p:cNvSpPr/>
            <p:nvPr/>
          </p:nvSpPr>
          <p:spPr bwMode="auto">
            <a:xfrm>
              <a:off x="5203825" y="5345113"/>
              <a:ext cx="28575" cy="101600"/>
            </a:xfrm>
            <a:custGeom>
              <a:avLst/>
              <a:gdLst>
                <a:gd name="T0" fmla="*/ 18 w 18"/>
                <a:gd name="T1" fmla="*/ 64 h 64"/>
                <a:gd name="T2" fmla="*/ 0 w 18"/>
                <a:gd name="T3" fmla="*/ 53 h 64"/>
                <a:gd name="T4" fmla="*/ 0 w 18"/>
                <a:gd name="T5" fmla="*/ 0 h 64"/>
                <a:gd name="T6" fmla="*/ 18 w 18"/>
                <a:gd name="T7" fmla="*/ 11 h 64"/>
                <a:gd name="T8" fmla="*/ 18 w 18"/>
                <a:gd name="T9" fmla="*/ 64 h 64"/>
              </a:gdLst>
              <a:ahLst/>
              <a:cxnLst>
                <a:cxn ang="0">
                  <a:pos x="T0" y="T1"/>
                </a:cxn>
                <a:cxn ang="0">
                  <a:pos x="T2" y="T3"/>
                </a:cxn>
                <a:cxn ang="0">
                  <a:pos x="T4" y="T5"/>
                </a:cxn>
                <a:cxn ang="0">
                  <a:pos x="T6" y="T7"/>
                </a:cxn>
                <a:cxn ang="0">
                  <a:pos x="T8" y="T9"/>
                </a:cxn>
              </a:cxnLst>
              <a:rect l="0" t="0" r="r" b="b"/>
              <a:pathLst>
                <a:path w="18" h="64">
                  <a:moveTo>
                    <a:pt x="18" y="64"/>
                  </a:moveTo>
                  <a:lnTo>
                    <a:pt x="0" y="53"/>
                  </a:lnTo>
                  <a:lnTo>
                    <a:pt x="0" y="0"/>
                  </a:lnTo>
                  <a:lnTo>
                    <a:pt x="18" y="11"/>
                  </a:lnTo>
                  <a:lnTo>
                    <a:pt x="18"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íśľïdé"/>
            <p:cNvSpPr/>
            <p:nvPr/>
          </p:nvSpPr>
          <p:spPr bwMode="auto">
            <a:xfrm>
              <a:off x="5256213" y="5376863"/>
              <a:ext cx="28575" cy="101600"/>
            </a:xfrm>
            <a:custGeom>
              <a:avLst/>
              <a:gdLst>
                <a:gd name="T0" fmla="*/ 18 w 18"/>
                <a:gd name="T1" fmla="*/ 64 h 64"/>
                <a:gd name="T2" fmla="*/ 0 w 18"/>
                <a:gd name="T3" fmla="*/ 53 h 64"/>
                <a:gd name="T4" fmla="*/ 0 w 18"/>
                <a:gd name="T5" fmla="*/ 0 h 64"/>
                <a:gd name="T6" fmla="*/ 18 w 18"/>
                <a:gd name="T7" fmla="*/ 11 h 64"/>
                <a:gd name="T8" fmla="*/ 18 w 18"/>
                <a:gd name="T9" fmla="*/ 64 h 64"/>
              </a:gdLst>
              <a:ahLst/>
              <a:cxnLst>
                <a:cxn ang="0">
                  <a:pos x="T0" y="T1"/>
                </a:cxn>
                <a:cxn ang="0">
                  <a:pos x="T2" y="T3"/>
                </a:cxn>
                <a:cxn ang="0">
                  <a:pos x="T4" y="T5"/>
                </a:cxn>
                <a:cxn ang="0">
                  <a:pos x="T6" y="T7"/>
                </a:cxn>
                <a:cxn ang="0">
                  <a:pos x="T8" y="T9"/>
                </a:cxn>
              </a:cxnLst>
              <a:rect l="0" t="0" r="r" b="b"/>
              <a:pathLst>
                <a:path w="18" h="64">
                  <a:moveTo>
                    <a:pt x="18" y="64"/>
                  </a:moveTo>
                  <a:lnTo>
                    <a:pt x="0" y="53"/>
                  </a:lnTo>
                  <a:lnTo>
                    <a:pt x="0" y="0"/>
                  </a:lnTo>
                  <a:lnTo>
                    <a:pt x="18" y="11"/>
                  </a:lnTo>
                  <a:lnTo>
                    <a:pt x="18"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íšḷíďè"/>
            <p:cNvSpPr/>
            <p:nvPr/>
          </p:nvSpPr>
          <p:spPr bwMode="auto">
            <a:xfrm>
              <a:off x="5305425" y="5405438"/>
              <a:ext cx="31750" cy="101600"/>
            </a:xfrm>
            <a:custGeom>
              <a:avLst/>
              <a:gdLst>
                <a:gd name="T0" fmla="*/ 20 w 20"/>
                <a:gd name="T1" fmla="*/ 64 h 64"/>
                <a:gd name="T2" fmla="*/ 0 w 20"/>
                <a:gd name="T3" fmla="*/ 53 h 64"/>
                <a:gd name="T4" fmla="*/ 0 w 20"/>
                <a:gd name="T5" fmla="*/ 0 h 64"/>
                <a:gd name="T6" fmla="*/ 20 w 20"/>
                <a:gd name="T7" fmla="*/ 11 h 64"/>
                <a:gd name="T8" fmla="*/ 20 w 20"/>
                <a:gd name="T9" fmla="*/ 64 h 64"/>
              </a:gdLst>
              <a:ahLst/>
              <a:cxnLst>
                <a:cxn ang="0">
                  <a:pos x="T0" y="T1"/>
                </a:cxn>
                <a:cxn ang="0">
                  <a:pos x="T2" y="T3"/>
                </a:cxn>
                <a:cxn ang="0">
                  <a:pos x="T4" y="T5"/>
                </a:cxn>
                <a:cxn ang="0">
                  <a:pos x="T6" y="T7"/>
                </a:cxn>
                <a:cxn ang="0">
                  <a:pos x="T8" y="T9"/>
                </a:cxn>
              </a:cxnLst>
              <a:rect l="0" t="0" r="r" b="b"/>
              <a:pathLst>
                <a:path w="20" h="64">
                  <a:moveTo>
                    <a:pt x="20" y="64"/>
                  </a:moveTo>
                  <a:lnTo>
                    <a:pt x="0" y="53"/>
                  </a:lnTo>
                  <a:lnTo>
                    <a:pt x="0" y="0"/>
                  </a:lnTo>
                  <a:lnTo>
                    <a:pt x="20" y="11"/>
                  </a:lnTo>
                  <a:lnTo>
                    <a:pt x="20" y="64"/>
                  </a:lnTo>
                  <a:close/>
                </a:path>
              </a:pathLst>
            </a:custGeom>
            <a:solidFill>
              <a:srgbClr val="6AA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ïṩļiḑè"/>
            <p:cNvSpPr/>
            <p:nvPr/>
          </p:nvSpPr>
          <p:spPr bwMode="auto">
            <a:xfrm>
              <a:off x="5260975" y="4684713"/>
              <a:ext cx="862013" cy="263525"/>
            </a:xfrm>
            <a:prstGeom prst="rect">
              <a:avLst/>
            </a:prstGeom>
            <a:solidFill>
              <a:srgbClr val="3B99E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 name="íṥḷîďè"/>
            <p:cNvSpPr/>
            <p:nvPr/>
          </p:nvSpPr>
          <p:spPr bwMode="auto">
            <a:xfrm>
              <a:off x="4408488" y="3856038"/>
              <a:ext cx="1073150" cy="750888"/>
            </a:xfrm>
            <a:custGeom>
              <a:avLst/>
              <a:gdLst>
                <a:gd name="T0" fmla="*/ 534 w 676"/>
                <a:gd name="T1" fmla="*/ 0 h 473"/>
                <a:gd name="T2" fmla="*/ 162 w 676"/>
                <a:gd name="T3" fmla="*/ 139 h 473"/>
                <a:gd name="T4" fmla="*/ 0 w 676"/>
                <a:gd name="T5" fmla="*/ 358 h 473"/>
                <a:gd name="T6" fmla="*/ 207 w 676"/>
                <a:gd name="T7" fmla="*/ 473 h 473"/>
                <a:gd name="T8" fmla="*/ 676 w 676"/>
                <a:gd name="T9" fmla="*/ 203 h 473"/>
                <a:gd name="T10" fmla="*/ 534 w 676"/>
                <a:gd name="T11" fmla="*/ 0 h 473"/>
              </a:gdLst>
              <a:ahLst/>
              <a:cxnLst>
                <a:cxn ang="0">
                  <a:pos x="T0" y="T1"/>
                </a:cxn>
                <a:cxn ang="0">
                  <a:pos x="T2" y="T3"/>
                </a:cxn>
                <a:cxn ang="0">
                  <a:pos x="T4" y="T5"/>
                </a:cxn>
                <a:cxn ang="0">
                  <a:pos x="T6" y="T7"/>
                </a:cxn>
                <a:cxn ang="0">
                  <a:pos x="T8" y="T9"/>
                </a:cxn>
                <a:cxn ang="0">
                  <a:pos x="T10" y="T11"/>
                </a:cxn>
              </a:cxnLst>
              <a:rect l="0" t="0" r="r" b="b"/>
              <a:pathLst>
                <a:path w="676" h="473">
                  <a:moveTo>
                    <a:pt x="534" y="0"/>
                  </a:moveTo>
                  <a:lnTo>
                    <a:pt x="162" y="139"/>
                  </a:lnTo>
                  <a:lnTo>
                    <a:pt x="0" y="358"/>
                  </a:lnTo>
                  <a:lnTo>
                    <a:pt x="207" y="473"/>
                  </a:lnTo>
                  <a:lnTo>
                    <a:pt x="676" y="203"/>
                  </a:lnTo>
                  <a:lnTo>
                    <a:pt x="534" y="0"/>
                  </a:lnTo>
                  <a:close/>
                </a:path>
              </a:pathLst>
            </a:custGeom>
            <a:solidFill>
              <a:srgbClr val="3B99E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iśļíḋe"/>
            <p:cNvSpPr/>
            <p:nvPr/>
          </p:nvSpPr>
          <p:spPr bwMode="auto">
            <a:xfrm>
              <a:off x="4408488" y="3856038"/>
              <a:ext cx="1073150" cy="750888"/>
            </a:xfrm>
            <a:custGeom>
              <a:avLst/>
              <a:gdLst>
                <a:gd name="T0" fmla="*/ 534 w 676"/>
                <a:gd name="T1" fmla="*/ 0 h 473"/>
                <a:gd name="T2" fmla="*/ 162 w 676"/>
                <a:gd name="T3" fmla="*/ 139 h 473"/>
                <a:gd name="T4" fmla="*/ 0 w 676"/>
                <a:gd name="T5" fmla="*/ 358 h 473"/>
                <a:gd name="T6" fmla="*/ 207 w 676"/>
                <a:gd name="T7" fmla="*/ 473 h 473"/>
                <a:gd name="T8" fmla="*/ 676 w 676"/>
                <a:gd name="T9" fmla="*/ 203 h 473"/>
                <a:gd name="T10" fmla="*/ 534 w 676"/>
                <a:gd name="T11" fmla="*/ 0 h 473"/>
              </a:gdLst>
              <a:ahLst/>
              <a:cxnLst>
                <a:cxn ang="0">
                  <a:pos x="T0" y="T1"/>
                </a:cxn>
                <a:cxn ang="0">
                  <a:pos x="T2" y="T3"/>
                </a:cxn>
                <a:cxn ang="0">
                  <a:pos x="T4" y="T5"/>
                </a:cxn>
                <a:cxn ang="0">
                  <a:pos x="T6" y="T7"/>
                </a:cxn>
                <a:cxn ang="0">
                  <a:pos x="T8" y="T9"/>
                </a:cxn>
                <a:cxn ang="0">
                  <a:pos x="T10" y="T11"/>
                </a:cxn>
              </a:cxnLst>
              <a:rect l="0" t="0" r="r" b="b"/>
              <a:pathLst>
                <a:path w="676" h="473">
                  <a:moveTo>
                    <a:pt x="534" y="0"/>
                  </a:moveTo>
                  <a:lnTo>
                    <a:pt x="162" y="139"/>
                  </a:lnTo>
                  <a:lnTo>
                    <a:pt x="0" y="358"/>
                  </a:lnTo>
                  <a:lnTo>
                    <a:pt x="207" y="473"/>
                  </a:lnTo>
                  <a:lnTo>
                    <a:pt x="676" y="203"/>
                  </a:lnTo>
                  <a:lnTo>
                    <a:pt x="5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í$lîďé"/>
            <p:cNvSpPr/>
            <p:nvPr/>
          </p:nvSpPr>
          <p:spPr bwMode="auto">
            <a:xfrm>
              <a:off x="5411788" y="3338513"/>
              <a:ext cx="1993900" cy="1149350"/>
            </a:xfrm>
            <a:custGeom>
              <a:avLst/>
              <a:gdLst>
                <a:gd name="T0" fmla="*/ 335 w 1256"/>
                <a:gd name="T1" fmla="*/ 0 h 724"/>
                <a:gd name="T2" fmla="*/ 0 w 1256"/>
                <a:gd name="T3" fmla="*/ 193 h 724"/>
                <a:gd name="T4" fmla="*/ 922 w 1256"/>
                <a:gd name="T5" fmla="*/ 724 h 724"/>
                <a:gd name="T6" fmla="*/ 1256 w 1256"/>
                <a:gd name="T7" fmla="*/ 531 h 724"/>
                <a:gd name="T8" fmla="*/ 335 w 1256"/>
                <a:gd name="T9" fmla="*/ 0 h 724"/>
              </a:gdLst>
              <a:ahLst/>
              <a:cxnLst>
                <a:cxn ang="0">
                  <a:pos x="T0" y="T1"/>
                </a:cxn>
                <a:cxn ang="0">
                  <a:pos x="T2" y="T3"/>
                </a:cxn>
                <a:cxn ang="0">
                  <a:pos x="T4" y="T5"/>
                </a:cxn>
                <a:cxn ang="0">
                  <a:pos x="T6" y="T7"/>
                </a:cxn>
                <a:cxn ang="0">
                  <a:pos x="T8" y="T9"/>
                </a:cxn>
              </a:cxnLst>
              <a:rect l="0" t="0" r="r" b="b"/>
              <a:pathLst>
                <a:path w="1256" h="724">
                  <a:moveTo>
                    <a:pt x="335" y="0"/>
                  </a:moveTo>
                  <a:lnTo>
                    <a:pt x="0" y="193"/>
                  </a:lnTo>
                  <a:lnTo>
                    <a:pt x="922" y="724"/>
                  </a:lnTo>
                  <a:lnTo>
                    <a:pt x="1256" y="531"/>
                  </a:lnTo>
                  <a:lnTo>
                    <a:pt x="335" y="0"/>
                  </a:lnTo>
                  <a:close/>
                </a:path>
              </a:pathLst>
            </a:custGeom>
            <a:solidFill>
              <a:srgbClr val="3B99E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ïsḻiďé"/>
            <p:cNvSpPr/>
            <p:nvPr/>
          </p:nvSpPr>
          <p:spPr bwMode="auto">
            <a:xfrm>
              <a:off x="5411788" y="3338513"/>
              <a:ext cx="1993900" cy="1149350"/>
            </a:xfrm>
            <a:custGeom>
              <a:avLst/>
              <a:gdLst>
                <a:gd name="T0" fmla="*/ 335 w 1256"/>
                <a:gd name="T1" fmla="*/ 0 h 724"/>
                <a:gd name="T2" fmla="*/ 0 w 1256"/>
                <a:gd name="T3" fmla="*/ 193 h 724"/>
                <a:gd name="T4" fmla="*/ 922 w 1256"/>
                <a:gd name="T5" fmla="*/ 724 h 724"/>
                <a:gd name="T6" fmla="*/ 1256 w 1256"/>
                <a:gd name="T7" fmla="*/ 531 h 724"/>
                <a:gd name="T8" fmla="*/ 335 w 1256"/>
                <a:gd name="T9" fmla="*/ 0 h 724"/>
              </a:gdLst>
              <a:ahLst/>
              <a:cxnLst>
                <a:cxn ang="0">
                  <a:pos x="T0" y="T1"/>
                </a:cxn>
                <a:cxn ang="0">
                  <a:pos x="T2" y="T3"/>
                </a:cxn>
                <a:cxn ang="0">
                  <a:pos x="T4" y="T5"/>
                </a:cxn>
                <a:cxn ang="0">
                  <a:pos x="T6" y="T7"/>
                </a:cxn>
                <a:cxn ang="0">
                  <a:pos x="T8" y="T9"/>
                </a:cxn>
              </a:cxnLst>
              <a:rect l="0" t="0" r="r" b="b"/>
              <a:pathLst>
                <a:path w="1256" h="724">
                  <a:moveTo>
                    <a:pt x="335" y="0"/>
                  </a:moveTo>
                  <a:lnTo>
                    <a:pt x="0" y="193"/>
                  </a:lnTo>
                  <a:lnTo>
                    <a:pt x="922" y="724"/>
                  </a:lnTo>
                  <a:lnTo>
                    <a:pt x="1256" y="531"/>
                  </a:lnTo>
                  <a:lnTo>
                    <a:pt x="3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ïŝ1îḋê"/>
            <p:cNvSpPr/>
            <p:nvPr/>
          </p:nvSpPr>
          <p:spPr bwMode="auto">
            <a:xfrm>
              <a:off x="6783388" y="4259263"/>
              <a:ext cx="169863" cy="200025"/>
            </a:xfrm>
            <a:custGeom>
              <a:avLst/>
              <a:gdLst>
                <a:gd name="T0" fmla="*/ 30 w 48"/>
                <a:gd name="T1" fmla="*/ 56 h 57"/>
                <a:gd name="T2" fmla="*/ 30 w 48"/>
                <a:gd name="T3" fmla="*/ 55 h 57"/>
                <a:gd name="T4" fmla="*/ 31 w 48"/>
                <a:gd name="T5" fmla="*/ 54 h 57"/>
                <a:gd name="T6" fmla="*/ 32 w 48"/>
                <a:gd name="T7" fmla="*/ 53 h 57"/>
                <a:gd name="T8" fmla="*/ 32 w 48"/>
                <a:gd name="T9" fmla="*/ 52 h 57"/>
                <a:gd name="T10" fmla="*/ 33 w 48"/>
                <a:gd name="T11" fmla="*/ 50 h 57"/>
                <a:gd name="T12" fmla="*/ 33 w 48"/>
                <a:gd name="T13" fmla="*/ 49 h 57"/>
                <a:gd name="T14" fmla="*/ 33 w 48"/>
                <a:gd name="T15" fmla="*/ 47 h 57"/>
                <a:gd name="T16" fmla="*/ 33 w 48"/>
                <a:gd name="T17" fmla="*/ 46 h 57"/>
                <a:gd name="T18" fmla="*/ 33 w 48"/>
                <a:gd name="T19" fmla="*/ 43 h 57"/>
                <a:gd name="T20" fmla="*/ 33 w 48"/>
                <a:gd name="T21" fmla="*/ 42 h 57"/>
                <a:gd name="T22" fmla="*/ 33 w 48"/>
                <a:gd name="T23" fmla="*/ 40 h 57"/>
                <a:gd name="T24" fmla="*/ 33 w 48"/>
                <a:gd name="T25" fmla="*/ 38 h 57"/>
                <a:gd name="T26" fmla="*/ 32 w 48"/>
                <a:gd name="T27" fmla="*/ 36 h 57"/>
                <a:gd name="T28" fmla="*/ 32 w 48"/>
                <a:gd name="T29" fmla="*/ 34 h 57"/>
                <a:gd name="T30" fmla="*/ 31 w 48"/>
                <a:gd name="T31" fmla="*/ 33 h 57"/>
                <a:gd name="T32" fmla="*/ 30 w 48"/>
                <a:gd name="T33" fmla="*/ 31 h 57"/>
                <a:gd name="T34" fmla="*/ 30 w 48"/>
                <a:gd name="T35" fmla="*/ 29 h 57"/>
                <a:gd name="T36" fmla="*/ 29 w 48"/>
                <a:gd name="T37" fmla="*/ 27 h 57"/>
                <a:gd name="T38" fmla="*/ 27 w 48"/>
                <a:gd name="T39" fmla="*/ 25 h 57"/>
                <a:gd name="T40" fmla="*/ 26 w 48"/>
                <a:gd name="T41" fmla="*/ 23 h 57"/>
                <a:gd name="T42" fmla="*/ 24 w 48"/>
                <a:gd name="T43" fmla="*/ 20 h 57"/>
                <a:gd name="T44" fmla="*/ 23 w 48"/>
                <a:gd name="T45" fmla="*/ 18 h 57"/>
                <a:gd name="T46" fmla="*/ 21 w 48"/>
                <a:gd name="T47" fmla="*/ 17 h 57"/>
                <a:gd name="T48" fmla="*/ 20 w 48"/>
                <a:gd name="T49" fmla="*/ 16 h 57"/>
                <a:gd name="T50" fmla="*/ 19 w 48"/>
                <a:gd name="T51" fmla="*/ 15 h 57"/>
                <a:gd name="T52" fmla="*/ 17 w 48"/>
                <a:gd name="T53" fmla="*/ 14 h 57"/>
                <a:gd name="T54" fmla="*/ 16 w 48"/>
                <a:gd name="T55" fmla="*/ 13 h 57"/>
                <a:gd name="T56" fmla="*/ 14 w 48"/>
                <a:gd name="T57" fmla="*/ 11 h 57"/>
                <a:gd name="T58" fmla="*/ 12 w 48"/>
                <a:gd name="T59" fmla="*/ 10 h 57"/>
                <a:gd name="T60" fmla="*/ 10 w 48"/>
                <a:gd name="T61" fmla="*/ 10 h 57"/>
                <a:gd name="T62" fmla="*/ 9 w 48"/>
                <a:gd name="T63" fmla="*/ 9 h 57"/>
                <a:gd name="T64" fmla="*/ 8 w 48"/>
                <a:gd name="T65" fmla="*/ 9 h 57"/>
                <a:gd name="T66" fmla="*/ 6 w 48"/>
                <a:gd name="T67" fmla="*/ 9 h 57"/>
                <a:gd name="T68" fmla="*/ 5 w 48"/>
                <a:gd name="T69" fmla="*/ 9 h 57"/>
                <a:gd name="T70" fmla="*/ 4 w 48"/>
                <a:gd name="T71" fmla="*/ 9 h 57"/>
                <a:gd name="T72" fmla="*/ 2 w 48"/>
                <a:gd name="T73" fmla="*/ 9 h 57"/>
                <a:gd name="T74" fmla="*/ 1 w 48"/>
                <a:gd name="T75" fmla="*/ 10 h 57"/>
                <a:gd name="T76" fmla="*/ 15 w 48"/>
                <a:gd name="T77" fmla="*/ 2 h 57"/>
                <a:gd name="T78" fmla="*/ 24 w 48"/>
                <a:gd name="T79" fmla="*/ 1 h 57"/>
                <a:gd name="T80" fmla="*/ 33 w 48"/>
                <a:gd name="T81" fmla="*/ 6 h 57"/>
                <a:gd name="T82" fmla="*/ 45 w 48"/>
                <a:gd name="T83" fmla="*/ 46 h 57"/>
                <a:gd name="T84" fmla="*/ 45 w 48"/>
                <a:gd name="T85" fmla="*/ 47 h 57"/>
                <a:gd name="T86" fmla="*/ 44 w 48"/>
                <a:gd name="T87" fmla="*/ 48 h 57"/>
                <a:gd name="T88" fmla="*/ 43 w 48"/>
                <a:gd name="T89" fmla="*/ 48 h 57"/>
                <a:gd name="T90" fmla="*/ 42 w 48"/>
                <a:gd name="T91" fmla="*/ 49 h 57"/>
                <a:gd name="T92" fmla="*/ 29 w 48"/>
                <a:gd name="T93"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57">
                  <a:moveTo>
                    <a:pt x="29" y="57"/>
                  </a:moveTo>
                  <a:cubicBezTo>
                    <a:pt x="29" y="56"/>
                    <a:pt x="29" y="56"/>
                    <a:pt x="29" y="56"/>
                  </a:cubicBezTo>
                  <a:cubicBezTo>
                    <a:pt x="30" y="56"/>
                    <a:pt x="30" y="56"/>
                    <a:pt x="30" y="56"/>
                  </a:cubicBezTo>
                  <a:cubicBezTo>
                    <a:pt x="30" y="56"/>
                    <a:pt x="30" y="56"/>
                    <a:pt x="30" y="56"/>
                  </a:cubicBezTo>
                  <a:cubicBezTo>
                    <a:pt x="30" y="55"/>
                    <a:pt x="30" y="55"/>
                    <a:pt x="30" y="55"/>
                  </a:cubicBezTo>
                  <a:cubicBezTo>
                    <a:pt x="30" y="55"/>
                    <a:pt x="30" y="55"/>
                    <a:pt x="30" y="55"/>
                  </a:cubicBezTo>
                  <a:cubicBezTo>
                    <a:pt x="31" y="55"/>
                    <a:pt x="31" y="55"/>
                    <a:pt x="31" y="55"/>
                  </a:cubicBezTo>
                  <a:cubicBezTo>
                    <a:pt x="31" y="55"/>
                    <a:pt x="31" y="55"/>
                    <a:pt x="31" y="55"/>
                  </a:cubicBezTo>
                  <a:cubicBezTo>
                    <a:pt x="31" y="54"/>
                    <a:pt x="31" y="54"/>
                    <a:pt x="31" y="54"/>
                  </a:cubicBezTo>
                  <a:cubicBezTo>
                    <a:pt x="31" y="54"/>
                    <a:pt x="31" y="54"/>
                    <a:pt x="31" y="54"/>
                  </a:cubicBezTo>
                  <a:cubicBezTo>
                    <a:pt x="32" y="53"/>
                    <a:pt x="32" y="53"/>
                    <a:pt x="32" y="53"/>
                  </a:cubicBezTo>
                  <a:cubicBezTo>
                    <a:pt x="32" y="53"/>
                    <a:pt x="32" y="53"/>
                    <a:pt x="32" y="53"/>
                  </a:cubicBezTo>
                  <a:cubicBezTo>
                    <a:pt x="32" y="53"/>
                    <a:pt x="32" y="53"/>
                    <a:pt x="32" y="53"/>
                  </a:cubicBezTo>
                  <a:cubicBezTo>
                    <a:pt x="32" y="52"/>
                    <a:pt x="32" y="52"/>
                    <a:pt x="32" y="52"/>
                  </a:cubicBezTo>
                  <a:cubicBezTo>
                    <a:pt x="32" y="52"/>
                    <a:pt x="32" y="52"/>
                    <a:pt x="32" y="52"/>
                  </a:cubicBezTo>
                  <a:cubicBezTo>
                    <a:pt x="32" y="51"/>
                    <a:pt x="32" y="51"/>
                    <a:pt x="32" y="51"/>
                  </a:cubicBezTo>
                  <a:cubicBezTo>
                    <a:pt x="33" y="51"/>
                    <a:pt x="33" y="51"/>
                    <a:pt x="33" y="51"/>
                  </a:cubicBezTo>
                  <a:cubicBezTo>
                    <a:pt x="33" y="50"/>
                    <a:pt x="33" y="50"/>
                    <a:pt x="33" y="50"/>
                  </a:cubicBezTo>
                  <a:cubicBezTo>
                    <a:pt x="33" y="50"/>
                    <a:pt x="33" y="50"/>
                    <a:pt x="33" y="50"/>
                  </a:cubicBezTo>
                  <a:cubicBezTo>
                    <a:pt x="33" y="49"/>
                    <a:pt x="33" y="49"/>
                    <a:pt x="33" y="49"/>
                  </a:cubicBezTo>
                  <a:cubicBezTo>
                    <a:pt x="33" y="49"/>
                    <a:pt x="33" y="49"/>
                    <a:pt x="33" y="49"/>
                  </a:cubicBezTo>
                  <a:cubicBezTo>
                    <a:pt x="33" y="48"/>
                    <a:pt x="33" y="48"/>
                    <a:pt x="33" y="48"/>
                  </a:cubicBezTo>
                  <a:cubicBezTo>
                    <a:pt x="33" y="48"/>
                    <a:pt x="33" y="48"/>
                    <a:pt x="33" y="48"/>
                  </a:cubicBezTo>
                  <a:cubicBezTo>
                    <a:pt x="33" y="47"/>
                    <a:pt x="33" y="47"/>
                    <a:pt x="33" y="47"/>
                  </a:cubicBezTo>
                  <a:cubicBezTo>
                    <a:pt x="33" y="47"/>
                    <a:pt x="33" y="47"/>
                    <a:pt x="33" y="47"/>
                  </a:cubicBezTo>
                  <a:cubicBezTo>
                    <a:pt x="33" y="46"/>
                    <a:pt x="33" y="46"/>
                    <a:pt x="33" y="46"/>
                  </a:cubicBezTo>
                  <a:cubicBezTo>
                    <a:pt x="33" y="46"/>
                    <a:pt x="33" y="46"/>
                    <a:pt x="33" y="46"/>
                  </a:cubicBezTo>
                  <a:cubicBezTo>
                    <a:pt x="33" y="45"/>
                    <a:pt x="33" y="45"/>
                    <a:pt x="33" y="45"/>
                  </a:cubicBezTo>
                  <a:cubicBezTo>
                    <a:pt x="33" y="44"/>
                    <a:pt x="33" y="44"/>
                    <a:pt x="33" y="44"/>
                  </a:cubicBezTo>
                  <a:cubicBezTo>
                    <a:pt x="33" y="43"/>
                    <a:pt x="33" y="43"/>
                    <a:pt x="33" y="43"/>
                  </a:cubicBezTo>
                  <a:cubicBezTo>
                    <a:pt x="33" y="43"/>
                    <a:pt x="33" y="43"/>
                    <a:pt x="33" y="43"/>
                  </a:cubicBezTo>
                  <a:cubicBezTo>
                    <a:pt x="33" y="42"/>
                    <a:pt x="33" y="42"/>
                    <a:pt x="33" y="42"/>
                  </a:cubicBezTo>
                  <a:cubicBezTo>
                    <a:pt x="33" y="42"/>
                    <a:pt x="33" y="42"/>
                    <a:pt x="33" y="42"/>
                  </a:cubicBezTo>
                  <a:cubicBezTo>
                    <a:pt x="33" y="41"/>
                    <a:pt x="33" y="41"/>
                    <a:pt x="33" y="41"/>
                  </a:cubicBezTo>
                  <a:cubicBezTo>
                    <a:pt x="33" y="41"/>
                    <a:pt x="33" y="41"/>
                    <a:pt x="33" y="40"/>
                  </a:cubicBezTo>
                  <a:cubicBezTo>
                    <a:pt x="33" y="40"/>
                    <a:pt x="33" y="40"/>
                    <a:pt x="33" y="40"/>
                  </a:cubicBezTo>
                  <a:cubicBezTo>
                    <a:pt x="33" y="39"/>
                    <a:pt x="33" y="39"/>
                    <a:pt x="33" y="39"/>
                  </a:cubicBezTo>
                  <a:cubicBezTo>
                    <a:pt x="33" y="39"/>
                    <a:pt x="33" y="39"/>
                    <a:pt x="33" y="39"/>
                  </a:cubicBezTo>
                  <a:cubicBezTo>
                    <a:pt x="33" y="38"/>
                    <a:pt x="33" y="38"/>
                    <a:pt x="33" y="38"/>
                  </a:cubicBezTo>
                  <a:cubicBezTo>
                    <a:pt x="33" y="38"/>
                    <a:pt x="33" y="38"/>
                    <a:pt x="33" y="38"/>
                  </a:cubicBezTo>
                  <a:cubicBezTo>
                    <a:pt x="32" y="37"/>
                    <a:pt x="32" y="37"/>
                    <a:pt x="32" y="37"/>
                  </a:cubicBezTo>
                  <a:cubicBezTo>
                    <a:pt x="32" y="36"/>
                    <a:pt x="32" y="36"/>
                    <a:pt x="32" y="36"/>
                  </a:cubicBezTo>
                  <a:cubicBezTo>
                    <a:pt x="32" y="36"/>
                    <a:pt x="32" y="36"/>
                    <a:pt x="32" y="36"/>
                  </a:cubicBezTo>
                  <a:cubicBezTo>
                    <a:pt x="32" y="35"/>
                    <a:pt x="32" y="35"/>
                    <a:pt x="32" y="35"/>
                  </a:cubicBezTo>
                  <a:cubicBezTo>
                    <a:pt x="32" y="35"/>
                    <a:pt x="32" y="35"/>
                    <a:pt x="32" y="34"/>
                  </a:cubicBezTo>
                  <a:cubicBezTo>
                    <a:pt x="32" y="34"/>
                    <a:pt x="32" y="34"/>
                    <a:pt x="32" y="34"/>
                  </a:cubicBezTo>
                  <a:cubicBezTo>
                    <a:pt x="31" y="33"/>
                    <a:pt x="31" y="33"/>
                    <a:pt x="31" y="33"/>
                  </a:cubicBezTo>
                  <a:cubicBezTo>
                    <a:pt x="31" y="33"/>
                    <a:pt x="31" y="33"/>
                    <a:pt x="31" y="33"/>
                  </a:cubicBezTo>
                  <a:cubicBezTo>
                    <a:pt x="31" y="32"/>
                    <a:pt x="31" y="32"/>
                    <a:pt x="31" y="32"/>
                  </a:cubicBezTo>
                  <a:cubicBezTo>
                    <a:pt x="31" y="32"/>
                    <a:pt x="31" y="32"/>
                    <a:pt x="31" y="32"/>
                  </a:cubicBezTo>
                  <a:cubicBezTo>
                    <a:pt x="30" y="31"/>
                    <a:pt x="30" y="31"/>
                    <a:pt x="30" y="31"/>
                  </a:cubicBezTo>
                  <a:cubicBezTo>
                    <a:pt x="30" y="30"/>
                    <a:pt x="30" y="30"/>
                    <a:pt x="30" y="30"/>
                  </a:cubicBezTo>
                  <a:cubicBezTo>
                    <a:pt x="30" y="29"/>
                    <a:pt x="30" y="29"/>
                    <a:pt x="30" y="29"/>
                  </a:cubicBezTo>
                  <a:cubicBezTo>
                    <a:pt x="30" y="29"/>
                    <a:pt x="30" y="29"/>
                    <a:pt x="30" y="29"/>
                  </a:cubicBezTo>
                  <a:cubicBezTo>
                    <a:pt x="29" y="28"/>
                    <a:pt x="29" y="28"/>
                    <a:pt x="29" y="28"/>
                  </a:cubicBezTo>
                  <a:cubicBezTo>
                    <a:pt x="29" y="28"/>
                    <a:pt x="29" y="28"/>
                    <a:pt x="29" y="28"/>
                  </a:cubicBezTo>
                  <a:cubicBezTo>
                    <a:pt x="29" y="27"/>
                    <a:pt x="29" y="27"/>
                    <a:pt x="29" y="27"/>
                  </a:cubicBezTo>
                  <a:cubicBezTo>
                    <a:pt x="28" y="27"/>
                    <a:pt x="28" y="26"/>
                    <a:pt x="28" y="26"/>
                  </a:cubicBezTo>
                  <a:cubicBezTo>
                    <a:pt x="27" y="25"/>
                    <a:pt x="27" y="25"/>
                    <a:pt x="27" y="25"/>
                  </a:cubicBezTo>
                  <a:cubicBezTo>
                    <a:pt x="27" y="25"/>
                    <a:pt x="27" y="25"/>
                    <a:pt x="27" y="25"/>
                  </a:cubicBezTo>
                  <a:cubicBezTo>
                    <a:pt x="27" y="24"/>
                    <a:pt x="27" y="24"/>
                    <a:pt x="27" y="24"/>
                  </a:cubicBezTo>
                  <a:cubicBezTo>
                    <a:pt x="26" y="23"/>
                    <a:pt x="26" y="23"/>
                    <a:pt x="26" y="23"/>
                  </a:cubicBezTo>
                  <a:cubicBezTo>
                    <a:pt x="26" y="23"/>
                    <a:pt x="26" y="23"/>
                    <a:pt x="26" y="23"/>
                  </a:cubicBezTo>
                  <a:cubicBezTo>
                    <a:pt x="26" y="23"/>
                    <a:pt x="25" y="22"/>
                    <a:pt x="25" y="21"/>
                  </a:cubicBezTo>
                  <a:cubicBezTo>
                    <a:pt x="25" y="21"/>
                    <a:pt x="25" y="21"/>
                    <a:pt x="25" y="21"/>
                  </a:cubicBezTo>
                  <a:cubicBezTo>
                    <a:pt x="24" y="20"/>
                    <a:pt x="24" y="20"/>
                    <a:pt x="24" y="20"/>
                  </a:cubicBezTo>
                  <a:cubicBezTo>
                    <a:pt x="23" y="20"/>
                    <a:pt x="23" y="20"/>
                    <a:pt x="23" y="20"/>
                  </a:cubicBezTo>
                  <a:cubicBezTo>
                    <a:pt x="23" y="19"/>
                    <a:pt x="23" y="19"/>
                    <a:pt x="23" y="19"/>
                  </a:cubicBezTo>
                  <a:cubicBezTo>
                    <a:pt x="23" y="18"/>
                    <a:pt x="23" y="18"/>
                    <a:pt x="23" y="18"/>
                  </a:cubicBezTo>
                  <a:cubicBezTo>
                    <a:pt x="22" y="18"/>
                    <a:pt x="22" y="18"/>
                    <a:pt x="22" y="18"/>
                  </a:cubicBezTo>
                  <a:cubicBezTo>
                    <a:pt x="22" y="18"/>
                    <a:pt x="22" y="18"/>
                    <a:pt x="22" y="18"/>
                  </a:cubicBezTo>
                  <a:cubicBezTo>
                    <a:pt x="21" y="17"/>
                    <a:pt x="21" y="17"/>
                    <a:pt x="21" y="17"/>
                  </a:cubicBezTo>
                  <a:cubicBezTo>
                    <a:pt x="21" y="17"/>
                    <a:pt x="21" y="17"/>
                    <a:pt x="21" y="17"/>
                  </a:cubicBezTo>
                  <a:cubicBezTo>
                    <a:pt x="21" y="16"/>
                    <a:pt x="21" y="16"/>
                    <a:pt x="21" y="16"/>
                  </a:cubicBezTo>
                  <a:cubicBezTo>
                    <a:pt x="20" y="16"/>
                    <a:pt x="20" y="16"/>
                    <a:pt x="20" y="16"/>
                  </a:cubicBezTo>
                  <a:cubicBezTo>
                    <a:pt x="20" y="16"/>
                    <a:pt x="20" y="16"/>
                    <a:pt x="20" y="16"/>
                  </a:cubicBezTo>
                  <a:cubicBezTo>
                    <a:pt x="19" y="15"/>
                    <a:pt x="19" y="15"/>
                    <a:pt x="19" y="15"/>
                  </a:cubicBezTo>
                  <a:cubicBezTo>
                    <a:pt x="19" y="15"/>
                    <a:pt x="19" y="15"/>
                    <a:pt x="19" y="15"/>
                  </a:cubicBezTo>
                  <a:cubicBezTo>
                    <a:pt x="18" y="14"/>
                    <a:pt x="18" y="14"/>
                    <a:pt x="18" y="14"/>
                  </a:cubicBezTo>
                  <a:cubicBezTo>
                    <a:pt x="18" y="14"/>
                    <a:pt x="18" y="14"/>
                    <a:pt x="18" y="14"/>
                  </a:cubicBezTo>
                  <a:cubicBezTo>
                    <a:pt x="17" y="14"/>
                    <a:pt x="17" y="14"/>
                    <a:pt x="17" y="14"/>
                  </a:cubicBezTo>
                  <a:cubicBezTo>
                    <a:pt x="17" y="13"/>
                    <a:pt x="17" y="13"/>
                    <a:pt x="17" y="13"/>
                  </a:cubicBezTo>
                  <a:cubicBezTo>
                    <a:pt x="16" y="13"/>
                    <a:pt x="16" y="13"/>
                    <a:pt x="16" y="13"/>
                  </a:cubicBezTo>
                  <a:cubicBezTo>
                    <a:pt x="16" y="13"/>
                    <a:pt x="16" y="13"/>
                    <a:pt x="16" y="13"/>
                  </a:cubicBezTo>
                  <a:cubicBezTo>
                    <a:pt x="15" y="12"/>
                    <a:pt x="15" y="12"/>
                    <a:pt x="15" y="12"/>
                  </a:cubicBezTo>
                  <a:cubicBezTo>
                    <a:pt x="15" y="12"/>
                    <a:pt x="15" y="12"/>
                    <a:pt x="15" y="12"/>
                  </a:cubicBezTo>
                  <a:cubicBezTo>
                    <a:pt x="14" y="11"/>
                    <a:pt x="14" y="11"/>
                    <a:pt x="14" y="11"/>
                  </a:cubicBezTo>
                  <a:cubicBezTo>
                    <a:pt x="13" y="11"/>
                    <a:pt x="13" y="11"/>
                    <a:pt x="13" y="11"/>
                  </a:cubicBezTo>
                  <a:cubicBezTo>
                    <a:pt x="13" y="11"/>
                    <a:pt x="13" y="11"/>
                    <a:pt x="13" y="11"/>
                  </a:cubicBezTo>
                  <a:cubicBezTo>
                    <a:pt x="12" y="10"/>
                    <a:pt x="12" y="10"/>
                    <a:pt x="12" y="10"/>
                  </a:cubicBezTo>
                  <a:cubicBezTo>
                    <a:pt x="12" y="10"/>
                    <a:pt x="12" y="10"/>
                    <a:pt x="12" y="10"/>
                  </a:cubicBezTo>
                  <a:cubicBezTo>
                    <a:pt x="11" y="10"/>
                    <a:pt x="11" y="10"/>
                    <a:pt x="11" y="10"/>
                  </a:cubicBezTo>
                  <a:cubicBezTo>
                    <a:pt x="10" y="10"/>
                    <a:pt x="10" y="10"/>
                    <a:pt x="10" y="10"/>
                  </a:cubicBezTo>
                  <a:cubicBezTo>
                    <a:pt x="10" y="10"/>
                    <a:pt x="10" y="10"/>
                    <a:pt x="10" y="10"/>
                  </a:cubicBezTo>
                  <a:cubicBezTo>
                    <a:pt x="9" y="9"/>
                    <a:pt x="9" y="9"/>
                    <a:pt x="9" y="9"/>
                  </a:cubicBezTo>
                  <a:cubicBezTo>
                    <a:pt x="9" y="9"/>
                    <a:pt x="9" y="9"/>
                    <a:pt x="9" y="9"/>
                  </a:cubicBezTo>
                  <a:cubicBezTo>
                    <a:pt x="9" y="9"/>
                    <a:pt x="9" y="9"/>
                    <a:pt x="9" y="9"/>
                  </a:cubicBezTo>
                  <a:cubicBezTo>
                    <a:pt x="8" y="9"/>
                    <a:pt x="8" y="9"/>
                    <a:pt x="8" y="9"/>
                  </a:cubicBezTo>
                  <a:cubicBezTo>
                    <a:pt x="8" y="9"/>
                    <a:pt x="8" y="9"/>
                    <a:pt x="8" y="9"/>
                  </a:cubicBezTo>
                  <a:cubicBezTo>
                    <a:pt x="7" y="9"/>
                    <a:pt x="7" y="9"/>
                    <a:pt x="7" y="9"/>
                  </a:cubicBezTo>
                  <a:cubicBezTo>
                    <a:pt x="7" y="9"/>
                    <a:pt x="7" y="9"/>
                    <a:pt x="7" y="9"/>
                  </a:cubicBezTo>
                  <a:cubicBezTo>
                    <a:pt x="6" y="9"/>
                    <a:pt x="6" y="9"/>
                    <a:pt x="6" y="9"/>
                  </a:cubicBezTo>
                  <a:cubicBezTo>
                    <a:pt x="6" y="9"/>
                    <a:pt x="6" y="9"/>
                    <a:pt x="6" y="9"/>
                  </a:cubicBezTo>
                  <a:cubicBezTo>
                    <a:pt x="6" y="9"/>
                    <a:pt x="6" y="9"/>
                    <a:pt x="6" y="9"/>
                  </a:cubicBezTo>
                  <a:cubicBezTo>
                    <a:pt x="5" y="9"/>
                    <a:pt x="5" y="9"/>
                    <a:pt x="5" y="9"/>
                  </a:cubicBezTo>
                  <a:cubicBezTo>
                    <a:pt x="5" y="9"/>
                    <a:pt x="5" y="9"/>
                    <a:pt x="5" y="9"/>
                  </a:cubicBezTo>
                  <a:cubicBezTo>
                    <a:pt x="4" y="9"/>
                    <a:pt x="4" y="9"/>
                    <a:pt x="4" y="9"/>
                  </a:cubicBezTo>
                  <a:cubicBezTo>
                    <a:pt x="4" y="9"/>
                    <a:pt x="4" y="9"/>
                    <a:pt x="4"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1" y="10"/>
                    <a:pt x="1" y="10"/>
                    <a:pt x="1" y="10"/>
                  </a:cubicBezTo>
                  <a:cubicBezTo>
                    <a:pt x="1" y="10"/>
                    <a:pt x="1" y="10"/>
                    <a:pt x="1" y="10"/>
                  </a:cubicBezTo>
                  <a:cubicBezTo>
                    <a:pt x="0" y="10"/>
                    <a:pt x="0" y="10"/>
                    <a:pt x="0" y="10"/>
                  </a:cubicBezTo>
                  <a:cubicBezTo>
                    <a:pt x="15" y="2"/>
                    <a:pt x="15" y="2"/>
                    <a:pt x="15" y="2"/>
                  </a:cubicBezTo>
                  <a:cubicBezTo>
                    <a:pt x="15" y="1"/>
                    <a:pt x="15" y="1"/>
                    <a:pt x="15" y="1"/>
                  </a:cubicBezTo>
                  <a:cubicBezTo>
                    <a:pt x="16" y="1"/>
                    <a:pt x="16" y="1"/>
                    <a:pt x="16" y="1"/>
                  </a:cubicBezTo>
                  <a:cubicBezTo>
                    <a:pt x="18" y="0"/>
                    <a:pt x="22" y="0"/>
                    <a:pt x="24" y="1"/>
                  </a:cubicBezTo>
                  <a:cubicBezTo>
                    <a:pt x="27" y="2"/>
                    <a:pt x="30" y="4"/>
                    <a:pt x="32" y="5"/>
                  </a:cubicBezTo>
                  <a:cubicBezTo>
                    <a:pt x="32" y="6"/>
                    <a:pt x="32" y="6"/>
                    <a:pt x="32" y="6"/>
                  </a:cubicBezTo>
                  <a:cubicBezTo>
                    <a:pt x="33" y="6"/>
                    <a:pt x="33" y="6"/>
                    <a:pt x="33" y="6"/>
                  </a:cubicBezTo>
                  <a:cubicBezTo>
                    <a:pt x="41" y="13"/>
                    <a:pt x="47" y="24"/>
                    <a:pt x="48" y="34"/>
                  </a:cubicBezTo>
                  <a:cubicBezTo>
                    <a:pt x="48" y="38"/>
                    <a:pt x="48" y="42"/>
                    <a:pt x="45" y="46"/>
                  </a:cubicBezTo>
                  <a:cubicBezTo>
                    <a:pt x="45" y="46"/>
                    <a:pt x="45" y="46"/>
                    <a:pt x="45" y="46"/>
                  </a:cubicBezTo>
                  <a:cubicBezTo>
                    <a:pt x="45" y="46"/>
                    <a:pt x="45" y="46"/>
                    <a:pt x="45" y="46"/>
                  </a:cubicBezTo>
                  <a:cubicBezTo>
                    <a:pt x="45" y="46"/>
                    <a:pt x="45" y="46"/>
                    <a:pt x="45" y="46"/>
                  </a:cubicBezTo>
                  <a:cubicBezTo>
                    <a:pt x="45" y="47"/>
                    <a:pt x="45" y="47"/>
                    <a:pt x="45" y="47"/>
                  </a:cubicBezTo>
                  <a:cubicBezTo>
                    <a:pt x="45" y="47"/>
                    <a:pt x="45" y="47"/>
                    <a:pt x="45" y="47"/>
                  </a:cubicBezTo>
                  <a:cubicBezTo>
                    <a:pt x="44" y="47"/>
                    <a:pt x="44" y="47"/>
                    <a:pt x="44" y="47"/>
                  </a:cubicBezTo>
                  <a:cubicBezTo>
                    <a:pt x="44" y="48"/>
                    <a:pt x="44" y="48"/>
                    <a:pt x="44" y="48"/>
                  </a:cubicBezTo>
                  <a:cubicBezTo>
                    <a:pt x="44" y="48"/>
                    <a:pt x="44" y="48"/>
                    <a:pt x="44" y="48"/>
                  </a:cubicBezTo>
                  <a:cubicBezTo>
                    <a:pt x="43" y="48"/>
                    <a:pt x="43" y="48"/>
                    <a:pt x="43" y="48"/>
                  </a:cubicBezTo>
                  <a:cubicBezTo>
                    <a:pt x="43" y="48"/>
                    <a:pt x="43" y="48"/>
                    <a:pt x="43" y="48"/>
                  </a:cubicBezTo>
                  <a:cubicBezTo>
                    <a:pt x="43" y="48"/>
                    <a:pt x="43" y="48"/>
                    <a:pt x="43" y="48"/>
                  </a:cubicBezTo>
                  <a:cubicBezTo>
                    <a:pt x="43" y="49"/>
                    <a:pt x="43" y="49"/>
                    <a:pt x="43" y="49"/>
                  </a:cubicBezTo>
                  <a:cubicBezTo>
                    <a:pt x="42" y="49"/>
                    <a:pt x="42" y="49"/>
                    <a:pt x="42" y="49"/>
                  </a:cubicBezTo>
                  <a:cubicBezTo>
                    <a:pt x="28" y="57"/>
                    <a:pt x="28" y="57"/>
                    <a:pt x="28" y="57"/>
                  </a:cubicBezTo>
                  <a:cubicBezTo>
                    <a:pt x="28" y="57"/>
                    <a:pt x="28" y="57"/>
                    <a:pt x="28" y="57"/>
                  </a:cubicBezTo>
                  <a:cubicBezTo>
                    <a:pt x="29" y="57"/>
                    <a:pt x="29" y="57"/>
                    <a:pt x="29" y="57"/>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îşļîḑê"/>
            <p:cNvSpPr/>
            <p:nvPr/>
          </p:nvSpPr>
          <p:spPr bwMode="auto">
            <a:xfrm>
              <a:off x="6765925" y="4276725"/>
              <a:ext cx="133350" cy="200025"/>
            </a:xfrm>
            <a:custGeom>
              <a:avLst/>
              <a:gdLst>
                <a:gd name="T0" fmla="*/ 19 w 38"/>
                <a:gd name="T1" fmla="*/ 6 h 57"/>
                <a:gd name="T2" fmla="*/ 38 w 38"/>
                <a:gd name="T3" fmla="*/ 40 h 57"/>
                <a:gd name="T4" fmla="*/ 19 w 38"/>
                <a:gd name="T5" fmla="*/ 51 h 57"/>
                <a:gd name="T6" fmla="*/ 0 w 38"/>
                <a:gd name="T7" fmla="*/ 17 h 57"/>
                <a:gd name="T8" fmla="*/ 19 w 38"/>
                <a:gd name="T9" fmla="*/ 6 h 57"/>
              </a:gdLst>
              <a:ahLst/>
              <a:cxnLst>
                <a:cxn ang="0">
                  <a:pos x="T0" y="T1"/>
                </a:cxn>
                <a:cxn ang="0">
                  <a:pos x="T2" y="T3"/>
                </a:cxn>
                <a:cxn ang="0">
                  <a:pos x="T4" y="T5"/>
                </a:cxn>
                <a:cxn ang="0">
                  <a:pos x="T6" y="T7"/>
                </a:cxn>
                <a:cxn ang="0">
                  <a:pos x="T8" y="T9"/>
                </a:cxn>
              </a:cxnLst>
              <a:rect l="0" t="0" r="r" b="b"/>
              <a:pathLst>
                <a:path w="38" h="57">
                  <a:moveTo>
                    <a:pt x="19" y="6"/>
                  </a:moveTo>
                  <a:cubicBezTo>
                    <a:pt x="30" y="13"/>
                    <a:pt x="38" y="28"/>
                    <a:pt x="38" y="40"/>
                  </a:cubicBezTo>
                  <a:cubicBezTo>
                    <a:pt x="38" y="52"/>
                    <a:pt x="30" y="57"/>
                    <a:pt x="19" y="51"/>
                  </a:cubicBezTo>
                  <a:cubicBezTo>
                    <a:pt x="8" y="45"/>
                    <a:pt x="0" y="30"/>
                    <a:pt x="0" y="17"/>
                  </a:cubicBezTo>
                  <a:cubicBezTo>
                    <a:pt x="0" y="5"/>
                    <a:pt x="8" y="0"/>
                    <a:pt x="19" y="6"/>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îṧľiḓê"/>
            <p:cNvSpPr/>
            <p:nvPr/>
          </p:nvSpPr>
          <p:spPr bwMode="auto">
            <a:xfrm>
              <a:off x="6786563" y="4314825"/>
              <a:ext cx="88900" cy="130175"/>
            </a:xfrm>
            <a:custGeom>
              <a:avLst/>
              <a:gdLst>
                <a:gd name="T0" fmla="*/ 12 w 25"/>
                <a:gd name="T1" fmla="*/ 4 h 37"/>
                <a:gd name="T2" fmla="*/ 25 w 25"/>
                <a:gd name="T3" fmla="*/ 25 h 37"/>
                <a:gd name="T4" fmla="*/ 25 w 25"/>
                <a:gd name="T5" fmla="*/ 26 h 37"/>
                <a:gd name="T6" fmla="*/ 12 w 25"/>
                <a:gd name="T7" fmla="*/ 33 h 37"/>
                <a:gd name="T8" fmla="*/ 0 w 25"/>
                <a:gd name="T9" fmla="*/ 11 h 37"/>
                <a:gd name="T10" fmla="*/ 0 w 25"/>
                <a:gd name="T11" fmla="*/ 10 h 37"/>
                <a:gd name="T12" fmla="*/ 12 w 25"/>
                <a:gd name="T13" fmla="*/ 4 h 37"/>
              </a:gdLst>
              <a:ahLst/>
              <a:cxnLst>
                <a:cxn ang="0">
                  <a:pos x="T0" y="T1"/>
                </a:cxn>
                <a:cxn ang="0">
                  <a:pos x="T2" y="T3"/>
                </a:cxn>
                <a:cxn ang="0">
                  <a:pos x="T4" y="T5"/>
                </a:cxn>
                <a:cxn ang="0">
                  <a:pos x="T6" y="T7"/>
                </a:cxn>
                <a:cxn ang="0">
                  <a:pos x="T8" y="T9"/>
                </a:cxn>
                <a:cxn ang="0">
                  <a:pos x="T10" y="T11"/>
                </a:cxn>
                <a:cxn ang="0">
                  <a:pos x="T12" y="T13"/>
                </a:cxn>
              </a:cxnLst>
              <a:rect l="0" t="0" r="r" b="b"/>
              <a:pathLst>
                <a:path w="25" h="37">
                  <a:moveTo>
                    <a:pt x="12" y="4"/>
                  </a:moveTo>
                  <a:cubicBezTo>
                    <a:pt x="19" y="8"/>
                    <a:pt x="24" y="17"/>
                    <a:pt x="25" y="25"/>
                  </a:cubicBezTo>
                  <a:cubicBezTo>
                    <a:pt x="25" y="25"/>
                    <a:pt x="25" y="26"/>
                    <a:pt x="25" y="26"/>
                  </a:cubicBezTo>
                  <a:cubicBezTo>
                    <a:pt x="25" y="34"/>
                    <a:pt x="19" y="37"/>
                    <a:pt x="12" y="33"/>
                  </a:cubicBezTo>
                  <a:cubicBezTo>
                    <a:pt x="5" y="29"/>
                    <a:pt x="0" y="19"/>
                    <a:pt x="0" y="11"/>
                  </a:cubicBezTo>
                  <a:cubicBezTo>
                    <a:pt x="0" y="11"/>
                    <a:pt x="0" y="10"/>
                    <a:pt x="0" y="10"/>
                  </a:cubicBezTo>
                  <a:cubicBezTo>
                    <a:pt x="0" y="3"/>
                    <a:pt x="6" y="0"/>
                    <a:pt x="12" y="4"/>
                  </a:cubicBezTo>
                  <a:close/>
                </a:path>
              </a:pathLst>
            </a:custGeom>
            <a:solidFill>
              <a:srgbClr val="DB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iSḷîďé"/>
            <p:cNvSpPr/>
            <p:nvPr/>
          </p:nvSpPr>
          <p:spPr bwMode="auto">
            <a:xfrm>
              <a:off x="6797675" y="4333875"/>
              <a:ext cx="66675" cy="93663"/>
            </a:xfrm>
            <a:custGeom>
              <a:avLst/>
              <a:gdLst>
                <a:gd name="T0" fmla="*/ 9 w 19"/>
                <a:gd name="T1" fmla="*/ 3 h 27"/>
                <a:gd name="T2" fmla="*/ 19 w 19"/>
                <a:gd name="T3" fmla="*/ 18 h 27"/>
                <a:gd name="T4" fmla="*/ 19 w 19"/>
                <a:gd name="T5" fmla="*/ 19 h 27"/>
                <a:gd name="T6" fmla="*/ 9 w 19"/>
                <a:gd name="T7" fmla="*/ 24 h 27"/>
                <a:gd name="T8" fmla="*/ 0 w 19"/>
                <a:gd name="T9" fmla="*/ 8 h 27"/>
                <a:gd name="T10" fmla="*/ 0 w 19"/>
                <a:gd name="T11" fmla="*/ 7 h 27"/>
                <a:gd name="T12" fmla="*/ 9 w 19"/>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9" y="3"/>
                  </a:moveTo>
                  <a:cubicBezTo>
                    <a:pt x="14" y="6"/>
                    <a:pt x="18" y="12"/>
                    <a:pt x="19" y="18"/>
                  </a:cubicBezTo>
                  <a:cubicBezTo>
                    <a:pt x="19" y="19"/>
                    <a:pt x="19" y="19"/>
                    <a:pt x="19" y="19"/>
                  </a:cubicBezTo>
                  <a:cubicBezTo>
                    <a:pt x="19" y="25"/>
                    <a:pt x="14" y="27"/>
                    <a:pt x="9" y="24"/>
                  </a:cubicBezTo>
                  <a:cubicBezTo>
                    <a:pt x="4" y="21"/>
                    <a:pt x="0" y="14"/>
                    <a:pt x="0" y="8"/>
                  </a:cubicBezTo>
                  <a:cubicBezTo>
                    <a:pt x="0" y="7"/>
                    <a:pt x="0" y="7"/>
                    <a:pt x="0" y="7"/>
                  </a:cubicBezTo>
                  <a:cubicBezTo>
                    <a:pt x="1" y="2"/>
                    <a:pt x="5" y="0"/>
                    <a:pt x="9" y="3"/>
                  </a:cubicBezTo>
                  <a:close/>
                </a:path>
              </a:pathLst>
            </a:custGeom>
            <a:solidFill>
              <a:srgbClr val="A9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iśļiḍé"/>
            <p:cNvSpPr/>
            <p:nvPr/>
          </p:nvSpPr>
          <p:spPr bwMode="auto">
            <a:xfrm>
              <a:off x="6797675" y="4337050"/>
              <a:ext cx="46038" cy="87313"/>
            </a:xfrm>
            <a:custGeom>
              <a:avLst/>
              <a:gdLst>
                <a:gd name="T0" fmla="*/ 0 w 13"/>
                <a:gd name="T1" fmla="*/ 6 h 25"/>
                <a:gd name="T2" fmla="*/ 7 w 13"/>
                <a:gd name="T3" fmla="*/ 1 h 25"/>
                <a:gd name="T4" fmla="*/ 2 w 13"/>
                <a:gd name="T5" fmla="*/ 7 h 25"/>
                <a:gd name="T6" fmla="*/ 2 w 13"/>
                <a:gd name="T7" fmla="*/ 8 h 25"/>
                <a:gd name="T8" fmla="*/ 11 w 13"/>
                <a:gd name="T9" fmla="*/ 24 h 25"/>
                <a:gd name="T10" fmla="*/ 13 w 13"/>
                <a:gd name="T11" fmla="*/ 25 h 25"/>
                <a:gd name="T12" fmla="*/ 9 w 13"/>
                <a:gd name="T13" fmla="*/ 23 h 25"/>
                <a:gd name="T14" fmla="*/ 0 w 13"/>
                <a:gd name="T15" fmla="*/ 7 h 25"/>
                <a:gd name="T16" fmla="*/ 0 w 13"/>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5">
                  <a:moveTo>
                    <a:pt x="0" y="6"/>
                  </a:moveTo>
                  <a:cubicBezTo>
                    <a:pt x="1" y="2"/>
                    <a:pt x="3" y="0"/>
                    <a:pt x="7" y="1"/>
                  </a:cubicBezTo>
                  <a:cubicBezTo>
                    <a:pt x="4" y="1"/>
                    <a:pt x="2" y="3"/>
                    <a:pt x="2" y="7"/>
                  </a:cubicBezTo>
                  <a:cubicBezTo>
                    <a:pt x="2" y="8"/>
                    <a:pt x="2" y="8"/>
                    <a:pt x="2" y="8"/>
                  </a:cubicBezTo>
                  <a:cubicBezTo>
                    <a:pt x="2" y="13"/>
                    <a:pt x="6" y="21"/>
                    <a:pt x="11" y="24"/>
                  </a:cubicBezTo>
                  <a:cubicBezTo>
                    <a:pt x="12" y="24"/>
                    <a:pt x="13" y="24"/>
                    <a:pt x="13" y="25"/>
                  </a:cubicBezTo>
                  <a:cubicBezTo>
                    <a:pt x="12" y="24"/>
                    <a:pt x="11" y="24"/>
                    <a:pt x="9" y="23"/>
                  </a:cubicBezTo>
                  <a:cubicBezTo>
                    <a:pt x="4" y="20"/>
                    <a:pt x="0" y="13"/>
                    <a:pt x="0" y="7"/>
                  </a:cubicBezTo>
                  <a:lnTo>
                    <a:pt x="0" y="6"/>
                  </a:lnTo>
                  <a:close/>
                </a:path>
              </a:pathLst>
            </a:custGeom>
            <a:solidFill>
              <a:srgbClr val="B1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7" name="îṡļíḑe"/>
            <p:cNvSpPr/>
            <p:nvPr/>
          </p:nvSpPr>
          <p:spPr bwMode="auto">
            <a:xfrm>
              <a:off x="6818313" y="4360863"/>
              <a:ext cx="28575" cy="42863"/>
            </a:xfrm>
            <a:custGeom>
              <a:avLst/>
              <a:gdLst>
                <a:gd name="T0" fmla="*/ 4 w 8"/>
                <a:gd name="T1" fmla="*/ 1 h 12"/>
                <a:gd name="T2" fmla="*/ 0 w 8"/>
                <a:gd name="T3" fmla="*/ 3 h 12"/>
                <a:gd name="T4" fmla="*/ 4 w 8"/>
                <a:gd name="T5" fmla="*/ 10 h 12"/>
                <a:gd name="T6" fmla="*/ 8 w 8"/>
                <a:gd name="T7" fmla="*/ 8 h 12"/>
                <a:gd name="T8" fmla="*/ 4 w 8"/>
                <a:gd name="T9" fmla="*/ 1 h 12"/>
              </a:gdLst>
              <a:ahLst/>
              <a:cxnLst>
                <a:cxn ang="0">
                  <a:pos x="T0" y="T1"/>
                </a:cxn>
                <a:cxn ang="0">
                  <a:pos x="T2" y="T3"/>
                </a:cxn>
                <a:cxn ang="0">
                  <a:pos x="T4" y="T5"/>
                </a:cxn>
                <a:cxn ang="0">
                  <a:pos x="T6" y="T7"/>
                </a:cxn>
                <a:cxn ang="0">
                  <a:pos x="T8" y="T9"/>
                </a:cxn>
              </a:cxnLst>
              <a:rect l="0" t="0" r="r" b="b"/>
              <a:pathLst>
                <a:path w="8" h="12">
                  <a:moveTo>
                    <a:pt x="4" y="1"/>
                  </a:moveTo>
                  <a:cubicBezTo>
                    <a:pt x="2" y="0"/>
                    <a:pt x="0" y="1"/>
                    <a:pt x="0" y="3"/>
                  </a:cubicBezTo>
                  <a:cubicBezTo>
                    <a:pt x="0" y="6"/>
                    <a:pt x="2" y="9"/>
                    <a:pt x="4" y="10"/>
                  </a:cubicBezTo>
                  <a:cubicBezTo>
                    <a:pt x="6" y="12"/>
                    <a:pt x="8" y="11"/>
                    <a:pt x="8" y="8"/>
                  </a:cubicBezTo>
                  <a:cubicBezTo>
                    <a:pt x="8" y="5"/>
                    <a:pt x="6" y="2"/>
                    <a:pt x="4" y="1"/>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8" name="íṥḻîḑe"/>
            <p:cNvSpPr/>
            <p:nvPr/>
          </p:nvSpPr>
          <p:spPr bwMode="auto">
            <a:xfrm>
              <a:off x="6786563" y="4238625"/>
              <a:ext cx="190500" cy="182563"/>
            </a:xfrm>
            <a:custGeom>
              <a:avLst/>
              <a:gdLst>
                <a:gd name="T0" fmla="*/ 40 w 54"/>
                <a:gd name="T1" fmla="*/ 10 h 52"/>
                <a:gd name="T2" fmla="*/ 18 w 54"/>
                <a:gd name="T3" fmla="*/ 1 h 52"/>
                <a:gd name="T4" fmla="*/ 13 w 54"/>
                <a:gd name="T5" fmla="*/ 3 h 52"/>
                <a:gd name="T6" fmla="*/ 3 w 54"/>
                <a:gd name="T7" fmla="*/ 9 h 52"/>
                <a:gd name="T8" fmla="*/ 2 w 54"/>
                <a:gd name="T9" fmla="*/ 11 h 52"/>
                <a:gd name="T10" fmla="*/ 2 w 54"/>
                <a:gd name="T11" fmla="*/ 11 h 52"/>
                <a:gd name="T12" fmla="*/ 31 w 54"/>
                <a:gd name="T13" fmla="*/ 31 h 52"/>
                <a:gd name="T14" fmla="*/ 37 w 54"/>
                <a:gd name="T15" fmla="*/ 50 h 52"/>
                <a:gd name="T16" fmla="*/ 40 w 54"/>
                <a:gd name="T17" fmla="*/ 51 h 52"/>
                <a:gd name="T18" fmla="*/ 52 w 54"/>
                <a:gd name="T19" fmla="*/ 45 h 52"/>
                <a:gd name="T20" fmla="*/ 54 w 54"/>
                <a:gd name="T21" fmla="*/ 42 h 52"/>
                <a:gd name="T22" fmla="*/ 40 w 54"/>
                <a:gd name="T23"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52">
                  <a:moveTo>
                    <a:pt x="40" y="10"/>
                  </a:moveTo>
                  <a:cubicBezTo>
                    <a:pt x="40" y="10"/>
                    <a:pt x="29" y="0"/>
                    <a:pt x="18" y="1"/>
                  </a:cubicBezTo>
                  <a:cubicBezTo>
                    <a:pt x="16" y="1"/>
                    <a:pt x="15" y="2"/>
                    <a:pt x="13" y="3"/>
                  </a:cubicBezTo>
                  <a:cubicBezTo>
                    <a:pt x="3" y="9"/>
                    <a:pt x="3" y="9"/>
                    <a:pt x="3" y="9"/>
                  </a:cubicBezTo>
                  <a:cubicBezTo>
                    <a:pt x="0" y="11"/>
                    <a:pt x="2" y="11"/>
                    <a:pt x="2" y="11"/>
                  </a:cubicBezTo>
                  <a:cubicBezTo>
                    <a:pt x="2" y="11"/>
                    <a:pt x="2" y="11"/>
                    <a:pt x="2" y="11"/>
                  </a:cubicBezTo>
                  <a:cubicBezTo>
                    <a:pt x="9" y="10"/>
                    <a:pt x="20" y="13"/>
                    <a:pt x="31" y="31"/>
                  </a:cubicBezTo>
                  <a:cubicBezTo>
                    <a:pt x="31" y="31"/>
                    <a:pt x="35" y="37"/>
                    <a:pt x="37" y="50"/>
                  </a:cubicBezTo>
                  <a:cubicBezTo>
                    <a:pt x="37" y="51"/>
                    <a:pt x="38" y="52"/>
                    <a:pt x="40" y="51"/>
                  </a:cubicBezTo>
                  <a:cubicBezTo>
                    <a:pt x="52" y="45"/>
                    <a:pt x="52" y="45"/>
                    <a:pt x="52" y="45"/>
                  </a:cubicBezTo>
                  <a:cubicBezTo>
                    <a:pt x="53" y="45"/>
                    <a:pt x="53" y="44"/>
                    <a:pt x="54" y="42"/>
                  </a:cubicBezTo>
                  <a:cubicBezTo>
                    <a:pt x="54" y="37"/>
                    <a:pt x="53" y="23"/>
                    <a:pt x="40" y="10"/>
                  </a:cubicBez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íšļíde"/>
            <p:cNvSpPr/>
            <p:nvPr/>
          </p:nvSpPr>
          <p:spPr bwMode="auto">
            <a:xfrm>
              <a:off x="6875463" y="4259263"/>
              <a:ext cx="52388" cy="46038"/>
            </a:xfrm>
            <a:custGeom>
              <a:avLst/>
              <a:gdLst>
                <a:gd name="T0" fmla="*/ 0 w 33"/>
                <a:gd name="T1" fmla="*/ 18 h 29"/>
                <a:gd name="T2" fmla="*/ 0 w 33"/>
                <a:gd name="T3" fmla="*/ 29 h 29"/>
                <a:gd name="T4" fmla="*/ 33 w 33"/>
                <a:gd name="T5" fmla="*/ 11 h 29"/>
                <a:gd name="T6" fmla="*/ 33 w 33"/>
                <a:gd name="T7" fmla="*/ 0 h 29"/>
                <a:gd name="T8" fmla="*/ 0 w 33"/>
                <a:gd name="T9" fmla="*/ 18 h 29"/>
              </a:gdLst>
              <a:ahLst/>
              <a:cxnLst>
                <a:cxn ang="0">
                  <a:pos x="T0" y="T1"/>
                </a:cxn>
                <a:cxn ang="0">
                  <a:pos x="T2" y="T3"/>
                </a:cxn>
                <a:cxn ang="0">
                  <a:pos x="T4" y="T5"/>
                </a:cxn>
                <a:cxn ang="0">
                  <a:pos x="T6" y="T7"/>
                </a:cxn>
                <a:cxn ang="0">
                  <a:pos x="T8" y="T9"/>
                </a:cxn>
              </a:cxnLst>
              <a:rect l="0" t="0" r="r" b="b"/>
              <a:pathLst>
                <a:path w="33" h="29">
                  <a:moveTo>
                    <a:pt x="0" y="18"/>
                  </a:moveTo>
                  <a:lnTo>
                    <a:pt x="0" y="29"/>
                  </a:lnTo>
                  <a:lnTo>
                    <a:pt x="33" y="11"/>
                  </a:lnTo>
                  <a:lnTo>
                    <a:pt x="33" y="0"/>
                  </a:lnTo>
                  <a:lnTo>
                    <a:pt x="0" y="18"/>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iŝlidê"/>
            <p:cNvSpPr/>
            <p:nvPr/>
          </p:nvSpPr>
          <p:spPr bwMode="auto">
            <a:xfrm>
              <a:off x="6823075" y="4230688"/>
              <a:ext cx="104775" cy="57150"/>
            </a:xfrm>
            <a:custGeom>
              <a:avLst/>
              <a:gdLst>
                <a:gd name="T0" fmla="*/ 66 w 66"/>
                <a:gd name="T1" fmla="*/ 18 h 36"/>
                <a:gd name="T2" fmla="*/ 33 w 66"/>
                <a:gd name="T3" fmla="*/ 36 h 36"/>
                <a:gd name="T4" fmla="*/ 0 w 66"/>
                <a:gd name="T5" fmla="*/ 18 h 36"/>
                <a:gd name="T6" fmla="*/ 33 w 66"/>
                <a:gd name="T7" fmla="*/ 0 h 36"/>
                <a:gd name="T8" fmla="*/ 66 w 66"/>
                <a:gd name="T9" fmla="*/ 18 h 36"/>
              </a:gdLst>
              <a:ahLst/>
              <a:cxnLst>
                <a:cxn ang="0">
                  <a:pos x="T0" y="T1"/>
                </a:cxn>
                <a:cxn ang="0">
                  <a:pos x="T2" y="T3"/>
                </a:cxn>
                <a:cxn ang="0">
                  <a:pos x="T4" y="T5"/>
                </a:cxn>
                <a:cxn ang="0">
                  <a:pos x="T6" y="T7"/>
                </a:cxn>
                <a:cxn ang="0">
                  <a:pos x="T8" y="T9"/>
                </a:cxn>
              </a:cxnLst>
              <a:rect l="0" t="0" r="r" b="b"/>
              <a:pathLst>
                <a:path w="66" h="36">
                  <a:moveTo>
                    <a:pt x="66" y="18"/>
                  </a:moveTo>
                  <a:lnTo>
                    <a:pt x="33" y="36"/>
                  </a:lnTo>
                  <a:lnTo>
                    <a:pt x="0" y="18"/>
                  </a:lnTo>
                  <a:lnTo>
                    <a:pt x="33" y="0"/>
                  </a:lnTo>
                  <a:lnTo>
                    <a:pt x="66" y="18"/>
                  </a:lnTo>
                  <a:close/>
                </a:path>
              </a:pathLst>
            </a:custGeom>
            <a:solidFill>
              <a:srgbClr val="575E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ïsḷíḍê"/>
            <p:cNvSpPr/>
            <p:nvPr/>
          </p:nvSpPr>
          <p:spPr bwMode="auto">
            <a:xfrm>
              <a:off x="6823075" y="4259263"/>
              <a:ext cx="52388" cy="46038"/>
            </a:xfrm>
            <a:custGeom>
              <a:avLst/>
              <a:gdLst>
                <a:gd name="T0" fmla="*/ 33 w 33"/>
                <a:gd name="T1" fmla="*/ 18 h 29"/>
                <a:gd name="T2" fmla="*/ 33 w 33"/>
                <a:gd name="T3" fmla="*/ 29 h 29"/>
                <a:gd name="T4" fmla="*/ 0 w 33"/>
                <a:gd name="T5" fmla="*/ 11 h 29"/>
                <a:gd name="T6" fmla="*/ 0 w 33"/>
                <a:gd name="T7" fmla="*/ 0 h 29"/>
                <a:gd name="T8" fmla="*/ 33 w 33"/>
                <a:gd name="T9" fmla="*/ 18 h 29"/>
              </a:gdLst>
              <a:ahLst/>
              <a:cxnLst>
                <a:cxn ang="0">
                  <a:pos x="T0" y="T1"/>
                </a:cxn>
                <a:cxn ang="0">
                  <a:pos x="T2" y="T3"/>
                </a:cxn>
                <a:cxn ang="0">
                  <a:pos x="T4" y="T5"/>
                </a:cxn>
                <a:cxn ang="0">
                  <a:pos x="T6" y="T7"/>
                </a:cxn>
                <a:cxn ang="0">
                  <a:pos x="T8" y="T9"/>
                </a:cxn>
              </a:cxnLst>
              <a:rect l="0" t="0" r="r" b="b"/>
              <a:pathLst>
                <a:path w="33" h="29">
                  <a:moveTo>
                    <a:pt x="33" y="18"/>
                  </a:moveTo>
                  <a:lnTo>
                    <a:pt x="33" y="29"/>
                  </a:lnTo>
                  <a:lnTo>
                    <a:pt x="0" y="11"/>
                  </a:lnTo>
                  <a:lnTo>
                    <a:pt x="0" y="0"/>
                  </a:lnTo>
                  <a:lnTo>
                    <a:pt x="33" y="18"/>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2" name="íṣļiďè"/>
            <p:cNvSpPr/>
            <p:nvPr/>
          </p:nvSpPr>
          <p:spPr bwMode="auto">
            <a:xfrm>
              <a:off x="5727700" y="3644900"/>
              <a:ext cx="166688" cy="203200"/>
            </a:xfrm>
            <a:custGeom>
              <a:avLst/>
              <a:gdLst>
                <a:gd name="T0" fmla="*/ 29 w 47"/>
                <a:gd name="T1" fmla="*/ 56 h 58"/>
                <a:gd name="T2" fmla="*/ 29 w 47"/>
                <a:gd name="T3" fmla="*/ 56 h 58"/>
                <a:gd name="T4" fmla="*/ 30 w 47"/>
                <a:gd name="T5" fmla="*/ 55 h 58"/>
                <a:gd name="T6" fmla="*/ 31 w 47"/>
                <a:gd name="T7" fmla="*/ 53 h 58"/>
                <a:gd name="T8" fmla="*/ 32 w 47"/>
                <a:gd name="T9" fmla="*/ 52 h 58"/>
                <a:gd name="T10" fmla="*/ 32 w 47"/>
                <a:gd name="T11" fmla="*/ 51 h 58"/>
                <a:gd name="T12" fmla="*/ 32 w 47"/>
                <a:gd name="T13" fmla="*/ 49 h 58"/>
                <a:gd name="T14" fmla="*/ 33 w 47"/>
                <a:gd name="T15" fmla="*/ 48 h 58"/>
                <a:gd name="T16" fmla="*/ 33 w 47"/>
                <a:gd name="T17" fmla="*/ 46 h 58"/>
                <a:gd name="T18" fmla="*/ 33 w 47"/>
                <a:gd name="T19" fmla="*/ 44 h 58"/>
                <a:gd name="T20" fmla="*/ 33 w 47"/>
                <a:gd name="T21" fmla="*/ 42 h 58"/>
                <a:gd name="T22" fmla="*/ 32 w 47"/>
                <a:gd name="T23" fmla="*/ 40 h 58"/>
                <a:gd name="T24" fmla="*/ 32 w 47"/>
                <a:gd name="T25" fmla="*/ 38 h 58"/>
                <a:gd name="T26" fmla="*/ 32 w 47"/>
                <a:gd name="T27" fmla="*/ 37 h 58"/>
                <a:gd name="T28" fmla="*/ 31 w 47"/>
                <a:gd name="T29" fmla="*/ 34 h 58"/>
                <a:gd name="T30" fmla="*/ 30 w 47"/>
                <a:gd name="T31" fmla="*/ 33 h 58"/>
                <a:gd name="T32" fmla="*/ 30 w 47"/>
                <a:gd name="T33" fmla="*/ 31 h 58"/>
                <a:gd name="T34" fmla="*/ 29 w 47"/>
                <a:gd name="T35" fmla="*/ 29 h 58"/>
                <a:gd name="T36" fmla="*/ 28 w 47"/>
                <a:gd name="T37" fmla="*/ 27 h 58"/>
                <a:gd name="T38" fmla="*/ 26 w 47"/>
                <a:gd name="T39" fmla="*/ 25 h 58"/>
                <a:gd name="T40" fmla="*/ 25 w 47"/>
                <a:gd name="T41" fmla="*/ 23 h 58"/>
                <a:gd name="T42" fmla="*/ 23 w 47"/>
                <a:gd name="T43" fmla="*/ 21 h 58"/>
                <a:gd name="T44" fmla="*/ 22 w 47"/>
                <a:gd name="T45" fmla="*/ 19 h 58"/>
                <a:gd name="T46" fmla="*/ 21 w 47"/>
                <a:gd name="T47" fmla="*/ 18 h 58"/>
                <a:gd name="T48" fmla="*/ 19 w 47"/>
                <a:gd name="T49" fmla="*/ 16 h 58"/>
                <a:gd name="T50" fmla="*/ 18 w 47"/>
                <a:gd name="T51" fmla="*/ 15 h 58"/>
                <a:gd name="T52" fmla="*/ 17 w 47"/>
                <a:gd name="T53" fmla="*/ 14 h 58"/>
                <a:gd name="T54" fmla="*/ 15 w 47"/>
                <a:gd name="T55" fmla="*/ 13 h 58"/>
                <a:gd name="T56" fmla="*/ 13 w 47"/>
                <a:gd name="T57" fmla="*/ 12 h 58"/>
                <a:gd name="T58" fmla="*/ 12 w 47"/>
                <a:gd name="T59" fmla="*/ 11 h 58"/>
                <a:gd name="T60" fmla="*/ 10 w 47"/>
                <a:gd name="T61" fmla="*/ 10 h 58"/>
                <a:gd name="T62" fmla="*/ 8 w 47"/>
                <a:gd name="T63" fmla="*/ 10 h 58"/>
                <a:gd name="T64" fmla="*/ 7 w 47"/>
                <a:gd name="T65" fmla="*/ 9 h 58"/>
                <a:gd name="T66" fmla="*/ 6 w 47"/>
                <a:gd name="T67" fmla="*/ 9 h 58"/>
                <a:gd name="T68" fmla="*/ 4 w 47"/>
                <a:gd name="T69" fmla="*/ 9 h 58"/>
                <a:gd name="T70" fmla="*/ 3 w 47"/>
                <a:gd name="T71" fmla="*/ 9 h 58"/>
                <a:gd name="T72" fmla="*/ 2 w 47"/>
                <a:gd name="T73" fmla="*/ 9 h 58"/>
                <a:gd name="T74" fmla="*/ 1 w 47"/>
                <a:gd name="T75" fmla="*/ 10 h 58"/>
                <a:gd name="T76" fmla="*/ 14 w 47"/>
                <a:gd name="T77" fmla="*/ 2 h 58"/>
                <a:gd name="T78" fmla="*/ 24 w 47"/>
                <a:gd name="T79" fmla="*/ 1 h 58"/>
                <a:gd name="T80" fmla="*/ 32 w 47"/>
                <a:gd name="T81" fmla="*/ 6 h 58"/>
                <a:gd name="T82" fmla="*/ 45 w 47"/>
                <a:gd name="T83" fmla="*/ 46 h 58"/>
                <a:gd name="T84" fmla="*/ 44 w 47"/>
                <a:gd name="T85" fmla="*/ 47 h 58"/>
                <a:gd name="T86" fmla="*/ 43 w 47"/>
                <a:gd name="T87" fmla="*/ 48 h 58"/>
                <a:gd name="T88" fmla="*/ 43 w 47"/>
                <a:gd name="T89" fmla="*/ 48 h 58"/>
                <a:gd name="T90" fmla="*/ 41 w 47"/>
                <a:gd name="T91" fmla="*/ 49 h 58"/>
                <a:gd name="T92" fmla="*/ 28 w 47"/>
                <a:gd name="T93"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 h="58">
                  <a:moveTo>
                    <a:pt x="28" y="57"/>
                  </a:moveTo>
                  <a:cubicBezTo>
                    <a:pt x="28" y="57"/>
                    <a:pt x="28" y="57"/>
                    <a:pt x="28" y="57"/>
                  </a:cubicBezTo>
                  <a:cubicBezTo>
                    <a:pt x="29" y="56"/>
                    <a:pt x="29" y="56"/>
                    <a:pt x="29" y="56"/>
                  </a:cubicBezTo>
                  <a:cubicBezTo>
                    <a:pt x="29" y="56"/>
                    <a:pt x="29" y="56"/>
                    <a:pt x="29" y="56"/>
                  </a:cubicBezTo>
                  <a:cubicBezTo>
                    <a:pt x="29" y="56"/>
                    <a:pt x="29" y="56"/>
                    <a:pt x="29" y="56"/>
                  </a:cubicBezTo>
                  <a:cubicBezTo>
                    <a:pt x="29" y="56"/>
                    <a:pt x="29" y="56"/>
                    <a:pt x="29" y="56"/>
                  </a:cubicBezTo>
                  <a:cubicBezTo>
                    <a:pt x="30" y="55"/>
                    <a:pt x="30" y="55"/>
                    <a:pt x="30" y="55"/>
                  </a:cubicBezTo>
                  <a:cubicBezTo>
                    <a:pt x="30" y="55"/>
                    <a:pt x="30" y="55"/>
                    <a:pt x="30" y="55"/>
                  </a:cubicBezTo>
                  <a:cubicBezTo>
                    <a:pt x="30" y="55"/>
                    <a:pt x="30" y="55"/>
                    <a:pt x="30" y="55"/>
                  </a:cubicBezTo>
                  <a:cubicBezTo>
                    <a:pt x="30" y="54"/>
                    <a:pt x="30" y="54"/>
                    <a:pt x="30" y="54"/>
                  </a:cubicBezTo>
                  <a:cubicBezTo>
                    <a:pt x="31" y="54"/>
                    <a:pt x="31" y="54"/>
                    <a:pt x="31" y="54"/>
                  </a:cubicBezTo>
                  <a:cubicBezTo>
                    <a:pt x="31" y="53"/>
                    <a:pt x="31" y="53"/>
                    <a:pt x="31" y="53"/>
                  </a:cubicBezTo>
                  <a:cubicBezTo>
                    <a:pt x="31" y="53"/>
                    <a:pt x="31" y="53"/>
                    <a:pt x="31" y="53"/>
                  </a:cubicBezTo>
                  <a:cubicBezTo>
                    <a:pt x="31" y="52"/>
                    <a:pt x="31" y="52"/>
                    <a:pt x="31" y="52"/>
                  </a:cubicBezTo>
                  <a:cubicBezTo>
                    <a:pt x="32" y="52"/>
                    <a:pt x="32" y="52"/>
                    <a:pt x="32" y="52"/>
                  </a:cubicBezTo>
                  <a:cubicBezTo>
                    <a:pt x="32" y="52"/>
                    <a:pt x="32" y="52"/>
                    <a:pt x="32" y="52"/>
                  </a:cubicBezTo>
                  <a:cubicBezTo>
                    <a:pt x="32" y="51"/>
                    <a:pt x="32" y="51"/>
                    <a:pt x="32" y="51"/>
                  </a:cubicBezTo>
                  <a:cubicBezTo>
                    <a:pt x="32" y="51"/>
                    <a:pt x="32" y="51"/>
                    <a:pt x="32" y="51"/>
                  </a:cubicBezTo>
                  <a:cubicBezTo>
                    <a:pt x="32" y="50"/>
                    <a:pt x="32" y="50"/>
                    <a:pt x="32" y="50"/>
                  </a:cubicBezTo>
                  <a:cubicBezTo>
                    <a:pt x="32" y="50"/>
                    <a:pt x="32" y="50"/>
                    <a:pt x="32" y="50"/>
                  </a:cubicBezTo>
                  <a:cubicBezTo>
                    <a:pt x="32" y="49"/>
                    <a:pt x="32" y="49"/>
                    <a:pt x="32" y="49"/>
                  </a:cubicBezTo>
                  <a:cubicBezTo>
                    <a:pt x="32" y="49"/>
                    <a:pt x="32" y="49"/>
                    <a:pt x="32" y="49"/>
                  </a:cubicBezTo>
                  <a:cubicBezTo>
                    <a:pt x="32" y="48"/>
                    <a:pt x="32" y="48"/>
                    <a:pt x="32" y="48"/>
                  </a:cubicBezTo>
                  <a:cubicBezTo>
                    <a:pt x="33" y="48"/>
                    <a:pt x="33" y="48"/>
                    <a:pt x="33" y="48"/>
                  </a:cubicBezTo>
                  <a:cubicBezTo>
                    <a:pt x="33" y="47"/>
                    <a:pt x="33" y="47"/>
                    <a:pt x="33" y="47"/>
                  </a:cubicBezTo>
                  <a:cubicBezTo>
                    <a:pt x="33" y="47"/>
                    <a:pt x="33" y="47"/>
                    <a:pt x="33" y="47"/>
                  </a:cubicBezTo>
                  <a:cubicBezTo>
                    <a:pt x="33" y="46"/>
                    <a:pt x="33" y="46"/>
                    <a:pt x="33" y="46"/>
                  </a:cubicBezTo>
                  <a:cubicBezTo>
                    <a:pt x="33" y="46"/>
                    <a:pt x="33" y="46"/>
                    <a:pt x="33" y="45"/>
                  </a:cubicBezTo>
                  <a:cubicBezTo>
                    <a:pt x="33" y="44"/>
                    <a:pt x="33" y="44"/>
                    <a:pt x="33" y="44"/>
                  </a:cubicBezTo>
                  <a:cubicBezTo>
                    <a:pt x="33" y="44"/>
                    <a:pt x="33" y="44"/>
                    <a:pt x="33" y="44"/>
                  </a:cubicBezTo>
                  <a:cubicBezTo>
                    <a:pt x="33" y="43"/>
                    <a:pt x="33" y="43"/>
                    <a:pt x="33" y="43"/>
                  </a:cubicBezTo>
                  <a:cubicBezTo>
                    <a:pt x="33" y="43"/>
                    <a:pt x="33" y="43"/>
                    <a:pt x="33" y="43"/>
                  </a:cubicBezTo>
                  <a:cubicBezTo>
                    <a:pt x="33" y="42"/>
                    <a:pt x="33" y="42"/>
                    <a:pt x="33" y="42"/>
                  </a:cubicBezTo>
                  <a:cubicBezTo>
                    <a:pt x="32" y="42"/>
                    <a:pt x="32" y="42"/>
                    <a:pt x="32" y="42"/>
                  </a:cubicBezTo>
                  <a:cubicBezTo>
                    <a:pt x="32" y="41"/>
                    <a:pt x="32" y="41"/>
                    <a:pt x="32" y="41"/>
                  </a:cubicBezTo>
                  <a:cubicBezTo>
                    <a:pt x="32" y="40"/>
                    <a:pt x="32" y="40"/>
                    <a:pt x="32" y="40"/>
                  </a:cubicBezTo>
                  <a:cubicBezTo>
                    <a:pt x="32" y="39"/>
                    <a:pt x="32" y="39"/>
                    <a:pt x="32" y="39"/>
                  </a:cubicBezTo>
                  <a:cubicBezTo>
                    <a:pt x="32" y="39"/>
                    <a:pt x="32" y="39"/>
                    <a:pt x="32" y="39"/>
                  </a:cubicBezTo>
                  <a:cubicBezTo>
                    <a:pt x="32" y="38"/>
                    <a:pt x="32" y="38"/>
                    <a:pt x="32" y="38"/>
                  </a:cubicBezTo>
                  <a:cubicBezTo>
                    <a:pt x="32" y="38"/>
                    <a:pt x="32" y="38"/>
                    <a:pt x="32" y="38"/>
                  </a:cubicBezTo>
                  <a:cubicBezTo>
                    <a:pt x="32" y="37"/>
                    <a:pt x="32" y="37"/>
                    <a:pt x="32" y="37"/>
                  </a:cubicBezTo>
                  <a:cubicBezTo>
                    <a:pt x="32" y="37"/>
                    <a:pt x="32" y="37"/>
                    <a:pt x="32" y="37"/>
                  </a:cubicBezTo>
                  <a:cubicBezTo>
                    <a:pt x="31" y="36"/>
                    <a:pt x="31" y="36"/>
                    <a:pt x="31" y="36"/>
                  </a:cubicBezTo>
                  <a:cubicBezTo>
                    <a:pt x="31" y="36"/>
                    <a:pt x="31" y="36"/>
                    <a:pt x="31" y="36"/>
                  </a:cubicBezTo>
                  <a:cubicBezTo>
                    <a:pt x="31" y="35"/>
                    <a:pt x="31" y="35"/>
                    <a:pt x="31" y="34"/>
                  </a:cubicBezTo>
                  <a:cubicBezTo>
                    <a:pt x="31" y="34"/>
                    <a:pt x="31" y="34"/>
                    <a:pt x="31" y="34"/>
                  </a:cubicBezTo>
                  <a:cubicBezTo>
                    <a:pt x="30" y="33"/>
                    <a:pt x="30" y="33"/>
                    <a:pt x="30" y="33"/>
                  </a:cubicBezTo>
                  <a:cubicBezTo>
                    <a:pt x="30" y="33"/>
                    <a:pt x="30" y="33"/>
                    <a:pt x="30" y="33"/>
                  </a:cubicBezTo>
                  <a:cubicBezTo>
                    <a:pt x="30" y="32"/>
                    <a:pt x="30" y="32"/>
                    <a:pt x="30" y="32"/>
                  </a:cubicBezTo>
                  <a:cubicBezTo>
                    <a:pt x="30" y="32"/>
                    <a:pt x="30" y="32"/>
                    <a:pt x="30" y="32"/>
                  </a:cubicBezTo>
                  <a:cubicBezTo>
                    <a:pt x="30" y="31"/>
                    <a:pt x="30" y="31"/>
                    <a:pt x="30" y="31"/>
                  </a:cubicBezTo>
                  <a:cubicBezTo>
                    <a:pt x="29" y="31"/>
                    <a:pt x="29" y="31"/>
                    <a:pt x="29" y="31"/>
                  </a:cubicBezTo>
                  <a:cubicBezTo>
                    <a:pt x="29" y="30"/>
                    <a:pt x="29" y="30"/>
                    <a:pt x="29" y="30"/>
                  </a:cubicBezTo>
                  <a:cubicBezTo>
                    <a:pt x="29" y="29"/>
                    <a:pt x="29" y="29"/>
                    <a:pt x="29" y="29"/>
                  </a:cubicBezTo>
                  <a:cubicBezTo>
                    <a:pt x="28" y="29"/>
                    <a:pt x="28" y="29"/>
                    <a:pt x="28" y="29"/>
                  </a:cubicBezTo>
                  <a:cubicBezTo>
                    <a:pt x="28" y="28"/>
                    <a:pt x="28" y="28"/>
                    <a:pt x="28" y="28"/>
                  </a:cubicBezTo>
                  <a:cubicBezTo>
                    <a:pt x="28" y="27"/>
                    <a:pt x="28" y="27"/>
                    <a:pt x="28" y="27"/>
                  </a:cubicBezTo>
                  <a:cubicBezTo>
                    <a:pt x="28" y="27"/>
                    <a:pt x="27" y="26"/>
                    <a:pt x="27" y="26"/>
                  </a:cubicBezTo>
                  <a:cubicBezTo>
                    <a:pt x="27" y="25"/>
                    <a:pt x="27" y="25"/>
                    <a:pt x="27" y="25"/>
                  </a:cubicBezTo>
                  <a:cubicBezTo>
                    <a:pt x="26" y="25"/>
                    <a:pt x="26" y="25"/>
                    <a:pt x="26" y="25"/>
                  </a:cubicBezTo>
                  <a:cubicBezTo>
                    <a:pt x="26" y="24"/>
                    <a:pt x="26" y="24"/>
                    <a:pt x="26" y="24"/>
                  </a:cubicBezTo>
                  <a:cubicBezTo>
                    <a:pt x="26" y="24"/>
                    <a:pt x="26" y="24"/>
                    <a:pt x="26" y="24"/>
                  </a:cubicBezTo>
                  <a:cubicBezTo>
                    <a:pt x="25" y="23"/>
                    <a:pt x="25" y="23"/>
                    <a:pt x="25" y="23"/>
                  </a:cubicBezTo>
                  <a:cubicBezTo>
                    <a:pt x="25" y="23"/>
                    <a:pt x="25" y="22"/>
                    <a:pt x="24" y="22"/>
                  </a:cubicBezTo>
                  <a:cubicBezTo>
                    <a:pt x="24" y="22"/>
                    <a:pt x="24" y="22"/>
                    <a:pt x="24" y="22"/>
                  </a:cubicBezTo>
                  <a:cubicBezTo>
                    <a:pt x="23" y="21"/>
                    <a:pt x="23" y="21"/>
                    <a:pt x="23" y="21"/>
                  </a:cubicBezTo>
                  <a:cubicBezTo>
                    <a:pt x="23" y="20"/>
                    <a:pt x="23" y="20"/>
                    <a:pt x="23" y="20"/>
                  </a:cubicBezTo>
                  <a:cubicBezTo>
                    <a:pt x="23" y="20"/>
                    <a:pt x="23" y="20"/>
                    <a:pt x="23" y="20"/>
                  </a:cubicBezTo>
                  <a:cubicBezTo>
                    <a:pt x="22" y="19"/>
                    <a:pt x="22" y="19"/>
                    <a:pt x="22" y="19"/>
                  </a:cubicBezTo>
                  <a:cubicBezTo>
                    <a:pt x="22" y="19"/>
                    <a:pt x="22" y="19"/>
                    <a:pt x="22" y="19"/>
                  </a:cubicBezTo>
                  <a:cubicBezTo>
                    <a:pt x="21" y="18"/>
                    <a:pt x="21" y="18"/>
                    <a:pt x="21" y="18"/>
                  </a:cubicBezTo>
                  <a:cubicBezTo>
                    <a:pt x="21" y="18"/>
                    <a:pt x="21" y="18"/>
                    <a:pt x="21" y="18"/>
                  </a:cubicBezTo>
                  <a:cubicBezTo>
                    <a:pt x="20" y="17"/>
                    <a:pt x="20" y="17"/>
                    <a:pt x="20" y="17"/>
                  </a:cubicBezTo>
                  <a:cubicBezTo>
                    <a:pt x="20" y="17"/>
                    <a:pt x="20" y="17"/>
                    <a:pt x="20" y="17"/>
                  </a:cubicBezTo>
                  <a:cubicBezTo>
                    <a:pt x="19" y="16"/>
                    <a:pt x="19" y="16"/>
                    <a:pt x="19" y="16"/>
                  </a:cubicBezTo>
                  <a:cubicBezTo>
                    <a:pt x="19" y="16"/>
                    <a:pt x="19" y="16"/>
                    <a:pt x="19" y="16"/>
                  </a:cubicBezTo>
                  <a:cubicBezTo>
                    <a:pt x="18" y="15"/>
                    <a:pt x="18" y="15"/>
                    <a:pt x="18" y="15"/>
                  </a:cubicBezTo>
                  <a:cubicBezTo>
                    <a:pt x="18" y="15"/>
                    <a:pt x="18" y="15"/>
                    <a:pt x="18" y="15"/>
                  </a:cubicBezTo>
                  <a:cubicBezTo>
                    <a:pt x="17" y="15"/>
                    <a:pt x="17" y="15"/>
                    <a:pt x="17" y="15"/>
                  </a:cubicBezTo>
                  <a:cubicBezTo>
                    <a:pt x="17" y="14"/>
                    <a:pt x="17" y="14"/>
                    <a:pt x="17" y="14"/>
                  </a:cubicBezTo>
                  <a:cubicBezTo>
                    <a:pt x="17" y="14"/>
                    <a:pt x="17" y="14"/>
                    <a:pt x="17" y="14"/>
                  </a:cubicBezTo>
                  <a:cubicBezTo>
                    <a:pt x="16" y="14"/>
                    <a:pt x="16" y="14"/>
                    <a:pt x="16" y="14"/>
                  </a:cubicBezTo>
                  <a:cubicBezTo>
                    <a:pt x="16" y="13"/>
                    <a:pt x="16" y="13"/>
                    <a:pt x="16" y="13"/>
                  </a:cubicBezTo>
                  <a:cubicBezTo>
                    <a:pt x="15" y="13"/>
                    <a:pt x="15" y="13"/>
                    <a:pt x="15" y="13"/>
                  </a:cubicBezTo>
                  <a:cubicBezTo>
                    <a:pt x="14" y="12"/>
                    <a:pt x="14" y="12"/>
                    <a:pt x="14" y="12"/>
                  </a:cubicBezTo>
                  <a:cubicBezTo>
                    <a:pt x="14" y="12"/>
                    <a:pt x="14" y="12"/>
                    <a:pt x="14" y="12"/>
                  </a:cubicBezTo>
                  <a:cubicBezTo>
                    <a:pt x="13" y="12"/>
                    <a:pt x="13" y="12"/>
                    <a:pt x="13" y="12"/>
                  </a:cubicBezTo>
                  <a:cubicBezTo>
                    <a:pt x="13" y="11"/>
                    <a:pt x="13" y="11"/>
                    <a:pt x="13" y="11"/>
                  </a:cubicBezTo>
                  <a:cubicBezTo>
                    <a:pt x="12" y="11"/>
                    <a:pt x="12" y="11"/>
                    <a:pt x="12" y="11"/>
                  </a:cubicBezTo>
                  <a:cubicBezTo>
                    <a:pt x="12" y="11"/>
                    <a:pt x="12" y="11"/>
                    <a:pt x="12" y="11"/>
                  </a:cubicBezTo>
                  <a:cubicBezTo>
                    <a:pt x="11" y="11"/>
                    <a:pt x="11" y="11"/>
                    <a:pt x="11" y="11"/>
                  </a:cubicBezTo>
                  <a:cubicBezTo>
                    <a:pt x="10" y="10"/>
                    <a:pt x="10" y="10"/>
                    <a:pt x="10" y="10"/>
                  </a:cubicBezTo>
                  <a:cubicBezTo>
                    <a:pt x="10" y="10"/>
                    <a:pt x="10" y="10"/>
                    <a:pt x="10" y="10"/>
                  </a:cubicBezTo>
                  <a:cubicBezTo>
                    <a:pt x="9" y="10"/>
                    <a:pt x="9" y="10"/>
                    <a:pt x="9" y="10"/>
                  </a:cubicBezTo>
                  <a:cubicBezTo>
                    <a:pt x="9" y="10"/>
                    <a:pt x="9" y="10"/>
                    <a:pt x="9" y="10"/>
                  </a:cubicBezTo>
                  <a:cubicBezTo>
                    <a:pt x="8" y="10"/>
                    <a:pt x="8" y="10"/>
                    <a:pt x="8" y="10"/>
                  </a:cubicBezTo>
                  <a:cubicBezTo>
                    <a:pt x="8" y="9"/>
                    <a:pt x="8" y="9"/>
                    <a:pt x="8" y="9"/>
                  </a:cubicBezTo>
                  <a:cubicBezTo>
                    <a:pt x="7" y="9"/>
                    <a:pt x="7" y="9"/>
                    <a:pt x="7" y="9"/>
                  </a:cubicBezTo>
                  <a:cubicBezTo>
                    <a:pt x="7" y="9"/>
                    <a:pt x="7" y="9"/>
                    <a:pt x="7" y="9"/>
                  </a:cubicBezTo>
                  <a:cubicBezTo>
                    <a:pt x="7" y="9"/>
                    <a:pt x="7" y="9"/>
                    <a:pt x="7" y="9"/>
                  </a:cubicBezTo>
                  <a:cubicBezTo>
                    <a:pt x="6" y="9"/>
                    <a:pt x="6" y="9"/>
                    <a:pt x="6" y="9"/>
                  </a:cubicBezTo>
                  <a:cubicBezTo>
                    <a:pt x="6" y="9"/>
                    <a:pt x="6" y="9"/>
                    <a:pt x="6" y="9"/>
                  </a:cubicBezTo>
                  <a:cubicBezTo>
                    <a:pt x="5" y="9"/>
                    <a:pt x="5" y="9"/>
                    <a:pt x="5" y="9"/>
                  </a:cubicBezTo>
                  <a:cubicBezTo>
                    <a:pt x="5" y="9"/>
                    <a:pt x="5" y="9"/>
                    <a:pt x="5" y="9"/>
                  </a:cubicBezTo>
                  <a:cubicBezTo>
                    <a:pt x="4" y="9"/>
                    <a:pt x="4" y="9"/>
                    <a:pt x="4" y="9"/>
                  </a:cubicBezTo>
                  <a:cubicBezTo>
                    <a:pt x="4" y="9"/>
                    <a:pt x="4" y="9"/>
                    <a:pt x="4"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1" y="10"/>
                    <a:pt x="1" y="10"/>
                    <a:pt x="1" y="10"/>
                  </a:cubicBezTo>
                  <a:cubicBezTo>
                    <a:pt x="1" y="10"/>
                    <a:pt x="1" y="10"/>
                    <a:pt x="1" y="10"/>
                  </a:cubicBezTo>
                  <a:cubicBezTo>
                    <a:pt x="1" y="10"/>
                    <a:pt x="1" y="10"/>
                    <a:pt x="1" y="10"/>
                  </a:cubicBezTo>
                  <a:cubicBezTo>
                    <a:pt x="0" y="10"/>
                    <a:pt x="0" y="10"/>
                    <a:pt x="0" y="10"/>
                  </a:cubicBezTo>
                  <a:cubicBezTo>
                    <a:pt x="0" y="10"/>
                    <a:pt x="0" y="10"/>
                    <a:pt x="0" y="10"/>
                  </a:cubicBezTo>
                  <a:cubicBezTo>
                    <a:pt x="14" y="2"/>
                    <a:pt x="14" y="2"/>
                    <a:pt x="14" y="2"/>
                  </a:cubicBezTo>
                  <a:cubicBezTo>
                    <a:pt x="15" y="2"/>
                    <a:pt x="15" y="2"/>
                    <a:pt x="15" y="2"/>
                  </a:cubicBezTo>
                  <a:cubicBezTo>
                    <a:pt x="15" y="2"/>
                    <a:pt x="15" y="2"/>
                    <a:pt x="15" y="2"/>
                  </a:cubicBezTo>
                  <a:cubicBezTo>
                    <a:pt x="18" y="0"/>
                    <a:pt x="21" y="1"/>
                    <a:pt x="24" y="1"/>
                  </a:cubicBezTo>
                  <a:cubicBezTo>
                    <a:pt x="26" y="2"/>
                    <a:pt x="29" y="4"/>
                    <a:pt x="31" y="6"/>
                  </a:cubicBezTo>
                  <a:cubicBezTo>
                    <a:pt x="31" y="6"/>
                    <a:pt x="31" y="6"/>
                    <a:pt x="31" y="6"/>
                  </a:cubicBezTo>
                  <a:cubicBezTo>
                    <a:pt x="32" y="6"/>
                    <a:pt x="32" y="6"/>
                    <a:pt x="32" y="6"/>
                  </a:cubicBezTo>
                  <a:cubicBezTo>
                    <a:pt x="40" y="13"/>
                    <a:pt x="46" y="24"/>
                    <a:pt x="47" y="35"/>
                  </a:cubicBezTo>
                  <a:cubicBezTo>
                    <a:pt x="47" y="39"/>
                    <a:pt x="47" y="43"/>
                    <a:pt x="45" y="46"/>
                  </a:cubicBezTo>
                  <a:cubicBezTo>
                    <a:pt x="45" y="46"/>
                    <a:pt x="45" y="46"/>
                    <a:pt x="45" y="46"/>
                  </a:cubicBezTo>
                  <a:cubicBezTo>
                    <a:pt x="45" y="46"/>
                    <a:pt x="45" y="46"/>
                    <a:pt x="45" y="46"/>
                  </a:cubicBezTo>
                  <a:cubicBezTo>
                    <a:pt x="44" y="47"/>
                    <a:pt x="44" y="47"/>
                    <a:pt x="44" y="47"/>
                  </a:cubicBezTo>
                  <a:cubicBezTo>
                    <a:pt x="44" y="47"/>
                    <a:pt x="44" y="47"/>
                    <a:pt x="44" y="47"/>
                  </a:cubicBezTo>
                  <a:cubicBezTo>
                    <a:pt x="44" y="47"/>
                    <a:pt x="44" y="47"/>
                    <a:pt x="44" y="47"/>
                  </a:cubicBezTo>
                  <a:cubicBezTo>
                    <a:pt x="44" y="47"/>
                    <a:pt x="44" y="47"/>
                    <a:pt x="44" y="47"/>
                  </a:cubicBezTo>
                  <a:cubicBezTo>
                    <a:pt x="43" y="48"/>
                    <a:pt x="43" y="48"/>
                    <a:pt x="43" y="48"/>
                  </a:cubicBezTo>
                  <a:cubicBezTo>
                    <a:pt x="43" y="48"/>
                    <a:pt x="43" y="48"/>
                    <a:pt x="43" y="48"/>
                  </a:cubicBezTo>
                  <a:cubicBezTo>
                    <a:pt x="43" y="48"/>
                    <a:pt x="43" y="48"/>
                    <a:pt x="43" y="48"/>
                  </a:cubicBezTo>
                  <a:cubicBezTo>
                    <a:pt x="43" y="48"/>
                    <a:pt x="43" y="48"/>
                    <a:pt x="43" y="48"/>
                  </a:cubicBezTo>
                  <a:cubicBezTo>
                    <a:pt x="42" y="49"/>
                    <a:pt x="42" y="49"/>
                    <a:pt x="42" y="49"/>
                  </a:cubicBezTo>
                  <a:cubicBezTo>
                    <a:pt x="42" y="49"/>
                    <a:pt x="42" y="49"/>
                    <a:pt x="42" y="49"/>
                  </a:cubicBezTo>
                  <a:cubicBezTo>
                    <a:pt x="41" y="49"/>
                    <a:pt x="41" y="49"/>
                    <a:pt x="41" y="49"/>
                  </a:cubicBezTo>
                  <a:cubicBezTo>
                    <a:pt x="27" y="58"/>
                    <a:pt x="27" y="58"/>
                    <a:pt x="27" y="58"/>
                  </a:cubicBezTo>
                  <a:cubicBezTo>
                    <a:pt x="28" y="57"/>
                    <a:pt x="28" y="57"/>
                    <a:pt x="28" y="57"/>
                  </a:cubicBezTo>
                  <a:cubicBezTo>
                    <a:pt x="28" y="57"/>
                    <a:pt x="28" y="57"/>
                    <a:pt x="28" y="57"/>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iś1iďe"/>
            <p:cNvSpPr/>
            <p:nvPr/>
          </p:nvSpPr>
          <p:spPr bwMode="auto">
            <a:xfrm>
              <a:off x="5707063" y="3665538"/>
              <a:ext cx="138113" cy="196850"/>
            </a:xfrm>
            <a:custGeom>
              <a:avLst/>
              <a:gdLst>
                <a:gd name="T0" fmla="*/ 19 w 39"/>
                <a:gd name="T1" fmla="*/ 6 h 56"/>
                <a:gd name="T2" fmla="*/ 39 w 39"/>
                <a:gd name="T3" fmla="*/ 39 h 56"/>
                <a:gd name="T4" fmla="*/ 19 w 39"/>
                <a:gd name="T5" fmla="*/ 50 h 56"/>
                <a:gd name="T6" fmla="*/ 0 w 39"/>
                <a:gd name="T7" fmla="*/ 17 h 56"/>
                <a:gd name="T8" fmla="*/ 19 w 39"/>
                <a:gd name="T9" fmla="*/ 6 h 56"/>
              </a:gdLst>
              <a:ahLst/>
              <a:cxnLst>
                <a:cxn ang="0">
                  <a:pos x="T0" y="T1"/>
                </a:cxn>
                <a:cxn ang="0">
                  <a:pos x="T2" y="T3"/>
                </a:cxn>
                <a:cxn ang="0">
                  <a:pos x="T4" y="T5"/>
                </a:cxn>
                <a:cxn ang="0">
                  <a:pos x="T6" y="T7"/>
                </a:cxn>
                <a:cxn ang="0">
                  <a:pos x="T8" y="T9"/>
                </a:cxn>
              </a:cxnLst>
              <a:rect l="0" t="0" r="r" b="b"/>
              <a:pathLst>
                <a:path w="39" h="56">
                  <a:moveTo>
                    <a:pt x="19" y="6"/>
                  </a:moveTo>
                  <a:cubicBezTo>
                    <a:pt x="30" y="12"/>
                    <a:pt x="39" y="27"/>
                    <a:pt x="39" y="39"/>
                  </a:cubicBezTo>
                  <a:cubicBezTo>
                    <a:pt x="39" y="52"/>
                    <a:pt x="30" y="56"/>
                    <a:pt x="19" y="50"/>
                  </a:cubicBezTo>
                  <a:cubicBezTo>
                    <a:pt x="9" y="44"/>
                    <a:pt x="0" y="29"/>
                    <a:pt x="0" y="17"/>
                  </a:cubicBezTo>
                  <a:cubicBezTo>
                    <a:pt x="0" y="5"/>
                    <a:pt x="9" y="0"/>
                    <a:pt x="19" y="6"/>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ïṡľîḋe"/>
            <p:cNvSpPr/>
            <p:nvPr/>
          </p:nvSpPr>
          <p:spPr bwMode="auto">
            <a:xfrm>
              <a:off x="5727700" y="3703638"/>
              <a:ext cx="88900" cy="130175"/>
            </a:xfrm>
            <a:custGeom>
              <a:avLst/>
              <a:gdLst>
                <a:gd name="T0" fmla="*/ 13 w 25"/>
                <a:gd name="T1" fmla="*/ 3 h 37"/>
                <a:gd name="T2" fmla="*/ 25 w 25"/>
                <a:gd name="T3" fmla="*/ 24 h 37"/>
                <a:gd name="T4" fmla="*/ 25 w 25"/>
                <a:gd name="T5" fmla="*/ 25 h 37"/>
                <a:gd name="T6" fmla="*/ 13 w 25"/>
                <a:gd name="T7" fmla="*/ 33 h 37"/>
                <a:gd name="T8" fmla="*/ 0 w 25"/>
                <a:gd name="T9" fmla="*/ 11 h 37"/>
                <a:gd name="T10" fmla="*/ 0 w 25"/>
                <a:gd name="T11" fmla="*/ 9 h 37"/>
                <a:gd name="T12" fmla="*/ 13 w 25"/>
                <a:gd name="T13" fmla="*/ 3 h 37"/>
              </a:gdLst>
              <a:ahLst/>
              <a:cxnLst>
                <a:cxn ang="0">
                  <a:pos x="T0" y="T1"/>
                </a:cxn>
                <a:cxn ang="0">
                  <a:pos x="T2" y="T3"/>
                </a:cxn>
                <a:cxn ang="0">
                  <a:pos x="T4" y="T5"/>
                </a:cxn>
                <a:cxn ang="0">
                  <a:pos x="T6" y="T7"/>
                </a:cxn>
                <a:cxn ang="0">
                  <a:pos x="T8" y="T9"/>
                </a:cxn>
                <a:cxn ang="0">
                  <a:pos x="T10" y="T11"/>
                </a:cxn>
                <a:cxn ang="0">
                  <a:pos x="T12" y="T13"/>
                </a:cxn>
              </a:cxnLst>
              <a:rect l="0" t="0" r="r" b="b"/>
              <a:pathLst>
                <a:path w="25" h="37">
                  <a:moveTo>
                    <a:pt x="13" y="3"/>
                  </a:moveTo>
                  <a:cubicBezTo>
                    <a:pt x="19" y="7"/>
                    <a:pt x="25" y="16"/>
                    <a:pt x="25" y="24"/>
                  </a:cubicBezTo>
                  <a:cubicBezTo>
                    <a:pt x="25" y="24"/>
                    <a:pt x="25" y="25"/>
                    <a:pt x="25" y="25"/>
                  </a:cubicBezTo>
                  <a:cubicBezTo>
                    <a:pt x="25" y="33"/>
                    <a:pt x="20" y="37"/>
                    <a:pt x="13" y="33"/>
                  </a:cubicBezTo>
                  <a:cubicBezTo>
                    <a:pt x="6" y="29"/>
                    <a:pt x="0" y="19"/>
                    <a:pt x="0" y="11"/>
                  </a:cubicBezTo>
                  <a:cubicBezTo>
                    <a:pt x="0" y="10"/>
                    <a:pt x="0" y="10"/>
                    <a:pt x="0" y="9"/>
                  </a:cubicBezTo>
                  <a:cubicBezTo>
                    <a:pt x="1" y="2"/>
                    <a:pt x="6" y="0"/>
                    <a:pt x="13" y="3"/>
                  </a:cubicBezTo>
                  <a:close/>
                </a:path>
              </a:pathLst>
            </a:custGeom>
            <a:solidFill>
              <a:srgbClr val="DB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iṧlíďé"/>
            <p:cNvSpPr/>
            <p:nvPr/>
          </p:nvSpPr>
          <p:spPr bwMode="auto">
            <a:xfrm>
              <a:off x="5738813" y="3721100"/>
              <a:ext cx="66675" cy="95250"/>
            </a:xfrm>
            <a:custGeom>
              <a:avLst/>
              <a:gdLst>
                <a:gd name="T0" fmla="*/ 10 w 19"/>
                <a:gd name="T1" fmla="*/ 2 h 27"/>
                <a:gd name="T2" fmla="*/ 19 w 19"/>
                <a:gd name="T3" fmla="*/ 17 h 27"/>
                <a:gd name="T4" fmla="*/ 19 w 19"/>
                <a:gd name="T5" fmla="*/ 18 h 27"/>
                <a:gd name="T6" fmla="*/ 10 w 19"/>
                <a:gd name="T7" fmla="*/ 24 h 27"/>
                <a:gd name="T8" fmla="*/ 0 w 19"/>
                <a:gd name="T9" fmla="*/ 8 h 27"/>
                <a:gd name="T10" fmla="*/ 0 w 19"/>
                <a:gd name="T11" fmla="*/ 7 h 27"/>
                <a:gd name="T12" fmla="*/ 10 w 19"/>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10" y="2"/>
                  </a:moveTo>
                  <a:cubicBezTo>
                    <a:pt x="15" y="5"/>
                    <a:pt x="18" y="12"/>
                    <a:pt x="19" y="17"/>
                  </a:cubicBezTo>
                  <a:cubicBezTo>
                    <a:pt x="19" y="18"/>
                    <a:pt x="19" y="18"/>
                    <a:pt x="19" y="18"/>
                  </a:cubicBezTo>
                  <a:cubicBezTo>
                    <a:pt x="19" y="24"/>
                    <a:pt x="15" y="27"/>
                    <a:pt x="10" y="24"/>
                  </a:cubicBezTo>
                  <a:cubicBezTo>
                    <a:pt x="5" y="21"/>
                    <a:pt x="0" y="14"/>
                    <a:pt x="0" y="8"/>
                  </a:cubicBezTo>
                  <a:cubicBezTo>
                    <a:pt x="0" y="7"/>
                    <a:pt x="0" y="7"/>
                    <a:pt x="0" y="7"/>
                  </a:cubicBezTo>
                  <a:cubicBezTo>
                    <a:pt x="1" y="2"/>
                    <a:pt x="5" y="0"/>
                    <a:pt x="10" y="2"/>
                  </a:cubicBezTo>
                  <a:close/>
                </a:path>
              </a:pathLst>
            </a:custGeom>
            <a:solidFill>
              <a:srgbClr val="A9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iṥlîḍé"/>
            <p:cNvSpPr/>
            <p:nvPr/>
          </p:nvSpPr>
          <p:spPr bwMode="auto">
            <a:xfrm>
              <a:off x="5738813" y="3721100"/>
              <a:ext cx="49213" cy="88900"/>
            </a:xfrm>
            <a:custGeom>
              <a:avLst/>
              <a:gdLst>
                <a:gd name="T0" fmla="*/ 0 w 14"/>
                <a:gd name="T1" fmla="*/ 7 h 25"/>
                <a:gd name="T2" fmla="*/ 7 w 14"/>
                <a:gd name="T3" fmla="*/ 1 h 25"/>
                <a:gd name="T4" fmla="*/ 2 w 14"/>
                <a:gd name="T5" fmla="*/ 7 h 25"/>
                <a:gd name="T6" fmla="*/ 2 w 14"/>
                <a:gd name="T7" fmla="*/ 8 h 25"/>
                <a:gd name="T8" fmla="*/ 11 w 14"/>
                <a:gd name="T9" fmla="*/ 24 h 25"/>
                <a:gd name="T10" fmla="*/ 14 w 14"/>
                <a:gd name="T11" fmla="*/ 25 h 25"/>
                <a:gd name="T12" fmla="*/ 10 w 14"/>
                <a:gd name="T13" fmla="*/ 24 h 25"/>
                <a:gd name="T14" fmla="*/ 0 w 14"/>
                <a:gd name="T15" fmla="*/ 8 h 25"/>
                <a:gd name="T16" fmla="*/ 0 w 14"/>
                <a:gd name="T1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5">
                  <a:moveTo>
                    <a:pt x="0" y="7"/>
                  </a:moveTo>
                  <a:cubicBezTo>
                    <a:pt x="1" y="2"/>
                    <a:pt x="4" y="0"/>
                    <a:pt x="7" y="1"/>
                  </a:cubicBezTo>
                  <a:cubicBezTo>
                    <a:pt x="4" y="1"/>
                    <a:pt x="2" y="3"/>
                    <a:pt x="2" y="7"/>
                  </a:cubicBezTo>
                  <a:cubicBezTo>
                    <a:pt x="2" y="8"/>
                    <a:pt x="2" y="8"/>
                    <a:pt x="2" y="8"/>
                  </a:cubicBezTo>
                  <a:cubicBezTo>
                    <a:pt x="2" y="14"/>
                    <a:pt x="6" y="21"/>
                    <a:pt x="11" y="24"/>
                  </a:cubicBezTo>
                  <a:cubicBezTo>
                    <a:pt x="12" y="24"/>
                    <a:pt x="13" y="25"/>
                    <a:pt x="14" y="25"/>
                  </a:cubicBezTo>
                  <a:cubicBezTo>
                    <a:pt x="12" y="25"/>
                    <a:pt x="11" y="24"/>
                    <a:pt x="10" y="24"/>
                  </a:cubicBezTo>
                  <a:cubicBezTo>
                    <a:pt x="5" y="21"/>
                    <a:pt x="0" y="13"/>
                    <a:pt x="0" y="8"/>
                  </a:cubicBezTo>
                  <a:lnTo>
                    <a:pt x="0" y="7"/>
                  </a:lnTo>
                  <a:close/>
                </a:path>
              </a:pathLst>
            </a:custGeom>
            <a:solidFill>
              <a:srgbClr val="B1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7" name="íṧ1ïḋe"/>
            <p:cNvSpPr/>
            <p:nvPr/>
          </p:nvSpPr>
          <p:spPr bwMode="auto">
            <a:xfrm>
              <a:off x="5759450" y="3746500"/>
              <a:ext cx="28575" cy="41275"/>
            </a:xfrm>
            <a:custGeom>
              <a:avLst/>
              <a:gdLst>
                <a:gd name="T0" fmla="*/ 4 w 8"/>
                <a:gd name="T1" fmla="*/ 1 h 12"/>
                <a:gd name="T2" fmla="*/ 0 w 8"/>
                <a:gd name="T3" fmla="*/ 4 h 12"/>
                <a:gd name="T4" fmla="*/ 4 w 8"/>
                <a:gd name="T5" fmla="*/ 11 h 12"/>
                <a:gd name="T6" fmla="*/ 8 w 8"/>
                <a:gd name="T7" fmla="*/ 8 h 12"/>
                <a:gd name="T8" fmla="*/ 4 w 8"/>
                <a:gd name="T9" fmla="*/ 1 h 12"/>
              </a:gdLst>
              <a:ahLst/>
              <a:cxnLst>
                <a:cxn ang="0">
                  <a:pos x="T0" y="T1"/>
                </a:cxn>
                <a:cxn ang="0">
                  <a:pos x="T2" y="T3"/>
                </a:cxn>
                <a:cxn ang="0">
                  <a:pos x="T4" y="T5"/>
                </a:cxn>
                <a:cxn ang="0">
                  <a:pos x="T6" y="T7"/>
                </a:cxn>
                <a:cxn ang="0">
                  <a:pos x="T8" y="T9"/>
                </a:cxn>
              </a:cxnLst>
              <a:rect l="0" t="0" r="r" b="b"/>
              <a:pathLst>
                <a:path w="8" h="12">
                  <a:moveTo>
                    <a:pt x="4" y="1"/>
                  </a:moveTo>
                  <a:cubicBezTo>
                    <a:pt x="2" y="0"/>
                    <a:pt x="0" y="1"/>
                    <a:pt x="0" y="4"/>
                  </a:cubicBezTo>
                  <a:cubicBezTo>
                    <a:pt x="0" y="6"/>
                    <a:pt x="2" y="9"/>
                    <a:pt x="4" y="11"/>
                  </a:cubicBezTo>
                  <a:cubicBezTo>
                    <a:pt x="7" y="12"/>
                    <a:pt x="8" y="11"/>
                    <a:pt x="8" y="8"/>
                  </a:cubicBezTo>
                  <a:cubicBezTo>
                    <a:pt x="8" y="6"/>
                    <a:pt x="7" y="3"/>
                    <a:pt x="4" y="1"/>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8" name="îṡḻíḍê"/>
            <p:cNvSpPr/>
            <p:nvPr/>
          </p:nvSpPr>
          <p:spPr bwMode="auto">
            <a:xfrm>
              <a:off x="5727700" y="3627438"/>
              <a:ext cx="190500" cy="179388"/>
            </a:xfrm>
            <a:custGeom>
              <a:avLst/>
              <a:gdLst>
                <a:gd name="T0" fmla="*/ 40 w 54"/>
                <a:gd name="T1" fmla="*/ 10 h 51"/>
                <a:gd name="T2" fmla="*/ 18 w 54"/>
                <a:gd name="T3" fmla="*/ 0 h 51"/>
                <a:gd name="T4" fmla="*/ 13 w 54"/>
                <a:gd name="T5" fmla="*/ 2 h 51"/>
                <a:gd name="T6" fmla="*/ 3 w 54"/>
                <a:gd name="T7" fmla="*/ 8 h 51"/>
                <a:gd name="T8" fmla="*/ 3 w 54"/>
                <a:gd name="T9" fmla="*/ 10 h 51"/>
                <a:gd name="T10" fmla="*/ 3 w 54"/>
                <a:gd name="T11" fmla="*/ 10 h 51"/>
                <a:gd name="T12" fmla="*/ 31 w 54"/>
                <a:gd name="T13" fmla="*/ 30 h 51"/>
                <a:gd name="T14" fmla="*/ 37 w 54"/>
                <a:gd name="T15" fmla="*/ 49 h 51"/>
                <a:gd name="T16" fmla="*/ 40 w 54"/>
                <a:gd name="T17" fmla="*/ 51 h 51"/>
                <a:gd name="T18" fmla="*/ 52 w 54"/>
                <a:gd name="T19" fmla="*/ 45 h 51"/>
                <a:gd name="T20" fmla="*/ 54 w 54"/>
                <a:gd name="T21" fmla="*/ 42 h 51"/>
                <a:gd name="T22" fmla="*/ 40 w 54"/>
                <a:gd name="T23"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51">
                  <a:moveTo>
                    <a:pt x="40" y="10"/>
                  </a:moveTo>
                  <a:cubicBezTo>
                    <a:pt x="40" y="10"/>
                    <a:pt x="29" y="0"/>
                    <a:pt x="18" y="0"/>
                  </a:cubicBezTo>
                  <a:cubicBezTo>
                    <a:pt x="17" y="1"/>
                    <a:pt x="15" y="1"/>
                    <a:pt x="13" y="2"/>
                  </a:cubicBezTo>
                  <a:cubicBezTo>
                    <a:pt x="3" y="8"/>
                    <a:pt x="3" y="8"/>
                    <a:pt x="3" y="8"/>
                  </a:cubicBezTo>
                  <a:cubicBezTo>
                    <a:pt x="0" y="10"/>
                    <a:pt x="3" y="10"/>
                    <a:pt x="3" y="10"/>
                  </a:cubicBezTo>
                  <a:cubicBezTo>
                    <a:pt x="3" y="10"/>
                    <a:pt x="3" y="10"/>
                    <a:pt x="3" y="10"/>
                  </a:cubicBezTo>
                  <a:cubicBezTo>
                    <a:pt x="9" y="10"/>
                    <a:pt x="20" y="12"/>
                    <a:pt x="31" y="30"/>
                  </a:cubicBezTo>
                  <a:cubicBezTo>
                    <a:pt x="31" y="30"/>
                    <a:pt x="35" y="36"/>
                    <a:pt x="37" y="49"/>
                  </a:cubicBezTo>
                  <a:cubicBezTo>
                    <a:pt x="37" y="50"/>
                    <a:pt x="39" y="51"/>
                    <a:pt x="40" y="51"/>
                  </a:cubicBezTo>
                  <a:cubicBezTo>
                    <a:pt x="52" y="45"/>
                    <a:pt x="52" y="45"/>
                    <a:pt x="52" y="45"/>
                  </a:cubicBezTo>
                  <a:cubicBezTo>
                    <a:pt x="53" y="44"/>
                    <a:pt x="54" y="43"/>
                    <a:pt x="54" y="42"/>
                  </a:cubicBezTo>
                  <a:cubicBezTo>
                    <a:pt x="54" y="36"/>
                    <a:pt x="53" y="23"/>
                    <a:pt x="40" y="10"/>
                  </a:cubicBez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işḷiḋé"/>
            <p:cNvSpPr/>
            <p:nvPr/>
          </p:nvSpPr>
          <p:spPr bwMode="auto">
            <a:xfrm>
              <a:off x="5816600" y="3644900"/>
              <a:ext cx="52388" cy="49213"/>
            </a:xfrm>
            <a:custGeom>
              <a:avLst/>
              <a:gdLst>
                <a:gd name="T0" fmla="*/ 0 w 33"/>
                <a:gd name="T1" fmla="*/ 20 h 31"/>
                <a:gd name="T2" fmla="*/ 0 w 33"/>
                <a:gd name="T3" fmla="*/ 31 h 31"/>
                <a:gd name="T4" fmla="*/ 33 w 33"/>
                <a:gd name="T5" fmla="*/ 11 h 31"/>
                <a:gd name="T6" fmla="*/ 33 w 33"/>
                <a:gd name="T7" fmla="*/ 0 h 31"/>
                <a:gd name="T8" fmla="*/ 0 w 33"/>
                <a:gd name="T9" fmla="*/ 20 h 31"/>
              </a:gdLst>
              <a:ahLst/>
              <a:cxnLst>
                <a:cxn ang="0">
                  <a:pos x="T0" y="T1"/>
                </a:cxn>
                <a:cxn ang="0">
                  <a:pos x="T2" y="T3"/>
                </a:cxn>
                <a:cxn ang="0">
                  <a:pos x="T4" y="T5"/>
                </a:cxn>
                <a:cxn ang="0">
                  <a:pos x="T6" y="T7"/>
                </a:cxn>
                <a:cxn ang="0">
                  <a:pos x="T8" y="T9"/>
                </a:cxn>
              </a:cxnLst>
              <a:rect l="0" t="0" r="r" b="b"/>
              <a:pathLst>
                <a:path w="33" h="31">
                  <a:moveTo>
                    <a:pt x="0" y="20"/>
                  </a:moveTo>
                  <a:lnTo>
                    <a:pt x="0" y="31"/>
                  </a:lnTo>
                  <a:lnTo>
                    <a:pt x="33" y="11"/>
                  </a:lnTo>
                  <a:lnTo>
                    <a:pt x="33" y="0"/>
                  </a:lnTo>
                  <a:lnTo>
                    <a:pt x="0" y="20"/>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îśḻîḍé"/>
            <p:cNvSpPr/>
            <p:nvPr/>
          </p:nvSpPr>
          <p:spPr bwMode="auto">
            <a:xfrm>
              <a:off x="5767388" y="3616325"/>
              <a:ext cx="101600" cy="60325"/>
            </a:xfrm>
            <a:custGeom>
              <a:avLst/>
              <a:gdLst>
                <a:gd name="T0" fmla="*/ 64 w 64"/>
                <a:gd name="T1" fmla="*/ 18 h 38"/>
                <a:gd name="T2" fmla="*/ 31 w 64"/>
                <a:gd name="T3" fmla="*/ 38 h 38"/>
                <a:gd name="T4" fmla="*/ 0 w 64"/>
                <a:gd name="T5" fmla="*/ 18 h 38"/>
                <a:gd name="T6" fmla="*/ 31 w 64"/>
                <a:gd name="T7" fmla="*/ 0 h 38"/>
                <a:gd name="T8" fmla="*/ 64 w 64"/>
                <a:gd name="T9" fmla="*/ 18 h 38"/>
              </a:gdLst>
              <a:ahLst/>
              <a:cxnLst>
                <a:cxn ang="0">
                  <a:pos x="T0" y="T1"/>
                </a:cxn>
                <a:cxn ang="0">
                  <a:pos x="T2" y="T3"/>
                </a:cxn>
                <a:cxn ang="0">
                  <a:pos x="T4" y="T5"/>
                </a:cxn>
                <a:cxn ang="0">
                  <a:pos x="T6" y="T7"/>
                </a:cxn>
                <a:cxn ang="0">
                  <a:pos x="T8" y="T9"/>
                </a:cxn>
              </a:cxnLst>
              <a:rect l="0" t="0" r="r" b="b"/>
              <a:pathLst>
                <a:path w="64" h="38">
                  <a:moveTo>
                    <a:pt x="64" y="18"/>
                  </a:moveTo>
                  <a:lnTo>
                    <a:pt x="31" y="38"/>
                  </a:lnTo>
                  <a:lnTo>
                    <a:pt x="0" y="18"/>
                  </a:lnTo>
                  <a:lnTo>
                    <a:pt x="31" y="0"/>
                  </a:lnTo>
                  <a:lnTo>
                    <a:pt x="64" y="18"/>
                  </a:lnTo>
                  <a:close/>
                </a:path>
              </a:pathLst>
            </a:custGeom>
            <a:solidFill>
              <a:srgbClr val="575E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îşḷïďè"/>
            <p:cNvSpPr/>
            <p:nvPr/>
          </p:nvSpPr>
          <p:spPr bwMode="auto">
            <a:xfrm>
              <a:off x="5767388" y="3644900"/>
              <a:ext cx="49213" cy="49213"/>
            </a:xfrm>
            <a:custGeom>
              <a:avLst/>
              <a:gdLst>
                <a:gd name="T0" fmla="*/ 31 w 31"/>
                <a:gd name="T1" fmla="*/ 20 h 31"/>
                <a:gd name="T2" fmla="*/ 31 w 31"/>
                <a:gd name="T3" fmla="*/ 31 h 31"/>
                <a:gd name="T4" fmla="*/ 0 w 31"/>
                <a:gd name="T5" fmla="*/ 11 h 31"/>
                <a:gd name="T6" fmla="*/ 0 w 31"/>
                <a:gd name="T7" fmla="*/ 0 h 31"/>
                <a:gd name="T8" fmla="*/ 31 w 31"/>
                <a:gd name="T9" fmla="*/ 20 h 31"/>
              </a:gdLst>
              <a:ahLst/>
              <a:cxnLst>
                <a:cxn ang="0">
                  <a:pos x="T0" y="T1"/>
                </a:cxn>
                <a:cxn ang="0">
                  <a:pos x="T2" y="T3"/>
                </a:cxn>
                <a:cxn ang="0">
                  <a:pos x="T4" y="T5"/>
                </a:cxn>
                <a:cxn ang="0">
                  <a:pos x="T6" y="T7"/>
                </a:cxn>
                <a:cxn ang="0">
                  <a:pos x="T8" y="T9"/>
                </a:cxn>
              </a:cxnLst>
              <a:rect l="0" t="0" r="r" b="b"/>
              <a:pathLst>
                <a:path w="31" h="31">
                  <a:moveTo>
                    <a:pt x="31" y="20"/>
                  </a:moveTo>
                  <a:lnTo>
                    <a:pt x="31" y="31"/>
                  </a:lnTo>
                  <a:lnTo>
                    <a:pt x="0" y="11"/>
                  </a:lnTo>
                  <a:lnTo>
                    <a:pt x="0" y="0"/>
                  </a:lnTo>
                  <a:lnTo>
                    <a:pt x="31" y="20"/>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ïṡḷîḓe"/>
            <p:cNvSpPr/>
            <p:nvPr/>
          </p:nvSpPr>
          <p:spPr bwMode="auto">
            <a:xfrm>
              <a:off x="6203950" y="3370263"/>
              <a:ext cx="168275" cy="200025"/>
            </a:xfrm>
            <a:custGeom>
              <a:avLst/>
              <a:gdLst>
                <a:gd name="T0" fmla="*/ 30 w 48"/>
                <a:gd name="T1" fmla="*/ 56 h 57"/>
                <a:gd name="T2" fmla="*/ 30 w 48"/>
                <a:gd name="T3" fmla="*/ 55 h 57"/>
                <a:gd name="T4" fmla="*/ 31 w 48"/>
                <a:gd name="T5" fmla="*/ 54 h 57"/>
                <a:gd name="T6" fmla="*/ 32 w 48"/>
                <a:gd name="T7" fmla="*/ 52 h 57"/>
                <a:gd name="T8" fmla="*/ 32 w 48"/>
                <a:gd name="T9" fmla="*/ 51 h 57"/>
                <a:gd name="T10" fmla="*/ 33 w 48"/>
                <a:gd name="T11" fmla="*/ 50 h 57"/>
                <a:gd name="T12" fmla="*/ 33 w 48"/>
                <a:gd name="T13" fmla="*/ 49 h 57"/>
                <a:gd name="T14" fmla="*/ 33 w 48"/>
                <a:gd name="T15" fmla="*/ 47 h 57"/>
                <a:gd name="T16" fmla="*/ 33 w 48"/>
                <a:gd name="T17" fmla="*/ 46 h 57"/>
                <a:gd name="T18" fmla="*/ 33 w 48"/>
                <a:gd name="T19" fmla="*/ 43 h 57"/>
                <a:gd name="T20" fmla="*/ 33 w 48"/>
                <a:gd name="T21" fmla="*/ 41 h 57"/>
                <a:gd name="T22" fmla="*/ 33 w 48"/>
                <a:gd name="T23" fmla="*/ 40 h 57"/>
                <a:gd name="T24" fmla="*/ 33 w 48"/>
                <a:gd name="T25" fmla="*/ 38 h 57"/>
                <a:gd name="T26" fmla="*/ 32 w 48"/>
                <a:gd name="T27" fmla="*/ 36 h 57"/>
                <a:gd name="T28" fmla="*/ 32 w 48"/>
                <a:gd name="T29" fmla="*/ 34 h 57"/>
                <a:gd name="T30" fmla="*/ 31 w 48"/>
                <a:gd name="T31" fmla="*/ 32 h 57"/>
                <a:gd name="T32" fmla="*/ 30 w 48"/>
                <a:gd name="T33" fmla="*/ 30 h 57"/>
                <a:gd name="T34" fmla="*/ 30 w 48"/>
                <a:gd name="T35" fmla="*/ 29 h 57"/>
                <a:gd name="T36" fmla="*/ 29 w 48"/>
                <a:gd name="T37" fmla="*/ 27 h 57"/>
                <a:gd name="T38" fmla="*/ 27 w 48"/>
                <a:gd name="T39" fmla="*/ 24 h 57"/>
                <a:gd name="T40" fmla="*/ 26 w 48"/>
                <a:gd name="T41" fmla="*/ 23 h 57"/>
                <a:gd name="T42" fmla="*/ 24 w 48"/>
                <a:gd name="T43" fmla="*/ 20 h 57"/>
                <a:gd name="T44" fmla="*/ 23 w 48"/>
                <a:gd name="T45" fmla="*/ 18 h 57"/>
                <a:gd name="T46" fmla="*/ 21 w 48"/>
                <a:gd name="T47" fmla="*/ 17 h 57"/>
                <a:gd name="T48" fmla="*/ 20 w 48"/>
                <a:gd name="T49" fmla="*/ 16 h 57"/>
                <a:gd name="T50" fmla="*/ 19 w 48"/>
                <a:gd name="T51" fmla="*/ 14 h 57"/>
                <a:gd name="T52" fmla="*/ 17 w 48"/>
                <a:gd name="T53" fmla="*/ 13 h 57"/>
                <a:gd name="T54" fmla="*/ 16 w 48"/>
                <a:gd name="T55" fmla="*/ 12 h 57"/>
                <a:gd name="T56" fmla="*/ 14 w 48"/>
                <a:gd name="T57" fmla="*/ 11 h 57"/>
                <a:gd name="T58" fmla="*/ 12 w 48"/>
                <a:gd name="T59" fmla="*/ 10 h 57"/>
                <a:gd name="T60" fmla="*/ 10 w 48"/>
                <a:gd name="T61" fmla="*/ 9 h 57"/>
                <a:gd name="T62" fmla="*/ 9 w 48"/>
                <a:gd name="T63" fmla="*/ 9 h 57"/>
                <a:gd name="T64" fmla="*/ 8 w 48"/>
                <a:gd name="T65" fmla="*/ 9 h 57"/>
                <a:gd name="T66" fmla="*/ 6 w 48"/>
                <a:gd name="T67" fmla="*/ 8 h 57"/>
                <a:gd name="T68" fmla="*/ 5 w 48"/>
                <a:gd name="T69" fmla="*/ 8 h 57"/>
                <a:gd name="T70" fmla="*/ 4 w 48"/>
                <a:gd name="T71" fmla="*/ 9 h 57"/>
                <a:gd name="T72" fmla="*/ 2 w 48"/>
                <a:gd name="T73" fmla="*/ 9 h 57"/>
                <a:gd name="T74" fmla="*/ 1 w 48"/>
                <a:gd name="T75" fmla="*/ 9 h 57"/>
                <a:gd name="T76" fmla="*/ 15 w 48"/>
                <a:gd name="T77" fmla="*/ 1 h 57"/>
                <a:gd name="T78" fmla="*/ 24 w 48"/>
                <a:gd name="T79" fmla="*/ 1 h 57"/>
                <a:gd name="T80" fmla="*/ 33 w 48"/>
                <a:gd name="T81" fmla="*/ 6 h 57"/>
                <a:gd name="T82" fmla="*/ 45 w 48"/>
                <a:gd name="T83" fmla="*/ 45 h 57"/>
                <a:gd name="T84" fmla="*/ 45 w 48"/>
                <a:gd name="T85" fmla="*/ 46 h 57"/>
                <a:gd name="T86" fmla="*/ 44 w 48"/>
                <a:gd name="T87" fmla="*/ 47 h 57"/>
                <a:gd name="T88" fmla="*/ 43 w 48"/>
                <a:gd name="T89" fmla="*/ 48 h 57"/>
                <a:gd name="T90" fmla="*/ 42 w 48"/>
                <a:gd name="T91" fmla="*/ 49 h 57"/>
                <a:gd name="T92" fmla="*/ 29 w 48"/>
                <a:gd name="T93"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57">
                  <a:moveTo>
                    <a:pt x="29" y="56"/>
                  </a:moveTo>
                  <a:cubicBezTo>
                    <a:pt x="29" y="56"/>
                    <a:pt x="29" y="56"/>
                    <a:pt x="29" y="56"/>
                  </a:cubicBezTo>
                  <a:cubicBezTo>
                    <a:pt x="30" y="56"/>
                    <a:pt x="30" y="56"/>
                    <a:pt x="30" y="56"/>
                  </a:cubicBezTo>
                  <a:cubicBezTo>
                    <a:pt x="30" y="56"/>
                    <a:pt x="30" y="56"/>
                    <a:pt x="30" y="56"/>
                  </a:cubicBezTo>
                  <a:cubicBezTo>
                    <a:pt x="30" y="55"/>
                    <a:pt x="30" y="55"/>
                    <a:pt x="30" y="55"/>
                  </a:cubicBezTo>
                  <a:cubicBezTo>
                    <a:pt x="30" y="55"/>
                    <a:pt x="30" y="55"/>
                    <a:pt x="30" y="55"/>
                  </a:cubicBezTo>
                  <a:cubicBezTo>
                    <a:pt x="31" y="55"/>
                    <a:pt x="31" y="55"/>
                    <a:pt x="31" y="55"/>
                  </a:cubicBezTo>
                  <a:cubicBezTo>
                    <a:pt x="31" y="54"/>
                    <a:pt x="31" y="54"/>
                    <a:pt x="31" y="54"/>
                  </a:cubicBezTo>
                  <a:cubicBezTo>
                    <a:pt x="31" y="54"/>
                    <a:pt x="31" y="54"/>
                    <a:pt x="31" y="54"/>
                  </a:cubicBezTo>
                  <a:cubicBezTo>
                    <a:pt x="31" y="54"/>
                    <a:pt x="31" y="54"/>
                    <a:pt x="31" y="54"/>
                  </a:cubicBezTo>
                  <a:cubicBezTo>
                    <a:pt x="32" y="53"/>
                    <a:pt x="32" y="53"/>
                    <a:pt x="32" y="53"/>
                  </a:cubicBezTo>
                  <a:cubicBezTo>
                    <a:pt x="32" y="52"/>
                    <a:pt x="32" y="52"/>
                    <a:pt x="32" y="52"/>
                  </a:cubicBezTo>
                  <a:cubicBezTo>
                    <a:pt x="32" y="52"/>
                    <a:pt x="32" y="52"/>
                    <a:pt x="32" y="52"/>
                  </a:cubicBezTo>
                  <a:cubicBezTo>
                    <a:pt x="32" y="52"/>
                    <a:pt x="32" y="52"/>
                    <a:pt x="32" y="52"/>
                  </a:cubicBezTo>
                  <a:cubicBezTo>
                    <a:pt x="32" y="51"/>
                    <a:pt x="32" y="51"/>
                    <a:pt x="32" y="51"/>
                  </a:cubicBezTo>
                  <a:cubicBezTo>
                    <a:pt x="32" y="51"/>
                    <a:pt x="32" y="51"/>
                    <a:pt x="32" y="51"/>
                  </a:cubicBezTo>
                  <a:cubicBezTo>
                    <a:pt x="33" y="50"/>
                    <a:pt x="33" y="50"/>
                    <a:pt x="33" y="50"/>
                  </a:cubicBezTo>
                  <a:cubicBezTo>
                    <a:pt x="33" y="50"/>
                    <a:pt x="33" y="50"/>
                    <a:pt x="33" y="50"/>
                  </a:cubicBezTo>
                  <a:cubicBezTo>
                    <a:pt x="33" y="50"/>
                    <a:pt x="33" y="50"/>
                    <a:pt x="33" y="50"/>
                  </a:cubicBezTo>
                  <a:cubicBezTo>
                    <a:pt x="33" y="49"/>
                    <a:pt x="33" y="49"/>
                    <a:pt x="33" y="49"/>
                  </a:cubicBezTo>
                  <a:cubicBezTo>
                    <a:pt x="33" y="49"/>
                    <a:pt x="33" y="49"/>
                    <a:pt x="33" y="49"/>
                  </a:cubicBezTo>
                  <a:cubicBezTo>
                    <a:pt x="33" y="48"/>
                    <a:pt x="33" y="48"/>
                    <a:pt x="33" y="48"/>
                  </a:cubicBezTo>
                  <a:cubicBezTo>
                    <a:pt x="33" y="48"/>
                    <a:pt x="33" y="48"/>
                    <a:pt x="33" y="48"/>
                  </a:cubicBezTo>
                  <a:cubicBezTo>
                    <a:pt x="33" y="47"/>
                    <a:pt x="33" y="47"/>
                    <a:pt x="33" y="47"/>
                  </a:cubicBezTo>
                  <a:cubicBezTo>
                    <a:pt x="33" y="47"/>
                    <a:pt x="33" y="47"/>
                    <a:pt x="33" y="47"/>
                  </a:cubicBezTo>
                  <a:cubicBezTo>
                    <a:pt x="33" y="46"/>
                    <a:pt x="33" y="46"/>
                    <a:pt x="33" y="46"/>
                  </a:cubicBezTo>
                  <a:cubicBezTo>
                    <a:pt x="33" y="46"/>
                    <a:pt x="33" y="46"/>
                    <a:pt x="33" y="46"/>
                  </a:cubicBezTo>
                  <a:cubicBezTo>
                    <a:pt x="33" y="45"/>
                    <a:pt x="33" y="45"/>
                    <a:pt x="33" y="45"/>
                  </a:cubicBezTo>
                  <a:cubicBezTo>
                    <a:pt x="33" y="44"/>
                    <a:pt x="33" y="44"/>
                    <a:pt x="33" y="44"/>
                  </a:cubicBezTo>
                  <a:cubicBezTo>
                    <a:pt x="33" y="43"/>
                    <a:pt x="33" y="43"/>
                    <a:pt x="33" y="43"/>
                  </a:cubicBezTo>
                  <a:cubicBezTo>
                    <a:pt x="33" y="42"/>
                    <a:pt x="33" y="42"/>
                    <a:pt x="33" y="42"/>
                  </a:cubicBezTo>
                  <a:cubicBezTo>
                    <a:pt x="33" y="42"/>
                    <a:pt x="33" y="42"/>
                    <a:pt x="33" y="42"/>
                  </a:cubicBezTo>
                  <a:cubicBezTo>
                    <a:pt x="33" y="41"/>
                    <a:pt x="33" y="41"/>
                    <a:pt x="33" y="41"/>
                  </a:cubicBezTo>
                  <a:cubicBezTo>
                    <a:pt x="33" y="41"/>
                    <a:pt x="33" y="41"/>
                    <a:pt x="33" y="41"/>
                  </a:cubicBezTo>
                  <a:cubicBezTo>
                    <a:pt x="33" y="41"/>
                    <a:pt x="33" y="40"/>
                    <a:pt x="33" y="40"/>
                  </a:cubicBezTo>
                  <a:cubicBezTo>
                    <a:pt x="33" y="40"/>
                    <a:pt x="33" y="40"/>
                    <a:pt x="33" y="40"/>
                  </a:cubicBezTo>
                  <a:cubicBezTo>
                    <a:pt x="33" y="39"/>
                    <a:pt x="33" y="39"/>
                    <a:pt x="33" y="39"/>
                  </a:cubicBezTo>
                  <a:cubicBezTo>
                    <a:pt x="33" y="38"/>
                    <a:pt x="33" y="38"/>
                    <a:pt x="33" y="38"/>
                  </a:cubicBezTo>
                  <a:cubicBezTo>
                    <a:pt x="33" y="38"/>
                    <a:pt x="33" y="38"/>
                    <a:pt x="33" y="38"/>
                  </a:cubicBezTo>
                  <a:cubicBezTo>
                    <a:pt x="33" y="37"/>
                    <a:pt x="33" y="37"/>
                    <a:pt x="33" y="37"/>
                  </a:cubicBezTo>
                  <a:cubicBezTo>
                    <a:pt x="32" y="36"/>
                    <a:pt x="32" y="36"/>
                    <a:pt x="32" y="36"/>
                  </a:cubicBezTo>
                  <a:cubicBezTo>
                    <a:pt x="32" y="36"/>
                    <a:pt x="32" y="36"/>
                    <a:pt x="32" y="36"/>
                  </a:cubicBezTo>
                  <a:cubicBezTo>
                    <a:pt x="32" y="35"/>
                    <a:pt x="32" y="35"/>
                    <a:pt x="32" y="35"/>
                  </a:cubicBezTo>
                  <a:cubicBezTo>
                    <a:pt x="32" y="35"/>
                    <a:pt x="32" y="35"/>
                    <a:pt x="32" y="35"/>
                  </a:cubicBezTo>
                  <a:cubicBezTo>
                    <a:pt x="32" y="35"/>
                    <a:pt x="32" y="34"/>
                    <a:pt x="32" y="34"/>
                  </a:cubicBezTo>
                  <a:cubicBezTo>
                    <a:pt x="32" y="34"/>
                    <a:pt x="32" y="34"/>
                    <a:pt x="32" y="34"/>
                  </a:cubicBezTo>
                  <a:cubicBezTo>
                    <a:pt x="31" y="33"/>
                    <a:pt x="31" y="33"/>
                    <a:pt x="31" y="33"/>
                  </a:cubicBezTo>
                  <a:cubicBezTo>
                    <a:pt x="31" y="32"/>
                    <a:pt x="31" y="32"/>
                    <a:pt x="31" y="32"/>
                  </a:cubicBezTo>
                  <a:cubicBezTo>
                    <a:pt x="31" y="32"/>
                    <a:pt x="31" y="32"/>
                    <a:pt x="31" y="32"/>
                  </a:cubicBezTo>
                  <a:cubicBezTo>
                    <a:pt x="31" y="31"/>
                    <a:pt x="31" y="31"/>
                    <a:pt x="31" y="31"/>
                  </a:cubicBezTo>
                  <a:cubicBezTo>
                    <a:pt x="30" y="30"/>
                    <a:pt x="30" y="30"/>
                    <a:pt x="30" y="30"/>
                  </a:cubicBezTo>
                  <a:cubicBezTo>
                    <a:pt x="30" y="30"/>
                    <a:pt x="30" y="30"/>
                    <a:pt x="30" y="30"/>
                  </a:cubicBezTo>
                  <a:cubicBezTo>
                    <a:pt x="30" y="29"/>
                    <a:pt x="30" y="29"/>
                    <a:pt x="30" y="29"/>
                  </a:cubicBezTo>
                  <a:cubicBezTo>
                    <a:pt x="30" y="29"/>
                    <a:pt x="30" y="29"/>
                    <a:pt x="30" y="29"/>
                  </a:cubicBezTo>
                  <a:cubicBezTo>
                    <a:pt x="29" y="28"/>
                    <a:pt x="29" y="28"/>
                    <a:pt x="29" y="28"/>
                  </a:cubicBezTo>
                  <a:cubicBezTo>
                    <a:pt x="29" y="27"/>
                    <a:pt x="29" y="27"/>
                    <a:pt x="29" y="27"/>
                  </a:cubicBezTo>
                  <a:cubicBezTo>
                    <a:pt x="29" y="27"/>
                    <a:pt x="29" y="27"/>
                    <a:pt x="29" y="27"/>
                  </a:cubicBezTo>
                  <a:cubicBezTo>
                    <a:pt x="28" y="26"/>
                    <a:pt x="28" y="26"/>
                    <a:pt x="28" y="25"/>
                  </a:cubicBezTo>
                  <a:cubicBezTo>
                    <a:pt x="27" y="25"/>
                    <a:pt x="27" y="25"/>
                    <a:pt x="27" y="25"/>
                  </a:cubicBezTo>
                  <a:cubicBezTo>
                    <a:pt x="27" y="24"/>
                    <a:pt x="27" y="24"/>
                    <a:pt x="27" y="24"/>
                  </a:cubicBezTo>
                  <a:cubicBezTo>
                    <a:pt x="27" y="24"/>
                    <a:pt x="27" y="24"/>
                    <a:pt x="27" y="24"/>
                  </a:cubicBezTo>
                  <a:cubicBezTo>
                    <a:pt x="26" y="23"/>
                    <a:pt x="26" y="23"/>
                    <a:pt x="26" y="23"/>
                  </a:cubicBezTo>
                  <a:cubicBezTo>
                    <a:pt x="26" y="23"/>
                    <a:pt x="26" y="23"/>
                    <a:pt x="26" y="23"/>
                  </a:cubicBezTo>
                  <a:cubicBezTo>
                    <a:pt x="26" y="22"/>
                    <a:pt x="25" y="22"/>
                    <a:pt x="25" y="21"/>
                  </a:cubicBezTo>
                  <a:cubicBezTo>
                    <a:pt x="25" y="21"/>
                    <a:pt x="25" y="21"/>
                    <a:pt x="25" y="21"/>
                  </a:cubicBezTo>
                  <a:cubicBezTo>
                    <a:pt x="24" y="20"/>
                    <a:pt x="24" y="20"/>
                    <a:pt x="24" y="20"/>
                  </a:cubicBezTo>
                  <a:cubicBezTo>
                    <a:pt x="23" y="19"/>
                    <a:pt x="23" y="19"/>
                    <a:pt x="23" y="19"/>
                  </a:cubicBezTo>
                  <a:cubicBezTo>
                    <a:pt x="23" y="19"/>
                    <a:pt x="23" y="19"/>
                    <a:pt x="23" y="19"/>
                  </a:cubicBezTo>
                  <a:cubicBezTo>
                    <a:pt x="23" y="18"/>
                    <a:pt x="23" y="18"/>
                    <a:pt x="23" y="18"/>
                  </a:cubicBezTo>
                  <a:cubicBezTo>
                    <a:pt x="22" y="18"/>
                    <a:pt x="22" y="18"/>
                    <a:pt x="22" y="18"/>
                  </a:cubicBezTo>
                  <a:cubicBezTo>
                    <a:pt x="22" y="17"/>
                    <a:pt x="22" y="17"/>
                    <a:pt x="22" y="17"/>
                  </a:cubicBezTo>
                  <a:cubicBezTo>
                    <a:pt x="21" y="17"/>
                    <a:pt x="21" y="17"/>
                    <a:pt x="21" y="17"/>
                  </a:cubicBezTo>
                  <a:cubicBezTo>
                    <a:pt x="21" y="16"/>
                    <a:pt x="21" y="16"/>
                    <a:pt x="21" y="16"/>
                  </a:cubicBezTo>
                  <a:cubicBezTo>
                    <a:pt x="21" y="16"/>
                    <a:pt x="21" y="16"/>
                    <a:pt x="21" y="16"/>
                  </a:cubicBezTo>
                  <a:cubicBezTo>
                    <a:pt x="20" y="16"/>
                    <a:pt x="20" y="16"/>
                    <a:pt x="20" y="16"/>
                  </a:cubicBezTo>
                  <a:cubicBezTo>
                    <a:pt x="20" y="15"/>
                    <a:pt x="20" y="15"/>
                    <a:pt x="20" y="15"/>
                  </a:cubicBezTo>
                  <a:cubicBezTo>
                    <a:pt x="19" y="15"/>
                    <a:pt x="19" y="15"/>
                    <a:pt x="19" y="15"/>
                  </a:cubicBezTo>
                  <a:cubicBezTo>
                    <a:pt x="19" y="14"/>
                    <a:pt x="19" y="14"/>
                    <a:pt x="19" y="14"/>
                  </a:cubicBezTo>
                  <a:cubicBezTo>
                    <a:pt x="18" y="14"/>
                    <a:pt x="18" y="14"/>
                    <a:pt x="18" y="14"/>
                  </a:cubicBezTo>
                  <a:cubicBezTo>
                    <a:pt x="18" y="14"/>
                    <a:pt x="18" y="14"/>
                    <a:pt x="18" y="14"/>
                  </a:cubicBezTo>
                  <a:cubicBezTo>
                    <a:pt x="17" y="13"/>
                    <a:pt x="17" y="13"/>
                    <a:pt x="17" y="13"/>
                  </a:cubicBezTo>
                  <a:cubicBezTo>
                    <a:pt x="17" y="13"/>
                    <a:pt x="17" y="13"/>
                    <a:pt x="17" y="13"/>
                  </a:cubicBezTo>
                  <a:cubicBezTo>
                    <a:pt x="16" y="13"/>
                    <a:pt x="16" y="13"/>
                    <a:pt x="16" y="13"/>
                  </a:cubicBezTo>
                  <a:cubicBezTo>
                    <a:pt x="16" y="12"/>
                    <a:pt x="16" y="12"/>
                    <a:pt x="16" y="12"/>
                  </a:cubicBezTo>
                  <a:cubicBezTo>
                    <a:pt x="15" y="12"/>
                    <a:pt x="15" y="12"/>
                    <a:pt x="15" y="12"/>
                  </a:cubicBezTo>
                  <a:cubicBezTo>
                    <a:pt x="15" y="12"/>
                    <a:pt x="15" y="12"/>
                    <a:pt x="15" y="12"/>
                  </a:cubicBezTo>
                  <a:cubicBezTo>
                    <a:pt x="14" y="11"/>
                    <a:pt x="14" y="11"/>
                    <a:pt x="14" y="11"/>
                  </a:cubicBezTo>
                  <a:cubicBezTo>
                    <a:pt x="13" y="11"/>
                    <a:pt x="13" y="11"/>
                    <a:pt x="13" y="11"/>
                  </a:cubicBezTo>
                  <a:cubicBezTo>
                    <a:pt x="13" y="10"/>
                    <a:pt x="13" y="10"/>
                    <a:pt x="13" y="10"/>
                  </a:cubicBezTo>
                  <a:cubicBezTo>
                    <a:pt x="12" y="10"/>
                    <a:pt x="12" y="10"/>
                    <a:pt x="12" y="10"/>
                  </a:cubicBezTo>
                  <a:cubicBezTo>
                    <a:pt x="12" y="10"/>
                    <a:pt x="12" y="10"/>
                    <a:pt x="12" y="10"/>
                  </a:cubicBezTo>
                  <a:cubicBezTo>
                    <a:pt x="11" y="10"/>
                    <a:pt x="11" y="10"/>
                    <a:pt x="11" y="10"/>
                  </a:cubicBezTo>
                  <a:cubicBezTo>
                    <a:pt x="10" y="9"/>
                    <a:pt x="10" y="9"/>
                    <a:pt x="10" y="9"/>
                  </a:cubicBezTo>
                  <a:cubicBezTo>
                    <a:pt x="10" y="9"/>
                    <a:pt x="10" y="9"/>
                    <a:pt x="10" y="9"/>
                  </a:cubicBezTo>
                  <a:cubicBezTo>
                    <a:pt x="9" y="9"/>
                    <a:pt x="9" y="9"/>
                    <a:pt x="9" y="9"/>
                  </a:cubicBezTo>
                  <a:cubicBezTo>
                    <a:pt x="9" y="9"/>
                    <a:pt x="9" y="9"/>
                    <a:pt x="9" y="9"/>
                  </a:cubicBezTo>
                  <a:cubicBezTo>
                    <a:pt x="8" y="9"/>
                    <a:pt x="8" y="9"/>
                    <a:pt x="8" y="9"/>
                  </a:cubicBezTo>
                  <a:cubicBezTo>
                    <a:pt x="8" y="9"/>
                    <a:pt x="8" y="9"/>
                    <a:pt x="8" y="9"/>
                  </a:cubicBezTo>
                  <a:cubicBezTo>
                    <a:pt x="8" y="9"/>
                    <a:pt x="8" y="9"/>
                    <a:pt x="8" y="9"/>
                  </a:cubicBezTo>
                  <a:cubicBezTo>
                    <a:pt x="7" y="9"/>
                    <a:pt x="7" y="9"/>
                    <a:pt x="7" y="9"/>
                  </a:cubicBezTo>
                  <a:cubicBezTo>
                    <a:pt x="7" y="9"/>
                    <a:pt x="7" y="9"/>
                    <a:pt x="7" y="9"/>
                  </a:cubicBezTo>
                  <a:cubicBezTo>
                    <a:pt x="6" y="8"/>
                    <a:pt x="6" y="8"/>
                    <a:pt x="6" y="8"/>
                  </a:cubicBezTo>
                  <a:cubicBezTo>
                    <a:pt x="6" y="8"/>
                    <a:pt x="6" y="8"/>
                    <a:pt x="6" y="8"/>
                  </a:cubicBezTo>
                  <a:cubicBezTo>
                    <a:pt x="5" y="8"/>
                    <a:pt x="5" y="8"/>
                    <a:pt x="5" y="8"/>
                  </a:cubicBezTo>
                  <a:cubicBezTo>
                    <a:pt x="5" y="8"/>
                    <a:pt x="5" y="8"/>
                    <a:pt x="5" y="8"/>
                  </a:cubicBezTo>
                  <a:cubicBezTo>
                    <a:pt x="5" y="8"/>
                    <a:pt x="5" y="8"/>
                    <a:pt x="5" y="8"/>
                  </a:cubicBezTo>
                  <a:cubicBezTo>
                    <a:pt x="4" y="9"/>
                    <a:pt x="4" y="9"/>
                    <a:pt x="4" y="9"/>
                  </a:cubicBezTo>
                  <a:cubicBezTo>
                    <a:pt x="4" y="9"/>
                    <a:pt x="4" y="9"/>
                    <a:pt x="4"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1" y="9"/>
                    <a:pt x="1" y="9"/>
                    <a:pt x="1" y="9"/>
                  </a:cubicBezTo>
                  <a:cubicBezTo>
                    <a:pt x="1" y="9"/>
                    <a:pt x="1" y="9"/>
                    <a:pt x="1" y="9"/>
                  </a:cubicBezTo>
                  <a:cubicBezTo>
                    <a:pt x="0" y="10"/>
                    <a:pt x="0" y="10"/>
                    <a:pt x="0" y="10"/>
                  </a:cubicBezTo>
                  <a:cubicBezTo>
                    <a:pt x="15" y="1"/>
                    <a:pt x="15" y="1"/>
                    <a:pt x="15" y="1"/>
                  </a:cubicBezTo>
                  <a:cubicBezTo>
                    <a:pt x="15" y="1"/>
                    <a:pt x="15" y="1"/>
                    <a:pt x="15" y="1"/>
                  </a:cubicBezTo>
                  <a:cubicBezTo>
                    <a:pt x="16" y="1"/>
                    <a:pt x="16" y="1"/>
                    <a:pt x="16" y="1"/>
                  </a:cubicBezTo>
                  <a:cubicBezTo>
                    <a:pt x="18" y="0"/>
                    <a:pt x="22" y="0"/>
                    <a:pt x="24" y="1"/>
                  </a:cubicBezTo>
                  <a:cubicBezTo>
                    <a:pt x="27" y="2"/>
                    <a:pt x="30" y="3"/>
                    <a:pt x="32" y="5"/>
                  </a:cubicBezTo>
                  <a:cubicBezTo>
                    <a:pt x="32" y="5"/>
                    <a:pt x="32" y="5"/>
                    <a:pt x="32" y="5"/>
                  </a:cubicBezTo>
                  <a:cubicBezTo>
                    <a:pt x="33" y="6"/>
                    <a:pt x="33" y="6"/>
                    <a:pt x="33" y="6"/>
                  </a:cubicBezTo>
                  <a:cubicBezTo>
                    <a:pt x="41" y="13"/>
                    <a:pt x="47" y="23"/>
                    <a:pt x="48" y="34"/>
                  </a:cubicBezTo>
                  <a:cubicBezTo>
                    <a:pt x="48" y="38"/>
                    <a:pt x="48" y="42"/>
                    <a:pt x="45" y="45"/>
                  </a:cubicBezTo>
                  <a:cubicBezTo>
                    <a:pt x="45" y="45"/>
                    <a:pt x="45" y="45"/>
                    <a:pt x="45" y="45"/>
                  </a:cubicBezTo>
                  <a:cubicBezTo>
                    <a:pt x="45" y="46"/>
                    <a:pt x="45" y="46"/>
                    <a:pt x="45" y="46"/>
                  </a:cubicBezTo>
                  <a:cubicBezTo>
                    <a:pt x="45" y="46"/>
                    <a:pt x="45" y="46"/>
                    <a:pt x="45" y="46"/>
                  </a:cubicBezTo>
                  <a:cubicBezTo>
                    <a:pt x="45" y="46"/>
                    <a:pt x="45" y="46"/>
                    <a:pt x="45" y="46"/>
                  </a:cubicBezTo>
                  <a:cubicBezTo>
                    <a:pt x="45" y="47"/>
                    <a:pt x="45" y="47"/>
                    <a:pt x="45" y="47"/>
                  </a:cubicBezTo>
                  <a:cubicBezTo>
                    <a:pt x="44" y="47"/>
                    <a:pt x="44" y="47"/>
                    <a:pt x="44" y="47"/>
                  </a:cubicBezTo>
                  <a:cubicBezTo>
                    <a:pt x="44" y="47"/>
                    <a:pt x="44" y="47"/>
                    <a:pt x="44" y="47"/>
                  </a:cubicBezTo>
                  <a:cubicBezTo>
                    <a:pt x="44" y="47"/>
                    <a:pt x="44" y="47"/>
                    <a:pt x="44" y="47"/>
                  </a:cubicBezTo>
                  <a:cubicBezTo>
                    <a:pt x="43" y="48"/>
                    <a:pt x="43" y="48"/>
                    <a:pt x="43" y="48"/>
                  </a:cubicBezTo>
                  <a:cubicBezTo>
                    <a:pt x="43" y="48"/>
                    <a:pt x="43" y="48"/>
                    <a:pt x="43" y="48"/>
                  </a:cubicBezTo>
                  <a:cubicBezTo>
                    <a:pt x="43" y="48"/>
                    <a:pt x="43" y="48"/>
                    <a:pt x="43" y="48"/>
                  </a:cubicBezTo>
                  <a:cubicBezTo>
                    <a:pt x="43" y="48"/>
                    <a:pt x="43" y="48"/>
                    <a:pt x="43" y="48"/>
                  </a:cubicBezTo>
                  <a:cubicBezTo>
                    <a:pt x="42" y="49"/>
                    <a:pt x="42" y="49"/>
                    <a:pt x="42" y="49"/>
                  </a:cubicBezTo>
                  <a:cubicBezTo>
                    <a:pt x="28" y="57"/>
                    <a:pt x="28" y="57"/>
                    <a:pt x="28" y="57"/>
                  </a:cubicBezTo>
                  <a:cubicBezTo>
                    <a:pt x="28" y="57"/>
                    <a:pt x="28" y="57"/>
                    <a:pt x="28" y="57"/>
                  </a:cubicBezTo>
                  <a:cubicBezTo>
                    <a:pt x="29" y="57"/>
                    <a:pt x="29" y="57"/>
                    <a:pt x="29" y="57"/>
                  </a:cubicBezTo>
                  <a:lnTo>
                    <a:pt x="29" y="56"/>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iš1íďê"/>
            <p:cNvSpPr/>
            <p:nvPr/>
          </p:nvSpPr>
          <p:spPr bwMode="auto">
            <a:xfrm>
              <a:off x="6184900" y="3387725"/>
              <a:ext cx="134938" cy="200025"/>
            </a:xfrm>
            <a:custGeom>
              <a:avLst/>
              <a:gdLst>
                <a:gd name="T0" fmla="*/ 19 w 38"/>
                <a:gd name="T1" fmla="*/ 6 h 57"/>
                <a:gd name="T2" fmla="*/ 38 w 38"/>
                <a:gd name="T3" fmla="*/ 40 h 57"/>
                <a:gd name="T4" fmla="*/ 19 w 38"/>
                <a:gd name="T5" fmla="*/ 51 h 57"/>
                <a:gd name="T6" fmla="*/ 0 w 38"/>
                <a:gd name="T7" fmla="*/ 17 h 57"/>
                <a:gd name="T8" fmla="*/ 19 w 38"/>
                <a:gd name="T9" fmla="*/ 6 h 57"/>
              </a:gdLst>
              <a:ahLst/>
              <a:cxnLst>
                <a:cxn ang="0">
                  <a:pos x="T0" y="T1"/>
                </a:cxn>
                <a:cxn ang="0">
                  <a:pos x="T2" y="T3"/>
                </a:cxn>
                <a:cxn ang="0">
                  <a:pos x="T4" y="T5"/>
                </a:cxn>
                <a:cxn ang="0">
                  <a:pos x="T6" y="T7"/>
                </a:cxn>
                <a:cxn ang="0">
                  <a:pos x="T8" y="T9"/>
                </a:cxn>
              </a:cxnLst>
              <a:rect l="0" t="0" r="r" b="b"/>
              <a:pathLst>
                <a:path w="38" h="57">
                  <a:moveTo>
                    <a:pt x="19" y="6"/>
                  </a:moveTo>
                  <a:cubicBezTo>
                    <a:pt x="30" y="12"/>
                    <a:pt x="38" y="27"/>
                    <a:pt x="38" y="40"/>
                  </a:cubicBezTo>
                  <a:cubicBezTo>
                    <a:pt x="38" y="52"/>
                    <a:pt x="30" y="57"/>
                    <a:pt x="19" y="51"/>
                  </a:cubicBezTo>
                  <a:cubicBezTo>
                    <a:pt x="8" y="44"/>
                    <a:pt x="0" y="29"/>
                    <a:pt x="0" y="17"/>
                  </a:cubicBezTo>
                  <a:cubicBezTo>
                    <a:pt x="0" y="5"/>
                    <a:pt x="8" y="0"/>
                    <a:pt x="19" y="6"/>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íŝľîḍê"/>
            <p:cNvSpPr/>
            <p:nvPr/>
          </p:nvSpPr>
          <p:spPr bwMode="auto">
            <a:xfrm>
              <a:off x="6207125" y="3427413"/>
              <a:ext cx="87313" cy="128588"/>
            </a:xfrm>
            <a:custGeom>
              <a:avLst/>
              <a:gdLst>
                <a:gd name="T0" fmla="*/ 12 w 25"/>
                <a:gd name="T1" fmla="*/ 4 h 37"/>
                <a:gd name="T2" fmla="*/ 25 w 25"/>
                <a:gd name="T3" fmla="*/ 24 h 37"/>
                <a:gd name="T4" fmla="*/ 25 w 25"/>
                <a:gd name="T5" fmla="*/ 26 h 37"/>
                <a:gd name="T6" fmla="*/ 12 w 25"/>
                <a:gd name="T7" fmla="*/ 33 h 37"/>
                <a:gd name="T8" fmla="*/ 0 w 25"/>
                <a:gd name="T9" fmla="*/ 11 h 37"/>
                <a:gd name="T10" fmla="*/ 0 w 25"/>
                <a:gd name="T11" fmla="*/ 10 h 37"/>
                <a:gd name="T12" fmla="*/ 12 w 25"/>
                <a:gd name="T13" fmla="*/ 4 h 37"/>
              </a:gdLst>
              <a:ahLst/>
              <a:cxnLst>
                <a:cxn ang="0">
                  <a:pos x="T0" y="T1"/>
                </a:cxn>
                <a:cxn ang="0">
                  <a:pos x="T2" y="T3"/>
                </a:cxn>
                <a:cxn ang="0">
                  <a:pos x="T4" y="T5"/>
                </a:cxn>
                <a:cxn ang="0">
                  <a:pos x="T6" y="T7"/>
                </a:cxn>
                <a:cxn ang="0">
                  <a:pos x="T8" y="T9"/>
                </a:cxn>
                <a:cxn ang="0">
                  <a:pos x="T10" y="T11"/>
                </a:cxn>
                <a:cxn ang="0">
                  <a:pos x="T12" y="T13"/>
                </a:cxn>
              </a:cxnLst>
              <a:rect l="0" t="0" r="r" b="b"/>
              <a:pathLst>
                <a:path w="25" h="37">
                  <a:moveTo>
                    <a:pt x="12" y="4"/>
                  </a:moveTo>
                  <a:cubicBezTo>
                    <a:pt x="19" y="8"/>
                    <a:pt x="24" y="17"/>
                    <a:pt x="25" y="24"/>
                  </a:cubicBezTo>
                  <a:cubicBezTo>
                    <a:pt x="25" y="25"/>
                    <a:pt x="25" y="25"/>
                    <a:pt x="25" y="26"/>
                  </a:cubicBezTo>
                  <a:cubicBezTo>
                    <a:pt x="25" y="34"/>
                    <a:pt x="19" y="37"/>
                    <a:pt x="12" y="33"/>
                  </a:cubicBezTo>
                  <a:cubicBezTo>
                    <a:pt x="5" y="29"/>
                    <a:pt x="0" y="19"/>
                    <a:pt x="0" y="11"/>
                  </a:cubicBezTo>
                  <a:cubicBezTo>
                    <a:pt x="0" y="11"/>
                    <a:pt x="0" y="10"/>
                    <a:pt x="0" y="10"/>
                  </a:cubicBezTo>
                  <a:cubicBezTo>
                    <a:pt x="0" y="3"/>
                    <a:pt x="6" y="0"/>
                    <a:pt x="12" y="4"/>
                  </a:cubicBezTo>
                  <a:close/>
                </a:path>
              </a:pathLst>
            </a:custGeom>
            <a:solidFill>
              <a:srgbClr val="DB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ïslîḋe"/>
            <p:cNvSpPr/>
            <p:nvPr/>
          </p:nvSpPr>
          <p:spPr bwMode="auto">
            <a:xfrm>
              <a:off x="6216650" y="3444875"/>
              <a:ext cx="66675" cy="93663"/>
            </a:xfrm>
            <a:custGeom>
              <a:avLst/>
              <a:gdLst>
                <a:gd name="T0" fmla="*/ 9 w 19"/>
                <a:gd name="T1" fmla="*/ 3 h 27"/>
                <a:gd name="T2" fmla="*/ 19 w 19"/>
                <a:gd name="T3" fmla="*/ 18 h 27"/>
                <a:gd name="T4" fmla="*/ 19 w 19"/>
                <a:gd name="T5" fmla="*/ 19 h 27"/>
                <a:gd name="T6" fmla="*/ 9 w 19"/>
                <a:gd name="T7" fmla="*/ 24 h 27"/>
                <a:gd name="T8" fmla="*/ 0 w 19"/>
                <a:gd name="T9" fmla="*/ 8 h 27"/>
                <a:gd name="T10" fmla="*/ 0 w 19"/>
                <a:gd name="T11" fmla="*/ 7 h 27"/>
                <a:gd name="T12" fmla="*/ 9 w 19"/>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9" y="3"/>
                  </a:moveTo>
                  <a:cubicBezTo>
                    <a:pt x="14" y="6"/>
                    <a:pt x="18" y="12"/>
                    <a:pt x="19" y="18"/>
                  </a:cubicBezTo>
                  <a:cubicBezTo>
                    <a:pt x="19" y="19"/>
                    <a:pt x="19" y="19"/>
                    <a:pt x="19" y="19"/>
                  </a:cubicBezTo>
                  <a:cubicBezTo>
                    <a:pt x="19" y="25"/>
                    <a:pt x="14" y="27"/>
                    <a:pt x="9" y="24"/>
                  </a:cubicBezTo>
                  <a:cubicBezTo>
                    <a:pt x="4" y="21"/>
                    <a:pt x="0" y="14"/>
                    <a:pt x="0" y="8"/>
                  </a:cubicBezTo>
                  <a:cubicBezTo>
                    <a:pt x="0" y="7"/>
                    <a:pt x="0" y="7"/>
                    <a:pt x="0" y="7"/>
                  </a:cubicBezTo>
                  <a:cubicBezTo>
                    <a:pt x="1" y="2"/>
                    <a:pt x="5" y="0"/>
                    <a:pt x="9" y="3"/>
                  </a:cubicBezTo>
                  <a:close/>
                </a:path>
              </a:pathLst>
            </a:custGeom>
            <a:solidFill>
              <a:srgbClr val="A9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îṧľîḋè"/>
            <p:cNvSpPr/>
            <p:nvPr/>
          </p:nvSpPr>
          <p:spPr bwMode="auto">
            <a:xfrm>
              <a:off x="6216650" y="3448050"/>
              <a:ext cx="46038" cy="84138"/>
            </a:xfrm>
            <a:custGeom>
              <a:avLst/>
              <a:gdLst>
                <a:gd name="T0" fmla="*/ 0 w 13"/>
                <a:gd name="T1" fmla="*/ 6 h 24"/>
                <a:gd name="T2" fmla="*/ 7 w 13"/>
                <a:gd name="T3" fmla="*/ 1 h 24"/>
                <a:gd name="T4" fmla="*/ 2 w 13"/>
                <a:gd name="T5" fmla="*/ 6 h 24"/>
                <a:gd name="T6" fmla="*/ 2 w 13"/>
                <a:gd name="T7" fmla="*/ 7 h 24"/>
                <a:gd name="T8" fmla="*/ 11 w 13"/>
                <a:gd name="T9" fmla="*/ 23 h 24"/>
                <a:gd name="T10" fmla="*/ 13 w 13"/>
                <a:gd name="T11" fmla="*/ 24 h 24"/>
                <a:gd name="T12" fmla="*/ 9 w 13"/>
                <a:gd name="T13" fmla="*/ 23 h 24"/>
                <a:gd name="T14" fmla="*/ 0 w 13"/>
                <a:gd name="T15" fmla="*/ 7 h 24"/>
                <a:gd name="T16" fmla="*/ 0 w 13"/>
                <a:gd name="T1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4">
                  <a:moveTo>
                    <a:pt x="0" y="6"/>
                  </a:moveTo>
                  <a:cubicBezTo>
                    <a:pt x="1" y="2"/>
                    <a:pt x="3" y="0"/>
                    <a:pt x="7" y="1"/>
                  </a:cubicBezTo>
                  <a:cubicBezTo>
                    <a:pt x="4" y="1"/>
                    <a:pt x="2" y="3"/>
                    <a:pt x="2" y="6"/>
                  </a:cubicBezTo>
                  <a:cubicBezTo>
                    <a:pt x="2" y="7"/>
                    <a:pt x="2" y="7"/>
                    <a:pt x="2" y="7"/>
                  </a:cubicBezTo>
                  <a:cubicBezTo>
                    <a:pt x="2" y="13"/>
                    <a:pt x="6" y="20"/>
                    <a:pt x="11" y="23"/>
                  </a:cubicBezTo>
                  <a:cubicBezTo>
                    <a:pt x="12" y="24"/>
                    <a:pt x="13" y="24"/>
                    <a:pt x="13" y="24"/>
                  </a:cubicBezTo>
                  <a:cubicBezTo>
                    <a:pt x="12" y="24"/>
                    <a:pt x="11" y="24"/>
                    <a:pt x="9" y="23"/>
                  </a:cubicBezTo>
                  <a:cubicBezTo>
                    <a:pt x="4" y="20"/>
                    <a:pt x="0" y="13"/>
                    <a:pt x="0" y="7"/>
                  </a:cubicBezTo>
                  <a:lnTo>
                    <a:pt x="0" y="6"/>
                  </a:lnTo>
                  <a:close/>
                </a:path>
              </a:pathLst>
            </a:custGeom>
            <a:solidFill>
              <a:srgbClr val="B1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íṣļíḍê"/>
            <p:cNvSpPr/>
            <p:nvPr/>
          </p:nvSpPr>
          <p:spPr bwMode="auto">
            <a:xfrm>
              <a:off x="6238875" y="3468688"/>
              <a:ext cx="26988" cy="42863"/>
            </a:xfrm>
            <a:custGeom>
              <a:avLst/>
              <a:gdLst>
                <a:gd name="T0" fmla="*/ 4 w 8"/>
                <a:gd name="T1" fmla="*/ 2 h 12"/>
                <a:gd name="T2" fmla="*/ 0 w 8"/>
                <a:gd name="T3" fmla="*/ 4 h 12"/>
                <a:gd name="T4" fmla="*/ 4 w 8"/>
                <a:gd name="T5" fmla="*/ 11 h 12"/>
                <a:gd name="T6" fmla="*/ 8 w 8"/>
                <a:gd name="T7" fmla="*/ 9 h 12"/>
                <a:gd name="T8" fmla="*/ 4 w 8"/>
                <a:gd name="T9" fmla="*/ 2 h 12"/>
              </a:gdLst>
              <a:ahLst/>
              <a:cxnLst>
                <a:cxn ang="0">
                  <a:pos x="T0" y="T1"/>
                </a:cxn>
                <a:cxn ang="0">
                  <a:pos x="T2" y="T3"/>
                </a:cxn>
                <a:cxn ang="0">
                  <a:pos x="T4" y="T5"/>
                </a:cxn>
                <a:cxn ang="0">
                  <a:pos x="T6" y="T7"/>
                </a:cxn>
                <a:cxn ang="0">
                  <a:pos x="T8" y="T9"/>
                </a:cxn>
              </a:cxnLst>
              <a:rect l="0" t="0" r="r" b="b"/>
              <a:pathLst>
                <a:path w="8" h="12">
                  <a:moveTo>
                    <a:pt x="4" y="2"/>
                  </a:moveTo>
                  <a:cubicBezTo>
                    <a:pt x="2" y="0"/>
                    <a:pt x="0" y="1"/>
                    <a:pt x="0" y="4"/>
                  </a:cubicBezTo>
                  <a:cubicBezTo>
                    <a:pt x="0" y="7"/>
                    <a:pt x="2" y="10"/>
                    <a:pt x="4" y="11"/>
                  </a:cubicBezTo>
                  <a:cubicBezTo>
                    <a:pt x="6" y="12"/>
                    <a:pt x="8" y="11"/>
                    <a:pt x="8" y="9"/>
                  </a:cubicBezTo>
                  <a:cubicBezTo>
                    <a:pt x="8" y="6"/>
                    <a:pt x="6" y="3"/>
                    <a:pt x="4" y="2"/>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ïṡ1ïdè"/>
            <p:cNvSpPr/>
            <p:nvPr/>
          </p:nvSpPr>
          <p:spPr bwMode="auto">
            <a:xfrm>
              <a:off x="6207125" y="3349625"/>
              <a:ext cx="188913" cy="182563"/>
            </a:xfrm>
            <a:custGeom>
              <a:avLst/>
              <a:gdLst>
                <a:gd name="T0" fmla="*/ 40 w 54"/>
                <a:gd name="T1" fmla="*/ 10 h 52"/>
                <a:gd name="T2" fmla="*/ 18 w 54"/>
                <a:gd name="T3" fmla="*/ 1 h 52"/>
                <a:gd name="T4" fmla="*/ 13 w 54"/>
                <a:gd name="T5" fmla="*/ 2 h 52"/>
                <a:gd name="T6" fmla="*/ 2 w 54"/>
                <a:gd name="T7" fmla="*/ 8 h 52"/>
                <a:gd name="T8" fmla="*/ 2 w 54"/>
                <a:gd name="T9" fmla="*/ 11 h 52"/>
                <a:gd name="T10" fmla="*/ 2 w 54"/>
                <a:gd name="T11" fmla="*/ 11 h 52"/>
                <a:gd name="T12" fmla="*/ 31 w 54"/>
                <a:gd name="T13" fmla="*/ 30 h 52"/>
                <a:gd name="T14" fmla="*/ 37 w 54"/>
                <a:gd name="T15" fmla="*/ 49 h 52"/>
                <a:gd name="T16" fmla="*/ 40 w 54"/>
                <a:gd name="T17" fmla="*/ 51 h 52"/>
                <a:gd name="T18" fmla="*/ 52 w 54"/>
                <a:gd name="T19" fmla="*/ 45 h 52"/>
                <a:gd name="T20" fmla="*/ 54 w 54"/>
                <a:gd name="T21" fmla="*/ 42 h 52"/>
                <a:gd name="T22" fmla="*/ 40 w 54"/>
                <a:gd name="T23"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52">
                  <a:moveTo>
                    <a:pt x="40" y="10"/>
                  </a:moveTo>
                  <a:cubicBezTo>
                    <a:pt x="40" y="10"/>
                    <a:pt x="29" y="0"/>
                    <a:pt x="18" y="1"/>
                  </a:cubicBezTo>
                  <a:cubicBezTo>
                    <a:pt x="16" y="1"/>
                    <a:pt x="15" y="1"/>
                    <a:pt x="13" y="2"/>
                  </a:cubicBezTo>
                  <a:cubicBezTo>
                    <a:pt x="2" y="8"/>
                    <a:pt x="2" y="8"/>
                    <a:pt x="2" y="8"/>
                  </a:cubicBezTo>
                  <a:cubicBezTo>
                    <a:pt x="0" y="10"/>
                    <a:pt x="2" y="11"/>
                    <a:pt x="2" y="11"/>
                  </a:cubicBezTo>
                  <a:cubicBezTo>
                    <a:pt x="2" y="11"/>
                    <a:pt x="2" y="11"/>
                    <a:pt x="2" y="11"/>
                  </a:cubicBezTo>
                  <a:cubicBezTo>
                    <a:pt x="9" y="10"/>
                    <a:pt x="20" y="12"/>
                    <a:pt x="31" y="30"/>
                  </a:cubicBezTo>
                  <a:cubicBezTo>
                    <a:pt x="31" y="30"/>
                    <a:pt x="35" y="37"/>
                    <a:pt x="37" y="49"/>
                  </a:cubicBezTo>
                  <a:cubicBezTo>
                    <a:pt x="37" y="51"/>
                    <a:pt x="38" y="52"/>
                    <a:pt x="40" y="51"/>
                  </a:cubicBezTo>
                  <a:cubicBezTo>
                    <a:pt x="52" y="45"/>
                    <a:pt x="52" y="45"/>
                    <a:pt x="52" y="45"/>
                  </a:cubicBezTo>
                  <a:cubicBezTo>
                    <a:pt x="53" y="44"/>
                    <a:pt x="53" y="43"/>
                    <a:pt x="54" y="42"/>
                  </a:cubicBezTo>
                  <a:cubicBezTo>
                    <a:pt x="54" y="37"/>
                    <a:pt x="53" y="23"/>
                    <a:pt x="40" y="10"/>
                  </a:cubicBez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îśľiḍé"/>
            <p:cNvSpPr/>
            <p:nvPr/>
          </p:nvSpPr>
          <p:spPr bwMode="auto">
            <a:xfrm>
              <a:off x="6294438" y="3370263"/>
              <a:ext cx="52388" cy="46038"/>
            </a:xfrm>
            <a:custGeom>
              <a:avLst/>
              <a:gdLst>
                <a:gd name="T0" fmla="*/ 0 w 33"/>
                <a:gd name="T1" fmla="*/ 18 h 29"/>
                <a:gd name="T2" fmla="*/ 0 w 33"/>
                <a:gd name="T3" fmla="*/ 29 h 29"/>
                <a:gd name="T4" fmla="*/ 33 w 33"/>
                <a:gd name="T5" fmla="*/ 11 h 29"/>
                <a:gd name="T6" fmla="*/ 33 w 33"/>
                <a:gd name="T7" fmla="*/ 0 h 29"/>
                <a:gd name="T8" fmla="*/ 0 w 33"/>
                <a:gd name="T9" fmla="*/ 18 h 29"/>
              </a:gdLst>
              <a:ahLst/>
              <a:cxnLst>
                <a:cxn ang="0">
                  <a:pos x="T0" y="T1"/>
                </a:cxn>
                <a:cxn ang="0">
                  <a:pos x="T2" y="T3"/>
                </a:cxn>
                <a:cxn ang="0">
                  <a:pos x="T4" y="T5"/>
                </a:cxn>
                <a:cxn ang="0">
                  <a:pos x="T6" y="T7"/>
                </a:cxn>
                <a:cxn ang="0">
                  <a:pos x="T8" y="T9"/>
                </a:cxn>
              </a:cxnLst>
              <a:rect l="0" t="0" r="r" b="b"/>
              <a:pathLst>
                <a:path w="33" h="29">
                  <a:moveTo>
                    <a:pt x="0" y="18"/>
                  </a:moveTo>
                  <a:lnTo>
                    <a:pt x="0" y="29"/>
                  </a:lnTo>
                  <a:lnTo>
                    <a:pt x="33" y="11"/>
                  </a:lnTo>
                  <a:lnTo>
                    <a:pt x="33" y="0"/>
                  </a:lnTo>
                  <a:lnTo>
                    <a:pt x="0" y="18"/>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i$ľïdê"/>
            <p:cNvSpPr/>
            <p:nvPr/>
          </p:nvSpPr>
          <p:spPr bwMode="auto">
            <a:xfrm>
              <a:off x="6242050" y="3338513"/>
              <a:ext cx="104775" cy="60325"/>
            </a:xfrm>
            <a:custGeom>
              <a:avLst/>
              <a:gdLst>
                <a:gd name="T0" fmla="*/ 66 w 66"/>
                <a:gd name="T1" fmla="*/ 20 h 38"/>
                <a:gd name="T2" fmla="*/ 33 w 66"/>
                <a:gd name="T3" fmla="*/ 38 h 38"/>
                <a:gd name="T4" fmla="*/ 0 w 66"/>
                <a:gd name="T5" fmla="*/ 20 h 38"/>
                <a:gd name="T6" fmla="*/ 33 w 66"/>
                <a:gd name="T7" fmla="*/ 0 h 38"/>
                <a:gd name="T8" fmla="*/ 66 w 66"/>
                <a:gd name="T9" fmla="*/ 20 h 38"/>
              </a:gdLst>
              <a:ahLst/>
              <a:cxnLst>
                <a:cxn ang="0">
                  <a:pos x="T0" y="T1"/>
                </a:cxn>
                <a:cxn ang="0">
                  <a:pos x="T2" y="T3"/>
                </a:cxn>
                <a:cxn ang="0">
                  <a:pos x="T4" y="T5"/>
                </a:cxn>
                <a:cxn ang="0">
                  <a:pos x="T6" y="T7"/>
                </a:cxn>
                <a:cxn ang="0">
                  <a:pos x="T8" y="T9"/>
                </a:cxn>
              </a:cxnLst>
              <a:rect l="0" t="0" r="r" b="b"/>
              <a:pathLst>
                <a:path w="66" h="38">
                  <a:moveTo>
                    <a:pt x="66" y="20"/>
                  </a:moveTo>
                  <a:lnTo>
                    <a:pt x="33" y="38"/>
                  </a:lnTo>
                  <a:lnTo>
                    <a:pt x="0" y="20"/>
                  </a:lnTo>
                  <a:lnTo>
                    <a:pt x="33" y="0"/>
                  </a:lnTo>
                  <a:lnTo>
                    <a:pt x="66" y="20"/>
                  </a:lnTo>
                  <a:close/>
                </a:path>
              </a:pathLst>
            </a:custGeom>
            <a:solidFill>
              <a:srgbClr val="575E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iślîďe"/>
            <p:cNvSpPr/>
            <p:nvPr/>
          </p:nvSpPr>
          <p:spPr bwMode="auto">
            <a:xfrm>
              <a:off x="6242050" y="3370263"/>
              <a:ext cx="52388" cy="46038"/>
            </a:xfrm>
            <a:custGeom>
              <a:avLst/>
              <a:gdLst>
                <a:gd name="T0" fmla="*/ 33 w 33"/>
                <a:gd name="T1" fmla="*/ 18 h 29"/>
                <a:gd name="T2" fmla="*/ 33 w 33"/>
                <a:gd name="T3" fmla="*/ 29 h 29"/>
                <a:gd name="T4" fmla="*/ 0 w 33"/>
                <a:gd name="T5" fmla="*/ 9 h 29"/>
                <a:gd name="T6" fmla="*/ 0 w 33"/>
                <a:gd name="T7" fmla="*/ 0 h 29"/>
                <a:gd name="T8" fmla="*/ 33 w 33"/>
                <a:gd name="T9" fmla="*/ 18 h 29"/>
              </a:gdLst>
              <a:ahLst/>
              <a:cxnLst>
                <a:cxn ang="0">
                  <a:pos x="T0" y="T1"/>
                </a:cxn>
                <a:cxn ang="0">
                  <a:pos x="T2" y="T3"/>
                </a:cxn>
                <a:cxn ang="0">
                  <a:pos x="T4" y="T5"/>
                </a:cxn>
                <a:cxn ang="0">
                  <a:pos x="T6" y="T7"/>
                </a:cxn>
                <a:cxn ang="0">
                  <a:pos x="T8" y="T9"/>
                </a:cxn>
              </a:cxnLst>
              <a:rect l="0" t="0" r="r" b="b"/>
              <a:pathLst>
                <a:path w="33" h="29">
                  <a:moveTo>
                    <a:pt x="33" y="18"/>
                  </a:moveTo>
                  <a:lnTo>
                    <a:pt x="33" y="29"/>
                  </a:lnTo>
                  <a:lnTo>
                    <a:pt x="0" y="9"/>
                  </a:lnTo>
                  <a:lnTo>
                    <a:pt x="0" y="0"/>
                  </a:lnTo>
                  <a:lnTo>
                    <a:pt x="33" y="18"/>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îṥḷïďè"/>
            <p:cNvSpPr/>
            <p:nvPr/>
          </p:nvSpPr>
          <p:spPr bwMode="auto">
            <a:xfrm>
              <a:off x="7261225" y="3981450"/>
              <a:ext cx="169863" cy="200025"/>
            </a:xfrm>
            <a:custGeom>
              <a:avLst/>
              <a:gdLst>
                <a:gd name="T0" fmla="*/ 30 w 48"/>
                <a:gd name="T1" fmla="*/ 56 h 57"/>
                <a:gd name="T2" fmla="*/ 30 w 48"/>
                <a:gd name="T3" fmla="*/ 55 h 57"/>
                <a:gd name="T4" fmla="*/ 31 w 48"/>
                <a:gd name="T5" fmla="*/ 54 h 57"/>
                <a:gd name="T6" fmla="*/ 32 w 48"/>
                <a:gd name="T7" fmla="*/ 52 h 57"/>
                <a:gd name="T8" fmla="*/ 32 w 48"/>
                <a:gd name="T9" fmla="*/ 52 h 57"/>
                <a:gd name="T10" fmla="*/ 33 w 48"/>
                <a:gd name="T11" fmla="*/ 50 h 57"/>
                <a:gd name="T12" fmla="*/ 33 w 48"/>
                <a:gd name="T13" fmla="*/ 49 h 57"/>
                <a:gd name="T14" fmla="*/ 33 w 48"/>
                <a:gd name="T15" fmla="*/ 47 h 57"/>
                <a:gd name="T16" fmla="*/ 33 w 48"/>
                <a:gd name="T17" fmla="*/ 46 h 57"/>
                <a:gd name="T18" fmla="*/ 33 w 48"/>
                <a:gd name="T19" fmla="*/ 43 h 57"/>
                <a:gd name="T20" fmla="*/ 33 w 48"/>
                <a:gd name="T21" fmla="*/ 41 h 57"/>
                <a:gd name="T22" fmla="*/ 33 w 48"/>
                <a:gd name="T23" fmla="*/ 40 h 57"/>
                <a:gd name="T24" fmla="*/ 33 w 48"/>
                <a:gd name="T25" fmla="*/ 38 h 57"/>
                <a:gd name="T26" fmla="*/ 32 w 48"/>
                <a:gd name="T27" fmla="*/ 36 h 57"/>
                <a:gd name="T28" fmla="*/ 32 w 48"/>
                <a:gd name="T29" fmla="*/ 34 h 57"/>
                <a:gd name="T30" fmla="*/ 31 w 48"/>
                <a:gd name="T31" fmla="*/ 32 h 57"/>
                <a:gd name="T32" fmla="*/ 30 w 48"/>
                <a:gd name="T33" fmla="*/ 31 h 57"/>
                <a:gd name="T34" fmla="*/ 29 w 48"/>
                <a:gd name="T35" fmla="*/ 29 h 57"/>
                <a:gd name="T36" fmla="*/ 28 w 48"/>
                <a:gd name="T37" fmla="*/ 27 h 57"/>
                <a:gd name="T38" fmla="*/ 27 w 48"/>
                <a:gd name="T39" fmla="*/ 24 h 57"/>
                <a:gd name="T40" fmla="*/ 26 w 48"/>
                <a:gd name="T41" fmla="*/ 23 h 57"/>
                <a:gd name="T42" fmla="*/ 24 w 48"/>
                <a:gd name="T43" fmla="*/ 20 h 57"/>
                <a:gd name="T44" fmla="*/ 23 w 48"/>
                <a:gd name="T45" fmla="*/ 18 h 57"/>
                <a:gd name="T46" fmla="*/ 21 w 48"/>
                <a:gd name="T47" fmla="*/ 17 h 57"/>
                <a:gd name="T48" fmla="*/ 20 w 48"/>
                <a:gd name="T49" fmla="*/ 16 h 57"/>
                <a:gd name="T50" fmla="*/ 19 w 48"/>
                <a:gd name="T51" fmla="*/ 15 h 57"/>
                <a:gd name="T52" fmla="*/ 17 w 48"/>
                <a:gd name="T53" fmla="*/ 13 h 57"/>
                <a:gd name="T54" fmla="*/ 16 w 48"/>
                <a:gd name="T55" fmla="*/ 12 h 57"/>
                <a:gd name="T56" fmla="*/ 14 w 48"/>
                <a:gd name="T57" fmla="*/ 11 h 57"/>
                <a:gd name="T58" fmla="*/ 12 w 48"/>
                <a:gd name="T59" fmla="*/ 10 h 57"/>
                <a:gd name="T60" fmla="*/ 10 w 48"/>
                <a:gd name="T61" fmla="*/ 9 h 57"/>
                <a:gd name="T62" fmla="*/ 9 w 48"/>
                <a:gd name="T63" fmla="*/ 9 h 57"/>
                <a:gd name="T64" fmla="*/ 8 w 48"/>
                <a:gd name="T65" fmla="*/ 9 h 57"/>
                <a:gd name="T66" fmla="*/ 6 w 48"/>
                <a:gd name="T67" fmla="*/ 9 h 57"/>
                <a:gd name="T68" fmla="*/ 5 w 48"/>
                <a:gd name="T69" fmla="*/ 9 h 57"/>
                <a:gd name="T70" fmla="*/ 4 w 48"/>
                <a:gd name="T71" fmla="*/ 9 h 57"/>
                <a:gd name="T72" fmla="*/ 2 w 48"/>
                <a:gd name="T73" fmla="*/ 9 h 57"/>
                <a:gd name="T74" fmla="*/ 1 w 48"/>
                <a:gd name="T75" fmla="*/ 9 h 57"/>
                <a:gd name="T76" fmla="*/ 15 w 48"/>
                <a:gd name="T77" fmla="*/ 1 h 57"/>
                <a:gd name="T78" fmla="*/ 24 w 48"/>
                <a:gd name="T79" fmla="*/ 1 h 57"/>
                <a:gd name="T80" fmla="*/ 33 w 48"/>
                <a:gd name="T81" fmla="*/ 6 h 57"/>
                <a:gd name="T82" fmla="*/ 45 w 48"/>
                <a:gd name="T83" fmla="*/ 45 h 57"/>
                <a:gd name="T84" fmla="*/ 45 w 48"/>
                <a:gd name="T85" fmla="*/ 46 h 57"/>
                <a:gd name="T86" fmla="*/ 44 w 48"/>
                <a:gd name="T87" fmla="*/ 47 h 57"/>
                <a:gd name="T88" fmla="*/ 43 w 48"/>
                <a:gd name="T89" fmla="*/ 48 h 57"/>
                <a:gd name="T90" fmla="*/ 42 w 48"/>
                <a:gd name="T91" fmla="*/ 49 h 57"/>
                <a:gd name="T92" fmla="*/ 28 w 48"/>
                <a:gd name="T93"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57">
                  <a:moveTo>
                    <a:pt x="29" y="56"/>
                  </a:moveTo>
                  <a:cubicBezTo>
                    <a:pt x="29" y="56"/>
                    <a:pt x="29" y="56"/>
                    <a:pt x="29" y="56"/>
                  </a:cubicBezTo>
                  <a:cubicBezTo>
                    <a:pt x="30" y="56"/>
                    <a:pt x="30" y="56"/>
                    <a:pt x="30" y="56"/>
                  </a:cubicBezTo>
                  <a:cubicBezTo>
                    <a:pt x="30" y="56"/>
                    <a:pt x="30" y="56"/>
                    <a:pt x="30" y="56"/>
                  </a:cubicBezTo>
                  <a:cubicBezTo>
                    <a:pt x="30" y="55"/>
                    <a:pt x="30" y="55"/>
                    <a:pt x="30" y="55"/>
                  </a:cubicBezTo>
                  <a:cubicBezTo>
                    <a:pt x="30" y="55"/>
                    <a:pt x="30" y="55"/>
                    <a:pt x="30" y="55"/>
                  </a:cubicBezTo>
                  <a:cubicBezTo>
                    <a:pt x="31" y="55"/>
                    <a:pt x="31" y="55"/>
                    <a:pt x="31" y="55"/>
                  </a:cubicBezTo>
                  <a:cubicBezTo>
                    <a:pt x="31" y="54"/>
                    <a:pt x="31" y="54"/>
                    <a:pt x="31" y="54"/>
                  </a:cubicBezTo>
                  <a:cubicBezTo>
                    <a:pt x="31" y="54"/>
                    <a:pt x="31" y="54"/>
                    <a:pt x="31" y="54"/>
                  </a:cubicBezTo>
                  <a:cubicBezTo>
                    <a:pt x="31" y="54"/>
                    <a:pt x="31" y="54"/>
                    <a:pt x="31" y="54"/>
                  </a:cubicBezTo>
                  <a:cubicBezTo>
                    <a:pt x="32" y="53"/>
                    <a:pt x="32" y="53"/>
                    <a:pt x="32" y="53"/>
                  </a:cubicBezTo>
                  <a:cubicBezTo>
                    <a:pt x="32" y="52"/>
                    <a:pt x="32" y="52"/>
                    <a:pt x="32" y="52"/>
                  </a:cubicBezTo>
                  <a:cubicBezTo>
                    <a:pt x="32" y="52"/>
                    <a:pt x="32" y="52"/>
                    <a:pt x="32" y="52"/>
                  </a:cubicBezTo>
                  <a:cubicBezTo>
                    <a:pt x="32" y="52"/>
                    <a:pt x="32" y="52"/>
                    <a:pt x="32" y="52"/>
                  </a:cubicBezTo>
                  <a:cubicBezTo>
                    <a:pt x="32" y="52"/>
                    <a:pt x="32" y="52"/>
                    <a:pt x="32" y="52"/>
                  </a:cubicBezTo>
                  <a:cubicBezTo>
                    <a:pt x="32" y="51"/>
                    <a:pt x="32" y="51"/>
                    <a:pt x="32" y="51"/>
                  </a:cubicBezTo>
                  <a:cubicBezTo>
                    <a:pt x="33" y="51"/>
                    <a:pt x="33" y="51"/>
                    <a:pt x="33" y="51"/>
                  </a:cubicBezTo>
                  <a:cubicBezTo>
                    <a:pt x="33" y="50"/>
                    <a:pt x="33" y="50"/>
                    <a:pt x="33" y="50"/>
                  </a:cubicBezTo>
                  <a:cubicBezTo>
                    <a:pt x="33" y="50"/>
                    <a:pt x="33" y="50"/>
                    <a:pt x="33" y="50"/>
                  </a:cubicBezTo>
                  <a:cubicBezTo>
                    <a:pt x="33" y="49"/>
                    <a:pt x="33" y="49"/>
                    <a:pt x="33" y="49"/>
                  </a:cubicBezTo>
                  <a:cubicBezTo>
                    <a:pt x="33" y="49"/>
                    <a:pt x="33" y="49"/>
                    <a:pt x="33" y="49"/>
                  </a:cubicBezTo>
                  <a:cubicBezTo>
                    <a:pt x="33" y="48"/>
                    <a:pt x="33" y="48"/>
                    <a:pt x="33" y="48"/>
                  </a:cubicBezTo>
                  <a:cubicBezTo>
                    <a:pt x="33" y="48"/>
                    <a:pt x="33" y="48"/>
                    <a:pt x="33" y="48"/>
                  </a:cubicBezTo>
                  <a:cubicBezTo>
                    <a:pt x="33" y="47"/>
                    <a:pt x="33" y="47"/>
                    <a:pt x="33" y="47"/>
                  </a:cubicBezTo>
                  <a:cubicBezTo>
                    <a:pt x="33" y="47"/>
                    <a:pt x="33" y="47"/>
                    <a:pt x="33" y="47"/>
                  </a:cubicBezTo>
                  <a:cubicBezTo>
                    <a:pt x="33" y="46"/>
                    <a:pt x="33" y="46"/>
                    <a:pt x="33" y="46"/>
                  </a:cubicBezTo>
                  <a:cubicBezTo>
                    <a:pt x="33" y="46"/>
                    <a:pt x="33" y="46"/>
                    <a:pt x="33" y="46"/>
                  </a:cubicBezTo>
                  <a:cubicBezTo>
                    <a:pt x="33" y="45"/>
                    <a:pt x="33" y="45"/>
                    <a:pt x="33" y="45"/>
                  </a:cubicBezTo>
                  <a:cubicBezTo>
                    <a:pt x="33" y="44"/>
                    <a:pt x="33" y="44"/>
                    <a:pt x="33" y="44"/>
                  </a:cubicBezTo>
                  <a:cubicBezTo>
                    <a:pt x="33" y="43"/>
                    <a:pt x="33" y="43"/>
                    <a:pt x="33" y="43"/>
                  </a:cubicBezTo>
                  <a:cubicBezTo>
                    <a:pt x="33" y="43"/>
                    <a:pt x="33" y="43"/>
                    <a:pt x="33" y="43"/>
                  </a:cubicBezTo>
                  <a:cubicBezTo>
                    <a:pt x="33" y="42"/>
                    <a:pt x="33" y="42"/>
                    <a:pt x="33" y="42"/>
                  </a:cubicBezTo>
                  <a:cubicBezTo>
                    <a:pt x="33" y="41"/>
                    <a:pt x="33" y="41"/>
                    <a:pt x="33" y="41"/>
                  </a:cubicBezTo>
                  <a:cubicBezTo>
                    <a:pt x="33" y="41"/>
                    <a:pt x="33" y="41"/>
                    <a:pt x="33" y="41"/>
                  </a:cubicBezTo>
                  <a:cubicBezTo>
                    <a:pt x="33" y="41"/>
                    <a:pt x="33" y="40"/>
                    <a:pt x="33" y="40"/>
                  </a:cubicBezTo>
                  <a:cubicBezTo>
                    <a:pt x="33" y="40"/>
                    <a:pt x="33" y="40"/>
                    <a:pt x="33" y="40"/>
                  </a:cubicBezTo>
                  <a:cubicBezTo>
                    <a:pt x="33" y="39"/>
                    <a:pt x="33" y="39"/>
                    <a:pt x="33" y="39"/>
                  </a:cubicBezTo>
                  <a:cubicBezTo>
                    <a:pt x="33" y="38"/>
                    <a:pt x="33" y="38"/>
                    <a:pt x="33" y="38"/>
                  </a:cubicBezTo>
                  <a:cubicBezTo>
                    <a:pt x="33" y="38"/>
                    <a:pt x="33" y="38"/>
                    <a:pt x="33" y="38"/>
                  </a:cubicBezTo>
                  <a:cubicBezTo>
                    <a:pt x="33" y="37"/>
                    <a:pt x="33" y="37"/>
                    <a:pt x="33" y="37"/>
                  </a:cubicBezTo>
                  <a:cubicBezTo>
                    <a:pt x="32" y="37"/>
                    <a:pt x="32" y="37"/>
                    <a:pt x="32" y="37"/>
                  </a:cubicBezTo>
                  <a:cubicBezTo>
                    <a:pt x="32" y="36"/>
                    <a:pt x="32" y="36"/>
                    <a:pt x="32" y="36"/>
                  </a:cubicBezTo>
                  <a:cubicBezTo>
                    <a:pt x="32" y="35"/>
                    <a:pt x="32" y="35"/>
                    <a:pt x="32" y="35"/>
                  </a:cubicBezTo>
                  <a:cubicBezTo>
                    <a:pt x="32" y="35"/>
                    <a:pt x="32" y="35"/>
                    <a:pt x="32" y="35"/>
                  </a:cubicBezTo>
                  <a:cubicBezTo>
                    <a:pt x="32" y="35"/>
                    <a:pt x="32" y="34"/>
                    <a:pt x="32" y="34"/>
                  </a:cubicBezTo>
                  <a:cubicBezTo>
                    <a:pt x="32" y="34"/>
                    <a:pt x="32" y="34"/>
                    <a:pt x="32" y="34"/>
                  </a:cubicBezTo>
                  <a:cubicBezTo>
                    <a:pt x="31" y="33"/>
                    <a:pt x="31" y="33"/>
                    <a:pt x="31" y="33"/>
                  </a:cubicBezTo>
                  <a:cubicBezTo>
                    <a:pt x="31" y="32"/>
                    <a:pt x="31" y="32"/>
                    <a:pt x="31" y="32"/>
                  </a:cubicBezTo>
                  <a:cubicBezTo>
                    <a:pt x="31" y="32"/>
                    <a:pt x="31" y="32"/>
                    <a:pt x="31" y="32"/>
                  </a:cubicBezTo>
                  <a:cubicBezTo>
                    <a:pt x="31" y="31"/>
                    <a:pt x="31" y="31"/>
                    <a:pt x="31" y="31"/>
                  </a:cubicBezTo>
                  <a:cubicBezTo>
                    <a:pt x="30" y="31"/>
                    <a:pt x="30" y="31"/>
                    <a:pt x="30" y="31"/>
                  </a:cubicBezTo>
                  <a:cubicBezTo>
                    <a:pt x="30" y="30"/>
                    <a:pt x="30" y="30"/>
                    <a:pt x="30" y="30"/>
                  </a:cubicBezTo>
                  <a:cubicBezTo>
                    <a:pt x="30" y="29"/>
                    <a:pt x="30" y="29"/>
                    <a:pt x="30" y="29"/>
                  </a:cubicBezTo>
                  <a:cubicBezTo>
                    <a:pt x="29" y="29"/>
                    <a:pt x="29" y="29"/>
                    <a:pt x="29" y="29"/>
                  </a:cubicBezTo>
                  <a:cubicBezTo>
                    <a:pt x="29" y="28"/>
                    <a:pt x="29" y="28"/>
                    <a:pt x="29" y="28"/>
                  </a:cubicBezTo>
                  <a:cubicBezTo>
                    <a:pt x="29" y="27"/>
                    <a:pt x="29" y="27"/>
                    <a:pt x="29" y="27"/>
                  </a:cubicBezTo>
                  <a:cubicBezTo>
                    <a:pt x="28" y="27"/>
                    <a:pt x="28" y="27"/>
                    <a:pt x="28" y="27"/>
                  </a:cubicBezTo>
                  <a:cubicBezTo>
                    <a:pt x="28" y="26"/>
                    <a:pt x="28" y="26"/>
                    <a:pt x="28" y="25"/>
                  </a:cubicBezTo>
                  <a:cubicBezTo>
                    <a:pt x="27" y="25"/>
                    <a:pt x="27" y="25"/>
                    <a:pt x="27" y="25"/>
                  </a:cubicBezTo>
                  <a:cubicBezTo>
                    <a:pt x="27" y="24"/>
                    <a:pt x="27" y="24"/>
                    <a:pt x="27" y="24"/>
                  </a:cubicBezTo>
                  <a:cubicBezTo>
                    <a:pt x="27" y="24"/>
                    <a:pt x="27" y="24"/>
                    <a:pt x="27" y="24"/>
                  </a:cubicBezTo>
                  <a:cubicBezTo>
                    <a:pt x="26" y="23"/>
                    <a:pt x="26" y="23"/>
                    <a:pt x="26" y="23"/>
                  </a:cubicBezTo>
                  <a:cubicBezTo>
                    <a:pt x="26" y="23"/>
                    <a:pt x="26" y="23"/>
                    <a:pt x="26" y="23"/>
                  </a:cubicBezTo>
                  <a:cubicBezTo>
                    <a:pt x="26" y="22"/>
                    <a:pt x="25" y="22"/>
                    <a:pt x="25" y="21"/>
                  </a:cubicBezTo>
                  <a:cubicBezTo>
                    <a:pt x="25" y="21"/>
                    <a:pt x="25" y="21"/>
                    <a:pt x="25" y="21"/>
                  </a:cubicBezTo>
                  <a:cubicBezTo>
                    <a:pt x="24" y="20"/>
                    <a:pt x="24" y="20"/>
                    <a:pt x="24" y="20"/>
                  </a:cubicBezTo>
                  <a:cubicBezTo>
                    <a:pt x="23" y="19"/>
                    <a:pt x="23" y="19"/>
                    <a:pt x="23" y="19"/>
                  </a:cubicBezTo>
                  <a:cubicBezTo>
                    <a:pt x="23" y="19"/>
                    <a:pt x="23" y="19"/>
                    <a:pt x="23" y="19"/>
                  </a:cubicBezTo>
                  <a:cubicBezTo>
                    <a:pt x="23" y="18"/>
                    <a:pt x="23" y="18"/>
                    <a:pt x="23" y="18"/>
                  </a:cubicBezTo>
                  <a:cubicBezTo>
                    <a:pt x="22" y="18"/>
                    <a:pt x="22" y="18"/>
                    <a:pt x="22" y="18"/>
                  </a:cubicBezTo>
                  <a:cubicBezTo>
                    <a:pt x="22" y="17"/>
                    <a:pt x="22" y="17"/>
                    <a:pt x="22" y="17"/>
                  </a:cubicBezTo>
                  <a:cubicBezTo>
                    <a:pt x="21" y="17"/>
                    <a:pt x="21" y="17"/>
                    <a:pt x="21" y="17"/>
                  </a:cubicBezTo>
                  <a:cubicBezTo>
                    <a:pt x="21" y="17"/>
                    <a:pt x="21" y="17"/>
                    <a:pt x="21" y="17"/>
                  </a:cubicBezTo>
                  <a:cubicBezTo>
                    <a:pt x="21" y="16"/>
                    <a:pt x="21" y="16"/>
                    <a:pt x="21" y="16"/>
                  </a:cubicBezTo>
                  <a:cubicBezTo>
                    <a:pt x="20" y="16"/>
                    <a:pt x="20" y="16"/>
                    <a:pt x="20" y="16"/>
                  </a:cubicBezTo>
                  <a:cubicBezTo>
                    <a:pt x="20" y="15"/>
                    <a:pt x="20" y="15"/>
                    <a:pt x="20" y="15"/>
                  </a:cubicBezTo>
                  <a:cubicBezTo>
                    <a:pt x="19" y="15"/>
                    <a:pt x="19" y="15"/>
                    <a:pt x="19" y="15"/>
                  </a:cubicBezTo>
                  <a:cubicBezTo>
                    <a:pt x="19" y="15"/>
                    <a:pt x="19" y="15"/>
                    <a:pt x="19" y="15"/>
                  </a:cubicBezTo>
                  <a:cubicBezTo>
                    <a:pt x="18" y="14"/>
                    <a:pt x="18" y="14"/>
                    <a:pt x="18" y="14"/>
                  </a:cubicBezTo>
                  <a:cubicBezTo>
                    <a:pt x="18" y="14"/>
                    <a:pt x="18" y="14"/>
                    <a:pt x="18" y="14"/>
                  </a:cubicBezTo>
                  <a:cubicBezTo>
                    <a:pt x="17" y="13"/>
                    <a:pt x="17" y="13"/>
                    <a:pt x="17" y="13"/>
                  </a:cubicBezTo>
                  <a:cubicBezTo>
                    <a:pt x="17" y="13"/>
                    <a:pt x="17" y="13"/>
                    <a:pt x="17" y="13"/>
                  </a:cubicBezTo>
                  <a:cubicBezTo>
                    <a:pt x="16" y="13"/>
                    <a:pt x="16" y="13"/>
                    <a:pt x="16" y="13"/>
                  </a:cubicBezTo>
                  <a:cubicBezTo>
                    <a:pt x="16" y="12"/>
                    <a:pt x="16" y="12"/>
                    <a:pt x="16" y="12"/>
                  </a:cubicBezTo>
                  <a:cubicBezTo>
                    <a:pt x="15" y="12"/>
                    <a:pt x="15" y="12"/>
                    <a:pt x="15" y="12"/>
                  </a:cubicBezTo>
                  <a:cubicBezTo>
                    <a:pt x="15" y="12"/>
                    <a:pt x="15" y="12"/>
                    <a:pt x="15" y="12"/>
                  </a:cubicBezTo>
                  <a:cubicBezTo>
                    <a:pt x="14" y="11"/>
                    <a:pt x="14" y="11"/>
                    <a:pt x="14" y="11"/>
                  </a:cubicBezTo>
                  <a:cubicBezTo>
                    <a:pt x="13" y="11"/>
                    <a:pt x="13" y="11"/>
                    <a:pt x="13" y="11"/>
                  </a:cubicBezTo>
                  <a:cubicBezTo>
                    <a:pt x="13" y="11"/>
                    <a:pt x="13" y="11"/>
                    <a:pt x="13" y="11"/>
                  </a:cubicBezTo>
                  <a:cubicBezTo>
                    <a:pt x="12" y="10"/>
                    <a:pt x="12" y="10"/>
                    <a:pt x="12" y="10"/>
                  </a:cubicBezTo>
                  <a:cubicBezTo>
                    <a:pt x="12" y="10"/>
                    <a:pt x="12" y="10"/>
                    <a:pt x="12" y="10"/>
                  </a:cubicBezTo>
                  <a:cubicBezTo>
                    <a:pt x="11" y="10"/>
                    <a:pt x="11" y="10"/>
                    <a:pt x="11" y="10"/>
                  </a:cubicBezTo>
                  <a:cubicBezTo>
                    <a:pt x="10" y="9"/>
                    <a:pt x="10" y="9"/>
                    <a:pt x="10" y="9"/>
                  </a:cubicBezTo>
                  <a:cubicBezTo>
                    <a:pt x="10" y="9"/>
                    <a:pt x="10" y="9"/>
                    <a:pt x="10" y="9"/>
                  </a:cubicBezTo>
                  <a:cubicBezTo>
                    <a:pt x="9" y="9"/>
                    <a:pt x="9" y="9"/>
                    <a:pt x="9" y="9"/>
                  </a:cubicBezTo>
                  <a:cubicBezTo>
                    <a:pt x="9" y="9"/>
                    <a:pt x="9" y="9"/>
                    <a:pt x="9" y="9"/>
                  </a:cubicBezTo>
                  <a:cubicBezTo>
                    <a:pt x="8" y="9"/>
                    <a:pt x="8" y="9"/>
                    <a:pt x="8" y="9"/>
                  </a:cubicBezTo>
                  <a:cubicBezTo>
                    <a:pt x="8" y="9"/>
                    <a:pt x="8" y="9"/>
                    <a:pt x="8" y="9"/>
                  </a:cubicBezTo>
                  <a:cubicBezTo>
                    <a:pt x="8" y="9"/>
                    <a:pt x="8" y="9"/>
                    <a:pt x="8" y="9"/>
                  </a:cubicBezTo>
                  <a:cubicBezTo>
                    <a:pt x="7" y="9"/>
                    <a:pt x="7" y="9"/>
                    <a:pt x="7" y="9"/>
                  </a:cubicBezTo>
                  <a:cubicBezTo>
                    <a:pt x="7" y="9"/>
                    <a:pt x="7" y="9"/>
                    <a:pt x="7" y="9"/>
                  </a:cubicBezTo>
                  <a:cubicBezTo>
                    <a:pt x="6" y="9"/>
                    <a:pt x="6" y="9"/>
                    <a:pt x="6" y="9"/>
                  </a:cubicBezTo>
                  <a:cubicBezTo>
                    <a:pt x="6" y="9"/>
                    <a:pt x="6" y="9"/>
                    <a:pt x="6" y="9"/>
                  </a:cubicBezTo>
                  <a:cubicBezTo>
                    <a:pt x="5" y="9"/>
                    <a:pt x="5" y="9"/>
                    <a:pt x="5" y="9"/>
                  </a:cubicBezTo>
                  <a:cubicBezTo>
                    <a:pt x="5" y="9"/>
                    <a:pt x="5" y="9"/>
                    <a:pt x="5" y="9"/>
                  </a:cubicBezTo>
                  <a:cubicBezTo>
                    <a:pt x="5" y="9"/>
                    <a:pt x="5" y="9"/>
                    <a:pt x="5" y="9"/>
                  </a:cubicBezTo>
                  <a:cubicBezTo>
                    <a:pt x="4" y="9"/>
                    <a:pt x="4" y="9"/>
                    <a:pt x="4" y="9"/>
                  </a:cubicBezTo>
                  <a:cubicBezTo>
                    <a:pt x="4" y="9"/>
                    <a:pt x="4" y="9"/>
                    <a:pt x="4" y="9"/>
                  </a:cubicBezTo>
                  <a:cubicBezTo>
                    <a:pt x="3" y="9"/>
                    <a:pt x="3" y="9"/>
                    <a:pt x="3" y="9"/>
                  </a:cubicBezTo>
                  <a:cubicBezTo>
                    <a:pt x="3" y="9"/>
                    <a:pt x="3" y="9"/>
                    <a:pt x="3" y="9"/>
                  </a:cubicBezTo>
                  <a:cubicBezTo>
                    <a:pt x="2" y="9"/>
                    <a:pt x="2" y="9"/>
                    <a:pt x="2" y="9"/>
                  </a:cubicBezTo>
                  <a:cubicBezTo>
                    <a:pt x="2" y="9"/>
                    <a:pt x="2" y="9"/>
                    <a:pt x="2" y="9"/>
                  </a:cubicBezTo>
                  <a:cubicBezTo>
                    <a:pt x="2" y="9"/>
                    <a:pt x="2" y="9"/>
                    <a:pt x="2" y="9"/>
                  </a:cubicBezTo>
                  <a:cubicBezTo>
                    <a:pt x="1" y="9"/>
                    <a:pt x="1" y="9"/>
                    <a:pt x="1" y="9"/>
                  </a:cubicBezTo>
                  <a:cubicBezTo>
                    <a:pt x="1" y="9"/>
                    <a:pt x="1" y="9"/>
                    <a:pt x="1" y="9"/>
                  </a:cubicBezTo>
                  <a:cubicBezTo>
                    <a:pt x="0" y="10"/>
                    <a:pt x="0" y="10"/>
                    <a:pt x="0" y="10"/>
                  </a:cubicBezTo>
                  <a:cubicBezTo>
                    <a:pt x="15" y="1"/>
                    <a:pt x="15" y="1"/>
                    <a:pt x="15" y="1"/>
                  </a:cubicBezTo>
                  <a:cubicBezTo>
                    <a:pt x="15" y="1"/>
                    <a:pt x="15" y="1"/>
                    <a:pt x="15" y="1"/>
                  </a:cubicBezTo>
                  <a:cubicBezTo>
                    <a:pt x="16" y="1"/>
                    <a:pt x="16" y="1"/>
                    <a:pt x="16" y="1"/>
                  </a:cubicBezTo>
                  <a:cubicBezTo>
                    <a:pt x="18" y="0"/>
                    <a:pt x="21" y="0"/>
                    <a:pt x="24" y="1"/>
                  </a:cubicBezTo>
                  <a:cubicBezTo>
                    <a:pt x="27" y="2"/>
                    <a:pt x="30" y="3"/>
                    <a:pt x="32" y="5"/>
                  </a:cubicBezTo>
                  <a:cubicBezTo>
                    <a:pt x="32" y="5"/>
                    <a:pt x="32" y="5"/>
                    <a:pt x="32" y="5"/>
                  </a:cubicBezTo>
                  <a:cubicBezTo>
                    <a:pt x="33" y="6"/>
                    <a:pt x="33" y="6"/>
                    <a:pt x="33" y="6"/>
                  </a:cubicBezTo>
                  <a:cubicBezTo>
                    <a:pt x="41" y="13"/>
                    <a:pt x="47" y="23"/>
                    <a:pt x="48" y="34"/>
                  </a:cubicBezTo>
                  <a:cubicBezTo>
                    <a:pt x="48" y="38"/>
                    <a:pt x="47" y="42"/>
                    <a:pt x="45" y="45"/>
                  </a:cubicBezTo>
                  <a:cubicBezTo>
                    <a:pt x="45" y="45"/>
                    <a:pt x="45" y="45"/>
                    <a:pt x="45" y="45"/>
                  </a:cubicBezTo>
                  <a:cubicBezTo>
                    <a:pt x="45" y="46"/>
                    <a:pt x="45" y="46"/>
                    <a:pt x="45" y="46"/>
                  </a:cubicBezTo>
                  <a:cubicBezTo>
                    <a:pt x="45" y="46"/>
                    <a:pt x="45" y="46"/>
                    <a:pt x="45" y="46"/>
                  </a:cubicBezTo>
                  <a:cubicBezTo>
                    <a:pt x="45" y="46"/>
                    <a:pt x="45" y="46"/>
                    <a:pt x="45" y="46"/>
                  </a:cubicBezTo>
                  <a:cubicBezTo>
                    <a:pt x="45" y="47"/>
                    <a:pt x="45" y="47"/>
                    <a:pt x="45" y="47"/>
                  </a:cubicBezTo>
                  <a:cubicBezTo>
                    <a:pt x="44" y="47"/>
                    <a:pt x="44" y="47"/>
                    <a:pt x="44" y="47"/>
                  </a:cubicBezTo>
                  <a:cubicBezTo>
                    <a:pt x="44" y="47"/>
                    <a:pt x="44" y="47"/>
                    <a:pt x="44" y="47"/>
                  </a:cubicBezTo>
                  <a:cubicBezTo>
                    <a:pt x="44" y="47"/>
                    <a:pt x="44" y="47"/>
                    <a:pt x="44" y="47"/>
                  </a:cubicBezTo>
                  <a:cubicBezTo>
                    <a:pt x="43" y="48"/>
                    <a:pt x="43" y="48"/>
                    <a:pt x="43" y="48"/>
                  </a:cubicBezTo>
                  <a:cubicBezTo>
                    <a:pt x="43" y="48"/>
                    <a:pt x="43" y="48"/>
                    <a:pt x="43" y="48"/>
                  </a:cubicBezTo>
                  <a:cubicBezTo>
                    <a:pt x="43" y="48"/>
                    <a:pt x="43" y="48"/>
                    <a:pt x="43" y="48"/>
                  </a:cubicBezTo>
                  <a:cubicBezTo>
                    <a:pt x="43" y="48"/>
                    <a:pt x="43" y="48"/>
                    <a:pt x="43" y="48"/>
                  </a:cubicBezTo>
                  <a:cubicBezTo>
                    <a:pt x="42" y="49"/>
                    <a:pt x="42" y="49"/>
                    <a:pt x="42" y="49"/>
                  </a:cubicBezTo>
                  <a:cubicBezTo>
                    <a:pt x="28" y="57"/>
                    <a:pt x="28" y="57"/>
                    <a:pt x="28" y="57"/>
                  </a:cubicBezTo>
                  <a:cubicBezTo>
                    <a:pt x="28" y="57"/>
                    <a:pt x="28" y="57"/>
                    <a:pt x="28" y="57"/>
                  </a:cubicBezTo>
                  <a:cubicBezTo>
                    <a:pt x="28" y="57"/>
                    <a:pt x="28" y="57"/>
                    <a:pt x="28" y="57"/>
                  </a:cubicBezTo>
                  <a:lnTo>
                    <a:pt x="29" y="56"/>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íšlíḑe"/>
            <p:cNvSpPr/>
            <p:nvPr/>
          </p:nvSpPr>
          <p:spPr bwMode="auto">
            <a:xfrm>
              <a:off x="7243763" y="3998913"/>
              <a:ext cx="134938" cy="200025"/>
            </a:xfrm>
            <a:custGeom>
              <a:avLst/>
              <a:gdLst>
                <a:gd name="T0" fmla="*/ 19 w 38"/>
                <a:gd name="T1" fmla="*/ 6 h 57"/>
                <a:gd name="T2" fmla="*/ 38 w 38"/>
                <a:gd name="T3" fmla="*/ 40 h 57"/>
                <a:gd name="T4" fmla="*/ 19 w 38"/>
                <a:gd name="T5" fmla="*/ 51 h 57"/>
                <a:gd name="T6" fmla="*/ 0 w 38"/>
                <a:gd name="T7" fmla="*/ 17 h 57"/>
                <a:gd name="T8" fmla="*/ 19 w 38"/>
                <a:gd name="T9" fmla="*/ 6 h 57"/>
              </a:gdLst>
              <a:ahLst/>
              <a:cxnLst>
                <a:cxn ang="0">
                  <a:pos x="T0" y="T1"/>
                </a:cxn>
                <a:cxn ang="0">
                  <a:pos x="T2" y="T3"/>
                </a:cxn>
                <a:cxn ang="0">
                  <a:pos x="T4" y="T5"/>
                </a:cxn>
                <a:cxn ang="0">
                  <a:pos x="T6" y="T7"/>
                </a:cxn>
                <a:cxn ang="0">
                  <a:pos x="T8" y="T9"/>
                </a:cxn>
              </a:cxnLst>
              <a:rect l="0" t="0" r="r" b="b"/>
              <a:pathLst>
                <a:path w="38" h="57">
                  <a:moveTo>
                    <a:pt x="19" y="6"/>
                  </a:moveTo>
                  <a:cubicBezTo>
                    <a:pt x="30" y="12"/>
                    <a:pt x="38" y="27"/>
                    <a:pt x="38" y="40"/>
                  </a:cubicBezTo>
                  <a:cubicBezTo>
                    <a:pt x="38" y="52"/>
                    <a:pt x="30" y="57"/>
                    <a:pt x="19" y="51"/>
                  </a:cubicBezTo>
                  <a:cubicBezTo>
                    <a:pt x="8" y="45"/>
                    <a:pt x="0" y="30"/>
                    <a:pt x="0" y="17"/>
                  </a:cubicBezTo>
                  <a:cubicBezTo>
                    <a:pt x="0" y="5"/>
                    <a:pt x="8" y="0"/>
                    <a:pt x="19" y="6"/>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ïS1idê"/>
            <p:cNvSpPr/>
            <p:nvPr/>
          </p:nvSpPr>
          <p:spPr bwMode="auto">
            <a:xfrm>
              <a:off x="7265988" y="4038600"/>
              <a:ext cx="87313" cy="130175"/>
            </a:xfrm>
            <a:custGeom>
              <a:avLst/>
              <a:gdLst>
                <a:gd name="T0" fmla="*/ 12 w 25"/>
                <a:gd name="T1" fmla="*/ 4 h 37"/>
                <a:gd name="T2" fmla="*/ 25 w 25"/>
                <a:gd name="T3" fmla="*/ 24 h 37"/>
                <a:gd name="T4" fmla="*/ 25 w 25"/>
                <a:gd name="T5" fmla="*/ 26 h 37"/>
                <a:gd name="T6" fmla="*/ 12 w 25"/>
                <a:gd name="T7" fmla="*/ 33 h 37"/>
                <a:gd name="T8" fmla="*/ 0 w 25"/>
                <a:gd name="T9" fmla="*/ 11 h 37"/>
                <a:gd name="T10" fmla="*/ 0 w 25"/>
                <a:gd name="T11" fmla="*/ 10 h 37"/>
                <a:gd name="T12" fmla="*/ 12 w 25"/>
                <a:gd name="T13" fmla="*/ 4 h 37"/>
              </a:gdLst>
              <a:ahLst/>
              <a:cxnLst>
                <a:cxn ang="0">
                  <a:pos x="T0" y="T1"/>
                </a:cxn>
                <a:cxn ang="0">
                  <a:pos x="T2" y="T3"/>
                </a:cxn>
                <a:cxn ang="0">
                  <a:pos x="T4" y="T5"/>
                </a:cxn>
                <a:cxn ang="0">
                  <a:pos x="T6" y="T7"/>
                </a:cxn>
                <a:cxn ang="0">
                  <a:pos x="T8" y="T9"/>
                </a:cxn>
                <a:cxn ang="0">
                  <a:pos x="T10" y="T11"/>
                </a:cxn>
                <a:cxn ang="0">
                  <a:pos x="T12" y="T13"/>
                </a:cxn>
              </a:cxnLst>
              <a:rect l="0" t="0" r="r" b="b"/>
              <a:pathLst>
                <a:path w="25" h="37">
                  <a:moveTo>
                    <a:pt x="12" y="4"/>
                  </a:moveTo>
                  <a:cubicBezTo>
                    <a:pt x="19" y="8"/>
                    <a:pt x="24" y="17"/>
                    <a:pt x="25" y="24"/>
                  </a:cubicBezTo>
                  <a:cubicBezTo>
                    <a:pt x="25" y="25"/>
                    <a:pt x="25" y="25"/>
                    <a:pt x="25" y="26"/>
                  </a:cubicBezTo>
                  <a:cubicBezTo>
                    <a:pt x="25" y="34"/>
                    <a:pt x="19" y="37"/>
                    <a:pt x="12" y="33"/>
                  </a:cubicBezTo>
                  <a:cubicBezTo>
                    <a:pt x="5" y="29"/>
                    <a:pt x="0" y="19"/>
                    <a:pt x="0" y="11"/>
                  </a:cubicBezTo>
                  <a:cubicBezTo>
                    <a:pt x="0" y="11"/>
                    <a:pt x="0" y="10"/>
                    <a:pt x="0" y="10"/>
                  </a:cubicBezTo>
                  <a:cubicBezTo>
                    <a:pt x="0" y="3"/>
                    <a:pt x="6" y="0"/>
                    <a:pt x="12" y="4"/>
                  </a:cubicBezTo>
                  <a:close/>
                </a:path>
              </a:pathLst>
            </a:custGeom>
            <a:solidFill>
              <a:srgbClr val="DB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ïṣľîḋe"/>
            <p:cNvSpPr/>
            <p:nvPr/>
          </p:nvSpPr>
          <p:spPr bwMode="auto">
            <a:xfrm>
              <a:off x="7275513" y="4056063"/>
              <a:ext cx="66675" cy="93663"/>
            </a:xfrm>
            <a:custGeom>
              <a:avLst/>
              <a:gdLst>
                <a:gd name="T0" fmla="*/ 9 w 19"/>
                <a:gd name="T1" fmla="*/ 3 h 27"/>
                <a:gd name="T2" fmla="*/ 19 w 19"/>
                <a:gd name="T3" fmla="*/ 18 h 27"/>
                <a:gd name="T4" fmla="*/ 19 w 19"/>
                <a:gd name="T5" fmla="*/ 19 h 27"/>
                <a:gd name="T6" fmla="*/ 9 w 19"/>
                <a:gd name="T7" fmla="*/ 24 h 27"/>
                <a:gd name="T8" fmla="*/ 0 w 19"/>
                <a:gd name="T9" fmla="*/ 8 h 27"/>
                <a:gd name="T10" fmla="*/ 0 w 19"/>
                <a:gd name="T11" fmla="*/ 7 h 27"/>
                <a:gd name="T12" fmla="*/ 9 w 19"/>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9" y="3"/>
                  </a:moveTo>
                  <a:cubicBezTo>
                    <a:pt x="14" y="6"/>
                    <a:pt x="18" y="12"/>
                    <a:pt x="19" y="18"/>
                  </a:cubicBezTo>
                  <a:cubicBezTo>
                    <a:pt x="19" y="19"/>
                    <a:pt x="19" y="19"/>
                    <a:pt x="19" y="19"/>
                  </a:cubicBezTo>
                  <a:cubicBezTo>
                    <a:pt x="19" y="25"/>
                    <a:pt x="14" y="27"/>
                    <a:pt x="9" y="24"/>
                  </a:cubicBezTo>
                  <a:cubicBezTo>
                    <a:pt x="4" y="21"/>
                    <a:pt x="0" y="14"/>
                    <a:pt x="0" y="8"/>
                  </a:cubicBezTo>
                  <a:cubicBezTo>
                    <a:pt x="0" y="7"/>
                    <a:pt x="0" y="7"/>
                    <a:pt x="0" y="7"/>
                  </a:cubicBezTo>
                  <a:cubicBezTo>
                    <a:pt x="1" y="2"/>
                    <a:pt x="5" y="0"/>
                    <a:pt x="9" y="3"/>
                  </a:cubicBezTo>
                  <a:close/>
                </a:path>
              </a:pathLst>
            </a:custGeom>
            <a:solidFill>
              <a:srgbClr val="A9B3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ïṥļïḋe"/>
            <p:cNvSpPr/>
            <p:nvPr/>
          </p:nvSpPr>
          <p:spPr bwMode="auto">
            <a:xfrm>
              <a:off x="7275513" y="4059238"/>
              <a:ext cx="46038" cy="84138"/>
            </a:xfrm>
            <a:custGeom>
              <a:avLst/>
              <a:gdLst>
                <a:gd name="T0" fmla="*/ 0 w 13"/>
                <a:gd name="T1" fmla="*/ 6 h 24"/>
                <a:gd name="T2" fmla="*/ 7 w 13"/>
                <a:gd name="T3" fmla="*/ 1 h 24"/>
                <a:gd name="T4" fmla="*/ 2 w 13"/>
                <a:gd name="T5" fmla="*/ 6 h 24"/>
                <a:gd name="T6" fmla="*/ 2 w 13"/>
                <a:gd name="T7" fmla="*/ 7 h 24"/>
                <a:gd name="T8" fmla="*/ 11 w 13"/>
                <a:gd name="T9" fmla="*/ 23 h 24"/>
                <a:gd name="T10" fmla="*/ 13 w 13"/>
                <a:gd name="T11" fmla="*/ 24 h 24"/>
                <a:gd name="T12" fmla="*/ 9 w 13"/>
                <a:gd name="T13" fmla="*/ 23 h 24"/>
                <a:gd name="T14" fmla="*/ 0 w 13"/>
                <a:gd name="T15" fmla="*/ 7 h 24"/>
                <a:gd name="T16" fmla="*/ 0 w 13"/>
                <a:gd name="T1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4">
                  <a:moveTo>
                    <a:pt x="0" y="6"/>
                  </a:moveTo>
                  <a:cubicBezTo>
                    <a:pt x="1" y="2"/>
                    <a:pt x="3" y="0"/>
                    <a:pt x="7" y="1"/>
                  </a:cubicBezTo>
                  <a:cubicBezTo>
                    <a:pt x="4" y="1"/>
                    <a:pt x="2" y="3"/>
                    <a:pt x="2" y="6"/>
                  </a:cubicBezTo>
                  <a:cubicBezTo>
                    <a:pt x="2" y="7"/>
                    <a:pt x="2" y="7"/>
                    <a:pt x="2" y="7"/>
                  </a:cubicBezTo>
                  <a:cubicBezTo>
                    <a:pt x="2" y="13"/>
                    <a:pt x="6" y="20"/>
                    <a:pt x="11" y="23"/>
                  </a:cubicBezTo>
                  <a:cubicBezTo>
                    <a:pt x="12" y="24"/>
                    <a:pt x="13" y="24"/>
                    <a:pt x="13" y="24"/>
                  </a:cubicBezTo>
                  <a:cubicBezTo>
                    <a:pt x="12" y="24"/>
                    <a:pt x="11" y="24"/>
                    <a:pt x="9" y="23"/>
                  </a:cubicBezTo>
                  <a:cubicBezTo>
                    <a:pt x="4" y="20"/>
                    <a:pt x="0" y="13"/>
                    <a:pt x="0" y="7"/>
                  </a:cubicBezTo>
                  <a:lnTo>
                    <a:pt x="0" y="6"/>
                  </a:lnTo>
                  <a:close/>
                </a:path>
              </a:pathLst>
            </a:custGeom>
            <a:solidFill>
              <a:srgbClr val="B1D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îśľidè"/>
            <p:cNvSpPr/>
            <p:nvPr/>
          </p:nvSpPr>
          <p:spPr bwMode="auto">
            <a:xfrm>
              <a:off x="7297738" y="4079875"/>
              <a:ext cx="26988" cy="42863"/>
            </a:xfrm>
            <a:custGeom>
              <a:avLst/>
              <a:gdLst>
                <a:gd name="T0" fmla="*/ 4 w 8"/>
                <a:gd name="T1" fmla="*/ 2 h 12"/>
                <a:gd name="T2" fmla="*/ 0 w 8"/>
                <a:gd name="T3" fmla="*/ 4 h 12"/>
                <a:gd name="T4" fmla="*/ 4 w 8"/>
                <a:gd name="T5" fmla="*/ 11 h 12"/>
                <a:gd name="T6" fmla="*/ 8 w 8"/>
                <a:gd name="T7" fmla="*/ 9 h 12"/>
                <a:gd name="T8" fmla="*/ 4 w 8"/>
                <a:gd name="T9" fmla="*/ 2 h 12"/>
              </a:gdLst>
              <a:ahLst/>
              <a:cxnLst>
                <a:cxn ang="0">
                  <a:pos x="T0" y="T1"/>
                </a:cxn>
                <a:cxn ang="0">
                  <a:pos x="T2" y="T3"/>
                </a:cxn>
                <a:cxn ang="0">
                  <a:pos x="T4" y="T5"/>
                </a:cxn>
                <a:cxn ang="0">
                  <a:pos x="T6" y="T7"/>
                </a:cxn>
                <a:cxn ang="0">
                  <a:pos x="T8" y="T9"/>
                </a:cxn>
              </a:cxnLst>
              <a:rect l="0" t="0" r="r" b="b"/>
              <a:pathLst>
                <a:path w="8" h="12">
                  <a:moveTo>
                    <a:pt x="4" y="2"/>
                  </a:moveTo>
                  <a:cubicBezTo>
                    <a:pt x="2" y="0"/>
                    <a:pt x="0" y="1"/>
                    <a:pt x="0" y="4"/>
                  </a:cubicBezTo>
                  <a:cubicBezTo>
                    <a:pt x="0" y="7"/>
                    <a:pt x="2" y="10"/>
                    <a:pt x="4" y="11"/>
                  </a:cubicBezTo>
                  <a:cubicBezTo>
                    <a:pt x="6" y="12"/>
                    <a:pt x="8" y="11"/>
                    <a:pt x="8" y="9"/>
                  </a:cubicBezTo>
                  <a:cubicBezTo>
                    <a:pt x="8" y="6"/>
                    <a:pt x="6" y="3"/>
                    <a:pt x="4" y="2"/>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îṧlïḓè"/>
            <p:cNvSpPr/>
            <p:nvPr/>
          </p:nvSpPr>
          <p:spPr bwMode="auto">
            <a:xfrm>
              <a:off x="7265988" y="3960813"/>
              <a:ext cx="188913" cy="182563"/>
            </a:xfrm>
            <a:custGeom>
              <a:avLst/>
              <a:gdLst>
                <a:gd name="T0" fmla="*/ 40 w 54"/>
                <a:gd name="T1" fmla="*/ 10 h 52"/>
                <a:gd name="T2" fmla="*/ 18 w 54"/>
                <a:gd name="T3" fmla="*/ 1 h 52"/>
                <a:gd name="T4" fmla="*/ 13 w 54"/>
                <a:gd name="T5" fmla="*/ 2 h 52"/>
                <a:gd name="T6" fmla="*/ 2 w 54"/>
                <a:gd name="T7" fmla="*/ 9 h 52"/>
                <a:gd name="T8" fmla="*/ 2 w 54"/>
                <a:gd name="T9" fmla="*/ 11 h 52"/>
                <a:gd name="T10" fmla="*/ 2 w 54"/>
                <a:gd name="T11" fmla="*/ 11 h 52"/>
                <a:gd name="T12" fmla="*/ 31 w 54"/>
                <a:gd name="T13" fmla="*/ 30 h 52"/>
                <a:gd name="T14" fmla="*/ 37 w 54"/>
                <a:gd name="T15" fmla="*/ 49 h 52"/>
                <a:gd name="T16" fmla="*/ 40 w 54"/>
                <a:gd name="T17" fmla="*/ 51 h 52"/>
                <a:gd name="T18" fmla="*/ 52 w 54"/>
                <a:gd name="T19" fmla="*/ 45 h 52"/>
                <a:gd name="T20" fmla="*/ 54 w 54"/>
                <a:gd name="T21" fmla="*/ 42 h 52"/>
                <a:gd name="T22" fmla="*/ 40 w 54"/>
                <a:gd name="T23"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52">
                  <a:moveTo>
                    <a:pt x="40" y="10"/>
                  </a:moveTo>
                  <a:cubicBezTo>
                    <a:pt x="40" y="10"/>
                    <a:pt x="29" y="0"/>
                    <a:pt x="18" y="1"/>
                  </a:cubicBezTo>
                  <a:cubicBezTo>
                    <a:pt x="16" y="1"/>
                    <a:pt x="15" y="2"/>
                    <a:pt x="13" y="2"/>
                  </a:cubicBezTo>
                  <a:cubicBezTo>
                    <a:pt x="2" y="9"/>
                    <a:pt x="2" y="9"/>
                    <a:pt x="2" y="9"/>
                  </a:cubicBezTo>
                  <a:cubicBezTo>
                    <a:pt x="0" y="10"/>
                    <a:pt x="2" y="11"/>
                    <a:pt x="2" y="11"/>
                  </a:cubicBezTo>
                  <a:cubicBezTo>
                    <a:pt x="2" y="11"/>
                    <a:pt x="2" y="11"/>
                    <a:pt x="2" y="11"/>
                  </a:cubicBezTo>
                  <a:cubicBezTo>
                    <a:pt x="9" y="10"/>
                    <a:pt x="20" y="13"/>
                    <a:pt x="31" y="30"/>
                  </a:cubicBezTo>
                  <a:cubicBezTo>
                    <a:pt x="31" y="30"/>
                    <a:pt x="35" y="37"/>
                    <a:pt x="37" y="49"/>
                  </a:cubicBezTo>
                  <a:cubicBezTo>
                    <a:pt x="37" y="51"/>
                    <a:pt x="38" y="52"/>
                    <a:pt x="40" y="51"/>
                  </a:cubicBezTo>
                  <a:cubicBezTo>
                    <a:pt x="52" y="45"/>
                    <a:pt x="52" y="45"/>
                    <a:pt x="52" y="45"/>
                  </a:cubicBezTo>
                  <a:cubicBezTo>
                    <a:pt x="53" y="44"/>
                    <a:pt x="53" y="43"/>
                    <a:pt x="54" y="42"/>
                  </a:cubicBezTo>
                  <a:cubicBezTo>
                    <a:pt x="54" y="37"/>
                    <a:pt x="53" y="23"/>
                    <a:pt x="40" y="10"/>
                  </a:cubicBez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íŝļíde"/>
            <p:cNvSpPr/>
            <p:nvPr/>
          </p:nvSpPr>
          <p:spPr bwMode="auto">
            <a:xfrm>
              <a:off x="7353300" y="3981450"/>
              <a:ext cx="52388" cy="46038"/>
            </a:xfrm>
            <a:custGeom>
              <a:avLst/>
              <a:gdLst>
                <a:gd name="T0" fmla="*/ 0 w 33"/>
                <a:gd name="T1" fmla="*/ 18 h 29"/>
                <a:gd name="T2" fmla="*/ 0 w 33"/>
                <a:gd name="T3" fmla="*/ 29 h 29"/>
                <a:gd name="T4" fmla="*/ 33 w 33"/>
                <a:gd name="T5" fmla="*/ 11 h 29"/>
                <a:gd name="T6" fmla="*/ 33 w 33"/>
                <a:gd name="T7" fmla="*/ 0 h 29"/>
                <a:gd name="T8" fmla="*/ 0 w 33"/>
                <a:gd name="T9" fmla="*/ 18 h 29"/>
              </a:gdLst>
              <a:ahLst/>
              <a:cxnLst>
                <a:cxn ang="0">
                  <a:pos x="T0" y="T1"/>
                </a:cxn>
                <a:cxn ang="0">
                  <a:pos x="T2" y="T3"/>
                </a:cxn>
                <a:cxn ang="0">
                  <a:pos x="T4" y="T5"/>
                </a:cxn>
                <a:cxn ang="0">
                  <a:pos x="T6" y="T7"/>
                </a:cxn>
                <a:cxn ang="0">
                  <a:pos x="T8" y="T9"/>
                </a:cxn>
              </a:cxnLst>
              <a:rect l="0" t="0" r="r" b="b"/>
              <a:pathLst>
                <a:path w="33" h="29">
                  <a:moveTo>
                    <a:pt x="0" y="18"/>
                  </a:moveTo>
                  <a:lnTo>
                    <a:pt x="0" y="29"/>
                  </a:lnTo>
                  <a:lnTo>
                    <a:pt x="33" y="11"/>
                  </a:lnTo>
                  <a:lnTo>
                    <a:pt x="33" y="0"/>
                  </a:lnTo>
                  <a:lnTo>
                    <a:pt x="0" y="18"/>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î$líḓè"/>
            <p:cNvSpPr/>
            <p:nvPr/>
          </p:nvSpPr>
          <p:spPr bwMode="auto">
            <a:xfrm>
              <a:off x="7300913" y="3949700"/>
              <a:ext cx="104775" cy="60325"/>
            </a:xfrm>
            <a:custGeom>
              <a:avLst/>
              <a:gdLst>
                <a:gd name="T0" fmla="*/ 66 w 66"/>
                <a:gd name="T1" fmla="*/ 20 h 38"/>
                <a:gd name="T2" fmla="*/ 33 w 66"/>
                <a:gd name="T3" fmla="*/ 38 h 38"/>
                <a:gd name="T4" fmla="*/ 0 w 66"/>
                <a:gd name="T5" fmla="*/ 20 h 38"/>
                <a:gd name="T6" fmla="*/ 33 w 66"/>
                <a:gd name="T7" fmla="*/ 0 h 38"/>
                <a:gd name="T8" fmla="*/ 66 w 66"/>
                <a:gd name="T9" fmla="*/ 20 h 38"/>
              </a:gdLst>
              <a:ahLst/>
              <a:cxnLst>
                <a:cxn ang="0">
                  <a:pos x="T0" y="T1"/>
                </a:cxn>
                <a:cxn ang="0">
                  <a:pos x="T2" y="T3"/>
                </a:cxn>
                <a:cxn ang="0">
                  <a:pos x="T4" y="T5"/>
                </a:cxn>
                <a:cxn ang="0">
                  <a:pos x="T6" y="T7"/>
                </a:cxn>
                <a:cxn ang="0">
                  <a:pos x="T8" y="T9"/>
                </a:cxn>
              </a:cxnLst>
              <a:rect l="0" t="0" r="r" b="b"/>
              <a:pathLst>
                <a:path w="66" h="38">
                  <a:moveTo>
                    <a:pt x="66" y="20"/>
                  </a:moveTo>
                  <a:lnTo>
                    <a:pt x="33" y="38"/>
                  </a:lnTo>
                  <a:lnTo>
                    <a:pt x="0" y="20"/>
                  </a:lnTo>
                  <a:lnTo>
                    <a:pt x="33" y="0"/>
                  </a:lnTo>
                  <a:lnTo>
                    <a:pt x="66" y="20"/>
                  </a:lnTo>
                  <a:close/>
                </a:path>
              </a:pathLst>
            </a:custGeom>
            <a:solidFill>
              <a:srgbClr val="575E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îšlîďè"/>
            <p:cNvSpPr/>
            <p:nvPr/>
          </p:nvSpPr>
          <p:spPr bwMode="auto">
            <a:xfrm>
              <a:off x="7300913" y="3981450"/>
              <a:ext cx="52388" cy="46038"/>
            </a:xfrm>
            <a:custGeom>
              <a:avLst/>
              <a:gdLst>
                <a:gd name="T0" fmla="*/ 33 w 33"/>
                <a:gd name="T1" fmla="*/ 18 h 29"/>
                <a:gd name="T2" fmla="*/ 33 w 33"/>
                <a:gd name="T3" fmla="*/ 29 h 29"/>
                <a:gd name="T4" fmla="*/ 0 w 33"/>
                <a:gd name="T5" fmla="*/ 11 h 29"/>
                <a:gd name="T6" fmla="*/ 0 w 33"/>
                <a:gd name="T7" fmla="*/ 0 h 29"/>
                <a:gd name="T8" fmla="*/ 33 w 33"/>
                <a:gd name="T9" fmla="*/ 18 h 29"/>
              </a:gdLst>
              <a:ahLst/>
              <a:cxnLst>
                <a:cxn ang="0">
                  <a:pos x="T0" y="T1"/>
                </a:cxn>
                <a:cxn ang="0">
                  <a:pos x="T2" y="T3"/>
                </a:cxn>
                <a:cxn ang="0">
                  <a:pos x="T4" y="T5"/>
                </a:cxn>
                <a:cxn ang="0">
                  <a:pos x="T6" y="T7"/>
                </a:cxn>
                <a:cxn ang="0">
                  <a:pos x="T8" y="T9"/>
                </a:cxn>
              </a:cxnLst>
              <a:rect l="0" t="0" r="r" b="b"/>
              <a:pathLst>
                <a:path w="33" h="29">
                  <a:moveTo>
                    <a:pt x="33" y="18"/>
                  </a:moveTo>
                  <a:lnTo>
                    <a:pt x="33" y="29"/>
                  </a:lnTo>
                  <a:lnTo>
                    <a:pt x="0" y="11"/>
                  </a:lnTo>
                  <a:lnTo>
                    <a:pt x="0" y="0"/>
                  </a:lnTo>
                  <a:lnTo>
                    <a:pt x="33" y="18"/>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ïṥḷiḓe"/>
            <p:cNvSpPr/>
            <p:nvPr/>
          </p:nvSpPr>
          <p:spPr bwMode="auto">
            <a:xfrm>
              <a:off x="6294438" y="2706688"/>
              <a:ext cx="52388" cy="688975"/>
            </a:xfrm>
            <a:custGeom>
              <a:avLst/>
              <a:gdLst>
                <a:gd name="T0" fmla="*/ 0 w 33"/>
                <a:gd name="T1" fmla="*/ 20 h 434"/>
                <a:gd name="T2" fmla="*/ 0 w 33"/>
                <a:gd name="T3" fmla="*/ 434 h 434"/>
                <a:gd name="T4" fmla="*/ 33 w 33"/>
                <a:gd name="T5" fmla="*/ 414 h 434"/>
                <a:gd name="T6" fmla="*/ 33 w 33"/>
                <a:gd name="T7" fmla="*/ 0 h 434"/>
                <a:gd name="T8" fmla="*/ 0 w 33"/>
                <a:gd name="T9" fmla="*/ 20 h 434"/>
              </a:gdLst>
              <a:ahLst/>
              <a:cxnLst>
                <a:cxn ang="0">
                  <a:pos x="T0" y="T1"/>
                </a:cxn>
                <a:cxn ang="0">
                  <a:pos x="T2" y="T3"/>
                </a:cxn>
                <a:cxn ang="0">
                  <a:pos x="T4" y="T5"/>
                </a:cxn>
                <a:cxn ang="0">
                  <a:pos x="T6" y="T7"/>
                </a:cxn>
                <a:cxn ang="0">
                  <a:pos x="T8" y="T9"/>
                </a:cxn>
              </a:cxnLst>
              <a:rect l="0" t="0" r="r" b="b"/>
              <a:pathLst>
                <a:path w="33" h="434">
                  <a:moveTo>
                    <a:pt x="0" y="20"/>
                  </a:moveTo>
                  <a:lnTo>
                    <a:pt x="0" y="434"/>
                  </a:lnTo>
                  <a:lnTo>
                    <a:pt x="33" y="414"/>
                  </a:lnTo>
                  <a:lnTo>
                    <a:pt x="33" y="0"/>
                  </a:lnTo>
                  <a:lnTo>
                    <a:pt x="0" y="20"/>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îŝḻîḍè"/>
            <p:cNvSpPr/>
            <p:nvPr/>
          </p:nvSpPr>
          <p:spPr bwMode="auto">
            <a:xfrm>
              <a:off x="6242050" y="2678113"/>
              <a:ext cx="104775" cy="60325"/>
            </a:xfrm>
            <a:custGeom>
              <a:avLst/>
              <a:gdLst>
                <a:gd name="T0" fmla="*/ 66 w 66"/>
                <a:gd name="T1" fmla="*/ 18 h 38"/>
                <a:gd name="T2" fmla="*/ 33 w 66"/>
                <a:gd name="T3" fmla="*/ 38 h 38"/>
                <a:gd name="T4" fmla="*/ 0 w 66"/>
                <a:gd name="T5" fmla="*/ 18 h 38"/>
                <a:gd name="T6" fmla="*/ 33 w 66"/>
                <a:gd name="T7" fmla="*/ 0 h 38"/>
                <a:gd name="T8" fmla="*/ 66 w 66"/>
                <a:gd name="T9" fmla="*/ 18 h 38"/>
              </a:gdLst>
              <a:ahLst/>
              <a:cxnLst>
                <a:cxn ang="0">
                  <a:pos x="T0" y="T1"/>
                </a:cxn>
                <a:cxn ang="0">
                  <a:pos x="T2" y="T3"/>
                </a:cxn>
                <a:cxn ang="0">
                  <a:pos x="T4" y="T5"/>
                </a:cxn>
                <a:cxn ang="0">
                  <a:pos x="T6" y="T7"/>
                </a:cxn>
                <a:cxn ang="0">
                  <a:pos x="T8" y="T9"/>
                </a:cxn>
              </a:cxnLst>
              <a:rect l="0" t="0" r="r" b="b"/>
              <a:pathLst>
                <a:path w="66" h="38">
                  <a:moveTo>
                    <a:pt x="66" y="18"/>
                  </a:moveTo>
                  <a:lnTo>
                    <a:pt x="33" y="38"/>
                  </a:lnTo>
                  <a:lnTo>
                    <a:pt x="0" y="18"/>
                  </a:lnTo>
                  <a:lnTo>
                    <a:pt x="33" y="0"/>
                  </a:lnTo>
                  <a:lnTo>
                    <a:pt x="66" y="18"/>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îšḻïḋé"/>
            <p:cNvSpPr/>
            <p:nvPr/>
          </p:nvSpPr>
          <p:spPr bwMode="auto">
            <a:xfrm>
              <a:off x="6242050" y="2706688"/>
              <a:ext cx="52388" cy="688975"/>
            </a:xfrm>
            <a:custGeom>
              <a:avLst/>
              <a:gdLst>
                <a:gd name="T0" fmla="*/ 33 w 33"/>
                <a:gd name="T1" fmla="*/ 20 h 434"/>
                <a:gd name="T2" fmla="*/ 33 w 33"/>
                <a:gd name="T3" fmla="*/ 434 h 434"/>
                <a:gd name="T4" fmla="*/ 0 w 33"/>
                <a:gd name="T5" fmla="*/ 414 h 434"/>
                <a:gd name="T6" fmla="*/ 0 w 33"/>
                <a:gd name="T7" fmla="*/ 0 h 434"/>
                <a:gd name="T8" fmla="*/ 33 w 33"/>
                <a:gd name="T9" fmla="*/ 20 h 434"/>
              </a:gdLst>
              <a:ahLst/>
              <a:cxnLst>
                <a:cxn ang="0">
                  <a:pos x="T0" y="T1"/>
                </a:cxn>
                <a:cxn ang="0">
                  <a:pos x="T2" y="T3"/>
                </a:cxn>
                <a:cxn ang="0">
                  <a:pos x="T4" y="T5"/>
                </a:cxn>
                <a:cxn ang="0">
                  <a:pos x="T6" y="T7"/>
                </a:cxn>
                <a:cxn ang="0">
                  <a:pos x="T8" y="T9"/>
                </a:cxn>
              </a:cxnLst>
              <a:rect l="0" t="0" r="r" b="b"/>
              <a:pathLst>
                <a:path w="33" h="434">
                  <a:moveTo>
                    <a:pt x="33" y="20"/>
                  </a:moveTo>
                  <a:lnTo>
                    <a:pt x="33" y="434"/>
                  </a:lnTo>
                  <a:lnTo>
                    <a:pt x="0" y="414"/>
                  </a:lnTo>
                  <a:lnTo>
                    <a:pt x="0" y="0"/>
                  </a:lnTo>
                  <a:lnTo>
                    <a:pt x="33" y="20"/>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íṥļîdê"/>
            <p:cNvSpPr/>
            <p:nvPr/>
          </p:nvSpPr>
          <p:spPr bwMode="auto">
            <a:xfrm>
              <a:off x="5868988" y="3251200"/>
              <a:ext cx="425450" cy="298450"/>
            </a:xfrm>
            <a:custGeom>
              <a:avLst/>
              <a:gdLst>
                <a:gd name="T0" fmla="*/ 0 w 268"/>
                <a:gd name="T1" fmla="*/ 155 h 188"/>
                <a:gd name="T2" fmla="*/ 0 w 268"/>
                <a:gd name="T3" fmla="*/ 188 h 188"/>
                <a:gd name="T4" fmla="*/ 268 w 268"/>
                <a:gd name="T5" fmla="*/ 33 h 188"/>
                <a:gd name="T6" fmla="*/ 268 w 268"/>
                <a:gd name="T7" fmla="*/ 0 h 188"/>
                <a:gd name="T8" fmla="*/ 0 w 268"/>
                <a:gd name="T9" fmla="*/ 155 h 188"/>
              </a:gdLst>
              <a:ahLst/>
              <a:cxnLst>
                <a:cxn ang="0">
                  <a:pos x="T0" y="T1"/>
                </a:cxn>
                <a:cxn ang="0">
                  <a:pos x="T2" y="T3"/>
                </a:cxn>
                <a:cxn ang="0">
                  <a:pos x="T4" y="T5"/>
                </a:cxn>
                <a:cxn ang="0">
                  <a:pos x="T6" y="T7"/>
                </a:cxn>
                <a:cxn ang="0">
                  <a:pos x="T8" y="T9"/>
                </a:cxn>
              </a:cxnLst>
              <a:rect l="0" t="0" r="r" b="b"/>
              <a:pathLst>
                <a:path w="268" h="188">
                  <a:moveTo>
                    <a:pt x="0" y="155"/>
                  </a:moveTo>
                  <a:lnTo>
                    <a:pt x="0" y="188"/>
                  </a:lnTo>
                  <a:lnTo>
                    <a:pt x="268" y="33"/>
                  </a:lnTo>
                  <a:lnTo>
                    <a:pt x="268" y="0"/>
                  </a:lnTo>
                  <a:lnTo>
                    <a:pt x="0" y="155"/>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ïṩļiḍè"/>
            <p:cNvSpPr/>
            <p:nvPr/>
          </p:nvSpPr>
          <p:spPr bwMode="auto">
            <a:xfrm>
              <a:off x="5816600" y="3219450"/>
              <a:ext cx="477838" cy="277813"/>
            </a:xfrm>
            <a:custGeom>
              <a:avLst/>
              <a:gdLst>
                <a:gd name="T0" fmla="*/ 301 w 301"/>
                <a:gd name="T1" fmla="*/ 20 h 175"/>
                <a:gd name="T2" fmla="*/ 33 w 301"/>
                <a:gd name="T3" fmla="*/ 175 h 175"/>
                <a:gd name="T4" fmla="*/ 0 w 301"/>
                <a:gd name="T5" fmla="*/ 155 h 175"/>
                <a:gd name="T6" fmla="*/ 270 w 301"/>
                <a:gd name="T7" fmla="*/ 0 h 175"/>
                <a:gd name="T8" fmla="*/ 301 w 301"/>
                <a:gd name="T9" fmla="*/ 20 h 175"/>
              </a:gdLst>
              <a:ahLst/>
              <a:cxnLst>
                <a:cxn ang="0">
                  <a:pos x="T0" y="T1"/>
                </a:cxn>
                <a:cxn ang="0">
                  <a:pos x="T2" y="T3"/>
                </a:cxn>
                <a:cxn ang="0">
                  <a:pos x="T4" y="T5"/>
                </a:cxn>
                <a:cxn ang="0">
                  <a:pos x="T6" y="T7"/>
                </a:cxn>
                <a:cxn ang="0">
                  <a:pos x="T8" y="T9"/>
                </a:cxn>
              </a:cxnLst>
              <a:rect l="0" t="0" r="r" b="b"/>
              <a:pathLst>
                <a:path w="301" h="175">
                  <a:moveTo>
                    <a:pt x="301" y="20"/>
                  </a:moveTo>
                  <a:lnTo>
                    <a:pt x="33" y="175"/>
                  </a:lnTo>
                  <a:lnTo>
                    <a:pt x="0" y="155"/>
                  </a:lnTo>
                  <a:lnTo>
                    <a:pt x="270" y="0"/>
                  </a:lnTo>
                  <a:lnTo>
                    <a:pt x="301" y="20"/>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işḻïde"/>
            <p:cNvSpPr/>
            <p:nvPr/>
          </p:nvSpPr>
          <p:spPr bwMode="auto">
            <a:xfrm>
              <a:off x="5816600" y="3465513"/>
              <a:ext cx="52388" cy="84138"/>
            </a:xfrm>
            <a:custGeom>
              <a:avLst/>
              <a:gdLst>
                <a:gd name="T0" fmla="*/ 33 w 33"/>
                <a:gd name="T1" fmla="*/ 20 h 53"/>
                <a:gd name="T2" fmla="*/ 33 w 33"/>
                <a:gd name="T3" fmla="*/ 53 h 53"/>
                <a:gd name="T4" fmla="*/ 0 w 33"/>
                <a:gd name="T5" fmla="*/ 35 h 53"/>
                <a:gd name="T6" fmla="*/ 0 w 33"/>
                <a:gd name="T7" fmla="*/ 0 h 53"/>
                <a:gd name="T8" fmla="*/ 33 w 33"/>
                <a:gd name="T9" fmla="*/ 20 h 53"/>
              </a:gdLst>
              <a:ahLst/>
              <a:cxnLst>
                <a:cxn ang="0">
                  <a:pos x="T0" y="T1"/>
                </a:cxn>
                <a:cxn ang="0">
                  <a:pos x="T2" y="T3"/>
                </a:cxn>
                <a:cxn ang="0">
                  <a:pos x="T4" y="T5"/>
                </a:cxn>
                <a:cxn ang="0">
                  <a:pos x="T6" y="T7"/>
                </a:cxn>
                <a:cxn ang="0">
                  <a:pos x="T8" y="T9"/>
                </a:cxn>
              </a:cxnLst>
              <a:rect l="0" t="0" r="r" b="b"/>
              <a:pathLst>
                <a:path w="33" h="53">
                  <a:moveTo>
                    <a:pt x="33" y="20"/>
                  </a:moveTo>
                  <a:lnTo>
                    <a:pt x="33" y="53"/>
                  </a:lnTo>
                  <a:lnTo>
                    <a:pt x="0" y="35"/>
                  </a:lnTo>
                  <a:lnTo>
                    <a:pt x="0" y="0"/>
                  </a:lnTo>
                  <a:lnTo>
                    <a:pt x="33" y="20"/>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îśḻíḑè"/>
            <p:cNvSpPr/>
            <p:nvPr/>
          </p:nvSpPr>
          <p:spPr bwMode="auto">
            <a:xfrm>
              <a:off x="6294438" y="3248025"/>
              <a:ext cx="1006475" cy="635000"/>
            </a:xfrm>
            <a:custGeom>
              <a:avLst/>
              <a:gdLst>
                <a:gd name="T0" fmla="*/ 634 w 634"/>
                <a:gd name="T1" fmla="*/ 367 h 400"/>
                <a:gd name="T2" fmla="*/ 634 w 634"/>
                <a:gd name="T3" fmla="*/ 400 h 400"/>
                <a:gd name="T4" fmla="*/ 0 w 634"/>
                <a:gd name="T5" fmla="*/ 35 h 400"/>
                <a:gd name="T6" fmla="*/ 0 w 634"/>
                <a:gd name="T7" fmla="*/ 0 h 400"/>
                <a:gd name="T8" fmla="*/ 634 w 634"/>
                <a:gd name="T9" fmla="*/ 367 h 400"/>
              </a:gdLst>
              <a:ahLst/>
              <a:cxnLst>
                <a:cxn ang="0">
                  <a:pos x="T0" y="T1"/>
                </a:cxn>
                <a:cxn ang="0">
                  <a:pos x="T2" y="T3"/>
                </a:cxn>
                <a:cxn ang="0">
                  <a:pos x="T4" y="T5"/>
                </a:cxn>
                <a:cxn ang="0">
                  <a:pos x="T6" y="T7"/>
                </a:cxn>
                <a:cxn ang="0">
                  <a:pos x="T8" y="T9"/>
                </a:cxn>
              </a:cxnLst>
              <a:rect l="0" t="0" r="r" b="b"/>
              <a:pathLst>
                <a:path w="634" h="400">
                  <a:moveTo>
                    <a:pt x="634" y="367"/>
                  </a:moveTo>
                  <a:lnTo>
                    <a:pt x="634" y="400"/>
                  </a:lnTo>
                  <a:lnTo>
                    <a:pt x="0" y="35"/>
                  </a:lnTo>
                  <a:lnTo>
                    <a:pt x="0" y="0"/>
                  </a:lnTo>
                  <a:lnTo>
                    <a:pt x="634" y="367"/>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iSḷïḑê"/>
            <p:cNvSpPr/>
            <p:nvPr/>
          </p:nvSpPr>
          <p:spPr bwMode="auto">
            <a:xfrm>
              <a:off x="6294438" y="3219450"/>
              <a:ext cx="1058863" cy="611188"/>
            </a:xfrm>
            <a:custGeom>
              <a:avLst/>
              <a:gdLst>
                <a:gd name="T0" fmla="*/ 0 w 667"/>
                <a:gd name="T1" fmla="*/ 18 h 385"/>
                <a:gd name="T2" fmla="*/ 634 w 667"/>
                <a:gd name="T3" fmla="*/ 385 h 385"/>
                <a:gd name="T4" fmla="*/ 667 w 667"/>
                <a:gd name="T5" fmla="*/ 365 h 385"/>
                <a:gd name="T6" fmla="*/ 33 w 667"/>
                <a:gd name="T7" fmla="*/ 0 h 385"/>
                <a:gd name="T8" fmla="*/ 0 w 667"/>
                <a:gd name="T9" fmla="*/ 18 h 385"/>
              </a:gdLst>
              <a:ahLst/>
              <a:cxnLst>
                <a:cxn ang="0">
                  <a:pos x="T0" y="T1"/>
                </a:cxn>
                <a:cxn ang="0">
                  <a:pos x="T2" y="T3"/>
                </a:cxn>
                <a:cxn ang="0">
                  <a:pos x="T4" y="T5"/>
                </a:cxn>
                <a:cxn ang="0">
                  <a:pos x="T6" y="T7"/>
                </a:cxn>
                <a:cxn ang="0">
                  <a:pos x="T8" y="T9"/>
                </a:cxn>
              </a:cxnLst>
              <a:rect l="0" t="0" r="r" b="b"/>
              <a:pathLst>
                <a:path w="667" h="385">
                  <a:moveTo>
                    <a:pt x="0" y="18"/>
                  </a:moveTo>
                  <a:lnTo>
                    <a:pt x="634" y="385"/>
                  </a:lnTo>
                  <a:lnTo>
                    <a:pt x="667" y="365"/>
                  </a:lnTo>
                  <a:lnTo>
                    <a:pt x="33" y="0"/>
                  </a:lnTo>
                  <a:lnTo>
                    <a:pt x="0" y="18"/>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íŝļîḋè"/>
            <p:cNvSpPr/>
            <p:nvPr/>
          </p:nvSpPr>
          <p:spPr bwMode="auto">
            <a:xfrm>
              <a:off x="7300913" y="3798888"/>
              <a:ext cx="52388" cy="84138"/>
            </a:xfrm>
            <a:custGeom>
              <a:avLst/>
              <a:gdLst>
                <a:gd name="T0" fmla="*/ 0 w 33"/>
                <a:gd name="T1" fmla="*/ 20 h 53"/>
                <a:gd name="T2" fmla="*/ 0 w 33"/>
                <a:gd name="T3" fmla="*/ 53 h 53"/>
                <a:gd name="T4" fmla="*/ 33 w 33"/>
                <a:gd name="T5" fmla="*/ 36 h 53"/>
                <a:gd name="T6" fmla="*/ 33 w 33"/>
                <a:gd name="T7" fmla="*/ 0 h 53"/>
                <a:gd name="T8" fmla="*/ 0 w 33"/>
                <a:gd name="T9" fmla="*/ 20 h 53"/>
              </a:gdLst>
              <a:ahLst/>
              <a:cxnLst>
                <a:cxn ang="0">
                  <a:pos x="T0" y="T1"/>
                </a:cxn>
                <a:cxn ang="0">
                  <a:pos x="T2" y="T3"/>
                </a:cxn>
                <a:cxn ang="0">
                  <a:pos x="T4" y="T5"/>
                </a:cxn>
                <a:cxn ang="0">
                  <a:pos x="T6" y="T7"/>
                </a:cxn>
                <a:cxn ang="0">
                  <a:pos x="T8" y="T9"/>
                </a:cxn>
              </a:cxnLst>
              <a:rect l="0" t="0" r="r" b="b"/>
              <a:pathLst>
                <a:path w="33" h="53">
                  <a:moveTo>
                    <a:pt x="0" y="20"/>
                  </a:moveTo>
                  <a:lnTo>
                    <a:pt x="0" y="53"/>
                  </a:lnTo>
                  <a:lnTo>
                    <a:pt x="33" y="36"/>
                  </a:lnTo>
                  <a:lnTo>
                    <a:pt x="33" y="0"/>
                  </a:lnTo>
                  <a:lnTo>
                    <a:pt x="0" y="20"/>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ïṡļîḋè"/>
            <p:cNvSpPr/>
            <p:nvPr/>
          </p:nvSpPr>
          <p:spPr bwMode="auto">
            <a:xfrm>
              <a:off x="6059488" y="3384550"/>
              <a:ext cx="1004888" cy="636588"/>
            </a:xfrm>
            <a:custGeom>
              <a:avLst/>
              <a:gdLst>
                <a:gd name="T0" fmla="*/ 633 w 633"/>
                <a:gd name="T1" fmla="*/ 367 h 401"/>
                <a:gd name="T2" fmla="*/ 633 w 633"/>
                <a:gd name="T3" fmla="*/ 401 h 401"/>
                <a:gd name="T4" fmla="*/ 0 w 633"/>
                <a:gd name="T5" fmla="*/ 35 h 401"/>
                <a:gd name="T6" fmla="*/ 0 w 633"/>
                <a:gd name="T7" fmla="*/ 0 h 401"/>
                <a:gd name="T8" fmla="*/ 633 w 633"/>
                <a:gd name="T9" fmla="*/ 367 h 401"/>
              </a:gdLst>
              <a:ahLst/>
              <a:cxnLst>
                <a:cxn ang="0">
                  <a:pos x="T0" y="T1"/>
                </a:cxn>
                <a:cxn ang="0">
                  <a:pos x="T2" y="T3"/>
                </a:cxn>
                <a:cxn ang="0">
                  <a:pos x="T4" y="T5"/>
                </a:cxn>
                <a:cxn ang="0">
                  <a:pos x="T6" y="T7"/>
                </a:cxn>
                <a:cxn ang="0">
                  <a:pos x="T8" y="T9"/>
                </a:cxn>
              </a:cxnLst>
              <a:rect l="0" t="0" r="r" b="b"/>
              <a:pathLst>
                <a:path w="633" h="401">
                  <a:moveTo>
                    <a:pt x="633" y="367"/>
                  </a:moveTo>
                  <a:lnTo>
                    <a:pt x="633" y="401"/>
                  </a:lnTo>
                  <a:lnTo>
                    <a:pt x="0" y="35"/>
                  </a:lnTo>
                  <a:lnTo>
                    <a:pt x="0" y="0"/>
                  </a:lnTo>
                  <a:lnTo>
                    <a:pt x="633" y="367"/>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îŝlîḍè"/>
            <p:cNvSpPr/>
            <p:nvPr/>
          </p:nvSpPr>
          <p:spPr bwMode="auto">
            <a:xfrm>
              <a:off x="6059488" y="3355975"/>
              <a:ext cx="1058863" cy="611188"/>
            </a:xfrm>
            <a:custGeom>
              <a:avLst/>
              <a:gdLst>
                <a:gd name="T0" fmla="*/ 0 w 667"/>
                <a:gd name="T1" fmla="*/ 18 h 385"/>
                <a:gd name="T2" fmla="*/ 633 w 667"/>
                <a:gd name="T3" fmla="*/ 385 h 385"/>
                <a:gd name="T4" fmla="*/ 667 w 667"/>
                <a:gd name="T5" fmla="*/ 365 h 385"/>
                <a:gd name="T6" fmla="*/ 33 w 667"/>
                <a:gd name="T7" fmla="*/ 0 h 385"/>
                <a:gd name="T8" fmla="*/ 0 w 667"/>
                <a:gd name="T9" fmla="*/ 18 h 385"/>
              </a:gdLst>
              <a:ahLst/>
              <a:cxnLst>
                <a:cxn ang="0">
                  <a:pos x="T0" y="T1"/>
                </a:cxn>
                <a:cxn ang="0">
                  <a:pos x="T2" y="T3"/>
                </a:cxn>
                <a:cxn ang="0">
                  <a:pos x="T4" y="T5"/>
                </a:cxn>
                <a:cxn ang="0">
                  <a:pos x="T6" y="T7"/>
                </a:cxn>
                <a:cxn ang="0">
                  <a:pos x="T8" y="T9"/>
                </a:cxn>
              </a:cxnLst>
              <a:rect l="0" t="0" r="r" b="b"/>
              <a:pathLst>
                <a:path w="667" h="385">
                  <a:moveTo>
                    <a:pt x="0" y="18"/>
                  </a:moveTo>
                  <a:lnTo>
                    <a:pt x="633" y="385"/>
                  </a:lnTo>
                  <a:lnTo>
                    <a:pt x="667" y="365"/>
                  </a:lnTo>
                  <a:lnTo>
                    <a:pt x="33" y="0"/>
                  </a:lnTo>
                  <a:lnTo>
                    <a:pt x="0" y="18"/>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íŝḷïḋe"/>
            <p:cNvSpPr/>
            <p:nvPr/>
          </p:nvSpPr>
          <p:spPr bwMode="auto">
            <a:xfrm>
              <a:off x="7064375" y="3935413"/>
              <a:ext cx="53975" cy="85725"/>
            </a:xfrm>
            <a:custGeom>
              <a:avLst/>
              <a:gdLst>
                <a:gd name="T0" fmla="*/ 0 w 34"/>
                <a:gd name="T1" fmla="*/ 20 h 54"/>
                <a:gd name="T2" fmla="*/ 0 w 34"/>
                <a:gd name="T3" fmla="*/ 54 h 54"/>
                <a:gd name="T4" fmla="*/ 34 w 34"/>
                <a:gd name="T5" fmla="*/ 34 h 54"/>
                <a:gd name="T6" fmla="*/ 34 w 34"/>
                <a:gd name="T7" fmla="*/ 0 h 54"/>
                <a:gd name="T8" fmla="*/ 0 w 34"/>
                <a:gd name="T9" fmla="*/ 20 h 54"/>
              </a:gdLst>
              <a:ahLst/>
              <a:cxnLst>
                <a:cxn ang="0">
                  <a:pos x="T0" y="T1"/>
                </a:cxn>
                <a:cxn ang="0">
                  <a:pos x="T2" y="T3"/>
                </a:cxn>
                <a:cxn ang="0">
                  <a:pos x="T4" y="T5"/>
                </a:cxn>
                <a:cxn ang="0">
                  <a:pos x="T6" y="T7"/>
                </a:cxn>
                <a:cxn ang="0">
                  <a:pos x="T8" y="T9"/>
                </a:cxn>
              </a:cxnLst>
              <a:rect l="0" t="0" r="r" b="b"/>
              <a:pathLst>
                <a:path w="34" h="54">
                  <a:moveTo>
                    <a:pt x="0" y="20"/>
                  </a:moveTo>
                  <a:lnTo>
                    <a:pt x="0" y="54"/>
                  </a:lnTo>
                  <a:lnTo>
                    <a:pt x="34" y="34"/>
                  </a:lnTo>
                  <a:lnTo>
                    <a:pt x="34" y="0"/>
                  </a:lnTo>
                  <a:lnTo>
                    <a:pt x="0" y="20"/>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îşḻiḍe"/>
            <p:cNvSpPr/>
            <p:nvPr/>
          </p:nvSpPr>
          <p:spPr bwMode="auto">
            <a:xfrm>
              <a:off x="5816600" y="2984500"/>
              <a:ext cx="52388" cy="684213"/>
            </a:xfrm>
            <a:custGeom>
              <a:avLst/>
              <a:gdLst>
                <a:gd name="T0" fmla="*/ 0 w 33"/>
                <a:gd name="T1" fmla="*/ 17 h 431"/>
                <a:gd name="T2" fmla="*/ 0 w 33"/>
                <a:gd name="T3" fmla="*/ 431 h 431"/>
                <a:gd name="T4" fmla="*/ 33 w 33"/>
                <a:gd name="T5" fmla="*/ 414 h 431"/>
                <a:gd name="T6" fmla="*/ 33 w 33"/>
                <a:gd name="T7" fmla="*/ 0 h 431"/>
                <a:gd name="T8" fmla="*/ 0 w 33"/>
                <a:gd name="T9" fmla="*/ 17 h 431"/>
              </a:gdLst>
              <a:ahLst/>
              <a:cxnLst>
                <a:cxn ang="0">
                  <a:pos x="T0" y="T1"/>
                </a:cxn>
                <a:cxn ang="0">
                  <a:pos x="T2" y="T3"/>
                </a:cxn>
                <a:cxn ang="0">
                  <a:pos x="T4" y="T5"/>
                </a:cxn>
                <a:cxn ang="0">
                  <a:pos x="T6" y="T7"/>
                </a:cxn>
                <a:cxn ang="0">
                  <a:pos x="T8" y="T9"/>
                </a:cxn>
              </a:cxnLst>
              <a:rect l="0" t="0" r="r" b="b"/>
              <a:pathLst>
                <a:path w="33" h="431">
                  <a:moveTo>
                    <a:pt x="0" y="17"/>
                  </a:moveTo>
                  <a:lnTo>
                    <a:pt x="0" y="431"/>
                  </a:lnTo>
                  <a:lnTo>
                    <a:pt x="33" y="414"/>
                  </a:lnTo>
                  <a:lnTo>
                    <a:pt x="33" y="0"/>
                  </a:lnTo>
                  <a:lnTo>
                    <a:pt x="0" y="17"/>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5" name="isḷîḑé"/>
            <p:cNvSpPr/>
            <p:nvPr/>
          </p:nvSpPr>
          <p:spPr bwMode="auto">
            <a:xfrm>
              <a:off x="5767388" y="2952750"/>
              <a:ext cx="101600" cy="58738"/>
            </a:xfrm>
            <a:custGeom>
              <a:avLst/>
              <a:gdLst>
                <a:gd name="T0" fmla="*/ 64 w 64"/>
                <a:gd name="T1" fmla="*/ 20 h 37"/>
                <a:gd name="T2" fmla="*/ 31 w 64"/>
                <a:gd name="T3" fmla="*/ 37 h 37"/>
                <a:gd name="T4" fmla="*/ 0 w 64"/>
                <a:gd name="T5" fmla="*/ 20 h 37"/>
                <a:gd name="T6" fmla="*/ 31 w 64"/>
                <a:gd name="T7" fmla="*/ 0 h 37"/>
                <a:gd name="T8" fmla="*/ 64 w 64"/>
                <a:gd name="T9" fmla="*/ 20 h 37"/>
              </a:gdLst>
              <a:ahLst/>
              <a:cxnLst>
                <a:cxn ang="0">
                  <a:pos x="T0" y="T1"/>
                </a:cxn>
                <a:cxn ang="0">
                  <a:pos x="T2" y="T3"/>
                </a:cxn>
                <a:cxn ang="0">
                  <a:pos x="T4" y="T5"/>
                </a:cxn>
                <a:cxn ang="0">
                  <a:pos x="T6" y="T7"/>
                </a:cxn>
                <a:cxn ang="0">
                  <a:pos x="T8" y="T9"/>
                </a:cxn>
              </a:cxnLst>
              <a:rect l="0" t="0" r="r" b="b"/>
              <a:pathLst>
                <a:path w="64" h="37">
                  <a:moveTo>
                    <a:pt x="64" y="20"/>
                  </a:moveTo>
                  <a:lnTo>
                    <a:pt x="31" y="37"/>
                  </a:lnTo>
                  <a:lnTo>
                    <a:pt x="0" y="20"/>
                  </a:lnTo>
                  <a:lnTo>
                    <a:pt x="31" y="0"/>
                  </a:lnTo>
                  <a:lnTo>
                    <a:pt x="64" y="20"/>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6" name="îṥḷídê"/>
            <p:cNvSpPr/>
            <p:nvPr/>
          </p:nvSpPr>
          <p:spPr bwMode="auto">
            <a:xfrm>
              <a:off x="5767388" y="2984500"/>
              <a:ext cx="49213" cy="684213"/>
            </a:xfrm>
            <a:custGeom>
              <a:avLst/>
              <a:gdLst>
                <a:gd name="T0" fmla="*/ 31 w 31"/>
                <a:gd name="T1" fmla="*/ 17 h 431"/>
                <a:gd name="T2" fmla="*/ 31 w 31"/>
                <a:gd name="T3" fmla="*/ 431 h 431"/>
                <a:gd name="T4" fmla="*/ 0 w 31"/>
                <a:gd name="T5" fmla="*/ 414 h 431"/>
                <a:gd name="T6" fmla="*/ 0 w 31"/>
                <a:gd name="T7" fmla="*/ 0 h 431"/>
                <a:gd name="T8" fmla="*/ 31 w 31"/>
                <a:gd name="T9" fmla="*/ 17 h 431"/>
              </a:gdLst>
              <a:ahLst/>
              <a:cxnLst>
                <a:cxn ang="0">
                  <a:pos x="T0" y="T1"/>
                </a:cxn>
                <a:cxn ang="0">
                  <a:pos x="T2" y="T3"/>
                </a:cxn>
                <a:cxn ang="0">
                  <a:pos x="T4" y="T5"/>
                </a:cxn>
                <a:cxn ang="0">
                  <a:pos x="T6" y="T7"/>
                </a:cxn>
                <a:cxn ang="0">
                  <a:pos x="T8" y="T9"/>
                </a:cxn>
              </a:cxnLst>
              <a:rect l="0" t="0" r="r" b="b"/>
              <a:pathLst>
                <a:path w="31" h="431">
                  <a:moveTo>
                    <a:pt x="31" y="17"/>
                  </a:moveTo>
                  <a:lnTo>
                    <a:pt x="31" y="431"/>
                  </a:lnTo>
                  <a:lnTo>
                    <a:pt x="0" y="414"/>
                  </a:lnTo>
                  <a:lnTo>
                    <a:pt x="0" y="0"/>
                  </a:lnTo>
                  <a:lnTo>
                    <a:pt x="31" y="17"/>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7" name="îş1îḓê"/>
            <p:cNvSpPr/>
            <p:nvPr/>
          </p:nvSpPr>
          <p:spPr bwMode="auto">
            <a:xfrm>
              <a:off x="7353300" y="3317875"/>
              <a:ext cx="52388" cy="684213"/>
            </a:xfrm>
            <a:custGeom>
              <a:avLst/>
              <a:gdLst>
                <a:gd name="T0" fmla="*/ 0 w 33"/>
                <a:gd name="T1" fmla="*/ 18 h 431"/>
                <a:gd name="T2" fmla="*/ 0 w 33"/>
                <a:gd name="T3" fmla="*/ 431 h 431"/>
                <a:gd name="T4" fmla="*/ 33 w 33"/>
                <a:gd name="T5" fmla="*/ 414 h 431"/>
                <a:gd name="T6" fmla="*/ 33 w 33"/>
                <a:gd name="T7" fmla="*/ 0 h 431"/>
                <a:gd name="T8" fmla="*/ 0 w 33"/>
                <a:gd name="T9" fmla="*/ 18 h 431"/>
              </a:gdLst>
              <a:ahLst/>
              <a:cxnLst>
                <a:cxn ang="0">
                  <a:pos x="T0" y="T1"/>
                </a:cxn>
                <a:cxn ang="0">
                  <a:pos x="T2" y="T3"/>
                </a:cxn>
                <a:cxn ang="0">
                  <a:pos x="T4" y="T5"/>
                </a:cxn>
                <a:cxn ang="0">
                  <a:pos x="T6" y="T7"/>
                </a:cxn>
                <a:cxn ang="0">
                  <a:pos x="T8" y="T9"/>
                </a:cxn>
              </a:cxnLst>
              <a:rect l="0" t="0" r="r" b="b"/>
              <a:pathLst>
                <a:path w="33" h="431">
                  <a:moveTo>
                    <a:pt x="0" y="18"/>
                  </a:moveTo>
                  <a:lnTo>
                    <a:pt x="0" y="431"/>
                  </a:lnTo>
                  <a:lnTo>
                    <a:pt x="33" y="414"/>
                  </a:lnTo>
                  <a:lnTo>
                    <a:pt x="33" y="0"/>
                  </a:lnTo>
                  <a:lnTo>
                    <a:pt x="0" y="18"/>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8" name="iṩļíḍê"/>
            <p:cNvSpPr/>
            <p:nvPr/>
          </p:nvSpPr>
          <p:spPr bwMode="auto">
            <a:xfrm>
              <a:off x="7300913" y="3286125"/>
              <a:ext cx="104775" cy="60325"/>
            </a:xfrm>
            <a:custGeom>
              <a:avLst/>
              <a:gdLst>
                <a:gd name="T0" fmla="*/ 66 w 66"/>
                <a:gd name="T1" fmla="*/ 20 h 38"/>
                <a:gd name="T2" fmla="*/ 33 w 66"/>
                <a:gd name="T3" fmla="*/ 38 h 38"/>
                <a:gd name="T4" fmla="*/ 0 w 66"/>
                <a:gd name="T5" fmla="*/ 20 h 38"/>
                <a:gd name="T6" fmla="*/ 33 w 66"/>
                <a:gd name="T7" fmla="*/ 0 h 38"/>
                <a:gd name="T8" fmla="*/ 66 w 66"/>
                <a:gd name="T9" fmla="*/ 20 h 38"/>
              </a:gdLst>
              <a:ahLst/>
              <a:cxnLst>
                <a:cxn ang="0">
                  <a:pos x="T0" y="T1"/>
                </a:cxn>
                <a:cxn ang="0">
                  <a:pos x="T2" y="T3"/>
                </a:cxn>
                <a:cxn ang="0">
                  <a:pos x="T4" y="T5"/>
                </a:cxn>
                <a:cxn ang="0">
                  <a:pos x="T6" y="T7"/>
                </a:cxn>
                <a:cxn ang="0">
                  <a:pos x="T8" y="T9"/>
                </a:cxn>
              </a:cxnLst>
              <a:rect l="0" t="0" r="r" b="b"/>
              <a:pathLst>
                <a:path w="66" h="38">
                  <a:moveTo>
                    <a:pt x="66" y="20"/>
                  </a:moveTo>
                  <a:lnTo>
                    <a:pt x="33" y="38"/>
                  </a:lnTo>
                  <a:lnTo>
                    <a:pt x="0" y="20"/>
                  </a:lnTo>
                  <a:lnTo>
                    <a:pt x="33" y="0"/>
                  </a:lnTo>
                  <a:lnTo>
                    <a:pt x="66" y="20"/>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9" name="iṣļîdè"/>
            <p:cNvSpPr/>
            <p:nvPr/>
          </p:nvSpPr>
          <p:spPr bwMode="auto">
            <a:xfrm>
              <a:off x="7300913" y="3317875"/>
              <a:ext cx="52388" cy="684213"/>
            </a:xfrm>
            <a:custGeom>
              <a:avLst/>
              <a:gdLst>
                <a:gd name="T0" fmla="*/ 33 w 33"/>
                <a:gd name="T1" fmla="*/ 18 h 431"/>
                <a:gd name="T2" fmla="*/ 33 w 33"/>
                <a:gd name="T3" fmla="*/ 431 h 431"/>
                <a:gd name="T4" fmla="*/ 0 w 33"/>
                <a:gd name="T5" fmla="*/ 414 h 431"/>
                <a:gd name="T6" fmla="*/ 0 w 33"/>
                <a:gd name="T7" fmla="*/ 0 h 431"/>
                <a:gd name="T8" fmla="*/ 33 w 33"/>
                <a:gd name="T9" fmla="*/ 18 h 431"/>
              </a:gdLst>
              <a:ahLst/>
              <a:cxnLst>
                <a:cxn ang="0">
                  <a:pos x="T0" y="T1"/>
                </a:cxn>
                <a:cxn ang="0">
                  <a:pos x="T2" y="T3"/>
                </a:cxn>
                <a:cxn ang="0">
                  <a:pos x="T4" y="T5"/>
                </a:cxn>
                <a:cxn ang="0">
                  <a:pos x="T6" y="T7"/>
                </a:cxn>
                <a:cxn ang="0">
                  <a:pos x="T8" y="T9"/>
                </a:cxn>
              </a:cxnLst>
              <a:rect l="0" t="0" r="r" b="b"/>
              <a:pathLst>
                <a:path w="33" h="431">
                  <a:moveTo>
                    <a:pt x="33" y="18"/>
                  </a:moveTo>
                  <a:lnTo>
                    <a:pt x="33" y="431"/>
                  </a:lnTo>
                  <a:lnTo>
                    <a:pt x="0" y="414"/>
                  </a:lnTo>
                  <a:lnTo>
                    <a:pt x="0" y="0"/>
                  </a:lnTo>
                  <a:lnTo>
                    <a:pt x="33" y="18"/>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0" name="íṣḻíḑe"/>
            <p:cNvSpPr/>
            <p:nvPr/>
          </p:nvSpPr>
          <p:spPr bwMode="auto">
            <a:xfrm>
              <a:off x="6927850" y="3859213"/>
              <a:ext cx="425450" cy="301625"/>
            </a:xfrm>
            <a:custGeom>
              <a:avLst/>
              <a:gdLst>
                <a:gd name="T0" fmla="*/ 0 w 268"/>
                <a:gd name="T1" fmla="*/ 155 h 190"/>
                <a:gd name="T2" fmla="*/ 0 w 268"/>
                <a:gd name="T3" fmla="*/ 190 h 190"/>
                <a:gd name="T4" fmla="*/ 268 w 268"/>
                <a:gd name="T5" fmla="*/ 33 h 190"/>
                <a:gd name="T6" fmla="*/ 268 w 268"/>
                <a:gd name="T7" fmla="*/ 0 h 190"/>
                <a:gd name="T8" fmla="*/ 0 w 268"/>
                <a:gd name="T9" fmla="*/ 155 h 190"/>
              </a:gdLst>
              <a:ahLst/>
              <a:cxnLst>
                <a:cxn ang="0">
                  <a:pos x="T0" y="T1"/>
                </a:cxn>
                <a:cxn ang="0">
                  <a:pos x="T2" y="T3"/>
                </a:cxn>
                <a:cxn ang="0">
                  <a:pos x="T4" y="T5"/>
                </a:cxn>
                <a:cxn ang="0">
                  <a:pos x="T6" y="T7"/>
                </a:cxn>
                <a:cxn ang="0">
                  <a:pos x="T8" y="T9"/>
                </a:cxn>
              </a:cxnLst>
              <a:rect l="0" t="0" r="r" b="b"/>
              <a:pathLst>
                <a:path w="268" h="190">
                  <a:moveTo>
                    <a:pt x="0" y="155"/>
                  </a:moveTo>
                  <a:lnTo>
                    <a:pt x="0" y="190"/>
                  </a:lnTo>
                  <a:lnTo>
                    <a:pt x="268" y="33"/>
                  </a:lnTo>
                  <a:lnTo>
                    <a:pt x="268" y="0"/>
                  </a:lnTo>
                  <a:lnTo>
                    <a:pt x="0" y="155"/>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1" name="ís1íďê"/>
            <p:cNvSpPr/>
            <p:nvPr/>
          </p:nvSpPr>
          <p:spPr bwMode="auto">
            <a:xfrm>
              <a:off x="6875463" y="3830638"/>
              <a:ext cx="477838" cy="274638"/>
            </a:xfrm>
            <a:custGeom>
              <a:avLst/>
              <a:gdLst>
                <a:gd name="T0" fmla="*/ 301 w 301"/>
                <a:gd name="T1" fmla="*/ 18 h 173"/>
                <a:gd name="T2" fmla="*/ 33 w 301"/>
                <a:gd name="T3" fmla="*/ 173 h 173"/>
                <a:gd name="T4" fmla="*/ 0 w 301"/>
                <a:gd name="T5" fmla="*/ 155 h 173"/>
                <a:gd name="T6" fmla="*/ 268 w 301"/>
                <a:gd name="T7" fmla="*/ 0 h 173"/>
                <a:gd name="T8" fmla="*/ 301 w 301"/>
                <a:gd name="T9" fmla="*/ 18 h 173"/>
              </a:gdLst>
              <a:ahLst/>
              <a:cxnLst>
                <a:cxn ang="0">
                  <a:pos x="T0" y="T1"/>
                </a:cxn>
                <a:cxn ang="0">
                  <a:pos x="T2" y="T3"/>
                </a:cxn>
                <a:cxn ang="0">
                  <a:pos x="T4" y="T5"/>
                </a:cxn>
                <a:cxn ang="0">
                  <a:pos x="T6" y="T7"/>
                </a:cxn>
                <a:cxn ang="0">
                  <a:pos x="T8" y="T9"/>
                </a:cxn>
              </a:cxnLst>
              <a:rect l="0" t="0" r="r" b="b"/>
              <a:pathLst>
                <a:path w="301" h="173">
                  <a:moveTo>
                    <a:pt x="301" y="18"/>
                  </a:moveTo>
                  <a:lnTo>
                    <a:pt x="33" y="173"/>
                  </a:lnTo>
                  <a:lnTo>
                    <a:pt x="0" y="155"/>
                  </a:lnTo>
                  <a:lnTo>
                    <a:pt x="268" y="0"/>
                  </a:lnTo>
                  <a:lnTo>
                    <a:pt x="301" y="18"/>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2" name="îşļïḋe"/>
            <p:cNvSpPr/>
            <p:nvPr/>
          </p:nvSpPr>
          <p:spPr bwMode="auto">
            <a:xfrm>
              <a:off x="6875463" y="4076700"/>
              <a:ext cx="52388" cy="84138"/>
            </a:xfrm>
            <a:custGeom>
              <a:avLst/>
              <a:gdLst>
                <a:gd name="T0" fmla="*/ 33 w 33"/>
                <a:gd name="T1" fmla="*/ 18 h 53"/>
                <a:gd name="T2" fmla="*/ 33 w 33"/>
                <a:gd name="T3" fmla="*/ 53 h 53"/>
                <a:gd name="T4" fmla="*/ 0 w 33"/>
                <a:gd name="T5" fmla="*/ 33 h 53"/>
                <a:gd name="T6" fmla="*/ 0 w 33"/>
                <a:gd name="T7" fmla="*/ 0 h 53"/>
                <a:gd name="T8" fmla="*/ 33 w 33"/>
                <a:gd name="T9" fmla="*/ 18 h 53"/>
              </a:gdLst>
              <a:ahLst/>
              <a:cxnLst>
                <a:cxn ang="0">
                  <a:pos x="T0" y="T1"/>
                </a:cxn>
                <a:cxn ang="0">
                  <a:pos x="T2" y="T3"/>
                </a:cxn>
                <a:cxn ang="0">
                  <a:pos x="T4" y="T5"/>
                </a:cxn>
                <a:cxn ang="0">
                  <a:pos x="T6" y="T7"/>
                </a:cxn>
                <a:cxn ang="0">
                  <a:pos x="T8" y="T9"/>
                </a:cxn>
              </a:cxnLst>
              <a:rect l="0" t="0" r="r" b="b"/>
              <a:pathLst>
                <a:path w="33" h="53">
                  <a:moveTo>
                    <a:pt x="33" y="18"/>
                  </a:moveTo>
                  <a:lnTo>
                    <a:pt x="33" y="53"/>
                  </a:lnTo>
                  <a:lnTo>
                    <a:pt x="0" y="33"/>
                  </a:lnTo>
                  <a:lnTo>
                    <a:pt x="0" y="0"/>
                  </a:lnTo>
                  <a:lnTo>
                    <a:pt x="33" y="18"/>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3" name="ïšlidê"/>
            <p:cNvSpPr/>
            <p:nvPr/>
          </p:nvSpPr>
          <p:spPr bwMode="auto">
            <a:xfrm>
              <a:off x="5816600" y="3525838"/>
              <a:ext cx="1009650" cy="635000"/>
            </a:xfrm>
            <a:custGeom>
              <a:avLst/>
              <a:gdLst>
                <a:gd name="T0" fmla="*/ 636 w 636"/>
                <a:gd name="T1" fmla="*/ 365 h 400"/>
                <a:gd name="T2" fmla="*/ 636 w 636"/>
                <a:gd name="T3" fmla="*/ 400 h 400"/>
                <a:gd name="T4" fmla="*/ 0 w 636"/>
                <a:gd name="T5" fmla="*/ 33 h 400"/>
                <a:gd name="T6" fmla="*/ 0 w 636"/>
                <a:gd name="T7" fmla="*/ 0 h 400"/>
                <a:gd name="T8" fmla="*/ 636 w 636"/>
                <a:gd name="T9" fmla="*/ 365 h 400"/>
              </a:gdLst>
              <a:ahLst/>
              <a:cxnLst>
                <a:cxn ang="0">
                  <a:pos x="T0" y="T1"/>
                </a:cxn>
                <a:cxn ang="0">
                  <a:pos x="T2" y="T3"/>
                </a:cxn>
                <a:cxn ang="0">
                  <a:pos x="T4" y="T5"/>
                </a:cxn>
                <a:cxn ang="0">
                  <a:pos x="T6" y="T7"/>
                </a:cxn>
                <a:cxn ang="0">
                  <a:pos x="T8" y="T9"/>
                </a:cxn>
              </a:cxnLst>
              <a:rect l="0" t="0" r="r" b="b"/>
              <a:pathLst>
                <a:path w="636" h="400">
                  <a:moveTo>
                    <a:pt x="636" y="365"/>
                  </a:moveTo>
                  <a:lnTo>
                    <a:pt x="636" y="400"/>
                  </a:lnTo>
                  <a:lnTo>
                    <a:pt x="0" y="33"/>
                  </a:lnTo>
                  <a:lnTo>
                    <a:pt x="0" y="0"/>
                  </a:lnTo>
                  <a:lnTo>
                    <a:pt x="636" y="365"/>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4" name="íṧḷïḍê"/>
            <p:cNvSpPr/>
            <p:nvPr/>
          </p:nvSpPr>
          <p:spPr bwMode="auto">
            <a:xfrm>
              <a:off x="5816600" y="3497263"/>
              <a:ext cx="1058863" cy="608013"/>
            </a:xfrm>
            <a:custGeom>
              <a:avLst/>
              <a:gdLst>
                <a:gd name="T0" fmla="*/ 0 w 667"/>
                <a:gd name="T1" fmla="*/ 18 h 383"/>
                <a:gd name="T2" fmla="*/ 636 w 667"/>
                <a:gd name="T3" fmla="*/ 383 h 383"/>
                <a:gd name="T4" fmla="*/ 667 w 667"/>
                <a:gd name="T5" fmla="*/ 365 h 383"/>
                <a:gd name="T6" fmla="*/ 33 w 667"/>
                <a:gd name="T7" fmla="*/ 0 h 383"/>
                <a:gd name="T8" fmla="*/ 0 w 667"/>
                <a:gd name="T9" fmla="*/ 18 h 383"/>
              </a:gdLst>
              <a:ahLst/>
              <a:cxnLst>
                <a:cxn ang="0">
                  <a:pos x="T0" y="T1"/>
                </a:cxn>
                <a:cxn ang="0">
                  <a:pos x="T2" y="T3"/>
                </a:cxn>
                <a:cxn ang="0">
                  <a:pos x="T4" y="T5"/>
                </a:cxn>
                <a:cxn ang="0">
                  <a:pos x="T6" y="T7"/>
                </a:cxn>
                <a:cxn ang="0">
                  <a:pos x="T8" y="T9"/>
                </a:cxn>
              </a:cxnLst>
              <a:rect l="0" t="0" r="r" b="b"/>
              <a:pathLst>
                <a:path w="667" h="383">
                  <a:moveTo>
                    <a:pt x="0" y="18"/>
                  </a:moveTo>
                  <a:lnTo>
                    <a:pt x="636" y="383"/>
                  </a:lnTo>
                  <a:lnTo>
                    <a:pt x="667" y="365"/>
                  </a:lnTo>
                  <a:lnTo>
                    <a:pt x="33" y="0"/>
                  </a:lnTo>
                  <a:lnTo>
                    <a:pt x="0" y="18"/>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5" name="isľídè"/>
            <p:cNvSpPr/>
            <p:nvPr/>
          </p:nvSpPr>
          <p:spPr bwMode="auto">
            <a:xfrm>
              <a:off x="6826250" y="4076700"/>
              <a:ext cx="49213" cy="84138"/>
            </a:xfrm>
            <a:custGeom>
              <a:avLst/>
              <a:gdLst>
                <a:gd name="T0" fmla="*/ 0 w 31"/>
                <a:gd name="T1" fmla="*/ 18 h 53"/>
                <a:gd name="T2" fmla="*/ 0 w 31"/>
                <a:gd name="T3" fmla="*/ 53 h 53"/>
                <a:gd name="T4" fmla="*/ 31 w 31"/>
                <a:gd name="T5" fmla="*/ 33 h 53"/>
                <a:gd name="T6" fmla="*/ 31 w 31"/>
                <a:gd name="T7" fmla="*/ 0 h 53"/>
                <a:gd name="T8" fmla="*/ 0 w 31"/>
                <a:gd name="T9" fmla="*/ 18 h 53"/>
              </a:gdLst>
              <a:ahLst/>
              <a:cxnLst>
                <a:cxn ang="0">
                  <a:pos x="T0" y="T1"/>
                </a:cxn>
                <a:cxn ang="0">
                  <a:pos x="T2" y="T3"/>
                </a:cxn>
                <a:cxn ang="0">
                  <a:pos x="T4" y="T5"/>
                </a:cxn>
                <a:cxn ang="0">
                  <a:pos x="T6" y="T7"/>
                </a:cxn>
                <a:cxn ang="0">
                  <a:pos x="T8" y="T9"/>
                </a:cxn>
              </a:cxnLst>
              <a:rect l="0" t="0" r="r" b="b"/>
              <a:pathLst>
                <a:path w="31" h="53">
                  <a:moveTo>
                    <a:pt x="0" y="18"/>
                  </a:moveTo>
                  <a:lnTo>
                    <a:pt x="0" y="53"/>
                  </a:lnTo>
                  <a:lnTo>
                    <a:pt x="31" y="33"/>
                  </a:lnTo>
                  <a:lnTo>
                    <a:pt x="31" y="0"/>
                  </a:lnTo>
                  <a:lnTo>
                    <a:pt x="0" y="18"/>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6" name="ïsľiḋé"/>
            <p:cNvSpPr/>
            <p:nvPr/>
          </p:nvSpPr>
          <p:spPr bwMode="auto">
            <a:xfrm>
              <a:off x="6875463" y="3595688"/>
              <a:ext cx="52388" cy="684213"/>
            </a:xfrm>
            <a:custGeom>
              <a:avLst/>
              <a:gdLst>
                <a:gd name="T0" fmla="*/ 0 w 33"/>
                <a:gd name="T1" fmla="*/ 17 h 431"/>
                <a:gd name="T2" fmla="*/ 0 w 33"/>
                <a:gd name="T3" fmla="*/ 431 h 431"/>
                <a:gd name="T4" fmla="*/ 33 w 33"/>
                <a:gd name="T5" fmla="*/ 411 h 431"/>
                <a:gd name="T6" fmla="*/ 33 w 33"/>
                <a:gd name="T7" fmla="*/ 0 h 431"/>
                <a:gd name="T8" fmla="*/ 0 w 33"/>
                <a:gd name="T9" fmla="*/ 17 h 431"/>
              </a:gdLst>
              <a:ahLst/>
              <a:cxnLst>
                <a:cxn ang="0">
                  <a:pos x="T0" y="T1"/>
                </a:cxn>
                <a:cxn ang="0">
                  <a:pos x="T2" y="T3"/>
                </a:cxn>
                <a:cxn ang="0">
                  <a:pos x="T4" y="T5"/>
                </a:cxn>
                <a:cxn ang="0">
                  <a:pos x="T6" y="T7"/>
                </a:cxn>
                <a:cxn ang="0">
                  <a:pos x="T8" y="T9"/>
                </a:cxn>
              </a:cxnLst>
              <a:rect l="0" t="0" r="r" b="b"/>
              <a:pathLst>
                <a:path w="33" h="431">
                  <a:moveTo>
                    <a:pt x="0" y="17"/>
                  </a:moveTo>
                  <a:lnTo>
                    <a:pt x="0" y="431"/>
                  </a:lnTo>
                  <a:lnTo>
                    <a:pt x="33" y="411"/>
                  </a:lnTo>
                  <a:lnTo>
                    <a:pt x="33" y="0"/>
                  </a:lnTo>
                  <a:lnTo>
                    <a:pt x="0" y="17"/>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7" name="îṣľîḓè"/>
            <p:cNvSpPr/>
            <p:nvPr/>
          </p:nvSpPr>
          <p:spPr bwMode="auto">
            <a:xfrm>
              <a:off x="6823075" y="3563938"/>
              <a:ext cx="104775" cy="58738"/>
            </a:xfrm>
            <a:custGeom>
              <a:avLst/>
              <a:gdLst>
                <a:gd name="T0" fmla="*/ 66 w 66"/>
                <a:gd name="T1" fmla="*/ 20 h 37"/>
                <a:gd name="T2" fmla="*/ 33 w 66"/>
                <a:gd name="T3" fmla="*/ 37 h 37"/>
                <a:gd name="T4" fmla="*/ 0 w 66"/>
                <a:gd name="T5" fmla="*/ 18 h 37"/>
                <a:gd name="T6" fmla="*/ 33 w 66"/>
                <a:gd name="T7" fmla="*/ 0 h 37"/>
                <a:gd name="T8" fmla="*/ 66 w 66"/>
                <a:gd name="T9" fmla="*/ 20 h 37"/>
              </a:gdLst>
              <a:ahLst/>
              <a:cxnLst>
                <a:cxn ang="0">
                  <a:pos x="T0" y="T1"/>
                </a:cxn>
                <a:cxn ang="0">
                  <a:pos x="T2" y="T3"/>
                </a:cxn>
                <a:cxn ang="0">
                  <a:pos x="T4" y="T5"/>
                </a:cxn>
                <a:cxn ang="0">
                  <a:pos x="T6" y="T7"/>
                </a:cxn>
                <a:cxn ang="0">
                  <a:pos x="T8" y="T9"/>
                </a:cxn>
              </a:cxnLst>
              <a:rect l="0" t="0" r="r" b="b"/>
              <a:pathLst>
                <a:path w="66" h="37">
                  <a:moveTo>
                    <a:pt x="66" y="20"/>
                  </a:moveTo>
                  <a:lnTo>
                    <a:pt x="33" y="37"/>
                  </a:lnTo>
                  <a:lnTo>
                    <a:pt x="0" y="18"/>
                  </a:lnTo>
                  <a:lnTo>
                    <a:pt x="33" y="0"/>
                  </a:lnTo>
                  <a:lnTo>
                    <a:pt x="66" y="20"/>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8" name="í$ľíḑe"/>
            <p:cNvSpPr/>
            <p:nvPr/>
          </p:nvSpPr>
          <p:spPr bwMode="auto">
            <a:xfrm>
              <a:off x="6823075" y="3592513"/>
              <a:ext cx="52388" cy="687388"/>
            </a:xfrm>
            <a:custGeom>
              <a:avLst/>
              <a:gdLst>
                <a:gd name="T0" fmla="*/ 33 w 33"/>
                <a:gd name="T1" fmla="*/ 19 h 433"/>
                <a:gd name="T2" fmla="*/ 33 w 33"/>
                <a:gd name="T3" fmla="*/ 433 h 433"/>
                <a:gd name="T4" fmla="*/ 0 w 33"/>
                <a:gd name="T5" fmla="*/ 413 h 433"/>
                <a:gd name="T6" fmla="*/ 0 w 33"/>
                <a:gd name="T7" fmla="*/ 0 h 433"/>
                <a:gd name="T8" fmla="*/ 33 w 33"/>
                <a:gd name="T9" fmla="*/ 19 h 433"/>
              </a:gdLst>
              <a:ahLst/>
              <a:cxnLst>
                <a:cxn ang="0">
                  <a:pos x="T0" y="T1"/>
                </a:cxn>
                <a:cxn ang="0">
                  <a:pos x="T2" y="T3"/>
                </a:cxn>
                <a:cxn ang="0">
                  <a:pos x="T4" y="T5"/>
                </a:cxn>
                <a:cxn ang="0">
                  <a:pos x="T6" y="T7"/>
                </a:cxn>
                <a:cxn ang="0">
                  <a:pos x="T8" y="T9"/>
                </a:cxn>
              </a:cxnLst>
              <a:rect l="0" t="0" r="r" b="b"/>
              <a:pathLst>
                <a:path w="33" h="433">
                  <a:moveTo>
                    <a:pt x="33" y="19"/>
                  </a:moveTo>
                  <a:lnTo>
                    <a:pt x="33" y="433"/>
                  </a:lnTo>
                  <a:lnTo>
                    <a:pt x="0" y="413"/>
                  </a:lnTo>
                  <a:lnTo>
                    <a:pt x="0" y="0"/>
                  </a:lnTo>
                  <a:lnTo>
                    <a:pt x="33" y="19"/>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9" name="iṩļïďê"/>
            <p:cNvSpPr/>
            <p:nvPr/>
          </p:nvSpPr>
          <p:spPr bwMode="auto">
            <a:xfrm>
              <a:off x="6875463" y="3282950"/>
              <a:ext cx="530225" cy="339725"/>
            </a:xfrm>
            <a:custGeom>
              <a:avLst/>
              <a:gdLst>
                <a:gd name="T0" fmla="*/ 0 w 334"/>
                <a:gd name="T1" fmla="*/ 192 h 214"/>
                <a:gd name="T2" fmla="*/ 0 w 334"/>
                <a:gd name="T3" fmla="*/ 214 h 214"/>
                <a:gd name="T4" fmla="*/ 334 w 334"/>
                <a:gd name="T5" fmla="*/ 22 h 214"/>
                <a:gd name="T6" fmla="*/ 334 w 334"/>
                <a:gd name="T7" fmla="*/ 0 h 214"/>
                <a:gd name="T8" fmla="*/ 0 w 334"/>
                <a:gd name="T9" fmla="*/ 192 h 214"/>
              </a:gdLst>
              <a:ahLst/>
              <a:cxnLst>
                <a:cxn ang="0">
                  <a:pos x="T0" y="T1"/>
                </a:cxn>
                <a:cxn ang="0">
                  <a:pos x="T2" y="T3"/>
                </a:cxn>
                <a:cxn ang="0">
                  <a:pos x="T4" y="T5"/>
                </a:cxn>
                <a:cxn ang="0">
                  <a:pos x="T6" y="T7"/>
                </a:cxn>
                <a:cxn ang="0">
                  <a:pos x="T8" y="T9"/>
                </a:cxn>
              </a:cxnLst>
              <a:rect l="0" t="0" r="r" b="b"/>
              <a:pathLst>
                <a:path w="334" h="214">
                  <a:moveTo>
                    <a:pt x="0" y="192"/>
                  </a:moveTo>
                  <a:lnTo>
                    <a:pt x="0" y="214"/>
                  </a:lnTo>
                  <a:lnTo>
                    <a:pt x="334" y="22"/>
                  </a:lnTo>
                  <a:lnTo>
                    <a:pt x="334" y="0"/>
                  </a:lnTo>
                  <a:lnTo>
                    <a:pt x="0" y="192"/>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0" name="íṣḷíḋê"/>
            <p:cNvSpPr/>
            <p:nvPr/>
          </p:nvSpPr>
          <p:spPr bwMode="auto">
            <a:xfrm>
              <a:off x="5411788" y="2439988"/>
              <a:ext cx="1993900" cy="1147763"/>
            </a:xfrm>
            <a:custGeom>
              <a:avLst/>
              <a:gdLst>
                <a:gd name="T0" fmla="*/ 922 w 1256"/>
                <a:gd name="T1" fmla="*/ 723 h 723"/>
                <a:gd name="T2" fmla="*/ 1256 w 1256"/>
                <a:gd name="T3" fmla="*/ 531 h 723"/>
                <a:gd name="T4" fmla="*/ 335 w 1256"/>
                <a:gd name="T5" fmla="*/ 0 h 723"/>
                <a:gd name="T6" fmla="*/ 0 w 1256"/>
                <a:gd name="T7" fmla="*/ 192 h 723"/>
                <a:gd name="T8" fmla="*/ 922 w 1256"/>
                <a:gd name="T9" fmla="*/ 723 h 723"/>
              </a:gdLst>
              <a:ahLst/>
              <a:cxnLst>
                <a:cxn ang="0">
                  <a:pos x="T0" y="T1"/>
                </a:cxn>
                <a:cxn ang="0">
                  <a:pos x="T2" y="T3"/>
                </a:cxn>
                <a:cxn ang="0">
                  <a:pos x="T4" y="T5"/>
                </a:cxn>
                <a:cxn ang="0">
                  <a:pos x="T6" y="T7"/>
                </a:cxn>
                <a:cxn ang="0">
                  <a:pos x="T8" y="T9"/>
                </a:cxn>
              </a:cxnLst>
              <a:rect l="0" t="0" r="r" b="b"/>
              <a:pathLst>
                <a:path w="1256" h="723">
                  <a:moveTo>
                    <a:pt x="922" y="723"/>
                  </a:moveTo>
                  <a:lnTo>
                    <a:pt x="1256" y="531"/>
                  </a:lnTo>
                  <a:lnTo>
                    <a:pt x="335" y="0"/>
                  </a:lnTo>
                  <a:lnTo>
                    <a:pt x="0" y="192"/>
                  </a:lnTo>
                  <a:lnTo>
                    <a:pt x="922" y="723"/>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1" name="îṩḻiḋe"/>
            <p:cNvSpPr/>
            <p:nvPr/>
          </p:nvSpPr>
          <p:spPr bwMode="auto">
            <a:xfrm>
              <a:off x="5411788" y="2744788"/>
              <a:ext cx="1463675" cy="877888"/>
            </a:xfrm>
            <a:custGeom>
              <a:avLst/>
              <a:gdLst>
                <a:gd name="T0" fmla="*/ 0 w 922"/>
                <a:gd name="T1" fmla="*/ 0 h 553"/>
                <a:gd name="T2" fmla="*/ 0 w 922"/>
                <a:gd name="T3" fmla="*/ 22 h 553"/>
                <a:gd name="T4" fmla="*/ 922 w 922"/>
                <a:gd name="T5" fmla="*/ 553 h 553"/>
                <a:gd name="T6" fmla="*/ 922 w 922"/>
                <a:gd name="T7" fmla="*/ 531 h 553"/>
                <a:gd name="T8" fmla="*/ 0 w 922"/>
                <a:gd name="T9" fmla="*/ 0 h 553"/>
              </a:gdLst>
              <a:ahLst/>
              <a:cxnLst>
                <a:cxn ang="0">
                  <a:pos x="T0" y="T1"/>
                </a:cxn>
                <a:cxn ang="0">
                  <a:pos x="T2" y="T3"/>
                </a:cxn>
                <a:cxn ang="0">
                  <a:pos x="T4" y="T5"/>
                </a:cxn>
                <a:cxn ang="0">
                  <a:pos x="T6" y="T7"/>
                </a:cxn>
                <a:cxn ang="0">
                  <a:pos x="T8" y="T9"/>
                </a:cxn>
              </a:cxnLst>
              <a:rect l="0" t="0" r="r" b="b"/>
              <a:pathLst>
                <a:path w="922" h="553">
                  <a:moveTo>
                    <a:pt x="0" y="0"/>
                  </a:moveTo>
                  <a:lnTo>
                    <a:pt x="0" y="22"/>
                  </a:lnTo>
                  <a:lnTo>
                    <a:pt x="922" y="553"/>
                  </a:lnTo>
                  <a:lnTo>
                    <a:pt x="922" y="531"/>
                  </a:lnTo>
                  <a:lnTo>
                    <a:pt x="0" y="0"/>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2" name="ïşļîḋè"/>
            <p:cNvSpPr/>
            <p:nvPr/>
          </p:nvSpPr>
          <p:spPr bwMode="auto">
            <a:xfrm>
              <a:off x="5464175" y="2344738"/>
              <a:ext cx="731838" cy="466725"/>
            </a:xfrm>
            <a:custGeom>
              <a:avLst/>
              <a:gdLst>
                <a:gd name="T0" fmla="*/ 203 w 208"/>
                <a:gd name="T1" fmla="*/ 51 h 133"/>
                <a:gd name="T2" fmla="*/ 191 w 208"/>
                <a:gd name="T3" fmla="*/ 46 h 133"/>
                <a:gd name="T4" fmla="*/ 128 w 208"/>
                <a:gd name="T5" fmla="*/ 7 h 133"/>
                <a:gd name="T6" fmla="*/ 125 w 208"/>
                <a:gd name="T7" fmla="*/ 6 h 133"/>
                <a:gd name="T8" fmla="*/ 119 w 208"/>
                <a:gd name="T9" fmla="*/ 3 h 133"/>
                <a:gd name="T10" fmla="*/ 111 w 208"/>
                <a:gd name="T11" fmla="*/ 8 h 133"/>
                <a:gd name="T12" fmla="*/ 17 w 208"/>
                <a:gd name="T13" fmla="*/ 64 h 133"/>
                <a:gd name="T14" fmla="*/ 12 w 208"/>
                <a:gd name="T15" fmla="*/ 68 h 133"/>
                <a:gd name="T16" fmla="*/ 0 w 208"/>
                <a:gd name="T17" fmla="*/ 76 h 133"/>
                <a:gd name="T18" fmla="*/ 5 w 208"/>
                <a:gd name="T19" fmla="*/ 78 h 133"/>
                <a:gd name="T20" fmla="*/ 24 w 208"/>
                <a:gd name="T21" fmla="*/ 86 h 133"/>
                <a:gd name="T22" fmla="*/ 69 w 208"/>
                <a:gd name="T23" fmla="*/ 118 h 133"/>
                <a:gd name="T24" fmla="*/ 79 w 208"/>
                <a:gd name="T25" fmla="*/ 126 h 133"/>
                <a:gd name="T26" fmla="*/ 86 w 208"/>
                <a:gd name="T27" fmla="*/ 126 h 133"/>
                <a:gd name="T28" fmla="*/ 96 w 208"/>
                <a:gd name="T29" fmla="*/ 117 h 133"/>
                <a:gd name="T30" fmla="*/ 183 w 208"/>
                <a:gd name="T31" fmla="*/ 69 h 133"/>
                <a:gd name="T32" fmla="*/ 201 w 208"/>
                <a:gd name="T33" fmla="*/ 56 h 133"/>
                <a:gd name="T34" fmla="*/ 203 w 208"/>
                <a:gd name="T35"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33">
                  <a:moveTo>
                    <a:pt x="203" y="51"/>
                  </a:moveTo>
                  <a:cubicBezTo>
                    <a:pt x="194" y="50"/>
                    <a:pt x="191" y="46"/>
                    <a:pt x="191" y="46"/>
                  </a:cubicBezTo>
                  <a:cubicBezTo>
                    <a:pt x="174" y="23"/>
                    <a:pt x="135" y="10"/>
                    <a:pt x="128" y="7"/>
                  </a:cubicBezTo>
                  <a:cubicBezTo>
                    <a:pt x="127" y="7"/>
                    <a:pt x="126" y="7"/>
                    <a:pt x="125" y="6"/>
                  </a:cubicBezTo>
                  <a:cubicBezTo>
                    <a:pt x="124" y="4"/>
                    <a:pt x="121" y="0"/>
                    <a:pt x="119" y="3"/>
                  </a:cubicBezTo>
                  <a:cubicBezTo>
                    <a:pt x="116" y="5"/>
                    <a:pt x="111" y="8"/>
                    <a:pt x="111" y="8"/>
                  </a:cubicBezTo>
                  <a:cubicBezTo>
                    <a:pt x="51" y="22"/>
                    <a:pt x="24" y="55"/>
                    <a:pt x="17" y="64"/>
                  </a:cubicBezTo>
                  <a:cubicBezTo>
                    <a:pt x="16" y="66"/>
                    <a:pt x="14" y="67"/>
                    <a:pt x="12" y="68"/>
                  </a:cubicBezTo>
                  <a:cubicBezTo>
                    <a:pt x="6" y="71"/>
                    <a:pt x="0" y="74"/>
                    <a:pt x="0" y="76"/>
                  </a:cubicBezTo>
                  <a:cubicBezTo>
                    <a:pt x="0" y="78"/>
                    <a:pt x="5" y="78"/>
                    <a:pt x="5" y="78"/>
                  </a:cubicBezTo>
                  <a:cubicBezTo>
                    <a:pt x="13" y="79"/>
                    <a:pt x="24" y="86"/>
                    <a:pt x="24" y="86"/>
                  </a:cubicBezTo>
                  <a:cubicBezTo>
                    <a:pt x="38" y="101"/>
                    <a:pt x="64" y="116"/>
                    <a:pt x="69" y="118"/>
                  </a:cubicBezTo>
                  <a:cubicBezTo>
                    <a:pt x="75" y="120"/>
                    <a:pt x="78" y="125"/>
                    <a:pt x="79" y="126"/>
                  </a:cubicBezTo>
                  <a:cubicBezTo>
                    <a:pt x="79" y="128"/>
                    <a:pt x="83" y="133"/>
                    <a:pt x="86" y="126"/>
                  </a:cubicBezTo>
                  <a:cubicBezTo>
                    <a:pt x="89" y="119"/>
                    <a:pt x="96" y="117"/>
                    <a:pt x="96" y="117"/>
                  </a:cubicBezTo>
                  <a:cubicBezTo>
                    <a:pt x="144" y="99"/>
                    <a:pt x="183" y="69"/>
                    <a:pt x="183" y="69"/>
                  </a:cubicBezTo>
                  <a:cubicBezTo>
                    <a:pt x="183" y="69"/>
                    <a:pt x="193" y="59"/>
                    <a:pt x="201" y="56"/>
                  </a:cubicBezTo>
                  <a:cubicBezTo>
                    <a:pt x="208" y="54"/>
                    <a:pt x="203" y="51"/>
                    <a:pt x="203" y="51"/>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3" name="íş1íḍe"/>
            <p:cNvSpPr/>
            <p:nvPr/>
          </p:nvSpPr>
          <p:spPr bwMode="auto">
            <a:xfrm>
              <a:off x="6319838" y="2874963"/>
              <a:ext cx="854075" cy="492125"/>
            </a:xfrm>
            <a:custGeom>
              <a:avLst/>
              <a:gdLst>
                <a:gd name="T0" fmla="*/ 538 w 538"/>
                <a:gd name="T1" fmla="*/ 117 h 310"/>
                <a:gd name="T2" fmla="*/ 332 w 538"/>
                <a:gd name="T3" fmla="*/ 0 h 310"/>
                <a:gd name="T4" fmla="*/ 0 w 538"/>
                <a:gd name="T5" fmla="*/ 193 h 310"/>
                <a:gd name="T6" fmla="*/ 206 w 538"/>
                <a:gd name="T7" fmla="*/ 310 h 310"/>
                <a:gd name="T8" fmla="*/ 538 w 538"/>
                <a:gd name="T9" fmla="*/ 117 h 310"/>
              </a:gdLst>
              <a:ahLst/>
              <a:cxnLst>
                <a:cxn ang="0">
                  <a:pos x="T0" y="T1"/>
                </a:cxn>
                <a:cxn ang="0">
                  <a:pos x="T2" y="T3"/>
                </a:cxn>
                <a:cxn ang="0">
                  <a:pos x="T4" y="T5"/>
                </a:cxn>
                <a:cxn ang="0">
                  <a:pos x="T6" y="T7"/>
                </a:cxn>
                <a:cxn ang="0">
                  <a:pos x="T8" y="T9"/>
                </a:cxn>
              </a:cxnLst>
              <a:rect l="0" t="0" r="r" b="b"/>
              <a:pathLst>
                <a:path w="538" h="310">
                  <a:moveTo>
                    <a:pt x="538" y="117"/>
                  </a:moveTo>
                  <a:lnTo>
                    <a:pt x="332" y="0"/>
                  </a:lnTo>
                  <a:lnTo>
                    <a:pt x="0" y="193"/>
                  </a:lnTo>
                  <a:lnTo>
                    <a:pt x="206" y="310"/>
                  </a:lnTo>
                  <a:lnTo>
                    <a:pt x="538" y="11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4" name="íşļídé"/>
            <p:cNvSpPr/>
            <p:nvPr/>
          </p:nvSpPr>
          <p:spPr bwMode="auto">
            <a:xfrm>
              <a:off x="6319838" y="3181350"/>
              <a:ext cx="327025" cy="263525"/>
            </a:xfrm>
            <a:custGeom>
              <a:avLst/>
              <a:gdLst>
                <a:gd name="T0" fmla="*/ 0 w 206"/>
                <a:gd name="T1" fmla="*/ 0 h 166"/>
                <a:gd name="T2" fmla="*/ 206 w 206"/>
                <a:gd name="T3" fmla="*/ 117 h 166"/>
                <a:gd name="T4" fmla="*/ 206 w 206"/>
                <a:gd name="T5" fmla="*/ 166 h 166"/>
                <a:gd name="T6" fmla="*/ 0 w 206"/>
                <a:gd name="T7" fmla="*/ 46 h 166"/>
                <a:gd name="T8" fmla="*/ 0 w 206"/>
                <a:gd name="T9" fmla="*/ 0 h 166"/>
              </a:gdLst>
              <a:ahLst/>
              <a:cxnLst>
                <a:cxn ang="0">
                  <a:pos x="T0" y="T1"/>
                </a:cxn>
                <a:cxn ang="0">
                  <a:pos x="T2" y="T3"/>
                </a:cxn>
                <a:cxn ang="0">
                  <a:pos x="T4" y="T5"/>
                </a:cxn>
                <a:cxn ang="0">
                  <a:pos x="T6" y="T7"/>
                </a:cxn>
                <a:cxn ang="0">
                  <a:pos x="T8" y="T9"/>
                </a:cxn>
              </a:cxnLst>
              <a:rect l="0" t="0" r="r" b="b"/>
              <a:pathLst>
                <a:path w="206" h="166">
                  <a:moveTo>
                    <a:pt x="0" y="0"/>
                  </a:moveTo>
                  <a:lnTo>
                    <a:pt x="206" y="117"/>
                  </a:lnTo>
                  <a:lnTo>
                    <a:pt x="206" y="166"/>
                  </a:lnTo>
                  <a:lnTo>
                    <a:pt x="0" y="46"/>
                  </a:lnTo>
                  <a:lnTo>
                    <a:pt x="0" y="0"/>
                  </a:lnTo>
                  <a:close/>
                </a:path>
              </a:pathLst>
            </a:custGeom>
            <a:solidFill>
              <a:srgbClr val="DCE4E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5" name="ïṧlîḓé"/>
            <p:cNvSpPr/>
            <p:nvPr/>
          </p:nvSpPr>
          <p:spPr bwMode="auto">
            <a:xfrm>
              <a:off x="5003800" y="2203450"/>
              <a:ext cx="109538" cy="344488"/>
            </a:xfrm>
            <a:custGeom>
              <a:avLst/>
              <a:gdLst>
                <a:gd name="T0" fmla="*/ 0 w 69"/>
                <a:gd name="T1" fmla="*/ 40 h 217"/>
                <a:gd name="T2" fmla="*/ 0 w 69"/>
                <a:gd name="T3" fmla="*/ 217 h 217"/>
                <a:gd name="T4" fmla="*/ 69 w 69"/>
                <a:gd name="T5" fmla="*/ 177 h 217"/>
                <a:gd name="T6" fmla="*/ 69 w 69"/>
                <a:gd name="T7" fmla="*/ 0 h 217"/>
                <a:gd name="T8" fmla="*/ 0 w 69"/>
                <a:gd name="T9" fmla="*/ 40 h 217"/>
              </a:gdLst>
              <a:ahLst/>
              <a:cxnLst>
                <a:cxn ang="0">
                  <a:pos x="T0" y="T1"/>
                </a:cxn>
                <a:cxn ang="0">
                  <a:pos x="T2" y="T3"/>
                </a:cxn>
                <a:cxn ang="0">
                  <a:pos x="T4" y="T5"/>
                </a:cxn>
                <a:cxn ang="0">
                  <a:pos x="T6" y="T7"/>
                </a:cxn>
                <a:cxn ang="0">
                  <a:pos x="T8" y="T9"/>
                </a:cxn>
              </a:cxnLst>
              <a:rect l="0" t="0" r="r" b="b"/>
              <a:pathLst>
                <a:path w="69" h="217">
                  <a:moveTo>
                    <a:pt x="0" y="40"/>
                  </a:moveTo>
                  <a:lnTo>
                    <a:pt x="0" y="217"/>
                  </a:lnTo>
                  <a:lnTo>
                    <a:pt x="69" y="177"/>
                  </a:lnTo>
                  <a:lnTo>
                    <a:pt x="69" y="0"/>
                  </a:lnTo>
                  <a:lnTo>
                    <a:pt x="0" y="40"/>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6" name="ïṩľîde"/>
            <p:cNvSpPr/>
            <p:nvPr/>
          </p:nvSpPr>
          <p:spPr bwMode="auto">
            <a:xfrm>
              <a:off x="4968875" y="2182813"/>
              <a:ext cx="144463" cy="84138"/>
            </a:xfrm>
            <a:custGeom>
              <a:avLst/>
              <a:gdLst>
                <a:gd name="T0" fmla="*/ 91 w 91"/>
                <a:gd name="T1" fmla="*/ 13 h 53"/>
                <a:gd name="T2" fmla="*/ 22 w 91"/>
                <a:gd name="T3" fmla="*/ 53 h 53"/>
                <a:gd name="T4" fmla="*/ 0 w 91"/>
                <a:gd name="T5" fmla="*/ 40 h 53"/>
                <a:gd name="T6" fmla="*/ 68 w 91"/>
                <a:gd name="T7" fmla="*/ 0 h 53"/>
                <a:gd name="T8" fmla="*/ 91 w 91"/>
                <a:gd name="T9" fmla="*/ 13 h 53"/>
              </a:gdLst>
              <a:ahLst/>
              <a:cxnLst>
                <a:cxn ang="0">
                  <a:pos x="T0" y="T1"/>
                </a:cxn>
                <a:cxn ang="0">
                  <a:pos x="T2" y="T3"/>
                </a:cxn>
                <a:cxn ang="0">
                  <a:pos x="T4" y="T5"/>
                </a:cxn>
                <a:cxn ang="0">
                  <a:pos x="T6" y="T7"/>
                </a:cxn>
                <a:cxn ang="0">
                  <a:pos x="T8" y="T9"/>
                </a:cxn>
              </a:cxnLst>
              <a:rect l="0" t="0" r="r" b="b"/>
              <a:pathLst>
                <a:path w="91" h="53">
                  <a:moveTo>
                    <a:pt x="91" y="13"/>
                  </a:moveTo>
                  <a:lnTo>
                    <a:pt x="22" y="53"/>
                  </a:lnTo>
                  <a:lnTo>
                    <a:pt x="0" y="40"/>
                  </a:lnTo>
                  <a:lnTo>
                    <a:pt x="68" y="0"/>
                  </a:lnTo>
                  <a:lnTo>
                    <a:pt x="91" y="13"/>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7" name="íś1íḍé"/>
            <p:cNvSpPr/>
            <p:nvPr/>
          </p:nvSpPr>
          <p:spPr bwMode="auto">
            <a:xfrm>
              <a:off x="4968875" y="2246313"/>
              <a:ext cx="34925" cy="301625"/>
            </a:xfrm>
            <a:custGeom>
              <a:avLst/>
              <a:gdLst>
                <a:gd name="T0" fmla="*/ 22 w 22"/>
                <a:gd name="T1" fmla="*/ 13 h 190"/>
                <a:gd name="T2" fmla="*/ 22 w 22"/>
                <a:gd name="T3" fmla="*/ 190 h 190"/>
                <a:gd name="T4" fmla="*/ 0 w 22"/>
                <a:gd name="T5" fmla="*/ 177 h 190"/>
                <a:gd name="T6" fmla="*/ 0 w 22"/>
                <a:gd name="T7" fmla="*/ 0 h 190"/>
                <a:gd name="T8" fmla="*/ 22 w 22"/>
                <a:gd name="T9" fmla="*/ 13 h 190"/>
              </a:gdLst>
              <a:ahLst/>
              <a:cxnLst>
                <a:cxn ang="0">
                  <a:pos x="T0" y="T1"/>
                </a:cxn>
                <a:cxn ang="0">
                  <a:pos x="T2" y="T3"/>
                </a:cxn>
                <a:cxn ang="0">
                  <a:pos x="T4" y="T5"/>
                </a:cxn>
                <a:cxn ang="0">
                  <a:pos x="T6" y="T7"/>
                </a:cxn>
                <a:cxn ang="0">
                  <a:pos x="T8" y="T9"/>
                </a:cxn>
              </a:cxnLst>
              <a:rect l="0" t="0" r="r" b="b"/>
              <a:pathLst>
                <a:path w="22" h="190">
                  <a:moveTo>
                    <a:pt x="22" y="13"/>
                  </a:moveTo>
                  <a:lnTo>
                    <a:pt x="22" y="190"/>
                  </a:lnTo>
                  <a:lnTo>
                    <a:pt x="0" y="177"/>
                  </a:lnTo>
                  <a:lnTo>
                    <a:pt x="0" y="0"/>
                  </a:lnTo>
                  <a:lnTo>
                    <a:pt x="22" y="13"/>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8" name="îṥliḑe"/>
            <p:cNvSpPr/>
            <p:nvPr/>
          </p:nvSpPr>
          <p:spPr bwMode="auto">
            <a:xfrm>
              <a:off x="5027613" y="2066925"/>
              <a:ext cx="25400" cy="161925"/>
            </a:xfrm>
            <a:prstGeom prst="rect">
              <a:avLst/>
            </a:prstGeom>
            <a:solidFill>
              <a:srgbClr val="6AA5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îşlîḓè"/>
            <p:cNvSpPr/>
            <p:nvPr/>
          </p:nvSpPr>
          <p:spPr bwMode="auto">
            <a:xfrm>
              <a:off x="5003800" y="2312988"/>
              <a:ext cx="109538" cy="234950"/>
            </a:xfrm>
            <a:custGeom>
              <a:avLst/>
              <a:gdLst>
                <a:gd name="T0" fmla="*/ 0 w 69"/>
                <a:gd name="T1" fmla="*/ 40 h 148"/>
                <a:gd name="T2" fmla="*/ 0 w 69"/>
                <a:gd name="T3" fmla="*/ 148 h 148"/>
                <a:gd name="T4" fmla="*/ 69 w 69"/>
                <a:gd name="T5" fmla="*/ 108 h 148"/>
                <a:gd name="T6" fmla="*/ 69 w 69"/>
                <a:gd name="T7" fmla="*/ 0 h 148"/>
                <a:gd name="T8" fmla="*/ 0 w 69"/>
                <a:gd name="T9" fmla="*/ 40 h 148"/>
              </a:gdLst>
              <a:ahLst/>
              <a:cxnLst>
                <a:cxn ang="0">
                  <a:pos x="T0" y="T1"/>
                </a:cxn>
                <a:cxn ang="0">
                  <a:pos x="T2" y="T3"/>
                </a:cxn>
                <a:cxn ang="0">
                  <a:pos x="T4" y="T5"/>
                </a:cxn>
                <a:cxn ang="0">
                  <a:pos x="T6" y="T7"/>
                </a:cxn>
                <a:cxn ang="0">
                  <a:pos x="T8" y="T9"/>
                </a:cxn>
              </a:cxnLst>
              <a:rect l="0" t="0" r="r" b="b"/>
              <a:pathLst>
                <a:path w="69" h="148">
                  <a:moveTo>
                    <a:pt x="0" y="40"/>
                  </a:moveTo>
                  <a:lnTo>
                    <a:pt x="0" y="148"/>
                  </a:lnTo>
                  <a:lnTo>
                    <a:pt x="69" y="108"/>
                  </a:lnTo>
                  <a:lnTo>
                    <a:pt x="69" y="0"/>
                  </a:lnTo>
                  <a:lnTo>
                    <a:pt x="0" y="40"/>
                  </a:ln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0" name="i$ľíḋè"/>
            <p:cNvSpPr/>
            <p:nvPr/>
          </p:nvSpPr>
          <p:spPr bwMode="auto">
            <a:xfrm>
              <a:off x="4968875" y="2355850"/>
              <a:ext cx="34925" cy="192088"/>
            </a:xfrm>
            <a:custGeom>
              <a:avLst/>
              <a:gdLst>
                <a:gd name="T0" fmla="*/ 0 w 22"/>
                <a:gd name="T1" fmla="*/ 0 h 121"/>
                <a:gd name="T2" fmla="*/ 0 w 22"/>
                <a:gd name="T3" fmla="*/ 108 h 121"/>
                <a:gd name="T4" fmla="*/ 22 w 22"/>
                <a:gd name="T5" fmla="*/ 121 h 121"/>
                <a:gd name="T6" fmla="*/ 22 w 22"/>
                <a:gd name="T7" fmla="*/ 13 h 121"/>
                <a:gd name="T8" fmla="*/ 0 w 22"/>
                <a:gd name="T9" fmla="*/ 0 h 121"/>
              </a:gdLst>
              <a:ahLst/>
              <a:cxnLst>
                <a:cxn ang="0">
                  <a:pos x="T0" y="T1"/>
                </a:cxn>
                <a:cxn ang="0">
                  <a:pos x="T2" y="T3"/>
                </a:cxn>
                <a:cxn ang="0">
                  <a:pos x="T4" y="T5"/>
                </a:cxn>
                <a:cxn ang="0">
                  <a:pos x="T6" y="T7"/>
                </a:cxn>
                <a:cxn ang="0">
                  <a:pos x="T8" y="T9"/>
                </a:cxn>
              </a:cxnLst>
              <a:rect l="0" t="0" r="r" b="b"/>
              <a:pathLst>
                <a:path w="22" h="121">
                  <a:moveTo>
                    <a:pt x="0" y="0"/>
                  </a:moveTo>
                  <a:lnTo>
                    <a:pt x="0" y="108"/>
                  </a:lnTo>
                  <a:lnTo>
                    <a:pt x="22" y="121"/>
                  </a:lnTo>
                  <a:lnTo>
                    <a:pt x="22" y="13"/>
                  </a:lnTo>
                  <a:lnTo>
                    <a:pt x="0" y="0"/>
                  </a:lnTo>
                  <a:close/>
                </a:path>
              </a:pathLst>
            </a:custGeom>
            <a:solidFill>
              <a:srgbClr val="E055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1" name="ï$lïḓê"/>
            <p:cNvSpPr/>
            <p:nvPr/>
          </p:nvSpPr>
          <p:spPr bwMode="auto">
            <a:xfrm>
              <a:off x="5003800" y="2203450"/>
              <a:ext cx="109538" cy="344488"/>
            </a:xfrm>
            <a:custGeom>
              <a:avLst/>
              <a:gdLst>
                <a:gd name="T0" fmla="*/ 0 w 69"/>
                <a:gd name="T1" fmla="*/ 40 h 217"/>
                <a:gd name="T2" fmla="*/ 0 w 69"/>
                <a:gd name="T3" fmla="*/ 217 h 217"/>
                <a:gd name="T4" fmla="*/ 69 w 69"/>
                <a:gd name="T5" fmla="*/ 177 h 217"/>
                <a:gd name="T6" fmla="*/ 69 w 69"/>
                <a:gd name="T7" fmla="*/ 0 h 217"/>
                <a:gd name="T8" fmla="*/ 0 w 69"/>
                <a:gd name="T9" fmla="*/ 40 h 217"/>
                <a:gd name="T10" fmla="*/ 64 w 69"/>
                <a:gd name="T11" fmla="*/ 175 h 217"/>
                <a:gd name="T12" fmla="*/ 4 w 69"/>
                <a:gd name="T13" fmla="*/ 211 h 217"/>
                <a:gd name="T14" fmla="*/ 4 w 69"/>
                <a:gd name="T15" fmla="*/ 42 h 217"/>
                <a:gd name="T16" fmla="*/ 64 w 69"/>
                <a:gd name="T17" fmla="*/ 7 h 217"/>
                <a:gd name="T18" fmla="*/ 64 w 69"/>
                <a:gd name="T19" fmla="*/ 17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17">
                  <a:moveTo>
                    <a:pt x="0" y="40"/>
                  </a:moveTo>
                  <a:lnTo>
                    <a:pt x="0" y="217"/>
                  </a:lnTo>
                  <a:lnTo>
                    <a:pt x="69" y="177"/>
                  </a:lnTo>
                  <a:lnTo>
                    <a:pt x="69" y="0"/>
                  </a:lnTo>
                  <a:lnTo>
                    <a:pt x="0" y="40"/>
                  </a:lnTo>
                  <a:close/>
                  <a:moveTo>
                    <a:pt x="64" y="175"/>
                  </a:moveTo>
                  <a:lnTo>
                    <a:pt x="4" y="211"/>
                  </a:lnTo>
                  <a:lnTo>
                    <a:pt x="4" y="42"/>
                  </a:lnTo>
                  <a:lnTo>
                    <a:pt x="64" y="7"/>
                  </a:lnTo>
                  <a:lnTo>
                    <a:pt x="64" y="175"/>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2" name="iṧḻïďe"/>
            <p:cNvSpPr/>
            <p:nvPr/>
          </p:nvSpPr>
          <p:spPr bwMode="auto">
            <a:xfrm>
              <a:off x="4968875" y="2246313"/>
              <a:ext cx="34925" cy="301625"/>
            </a:xfrm>
            <a:custGeom>
              <a:avLst/>
              <a:gdLst>
                <a:gd name="T0" fmla="*/ 0 w 22"/>
                <a:gd name="T1" fmla="*/ 0 h 190"/>
                <a:gd name="T2" fmla="*/ 0 w 22"/>
                <a:gd name="T3" fmla="*/ 177 h 190"/>
                <a:gd name="T4" fmla="*/ 22 w 22"/>
                <a:gd name="T5" fmla="*/ 190 h 190"/>
                <a:gd name="T6" fmla="*/ 22 w 22"/>
                <a:gd name="T7" fmla="*/ 13 h 190"/>
                <a:gd name="T8" fmla="*/ 0 w 22"/>
                <a:gd name="T9" fmla="*/ 0 h 190"/>
                <a:gd name="T10" fmla="*/ 17 w 22"/>
                <a:gd name="T11" fmla="*/ 184 h 190"/>
                <a:gd name="T12" fmla="*/ 4 w 22"/>
                <a:gd name="T13" fmla="*/ 175 h 190"/>
                <a:gd name="T14" fmla="*/ 4 w 22"/>
                <a:gd name="T15" fmla="*/ 7 h 190"/>
                <a:gd name="T16" fmla="*/ 17 w 22"/>
                <a:gd name="T17" fmla="*/ 15 h 190"/>
                <a:gd name="T18" fmla="*/ 17 w 22"/>
                <a:gd name="T19" fmla="*/ 1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90">
                  <a:moveTo>
                    <a:pt x="0" y="0"/>
                  </a:moveTo>
                  <a:lnTo>
                    <a:pt x="0" y="177"/>
                  </a:lnTo>
                  <a:lnTo>
                    <a:pt x="22" y="190"/>
                  </a:lnTo>
                  <a:lnTo>
                    <a:pt x="22" y="13"/>
                  </a:lnTo>
                  <a:lnTo>
                    <a:pt x="0" y="0"/>
                  </a:lnTo>
                  <a:close/>
                  <a:moveTo>
                    <a:pt x="17" y="184"/>
                  </a:moveTo>
                  <a:lnTo>
                    <a:pt x="4" y="175"/>
                  </a:lnTo>
                  <a:lnTo>
                    <a:pt x="4" y="7"/>
                  </a:lnTo>
                  <a:lnTo>
                    <a:pt x="17" y="15"/>
                  </a:lnTo>
                  <a:lnTo>
                    <a:pt x="17" y="184"/>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3" name="iSľiḓé"/>
            <p:cNvSpPr/>
            <p:nvPr/>
          </p:nvSpPr>
          <p:spPr bwMode="auto">
            <a:xfrm>
              <a:off x="5356225" y="1997075"/>
              <a:ext cx="104775" cy="344488"/>
            </a:xfrm>
            <a:custGeom>
              <a:avLst/>
              <a:gdLst>
                <a:gd name="T0" fmla="*/ 0 w 66"/>
                <a:gd name="T1" fmla="*/ 40 h 217"/>
                <a:gd name="T2" fmla="*/ 0 w 66"/>
                <a:gd name="T3" fmla="*/ 217 h 217"/>
                <a:gd name="T4" fmla="*/ 66 w 66"/>
                <a:gd name="T5" fmla="*/ 177 h 217"/>
                <a:gd name="T6" fmla="*/ 66 w 66"/>
                <a:gd name="T7" fmla="*/ 0 h 217"/>
                <a:gd name="T8" fmla="*/ 0 w 66"/>
                <a:gd name="T9" fmla="*/ 40 h 217"/>
              </a:gdLst>
              <a:ahLst/>
              <a:cxnLst>
                <a:cxn ang="0">
                  <a:pos x="T0" y="T1"/>
                </a:cxn>
                <a:cxn ang="0">
                  <a:pos x="T2" y="T3"/>
                </a:cxn>
                <a:cxn ang="0">
                  <a:pos x="T4" y="T5"/>
                </a:cxn>
                <a:cxn ang="0">
                  <a:pos x="T6" y="T7"/>
                </a:cxn>
                <a:cxn ang="0">
                  <a:pos x="T8" y="T9"/>
                </a:cxn>
              </a:cxnLst>
              <a:rect l="0" t="0" r="r" b="b"/>
              <a:pathLst>
                <a:path w="66" h="217">
                  <a:moveTo>
                    <a:pt x="0" y="40"/>
                  </a:moveTo>
                  <a:lnTo>
                    <a:pt x="0" y="217"/>
                  </a:lnTo>
                  <a:lnTo>
                    <a:pt x="66" y="177"/>
                  </a:lnTo>
                  <a:lnTo>
                    <a:pt x="66" y="0"/>
                  </a:lnTo>
                  <a:lnTo>
                    <a:pt x="0" y="40"/>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4" name="íṣliďé"/>
            <p:cNvSpPr/>
            <p:nvPr/>
          </p:nvSpPr>
          <p:spPr bwMode="auto">
            <a:xfrm>
              <a:off x="5319713" y="1979613"/>
              <a:ext cx="141288" cy="80963"/>
            </a:xfrm>
            <a:custGeom>
              <a:avLst/>
              <a:gdLst>
                <a:gd name="T0" fmla="*/ 89 w 89"/>
                <a:gd name="T1" fmla="*/ 11 h 51"/>
                <a:gd name="T2" fmla="*/ 23 w 89"/>
                <a:gd name="T3" fmla="*/ 51 h 51"/>
                <a:gd name="T4" fmla="*/ 0 w 89"/>
                <a:gd name="T5" fmla="*/ 40 h 51"/>
                <a:gd name="T6" fmla="*/ 67 w 89"/>
                <a:gd name="T7" fmla="*/ 0 h 51"/>
                <a:gd name="T8" fmla="*/ 89 w 89"/>
                <a:gd name="T9" fmla="*/ 11 h 51"/>
              </a:gdLst>
              <a:ahLst/>
              <a:cxnLst>
                <a:cxn ang="0">
                  <a:pos x="T0" y="T1"/>
                </a:cxn>
                <a:cxn ang="0">
                  <a:pos x="T2" y="T3"/>
                </a:cxn>
                <a:cxn ang="0">
                  <a:pos x="T4" y="T5"/>
                </a:cxn>
                <a:cxn ang="0">
                  <a:pos x="T6" y="T7"/>
                </a:cxn>
                <a:cxn ang="0">
                  <a:pos x="T8" y="T9"/>
                </a:cxn>
              </a:cxnLst>
              <a:rect l="0" t="0" r="r" b="b"/>
              <a:pathLst>
                <a:path w="89" h="51">
                  <a:moveTo>
                    <a:pt x="89" y="11"/>
                  </a:moveTo>
                  <a:lnTo>
                    <a:pt x="23" y="51"/>
                  </a:lnTo>
                  <a:lnTo>
                    <a:pt x="0" y="40"/>
                  </a:lnTo>
                  <a:lnTo>
                    <a:pt x="67" y="0"/>
                  </a:lnTo>
                  <a:lnTo>
                    <a:pt x="89" y="11"/>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5" name="í$ḷiḍê"/>
            <p:cNvSpPr/>
            <p:nvPr/>
          </p:nvSpPr>
          <p:spPr bwMode="auto">
            <a:xfrm>
              <a:off x="5319713" y="2043113"/>
              <a:ext cx="36513" cy="298450"/>
            </a:xfrm>
            <a:custGeom>
              <a:avLst/>
              <a:gdLst>
                <a:gd name="T0" fmla="*/ 23 w 23"/>
                <a:gd name="T1" fmla="*/ 11 h 188"/>
                <a:gd name="T2" fmla="*/ 23 w 23"/>
                <a:gd name="T3" fmla="*/ 188 h 188"/>
                <a:gd name="T4" fmla="*/ 0 w 23"/>
                <a:gd name="T5" fmla="*/ 177 h 188"/>
                <a:gd name="T6" fmla="*/ 0 w 23"/>
                <a:gd name="T7" fmla="*/ 0 h 188"/>
                <a:gd name="T8" fmla="*/ 23 w 23"/>
                <a:gd name="T9" fmla="*/ 11 h 188"/>
              </a:gdLst>
              <a:ahLst/>
              <a:cxnLst>
                <a:cxn ang="0">
                  <a:pos x="T0" y="T1"/>
                </a:cxn>
                <a:cxn ang="0">
                  <a:pos x="T2" y="T3"/>
                </a:cxn>
                <a:cxn ang="0">
                  <a:pos x="T4" y="T5"/>
                </a:cxn>
                <a:cxn ang="0">
                  <a:pos x="T6" y="T7"/>
                </a:cxn>
                <a:cxn ang="0">
                  <a:pos x="T8" y="T9"/>
                </a:cxn>
              </a:cxnLst>
              <a:rect l="0" t="0" r="r" b="b"/>
              <a:pathLst>
                <a:path w="23" h="188">
                  <a:moveTo>
                    <a:pt x="23" y="11"/>
                  </a:moveTo>
                  <a:lnTo>
                    <a:pt x="23" y="188"/>
                  </a:lnTo>
                  <a:lnTo>
                    <a:pt x="0" y="177"/>
                  </a:lnTo>
                  <a:lnTo>
                    <a:pt x="0" y="0"/>
                  </a:lnTo>
                  <a:lnTo>
                    <a:pt x="23" y="11"/>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6" name="ïsḻîḑè"/>
            <p:cNvSpPr/>
            <p:nvPr/>
          </p:nvSpPr>
          <p:spPr bwMode="auto">
            <a:xfrm>
              <a:off x="5380038" y="1858963"/>
              <a:ext cx="20638" cy="166688"/>
            </a:xfrm>
            <a:prstGeom prst="rect">
              <a:avLst/>
            </a:prstGeom>
            <a:solidFill>
              <a:srgbClr val="6AA5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7" name="íṥḷíḋé"/>
            <p:cNvSpPr/>
            <p:nvPr/>
          </p:nvSpPr>
          <p:spPr bwMode="auto">
            <a:xfrm>
              <a:off x="5356225" y="2109788"/>
              <a:ext cx="104775" cy="231775"/>
            </a:xfrm>
            <a:custGeom>
              <a:avLst/>
              <a:gdLst>
                <a:gd name="T0" fmla="*/ 0 w 66"/>
                <a:gd name="T1" fmla="*/ 39 h 146"/>
                <a:gd name="T2" fmla="*/ 0 w 66"/>
                <a:gd name="T3" fmla="*/ 146 h 146"/>
                <a:gd name="T4" fmla="*/ 66 w 66"/>
                <a:gd name="T5" fmla="*/ 106 h 146"/>
                <a:gd name="T6" fmla="*/ 66 w 66"/>
                <a:gd name="T7" fmla="*/ 0 h 146"/>
                <a:gd name="T8" fmla="*/ 0 w 66"/>
                <a:gd name="T9" fmla="*/ 39 h 146"/>
              </a:gdLst>
              <a:ahLst/>
              <a:cxnLst>
                <a:cxn ang="0">
                  <a:pos x="T0" y="T1"/>
                </a:cxn>
                <a:cxn ang="0">
                  <a:pos x="T2" y="T3"/>
                </a:cxn>
                <a:cxn ang="0">
                  <a:pos x="T4" y="T5"/>
                </a:cxn>
                <a:cxn ang="0">
                  <a:pos x="T6" y="T7"/>
                </a:cxn>
                <a:cxn ang="0">
                  <a:pos x="T8" y="T9"/>
                </a:cxn>
              </a:cxnLst>
              <a:rect l="0" t="0" r="r" b="b"/>
              <a:pathLst>
                <a:path w="66" h="146">
                  <a:moveTo>
                    <a:pt x="0" y="39"/>
                  </a:moveTo>
                  <a:lnTo>
                    <a:pt x="0" y="146"/>
                  </a:lnTo>
                  <a:lnTo>
                    <a:pt x="66" y="106"/>
                  </a:lnTo>
                  <a:lnTo>
                    <a:pt x="66" y="0"/>
                  </a:lnTo>
                  <a:lnTo>
                    <a:pt x="0" y="39"/>
                  </a:ln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iš1iḍê"/>
            <p:cNvSpPr/>
            <p:nvPr/>
          </p:nvSpPr>
          <p:spPr bwMode="auto">
            <a:xfrm>
              <a:off x="5319713" y="2151063"/>
              <a:ext cx="36513" cy="190500"/>
            </a:xfrm>
            <a:custGeom>
              <a:avLst/>
              <a:gdLst>
                <a:gd name="T0" fmla="*/ 0 w 23"/>
                <a:gd name="T1" fmla="*/ 0 h 120"/>
                <a:gd name="T2" fmla="*/ 0 w 23"/>
                <a:gd name="T3" fmla="*/ 109 h 120"/>
                <a:gd name="T4" fmla="*/ 23 w 23"/>
                <a:gd name="T5" fmla="*/ 120 h 120"/>
                <a:gd name="T6" fmla="*/ 23 w 23"/>
                <a:gd name="T7" fmla="*/ 13 h 120"/>
                <a:gd name="T8" fmla="*/ 0 w 23"/>
                <a:gd name="T9" fmla="*/ 0 h 120"/>
              </a:gdLst>
              <a:ahLst/>
              <a:cxnLst>
                <a:cxn ang="0">
                  <a:pos x="T0" y="T1"/>
                </a:cxn>
                <a:cxn ang="0">
                  <a:pos x="T2" y="T3"/>
                </a:cxn>
                <a:cxn ang="0">
                  <a:pos x="T4" y="T5"/>
                </a:cxn>
                <a:cxn ang="0">
                  <a:pos x="T6" y="T7"/>
                </a:cxn>
                <a:cxn ang="0">
                  <a:pos x="T8" y="T9"/>
                </a:cxn>
              </a:cxnLst>
              <a:rect l="0" t="0" r="r" b="b"/>
              <a:pathLst>
                <a:path w="23" h="120">
                  <a:moveTo>
                    <a:pt x="0" y="0"/>
                  </a:moveTo>
                  <a:lnTo>
                    <a:pt x="0" y="109"/>
                  </a:lnTo>
                  <a:lnTo>
                    <a:pt x="23" y="120"/>
                  </a:lnTo>
                  <a:lnTo>
                    <a:pt x="23" y="13"/>
                  </a:lnTo>
                  <a:lnTo>
                    <a:pt x="0" y="0"/>
                  </a:lnTo>
                  <a:close/>
                </a:path>
              </a:pathLst>
            </a:custGeom>
            <a:solidFill>
              <a:srgbClr val="E055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ïsľïďé"/>
            <p:cNvSpPr/>
            <p:nvPr/>
          </p:nvSpPr>
          <p:spPr bwMode="auto">
            <a:xfrm>
              <a:off x="5356225" y="1997075"/>
              <a:ext cx="104775" cy="344488"/>
            </a:xfrm>
            <a:custGeom>
              <a:avLst/>
              <a:gdLst>
                <a:gd name="T0" fmla="*/ 0 w 66"/>
                <a:gd name="T1" fmla="*/ 40 h 217"/>
                <a:gd name="T2" fmla="*/ 0 w 66"/>
                <a:gd name="T3" fmla="*/ 217 h 217"/>
                <a:gd name="T4" fmla="*/ 66 w 66"/>
                <a:gd name="T5" fmla="*/ 177 h 217"/>
                <a:gd name="T6" fmla="*/ 66 w 66"/>
                <a:gd name="T7" fmla="*/ 0 h 217"/>
                <a:gd name="T8" fmla="*/ 0 w 66"/>
                <a:gd name="T9" fmla="*/ 40 h 217"/>
                <a:gd name="T10" fmla="*/ 64 w 66"/>
                <a:gd name="T11" fmla="*/ 175 h 217"/>
                <a:gd name="T12" fmla="*/ 2 w 66"/>
                <a:gd name="T13" fmla="*/ 210 h 217"/>
                <a:gd name="T14" fmla="*/ 2 w 66"/>
                <a:gd name="T15" fmla="*/ 42 h 217"/>
                <a:gd name="T16" fmla="*/ 64 w 66"/>
                <a:gd name="T17" fmla="*/ 9 h 217"/>
                <a:gd name="T18" fmla="*/ 64 w 66"/>
                <a:gd name="T19" fmla="*/ 17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17">
                  <a:moveTo>
                    <a:pt x="0" y="40"/>
                  </a:moveTo>
                  <a:lnTo>
                    <a:pt x="0" y="217"/>
                  </a:lnTo>
                  <a:lnTo>
                    <a:pt x="66" y="177"/>
                  </a:lnTo>
                  <a:lnTo>
                    <a:pt x="66" y="0"/>
                  </a:lnTo>
                  <a:lnTo>
                    <a:pt x="0" y="40"/>
                  </a:lnTo>
                  <a:close/>
                  <a:moveTo>
                    <a:pt x="64" y="175"/>
                  </a:moveTo>
                  <a:lnTo>
                    <a:pt x="2" y="210"/>
                  </a:lnTo>
                  <a:lnTo>
                    <a:pt x="2" y="42"/>
                  </a:lnTo>
                  <a:lnTo>
                    <a:pt x="64" y="9"/>
                  </a:lnTo>
                  <a:lnTo>
                    <a:pt x="64" y="175"/>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iŝlîḑé"/>
            <p:cNvSpPr/>
            <p:nvPr/>
          </p:nvSpPr>
          <p:spPr bwMode="auto">
            <a:xfrm>
              <a:off x="5319713" y="2043113"/>
              <a:ext cx="36513" cy="298450"/>
            </a:xfrm>
            <a:custGeom>
              <a:avLst/>
              <a:gdLst>
                <a:gd name="T0" fmla="*/ 0 w 23"/>
                <a:gd name="T1" fmla="*/ 0 h 188"/>
                <a:gd name="T2" fmla="*/ 0 w 23"/>
                <a:gd name="T3" fmla="*/ 177 h 188"/>
                <a:gd name="T4" fmla="*/ 23 w 23"/>
                <a:gd name="T5" fmla="*/ 188 h 188"/>
                <a:gd name="T6" fmla="*/ 23 w 23"/>
                <a:gd name="T7" fmla="*/ 11 h 188"/>
                <a:gd name="T8" fmla="*/ 0 w 23"/>
                <a:gd name="T9" fmla="*/ 0 h 188"/>
                <a:gd name="T10" fmla="*/ 18 w 23"/>
                <a:gd name="T11" fmla="*/ 181 h 188"/>
                <a:gd name="T12" fmla="*/ 3 w 23"/>
                <a:gd name="T13" fmla="*/ 172 h 188"/>
                <a:gd name="T14" fmla="*/ 3 w 23"/>
                <a:gd name="T15" fmla="*/ 6 h 188"/>
                <a:gd name="T16" fmla="*/ 18 w 23"/>
                <a:gd name="T17" fmla="*/ 13 h 188"/>
                <a:gd name="T18" fmla="*/ 18 w 23"/>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88">
                  <a:moveTo>
                    <a:pt x="0" y="0"/>
                  </a:moveTo>
                  <a:lnTo>
                    <a:pt x="0" y="177"/>
                  </a:lnTo>
                  <a:lnTo>
                    <a:pt x="23" y="188"/>
                  </a:lnTo>
                  <a:lnTo>
                    <a:pt x="23" y="11"/>
                  </a:lnTo>
                  <a:lnTo>
                    <a:pt x="0" y="0"/>
                  </a:lnTo>
                  <a:close/>
                  <a:moveTo>
                    <a:pt x="18" y="181"/>
                  </a:moveTo>
                  <a:lnTo>
                    <a:pt x="3" y="172"/>
                  </a:lnTo>
                  <a:lnTo>
                    <a:pt x="3" y="6"/>
                  </a:lnTo>
                  <a:lnTo>
                    <a:pt x="18" y="13"/>
                  </a:lnTo>
                  <a:lnTo>
                    <a:pt x="18" y="181"/>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iSľiďé"/>
            <p:cNvSpPr/>
            <p:nvPr/>
          </p:nvSpPr>
          <p:spPr bwMode="auto">
            <a:xfrm>
              <a:off x="5211763" y="2000250"/>
              <a:ext cx="41275" cy="1598613"/>
            </a:xfrm>
            <a:custGeom>
              <a:avLst/>
              <a:gdLst>
                <a:gd name="T0" fmla="*/ 0 w 26"/>
                <a:gd name="T1" fmla="*/ 16 h 1007"/>
                <a:gd name="T2" fmla="*/ 0 w 26"/>
                <a:gd name="T3" fmla="*/ 1007 h 1007"/>
                <a:gd name="T4" fmla="*/ 26 w 26"/>
                <a:gd name="T5" fmla="*/ 991 h 1007"/>
                <a:gd name="T6" fmla="*/ 26 w 26"/>
                <a:gd name="T7" fmla="*/ 0 h 1007"/>
                <a:gd name="T8" fmla="*/ 0 w 26"/>
                <a:gd name="T9" fmla="*/ 16 h 1007"/>
              </a:gdLst>
              <a:ahLst/>
              <a:cxnLst>
                <a:cxn ang="0">
                  <a:pos x="T0" y="T1"/>
                </a:cxn>
                <a:cxn ang="0">
                  <a:pos x="T2" y="T3"/>
                </a:cxn>
                <a:cxn ang="0">
                  <a:pos x="T4" y="T5"/>
                </a:cxn>
                <a:cxn ang="0">
                  <a:pos x="T6" y="T7"/>
                </a:cxn>
                <a:cxn ang="0">
                  <a:pos x="T8" y="T9"/>
                </a:cxn>
              </a:cxnLst>
              <a:rect l="0" t="0" r="r" b="b"/>
              <a:pathLst>
                <a:path w="26" h="1007">
                  <a:moveTo>
                    <a:pt x="0" y="16"/>
                  </a:moveTo>
                  <a:lnTo>
                    <a:pt x="0" y="1007"/>
                  </a:lnTo>
                  <a:lnTo>
                    <a:pt x="26" y="991"/>
                  </a:lnTo>
                  <a:lnTo>
                    <a:pt x="26" y="0"/>
                  </a:lnTo>
                  <a:lnTo>
                    <a:pt x="0" y="16"/>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iṥľiḓè"/>
            <p:cNvSpPr/>
            <p:nvPr/>
          </p:nvSpPr>
          <p:spPr bwMode="auto">
            <a:xfrm>
              <a:off x="5165725" y="1976438"/>
              <a:ext cx="87313" cy="49213"/>
            </a:xfrm>
            <a:custGeom>
              <a:avLst/>
              <a:gdLst>
                <a:gd name="T0" fmla="*/ 55 w 55"/>
                <a:gd name="T1" fmla="*/ 15 h 31"/>
                <a:gd name="T2" fmla="*/ 29 w 55"/>
                <a:gd name="T3" fmla="*/ 31 h 31"/>
                <a:gd name="T4" fmla="*/ 0 w 55"/>
                <a:gd name="T5" fmla="*/ 15 h 31"/>
                <a:gd name="T6" fmla="*/ 29 w 55"/>
                <a:gd name="T7" fmla="*/ 0 h 31"/>
                <a:gd name="T8" fmla="*/ 55 w 55"/>
                <a:gd name="T9" fmla="*/ 15 h 31"/>
              </a:gdLst>
              <a:ahLst/>
              <a:cxnLst>
                <a:cxn ang="0">
                  <a:pos x="T0" y="T1"/>
                </a:cxn>
                <a:cxn ang="0">
                  <a:pos x="T2" y="T3"/>
                </a:cxn>
                <a:cxn ang="0">
                  <a:pos x="T4" y="T5"/>
                </a:cxn>
                <a:cxn ang="0">
                  <a:pos x="T6" y="T7"/>
                </a:cxn>
                <a:cxn ang="0">
                  <a:pos x="T8" y="T9"/>
                </a:cxn>
              </a:cxnLst>
              <a:rect l="0" t="0" r="r" b="b"/>
              <a:pathLst>
                <a:path w="55" h="31">
                  <a:moveTo>
                    <a:pt x="55" y="15"/>
                  </a:moveTo>
                  <a:lnTo>
                    <a:pt x="29" y="31"/>
                  </a:lnTo>
                  <a:lnTo>
                    <a:pt x="0" y="15"/>
                  </a:lnTo>
                  <a:lnTo>
                    <a:pt x="29" y="0"/>
                  </a:lnTo>
                  <a:lnTo>
                    <a:pt x="55" y="15"/>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ïşľîďe"/>
            <p:cNvSpPr/>
            <p:nvPr/>
          </p:nvSpPr>
          <p:spPr bwMode="auto">
            <a:xfrm>
              <a:off x="5165725" y="2000250"/>
              <a:ext cx="46038" cy="1598613"/>
            </a:xfrm>
            <a:custGeom>
              <a:avLst/>
              <a:gdLst>
                <a:gd name="T0" fmla="*/ 29 w 29"/>
                <a:gd name="T1" fmla="*/ 16 h 1007"/>
                <a:gd name="T2" fmla="*/ 29 w 29"/>
                <a:gd name="T3" fmla="*/ 1007 h 1007"/>
                <a:gd name="T4" fmla="*/ 0 w 29"/>
                <a:gd name="T5" fmla="*/ 991 h 1007"/>
                <a:gd name="T6" fmla="*/ 0 w 29"/>
                <a:gd name="T7" fmla="*/ 0 h 1007"/>
                <a:gd name="T8" fmla="*/ 29 w 29"/>
                <a:gd name="T9" fmla="*/ 16 h 1007"/>
              </a:gdLst>
              <a:ahLst/>
              <a:cxnLst>
                <a:cxn ang="0">
                  <a:pos x="T0" y="T1"/>
                </a:cxn>
                <a:cxn ang="0">
                  <a:pos x="T2" y="T3"/>
                </a:cxn>
                <a:cxn ang="0">
                  <a:pos x="T4" y="T5"/>
                </a:cxn>
                <a:cxn ang="0">
                  <a:pos x="T6" y="T7"/>
                </a:cxn>
                <a:cxn ang="0">
                  <a:pos x="T8" y="T9"/>
                </a:cxn>
              </a:cxnLst>
              <a:rect l="0" t="0" r="r" b="b"/>
              <a:pathLst>
                <a:path w="29" h="1007">
                  <a:moveTo>
                    <a:pt x="29" y="16"/>
                  </a:moveTo>
                  <a:lnTo>
                    <a:pt x="29" y="1007"/>
                  </a:lnTo>
                  <a:lnTo>
                    <a:pt x="0" y="991"/>
                  </a:lnTo>
                  <a:lnTo>
                    <a:pt x="0" y="0"/>
                  </a:lnTo>
                  <a:lnTo>
                    <a:pt x="29" y="16"/>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îṩḷïdè"/>
            <p:cNvSpPr/>
            <p:nvPr/>
          </p:nvSpPr>
          <p:spPr bwMode="auto">
            <a:xfrm>
              <a:off x="4972050" y="1831975"/>
              <a:ext cx="485775" cy="330200"/>
            </a:xfrm>
            <a:custGeom>
              <a:avLst/>
              <a:gdLst>
                <a:gd name="T0" fmla="*/ 0 w 306"/>
                <a:gd name="T1" fmla="*/ 177 h 208"/>
                <a:gd name="T2" fmla="*/ 0 w 306"/>
                <a:gd name="T3" fmla="*/ 208 h 208"/>
                <a:gd name="T4" fmla="*/ 306 w 306"/>
                <a:gd name="T5" fmla="*/ 31 h 208"/>
                <a:gd name="T6" fmla="*/ 306 w 306"/>
                <a:gd name="T7" fmla="*/ 0 h 208"/>
                <a:gd name="T8" fmla="*/ 0 w 306"/>
                <a:gd name="T9" fmla="*/ 177 h 208"/>
              </a:gdLst>
              <a:ahLst/>
              <a:cxnLst>
                <a:cxn ang="0">
                  <a:pos x="T0" y="T1"/>
                </a:cxn>
                <a:cxn ang="0">
                  <a:pos x="T2" y="T3"/>
                </a:cxn>
                <a:cxn ang="0">
                  <a:pos x="T4" y="T5"/>
                </a:cxn>
                <a:cxn ang="0">
                  <a:pos x="T6" y="T7"/>
                </a:cxn>
                <a:cxn ang="0">
                  <a:pos x="T8" y="T9"/>
                </a:cxn>
              </a:cxnLst>
              <a:rect l="0" t="0" r="r" b="b"/>
              <a:pathLst>
                <a:path w="306" h="208">
                  <a:moveTo>
                    <a:pt x="0" y="177"/>
                  </a:moveTo>
                  <a:lnTo>
                    <a:pt x="0" y="208"/>
                  </a:lnTo>
                  <a:lnTo>
                    <a:pt x="306" y="31"/>
                  </a:lnTo>
                  <a:lnTo>
                    <a:pt x="306" y="0"/>
                  </a:lnTo>
                  <a:lnTo>
                    <a:pt x="0" y="177"/>
                  </a:ln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íslíḑê"/>
            <p:cNvSpPr/>
            <p:nvPr/>
          </p:nvSpPr>
          <p:spPr bwMode="auto">
            <a:xfrm>
              <a:off x="4926013" y="1806575"/>
              <a:ext cx="531813" cy="306388"/>
            </a:xfrm>
            <a:custGeom>
              <a:avLst/>
              <a:gdLst>
                <a:gd name="T0" fmla="*/ 335 w 335"/>
                <a:gd name="T1" fmla="*/ 16 h 193"/>
                <a:gd name="T2" fmla="*/ 29 w 335"/>
                <a:gd name="T3" fmla="*/ 193 h 193"/>
                <a:gd name="T4" fmla="*/ 0 w 335"/>
                <a:gd name="T5" fmla="*/ 177 h 193"/>
                <a:gd name="T6" fmla="*/ 308 w 335"/>
                <a:gd name="T7" fmla="*/ 0 h 193"/>
                <a:gd name="T8" fmla="*/ 335 w 335"/>
                <a:gd name="T9" fmla="*/ 16 h 193"/>
              </a:gdLst>
              <a:ahLst/>
              <a:cxnLst>
                <a:cxn ang="0">
                  <a:pos x="T0" y="T1"/>
                </a:cxn>
                <a:cxn ang="0">
                  <a:pos x="T2" y="T3"/>
                </a:cxn>
                <a:cxn ang="0">
                  <a:pos x="T4" y="T5"/>
                </a:cxn>
                <a:cxn ang="0">
                  <a:pos x="T6" y="T7"/>
                </a:cxn>
                <a:cxn ang="0">
                  <a:pos x="T8" y="T9"/>
                </a:cxn>
              </a:cxnLst>
              <a:rect l="0" t="0" r="r" b="b"/>
              <a:pathLst>
                <a:path w="335" h="193">
                  <a:moveTo>
                    <a:pt x="335" y="16"/>
                  </a:moveTo>
                  <a:lnTo>
                    <a:pt x="29" y="193"/>
                  </a:lnTo>
                  <a:lnTo>
                    <a:pt x="0" y="177"/>
                  </a:lnTo>
                  <a:lnTo>
                    <a:pt x="308" y="0"/>
                  </a:lnTo>
                  <a:lnTo>
                    <a:pt x="335" y="16"/>
                  </a:lnTo>
                  <a:close/>
                </a:path>
              </a:pathLst>
            </a:custGeom>
            <a:solidFill>
              <a:srgbClr val="E7E8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iŝ1iḋe"/>
            <p:cNvSpPr/>
            <p:nvPr/>
          </p:nvSpPr>
          <p:spPr bwMode="auto">
            <a:xfrm>
              <a:off x="4926013" y="2087563"/>
              <a:ext cx="46038" cy="74613"/>
            </a:xfrm>
            <a:custGeom>
              <a:avLst/>
              <a:gdLst>
                <a:gd name="T0" fmla="*/ 29 w 29"/>
                <a:gd name="T1" fmla="*/ 16 h 47"/>
                <a:gd name="T2" fmla="*/ 29 w 29"/>
                <a:gd name="T3" fmla="*/ 47 h 47"/>
                <a:gd name="T4" fmla="*/ 0 w 29"/>
                <a:gd name="T5" fmla="*/ 31 h 47"/>
                <a:gd name="T6" fmla="*/ 0 w 29"/>
                <a:gd name="T7" fmla="*/ 0 h 47"/>
                <a:gd name="T8" fmla="*/ 29 w 29"/>
                <a:gd name="T9" fmla="*/ 16 h 47"/>
              </a:gdLst>
              <a:ahLst/>
              <a:cxnLst>
                <a:cxn ang="0">
                  <a:pos x="T0" y="T1"/>
                </a:cxn>
                <a:cxn ang="0">
                  <a:pos x="T2" y="T3"/>
                </a:cxn>
                <a:cxn ang="0">
                  <a:pos x="T4" y="T5"/>
                </a:cxn>
                <a:cxn ang="0">
                  <a:pos x="T6" y="T7"/>
                </a:cxn>
                <a:cxn ang="0">
                  <a:pos x="T8" y="T9"/>
                </a:cxn>
              </a:cxnLst>
              <a:rect l="0" t="0" r="r" b="b"/>
              <a:pathLst>
                <a:path w="29" h="47">
                  <a:moveTo>
                    <a:pt x="29" y="16"/>
                  </a:moveTo>
                  <a:lnTo>
                    <a:pt x="29" y="47"/>
                  </a:lnTo>
                  <a:lnTo>
                    <a:pt x="0" y="31"/>
                  </a:lnTo>
                  <a:lnTo>
                    <a:pt x="0" y="0"/>
                  </a:lnTo>
                  <a:lnTo>
                    <a:pt x="29" y="16"/>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ísḻíḓê"/>
            <p:cNvSpPr/>
            <p:nvPr/>
          </p:nvSpPr>
          <p:spPr bwMode="auto">
            <a:xfrm>
              <a:off x="8394700" y="4354513"/>
              <a:ext cx="257175" cy="339725"/>
            </a:xfrm>
            <a:custGeom>
              <a:avLst/>
              <a:gdLst>
                <a:gd name="T0" fmla="*/ 55 w 73"/>
                <a:gd name="T1" fmla="*/ 95 h 97"/>
                <a:gd name="T2" fmla="*/ 56 w 73"/>
                <a:gd name="T3" fmla="*/ 93 h 97"/>
                <a:gd name="T4" fmla="*/ 58 w 73"/>
                <a:gd name="T5" fmla="*/ 91 h 97"/>
                <a:gd name="T6" fmla="*/ 60 w 73"/>
                <a:gd name="T7" fmla="*/ 88 h 97"/>
                <a:gd name="T8" fmla="*/ 60 w 73"/>
                <a:gd name="T9" fmla="*/ 87 h 97"/>
                <a:gd name="T10" fmla="*/ 61 w 73"/>
                <a:gd name="T11" fmla="*/ 84 h 97"/>
                <a:gd name="T12" fmla="*/ 62 w 73"/>
                <a:gd name="T13" fmla="*/ 81 h 97"/>
                <a:gd name="T14" fmla="*/ 62 w 73"/>
                <a:gd name="T15" fmla="*/ 79 h 97"/>
                <a:gd name="T16" fmla="*/ 62 w 73"/>
                <a:gd name="T17" fmla="*/ 76 h 97"/>
                <a:gd name="T18" fmla="*/ 62 w 73"/>
                <a:gd name="T19" fmla="*/ 71 h 97"/>
                <a:gd name="T20" fmla="*/ 62 w 73"/>
                <a:gd name="T21" fmla="*/ 68 h 97"/>
                <a:gd name="T22" fmla="*/ 62 w 73"/>
                <a:gd name="T23" fmla="*/ 65 h 97"/>
                <a:gd name="T24" fmla="*/ 61 w 73"/>
                <a:gd name="T25" fmla="*/ 61 h 97"/>
                <a:gd name="T26" fmla="*/ 60 w 73"/>
                <a:gd name="T27" fmla="*/ 58 h 97"/>
                <a:gd name="T28" fmla="*/ 59 w 73"/>
                <a:gd name="T29" fmla="*/ 54 h 97"/>
                <a:gd name="T30" fmla="*/ 58 w 73"/>
                <a:gd name="T31" fmla="*/ 51 h 97"/>
                <a:gd name="T32" fmla="*/ 57 w 73"/>
                <a:gd name="T33" fmla="*/ 47 h 97"/>
                <a:gd name="T34" fmla="*/ 55 w 73"/>
                <a:gd name="T35" fmla="*/ 44 h 97"/>
                <a:gd name="T36" fmla="*/ 53 w 73"/>
                <a:gd name="T37" fmla="*/ 41 h 97"/>
                <a:gd name="T38" fmla="*/ 50 w 73"/>
                <a:gd name="T39" fmla="*/ 36 h 97"/>
                <a:gd name="T40" fmla="*/ 49 w 73"/>
                <a:gd name="T41" fmla="*/ 33 h 97"/>
                <a:gd name="T42" fmla="*/ 45 w 73"/>
                <a:gd name="T43" fmla="*/ 28 h 97"/>
                <a:gd name="T44" fmla="*/ 42 w 73"/>
                <a:gd name="T45" fmla="*/ 25 h 97"/>
                <a:gd name="T46" fmla="*/ 40 w 73"/>
                <a:gd name="T47" fmla="*/ 22 h 97"/>
                <a:gd name="T48" fmla="*/ 37 w 73"/>
                <a:gd name="T49" fmla="*/ 20 h 97"/>
                <a:gd name="T50" fmla="*/ 35 w 73"/>
                <a:gd name="T51" fmla="*/ 17 h 97"/>
                <a:gd name="T52" fmla="*/ 32 w 73"/>
                <a:gd name="T53" fmla="*/ 15 h 97"/>
                <a:gd name="T54" fmla="*/ 30 w 73"/>
                <a:gd name="T55" fmla="*/ 14 h 97"/>
                <a:gd name="T56" fmla="*/ 26 w 73"/>
                <a:gd name="T57" fmla="*/ 11 h 97"/>
                <a:gd name="T58" fmla="*/ 23 w 73"/>
                <a:gd name="T59" fmla="*/ 9 h 97"/>
                <a:gd name="T60" fmla="*/ 19 w 73"/>
                <a:gd name="T61" fmla="*/ 8 h 97"/>
                <a:gd name="T62" fmla="*/ 17 w 73"/>
                <a:gd name="T63" fmla="*/ 7 h 97"/>
                <a:gd name="T64" fmla="*/ 14 w 73"/>
                <a:gd name="T65" fmla="*/ 7 h 97"/>
                <a:gd name="T66" fmla="*/ 12 w 73"/>
                <a:gd name="T67" fmla="*/ 6 h 97"/>
                <a:gd name="T68" fmla="*/ 9 w 73"/>
                <a:gd name="T69" fmla="*/ 6 h 97"/>
                <a:gd name="T70" fmla="*/ 7 w 73"/>
                <a:gd name="T71" fmla="*/ 6 h 97"/>
                <a:gd name="T72" fmla="*/ 5 w 73"/>
                <a:gd name="T73" fmla="*/ 7 h 97"/>
                <a:gd name="T74" fmla="*/ 2 w 73"/>
                <a:gd name="T75" fmla="*/ 8 h 97"/>
                <a:gd name="T76" fmla="*/ 11 w 73"/>
                <a:gd name="T77" fmla="*/ 3 h 97"/>
                <a:gd name="T78" fmla="*/ 29 w 73"/>
                <a:gd name="T79" fmla="*/ 2 h 97"/>
                <a:gd name="T80" fmla="*/ 45 w 73"/>
                <a:gd name="T81" fmla="*/ 11 h 97"/>
                <a:gd name="T82" fmla="*/ 69 w 73"/>
                <a:gd name="T83" fmla="*/ 85 h 97"/>
                <a:gd name="T84" fmla="*/ 68 w 73"/>
                <a:gd name="T85" fmla="*/ 87 h 97"/>
                <a:gd name="T86" fmla="*/ 66 w 73"/>
                <a:gd name="T87" fmla="*/ 89 h 97"/>
                <a:gd name="T88" fmla="*/ 65 w 73"/>
                <a:gd name="T89" fmla="*/ 90 h 97"/>
                <a:gd name="T90" fmla="*/ 62 w 73"/>
                <a:gd name="T91" fmla="*/ 91 h 97"/>
                <a:gd name="T92" fmla="*/ 53 w 73"/>
                <a:gd name="T93" fmla="*/ 9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 h="97">
                  <a:moveTo>
                    <a:pt x="54" y="96"/>
                  </a:moveTo>
                  <a:cubicBezTo>
                    <a:pt x="54" y="95"/>
                    <a:pt x="54" y="95"/>
                    <a:pt x="54" y="95"/>
                  </a:cubicBezTo>
                  <a:cubicBezTo>
                    <a:pt x="55" y="95"/>
                    <a:pt x="55" y="95"/>
                    <a:pt x="55" y="95"/>
                  </a:cubicBezTo>
                  <a:cubicBezTo>
                    <a:pt x="55" y="95"/>
                    <a:pt x="55" y="95"/>
                    <a:pt x="55" y="95"/>
                  </a:cubicBezTo>
                  <a:cubicBezTo>
                    <a:pt x="56" y="94"/>
                    <a:pt x="56" y="94"/>
                    <a:pt x="56" y="94"/>
                  </a:cubicBezTo>
                  <a:cubicBezTo>
                    <a:pt x="56" y="93"/>
                    <a:pt x="56" y="93"/>
                    <a:pt x="56" y="93"/>
                  </a:cubicBezTo>
                  <a:cubicBezTo>
                    <a:pt x="57" y="93"/>
                    <a:pt x="57" y="93"/>
                    <a:pt x="57" y="93"/>
                  </a:cubicBezTo>
                  <a:cubicBezTo>
                    <a:pt x="57" y="92"/>
                    <a:pt x="57" y="92"/>
                    <a:pt x="57" y="92"/>
                  </a:cubicBezTo>
                  <a:cubicBezTo>
                    <a:pt x="58" y="91"/>
                    <a:pt x="58" y="91"/>
                    <a:pt x="58" y="91"/>
                  </a:cubicBezTo>
                  <a:cubicBezTo>
                    <a:pt x="58" y="91"/>
                    <a:pt x="58" y="91"/>
                    <a:pt x="58" y="91"/>
                  </a:cubicBezTo>
                  <a:cubicBezTo>
                    <a:pt x="58" y="91"/>
                    <a:pt x="59" y="90"/>
                    <a:pt x="59" y="90"/>
                  </a:cubicBezTo>
                  <a:cubicBezTo>
                    <a:pt x="59" y="89"/>
                    <a:pt x="59" y="89"/>
                    <a:pt x="60" y="88"/>
                  </a:cubicBezTo>
                  <a:cubicBezTo>
                    <a:pt x="60" y="88"/>
                    <a:pt x="60" y="88"/>
                    <a:pt x="60" y="88"/>
                  </a:cubicBezTo>
                  <a:cubicBezTo>
                    <a:pt x="60" y="88"/>
                    <a:pt x="60" y="88"/>
                    <a:pt x="60" y="87"/>
                  </a:cubicBezTo>
                  <a:cubicBezTo>
                    <a:pt x="60" y="87"/>
                    <a:pt x="60" y="87"/>
                    <a:pt x="60" y="87"/>
                  </a:cubicBezTo>
                  <a:cubicBezTo>
                    <a:pt x="61" y="86"/>
                    <a:pt x="61" y="86"/>
                    <a:pt x="61" y="86"/>
                  </a:cubicBezTo>
                  <a:cubicBezTo>
                    <a:pt x="61" y="86"/>
                    <a:pt x="61" y="85"/>
                    <a:pt x="61" y="85"/>
                  </a:cubicBezTo>
                  <a:cubicBezTo>
                    <a:pt x="61" y="84"/>
                    <a:pt x="61" y="84"/>
                    <a:pt x="61" y="84"/>
                  </a:cubicBezTo>
                  <a:cubicBezTo>
                    <a:pt x="61" y="83"/>
                    <a:pt x="61" y="83"/>
                    <a:pt x="61" y="83"/>
                  </a:cubicBezTo>
                  <a:cubicBezTo>
                    <a:pt x="62" y="82"/>
                    <a:pt x="62" y="82"/>
                    <a:pt x="62" y="82"/>
                  </a:cubicBezTo>
                  <a:cubicBezTo>
                    <a:pt x="62" y="81"/>
                    <a:pt x="62" y="81"/>
                    <a:pt x="62" y="81"/>
                  </a:cubicBezTo>
                  <a:cubicBezTo>
                    <a:pt x="62" y="80"/>
                    <a:pt x="62" y="80"/>
                    <a:pt x="62" y="80"/>
                  </a:cubicBezTo>
                  <a:cubicBezTo>
                    <a:pt x="62" y="80"/>
                    <a:pt x="62" y="80"/>
                    <a:pt x="62" y="80"/>
                  </a:cubicBezTo>
                  <a:cubicBezTo>
                    <a:pt x="62" y="79"/>
                    <a:pt x="62" y="79"/>
                    <a:pt x="62" y="79"/>
                  </a:cubicBezTo>
                  <a:cubicBezTo>
                    <a:pt x="62" y="78"/>
                    <a:pt x="62" y="78"/>
                    <a:pt x="62" y="78"/>
                  </a:cubicBezTo>
                  <a:cubicBezTo>
                    <a:pt x="62" y="77"/>
                    <a:pt x="62" y="77"/>
                    <a:pt x="62" y="76"/>
                  </a:cubicBezTo>
                  <a:cubicBezTo>
                    <a:pt x="62" y="76"/>
                    <a:pt x="62" y="76"/>
                    <a:pt x="62" y="76"/>
                  </a:cubicBezTo>
                  <a:cubicBezTo>
                    <a:pt x="62" y="75"/>
                    <a:pt x="63" y="75"/>
                    <a:pt x="63" y="74"/>
                  </a:cubicBezTo>
                  <a:cubicBezTo>
                    <a:pt x="63" y="73"/>
                    <a:pt x="63" y="73"/>
                    <a:pt x="62" y="72"/>
                  </a:cubicBezTo>
                  <a:cubicBezTo>
                    <a:pt x="62" y="71"/>
                    <a:pt x="62" y="71"/>
                    <a:pt x="62" y="71"/>
                  </a:cubicBezTo>
                  <a:cubicBezTo>
                    <a:pt x="62" y="71"/>
                    <a:pt x="62" y="70"/>
                    <a:pt x="62" y="70"/>
                  </a:cubicBezTo>
                  <a:cubicBezTo>
                    <a:pt x="62" y="69"/>
                    <a:pt x="62" y="69"/>
                    <a:pt x="62" y="69"/>
                  </a:cubicBezTo>
                  <a:cubicBezTo>
                    <a:pt x="62" y="69"/>
                    <a:pt x="62" y="68"/>
                    <a:pt x="62" y="68"/>
                  </a:cubicBezTo>
                  <a:cubicBezTo>
                    <a:pt x="62" y="67"/>
                    <a:pt x="62" y="67"/>
                    <a:pt x="62" y="67"/>
                  </a:cubicBezTo>
                  <a:cubicBezTo>
                    <a:pt x="62" y="66"/>
                    <a:pt x="62" y="66"/>
                    <a:pt x="62" y="65"/>
                  </a:cubicBezTo>
                  <a:cubicBezTo>
                    <a:pt x="62" y="65"/>
                    <a:pt x="62" y="65"/>
                    <a:pt x="62" y="65"/>
                  </a:cubicBezTo>
                  <a:cubicBezTo>
                    <a:pt x="62" y="64"/>
                    <a:pt x="62" y="64"/>
                    <a:pt x="61" y="63"/>
                  </a:cubicBezTo>
                  <a:cubicBezTo>
                    <a:pt x="61" y="62"/>
                    <a:pt x="61" y="62"/>
                    <a:pt x="61" y="62"/>
                  </a:cubicBezTo>
                  <a:cubicBezTo>
                    <a:pt x="61" y="62"/>
                    <a:pt x="61" y="61"/>
                    <a:pt x="61" y="61"/>
                  </a:cubicBezTo>
                  <a:cubicBezTo>
                    <a:pt x="61" y="60"/>
                    <a:pt x="61" y="60"/>
                    <a:pt x="61" y="60"/>
                  </a:cubicBezTo>
                  <a:cubicBezTo>
                    <a:pt x="61" y="60"/>
                    <a:pt x="61" y="59"/>
                    <a:pt x="60" y="59"/>
                  </a:cubicBezTo>
                  <a:cubicBezTo>
                    <a:pt x="60" y="58"/>
                    <a:pt x="60" y="58"/>
                    <a:pt x="60" y="58"/>
                  </a:cubicBezTo>
                  <a:cubicBezTo>
                    <a:pt x="60" y="58"/>
                    <a:pt x="60" y="57"/>
                    <a:pt x="60" y="57"/>
                  </a:cubicBezTo>
                  <a:cubicBezTo>
                    <a:pt x="60" y="56"/>
                    <a:pt x="60" y="56"/>
                    <a:pt x="60" y="56"/>
                  </a:cubicBezTo>
                  <a:cubicBezTo>
                    <a:pt x="59" y="55"/>
                    <a:pt x="59" y="54"/>
                    <a:pt x="59" y="54"/>
                  </a:cubicBezTo>
                  <a:cubicBezTo>
                    <a:pt x="59" y="54"/>
                    <a:pt x="59" y="54"/>
                    <a:pt x="59" y="54"/>
                  </a:cubicBezTo>
                  <a:cubicBezTo>
                    <a:pt x="59" y="53"/>
                    <a:pt x="58" y="52"/>
                    <a:pt x="58" y="52"/>
                  </a:cubicBezTo>
                  <a:cubicBezTo>
                    <a:pt x="58" y="51"/>
                    <a:pt x="58" y="51"/>
                    <a:pt x="58" y="51"/>
                  </a:cubicBezTo>
                  <a:cubicBezTo>
                    <a:pt x="58" y="51"/>
                    <a:pt x="58" y="50"/>
                    <a:pt x="57" y="50"/>
                  </a:cubicBezTo>
                  <a:cubicBezTo>
                    <a:pt x="57" y="49"/>
                    <a:pt x="57" y="49"/>
                    <a:pt x="57" y="49"/>
                  </a:cubicBezTo>
                  <a:cubicBezTo>
                    <a:pt x="57" y="48"/>
                    <a:pt x="57" y="48"/>
                    <a:pt x="57" y="47"/>
                  </a:cubicBezTo>
                  <a:cubicBezTo>
                    <a:pt x="56" y="47"/>
                    <a:pt x="56" y="47"/>
                    <a:pt x="56" y="47"/>
                  </a:cubicBezTo>
                  <a:cubicBezTo>
                    <a:pt x="56" y="46"/>
                    <a:pt x="56" y="46"/>
                    <a:pt x="55" y="45"/>
                  </a:cubicBezTo>
                  <a:cubicBezTo>
                    <a:pt x="55" y="44"/>
                    <a:pt x="55" y="44"/>
                    <a:pt x="55" y="44"/>
                  </a:cubicBezTo>
                  <a:cubicBezTo>
                    <a:pt x="55" y="44"/>
                    <a:pt x="55" y="43"/>
                    <a:pt x="54" y="43"/>
                  </a:cubicBezTo>
                  <a:cubicBezTo>
                    <a:pt x="54" y="42"/>
                    <a:pt x="54" y="42"/>
                    <a:pt x="54" y="42"/>
                  </a:cubicBezTo>
                  <a:cubicBezTo>
                    <a:pt x="53" y="41"/>
                    <a:pt x="53" y="41"/>
                    <a:pt x="53" y="41"/>
                  </a:cubicBezTo>
                  <a:cubicBezTo>
                    <a:pt x="53" y="40"/>
                    <a:pt x="52" y="39"/>
                    <a:pt x="52" y="38"/>
                  </a:cubicBezTo>
                  <a:cubicBezTo>
                    <a:pt x="51" y="37"/>
                    <a:pt x="51" y="37"/>
                    <a:pt x="51" y="37"/>
                  </a:cubicBezTo>
                  <a:cubicBezTo>
                    <a:pt x="51" y="37"/>
                    <a:pt x="51" y="36"/>
                    <a:pt x="50" y="36"/>
                  </a:cubicBezTo>
                  <a:cubicBezTo>
                    <a:pt x="50" y="35"/>
                    <a:pt x="50" y="35"/>
                    <a:pt x="50" y="35"/>
                  </a:cubicBezTo>
                  <a:cubicBezTo>
                    <a:pt x="50" y="34"/>
                    <a:pt x="49" y="34"/>
                    <a:pt x="49" y="34"/>
                  </a:cubicBezTo>
                  <a:cubicBezTo>
                    <a:pt x="49" y="33"/>
                    <a:pt x="49" y="33"/>
                    <a:pt x="49" y="33"/>
                  </a:cubicBezTo>
                  <a:cubicBezTo>
                    <a:pt x="48" y="32"/>
                    <a:pt x="47" y="31"/>
                    <a:pt x="47" y="30"/>
                  </a:cubicBezTo>
                  <a:cubicBezTo>
                    <a:pt x="47" y="30"/>
                    <a:pt x="47" y="30"/>
                    <a:pt x="47" y="30"/>
                  </a:cubicBezTo>
                  <a:cubicBezTo>
                    <a:pt x="46" y="29"/>
                    <a:pt x="46" y="29"/>
                    <a:pt x="45" y="28"/>
                  </a:cubicBezTo>
                  <a:cubicBezTo>
                    <a:pt x="45" y="28"/>
                    <a:pt x="44" y="27"/>
                    <a:pt x="44" y="27"/>
                  </a:cubicBezTo>
                  <a:cubicBezTo>
                    <a:pt x="44" y="26"/>
                    <a:pt x="44" y="26"/>
                    <a:pt x="44" y="26"/>
                  </a:cubicBezTo>
                  <a:cubicBezTo>
                    <a:pt x="43" y="26"/>
                    <a:pt x="43" y="25"/>
                    <a:pt x="42" y="25"/>
                  </a:cubicBezTo>
                  <a:cubicBezTo>
                    <a:pt x="42" y="24"/>
                    <a:pt x="42" y="24"/>
                    <a:pt x="42" y="24"/>
                  </a:cubicBezTo>
                  <a:cubicBezTo>
                    <a:pt x="41" y="24"/>
                    <a:pt x="41" y="23"/>
                    <a:pt x="41" y="23"/>
                  </a:cubicBezTo>
                  <a:cubicBezTo>
                    <a:pt x="40" y="22"/>
                    <a:pt x="40" y="22"/>
                    <a:pt x="40" y="22"/>
                  </a:cubicBezTo>
                  <a:cubicBezTo>
                    <a:pt x="39" y="21"/>
                    <a:pt x="39" y="21"/>
                    <a:pt x="39" y="21"/>
                  </a:cubicBezTo>
                  <a:cubicBezTo>
                    <a:pt x="38" y="21"/>
                    <a:pt x="38" y="21"/>
                    <a:pt x="38" y="21"/>
                  </a:cubicBezTo>
                  <a:cubicBezTo>
                    <a:pt x="37" y="20"/>
                    <a:pt x="37" y="20"/>
                    <a:pt x="37" y="20"/>
                  </a:cubicBezTo>
                  <a:cubicBezTo>
                    <a:pt x="37" y="19"/>
                    <a:pt x="37" y="19"/>
                    <a:pt x="37" y="19"/>
                  </a:cubicBezTo>
                  <a:cubicBezTo>
                    <a:pt x="36" y="18"/>
                    <a:pt x="36" y="18"/>
                    <a:pt x="36" y="18"/>
                  </a:cubicBezTo>
                  <a:cubicBezTo>
                    <a:pt x="35" y="17"/>
                    <a:pt x="35" y="17"/>
                    <a:pt x="35" y="17"/>
                  </a:cubicBezTo>
                  <a:cubicBezTo>
                    <a:pt x="34" y="17"/>
                    <a:pt x="34" y="17"/>
                    <a:pt x="34" y="17"/>
                  </a:cubicBezTo>
                  <a:cubicBezTo>
                    <a:pt x="33" y="16"/>
                    <a:pt x="33" y="16"/>
                    <a:pt x="33" y="16"/>
                  </a:cubicBezTo>
                  <a:cubicBezTo>
                    <a:pt x="32" y="15"/>
                    <a:pt x="32" y="15"/>
                    <a:pt x="32" y="15"/>
                  </a:cubicBezTo>
                  <a:cubicBezTo>
                    <a:pt x="32" y="15"/>
                    <a:pt x="32" y="15"/>
                    <a:pt x="32" y="15"/>
                  </a:cubicBezTo>
                  <a:cubicBezTo>
                    <a:pt x="31" y="14"/>
                    <a:pt x="31" y="14"/>
                    <a:pt x="30" y="14"/>
                  </a:cubicBezTo>
                  <a:cubicBezTo>
                    <a:pt x="30" y="14"/>
                    <a:pt x="30" y="14"/>
                    <a:pt x="30" y="14"/>
                  </a:cubicBezTo>
                  <a:cubicBezTo>
                    <a:pt x="29" y="13"/>
                    <a:pt x="29" y="13"/>
                    <a:pt x="28" y="12"/>
                  </a:cubicBezTo>
                  <a:cubicBezTo>
                    <a:pt x="28" y="12"/>
                    <a:pt x="28" y="12"/>
                    <a:pt x="28" y="12"/>
                  </a:cubicBezTo>
                  <a:cubicBezTo>
                    <a:pt x="28" y="12"/>
                    <a:pt x="27" y="12"/>
                    <a:pt x="26" y="11"/>
                  </a:cubicBezTo>
                  <a:cubicBezTo>
                    <a:pt x="26" y="11"/>
                    <a:pt x="25" y="11"/>
                    <a:pt x="25" y="10"/>
                  </a:cubicBezTo>
                  <a:cubicBezTo>
                    <a:pt x="24" y="10"/>
                    <a:pt x="24" y="10"/>
                    <a:pt x="24" y="10"/>
                  </a:cubicBezTo>
                  <a:cubicBezTo>
                    <a:pt x="24" y="10"/>
                    <a:pt x="23" y="10"/>
                    <a:pt x="23" y="9"/>
                  </a:cubicBezTo>
                  <a:cubicBezTo>
                    <a:pt x="22" y="9"/>
                    <a:pt x="22" y="9"/>
                    <a:pt x="22" y="9"/>
                  </a:cubicBezTo>
                  <a:cubicBezTo>
                    <a:pt x="22" y="9"/>
                    <a:pt x="21" y="9"/>
                    <a:pt x="21" y="9"/>
                  </a:cubicBezTo>
                  <a:cubicBezTo>
                    <a:pt x="20" y="8"/>
                    <a:pt x="20" y="8"/>
                    <a:pt x="19" y="8"/>
                  </a:cubicBezTo>
                  <a:cubicBezTo>
                    <a:pt x="19" y="8"/>
                    <a:pt x="19" y="8"/>
                    <a:pt x="19" y="8"/>
                  </a:cubicBezTo>
                  <a:cubicBezTo>
                    <a:pt x="18" y="8"/>
                    <a:pt x="18" y="7"/>
                    <a:pt x="17" y="7"/>
                  </a:cubicBezTo>
                  <a:cubicBezTo>
                    <a:pt x="17" y="7"/>
                    <a:pt x="17" y="7"/>
                    <a:pt x="17" y="7"/>
                  </a:cubicBezTo>
                  <a:cubicBezTo>
                    <a:pt x="16" y="7"/>
                    <a:pt x="16" y="7"/>
                    <a:pt x="16" y="7"/>
                  </a:cubicBezTo>
                  <a:cubicBezTo>
                    <a:pt x="15" y="7"/>
                    <a:pt x="15" y="7"/>
                    <a:pt x="15" y="7"/>
                  </a:cubicBezTo>
                  <a:cubicBezTo>
                    <a:pt x="14" y="7"/>
                    <a:pt x="14" y="7"/>
                    <a:pt x="14" y="7"/>
                  </a:cubicBezTo>
                  <a:cubicBezTo>
                    <a:pt x="14" y="7"/>
                    <a:pt x="14" y="7"/>
                    <a:pt x="14" y="7"/>
                  </a:cubicBezTo>
                  <a:cubicBezTo>
                    <a:pt x="13" y="6"/>
                    <a:pt x="13" y="6"/>
                    <a:pt x="13" y="6"/>
                  </a:cubicBezTo>
                  <a:cubicBezTo>
                    <a:pt x="12" y="6"/>
                    <a:pt x="12" y="6"/>
                    <a:pt x="12" y="6"/>
                  </a:cubicBezTo>
                  <a:cubicBezTo>
                    <a:pt x="11" y="6"/>
                    <a:pt x="11" y="6"/>
                    <a:pt x="11" y="6"/>
                  </a:cubicBezTo>
                  <a:cubicBezTo>
                    <a:pt x="10" y="6"/>
                    <a:pt x="10" y="6"/>
                    <a:pt x="10" y="6"/>
                  </a:cubicBezTo>
                  <a:cubicBezTo>
                    <a:pt x="10" y="6"/>
                    <a:pt x="9" y="6"/>
                    <a:pt x="9" y="6"/>
                  </a:cubicBezTo>
                  <a:cubicBezTo>
                    <a:pt x="9" y="6"/>
                    <a:pt x="9" y="6"/>
                    <a:pt x="9" y="6"/>
                  </a:cubicBezTo>
                  <a:cubicBezTo>
                    <a:pt x="8" y="6"/>
                    <a:pt x="8" y="6"/>
                    <a:pt x="8" y="6"/>
                  </a:cubicBezTo>
                  <a:cubicBezTo>
                    <a:pt x="7" y="6"/>
                    <a:pt x="7" y="6"/>
                    <a:pt x="7" y="6"/>
                  </a:cubicBezTo>
                  <a:cubicBezTo>
                    <a:pt x="7" y="6"/>
                    <a:pt x="6" y="7"/>
                    <a:pt x="6" y="7"/>
                  </a:cubicBezTo>
                  <a:cubicBezTo>
                    <a:pt x="6" y="7"/>
                    <a:pt x="6" y="7"/>
                    <a:pt x="6" y="7"/>
                  </a:cubicBezTo>
                  <a:cubicBezTo>
                    <a:pt x="5" y="7"/>
                    <a:pt x="5" y="7"/>
                    <a:pt x="5" y="7"/>
                  </a:cubicBezTo>
                  <a:cubicBezTo>
                    <a:pt x="4" y="7"/>
                    <a:pt x="4" y="7"/>
                    <a:pt x="4" y="7"/>
                  </a:cubicBezTo>
                  <a:cubicBezTo>
                    <a:pt x="3" y="7"/>
                    <a:pt x="3" y="7"/>
                    <a:pt x="3" y="7"/>
                  </a:cubicBezTo>
                  <a:cubicBezTo>
                    <a:pt x="2" y="8"/>
                    <a:pt x="2" y="8"/>
                    <a:pt x="2" y="8"/>
                  </a:cubicBezTo>
                  <a:cubicBezTo>
                    <a:pt x="2" y="8"/>
                    <a:pt x="2" y="8"/>
                    <a:pt x="2" y="8"/>
                  </a:cubicBezTo>
                  <a:cubicBezTo>
                    <a:pt x="1" y="8"/>
                    <a:pt x="1" y="8"/>
                    <a:pt x="0" y="9"/>
                  </a:cubicBezTo>
                  <a:cubicBezTo>
                    <a:pt x="11" y="3"/>
                    <a:pt x="11" y="3"/>
                    <a:pt x="11" y="3"/>
                  </a:cubicBezTo>
                  <a:cubicBezTo>
                    <a:pt x="11" y="2"/>
                    <a:pt x="12" y="2"/>
                    <a:pt x="12" y="2"/>
                  </a:cubicBezTo>
                  <a:cubicBezTo>
                    <a:pt x="13" y="2"/>
                    <a:pt x="13" y="2"/>
                    <a:pt x="13" y="2"/>
                  </a:cubicBezTo>
                  <a:cubicBezTo>
                    <a:pt x="18" y="0"/>
                    <a:pt x="24" y="0"/>
                    <a:pt x="29" y="2"/>
                  </a:cubicBezTo>
                  <a:cubicBezTo>
                    <a:pt x="34" y="3"/>
                    <a:pt x="39" y="6"/>
                    <a:pt x="43" y="10"/>
                  </a:cubicBezTo>
                  <a:cubicBezTo>
                    <a:pt x="44" y="10"/>
                    <a:pt x="44" y="10"/>
                    <a:pt x="44" y="10"/>
                  </a:cubicBezTo>
                  <a:cubicBezTo>
                    <a:pt x="45" y="11"/>
                    <a:pt x="45" y="11"/>
                    <a:pt x="45" y="11"/>
                  </a:cubicBezTo>
                  <a:cubicBezTo>
                    <a:pt x="60" y="23"/>
                    <a:pt x="71" y="44"/>
                    <a:pt x="73" y="64"/>
                  </a:cubicBezTo>
                  <a:cubicBezTo>
                    <a:pt x="73" y="71"/>
                    <a:pt x="73" y="79"/>
                    <a:pt x="69" y="85"/>
                  </a:cubicBezTo>
                  <a:cubicBezTo>
                    <a:pt x="69" y="85"/>
                    <a:pt x="69" y="85"/>
                    <a:pt x="69" y="85"/>
                  </a:cubicBezTo>
                  <a:cubicBezTo>
                    <a:pt x="69" y="85"/>
                    <a:pt x="69" y="85"/>
                    <a:pt x="69" y="85"/>
                  </a:cubicBezTo>
                  <a:cubicBezTo>
                    <a:pt x="68" y="86"/>
                    <a:pt x="68" y="86"/>
                    <a:pt x="68" y="86"/>
                  </a:cubicBezTo>
                  <a:cubicBezTo>
                    <a:pt x="68" y="87"/>
                    <a:pt x="68" y="87"/>
                    <a:pt x="68" y="87"/>
                  </a:cubicBezTo>
                  <a:cubicBezTo>
                    <a:pt x="67" y="87"/>
                    <a:pt x="67" y="87"/>
                    <a:pt x="67" y="87"/>
                  </a:cubicBezTo>
                  <a:cubicBezTo>
                    <a:pt x="67" y="88"/>
                    <a:pt x="67" y="88"/>
                    <a:pt x="67" y="88"/>
                  </a:cubicBezTo>
                  <a:cubicBezTo>
                    <a:pt x="66" y="89"/>
                    <a:pt x="66" y="89"/>
                    <a:pt x="66" y="89"/>
                  </a:cubicBezTo>
                  <a:cubicBezTo>
                    <a:pt x="66" y="89"/>
                    <a:pt x="66" y="89"/>
                    <a:pt x="66" y="89"/>
                  </a:cubicBezTo>
                  <a:cubicBezTo>
                    <a:pt x="65" y="89"/>
                    <a:pt x="65" y="89"/>
                    <a:pt x="65" y="89"/>
                  </a:cubicBezTo>
                  <a:cubicBezTo>
                    <a:pt x="65" y="90"/>
                    <a:pt x="65" y="90"/>
                    <a:pt x="65" y="90"/>
                  </a:cubicBezTo>
                  <a:cubicBezTo>
                    <a:pt x="64" y="90"/>
                    <a:pt x="64" y="90"/>
                    <a:pt x="64" y="90"/>
                  </a:cubicBezTo>
                  <a:cubicBezTo>
                    <a:pt x="64" y="90"/>
                    <a:pt x="64" y="90"/>
                    <a:pt x="64" y="90"/>
                  </a:cubicBezTo>
                  <a:cubicBezTo>
                    <a:pt x="63" y="91"/>
                    <a:pt x="63" y="91"/>
                    <a:pt x="62" y="91"/>
                  </a:cubicBezTo>
                  <a:cubicBezTo>
                    <a:pt x="52" y="97"/>
                    <a:pt x="52" y="97"/>
                    <a:pt x="52" y="97"/>
                  </a:cubicBezTo>
                  <a:cubicBezTo>
                    <a:pt x="52" y="97"/>
                    <a:pt x="53" y="97"/>
                    <a:pt x="53" y="97"/>
                  </a:cubicBezTo>
                  <a:cubicBezTo>
                    <a:pt x="53" y="96"/>
                    <a:pt x="53" y="96"/>
                    <a:pt x="53" y="96"/>
                  </a:cubicBezTo>
                  <a:lnTo>
                    <a:pt x="54" y="96"/>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íŝlidê"/>
            <p:cNvSpPr/>
            <p:nvPr/>
          </p:nvSpPr>
          <p:spPr bwMode="auto">
            <a:xfrm>
              <a:off x="8359775" y="4354513"/>
              <a:ext cx="257175" cy="371475"/>
            </a:xfrm>
            <a:custGeom>
              <a:avLst/>
              <a:gdLst>
                <a:gd name="T0" fmla="*/ 36 w 73"/>
                <a:gd name="T1" fmla="*/ 11 h 106"/>
                <a:gd name="T2" fmla="*/ 73 w 73"/>
                <a:gd name="T3" fmla="*/ 74 h 106"/>
                <a:gd name="T4" fmla="*/ 36 w 73"/>
                <a:gd name="T5" fmla="*/ 95 h 106"/>
                <a:gd name="T6" fmla="*/ 0 w 73"/>
                <a:gd name="T7" fmla="*/ 32 h 106"/>
                <a:gd name="T8" fmla="*/ 36 w 73"/>
                <a:gd name="T9" fmla="*/ 11 h 106"/>
              </a:gdLst>
              <a:ahLst/>
              <a:cxnLst>
                <a:cxn ang="0">
                  <a:pos x="T0" y="T1"/>
                </a:cxn>
                <a:cxn ang="0">
                  <a:pos x="T2" y="T3"/>
                </a:cxn>
                <a:cxn ang="0">
                  <a:pos x="T4" y="T5"/>
                </a:cxn>
                <a:cxn ang="0">
                  <a:pos x="T6" y="T7"/>
                </a:cxn>
                <a:cxn ang="0">
                  <a:pos x="T8" y="T9"/>
                </a:cxn>
              </a:cxnLst>
              <a:rect l="0" t="0" r="r" b="b"/>
              <a:pathLst>
                <a:path w="73" h="106">
                  <a:moveTo>
                    <a:pt x="36" y="11"/>
                  </a:moveTo>
                  <a:cubicBezTo>
                    <a:pt x="56" y="23"/>
                    <a:pt x="73" y="51"/>
                    <a:pt x="73" y="74"/>
                  </a:cubicBezTo>
                  <a:cubicBezTo>
                    <a:pt x="72" y="97"/>
                    <a:pt x="56" y="106"/>
                    <a:pt x="36" y="95"/>
                  </a:cubicBezTo>
                  <a:cubicBezTo>
                    <a:pt x="16" y="83"/>
                    <a:pt x="0" y="55"/>
                    <a:pt x="0" y="32"/>
                  </a:cubicBezTo>
                  <a:cubicBezTo>
                    <a:pt x="0" y="9"/>
                    <a:pt x="16" y="0"/>
                    <a:pt x="36" y="11"/>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iṥḷiďe"/>
            <p:cNvSpPr/>
            <p:nvPr/>
          </p:nvSpPr>
          <p:spPr bwMode="auto">
            <a:xfrm>
              <a:off x="6913563" y="4575175"/>
              <a:ext cx="1347788" cy="984250"/>
            </a:xfrm>
            <a:custGeom>
              <a:avLst/>
              <a:gdLst>
                <a:gd name="T0" fmla="*/ 57 w 383"/>
                <a:gd name="T1" fmla="*/ 278 h 280"/>
                <a:gd name="T2" fmla="*/ 59 w 383"/>
                <a:gd name="T3" fmla="*/ 276 h 280"/>
                <a:gd name="T4" fmla="*/ 60 w 383"/>
                <a:gd name="T5" fmla="*/ 274 h 280"/>
                <a:gd name="T6" fmla="*/ 62 w 383"/>
                <a:gd name="T7" fmla="*/ 271 h 280"/>
                <a:gd name="T8" fmla="*/ 63 w 383"/>
                <a:gd name="T9" fmla="*/ 269 h 280"/>
                <a:gd name="T10" fmla="*/ 64 w 383"/>
                <a:gd name="T11" fmla="*/ 266 h 280"/>
                <a:gd name="T12" fmla="*/ 64 w 383"/>
                <a:gd name="T13" fmla="*/ 264 h 280"/>
                <a:gd name="T14" fmla="*/ 65 w 383"/>
                <a:gd name="T15" fmla="*/ 261 h 280"/>
                <a:gd name="T16" fmla="*/ 65 w 383"/>
                <a:gd name="T17" fmla="*/ 258 h 280"/>
                <a:gd name="T18" fmla="*/ 65 w 383"/>
                <a:gd name="T19" fmla="*/ 253 h 280"/>
                <a:gd name="T20" fmla="*/ 65 w 383"/>
                <a:gd name="T21" fmla="*/ 249 h 280"/>
                <a:gd name="T22" fmla="*/ 64 w 383"/>
                <a:gd name="T23" fmla="*/ 246 h 280"/>
                <a:gd name="T24" fmla="*/ 64 w 383"/>
                <a:gd name="T25" fmla="*/ 242 h 280"/>
                <a:gd name="T26" fmla="*/ 63 w 383"/>
                <a:gd name="T27" fmla="*/ 239 h 280"/>
                <a:gd name="T28" fmla="*/ 61 w 383"/>
                <a:gd name="T29" fmla="*/ 234 h 280"/>
                <a:gd name="T30" fmla="*/ 60 w 383"/>
                <a:gd name="T31" fmla="*/ 231 h 280"/>
                <a:gd name="T32" fmla="*/ 59 w 383"/>
                <a:gd name="T33" fmla="*/ 228 h 280"/>
                <a:gd name="T34" fmla="*/ 57 w 383"/>
                <a:gd name="T35" fmla="*/ 224 h 280"/>
                <a:gd name="T36" fmla="*/ 55 w 383"/>
                <a:gd name="T37" fmla="*/ 220 h 280"/>
                <a:gd name="T38" fmla="*/ 52 w 383"/>
                <a:gd name="T39" fmla="*/ 215 h 280"/>
                <a:gd name="T40" fmla="*/ 51 w 383"/>
                <a:gd name="T41" fmla="*/ 212 h 280"/>
                <a:gd name="T42" fmla="*/ 47 w 383"/>
                <a:gd name="T43" fmla="*/ 207 h 280"/>
                <a:gd name="T44" fmla="*/ 44 w 383"/>
                <a:gd name="T45" fmla="*/ 203 h 280"/>
                <a:gd name="T46" fmla="*/ 41 w 383"/>
                <a:gd name="T47" fmla="*/ 201 h 280"/>
                <a:gd name="T48" fmla="*/ 39 w 383"/>
                <a:gd name="T49" fmla="*/ 198 h 280"/>
                <a:gd name="T50" fmla="*/ 36 w 383"/>
                <a:gd name="T51" fmla="*/ 196 h 280"/>
                <a:gd name="T52" fmla="*/ 33 w 383"/>
                <a:gd name="T53" fmla="*/ 194 h 280"/>
                <a:gd name="T54" fmla="*/ 31 w 383"/>
                <a:gd name="T55" fmla="*/ 192 h 280"/>
                <a:gd name="T56" fmla="*/ 27 w 383"/>
                <a:gd name="T57" fmla="*/ 189 h 280"/>
                <a:gd name="T58" fmla="*/ 23 w 383"/>
                <a:gd name="T59" fmla="*/ 187 h 280"/>
                <a:gd name="T60" fmla="*/ 19 w 383"/>
                <a:gd name="T61" fmla="*/ 186 h 280"/>
                <a:gd name="T62" fmla="*/ 17 w 383"/>
                <a:gd name="T63" fmla="*/ 185 h 280"/>
                <a:gd name="T64" fmla="*/ 14 w 383"/>
                <a:gd name="T65" fmla="*/ 184 h 280"/>
                <a:gd name="T66" fmla="*/ 12 w 383"/>
                <a:gd name="T67" fmla="*/ 184 h 280"/>
                <a:gd name="T68" fmla="*/ 8 w 383"/>
                <a:gd name="T69" fmla="*/ 184 h 280"/>
                <a:gd name="T70" fmla="*/ 7 w 383"/>
                <a:gd name="T71" fmla="*/ 184 h 280"/>
                <a:gd name="T72" fmla="*/ 4 w 383"/>
                <a:gd name="T73" fmla="*/ 185 h 280"/>
                <a:gd name="T74" fmla="*/ 1 w 383"/>
                <a:gd name="T75" fmla="*/ 186 h 280"/>
                <a:gd name="T76" fmla="*/ 317 w 383"/>
                <a:gd name="T77" fmla="*/ 3 h 280"/>
                <a:gd name="T78" fmla="*/ 336 w 383"/>
                <a:gd name="T79" fmla="*/ 2 h 280"/>
                <a:gd name="T80" fmla="*/ 353 w 383"/>
                <a:gd name="T81" fmla="*/ 12 h 280"/>
                <a:gd name="T82" fmla="*/ 378 w 383"/>
                <a:gd name="T83" fmla="*/ 91 h 280"/>
                <a:gd name="T84" fmla="*/ 377 w 383"/>
                <a:gd name="T85" fmla="*/ 92 h 280"/>
                <a:gd name="T86" fmla="*/ 375 w 383"/>
                <a:gd name="T87" fmla="*/ 94 h 280"/>
                <a:gd name="T88" fmla="*/ 374 w 383"/>
                <a:gd name="T89" fmla="*/ 96 h 280"/>
                <a:gd name="T90" fmla="*/ 371 w 383"/>
                <a:gd name="T91" fmla="*/ 97 h 280"/>
                <a:gd name="T92" fmla="*/ 55 w 383"/>
                <a:gd name="T93" fmla="*/ 279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3" h="280">
                  <a:moveTo>
                    <a:pt x="56" y="279"/>
                  </a:moveTo>
                  <a:cubicBezTo>
                    <a:pt x="57" y="278"/>
                    <a:pt x="57" y="278"/>
                    <a:pt x="57" y="278"/>
                  </a:cubicBezTo>
                  <a:cubicBezTo>
                    <a:pt x="57" y="278"/>
                    <a:pt x="57" y="278"/>
                    <a:pt x="57" y="278"/>
                  </a:cubicBezTo>
                  <a:cubicBezTo>
                    <a:pt x="58" y="278"/>
                    <a:pt x="58" y="278"/>
                    <a:pt x="58" y="278"/>
                  </a:cubicBezTo>
                  <a:cubicBezTo>
                    <a:pt x="59" y="277"/>
                    <a:pt x="59" y="277"/>
                    <a:pt x="59" y="277"/>
                  </a:cubicBezTo>
                  <a:cubicBezTo>
                    <a:pt x="59" y="276"/>
                    <a:pt x="59" y="276"/>
                    <a:pt x="59" y="276"/>
                  </a:cubicBezTo>
                  <a:cubicBezTo>
                    <a:pt x="59" y="275"/>
                    <a:pt x="59" y="275"/>
                    <a:pt x="59" y="275"/>
                  </a:cubicBezTo>
                  <a:cubicBezTo>
                    <a:pt x="60" y="275"/>
                    <a:pt x="60" y="275"/>
                    <a:pt x="60" y="275"/>
                  </a:cubicBezTo>
                  <a:cubicBezTo>
                    <a:pt x="60" y="274"/>
                    <a:pt x="60" y="274"/>
                    <a:pt x="60" y="274"/>
                  </a:cubicBezTo>
                  <a:cubicBezTo>
                    <a:pt x="61" y="274"/>
                    <a:pt x="61" y="274"/>
                    <a:pt x="61" y="274"/>
                  </a:cubicBezTo>
                  <a:cubicBezTo>
                    <a:pt x="61" y="273"/>
                    <a:pt x="61" y="273"/>
                    <a:pt x="61" y="273"/>
                  </a:cubicBezTo>
                  <a:cubicBezTo>
                    <a:pt x="62" y="272"/>
                    <a:pt x="62" y="272"/>
                    <a:pt x="62" y="271"/>
                  </a:cubicBezTo>
                  <a:cubicBezTo>
                    <a:pt x="62" y="271"/>
                    <a:pt x="62" y="271"/>
                    <a:pt x="62" y="271"/>
                  </a:cubicBezTo>
                  <a:cubicBezTo>
                    <a:pt x="62" y="270"/>
                    <a:pt x="63" y="270"/>
                    <a:pt x="63" y="270"/>
                  </a:cubicBezTo>
                  <a:cubicBezTo>
                    <a:pt x="63" y="269"/>
                    <a:pt x="63" y="269"/>
                    <a:pt x="63" y="269"/>
                  </a:cubicBezTo>
                  <a:cubicBezTo>
                    <a:pt x="63" y="269"/>
                    <a:pt x="63" y="269"/>
                    <a:pt x="63" y="269"/>
                  </a:cubicBezTo>
                  <a:cubicBezTo>
                    <a:pt x="63" y="268"/>
                    <a:pt x="63" y="268"/>
                    <a:pt x="64" y="267"/>
                  </a:cubicBezTo>
                  <a:cubicBezTo>
                    <a:pt x="64" y="266"/>
                    <a:pt x="64" y="266"/>
                    <a:pt x="64" y="266"/>
                  </a:cubicBezTo>
                  <a:cubicBezTo>
                    <a:pt x="64" y="265"/>
                    <a:pt x="64" y="265"/>
                    <a:pt x="64" y="265"/>
                  </a:cubicBezTo>
                  <a:cubicBezTo>
                    <a:pt x="64" y="265"/>
                    <a:pt x="64" y="265"/>
                    <a:pt x="64" y="265"/>
                  </a:cubicBezTo>
                  <a:cubicBezTo>
                    <a:pt x="64" y="264"/>
                    <a:pt x="64" y="264"/>
                    <a:pt x="64" y="264"/>
                  </a:cubicBezTo>
                  <a:cubicBezTo>
                    <a:pt x="65" y="263"/>
                    <a:pt x="65" y="263"/>
                    <a:pt x="65" y="263"/>
                  </a:cubicBezTo>
                  <a:cubicBezTo>
                    <a:pt x="65" y="262"/>
                    <a:pt x="65" y="262"/>
                    <a:pt x="65" y="262"/>
                  </a:cubicBezTo>
                  <a:cubicBezTo>
                    <a:pt x="65" y="261"/>
                    <a:pt x="65" y="261"/>
                    <a:pt x="65" y="261"/>
                  </a:cubicBezTo>
                  <a:cubicBezTo>
                    <a:pt x="65" y="260"/>
                    <a:pt x="65" y="260"/>
                    <a:pt x="65" y="260"/>
                  </a:cubicBezTo>
                  <a:cubicBezTo>
                    <a:pt x="65" y="259"/>
                    <a:pt x="65" y="259"/>
                    <a:pt x="65" y="258"/>
                  </a:cubicBezTo>
                  <a:cubicBezTo>
                    <a:pt x="65" y="258"/>
                    <a:pt x="65" y="258"/>
                    <a:pt x="65" y="258"/>
                  </a:cubicBezTo>
                  <a:cubicBezTo>
                    <a:pt x="65" y="257"/>
                    <a:pt x="65" y="256"/>
                    <a:pt x="65" y="256"/>
                  </a:cubicBezTo>
                  <a:cubicBezTo>
                    <a:pt x="65" y="255"/>
                    <a:pt x="65" y="254"/>
                    <a:pt x="65" y="254"/>
                  </a:cubicBezTo>
                  <a:cubicBezTo>
                    <a:pt x="65" y="253"/>
                    <a:pt x="65" y="253"/>
                    <a:pt x="65" y="253"/>
                  </a:cubicBezTo>
                  <a:cubicBezTo>
                    <a:pt x="65" y="252"/>
                    <a:pt x="65" y="252"/>
                    <a:pt x="65" y="251"/>
                  </a:cubicBezTo>
                  <a:cubicBezTo>
                    <a:pt x="65" y="251"/>
                    <a:pt x="65" y="251"/>
                    <a:pt x="65" y="251"/>
                  </a:cubicBezTo>
                  <a:cubicBezTo>
                    <a:pt x="65" y="250"/>
                    <a:pt x="65" y="250"/>
                    <a:pt x="65" y="249"/>
                  </a:cubicBezTo>
                  <a:cubicBezTo>
                    <a:pt x="65" y="249"/>
                    <a:pt x="65" y="249"/>
                    <a:pt x="65" y="249"/>
                  </a:cubicBezTo>
                  <a:cubicBezTo>
                    <a:pt x="65" y="248"/>
                    <a:pt x="65" y="247"/>
                    <a:pt x="64" y="246"/>
                  </a:cubicBezTo>
                  <a:cubicBezTo>
                    <a:pt x="64" y="246"/>
                    <a:pt x="64" y="246"/>
                    <a:pt x="64" y="246"/>
                  </a:cubicBezTo>
                  <a:cubicBezTo>
                    <a:pt x="64" y="245"/>
                    <a:pt x="64" y="245"/>
                    <a:pt x="64" y="244"/>
                  </a:cubicBezTo>
                  <a:cubicBezTo>
                    <a:pt x="64" y="243"/>
                    <a:pt x="64" y="243"/>
                    <a:pt x="64" y="243"/>
                  </a:cubicBezTo>
                  <a:cubicBezTo>
                    <a:pt x="64" y="243"/>
                    <a:pt x="64" y="242"/>
                    <a:pt x="64" y="242"/>
                  </a:cubicBezTo>
                  <a:cubicBezTo>
                    <a:pt x="63" y="241"/>
                    <a:pt x="63" y="241"/>
                    <a:pt x="63" y="241"/>
                  </a:cubicBezTo>
                  <a:cubicBezTo>
                    <a:pt x="63" y="241"/>
                    <a:pt x="63" y="240"/>
                    <a:pt x="63" y="240"/>
                  </a:cubicBezTo>
                  <a:cubicBezTo>
                    <a:pt x="63" y="239"/>
                    <a:pt x="63" y="239"/>
                    <a:pt x="63" y="239"/>
                  </a:cubicBezTo>
                  <a:cubicBezTo>
                    <a:pt x="63" y="238"/>
                    <a:pt x="63" y="238"/>
                    <a:pt x="62" y="237"/>
                  </a:cubicBezTo>
                  <a:cubicBezTo>
                    <a:pt x="62" y="237"/>
                    <a:pt x="62" y="237"/>
                    <a:pt x="62" y="237"/>
                  </a:cubicBezTo>
                  <a:cubicBezTo>
                    <a:pt x="62" y="236"/>
                    <a:pt x="62" y="235"/>
                    <a:pt x="61" y="234"/>
                  </a:cubicBezTo>
                  <a:cubicBezTo>
                    <a:pt x="61" y="234"/>
                    <a:pt x="61" y="234"/>
                    <a:pt x="61" y="234"/>
                  </a:cubicBezTo>
                  <a:cubicBezTo>
                    <a:pt x="61" y="233"/>
                    <a:pt x="61" y="233"/>
                    <a:pt x="61" y="232"/>
                  </a:cubicBezTo>
                  <a:cubicBezTo>
                    <a:pt x="60" y="231"/>
                    <a:pt x="60" y="231"/>
                    <a:pt x="60" y="231"/>
                  </a:cubicBezTo>
                  <a:cubicBezTo>
                    <a:pt x="60" y="231"/>
                    <a:pt x="60" y="230"/>
                    <a:pt x="60" y="230"/>
                  </a:cubicBezTo>
                  <a:cubicBezTo>
                    <a:pt x="60" y="229"/>
                    <a:pt x="60" y="229"/>
                    <a:pt x="60" y="229"/>
                  </a:cubicBezTo>
                  <a:cubicBezTo>
                    <a:pt x="59" y="229"/>
                    <a:pt x="59" y="228"/>
                    <a:pt x="59" y="228"/>
                  </a:cubicBezTo>
                  <a:cubicBezTo>
                    <a:pt x="59" y="227"/>
                    <a:pt x="59" y="227"/>
                    <a:pt x="59" y="227"/>
                  </a:cubicBezTo>
                  <a:cubicBezTo>
                    <a:pt x="58" y="226"/>
                    <a:pt x="58" y="226"/>
                    <a:pt x="58" y="225"/>
                  </a:cubicBezTo>
                  <a:cubicBezTo>
                    <a:pt x="57" y="224"/>
                    <a:pt x="57" y="224"/>
                    <a:pt x="57" y="224"/>
                  </a:cubicBezTo>
                  <a:cubicBezTo>
                    <a:pt x="57" y="224"/>
                    <a:pt x="57" y="223"/>
                    <a:pt x="57" y="223"/>
                  </a:cubicBezTo>
                  <a:cubicBezTo>
                    <a:pt x="56" y="222"/>
                    <a:pt x="56" y="222"/>
                    <a:pt x="56" y="222"/>
                  </a:cubicBezTo>
                  <a:cubicBezTo>
                    <a:pt x="56" y="221"/>
                    <a:pt x="56" y="221"/>
                    <a:pt x="55" y="220"/>
                  </a:cubicBezTo>
                  <a:cubicBezTo>
                    <a:pt x="55" y="219"/>
                    <a:pt x="54" y="218"/>
                    <a:pt x="54" y="218"/>
                  </a:cubicBezTo>
                  <a:cubicBezTo>
                    <a:pt x="53" y="217"/>
                    <a:pt x="53" y="217"/>
                    <a:pt x="53" y="217"/>
                  </a:cubicBezTo>
                  <a:cubicBezTo>
                    <a:pt x="53" y="216"/>
                    <a:pt x="53" y="216"/>
                    <a:pt x="52" y="215"/>
                  </a:cubicBezTo>
                  <a:cubicBezTo>
                    <a:pt x="52" y="214"/>
                    <a:pt x="52" y="214"/>
                    <a:pt x="52" y="214"/>
                  </a:cubicBezTo>
                  <a:cubicBezTo>
                    <a:pt x="52" y="214"/>
                    <a:pt x="51" y="213"/>
                    <a:pt x="51" y="213"/>
                  </a:cubicBezTo>
                  <a:cubicBezTo>
                    <a:pt x="51" y="212"/>
                    <a:pt x="51" y="212"/>
                    <a:pt x="51" y="212"/>
                  </a:cubicBezTo>
                  <a:cubicBezTo>
                    <a:pt x="50" y="211"/>
                    <a:pt x="49" y="210"/>
                    <a:pt x="48" y="209"/>
                  </a:cubicBezTo>
                  <a:cubicBezTo>
                    <a:pt x="48" y="209"/>
                    <a:pt x="48" y="209"/>
                    <a:pt x="48" y="209"/>
                  </a:cubicBezTo>
                  <a:cubicBezTo>
                    <a:pt x="48" y="208"/>
                    <a:pt x="47" y="208"/>
                    <a:pt x="47" y="207"/>
                  </a:cubicBezTo>
                  <a:cubicBezTo>
                    <a:pt x="46" y="207"/>
                    <a:pt x="46" y="206"/>
                    <a:pt x="45" y="205"/>
                  </a:cubicBezTo>
                  <a:cubicBezTo>
                    <a:pt x="45" y="205"/>
                    <a:pt x="45" y="205"/>
                    <a:pt x="45" y="205"/>
                  </a:cubicBezTo>
                  <a:cubicBezTo>
                    <a:pt x="45" y="205"/>
                    <a:pt x="44" y="204"/>
                    <a:pt x="44" y="203"/>
                  </a:cubicBezTo>
                  <a:cubicBezTo>
                    <a:pt x="43" y="203"/>
                    <a:pt x="43" y="203"/>
                    <a:pt x="43" y="203"/>
                  </a:cubicBezTo>
                  <a:cubicBezTo>
                    <a:pt x="43" y="202"/>
                    <a:pt x="42" y="202"/>
                    <a:pt x="42" y="202"/>
                  </a:cubicBezTo>
                  <a:cubicBezTo>
                    <a:pt x="41" y="201"/>
                    <a:pt x="41" y="201"/>
                    <a:pt x="41" y="201"/>
                  </a:cubicBezTo>
                  <a:cubicBezTo>
                    <a:pt x="40" y="200"/>
                    <a:pt x="40" y="200"/>
                    <a:pt x="40" y="200"/>
                  </a:cubicBezTo>
                  <a:cubicBezTo>
                    <a:pt x="40" y="199"/>
                    <a:pt x="40" y="199"/>
                    <a:pt x="40" y="199"/>
                  </a:cubicBezTo>
                  <a:cubicBezTo>
                    <a:pt x="39" y="198"/>
                    <a:pt x="39" y="198"/>
                    <a:pt x="39" y="198"/>
                  </a:cubicBezTo>
                  <a:cubicBezTo>
                    <a:pt x="38" y="197"/>
                    <a:pt x="38" y="197"/>
                    <a:pt x="38" y="197"/>
                  </a:cubicBezTo>
                  <a:cubicBezTo>
                    <a:pt x="37" y="197"/>
                    <a:pt x="37" y="197"/>
                    <a:pt x="37" y="197"/>
                  </a:cubicBezTo>
                  <a:cubicBezTo>
                    <a:pt x="36" y="196"/>
                    <a:pt x="36" y="196"/>
                    <a:pt x="36" y="196"/>
                  </a:cubicBezTo>
                  <a:cubicBezTo>
                    <a:pt x="35" y="195"/>
                    <a:pt x="35" y="195"/>
                    <a:pt x="35" y="195"/>
                  </a:cubicBezTo>
                  <a:cubicBezTo>
                    <a:pt x="34" y="194"/>
                    <a:pt x="34" y="194"/>
                    <a:pt x="34" y="194"/>
                  </a:cubicBezTo>
                  <a:cubicBezTo>
                    <a:pt x="33" y="194"/>
                    <a:pt x="33" y="194"/>
                    <a:pt x="33" y="194"/>
                  </a:cubicBezTo>
                  <a:cubicBezTo>
                    <a:pt x="32" y="193"/>
                    <a:pt x="32" y="193"/>
                    <a:pt x="32" y="193"/>
                  </a:cubicBezTo>
                  <a:cubicBezTo>
                    <a:pt x="32" y="193"/>
                    <a:pt x="32" y="192"/>
                    <a:pt x="31" y="192"/>
                  </a:cubicBezTo>
                  <a:cubicBezTo>
                    <a:pt x="31" y="192"/>
                    <a:pt x="31" y="192"/>
                    <a:pt x="31" y="192"/>
                  </a:cubicBezTo>
                  <a:cubicBezTo>
                    <a:pt x="30" y="191"/>
                    <a:pt x="29" y="191"/>
                    <a:pt x="29" y="191"/>
                  </a:cubicBezTo>
                  <a:cubicBezTo>
                    <a:pt x="29" y="190"/>
                    <a:pt x="29" y="190"/>
                    <a:pt x="29" y="190"/>
                  </a:cubicBezTo>
                  <a:cubicBezTo>
                    <a:pt x="28" y="190"/>
                    <a:pt x="27" y="190"/>
                    <a:pt x="27" y="189"/>
                  </a:cubicBezTo>
                  <a:cubicBezTo>
                    <a:pt x="26" y="189"/>
                    <a:pt x="26" y="189"/>
                    <a:pt x="25" y="188"/>
                  </a:cubicBezTo>
                  <a:cubicBezTo>
                    <a:pt x="25" y="188"/>
                    <a:pt x="25" y="188"/>
                    <a:pt x="25" y="188"/>
                  </a:cubicBezTo>
                  <a:cubicBezTo>
                    <a:pt x="24" y="188"/>
                    <a:pt x="24" y="188"/>
                    <a:pt x="23" y="187"/>
                  </a:cubicBezTo>
                  <a:cubicBezTo>
                    <a:pt x="23" y="187"/>
                    <a:pt x="23" y="187"/>
                    <a:pt x="23" y="187"/>
                  </a:cubicBezTo>
                  <a:cubicBezTo>
                    <a:pt x="22" y="187"/>
                    <a:pt x="22" y="187"/>
                    <a:pt x="21" y="186"/>
                  </a:cubicBezTo>
                  <a:cubicBezTo>
                    <a:pt x="20" y="186"/>
                    <a:pt x="20" y="186"/>
                    <a:pt x="19" y="186"/>
                  </a:cubicBezTo>
                  <a:cubicBezTo>
                    <a:pt x="19" y="186"/>
                    <a:pt x="19" y="186"/>
                    <a:pt x="19" y="186"/>
                  </a:cubicBezTo>
                  <a:cubicBezTo>
                    <a:pt x="18" y="185"/>
                    <a:pt x="18" y="185"/>
                    <a:pt x="18" y="185"/>
                  </a:cubicBezTo>
                  <a:cubicBezTo>
                    <a:pt x="17" y="185"/>
                    <a:pt x="17" y="185"/>
                    <a:pt x="17" y="185"/>
                  </a:cubicBezTo>
                  <a:cubicBezTo>
                    <a:pt x="16" y="185"/>
                    <a:pt x="16" y="185"/>
                    <a:pt x="16" y="185"/>
                  </a:cubicBezTo>
                  <a:cubicBezTo>
                    <a:pt x="15" y="185"/>
                    <a:pt x="15" y="185"/>
                    <a:pt x="15" y="185"/>
                  </a:cubicBezTo>
                  <a:cubicBezTo>
                    <a:pt x="14" y="184"/>
                    <a:pt x="14" y="184"/>
                    <a:pt x="14" y="184"/>
                  </a:cubicBezTo>
                  <a:cubicBezTo>
                    <a:pt x="13" y="184"/>
                    <a:pt x="13" y="184"/>
                    <a:pt x="13" y="184"/>
                  </a:cubicBezTo>
                  <a:cubicBezTo>
                    <a:pt x="12" y="184"/>
                    <a:pt x="12" y="184"/>
                    <a:pt x="12" y="184"/>
                  </a:cubicBezTo>
                  <a:cubicBezTo>
                    <a:pt x="12" y="184"/>
                    <a:pt x="12" y="184"/>
                    <a:pt x="12" y="184"/>
                  </a:cubicBezTo>
                  <a:cubicBezTo>
                    <a:pt x="11" y="184"/>
                    <a:pt x="11" y="184"/>
                    <a:pt x="11" y="184"/>
                  </a:cubicBezTo>
                  <a:cubicBezTo>
                    <a:pt x="10" y="184"/>
                    <a:pt x="10" y="184"/>
                    <a:pt x="10" y="184"/>
                  </a:cubicBezTo>
                  <a:cubicBezTo>
                    <a:pt x="9" y="184"/>
                    <a:pt x="9" y="184"/>
                    <a:pt x="8" y="184"/>
                  </a:cubicBezTo>
                  <a:cubicBezTo>
                    <a:pt x="8" y="184"/>
                    <a:pt x="8" y="184"/>
                    <a:pt x="8" y="184"/>
                  </a:cubicBezTo>
                  <a:cubicBezTo>
                    <a:pt x="8" y="184"/>
                    <a:pt x="7" y="184"/>
                    <a:pt x="7" y="184"/>
                  </a:cubicBezTo>
                  <a:cubicBezTo>
                    <a:pt x="7" y="184"/>
                    <a:pt x="7" y="184"/>
                    <a:pt x="7" y="184"/>
                  </a:cubicBezTo>
                  <a:cubicBezTo>
                    <a:pt x="6" y="184"/>
                    <a:pt x="6" y="184"/>
                    <a:pt x="5" y="184"/>
                  </a:cubicBezTo>
                  <a:cubicBezTo>
                    <a:pt x="5" y="185"/>
                    <a:pt x="5" y="185"/>
                    <a:pt x="5" y="185"/>
                  </a:cubicBezTo>
                  <a:cubicBezTo>
                    <a:pt x="5" y="185"/>
                    <a:pt x="4" y="185"/>
                    <a:pt x="4" y="185"/>
                  </a:cubicBezTo>
                  <a:cubicBezTo>
                    <a:pt x="3" y="185"/>
                    <a:pt x="3" y="185"/>
                    <a:pt x="3" y="185"/>
                  </a:cubicBezTo>
                  <a:cubicBezTo>
                    <a:pt x="2" y="185"/>
                    <a:pt x="2" y="185"/>
                    <a:pt x="2" y="185"/>
                  </a:cubicBezTo>
                  <a:cubicBezTo>
                    <a:pt x="1" y="186"/>
                    <a:pt x="1" y="186"/>
                    <a:pt x="1" y="186"/>
                  </a:cubicBezTo>
                  <a:cubicBezTo>
                    <a:pt x="1" y="186"/>
                    <a:pt x="1" y="186"/>
                    <a:pt x="1" y="186"/>
                  </a:cubicBezTo>
                  <a:cubicBezTo>
                    <a:pt x="0" y="186"/>
                    <a:pt x="0" y="186"/>
                    <a:pt x="0" y="187"/>
                  </a:cubicBezTo>
                  <a:cubicBezTo>
                    <a:pt x="317" y="3"/>
                    <a:pt x="317" y="3"/>
                    <a:pt x="317" y="3"/>
                  </a:cubicBezTo>
                  <a:cubicBezTo>
                    <a:pt x="317" y="3"/>
                    <a:pt x="318" y="3"/>
                    <a:pt x="318" y="3"/>
                  </a:cubicBezTo>
                  <a:cubicBezTo>
                    <a:pt x="319" y="2"/>
                    <a:pt x="319" y="2"/>
                    <a:pt x="319" y="2"/>
                  </a:cubicBezTo>
                  <a:cubicBezTo>
                    <a:pt x="324" y="0"/>
                    <a:pt x="331" y="1"/>
                    <a:pt x="336" y="2"/>
                  </a:cubicBezTo>
                  <a:cubicBezTo>
                    <a:pt x="342" y="4"/>
                    <a:pt x="347" y="7"/>
                    <a:pt x="351" y="11"/>
                  </a:cubicBezTo>
                  <a:cubicBezTo>
                    <a:pt x="352" y="11"/>
                    <a:pt x="352" y="11"/>
                    <a:pt x="352" y="11"/>
                  </a:cubicBezTo>
                  <a:cubicBezTo>
                    <a:pt x="353" y="12"/>
                    <a:pt x="353" y="12"/>
                    <a:pt x="353" y="12"/>
                  </a:cubicBezTo>
                  <a:cubicBezTo>
                    <a:pt x="369" y="25"/>
                    <a:pt x="381" y="47"/>
                    <a:pt x="382" y="68"/>
                  </a:cubicBezTo>
                  <a:cubicBezTo>
                    <a:pt x="383" y="76"/>
                    <a:pt x="382" y="84"/>
                    <a:pt x="378" y="91"/>
                  </a:cubicBezTo>
                  <a:cubicBezTo>
                    <a:pt x="378" y="91"/>
                    <a:pt x="378" y="91"/>
                    <a:pt x="378" y="91"/>
                  </a:cubicBezTo>
                  <a:cubicBezTo>
                    <a:pt x="378" y="91"/>
                    <a:pt x="378" y="91"/>
                    <a:pt x="378" y="91"/>
                  </a:cubicBezTo>
                  <a:cubicBezTo>
                    <a:pt x="377" y="92"/>
                    <a:pt x="377" y="92"/>
                    <a:pt x="377" y="92"/>
                  </a:cubicBezTo>
                  <a:cubicBezTo>
                    <a:pt x="377" y="92"/>
                    <a:pt x="377" y="92"/>
                    <a:pt x="377" y="92"/>
                  </a:cubicBezTo>
                  <a:cubicBezTo>
                    <a:pt x="376" y="93"/>
                    <a:pt x="376" y="93"/>
                    <a:pt x="376" y="93"/>
                  </a:cubicBezTo>
                  <a:cubicBezTo>
                    <a:pt x="376" y="93"/>
                    <a:pt x="376" y="93"/>
                    <a:pt x="376" y="93"/>
                  </a:cubicBezTo>
                  <a:cubicBezTo>
                    <a:pt x="375" y="94"/>
                    <a:pt x="375" y="94"/>
                    <a:pt x="375" y="94"/>
                  </a:cubicBezTo>
                  <a:cubicBezTo>
                    <a:pt x="375" y="94"/>
                    <a:pt x="375" y="94"/>
                    <a:pt x="375" y="94"/>
                  </a:cubicBezTo>
                  <a:cubicBezTo>
                    <a:pt x="374" y="95"/>
                    <a:pt x="374" y="95"/>
                    <a:pt x="374" y="95"/>
                  </a:cubicBezTo>
                  <a:cubicBezTo>
                    <a:pt x="374" y="96"/>
                    <a:pt x="374" y="96"/>
                    <a:pt x="374" y="96"/>
                  </a:cubicBezTo>
                  <a:cubicBezTo>
                    <a:pt x="373" y="96"/>
                    <a:pt x="373" y="96"/>
                    <a:pt x="373" y="96"/>
                  </a:cubicBezTo>
                  <a:cubicBezTo>
                    <a:pt x="373" y="96"/>
                    <a:pt x="373" y="96"/>
                    <a:pt x="373" y="96"/>
                  </a:cubicBezTo>
                  <a:cubicBezTo>
                    <a:pt x="372" y="97"/>
                    <a:pt x="372" y="97"/>
                    <a:pt x="371" y="97"/>
                  </a:cubicBezTo>
                  <a:cubicBezTo>
                    <a:pt x="54" y="280"/>
                    <a:pt x="54" y="280"/>
                    <a:pt x="54" y="280"/>
                  </a:cubicBezTo>
                  <a:cubicBezTo>
                    <a:pt x="54" y="280"/>
                    <a:pt x="55" y="280"/>
                    <a:pt x="55" y="280"/>
                  </a:cubicBezTo>
                  <a:cubicBezTo>
                    <a:pt x="55" y="279"/>
                    <a:pt x="55" y="279"/>
                    <a:pt x="55" y="279"/>
                  </a:cubicBezTo>
                  <a:cubicBezTo>
                    <a:pt x="56" y="279"/>
                    <a:pt x="56" y="279"/>
                    <a:pt x="56" y="279"/>
                  </a:cubicBezTo>
                </a:path>
              </a:pathLst>
            </a:custGeom>
            <a:solidFill>
              <a:srgbClr val="8C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ï$ḻiḑê"/>
            <p:cNvSpPr/>
            <p:nvPr/>
          </p:nvSpPr>
          <p:spPr bwMode="auto">
            <a:xfrm>
              <a:off x="6872288" y="5197475"/>
              <a:ext cx="269875" cy="396875"/>
            </a:xfrm>
            <a:custGeom>
              <a:avLst/>
              <a:gdLst>
                <a:gd name="T0" fmla="*/ 39 w 77"/>
                <a:gd name="T1" fmla="*/ 12 h 113"/>
                <a:gd name="T2" fmla="*/ 77 w 77"/>
                <a:gd name="T3" fmla="*/ 79 h 113"/>
                <a:gd name="T4" fmla="*/ 39 w 77"/>
                <a:gd name="T5" fmla="*/ 101 h 113"/>
                <a:gd name="T6" fmla="*/ 0 w 77"/>
                <a:gd name="T7" fmla="*/ 34 h 113"/>
                <a:gd name="T8" fmla="*/ 39 w 77"/>
                <a:gd name="T9" fmla="*/ 12 h 113"/>
              </a:gdLst>
              <a:ahLst/>
              <a:cxnLst>
                <a:cxn ang="0">
                  <a:pos x="T0" y="T1"/>
                </a:cxn>
                <a:cxn ang="0">
                  <a:pos x="T2" y="T3"/>
                </a:cxn>
                <a:cxn ang="0">
                  <a:pos x="T4" y="T5"/>
                </a:cxn>
                <a:cxn ang="0">
                  <a:pos x="T6" y="T7"/>
                </a:cxn>
                <a:cxn ang="0">
                  <a:pos x="T8" y="T9"/>
                </a:cxn>
              </a:cxnLst>
              <a:rect l="0" t="0" r="r" b="b"/>
              <a:pathLst>
                <a:path w="77" h="113">
                  <a:moveTo>
                    <a:pt x="39" y="12"/>
                  </a:moveTo>
                  <a:cubicBezTo>
                    <a:pt x="60" y="25"/>
                    <a:pt x="77" y="54"/>
                    <a:pt x="77" y="79"/>
                  </a:cubicBezTo>
                  <a:cubicBezTo>
                    <a:pt x="77" y="103"/>
                    <a:pt x="60" y="113"/>
                    <a:pt x="39" y="101"/>
                  </a:cubicBezTo>
                  <a:cubicBezTo>
                    <a:pt x="17" y="88"/>
                    <a:pt x="0" y="59"/>
                    <a:pt x="0" y="34"/>
                  </a:cubicBezTo>
                  <a:cubicBezTo>
                    <a:pt x="0" y="10"/>
                    <a:pt x="18" y="0"/>
                    <a:pt x="39" y="12"/>
                  </a:cubicBezTo>
                  <a:close/>
                </a:path>
              </a:pathLst>
            </a:custGeom>
            <a:solidFill>
              <a:srgbClr val="8C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îš1îde"/>
            <p:cNvSpPr/>
            <p:nvPr/>
          </p:nvSpPr>
          <p:spPr bwMode="auto">
            <a:xfrm>
              <a:off x="8186738" y="4467225"/>
              <a:ext cx="344488" cy="298450"/>
            </a:xfrm>
            <a:custGeom>
              <a:avLst/>
              <a:gdLst>
                <a:gd name="T0" fmla="*/ 28 w 98"/>
                <a:gd name="T1" fmla="*/ 84 h 85"/>
                <a:gd name="T2" fmla="*/ 28 w 98"/>
                <a:gd name="T3" fmla="*/ 83 h 85"/>
                <a:gd name="T4" fmla="*/ 29 w 98"/>
                <a:gd name="T5" fmla="*/ 82 h 85"/>
                <a:gd name="T6" fmla="*/ 30 w 98"/>
                <a:gd name="T7" fmla="*/ 81 h 85"/>
                <a:gd name="T8" fmla="*/ 30 w 98"/>
                <a:gd name="T9" fmla="*/ 80 h 85"/>
                <a:gd name="T10" fmla="*/ 31 w 98"/>
                <a:gd name="T11" fmla="*/ 79 h 85"/>
                <a:gd name="T12" fmla="*/ 31 w 98"/>
                <a:gd name="T13" fmla="*/ 77 h 85"/>
                <a:gd name="T14" fmla="*/ 31 w 98"/>
                <a:gd name="T15" fmla="*/ 76 h 85"/>
                <a:gd name="T16" fmla="*/ 31 w 98"/>
                <a:gd name="T17" fmla="*/ 74 h 85"/>
                <a:gd name="T18" fmla="*/ 31 w 98"/>
                <a:gd name="T19" fmla="*/ 72 h 85"/>
                <a:gd name="T20" fmla="*/ 31 w 98"/>
                <a:gd name="T21" fmla="*/ 70 h 85"/>
                <a:gd name="T22" fmla="*/ 31 w 98"/>
                <a:gd name="T23" fmla="*/ 69 h 85"/>
                <a:gd name="T24" fmla="*/ 30 w 98"/>
                <a:gd name="T25" fmla="*/ 67 h 85"/>
                <a:gd name="T26" fmla="*/ 30 w 98"/>
                <a:gd name="T27" fmla="*/ 65 h 85"/>
                <a:gd name="T28" fmla="*/ 29 w 98"/>
                <a:gd name="T29" fmla="*/ 63 h 85"/>
                <a:gd name="T30" fmla="*/ 29 w 98"/>
                <a:gd name="T31" fmla="*/ 62 h 85"/>
                <a:gd name="T32" fmla="*/ 28 w 98"/>
                <a:gd name="T33" fmla="*/ 60 h 85"/>
                <a:gd name="T34" fmla="*/ 28 w 98"/>
                <a:gd name="T35" fmla="*/ 58 h 85"/>
                <a:gd name="T36" fmla="*/ 27 w 98"/>
                <a:gd name="T37" fmla="*/ 57 h 85"/>
                <a:gd name="T38" fmla="*/ 25 w 98"/>
                <a:gd name="T39" fmla="*/ 54 h 85"/>
                <a:gd name="T40" fmla="*/ 24 w 98"/>
                <a:gd name="T41" fmla="*/ 53 h 85"/>
                <a:gd name="T42" fmla="*/ 22 w 98"/>
                <a:gd name="T43" fmla="*/ 50 h 85"/>
                <a:gd name="T44" fmla="*/ 21 w 98"/>
                <a:gd name="T45" fmla="*/ 48 h 85"/>
                <a:gd name="T46" fmla="*/ 20 w 98"/>
                <a:gd name="T47" fmla="*/ 47 h 85"/>
                <a:gd name="T48" fmla="*/ 19 w 98"/>
                <a:gd name="T49" fmla="*/ 46 h 85"/>
                <a:gd name="T50" fmla="*/ 17 w 98"/>
                <a:gd name="T51" fmla="*/ 45 h 85"/>
                <a:gd name="T52" fmla="*/ 16 w 98"/>
                <a:gd name="T53" fmla="*/ 44 h 85"/>
                <a:gd name="T54" fmla="*/ 15 w 98"/>
                <a:gd name="T55" fmla="*/ 43 h 85"/>
                <a:gd name="T56" fmla="*/ 13 w 98"/>
                <a:gd name="T57" fmla="*/ 42 h 85"/>
                <a:gd name="T58" fmla="*/ 11 w 98"/>
                <a:gd name="T59" fmla="*/ 41 h 85"/>
                <a:gd name="T60" fmla="*/ 9 w 98"/>
                <a:gd name="T61" fmla="*/ 40 h 85"/>
                <a:gd name="T62" fmla="*/ 8 w 98"/>
                <a:gd name="T63" fmla="*/ 40 h 85"/>
                <a:gd name="T64" fmla="*/ 7 w 98"/>
                <a:gd name="T65" fmla="*/ 39 h 85"/>
                <a:gd name="T66" fmla="*/ 6 w 98"/>
                <a:gd name="T67" fmla="*/ 39 h 85"/>
                <a:gd name="T68" fmla="*/ 4 w 98"/>
                <a:gd name="T69" fmla="*/ 39 h 85"/>
                <a:gd name="T70" fmla="*/ 3 w 98"/>
                <a:gd name="T71" fmla="*/ 39 h 85"/>
                <a:gd name="T72" fmla="*/ 2 w 98"/>
                <a:gd name="T73" fmla="*/ 40 h 85"/>
                <a:gd name="T74" fmla="*/ 1 w 98"/>
                <a:gd name="T75" fmla="*/ 40 h 85"/>
                <a:gd name="T76" fmla="*/ 67 w 98"/>
                <a:gd name="T77" fmla="*/ 2 h 85"/>
                <a:gd name="T78" fmla="*/ 76 w 98"/>
                <a:gd name="T79" fmla="*/ 1 h 85"/>
                <a:gd name="T80" fmla="*/ 84 w 98"/>
                <a:gd name="T81" fmla="*/ 6 h 85"/>
                <a:gd name="T82" fmla="*/ 96 w 98"/>
                <a:gd name="T83" fmla="*/ 44 h 85"/>
                <a:gd name="T84" fmla="*/ 95 w 98"/>
                <a:gd name="T85" fmla="*/ 44 h 85"/>
                <a:gd name="T86" fmla="*/ 94 w 98"/>
                <a:gd name="T87" fmla="*/ 45 h 85"/>
                <a:gd name="T88" fmla="*/ 94 w 98"/>
                <a:gd name="T89" fmla="*/ 46 h 85"/>
                <a:gd name="T90" fmla="*/ 93 w 98"/>
                <a:gd name="T91" fmla="*/ 47 h 85"/>
                <a:gd name="T92" fmla="*/ 27 w 98"/>
                <a:gd name="T9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85">
                  <a:moveTo>
                    <a:pt x="27" y="84"/>
                  </a:moveTo>
                  <a:cubicBezTo>
                    <a:pt x="27" y="84"/>
                    <a:pt x="27" y="84"/>
                    <a:pt x="27" y="84"/>
                  </a:cubicBezTo>
                  <a:cubicBezTo>
                    <a:pt x="28" y="84"/>
                    <a:pt x="28" y="84"/>
                    <a:pt x="28" y="84"/>
                  </a:cubicBezTo>
                  <a:cubicBezTo>
                    <a:pt x="28" y="84"/>
                    <a:pt x="28" y="84"/>
                    <a:pt x="28" y="84"/>
                  </a:cubicBezTo>
                  <a:cubicBezTo>
                    <a:pt x="28" y="83"/>
                    <a:pt x="28" y="83"/>
                    <a:pt x="28" y="83"/>
                  </a:cubicBezTo>
                  <a:cubicBezTo>
                    <a:pt x="28" y="83"/>
                    <a:pt x="28" y="83"/>
                    <a:pt x="28" y="83"/>
                  </a:cubicBezTo>
                  <a:cubicBezTo>
                    <a:pt x="28" y="83"/>
                    <a:pt x="28" y="83"/>
                    <a:pt x="28" y="83"/>
                  </a:cubicBezTo>
                  <a:cubicBezTo>
                    <a:pt x="29" y="83"/>
                    <a:pt x="29" y="83"/>
                    <a:pt x="29" y="83"/>
                  </a:cubicBezTo>
                  <a:cubicBezTo>
                    <a:pt x="29" y="82"/>
                    <a:pt x="29" y="82"/>
                    <a:pt x="29" y="82"/>
                  </a:cubicBezTo>
                  <a:cubicBezTo>
                    <a:pt x="29" y="82"/>
                    <a:pt x="29" y="82"/>
                    <a:pt x="29" y="82"/>
                  </a:cubicBezTo>
                  <a:cubicBezTo>
                    <a:pt x="29" y="81"/>
                    <a:pt x="29" y="81"/>
                    <a:pt x="29" y="81"/>
                  </a:cubicBezTo>
                  <a:cubicBezTo>
                    <a:pt x="30" y="81"/>
                    <a:pt x="30" y="81"/>
                    <a:pt x="30" y="81"/>
                  </a:cubicBezTo>
                  <a:cubicBezTo>
                    <a:pt x="30" y="81"/>
                    <a:pt x="30" y="81"/>
                    <a:pt x="30" y="81"/>
                  </a:cubicBezTo>
                  <a:cubicBezTo>
                    <a:pt x="30" y="80"/>
                    <a:pt x="30" y="80"/>
                    <a:pt x="30" y="80"/>
                  </a:cubicBezTo>
                  <a:cubicBezTo>
                    <a:pt x="30" y="80"/>
                    <a:pt x="30" y="80"/>
                    <a:pt x="30" y="80"/>
                  </a:cubicBezTo>
                  <a:cubicBezTo>
                    <a:pt x="30" y="79"/>
                    <a:pt x="30" y="79"/>
                    <a:pt x="30" y="79"/>
                  </a:cubicBezTo>
                  <a:cubicBezTo>
                    <a:pt x="30" y="79"/>
                    <a:pt x="30" y="79"/>
                    <a:pt x="30" y="79"/>
                  </a:cubicBezTo>
                  <a:cubicBezTo>
                    <a:pt x="31" y="79"/>
                    <a:pt x="31" y="79"/>
                    <a:pt x="31" y="79"/>
                  </a:cubicBezTo>
                  <a:cubicBezTo>
                    <a:pt x="31" y="78"/>
                    <a:pt x="31" y="78"/>
                    <a:pt x="31" y="78"/>
                  </a:cubicBezTo>
                  <a:cubicBezTo>
                    <a:pt x="31" y="78"/>
                    <a:pt x="31" y="78"/>
                    <a:pt x="31" y="78"/>
                  </a:cubicBezTo>
                  <a:cubicBezTo>
                    <a:pt x="31" y="77"/>
                    <a:pt x="31" y="77"/>
                    <a:pt x="31" y="77"/>
                  </a:cubicBezTo>
                  <a:cubicBezTo>
                    <a:pt x="31" y="77"/>
                    <a:pt x="31" y="77"/>
                    <a:pt x="31" y="77"/>
                  </a:cubicBezTo>
                  <a:cubicBezTo>
                    <a:pt x="31" y="76"/>
                    <a:pt x="31" y="76"/>
                    <a:pt x="31" y="76"/>
                  </a:cubicBezTo>
                  <a:cubicBezTo>
                    <a:pt x="31" y="76"/>
                    <a:pt x="31" y="76"/>
                    <a:pt x="31" y="76"/>
                  </a:cubicBezTo>
                  <a:cubicBezTo>
                    <a:pt x="31" y="75"/>
                    <a:pt x="31" y="75"/>
                    <a:pt x="31" y="75"/>
                  </a:cubicBezTo>
                  <a:cubicBezTo>
                    <a:pt x="31" y="75"/>
                    <a:pt x="31" y="75"/>
                    <a:pt x="31" y="75"/>
                  </a:cubicBezTo>
                  <a:cubicBezTo>
                    <a:pt x="31" y="74"/>
                    <a:pt x="31" y="74"/>
                    <a:pt x="31" y="74"/>
                  </a:cubicBezTo>
                  <a:cubicBezTo>
                    <a:pt x="31" y="73"/>
                    <a:pt x="31" y="73"/>
                    <a:pt x="31" y="73"/>
                  </a:cubicBezTo>
                  <a:cubicBezTo>
                    <a:pt x="31" y="72"/>
                    <a:pt x="31" y="72"/>
                    <a:pt x="31" y="72"/>
                  </a:cubicBezTo>
                  <a:cubicBezTo>
                    <a:pt x="31" y="72"/>
                    <a:pt x="31" y="72"/>
                    <a:pt x="31" y="72"/>
                  </a:cubicBezTo>
                  <a:cubicBezTo>
                    <a:pt x="31" y="71"/>
                    <a:pt x="31" y="71"/>
                    <a:pt x="31" y="71"/>
                  </a:cubicBezTo>
                  <a:cubicBezTo>
                    <a:pt x="31" y="71"/>
                    <a:pt x="31" y="71"/>
                    <a:pt x="31" y="71"/>
                  </a:cubicBezTo>
                  <a:cubicBezTo>
                    <a:pt x="31" y="70"/>
                    <a:pt x="31" y="70"/>
                    <a:pt x="31" y="70"/>
                  </a:cubicBezTo>
                  <a:cubicBezTo>
                    <a:pt x="31" y="70"/>
                    <a:pt x="31" y="70"/>
                    <a:pt x="31" y="70"/>
                  </a:cubicBezTo>
                  <a:cubicBezTo>
                    <a:pt x="31" y="69"/>
                    <a:pt x="31" y="69"/>
                    <a:pt x="31" y="69"/>
                  </a:cubicBezTo>
                  <a:cubicBezTo>
                    <a:pt x="31" y="69"/>
                    <a:pt x="31" y="69"/>
                    <a:pt x="31" y="69"/>
                  </a:cubicBezTo>
                  <a:cubicBezTo>
                    <a:pt x="31" y="68"/>
                    <a:pt x="31" y="68"/>
                    <a:pt x="31" y="68"/>
                  </a:cubicBezTo>
                  <a:cubicBezTo>
                    <a:pt x="31" y="68"/>
                    <a:pt x="31" y="68"/>
                    <a:pt x="31" y="68"/>
                  </a:cubicBezTo>
                  <a:cubicBezTo>
                    <a:pt x="30" y="67"/>
                    <a:pt x="30" y="67"/>
                    <a:pt x="30" y="67"/>
                  </a:cubicBezTo>
                  <a:cubicBezTo>
                    <a:pt x="30" y="66"/>
                    <a:pt x="30" y="66"/>
                    <a:pt x="30" y="66"/>
                  </a:cubicBezTo>
                  <a:cubicBezTo>
                    <a:pt x="30" y="66"/>
                    <a:pt x="30" y="66"/>
                    <a:pt x="30" y="66"/>
                  </a:cubicBezTo>
                  <a:cubicBezTo>
                    <a:pt x="30" y="65"/>
                    <a:pt x="30" y="65"/>
                    <a:pt x="30" y="65"/>
                  </a:cubicBezTo>
                  <a:cubicBezTo>
                    <a:pt x="30" y="65"/>
                    <a:pt x="30" y="65"/>
                    <a:pt x="30" y="65"/>
                  </a:cubicBezTo>
                  <a:cubicBezTo>
                    <a:pt x="30" y="64"/>
                    <a:pt x="30" y="64"/>
                    <a:pt x="30" y="64"/>
                  </a:cubicBezTo>
                  <a:cubicBezTo>
                    <a:pt x="29" y="63"/>
                    <a:pt x="29" y="63"/>
                    <a:pt x="29" y="63"/>
                  </a:cubicBezTo>
                  <a:cubicBezTo>
                    <a:pt x="29" y="63"/>
                    <a:pt x="29" y="63"/>
                    <a:pt x="29" y="63"/>
                  </a:cubicBezTo>
                  <a:cubicBezTo>
                    <a:pt x="29" y="62"/>
                    <a:pt x="29" y="62"/>
                    <a:pt x="29" y="62"/>
                  </a:cubicBezTo>
                  <a:cubicBezTo>
                    <a:pt x="29" y="62"/>
                    <a:pt x="29" y="62"/>
                    <a:pt x="29" y="62"/>
                  </a:cubicBezTo>
                  <a:cubicBezTo>
                    <a:pt x="29" y="61"/>
                    <a:pt x="29" y="61"/>
                    <a:pt x="29" y="61"/>
                  </a:cubicBezTo>
                  <a:cubicBezTo>
                    <a:pt x="29" y="61"/>
                    <a:pt x="29" y="61"/>
                    <a:pt x="29" y="61"/>
                  </a:cubicBezTo>
                  <a:cubicBezTo>
                    <a:pt x="28" y="60"/>
                    <a:pt x="28" y="60"/>
                    <a:pt x="28" y="60"/>
                  </a:cubicBezTo>
                  <a:cubicBezTo>
                    <a:pt x="28" y="60"/>
                    <a:pt x="28" y="60"/>
                    <a:pt x="28" y="60"/>
                  </a:cubicBezTo>
                  <a:cubicBezTo>
                    <a:pt x="28" y="59"/>
                    <a:pt x="28" y="59"/>
                    <a:pt x="28" y="59"/>
                  </a:cubicBezTo>
                  <a:cubicBezTo>
                    <a:pt x="28" y="58"/>
                    <a:pt x="28" y="58"/>
                    <a:pt x="28" y="58"/>
                  </a:cubicBezTo>
                  <a:cubicBezTo>
                    <a:pt x="27" y="58"/>
                    <a:pt x="27" y="58"/>
                    <a:pt x="27" y="58"/>
                  </a:cubicBezTo>
                  <a:cubicBezTo>
                    <a:pt x="27" y="57"/>
                    <a:pt x="27" y="57"/>
                    <a:pt x="27" y="57"/>
                  </a:cubicBezTo>
                  <a:cubicBezTo>
                    <a:pt x="27" y="57"/>
                    <a:pt x="27" y="57"/>
                    <a:pt x="27" y="57"/>
                  </a:cubicBezTo>
                  <a:cubicBezTo>
                    <a:pt x="26" y="56"/>
                    <a:pt x="26" y="56"/>
                    <a:pt x="26" y="55"/>
                  </a:cubicBezTo>
                  <a:cubicBezTo>
                    <a:pt x="25" y="55"/>
                    <a:pt x="25" y="55"/>
                    <a:pt x="25" y="55"/>
                  </a:cubicBezTo>
                  <a:cubicBezTo>
                    <a:pt x="25" y="54"/>
                    <a:pt x="25" y="54"/>
                    <a:pt x="25" y="54"/>
                  </a:cubicBezTo>
                  <a:cubicBezTo>
                    <a:pt x="25" y="54"/>
                    <a:pt x="25" y="54"/>
                    <a:pt x="25" y="54"/>
                  </a:cubicBezTo>
                  <a:cubicBezTo>
                    <a:pt x="24" y="53"/>
                    <a:pt x="24" y="53"/>
                    <a:pt x="24" y="53"/>
                  </a:cubicBezTo>
                  <a:cubicBezTo>
                    <a:pt x="24" y="53"/>
                    <a:pt x="24" y="53"/>
                    <a:pt x="24" y="53"/>
                  </a:cubicBezTo>
                  <a:cubicBezTo>
                    <a:pt x="24" y="52"/>
                    <a:pt x="24" y="52"/>
                    <a:pt x="23" y="51"/>
                  </a:cubicBezTo>
                  <a:cubicBezTo>
                    <a:pt x="23" y="51"/>
                    <a:pt x="23" y="51"/>
                    <a:pt x="23" y="51"/>
                  </a:cubicBezTo>
                  <a:cubicBezTo>
                    <a:pt x="22" y="50"/>
                    <a:pt x="22" y="50"/>
                    <a:pt x="22" y="50"/>
                  </a:cubicBezTo>
                  <a:cubicBezTo>
                    <a:pt x="22" y="49"/>
                    <a:pt x="22" y="49"/>
                    <a:pt x="22" y="49"/>
                  </a:cubicBezTo>
                  <a:cubicBezTo>
                    <a:pt x="22" y="49"/>
                    <a:pt x="22" y="49"/>
                    <a:pt x="22" y="49"/>
                  </a:cubicBezTo>
                  <a:cubicBezTo>
                    <a:pt x="21" y="48"/>
                    <a:pt x="21" y="48"/>
                    <a:pt x="21" y="48"/>
                  </a:cubicBezTo>
                  <a:cubicBezTo>
                    <a:pt x="21" y="48"/>
                    <a:pt x="21" y="48"/>
                    <a:pt x="21" y="48"/>
                  </a:cubicBezTo>
                  <a:cubicBezTo>
                    <a:pt x="20" y="48"/>
                    <a:pt x="20" y="48"/>
                    <a:pt x="20" y="48"/>
                  </a:cubicBezTo>
                  <a:cubicBezTo>
                    <a:pt x="20" y="47"/>
                    <a:pt x="20" y="47"/>
                    <a:pt x="20" y="47"/>
                  </a:cubicBezTo>
                  <a:cubicBezTo>
                    <a:pt x="19" y="47"/>
                    <a:pt x="19" y="47"/>
                    <a:pt x="19" y="47"/>
                  </a:cubicBezTo>
                  <a:cubicBezTo>
                    <a:pt x="19" y="46"/>
                    <a:pt x="19" y="46"/>
                    <a:pt x="19" y="46"/>
                  </a:cubicBezTo>
                  <a:cubicBezTo>
                    <a:pt x="19" y="46"/>
                    <a:pt x="19" y="46"/>
                    <a:pt x="19" y="46"/>
                  </a:cubicBezTo>
                  <a:cubicBezTo>
                    <a:pt x="18" y="46"/>
                    <a:pt x="18" y="46"/>
                    <a:pt x="18" y="46"/>
                  </a:cubicBezTo>
                  <a:cubicBezTo>
                    <a:pt x="18" y="45"/>
                    <a:pt x="18" y="45"/>
                    <a:pt x="18" y="45"/>
                  </a:cubicBezTo>
                  <a:cubicBezTo>
                    <a:pt x="17" y="45"/>
                    <a:pt x="17" y="45"/>
                    <a:pt x="17" y="45"/>
                  </a:cubicBezTo>
                  <a:cubicBezTo>
                    <a:pt x="17" y="44"/>
                    <a:pt x="17" y="44"/>
                    <a:pt x="17" y="44"/>
                  </a:cubicBezTo>
                  <a:cubicBezTo>
                    <a:pt x="16" y="44"/>
                    <a:pt x="16" y="44"/>
                    <a:pt x="16" y="44"/>
                  </a:cubicBezTo>
                  <a:cubicBezTo>
                    <a:pt x="16" y="44"/>
                    <a:pt x="16" y="44"/>
                    <a:pt x="16" y="44"/>
                  </a:cubicBezTo>
                  <a:cubicBezTo>
                    <a:pt x="16" y="43"/>
                    <a:pt x="16" y="43"/>
                    <a:pt x="16" y="43"/>
                  </a:cubicBezTo>
                  <a:cubicBezTo>
                    <a:pt x="15" y="43"/>
                    <a:pt x="15" y="43"/>
                    <a:pt x="15" y="43"/>
                  </a:cubicBezTo>
                  <a:cubicBezTo>
                    <a:pt x="15" y="43"/>
                    <a:pt x="15" y="43"/>
                    <a:pt x="15" y="43"/>
                  </a:cubicBezTo>
                  <a:cubicBezTo>
                    <a:pt x="14" y="42"/>
                    <a:pt x="14" y="42"/>
                    <a:pt x="14" y="42"/>
                  </a:cubicBezTo>
                  <a:cubicBezTo>
                    <a:pt x="14" y="42"/>
                    <a:pt x="14" y="42"/>
                    <a:pt x="14" y="42"/>
                  </a:cubicBezTo>
                  <a:cubicBezTo>
                    <a:pt x="13" y="42"/>
                    <a:pt x="13" y="42"/>
                    <a:pt x="13" y="42"/>
                  </a:cubicBezTo>
                  <a:cubicBezTo>
                    <a:pt x="12" y="41"/>
                    <a:pt x="12" y="41"/>
                    <a:pt x="12" y="41"/>
                  </a:cubicBezTo>
                  <a:cubicBezTo>
                    <a:pt x="12" y="41"/>
                    <a:pt x="12" y="41"/>
                    <a:pt x="12" y="41"/>
                  </a:cubicBezTo>
                  <a:cubicBezTo>
                    <a:pt x="11" y="41"/>
                    <a:pt x="11" y="41"/>
                    <a:pt x="11" y="41"/>
                  </a:cubicBezTo>
                  <a:cubicBezTo>
                    <a:pt x="11" y="41"/>
                    <a:pt x="11" y="41"/>
                    <a:pt x="11" y="41"/>
                  </a:cubicBezTo>
                  <a:cubicBezTo>
                    <a:pt x="10" y="40"/>
                    <a:pt x="10" y="40"/>
                    <a:pt x="10" y="40"/>
                  </a:cubicBezTo>
                  <a:cubicBezTo>
                    <a:pt x="9" y="40"/>
                    <a:pt x="9" y="40"/>
                    <a:pt x="9" y="40"/>
                  </a:cubicBezTo>
                  <a:cubicBezTo>
                    <a:pt x="9" y="40"/>
                    <a:pt x="9" y="40"/>
                    <a:pt x="9" y="40"/>
                  </a:cubicBezTo>
                  <a:cubicBezTo>
                    <a:pt x="8" y="40"/>
                    <a:pt x="8" y="40"/>
                    <a:pt x="8" y="40"/>
                  </a:cubicBezTo>
                  <a:cubicBezTo>
                    <a:pt x="8" y="40"/>
                    <a:pt x="8" y="40"/>
                    <a:pt x="8" y="40"/>
                  </a:cubicBezTo>
                  <a:cubicBezTo>
                    <a:pt x="8" y="40"/>
                    <a:pt x="8" y="40"/>
                    <a:pt x="8" y="40"/>
                  </a:cubicBezTo>
                  <a:cubicBezTo>
                    <a:pt x="7" y="39"/>
                    <a:pt x="7" y="39"/>
                    <a:pt x="7" y="39"/>
                  </a:cubicBezTo>
                  <a:cubicBezTo>
                    <a:pt x="7" y="39"/>
                    <a:pt x="7" y="39"/>
                    <a:pt x="7" y="39"/>
                  </a:cubicBezTo>
                  <a:cubicBezTo>
                    <a:pt x="6" y="39"/>
                    <a:pt x="6" y="39"/>
                    <a:pt x="6" y="39"/>
                  </a:cubicBezTo>
                  <a:cubicBezTo>
                    <a:pt x="6" y="39"/>
                    <a:pt x="6" y="39"/>
                    <a:pt x="6" y="39"/>
                  </a:cubicBezTo>
                  <a:cubicBezTo>
                    <a:pt x="6" y="39"/>
                    <a:pt x="6" y="39"/>
                    <a:pt x="6" y="39"/>
                  </a:cubicBezTo>
                  <a:cubicBezTo>
                    <a:pt x="5" y="39"/>
                    <a:pt x="5" y="39"/>
                    <a:pt x="5" y="39"/>
                  </a:cubicBezTo>
                  <a:cubicBezTo>
                    <a:pt x="5" y="39"/>
                    <a:pt x="5" y="39"/>
                    <a:pt x="5" y="39"/>
                  </a:cubicBezTo>
                  <a:cubicBezTo>
                    <a:pt x="4" y="39"/>
                    <a:pt x="4" y="39"/>
                    <a:pt x="4" y="39"/>
                  </a:cubicBezTo>
                  <a:cubicBezTo>
                    <a:pt x="4" y="39"/>
                    <a:pt x="4" y="39"/>
                    <a:pt x="4" y="39"/>
                  </a:cubicBezTo>
                  <a:cubicBezTo>
                    <a:pt x="3" y="39"/>
                    <a:pt x="3" y="39"/>
                    <a:pt x="3" y="39"/>
                  </a:cubicBezTo>
                  <a:cubicBezTo>
                    <a:pt x="3" y="39"/>
                    <a:pt x="3" y="39"/>
                    <a:pt x="3" y="39"/>
                  </a:cubicBezTo>
                  <a:cubicBezTo>
                    <a:pt x="3" y="39"/>
                    <a:pt x="3" y="39"/>
                    <a:pt x="3" y="39"/>
                  </a:cubicBezTo>
                  <a:cubicBezTo>
                    <a:pt x="2" y="39"/>
                    <a:pt x="2" y="39"/>
                    <a:pt x="2" y="39"/>
                  </a:cubicBezTo>
                  <a:cubicBezTo>
                    <a:pt x="2" y="40"/>
                    <a:pt x="2" y="40"/>
                    <a:pt x="2" y="40"/>
                  </a:cubicBezTo>
                  <a:cubicBezTo>
                    <a:pt x="2" y="40"/>
                    <a:pt x="2" y="40"/>
                    <a:pt x="2" y="40"/>
                  </a:cubicBezTo>
                  <a:cubicBezTo>
                    <a:pt x="1" y="40"/>
                    <a:pt x="1" y="40"/>
                    <a:pt x="1" y="40"/>
                  </a:cubicBezTo>
                  <a:cubicBezTo>
                    <a:pt x="1" y="40"/>
                    <a:pt x="1" y="40"/>
                    <a:pt x="1" y="40"/>
                  </a:cubicBezTo>
                  <a:cubicBezTo>
                    <a:pt x="1" y="40"/>
                    <a:pt x="1" y="40"/>
                    <a:pt x="1" y="40"/>
                  </a:cubicBezTo>
                  <a:cubicBezTo>
                    <a:pt x="0" y="40"/>
                    <a:pt x="0" y="40"/>
                    <a:pt x="0" y="40"/>
                  </a:cubicBezTo>
                  <a:cubicBezTo>
                    <a:pt x="67" y="2"/>
                    <a:pt x="67" y="2"/>
                    <a:pt x="67" y="2"/>
                  </a:cubicBezTo>
                  <a:cubicBezTo>
                    <a:pt x="67" y="2"/>
                    <a:pt x="67" y="2"/>
                    <a:pt x="67" y="2"/>
                  </a:cubicBezTo>
                  <a:cubicBezTo>
                    <a:pt x="68" y="1"/>
                    <a:pt x="68" y="1"/>
                    <a:pt x="68" y="1"/>
                  </a:cubicBezTo>
                  <a:cubicBezTo>
                    <a:pt x="70" y="0"/>
                    <a:pt x="73" y="1"/>
                    <a:pt x="76" y="1"/>
                  </a:cubicBezTo>
                  <a:cubicBezTo>
                    <a:pt x="78" y="2"/>
                    <a:pt x="81" y="4"/>
                    <a:pt x="83" y="5"/>
                  </a:cubicBezTo>
                  <a:cubicBezTo>
                    <a:pt x="83" y="6"/>
                    <a:pt x="83" y="6"/>
                    <a:pt x="83" y="6"/>
                  </a:cubicBezTo>
                  <a:cubicBezTo>
                    <a:pt x="84" y="6"/>
                    <a:pt x="84" y="6"/>
                    <a:pt x="84" y="6"/>
                  </a:cubicBezTo>
                  <a:cubicBezTo>
                    <a:pt x="91" y="12"/>
                    <a:pt x="97" y="23"/>
                    <a:pt x="98" y="33"/>
                  </a:cubicBezTo>
                  <a:cubicBezTo>
                    <a:pt x="98" y="36"/>
                    <a:pt x="98" y="40"/>
                    <a:pt x="96" y="44"/>
                  </a:cubicBezTo>
                  <a:cubicBezTo>
                    <a:pt x="96" y="44"/>
                    <a:pt x="96" y="44"/>
                    <a:pt x="96" y="44"/>
                  </a:cubicBezTo>
                  <a:cubicBezTo>
                    <a:pt x="96" y="44"/>
                    <a:pt x="96" y="44"/>
                    <a:pt x="96" y="44"/>
                  </a:cubicBezTo>
                  <a:cubicBezTo>
                    <a:pt x="95" y="44"/>
                    <a:pt x="95" y="44"/>
                    <a:pt x="95" y="44"/>
                  </a:cubicBezTo>
                  <a:cubicBezTo>
                    <a:pt x="95" y="44"/>
                    <a:pt x="95" y="44"/>
                    <a:pt x="95" y="44"/>
                  </a:cubicBezTo>
                  <a:cubicBezTo>
                    <a:pt x="95" y="45"/>
                    <a:pt x="95" y="45"/>
                    <a:pt x="95" y="45"/>
                  </a:cubicBezTo>
                  <a:cubicBezTo>
                    <a:pt x="95" y="45"/>
                    <a:pt x="95" y="45"/>
                    <a:pt x="95" y="45"/>
                  </a:cubicBezTo>
                  <a:cubicBezTo>
                    <a:pt x="94" y="45"/>
                    <a:pt x="94" y="45"/>
                    <a:pt x="94" y="45"/>
                  </a:cubicBezTo>
                  <a:cubicBezTo>
                    <a:pt x="94" y="45"/>
                    <a:pt x="94" y="45"/>
                    <a:pt x="94" y="45"/>
                  </a:cubicBezTo>
                  <a:cubicBezTo>
                    <a:pt x="94" y="46"/>
                    <a:pt x="94" y="46"/>
                    <a:pt x="94" y="46"/>
                  </a:cubicBezTo>
                  <a:cubicBezTo>
                    <a:pt x="94" y="46"/>
                    <a:pt x="94" y="46"/>
                    <a:pt x="94" y="46"/>
                  </a:cubicBezTo>
                  <a:cubicBezTo>
                    <a:pt x="93" y="46"/>
                    <a:pt x="93" y="46"/>
                    <a:pt x="93" y="46"/>
                  </a:cubicBezTo>
                  <a:cubicBezTo>
                    <a:pt x="93" y="46"/>
                    <a:pt x="93" y="46"/>
                    <a:pt x="93" y="46"/>
                  </a:cubicBezTo>
                  <a:cubicBezTo>
                    <a:pt x="93" y="47"/>
                    <a:pt x="93" y="47"/>
                    <a:pt x="93" y="47"/>
                  </a:cubicBezTo>
                  <a:cubicBezTo>
                    <a:pt x="26" y="85"/>
                    <a:pt x="26" y="85"/>
                    <a:pt x="26" y="85"/>
                  </a:cubicBezTo>
                  <a:cubicBezTo>
                    <a:pt x="26" y="85"/>
                    <a:pt x="26" y="85"/>
                    <a:pt x="26" y="85"/>
                  </a:cubicBezTo>
                  <a:cubicBezTo>
                    <a:pt x="27" y="85"/>
                    <a:pt x="27" y="85"/>
                    <a:pt x="27" y="85"/>
                  </a:cubicBezTo>
                  <a:lnTo>
                    <a:pt x="27" y="84"/>
                  </a:lnTo>
                  <a:close/>
                </a:path>
              </a:pathLst>
            </a:custGeom>
            <a:solidFill>
              <a:srgbClr val="3B32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íṣļíḋê"/>
            <p:cNvSpPr/>
            <p:nvPr/>
          </p:nvSpPr>
          <p:spPr bwMode="auto">
            <a:xfrm>
              <a:off x="8169275" y="4592638"/>
              <a:ext cx="127000" cy="190500"/>
            </a:xfrm>
            <a:custGeom>
              <a:avLst/>
              <a:gdLst>
                <a:gd name="T0" fmla="*/ 18 w 36"/>
                <a:gd name="T1" fmla="*/ 6 h 54"/>
                <a:gd name="T2" fmla="*/ 36 w 36"/>
                <a:gd name="T3" fmla="*/ 37 h 54"/>
                <a:gd name="T4" fmla="*/ 18 w 36"/>
                <a:gd name="T5" fmla="*/ 48 h 54"/>
                <a:gd name="T6" fmla="*/ 0 w 36"/>
                <a:gd name="T7" fmla="*/ 16 h 54"/>
                <a:gd name="T8" fmla="*/ 18 w 36"/>
                <a:gd name="T9" fmla="*/ 6 h 54"/>
              </a:gdLst>
              <a:ahLst/>
              <a:cxnLst>
                <a:cxn ang="0">
                  <a:pos x="T0" y="T1"/>
                </a:cxn>
                <a:cxn ang="0">
                  <a:pos x="T2" y="T3"/>
                </a:cxn>
                <a:cxn ang="0">
                  <a:pos x="T4" y="T5"/>
                </a:cxn>
                <a:cxn ang="0">
                  <a:pos x="T6" y="T7"/>
                </a:cxn>
                <a:cxn ang="0">
                  <a:pos x="T8" y="T9"/>
                </a:cxn>
              </a:cxnLst>
              <a:rect l="0" t="0" r="r" b="b"/>
              <a:pathLst>
                <a:path w="36" h="54">
                  <a:moveTo>
                    <a:pt x="18" y="6"/>
                  </a:moveTo>
                  <a:cubicBezTo>
                    <a:pt x="28" y="12"/>
                    <a:pt x="36" y="26"/>
                    <a:pt x="36" y="37"/>
                  </a:cubicBezTo>
                  <a:cubicBezTo>
                    <a:pt x="36" y="49"/>
                    <a:pt x="28" y="54"/>
                    <a:pt x="18" y="48"/>
                  </a:cubicBezTo>
                  <a:cubicBezTo>
                    <a:pt x="8" y="42"/>
                    <a:pt x="0" y="28"/>
                    <a:pt x="0" y="16"/>
                  </a:cubicBezTo>
                  <a:cubicBezTo>
                    <a:pt x="0" y="5"/>
                    <a:pt x="8" y="0"/>
                    <a:pt x="18" y="6"/>
                  </a:cubicBezTo>
                  <a:close/>
                </a:path>
              </a:pathLst>
            </a:custGeom>
            <a:solidFill>
              <a:srgbClr val="8C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i$ļïḍè"/>
            <p:cNvSpPr/>
            <p:nvPr/>
          </p:nvSpPr>
          <p:spPr bwMode="auto">
            <a:xfrm>
              <a:off x="6913563" y="4881563"/>
              <a:ext cx="819150" cy="677863"/>
            </a:xfrm>
            <a:custGeom>
              <a:avLst/>
              <a:gdLst>
                <a:gd name="T0" fmla="*/ 57 w 233"/>
                <a:gd name="T1" fmla="*/ 191 h 193"/>
                <a:gd name="T2" fmla="*/ 59 w 233"/>
                <a:gd name="T3" fmla="*/ 189 h 193"/>
                <a:gd name="T4" fmla="*/ 60 w 233"/>
                <a:gd name="T5" fmla="*/ 187 h 193"/>
                <a:gd name="T6" fmla="*/ 62 w 233"/>
                <a:gd name="T7" fmla="*/ 184 h 193"/>
                <a:gd name="T8" fmla="*/ 63 w 233"/>
                <a:gd name="T9" fmla="*/ 182 h 193"/>
                <a:gd name="T10" fmla="*/ 64 w 233"/>
                <a:gd name="T11" fmla="*/ 179 h 193"/>
                <a:gd name="T12" fmla="*/ 64 w 233"/>
                <a:gd name="T13" fmla="*/ 177 h 193"/>
                <a:gd name="T14" fmla="*/ 65 w 233"/>
                <a:gd name="T15" fmla="*/ 174 h 193"/>
                <a:gd name="T16" fmla="*/ 65 w 233"/>
                <a:gd name="T17" fmla="*/ 171 h 193"/>
                <a:gd name="T18" fmla="*/ 65 w 233"/>
                <a:gd name="T19" fmla="*/ 166 h 193"/>
                <a:gd name="T20" fmla="*/ 65 w 233"/>
                <a:gd name="T21" fmla="*/ 162 h 193"/>
                <a:gd name="T22" fmla="*/ 64 w 233"/>
                <a:gd name="T23" fmla="*/ 159 h 193"/>
                <a:gd name="T24" fmla="*/ 64 w 233"/>
                <a:gd name="T25" fmla="*/ 155 h 193"/>
                <a:gd name="T26" fmla="*/ 63 w 233"/>
                <a:gd name="T27" fmla="*/ 152 h 193"/>
                <a:gd name="T28" fmla="*/ 61 w 233"/>
                <a:gd name="T29" fmla="*/ 147 h 193"/>
                <a:gd name="T30" fmla="*/ 60 w 233"/>
                <a:gd name="T31" fmla="*/ 144 h 193"/>
                <a:gd name="T32" fmla="*/ 59 w 233"/>
                <a:gd name="T33" fmla="*/ 141 h 193"/>
                <a:gd name="T34" fmla="*/ 57 w 233"/>
                <a:gd name="T35" fmla="*/ 137 h 193"/>
                <a:gd name="T36" fmla="*/ 55 w 233"/>
                <a:gd name="T37" fmla="*/ 133 h 193"/>
                <a:gd name="T38" fmla="*/ 52 w 233"/>
                <a:gd name="T39" fmla="*/ 128 h 193"/>
                <a:gd name="T40" fmla="*/ 51 w 233"/>
                <a:gd name="T41" fmla="*/ 125 h 193"/>
                <a:gd name="T42" fmla="*/ 47 w 233"/>
                <a:gd name="T43" fmla="*/ 120 h 193"/>
                <a:gd name="T44" fmla="*/ 44 w 233"/>
                <a:gd name="T45" fmla="*/ 116 h 193"/>
                <a:gd name="T46" fmla="*/ 41 w 233"/>
                <a:gd name="T47" fmla="*/ 114 h 193"/>
                <a:gd name="T48" fmla="*/ 39 w 233"/>
                <a:gd name="T49" fmla="*/ 111 h 193"/>
                <a:gd name="T50" fmla="*/ 36 w 233"/>
                <a:gd name="T51" fmla="*/ 109 h 193"/>
                <a:gd name="T52" fmla="*/ 33 w 233"/>
                <a:gd name="T53" fmla="*/ 107 h 193"/>
                <a:gd name="T54" fmla="*/ 31 w 233"/>
                <a:gd name="T55" fmla="*/ 105 h 193"/>
                <a:gd name="T56" fmla="*/ 27 w 233"/>
                <a:gd name="T57" fmla="*/ 102 h 193"/>
                <a:gd name="T58" fmla="*/ 23 w 233"/>
                <a:gd name="T59" fmla="*/ 100 h 193"/>
                <a:gd name="T60" fmla="*/ 19 w 233"/>
                <a:gd name="T61" fmla="*/ 99 h 193"/>
                <a:gd name="T62" fmla="*/ 17 w 233"/>
                <a:gd name="T63" fmla="*/ 98 h 193"/>
                <a:gd name="T64" fmla="*/ 14 w 233"/>
                <a:gd name="T65" fmla="*/ 97 h 193"/>
                <a:gd name="T66" fmla="*/ 12 w 233"/>
                <a:gd name="T67" fmla="*/ 97 h 193"/>
                <a:gd name="T68" fmla="*/ 8 w 233"/>
                <a:gd name="T69" fmla="*/ 97 h 193"/>
                <a:gd name="T70" fmla="*/ 7 w 233"/>
                <a:gd name="T71" fmla="*/ 97 h 193"/>
                <a:gd name="T72" fmla="*/ 4 w 233"/>
                <a:gd name="T73" fmla="*/ 98 h 193"/>
                <a:gd name="T74" fmla="*/ 1 w 233"/>
                <a:gd name="T75" fmla="*/ 99 h 193"/>
                <a:gd name="T76" fmla="*/ 167 w 233"/>
                <a:gd name="T77" fmla="*/ 3 h 193"/>
                <a:gd name="T78" fmla="*/ 186 w 233"/>
                <a:gd name="T79" fmla="*/ 2 h 193"/>
                <a:gd name="T80" fmla="*/ 203 w 233"/>
                <a:gd name="T81" fmla="*/ 11 h 193"/>
                <a:gd name="T82" fmla="*/ 228 w 233"/>
                <a:gd name="T83" fmla="*/ 90 h 193"/>
                <a:gd name="T84" fmla="*/ 227 w 233"/>
                <a:gd name="T85" fmla="*/ 92 h 193"/>
                <a:gd name="T86" fmla="*/ 225 w 233"/>
                <a:gd name="T87" fmla="*/ 94 h 193"/>
                <a:gd name="T88" fmla="*/ 224 w 233"/>
                <a:gd name="T89" fmla="*/ 95 h 193"/>
                <a:gd name="T90" fmla="*/ 222 w 233"/>
                <a:gd name="T91" fmla="*/ 97 h 193"/>
                <a:gd name="T92" fmla="*/ 55 w 233"/>
                <a:gd name="T93" fmla="*/ 19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3" h="193">
                  <a:moveTo>
                    <a:pt x="56" y="192"/>
                  </a:moveTo>
                  <a:cubicBezTo>
                    <a:pt x="57" y="191"/>
                    <a:pt x="57" y="191"/>
                    <a:pt x="57" y="191"/>
                  </a:cubicBezTo>
                  <a:cubicBezTo>
                    <a:pt x="57" y="191"/>
                    <a:pt x="57" y="191"/>
                    <a:pt x="57" y="191"/>
                  </a:cubicBezTo>
                  <a:cubicBezTo>
                    <a:pt x="58" y="191"/>
                    <a:pt x="58" y="191"/>
                    <a:pt x="58" y="191"/>
                  </a:cubicBezTo>
                  <a:cubicBezTo>
                    <a:pt x="59" y="190"/>
                    <a:pt x="59" y="190"/>
                    <a:pt x="59" y="190"/>
                  </a:cubicBezTo>
                  <a:cubicBezTo>
                    <a:pt x="59" y="189"/>
                    <a:pt x="59" y="189"/>
                    <a:pt x="59" y="189"/>
                  </a:cubicBezTo>
                  <a:cubicBezTo>
                    <a:pt x="59" y="188"/>
                    <a:pt x="59" y="188"/>
                    <a:pt x="59" y="188"/>
                  </a:cubicBezTo>
                  <a:cubicBezTo>
                    <a:pt x="60" y="188"/>
                    <a:pt x="60" y="188"/>
                    <a:pt x="60" y="188"/>
                  </a:cubicBezTo>
                  <a:cubicBezTo>
                    <a:pt x="60" y="187"/>
                    <a:pt x="60" y="187"/>
                    <a:pt x="60" y="187"/>
                  </a:cubicBezTo>
                  <a:cubicBezTo>
                    <a:pt x="61" y="187"/>
                    <a:pt x="61" y="187"/>
                    <a:pt x="61" y="187"/>
                  </a:cubicBezTo>
                  <a:cubicBezTo>
                    <a:pt x="61" y="186"/>
                    <a:pt x="61" y="186"/>
                    <a:pt x="61" y="186"/>
                  </a:cubicBezTo>
                  <a:cubicBezTo>
                    <a:pt x="62" y="185"/>
                    <a:pt x="62" y="185"/>
                    <a:pt x="62" y="184"/>
                  </a:cubicBezTo>
                  <a:cubicBezTo>
                    <a:pt x="62" y="184"/>
                    <a:pt x="62" y="184"/>
                    <a:pt x="62" y="184"/>
                  </a:cubicBezTo>
                  <a:cubicBezTo>
                    <a:pt x="62" y="183"/>
                    <a:pt x="63" y="183"/>
                    <a:pt x="63" y="183"/>
                  </a:cubicBezTo>
                  <a:cubicBezTo>
                    <a:pt x="63" y="182"/>
                    <a:pt x="63" y="182"/>
                    <a:pt x="63" y="182"/>
                  </a:cubicBezTo>
                  <a:cubicBezTo>
                    <a:pt x="63" y="182"/>
                    <a:pt x="63" y="182"/>
                    <a:pt x="63" y="182"/>
                  </a:cubicBezTo>
                  <a:cubicBezTo>
                    <a:pt x="63" y="181"/>
                    <a:pt x="63" y="181"/>
                    <a:pt x="64" y="180"/>
                  </a:cubicBezTo>
                  <a:cubicBezTo>
                    <a:pt x="64" y="179"/>
                    <a:pt x="64" y="179"/>
                    <a:pt x="64" y="179"/>
                  </a:cubicBezTo>
                  <a:cubicBezTo>
                    <a:pt x="64" y="178"/>
                    <a:pt x="64" y="178"/>
                    <a:pt x="64" y="178"/>
                  </a:cubicBezTo>
                  <a:cubicBezTo>
                    <a:pt x="64" y="178"/>
                    <a:pt x="64" y="178"/>
                    <a:pt x="64" y="178"/>
                  </a:cubicBezTo>
                  <a:cubicBezTo>
                    <a:pt x="64" y="177"/>
                    <a:pt x="64" y="177"/>
                    <a:pt x="64" y="177"/>
                  </a:cubicBezTo>
                  <a:cubicBezTo>
                    <a:pt x="65" y="176"/>
                    <a:pt x="65" y="176"/>
                    <a:pt x="65" y="176"/>
                  </a:cubicBezTo>
                  <a:cubicBezTo>
                    <a:pt x="65" y="175"/>
                    <a:pt x="65" y="175"/>
                    <a:pt x="65" y="175"/>
                  </a:cubicBezTo>
                  <a:cubicBezTo>
                    <a:pt x="65" y="174"/>
                    <a:pt x="65" y="174"/>
                    <a:pt x="65" y="174"/>
                  </a:cubicBezTo>
                  <a:cubicBezTo>
                    <a:pt x="65" y="173"/>
                    <a:pt x="65" y="173"/>
                    <a:pt x="65" y="173"/>
                  </a:cubicBezTo>
                  <a:cubicBezTo>
                    <a:pt x="65" y="172"/>
                    <a:pt x="65" y="172"/>
                    <a:pt x="65" y="171"/>
                  </a:cubicBezTo>
                  <a:cubicBezTo>
                    <a:pt x="65" y="171"/>
                    <a:pt x="65" y="171"/>
                    <a:pt x="65" y="171"/>
                  </a:cubicBezTo>
                  <a:cubicBezTo>
                    <a:pt x="65" y="170"/>
                    <a:pt x="65" y="169"/>
                    <a:pt x="65" y="169"/>
                  </a:cubicBezTo>
                  <a:cubicBezTo>
                    <a:pt x="65" y="168"/>
                    <a:pt x="65" y="167"/>
                    <a:pt x="65" y="167"/>
                  </a:cubicBezTo>
                  <a:cubicBezTo>
                    <a:pt x="65" y="166"/>
                    <a:pt x="65" y="166"/>
                    <a:pt x="65" y="166"/>
                  </a:cubicBezTo>
                  <a:cubicBezTo>
                    <a:pt x="65" y="165"/>
                    <a:pt x="65" y="165"/>
                    <a:pt x="65" y="164"/>
                  </a:cubicBezTo>
                  <a:cubicBezTo>
                    <a:pt x="65" y="164"/>
                    <a:pt x="65" y="164"/>
                    <a:pt x="65" y="164"/>
                  </a:cubicBezTo>
                  <a:cubicBezTo>
                    <a:pt x="65" y="163"/>
                    <a:pt x="65" y="163"/>
                    <a:pt x="65" y="162"/>
                  </a:cubicBezTo>
                  <a:cubicBezTo>
                    <a:pt x="65" y="162"/>
                    <a:pt x="65" y="162"/>
                    <a:pt x="65" y="162"/>
                  </a:cubicBezTo>
                  <a:cubicBezTo>
                    <a:pt x="65" y="161"/>
                    <a:pt x="65" y="160"/>
                    <a:pt x="64" y="159"/>
                  </a:cubicBezTo>
                  <a:cubicBezTo>
                    <a:pt x="64" y="159"/>
                    <a:pt x="64" y="159"/>
                    <a:pt x="64" y="159"/>
                  </a:cubicBezTo>
                  <a:cubicBezTo>
                    <a:pt x="64" y="158"/>
                    <a:pt x="64" y="158"/>
                    <a:pt x="64" y="157"/>
                  </a:cubicBezTo>
                  <a:cubicBezTo>
                    <a:pt x="64" y="156"/>
                    <a:pt x="64" y="156"/>
                    <a:pt x="64" y="156"/>
                  </a:cubicBezTo>
                  <a:cubicBezTo>
                    <a:pt x="64" y="156"/>
                    <a:pt x="64" y="155"/>
                    <a:pt x="64" y="155"/>
                  </a:cubicBezTo>
                  <a:cubicBezTo>
                    <a:pt x="63" y="154"/>
                    <a:pt x="63" y="154"/>
                    <a:pt x="63" y="154"/>
                  </a:cubicBezTo>
                  <a:cubicBezTo>
                    <a:pt x="63" y="154"/>
                    <a:pt x="63" y="153"/>
                    <a:pt x="63" y="153"/>
                  </a:cubicBezTo>
                  <a:cubicBezTo>
                    <a:pt x="63" y="152"/>
                    <a:pt x="63" y="152"/>
                    <a:pt x="63" y="152"/>
                  </a:cubicBezTo>
                  <a:cubicBezTo>
                    <a:pt x="63" y="151"/>
                    <a:pt x="63" y="151"/>
                    <a:pt x="62" y="150"/>
                  </a:cubicBezTo>
                  <a:cubicBezTo>
                    <a:pt x="62" y="150"/>
                    <a:pt x="62" y="150"/>
                    <a:pt x="62" y="150"/>
                  </a:cubicBezTo>
                  <a:cubicBezTo>
                    <a:pt x="62" y="149"/>
                    <a:pt x="62" y="148"/>
                    <a:pt x="61" y="147"/>
                  </a:cubicBezTo>
                  <a:cubicBezTo>
                    <a:pt x="61" y="147"/>
                    <a:pt x="61" y="147"/>
                    <a:pt x="61" y="147"/>
                  </a:cubicBezTo>
                  <a:cubicBezTo>
                    <a:pt x="61" y="146"/>
                    <a:pt x="61" y="146"/>
                    <a:pt x="61" y="145"/>
                  </a:cubicBezTo>
                  <a:cubicBezTo>
                    <a:pt x="60" y="144"/>
                    <a:pt x="60" y="144"/>
                    <a:pt x="60" y="144"/>
                  </a:cubicBezTo>
                  <a:cubicBezTo>
                    <a:pt x="60" y="144"/>
                    <a:pt x="60" y="143"/>
                    <a:pt x="60" y="143"/>
                  </a:cubicBezTo>
                  <a:cubicBezTo>
                    <a:pt x="60" y="142"/>
                    <a:pt x="60" y="142"/>
                    <a:pt x="60" y="142"/>
                  </a:cubicBezTo>
                  <a:cubicBezTo>
                    <a:pt x="59" y="142"/>
                    <a:pt x="59" y="141"/>
                    <a:pt x="59" y="141"/>
                  </a:cubicBezTo>
                  <a:cubicBezTo>
                    <a:pt x="59" y="140"/>
                    <a:pt x="59" y="140"/>
                    <a:pt x="59" y="140"/>
                  </a:cubicBezTo>
                  <a:cubicBezTo>
                    <a:pt x="58" y="139"/>
                    <a:pt x="58" y="139"/>
                    <a:pt x="58" y="138"/>
                  </a:cubicBezTo>
                  <a:cubicBezTo>
                    <a:pt x="57" y="137"/>
                    <a:pt x="57" y="137"/>
                    <a:pt x="57" y="137"/>
                  </a:cubicBezTo>
                  <a:cubicBezTo>
                    <a:pt x="57" y="137"/>
                    <a:pt x="57" y="136"/>
                    <a:pt x="57" y="136"/>
                  </a:cubicBezTo>
                  <a:cubicBezTo>
                    <a:pt x="56" y="135"/>
                    <a:pt x="56" y="135"/>
                    <a:pt x="56" y="135"/>
                  </a:cubicBezTo>
                  <a:cubicBezTo>
                    <a:pt x="56" y="134"/>
                    <a:pt x="56" y="134"/>
                    <a:pt x="55" y="133"/>
                  </a:cubicBezTo>
                  <a:cubicBezTo>
                    <a:pt x="55" y="132"/>
                    <a:pt x="54" y="131"/>
                    <a:pt x="54" y="131"/>
                  </a:cubicBezTo>
                  <a:cubicBezTo>
                    <a:pt x="53" y="130"/>
                    <a:pt x="53" y="130"/>
                    <a:pt x="53" y="130"/>
                  </a:cubicBezTo>
                  <a:cubicBezTo>
                    <a:pt x="53" y="129"/>
                    <a:pt x="53" y="129"/>
                    <a:pt x="52" y="128"/>
                  </a:cubicBezTo>
                  <a:cubicBezTo>
                    <a:pt x="52" y="127"/>
                    <a:pt x="52" y="127"/>
                    <a:pt x="52" y="127"/>
                  </a:cubicBezTo>
                  <a:cubicBezTo>
                    <a:pt x="52" y="127"/>
                    <a:pt x="51" y="126"/>
                    <a:pt x="51" y="126"/>
                  </a:cubicBezTo>
                  <a:cubicBezTo>
                    <a:pt x="51" y="125"/>
                    <a:pt x="51" y="125"/>
                    <a:pt x="51" y="125"/>
                  </a:cubicBezTo>
                  <a:cubicBezTo>
                    <a:pt x="50" y="124"/>
                    <a:pt x="49" y="123"/>
                    <a:pt x="48" y="122"/>
                  </a:cubicBezTo>
                  <a:cubicBezTo>
                    <a:pt x="48" y="122"/>
                    <a:pt x="48" y="122"/>
                    <a:pt x="48" y="122"/>
                  </a:cubicBezTo>
                  <a:cubicBezTo>
                    <a:pt x="48" y="121"/>
                    <a:pt x="47" y="121"/>
                    <a:pt x="47" y="120"/>
                  </a:cubicBezTo>
                  <a:cubicBezTo>
                    <a:pt x="46" y="120"/>
                    <a:pt x="46" y="119"/>
                    <a:pt x="45" y="118"/>
                  </a:cubicBezTo>
                  <a:cubicBezTo>
                    <a:pt x="45" y="118"/>
                    <a:pt x="45" y="118"/>
                    <a:pt x="45" y="118"/>
                  </a:cubicBezTo>
                  <a:cubicBezTo>
                    <a:pt x="45" y="118"/>
                    <a:pt x="44" y="117"/>
                    <a:pt x="44" y="116"/>
                  </a:cubicBezTo>
                  <a:cubicBezTo>
                    <a:pt x="43" y="116"/>
                    <a:pt x="43" y="116"/>
                    <a:pt x="43" y="116"/>
                  </a:cubicBezTo>
                  <a:cubicBezTo>
                    <a:pt x="43" y="115"/>
                    <a:pt x="42" y="115"/>
                    <a:pt x="42" y="115"/>
                  </a:cubicBezTo>
                  <a:cubicBezTo>
                    <a:pt x="41" y="114"/>
                    <a:pt x="41" y="114"/>
                    <a:pt x="41" y="114"/>
                  </a:cubicBezTo>
                  <a:cubicBezTo>
                    <a:pt x="40" y="113"/>
                    <a:pt x="40" y="113"/>
                    <a:pt x="40" y="113"/>
                  </a:cubicBezTo>
                  <a:cubicBezTo>
                    <a:pt x="40" y="112"/>
                    <a:pt x="40" y="112"/>
                    <a:pt x="40" y="112"/>
                  </a:cubicBezTo>
                  <a:cubicBezTo>
                    <a:pt x="39" y="111"/>
                    <a:pt x="39" y="111"/>
                    <a:pt x="39" y="111"/>
                  </a:cubicBezTo>
                  <a:cubicBezTo>
                    <a:pt x="38" y="110"/>
                    <a:pt x="38" y="110"/>
                    <a:pt x="38" y="110"/>
                  </a:cubicBezTo>
                  <a:cubicBezTo>
                    <a:pt x="37" y="110"/>
                    <a:pt x="37" y="110"/>
                    <a:pt x="37" y="110"/>
                  </a:cubicBezTo>
                  <a:cubicBezTo>
                    <a:pt x="36" y="109"/>
                    <a:pt x="36" y="109"/>
                    <a:pt x="36" y="109"/>
                  </a:cubicBezTo>
                  <a:cubicBezTo>
                    <a:pt x="35" y="108"/>
                    <a:pt x="35" y="108"/>
                    <a:pt x="35" y="108"/>
                  </a:cubicBezTo>
                  <a:cubicBezTo>
                    <a:pt x="34" y="107"/>
                    <a:pt x="34" y="107"/>
                    <a:pt x="34" y="107"/>
                  </a:cubicBezTo>
                  <a:cubicBezTo>
                    <a:pt x="33" y="107"/>
                    <a:pt x="33" y="107"/>
                    <a:pt x="33" y="107"/>
                  </a:cubicBezTo>
                  <a:cubicBezTo>
                    <a:pt x="32" y="106"/>
                    <a:pt x="32" y="106"/>
                    <a:pt x="32" y="106"/>
                  </a:cubicBezTo>
                  <a:cubicBezTo>
                    <a:pt x="32" y="106"/>
                    <a:pt x="32" y="105"/>
                    <a:pt x="31" y="105"/>
                  </a:cubicBezTo>
                  <a:cubicBezTo>
                    <a:pt x="31" y="105"/>
                    <a:pt x="31" y="105"/>
                    <a:pt x="31" y="105"/>
                  </a:cubicBezTo>
                  <a:cubicBezTo>
                    <a:pt x="30" y="104"/>
                    <a:pt x="29" y="104"/>
                    <a:pt x="29" y="104"/>
                  </a:cubicBezTo>
                  <a:cubicBezTo>
                    <a:pt x="29" y="103"/>
                    <a:pt x="29" y="103"/>
                    <a:pt x="29" y="103"/>
                  </a:cubicBezTo>
                  <a:cubicBezTo>
                    <a:pt x="28" y="103"/>
                    <a:pt x="27" y="103"/>
                    <a:pt x="27" y="102"/>
                  </a:cubicBezTo>
                  <a:cubicBezTo>
                    <a:pt x="26" y="102"/>
                    <a:pt x="26" y="102"/>
                    <a:pt x="25" y="101"/>
                  </a:cubicBezTo>
                  <a:cubicBezTo>
                    <a:pt x="25" y="101"/>
                    <a:pt x="25" y="101"/>
                    <a:pt x="25" y="101"/>
                  </a:cubicBezTo>
                  <a:cubicBezTo>
                    <a:pt x="24" y="101"/>
                    <a:pt x="24" y="101"/>
                    <a:pt x="23" y="100"/>
                  </a:cubicBezTo>
                  <a:cubicBezTo>
                    <a:pt x="23" y="100"/>
                    <a:pt x="23" y="100"/>
                    <a:pt x="23" y="100"/>
                  </a:cubicBezTo>
                  <a:cubicBezTo>
                    <a:pt x="22" y="100"/>
                    <a:pt x="22" y="100"/>
                    <a:pt x="21" y="99"/>
                  </a:cubicBezTo>
                  <a:cubicBezTo>
                    <a:pt x="20" y="99"/>
                    <a:pt x="20" y="99"/>
                    <a:pt x="19" y="99"/>
                  </a:cubicBezTo>
                  <a:cubicBezTo>
                    <a:pt x="19" y="99"/>
                    <a:pt x="19" y="99"/>
                    <a:pt x="19" y="99"/>
                  </a:cubicBezTo>
                  <a:cubicBezTo>
                    <a:pt x="18" y="98"/>
                    <a:pt x="18" y="98"/>
                    <a:pt x="18" y="98"/>
                  </a:cubicBezTo>
                  <a:cubicBezTo>
                    <a:pt x="17" y="98"/>
                    <a:pt x="17" y="98"/>
                    <a:pt x="17" y="98"/>
                  </a:cubicBezTo>
                  <a:cubicBezTo>
                    <a:pt x="16" y="98"/>
                    <a:pt x="16" y="98"/>
                    <a:pt x="16" y="98"/>
                  </a:cubicBezTo>
                  <a:cubicBezTo>
                    <a:pt x="15" y="98"/>
                    <a:pt x="15" y="98"/>
                    <a:pt x="15" y="98"/>
                  </a:cubicBezTo>
                  <a:cubicBezTo>
                    <a:pt x="14" y="97"/>
                    <a:pt x="14" y="97"/>
                    <a:pt x="14" y="97"/>
                  </a:cubicBezTo>
                  <a:cubicBezTo>
                    <a:pt x="13" y="97"/>
                    <a:pt x="13" y="97"/>
                    <a:pt x="13" y="97"/>
                  </a:cubicBezTo>
                  <a:cubicBezTo>
                    <a:pt x="12" y="97"/>
                    <a:pt x="12" y="97"/>
                    <a:pt x="12" y="97"/>
                  </a:cubicBezTo>
                  <a:cubicBezTo>
                    <a:pt x="12" y="97"/>
                    <a:pt x="12" y="97"/>
                    <a:pt x="12" y="97"/>
                  </a:cubicBezTo>
                  <a:cubicBezTo>
                    <a:pt x="11" y="97"/>
                    <a:pt x="11" y="97"/>
                    <a:pt x="11" y="97"/>
                  </a:cubicBezTo>
                  <a:cubicBezTo>
                    <a:pt x="10" y="97"/>
                    <a:pt x="10" y="97"/>
                    <a:pt x="10" y="97"/>
                  </a:cubicBezTo>
                  <a:cubicBezTo>
                    <a:pt x="9" y="97"/>
                    <a:pt x="9" y="97"/>
                    <a:pt x="8" y="97"/>
                  </a:cubicBezTo>
                  <a:cubicBezTo>
                    <a:pt x="8" y="97"/>
                    <a:pt x="8" y="97"/>
                    <a:pt x="8" y="97"/>
                  </a:cubicBezTo>
                  <a:cubicBezTo>
                    <a:pt x="8" y="97"/>
                    <a:pt x="7" y="97"/>
                    <a:pt x="7" y="97"/>
                  </a:cubicBezTo>
                  <a:cubicBezTo>
                    <a:pt x="7" y="97"/>
                    <a:pt x="7" y="97"/>
                    <a:pt x="7" y="97"/>
                  </a:cubicBezTo>
                  <a:cubicBezTo>
                    <a:pt x="6" y="97"/>
                    <a:pt x="6" y="97"/>
                    <a:pt x="5" y="97"/>
                  </a:cubicBezTo>
                  <a:cubicBezTo>
                    <a:pt x="5" y="98"/>
                    <a:pt x="5" y="98"/>
                    <a:pt x="5" y="98"/>
                  </a:cubicBezTo>
                  <a:cubicBezTo>
                    <a:pt x="5" y="98"/>
                    <a:pt x="4" y="98"/>
                    <a:pt x="4" y="98"/>
                  </a:cubicBezTo>
                  <a:cubicBezTo>
                    <a:pt x="3" y="98"/>
                    <a:pt x="3" y="98"/>
                    <a:pt x="3" y="98"/>
                  </a:cubicBezTo>
                  <a:cubicBezTo>
                    <a:pt x="2" y="98"/>
                    <a:pt x="2" y="98"/>
                    <a:pt x="2" y="98"/>
                  </a:cubicBezTo>
                  <a:cubicBezTo>
                    <a:pt x="1" y="99"/>
                    <a:pt x="1" y="99"/>
                    <a:pt x="1" y="99"/>
                  </a:cubicBezTo>
                  <a:cubicBezTo>
                    <a:pt x="1" y="99"/>
                    <a:pt x="1" y="99"/>
                    <a:pt x="1" y="99"/>
                  </a:cubicBezTo>
                  <a:cubicBezTo>
                    <a:pt x="0" y="99"/>
                    <a:pt x="0" y="99"/>
                    <a:pt x="0" y="100"/>
                  </a:cubicBezTo>
                  <a:cubicBezTo>
                    <a:pt x="167" y="3"/>
                    <a:pt x="167" y="3"/>
                    <a:pt x="167" y="3"/>
                  </a:cubicBezTo>
                  <a:cubicBezTo>
                    <a:pt x="168" y="3"/>
                    <a:pt x="168" y="2"/>
                    <a:pt x="169" y="2"/>
                  </a:cubicBezTo>
                  <a:cubicBezTo>
                    <a:pt x="169" y="2"/>
                    <a:pt x="169" y="2"/>
                    <a:pt x="169" y="2"/>
                  </a:cubicBezTo>
                  <a:cubicBezTo>
                    <a:pt x="174" y="0"/>
                    <a:pt x="181" y="0"/>
                    <a:pt x="186" y="2"/>
                  </a:cubicBezTo>
                  <a:cubicBezTo>
                    <a:pt x="192" y="4"/>
                    <a:pt x="197" y="7"/>
                    <a:pt x="202" y="10"/>
                  </a:cubicBezTo>
                  <a:cubicBezTo>
                    <a:pt x="202" y="11"/>
                    <a:pt x="202" y="11"/>
                    <a:pt x="202" y="11"/>
                  </a:cubicBezTo>
                  <a:cubicBezTo>
                    <a:pt x="203" y="11"/>
                    <a:pt x="203" y="11"/>
                    <a:pt x="203" y="11"/>
                  </a:cubicBezTo>
                  <a:cubicBezTo>
                    <a:pt x="219" y="25"/>
                    <a:pt x="231" y="46"/>
                    <a:pt x="233" y="68"/>
                  </a:cubicBezTo>
                  <a:cubicBezTo>
                    <a:pt x="233" y="75"/>
                    <a:pt x="232" y="84"/>
                    <a:pt x="228" y="90"/>
                  </a:cubicBezTo>
                  <a:cubicBezTo>
                    <a:pt x="228" y="90"/>
                    <a:pt x="228" y="90"/>
                    <a:pt x="228" y="90"/>
                  </a:cubicBezTo>
                  <a:cubicBezTo>
                    <a:pt x="228" y="90"/>
                    <a:pt x="228" y="90"/>
                    <a:pt x="228" y="90"/>
                  </a:cubicBezTo>
                  <a:cubicBezTo>
                    <a:pt x="227" y="91"/>
                    <a:pt x="227" y="91"/>
                    <a:pt x="227" y="91"/>
                  </a:cubicBezTo>
                  <a:cubicBezTo>
                    <a:pt x="227" y="92"/>
                    <a:pt x="227" y="92"/>
                    <a:pt x="227" y="92"/>
                  </a:cubicBezTo>
                  <a:cubicBezTo>
                    <a:pt x="226" y="92"/>
                    <a:pt x="226" y="92"/>
                    <a:pt x="226" y="92"/>
                  </a:cubicBezTo>
                  <a:cubicBezTo>
                    <a:pt x="226" y="93"/>
                    <a:pt x="226" y="93"/>
                    <a:pt x="226" y="93"/>
                  </a:cubicBezTo>
                  <a:cubicBezTo>
                    <a:pt x="225" y="94"/>
                    <a:pt x="225" y="94"/>
                    <a:pt x="225" y="94"/>
                  </a:cubicBezTo>
                  <a:cubicBezTo>
                    <a:pt x="225" y="94"/>
                    <a:pt x="225" y="94"/>
                    <a:pt x="225" y="94"/>
                  </a:cubicBezTo>
                  <a:cubicBezTo>
                    <a:pt x="224" y="95"/>
                    <a:pt x="224" y="95"/>
                    <a:pt x="224" y="95"/>
                  </a:cubicBezTo>
                  <a:cubicBezTo>
                    <a:pt x="224" y="95"/>
                    <a:pt x="224" y="95"/>
                    <a:pt x="224" y="95"/>
                  </a:cubicBezTo>
                  <a:cubicBezTo>
                    <a:pt x="223" y="96"/>
                    <a:pt x="223" y="96"/>
                    <a:pt x="223" y="96"/>
                  </a:cubicBezTo>
                  <a:cubicBezTo>
                    <a:pt x="223" y="96"/>
                    <a:pt x="223" y="96"/>
                    <a:pt x="223" y="96"/>
                  </a:cubicBezTo>
                  <a:cubicBezTo>
                    <a:pt x="222" y="96"/>
                    <a:pt x="222" y="96"/>
                    <a:pt x="222" y="97"/>
                  </a:cubicBezTo>
                  <a:cubicBezTo>
                    <a:pt x="54" y="193"/>
                    <a:pt x="54" y="193"/>
                    <a:pt x="54" y="193"/>
                  </a:cubicBezTo>
                  <a:cubicBezTo>
                    <a:pt x="54" y="193"/>
                    <a:pt x="55" y="193"/>
                    <a:pt x="55" y="193"/>
                  </a:cubicBezTo>
                  <a:cubicBezTo>
                    <a:pt x="55" y="192"/>
                    <a:pt x="55" y="192"/>
                    <a:pt x="55" y="192"/>
                  </a:cubicBezTo>
                  <a:cubicBezTo>
                    <a:pt x="56" y="192"/>
                    <a:pt x="56" y="192"/>
                    <a:pt x="56" y="192"/>
                  </a:cubicBezTo>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ïṡ1idê"/>
            <p:cNvSpPr/>
            <p:nvPr/>
          </p:nvSpPr>
          <p:spPr bwMode="auto">
            <a:xfrm>
              <a:off x="6872288" y="5197475"/>
              <a:ext cx="269875" cy="396875"/>
            </a:xfrm>
            <a:custGeom>
              <a:avLst/>
              <a:gdLst>
                <a:gd name="T0" fmla="*/ 39 w 77"/>
                <a:gd name="T1" fmla="*/ 12 h 113"/>
                <a:gd name="T2" fmla="*/ 77 w 77"/>
                <a:gd name="T3" fmla="*/ 79 h 113"/>
                <a:gd name="T4" fmla="*/ 39 w 77"/>
                <a:gd name="T5" fmla="*/ 101 h 113"/>
                <a:gd name="T6" fmla="*/ 0 w 77"/>
                <a:gd name="T7" fmla="*/ 34 h 113"/>
                <a:gd name="T8" fmla="*/ 39 w 77"/>
                <a:gd name="T9" fmla="*/ 12 h 113"/>
              </a:gdLst>
              <a:ahLst/>
              <a:cxnLst>
                <a:cxn ang="0">
                  <a:pos x="T0" y="T1"/>
                </a:cxn>
                <a:cxn ang="0">
                  <a:pos x="T2" y="T3"/>
                </a:cxn>
                <a:cxn ang="0">
                  <a:pos x="T4" y="T5"/>
                </a:cxn>
                <a:cxn ang="0">
                  <a:pos x="T6" y="T7"/>
                </a:cxn>
                <a:cxn ang="0">
                  <a:pos x="T8" y="T9"/>
                </a:cxn>
              </a:cxnLst>
              <a:rect l="0" t="0" r="r" b="b"/>
              <a:pathLst>
                <a:path w="77" h="113">
                  <a:moveTo>
                    <a:pt x="39" y="12"/>
                  </a:moveTo>
                  <a:cubicBezTo>
                    <a:pt x="60" y="25"/>
                    <a:pt x="77" y="54"/>
                    <a:pt x="77" y="79"/>
                  </a:cubicBezTo>
                  <a:cubicBezTo>
                    <a:pt x="77" y="103"/>
                    <a:pt x="60" y="113"/>
                    <a:pt x="39" y="101"/>
                  </a:cubicBezTo>
                  <a:cubicBezTo>
                    <a:pt x="17" y="88"/>
                    <a:pt x="0" y="59"/>
                    <a:pt x="0" y="34"/>
                  </a:cubicBezTo>
                  <a:cubicBezTo>
                    <a:pt x="0" y="10"/>
                    <a:pt x="18" y="0"/>
                    <a:pt x="39" y="12"/>
                  </a:cubicBezTo>
                  <a:close/>
                </a:path>
              </a:pathLst>
            </a:custGeom>
            <a:solidFill>
              <a:srgbClr val="E055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iṧḷïḍe"/>
            <p:cNvSpPr/>
            <p:nvPr/>
          </p:nvSpPr>
          <p:spPr bwMode="auto">
            <a:xfrm>
              <a:off x="8018463" y="4473575"/>
              <a:ext cx="376238" cy="471488"/>
            </a:xfrm>
            <a:custGeom>
              <a:avLst/>
              <a:gdLst>
                <a:gd name="T0" fmla="*/ 71 w 107"/>
                <a:gd name="T1" fmla="*/ 131 h 134"/>
                <a:gd name="T2" fmla="*/ 73 w 107"/>
                <a:gd name="T3" fmla="*/ 129 h 134"/>
                <a:gd name="T4" fmla="*/ 75 w 107"/>
                <a:gd name="T5" fmla="*/ 126 h 134"/>
                <a:gd name="T6" fmla="*/ 77 w 107"/>
                <a:gd name="T7" fmla="*/ 122 h 134"/>
                <a:gd name="T8" fmla="*/ 78 w 107"/>
                <a:gd name="T9" fmla="*/ 120 h 134"/>
                <a:gd name="T10" fmla="*/ 79 w 107"/>
                <a:gd name="T11" fmla="*/ 117 h 134"/>
                <a:gd name="T12" fmla="*/ 80 w 107"/>
                <a:gd name="T13" fmla="*/ 113 h 134"/>
                <a:gd name="T14" fmla="*/ 80 w 107"/>
                <a:gd name="T15" fmla="*/ 110 h 134"/>
                <a:gd name="T16" fmla="*/ 81 w 107"/>
                <a:gd name="T17" fmla="*/ 106 h 134"/>
                <a:gd name="T18" fmla="*/ 80 w 107"/>
                <a:gd name="T19" fmla="*/ 100 h 134"/>
                <a:gd name="T20" fmla="*/ 80 w 107"/>
                <a:gd name="T21" fmla="*/ 96 h 134"/>
                <a:gd name="T22" fmla="*/ 80 w 107"/>
                <a:gd name="T23" fmla="*/ 92 h 134"/>
                <a:gd name="T24" fmla="*/ 79 w 107"/>
                <a:gd name="T25" fmla="*/ 87 h 134"/>
                <a:gd name="T26" fmla="*/ 78 w 107"/>
                <a:gd name="T27" fmla="*/ 83 h 134"/>
                <a:gd name="T28" fmla="*/ 76 w 107"/>
                <a:gd name="T29" fmla="*/ 77 h 134"/>
                <a:gd name="T30" fmla="*/ 75 w 107"/>
                <a:gd name="T31" fmla="*/ 74 h 134"/>
                <a:gd name="T32" fmla="*/ 73 w 107"/>
                <a:gd name="T33" fmla="*/ 69 h 134"/>
                <a:gd name="T34" fmla="*/ 71 w 107"/>
                <a:gd name="T35" fmla="*/ 65 h 134"/>
                <a:gd name="T36" fmla="*/ 69 w 107"/>
                <a:gd name="T37" fmla="*/ 61 h 134"/>
                <a:gd name="T38" fmla="*/ 65 w 107"/>
                <a:gd name="T39" fmla="*/ 54 h 134"/>
                <a:gd name="T40" fmla="*/ 63 w 107"/>
                <a:gd name="T41" fmla="*/ 51 h 134"/>
                <a:gd name="T42" fmla="*/ 58 w 107"/>
                <a:gd name="T43" fmla="*/ 44 h 134"/>
                <a:gd name="T44" fmla="*/ 54 w 107"/>
                <a:gd name="T45" fmla="*/ 40 h 134"/>
                <a:gd name="T46" fmla="*/ 51 w 107"/>
                <a:gd name="T47" fmla="*/ 37 h 134"/>
                <a:gd name="T48" fmla="*/ 48 w 107"/>
                <a:gd name="T49" fmla="*/ 33 h 134"/>
                <a:gd name="T50" fmla="*/ 45 w 107"/>
                <a:gd name="T51" fmla="*/ 30 h 134"/>
                <a:gd name="T52" fmla="*/ 41 w 107"/>
                <a:gd name="T53" fmla="*/ 28 h 134"/>
                <a:gd name="T54" fmla="*/ 38 w 107"/>
                <a:gd name="T55" fmla="*/ 25 h 134"/>
                <a:gd name="T56" fmla="*/ 34 w 107"/>
                <a:gd name="T57" fmla="*/ 22 h 134"/>
                <a:gd name="T58" fmla="*/ 29 w 107"/>
                <a:gd name="T59" fmla="*/ 20 h 134"/>
                <a:gd name="T60" fmla="*/ 24 w 107"/>
                <a:gd name="T61" fmla="*/ 18 h 134"/>
                <a:gd name="T62" fmla="*/ 21 w 107"/>
                <a:gd name="T63" fmla="*/ 17 h 134"/>
                <a:gd name="T64" fmla="*/ 18 w 107"/>
                <a:gd name="T65" fmla="*/ 16 h 134"/>
                <a:gd name="T66" fmla="*/ 15 w 107"/>
                <a:gd name="T67" fmla="*/ 16 h 134"/>
                <a:gd name="T68" fmla="*/ 11 w 107"/>
                <a:gd name="T69" fmla="*/ 16 h 134"/>
                <a:gd name="T70" fmla="*/ 9 w 107"/>
                <a:gd name="T71" fmla="*/ 16 h 134"/>
                <a:gd name="T72" fmla="*/ 6 w 107"/>
                <a:gd name="T73" fmla="*/ 17 h 134"/>
                <a:gd name="T74" fmla="*/ 3 w 107"/>
                <a:gd name="T75" fmla="*/ 18 h 134"/>
                <a:gd name="T76" fmla="*/ 27 w 107"/>
                <a:gd name="T77" fmla="*/ 4 h 134"/>
                <a:gd name="T78" fmla="*/ 50 w 107"/>
                <a:gd name="T79" fmla="*/ 3 h 134"/>
                <a:gd name="T80" fmla="*/ 70 w 107"/>
                <a:gd name="T81" fmla="*/ 14 h 134"/>
                <a:gd name="T82" fmla="*/ 101 w 107"/>
                <a:gd name="T83" fmla="*/ 111 h 134"/>
                <a:gd name="T84" fmla="*/ 100 w 107"/>
                <a:gd name="T85" fmla="*/ 112 h 134"/>
                <a:gd name="T86" fmla="*/ 98 w 107"/>
                <a:gd name="T87" fmla="*/ 115 h 134"/>
                <a:gd name="T88" fmla="*/ 96 w 107"/>
                <a:gd name="T89" fmla="*/ 116 h 134"/>
                <a:gd name="T90" fmla="*/ 93 w 107"/>
                <a:gd name="T91" fmla="*/ 118 h 134"/>
                <a:gd name="T92" fmla="*/ 69 w 107"/>
                <a:gd name="T93" fmla="*/ 13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134">
                  <a:moveTo>
                    <a:pt x="70" y="132"/>
                  </a:moveTo>
                  <a:cubicBezTo>
                    <a:pt x="70" y="131"/>
                    <a:pt x="70" y="131"/>
                    <a:pt x="70" y="131"/>
                  </a:cubicBezTo>
                  <a:cubicBezTo>
                    <a:pt x="70" y="131"/>
                    <a:pt x="71" y="131"/>
                    <a:pt x="71" y="131"/>
                  </a:cubicBezTo>
                  <a:cubicBezTo>
                    <a:pt x="71" y="130"/>
                    <a:pt x="71" y="130"/>
                    <a:pt x="71" y="130"/>
                  </a:cubicBezTo>
                  <a:cubicBezTo>
                    <a:pt x="72" y="130"/>
                    <a:pt x="72" y="130"/>
                    <a:pt x="72" y="129"/>
                  </a:cubicBezTo>
                  <a:cubicBezTo>
                    <a:pt x="73" y="129"/>
                    <a:pt x="73" y="129"/>
                    <a:pt x="73" y="129"/>
                  </a:cubicBezTo>
                  <a:cubicBezTo>
                    <a:pt x="74" y="128"/>
                    <a:pt x="74" y="128"/>
                    <a:pt x="74" y="128"/>
                  </a:cubicBezTo>
                  <a:cubicBezTo>
                    <a:pt x="74" y="127"/>
                    <a:pt x="74" y="127"/>
                    <a:pt x="74" y="127"/>
                  </a:cubicBezTo>
                  <a:cubicBezTo>
                    <a:pt x="74" y="127"/>
                    <a:pt x="74" y="127"/>
                    <a:pt x="75" y="126"/>
                  </a:cubicBezTo>
                  <a:cubicBezTo>
                    <a:pt x="75" y="126"/>
                    <a:pt x="75" y="126"/>
                    <a:pt x="75" y="126"/>
                  </a:cubicBezTo>
                  <a:cubicBezTo>
                    <a:pt x="75" y="125"/>
                    <a:pt x="76" y="125"/>
                    <a:pt x="76" y="124"/>
                  </a:cubicBezTo>
                  <a:cubicBezTo>
                    <a:pt x="76" y="124"/>
                    <a:pt x="77" y="123"/>
                    <a:pt x="77" y="122"/>
                  </a:cubicBezTo>
                  <a:cubicBezTo>
                    <a:pt x="77" y="122"/>
                    <a:pt x="77" y="122"/>
                    <a:pt x="77" y="122"/>
                  </a:cubicBezTo>
                  <a:cubicBezTo>
                    <a:pt x="77" y="122"/>
                    <a:pt x="77" y="121"/>
                    <a:pt x="78" y="121"/>
                  </a:cubicBezTo>
                  <a:cubicBezTo>
                    <a:pt x="78" y="120"/>
                    <a:pt x="78" y="120"/>
                    <a:pt x="78" y="120"/>
                  </a:cubicBezTo>
                  <a:cubicBezTo>
                    <a:pt x="78" y="119"/>
                    <a:pt x="78" y="119"/>
                    <a:pt x="78" y="119"/>
                  </a:cubicBezTo>
                  <a:cubicBezTo>
                    <a:pt x="78" y="119"/>
                    <a:pt x="78" y="118"/>
                    <a:pt x="79" y="118"/>
                  </a:cubicBezTo>
                  <a:cubicBezTo>
                    <a:pt x="79" y="117"/>
                    <a:pt x="79" y="117"/>
                    <a:pt x="79" y="117"/>
                  </a:cubicBezTo>
                  <a:cubicBezTo>
                    <a:pt x="79" y="116"/>
                    <a:pt x="79" y="116"/>
                    <a:pt x="79" y="116"/>
                  </a:cubicBezTo>
                  <a:cubicBezTo>
                    <a:pt x="79" y="115"/>
                    <a:pt x="79" y="115"/>
                    <a:pt x="79" y="114"/>
                  </a:cubicBezTo>
                  <a:cubicBezTo>
                    <a:pt x="80" y="114"/>
                    <a:pt x="80" y="114"/>
                    <a:pt x="80" y="113"/>
                  </a:cubicBezTo>
                  <a:cubicBezTo>
                    <a:pt x="80" y="113"/>
                    <a:pt x="80" y="112"/>
                    <a:pt x="80" y="112"/>
                  </a:cubicBezTo>
                  <a:cubicBezTo>
                    <a:pt x="80" y="111"/>
                    <a:pt x="80" y="111"/>
                    <a:pt x="80" y="111"/>
                  </a:cubicBezTo>
                  <a:cubicBezTo>
                    <a:pt x="80" y="111"/>
                    <a:pt x="80" y="110"/>
                    <a:pt x="80" y="110"/>
                  </a:cubicBezTo>
                  <a:cubicBezTo>
                    <a:pt x="80" y="109"/>
                    <a:pt x="80" y="109"/>
                    <a:pt x="80" y="109"/>
                  </a:cubicBezTo>
                  <a:cubicBezTo>
                    <a:pt x="80" y="108"/>
                    <a:pt x="80" y="107"/>
                    <a:pt x="80" y="107"/>
                  </a:cubicBezTo>
                  <a:cubicBezTo>
                    <a:pt x="81" y="106"/>
                    <a:pt x="81" y="106"/>
                    <a:pt x="81" y="106"/>
                  </a:cubicBezTo>
                  <a:cubicBezTo>
                    <a:pt x="81" y="105"/>
                    <a:pt x="81" y="104"/>
                    <a:pt x="81" y="104"/>
                  </a:cubicBezTo>
                  <a:cubicBezTo>
                    <a:pt x="81" y="103"/>
                    <a:pt x="81" y="102"/>
                    <a:pt x="81" y="101"/>
                  </a:cubicBezTo>
                  <a:cubicBezTo>
                    <a:pt x="80" y="100"/>
                    <a:pt x="80" y="100"/>
                    <a:pt x="80" y="100"/>
                  </a:cubicBezTo>
                  <a:cubicBezTo>
                    <a:pt x="80" y="100"/>
                    <a:pt x="80" y="99"/>
                    <a:pt x="80" y="98"/>
                  </a:cubicBezTo>
                  <a:cubicBezTo>
                    <a:pt x="80" y="97"/>
                    <a:pt x="80" y="97"/>
                    <a:pt x="80" y="97"/>
                  </a:cubicBezTo>
                  <a:cubicBezTo>
                    <a:pt x="80" y="97"/>
                    <a:pt x="80" y="96"/>
                    <a:pt x="80" y="96"/>
                  </a:cubicBezTo>
                  <a:cubicBezTo>
                    <a:pt x="80" y="95"/>
                    <a:pt x="80" y="95"/>
                    <a:pt x="80" y="95"/>
                  </a:cubicBezTo>
                  <a:cubicBezTo>
                    <a:pt x="80" y="94"/>
                    <a:pt x="80" y="93"/>
                    <a:pt x="80" y="92"/>
                  </a:cubicBezTo>
                  <a:cubicBezTo>
                    <a:pt x="80" y="92"/>
                    <a:pt x="80" y="92"/>
                    <a:pt x="80" y="92"/>
                  </a:cubicBezTo>
                  <a:cubicBezTo>
                    <a:pt x="79" y="91"/>
                    <a:pt x="79" y="90"/>
                    <a:pt x="79" y="89"/>
                  </a:cubicBezTo>
                  <a:cubicBezTo>
                    <a:pt x="79" y="89"/>
                    <a:pt x="79" y="89"/>
                    <a:pt x="79" y="89"/>
                  </a:cubicBezTo>
                  <a:cubicBezTo>
                    <a:pt x="79" y="88"/>
                    <a:pt x="79" y="87"/>
                    <a:pt x="79" y="87"/>
                  </a:cubicBezTo>
                  <a:cubicBezTo>
                    <a:pt x="78" y="86"/>
                    <a:pt x="78" y="86"/>
                    <a:pt x="78" y="86"/>
                  </a:cubicBezTo>
                  <a:cubicBezTo>
                    <a:pt x="78" y="85"/>
                    <a:pt x="78" y="85"/>
                    <a:pt x="78" y="84"/>
                  </a:cubicBezTo>
                  <a:cubicBezTo>
                    <a:pt x="78" y="83"/>
                    <a:pt x="78" y="83"/>
                    <a:pt x="78" y="83"/>
                  </a:cubicBezTo>
                  <a:cubicBezTo>
                    <a:pt x="78" y="82"/>
                    <a:pt x="77" y="82"/>
                    <a:pt x="77" y="81"/>
                  </a:cubicBezTo>
                  <a:cubicBezTo>
                    <a:pt x="77" y="80"/>
                    <a:pt x="77" y="80"/>
                    <a:pt x="77" y="80"/>
                  </a:cubicBezTo>
                  <a:cubicBezTo>
                    <a:pt x="77" y="79"/>
                    <a:pt x="76" y="78"/>
                    <a:pt x="76" y="77"/>
                  </a:cubicBezTo>
                  <a:cubicBezTo>
                    <a:pt x="76" y="77"/>
                    <a:pt x="76" y="77"/>
                    <a:pt x="76" y="77"/>
                  </a:cubicBezTo>
                  <a:cubicBezTo>
                    <a:pt x="76" y="76"/>
                    <a:pt x="75" y="76"/>
                    <a:pt x="75" y="75"/>
                  </a:cubicBezTo>
                  <a:cubicBezTo>
                    <a:pt x="75" y="74"/>
                    <a:pt x="75" y="74"/>
                    <a:pt x="75" y="74"/>
                  </a:cubicBezTo>
                  <a:cubicBezTo>
                    <a:pt x="75" y="73"/>
                    <a:pt x="74" y="73"/>
                    <a:pt x="74" y="72"/>
                  </a:cubicBezTo>
                  <a:cubicBezTo>
                    <a:pt x="74" y="71"/>
                    <a:pt x="74" y="71"/>
                    <a:pt x="74" y="71"/>
                  </a:cubicBezTo>
                  <a:cubicBezTo>
                    <a:pt x="73" y="71"/>
                    <a:pt x="73" y="70"/>
                    <a:pt x="73" y="69"/>
                  </a:cubicBezTo>
                  <a:cubicBezTo>
                    <a:pt x="73" y="69"/>
                    <a:pt x="73" y="69"/>
                    <a:pt x="73" y="69"/>
                  </a:cubicBezTo>
                  <a:cubicBezTo>
                    <a:pt x="72" y="68"/>
                    <a:pt x="72" y="67"/>
                    <a:pt x="71" y="66"/>
                  </a:cubicBezTo>
                  <a:cubicBezTo>
                    <a:pt x="71" y="65"/>
                    <a:pt x="71" y="65"/>
                    <a:pt x="71" y="65"/>
                  </a:cubicBezTo>
                  <a:cubicBezTo>
                    <a:pt x="71" y="65"/>
                    <a:pt x="70" y="64"/>
                    <a:pt x="70" y="63"/>
                  </a:cubicBezTo>
                  <a:cubicBezTo>
                    <a:pt x="70" y="63"/>
                    <a:pt x="70" y="62"/>
                    <a:pt x="69" y="62"/>
                  </a:cubicBezTo>
                  <a:cubicBezTo>
                    <a:pt x="69" y="61"/>
                    <a:pt x="69" y="61"/>
                    <a:pt x="69" y="61"/>
                  </a:cubicBezTo>
                  <a:cubicBezTo>
                    <a:pt x="68" y="59"/>
                    <a:pt x="67" y="58"/>
                    <a:pt x="67" y="57"/>
                  </a:cubicBezTo>
                  <a:cubicBezTo>
                    <a:pt x="66" y="56"/>
                    <a:pt x="66" y="56"/>
                    <a:pt x="66" y="56"/>
                  </a:cubicBezTo>
                  <a:cubicBezTo>
                    <a:pt x="66" y="55"/>
                    <a:pt x="65" y="55"/>
                    <a:pt x="65" y="54"/>
                  </a:cubicBezTo>
                  <a:cubicBezTo>
                    <a:pt x="65" y="54"/>
                    <a:pt x="64" y="53"/>
                    <a:pt x="64" y="53"/>
                  </a:cubicBezTo>
                  <a:cubicBezTo>
                    <a:pt x="64" y="52"/>
                    <a:pt x="64" y="52"/>
                    <a:pt x="63" y="52"/>
                  </a:cubicBezTo>
                  <a:cubicBezTo>
                    <a:pt x="63" y="51"/>
                    <a:pt x="63" y="51"/>
                    <a:pt x="63" y="51"/>
                  </a:cubicBezTo>
                  <a:cubicBezTo>
                    <a:pt x="62" y="49"/>
                    <a:pt x="61" y="48"/>
                    <a:pt x="60" y="47"/>
                  </a:cubicBezTo>
                  <a:cubicBezTo>
                    <a:pt x="60" y="47"/>
                    <a:pt x="60" y="47"/>
                    <a:pt x="60" y="47"/>
                  </a:cubicBezTo>
                  <a:cubicBezTo>
                    <a:pt x="59" y="46"/>
                    <a:pt x="59" y="45"/>
                    <a:pt x="58" y="44"/>
                  </a:cubicBezTo>
                  <a:cubicBezTo>
                    <a:pt x="57" y="44"/>
                    <a:pt x="57" y="43"/>
                    <a:pt x="56" y="42"/>
                  </a:cubicBezTo>
                  <a:cubicBezTo>
                    <a:pt x="56" y="42"/>
                    <a:pt x="56" y="42"/>
                    <a:pt x="56" y="42"/>
                  </a:cubicBezTo>
                  <a:cubicBezTo>
                    <a:pt x="55" y="41"/>
                    <a:pt x="55" y="40"/>
                    <a:pt x="54" y="40"/>
                  </a:cubicBezTo>
                  <a:cubicBezTo>
                    <a:pt x="54" y="39"/>
                    <a:pt x="54" y="39"/>
                    <a:pt x="54" y="39"/>
                  </a:cubicBezTo>
                  <a:cubicBezTo>
                    <a:pt x="53" y="38"/>
                    <a:pt x="53" y="38"/>
                    <a:pt x="52" y="37"/>
                  </a:cubicBezTo>
                  <a:cubicBezTo>
                    <a:pt x="51" y="37"/>
                    <a:pt x="51" y="37"/>
                    <a:pt x="51" y="37"/>
                  </a:cubicBezTo>
                  <a:cubicBezTo>
                    <a:pt x="51" y="36"/>
                    <a:pt x="51" y="36"/>
                    <a:pt x="50" y="35"/>
                  </a:cubicBezTo>
                  <a:cubicBezTo>
                    <a:pt x="49" y="34"/>
                    <a:pt x="49" y="34"/>
                    <a:pt x="49" y="34"/>
                  </a:cubicBezTo>
                  <a:cubicBezTo>
                    <a:pt x="49" y="34"/>
                    <a:pt x="48" y="34"/>
                    <a:pt x="48" y="33"/>
                  </a:cubicBezTo>
                  <a:cubicBezTo>
                    <a:pt x="47" y="32"/>
                    <a:pt x="47" y="32"/>
                    <a:pt x="47" y="32"/>
                  </a:cubicBezTo>
                  <a:cubicBezTo>
                    <a:pt x="47" y="32"/>
                    <a:pt x="46" y="32"/>
                    <a:pt x="46" y="31"/>
                  </a:cubicBezTo>
                  <a:cubicBezTo>
                    <a:pt x="45" y="30"/>
                    <a:pt x="45" y="30"/>
                    <a:pt x="45" y="30"/>
                  </a:cubicBezTo>
                  <a:cubicBezTo>
                    <a:pt x="45" y="30"/>
                    <a:pt x="44" y="30"/>
                    <a:pt x="44" y="29"/>
                  </a:cubicBezTo>
                  <a:cubicBezTo>
                    <a:pt x="43" y="29"/>
                    <a:pt x="43" y="29"/>
                    <a:pt x="43" y="29"/>
                  </a:cubicBezTo>
                  <a:cubicBezTo>
                    <a:pt x="42" y="28"/>
                    <a:pt x="42" y="28"/>
                    <a:pt x="41" y="28"/>
                  </a:cubicBezTo>
                  <a:cubicBezTo>
                    <a:pt x="41" y="27"/>
                    <a:pt x="41" y="27"/>
                    <a:pt x="41" y="27"/>
                  </a:cubicBezTo>
                  <a:cubicBezTo>
                    <a:pt x="40" y="27"/>
                    <a:pt x="40" y="26"/>
                    <a:pt x="39" y="26"/>
                  </a:cubicBezTo>
                  <a:cubicBezTo>
                    <a:pt x="38" y="25"/>
                    <a:pt x="38" y="25"/>
                    <a:pt x="38" y="25"/>
                  </a:cubicBezTo>
                  <a:cubicBezTo>
                    <a:pt x="38" y="25"/>
                    <a:pt x="37" y="24"/>
                    <a:pt x="36" y="24"/>
                  </a:cubicBezTo>
                  <a:cubicBezTo>
                    <a:pt x="36" y="24"/>
                    <a:pt x="36" y="24"/>
                    <a:pt x="36" y="24"/>
                  </a:cubicBezTo>
                  <a:cubicBezTo>
                    <a:pt x="35" y="23"/>
                    <a:pt x="34" y="23"/>
                    <a:pt x="34" y="22"/>
                  </a:cubicBezTo>
                  <a:cubicBezTo>
                    <a:pt x="33" y="22"/>
                    <a:pt x="32" y="22"/>
                    <a:pt x="32" y="21"/>
                  </a:cubicBezTo>
                  <a:cubicBezTo>
                    <a:pt x="31" y="21"/>
                    <a:pt x="31" y="21"/>
                    <a:pt x="31" y="21"/>
                  </a:cubicBezTo>
                  <a:cubicBezTo>
                    <a:pt x="30" y="21"/>
                    <a:pt x="30" y="20"/>
                    <a:pt x="29" y="20"/>
                  </a:cubicBezTo>
                  <a:cubicBezTo>
                    <a:pt x="29" y="20"/>
                    <a:pt x="29" y="20"/>
                    <a:pt x="29" y="20"/>
                  </a:cubicBezTo>
                  <a:cubicBezTo>
                    <a:pt x="28" y="19"/>
                    <a:pt x="27" y="19"/>
                    <a:pt x="27" y="19"/>
                  </a:cubicBezTo>
                  <a:cubicBezTo>
                    <a:pt x="26" y="19"/>
                    <a:pt x="25" y="18"/>
                    <a:pt x="24" y="18"/>
                  </a:cubicBezTo>
                  <a:cubicBezTo>
                    <a:pt x="24" y="18"/>
                    <a:pt x="24" y="18"/>
                    <a:pt x="24" y="18"/>
                  </a:cubicBezTo>
                  <a:cubicBezTo>
                    <a:pt x="23" y="18"/>
                    <a:pt x="23" y="18"/>
                    <a:pt x="22" y="17"/>
                  </a:cubicBezTo>
                  <a:cubicBezTo>
                    <a:pt x="21" y="17"/>
                    <a:pt x="21" y="17"/>
                    <a:pt x="21" y="17"/>
                  </a:cubicBezTo>
                  <a:cubicBezTo>
                    <a:pt x="21" y="17"/>
                    <a:pt x="21" y="17"/>
                    <a:pt x="20" y="17"/>
                  </a:cubicBezTo>
                  <a:cubicBezTo>
                    <a:pt x="19" y="17"/>
                    <a:pt x="19" y="17"/>
                    <a:pt x="19" y="17"/>
                  </a:cubicBezTo>
                  <a:cubicBezTo>
                    <a:pt x="19" y="17"/>
                    <a:pt x="18" y="17"/>
                    <a:pt x="18" y="16"/>
                  </a:cubicBezTo>
                  <a:cubicBezTo>
                    <a:pt x="17" y="16"/>
                    <a:pt x="17" y="16"/>
                    <a:pt x="17" y="16"/>
                  </a:cubicBezTo>
                  <a:cubicBezTo>
                    <a:pt x="17" y="16"/>
                    <a:pt x="16" y="16"/>
                    <a:pt x="16" y="16"/>
                  </a:cubicBezTo>
                  <a:cubicBezTo>
                    <a:pt x="15" y="16"/>
                    <a:pt x="15" y="16"/>
                    <a:pt x="15" y="16"/>
                  </a:cubicBezTo>
                  <a:cubicBezTo>
                    <a:pt x="14" y="16"/>
                    <a:pt x="14" y="16"/>
                    <a:pt x="14" y="16"/>
                  </a:cubicBezTo>
                  <a:cubicBezTo>
                    <a:pt x="14" y="16"/>
                    <a:pt x="13" y="16"/>
                    <a:pt x="13" y="16"/>
                  </a:cubicBezTo>
                  <a:cubicBezTo>
                    <a:pt x="12" y="16"/>
                    <a:pt x="12" y="16"/>
                    <a:pt x="11" y="16"/>
                  </a:cubicBezTo>
                  <a:cubicBezTo>
                    <a:pt x="11" y="16"/>
                    <a:pt x="11" y="16"/>
                    <a:pt x="11" y="16"/>
                  </a:cubicBezTo>
                  <a:cubicBezTo>
                    <a:pt x="11" y="16"/>
                    <a:pt x="10" y="16"/>
                    <a:pt x="9" y="16"/>
                  </a:cubicBezTo>
                  <a:cubicBezTo>
                    <a:pt x="9" y="16"/>
                    <a:pt x="9" y="16"/>
                    <a:pt x="9" y="16"/>
                  </a:cubicBezTo>
                  <a:cubicBezTo>
                    <a:pt x="8" y="16"/>
                    <a:pt x="8" y="16"/>
                    <a:pt x="7" y="16"/>
                  </a:cubicBezTo>
                  <a:cubicBezTo>
                    <a:pt x="7" y="17"/>
                    <a:pt x="7" y="17"/>
                    <a:pt x="7" y="17"/>
                  </a:cubicBezTo>
                  <a:cubicBezTo>
                    <a:pt x="6" y="17"/>
                    <a:pt x="6" y="17"/>
                    <a:pt x="6" y="17"/>
                  </a:cubicBezTo>
                  <a:cubicBezTo>
                    <a:pt x="5" y="17"/>
                    <a:pt x="5" y="17"/>
                    <a:pt x="5" y="17"/>
                  </a:cubicBezTo>
                  <a:cubicBezTo>
                    <a:pt x="4" y="17"/>
                    <a:pt x="4" y="17"/>
                    <a:pt x="4" y="17"/>
                  </a:cubicBezTo>
                  <a:cubicBezTo>
                    <a:pt x="3" y="18"/>
                    <a:pt x="3" y="18"/>
                    <a:pt x="3" y="18"/>
                  </a:cubicBezTo>
                  <a:cubicBezTo>
                    <a:pt x="2" y="18"/>
                    <a:pt x="2" y="18"/>
                    <a:pt x="2" y="18"/>
                  </a:cubicBezTo>
                  <a:cubicBezTo>
                    <a:pt x="1" y="18"/>
                    <a:pt x="1" y="19"/>
                    <a:pt x="0" y="19"/>
                  </a:cubicBezTo>
                  <a:cubicBezTo>
                    <a:pt x="27" y="4"/>
                    <a:pt x="27" y="4"/>
                    <a:pt x="27" y="4"/>
                  </a:cubicBezTo>
                  <a:cubicBezTo>
                    <a:pt x="27" y="3"/>
                    <a:pt x="28" y="3"/>
                    <a:pt x="29" y="3"/>
                  </a:cubicBezTo>
                  <a:cubicBezTo>
                    <a:pt x="29" y="3"/>
                    <a:pt x="29" y="3"/>
                    <a:pt x="29" y="3"/>
                  </a:cubicBezTo>
                  <a:cubicBezTo>
                    <a:pt x="36" y="0"/>
                    <a:pt x="43" y="0"/>
                    <a:pt x="50" y="3"/>
                  </a:cubicBezTo>
                  <a:cubicBezTo>
                    <a:pt x="57" y="5"/>
                    <a:pt x="63" y="9"/>
                    <a:pt x="69" y="13"/>
                  </a:cubicBezTo>
                  <a:cubicBezTo>
                    <a:pt x="69" y="13"/>
                    <a:pt x="69" y="13"/>
                    <a:pt x="69" y="13"/>
                  </a:cubicBezTo>
                  <a:cubicBezTo>
                    <a:pt x="70" y="14"/>
                    <a:pt x="70" y="14"/>
                    <a:pt x="70" y="14"/>
                  </a:cubicBezTo>
                  <a:cubicBezTo>
                    <a:pt x="90" y="31"/>
                    <a:pt x="105" y="57"/>
                    <a:pt x="107" y="83"/>
                  </a:cubicBezTo>
                  <a:cubicBezTo>
                    <a:pt x="107" y="92"/>
                    <a:pt x="106" y="103"/>
                    <a:pt x="102" y="110"/>
                  </a:cubicBezTo>
                  <a:cubicBezTo>
                    <a:pt x="101" y="111"/>
                    <a:pt x="101" y="111"/>
                    <a:pt x="101" y="111"/>
                  </a:cubicBezTo>
                  <a:cubicBezTo>
                    <a:pt x="101" y="111"/>
                    <a:pt x="101" y="111"/>
                    <a:pt x="101" y="111"/>
                  </a:cubicBezTo>
                  <a:cubicBezTo>
                    <a:pt x="101" y="111"/>
                    <a:pt x="101" y="112"/>
                    <a:pt x="100" y="112"/>
                  </a:cubicBezTo>
                  <a:cubicBezTo>
                    <a:pt x="100" y="112"/>
                    <a:pt x="100" y="112"/>
                    <a:pt x="100" y="112"/>
                  </a:cubicBezTo>
                  <a:cubicBezTo>
                    <a:pt x="99" y="113"/>
                    <a:pt x="99" y="113"/>
                    <a:pt x="99" y="113"/>
                  </a:cubicBezTo>
                  <a:cubicBezTo>
                    <a:pt x="99" y="114"/>
                    <a:pt x="99" y="114"/>
                    <a:pt x="99" y="114"/>
                  </a:cubicBezTo>
                  <a:cubicBezTo>
                    <a:pt x="99" y="114"/>
                    <a:pt x="98" y="115"/>
                    <a:pt x="98" y="115"/>
                  </a:cubicBezTo>
                  <a:cubicBezTo>
                    <a:pt x="98" y="115"/>
                    <a:pt x="98" y="115"/>
                    <a:pt x="98" y="115"/>
                  </a:cubicBezTo>
                  <a:cubicBezTo>
                    <a:pt x="97" y="116"/>
                    <a:pt x="97" y="116"/>
                    <a:pt x="97" y="116"/>
                  </a:cubicBezTo>
                  <a:cubicBezTo>
                    <a:pt x="96" y="116"/>
                    <a:pt x="96" y="116"/>
                    <a:pt x="96" y="116"/>
                  </a:cubicBezTo>
                  <a:cubicBezTo>
                    <a:pt x="95" y="117"/>
                    <a:pt x="95" y="117"/>
                    <a:pt x="95" y="117"/>
                  </a:cubicBezTo>
                  <a:cubicBezTo>
                    <a:pt x="95" y="117"/>
                    <a:pt x="95" y="117"/>
                    <a:pt x="95" y="117"/>
                  </a:cubicBezTo>
                  <a:cubicBezTo>
                    <a:pt x="94" y="118"/>
                    <a:pt x="94" y="118"/>
                    <a:pt x="93" y="118"/>
                  </a:cubicBezTo>
                  <a:cubicBezTo>
                    <a:pt x="67" y="134"/>
                    <a:pt x="67" y="134"/>
                    <a:pt x="67" y="134"/>
                  </a:cubicBezTo>
                  <a:cubicBezTo>
                    <a:pt x="67" y="133"/>
                    <a:pt x="68" y="133"/>
                    <a:pt x="68" y="133"/>
                  </a:cubicBezTo>
                  <a:cubicBezTo>
                    <a:pt x="69" y="133"/>
                    <a:pt x="69" y="133"/>
                    <a:pt x="69" y="133"/>
                  </a:cubicBezTo>
                  <a:lnTo>
                    <a:pt x="70" y="132"/>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íṡļiďê"/>
            <p:cNvSpPr/>
            <p:nvPr/>
          </p:nvSpPr>
          <p:spPr bwMode="auto">
            <a:xfrm>
              <a:off x="7969250" y="4498975"/>
              <a:ext cx="333375" cy="484188"/>
            </a:xfrm>
            <a:custGeom>
              <a:avLst/>
              <a:gdLst>
                <a:gd name="T0" fmla="*/ 48 w 95"/>
                <a:gd name="T1" fmla="*/ 15 h 138"/>
                <a:gd name="T2" fmla="*/ 95 w 95"/>
                <a:gd name="T3" fmla="*/ 97 h 138"/>
                <a:gd name="T4" fmla="*/ 47 w 95"/>
                <a:gd name="T5" fmla="*/ 123 h 138"/>
                <a:gd name="T6" fmla="*/ 1 w 95"/>
                <a:gd name="T7" fmla="*/ 42 h 138"/>
                <a:gd name="T8" fmla="*/ 48 w 95"/>
                <a:gd name="T9" fmla="*/ 15 h 138"/>
              </a:gdLst>
              <a:ahLst/>
              <a:cxnLst>
                <a:cxn ang="0">
                  <a:pos x="T0" y="T1"/>
                </a:cxn>
                <a:cxn ang="0">
                  <a:pos x="T2" y="T3"/>
                </a:cxn>
                <a:cxn ang="0">
                  <a:pos x="T4" y="T5"/>
                </a:cxn>
                <a:cxn ang="0">
                  <a:pos x="T6" y="T7"/>
                </a:cxn>
                <a:cxn ang="0">
                  <a:pos x="T8" y="T9"/>
                </a:cxn>
              </a:cxnLst>
              <a:rect l="0" t="0" r="r" b="b"/>
              <a:pathLst>
                <a:path w="95" h="138">
                  <a:moveTo>
                    <a:pt x="48" y="15"/>
                  </a:moveTo>
                  <a:cubicBezTo>
                    <a:pt x="74" y="30"/>
                    <a:pt x="95" y="67"/>
                    <a:pt x="95" y="97"/>
                  </a:cubicBezTo>
                  <a:cubicBezTo>
                    <a:pt x="94" y="126"/>
                    <a:pt x="73" y="138"/>
                    <a:pt x="47" y="123"/>
                  </a:cubicBezTo>
                  <a:cubicBezTo>
                    <a:pt x="21" y="108"/>
                    <a:pt x="0" y="72"/>
                    <a:pt x="1" y="42"/>
                  </a:cubicBezTo>
                  <a:cubicBezTo>
                    <a:pt x="1" y="12"/>
                    <a:pt x="22" y="0"/>
                    <a:pt x="48" y="15"/>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ïṧļiďè"/>
            <p:cNvSpPr/>
            <p:nvPr/>
          </p:nvSpPr>
          <p:spPr bwMode="auto">
            <a:xfrm>
              <a:off x="6942138" y="5337175"/>
              <a:ext cx="109538" cy="134938"/>
            </a:xfrm>
            <a:custGeom>
              <a:avLst/>
              <a:gdLst>
                <a:gd name="T0" fmla="*/ 20 w 31"/>
                <a:gd name="T1" fmla="*/ 37 h 38"/>
                <a:gd name="T2" fmla="*/ 21 w 31"/>
                <a:gd name="T3" fmla="*/ 37 h 38"/>
                <a:gd name="T4" fmla="*/ 21 w 31"/>
                <a:gd name="T5" fmla="*/ 36 h 38"/>
                <a:gd name="T6" fmla="*/ 22 w 31"/>
                <a:gd name="T7" fmla="*/ 35 h 38"/>
                <a:gd name="T8" fmla="*/ 22 w 31"/>
                <a:gd name="T9" fmla="*/ 34 h 38"/>
                <a:gd name="T10" fmla="*/ 23 w 31"/>
                <a:gd name="T11" fmla="*/ 33 h 38"/>
                <a:gd name="T12" fmla="*/ 23 w 31"/>
                <a:gd name="T13" fmla="*/ 32 h 38"/>
                <a:gd name="T14" fmla="*/ 23 w 31"/>
                <a:gd name="T15" fmla="*/ 31 h 38"/>
                <a:gd name="T16" fmla="*/ 23 w 31"/>
                <a:gd name="T17" fmla="*/ 30 h 38"/>
                <a:gd name="T18" fmla="*/ 23 w 31"/>
                <a:gd name="T19" fmla="*/ 29 h 38"/>
                <a:gd name="T20" fmla="*/ 23 w 31"/>
                <a:gd name="T21" fmla="*/ 27 h 38"/>
                <a:gd name="T22" fmla="*/ 23 w 31"/>
                <a:gd name="T23" fmla="*/ 26 h 38"/>
                <a:gd name="T24" fmla="*/ 23 w 31"/>
                <a:gd name="T25" fmla="*/ 25 h 38"/>
                <a:gd name="T26" fmla="*/ 22 w 31"/>
                <a:gd name="T27" fmla="*/ 24 h 38"/>
                <a:gd name="T28" fmla="*/ 22 w 31"/>
                <a:gd name="T29" fmla="*/ 22 h 38"/>
                <a:gd name="T30" fmla="*/ 21 w 31"/>
                <a:gd name="T31" fmla="*/ 21 h 38"/>
                <a:gd name="T32" fmla="*/ 21 w 31"/>
                <a:gd name="T33" fmla="*/ 20 h 38"/>
                <a:gd name="T34" fmla="*/ 20 w 31"/>
                <a:gd name="T35" fmla="*/ 19 h 38"/>
                <a:gd name="T36" fmla="*/ 20 w 31"/>
                <a:gd name="T37" fmla="*/ 17 h 38"/>
                <a:gd name="T38" fmla="*/ 19 w 31"/>
                <a:gd name="T39" fmla="*/ 15 h 38"/>
                <a:gd name="T40" fmla="*/ 18 w 31"/>
                <a:gd name="T41" fmla="*/ 14 h 38"/>
                <a:gd name="T42" fmla="*/ 17 w 31"/>
                <a:gd name="T43" fmla="*/ 13 h 38"/>
                <a:gd name="T44" fmla="*/ 15 w 31"/>
                <a:gd name="T45" fmla="*/ 11 h 38"/>
                <a:gd name="T46" fmla="*/ 15 w 31"/>
                <a:gd name="T47" fmla="*/ 10 h 38"/>
                <a:gd name="T48" fmla="*/ 14 w 31"/>
                <a:gd name="T49" fmla="*/ 9 h 38"/>
                <a:gd name="T50" fmla="*/ 13 w 31"/>
                <a:gd name="T51" fmla="*/ 9 h 38"/>
                <a:gd name="T52" fmla="*/ 12 w 31"/>
                <a:gd name="T53" fmla="*/ 8 h 38"/>
                <a:gd name="T54" fmla="*/ 11 w 31"/>
                <a:gd name="T55" fmla="*/ 7 h 38"/>
                <a:gd name="T56" fmla="*/ 10 w 31"/>
                <a:gd name="T57" fmla="*/ 6 h 38"/>
                <a:gd name="T58" fmla="*/ 8 w 31"/>
                <a:gd name="T59" fmla="*/ 6 h 38"/>
                <a:gd name="T60" fmla="*/ 7 w 31"/>
                <a:gd name="T61" fmla="*/ 5 h 38"/>
                <a:gd name="T62" fmla="*/ 6 w 31"/>
                <a:gd name="T63" fmla="*/ 5 h 38"/>
                <a:gd name="T64" fmla="*/ 5 w 31"/>
                <a:gd name="T65" fmla="*/ 5 h 38"/>
                <a:gd name="T66" fmla="*/ 4 w 31"/>
                <a:gd name="T67" fmla="*/ 4 h 38"/>
                <a:gd name="T68" fmla="*/ 3 w 31"/>
                <a:gd name="T69" fmla="*/ 4 h 38"/>
                <a:gd name="T70" fmla="*/ 3 w 31"/>
                <a:gd name="T71" fmla="*/ 4 h 38"/>
                <a:gd name="T72" fmla="*/ 2 w 31"/>
                <a:gd name="T73" fmla="*/ 5 h 38"/>
                <a:gd name="T74" fmla="*/ 1 w 31"/>
                <a:gd name="T75" fmla="*/ 5 h 38"/>
                <a:gd name="T76" fmla="*/ 8 w 31"/>
                <a:gd name="T77" fmla="*/ 1 h 38"/>
                <a:gd name="T78" fmla="*/ 14 w 31"/>
                <a:gd name="T79" fmla="*/ 1 h 38"/>
                <a:gd name="T80" fmla="*/ 20 w 31"/>
                <a:gd name="T81" fmla="*/ 4 h 38"/>
                <a:gd name="T82" fmla="*/ 29 w 31"/>
                <a:gd name="T83" fmla="*/ 32 h 38"/>
                <a:gd name="T84" fmla="*/ 29 w 31"/>
                <a:gd name="T85" fmla="*/ 32 h 38"/>
                <a:gd name="T86" fmla="*/ 28 w 31"/>
                <a:gd name="T87" fmla="*/ 33 h 38"/>
                <a:gd name="T88" fmla="*/ 28 w 31"/>
                <a:gd name="T89" fmla="*/ 33 h 38"/>
                <a:gd name="T90" fmla="*/ 27 w 31"/>
                <a:gd name="T91" fmla="*/ 34 h 38"/>
                <a:gd name="T92" fmla="*/ 20 w 31"/>
                <a:gd name="T9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38">
                  <a:moveTo>
                    <a:pt x="20" y="38"/>
                  </a:moveTo>
                  <a:cubicBezTo>
                    <a:pt x="20" y="38"/>
                    <a:pt x="20" y="38"/>
                    <a:pt x="20" y="38"/>
                  </a:cubicBezTo>
                  <a:cubicBezTo>
                    <a:pt x="20" y="37"/>
                    <a:pt x="20" y="37"/>
                    <a:pt x="20" y="37"/>
                  </a:cubicBezTo>
                  <a:cubicBezTo>
                    <a:pt x="20" y="37"/>
                    <a:pt x="20" y="37"/>
                    <a:pt x="20" y="37"/>
                  </a:cubicBezTo>
                  <a:cubicBezTo>
                    <a:pt x="21" y="37"/>
                    <a:pt x="21" y="37"/>
                    <a:pt x="21" y="37"/>
                  </a:cubicBezTo>
                  <a:cubicBezTo>
                    <a:pt x="21" y="37"/>
                    <a:pt x="21" y="37"/>
                    <a:pt x="21" y="37"/>
                  </a:cubicBezTo>
                  <a:cubicBezTo>
                    <a:pt x="21" y="37"/>
                    <a:pt x="21" y="37"/>
                    <a:pt x="21" y="37"/>
                  </a:cubicBezTo>
                  <a:cubicBezTo>
                    <a:pt x="21" y="36"/>
                    <a:pt x="21" y="36"/>
                    <a:pt x="21" y="36"/>
                  </a:cubicBezTo>
                  <a:cubicBezTo>
                    <a:pt x="21" y="36"/>
                    <a:pt x="21" y="36"/>
                    <a:pt x="21" y="36"/>
                  </a:cubicBezTo>
                  <a:cubicBezTo>
                    <a:pt x="21" y="36"/>
                    <a:pt x="21" y="36"/>
                    <a:pt x="21" y="36"/>
                  </a:cubicBezTo>
                  <a:cubicBezTo>
                    <a:pt x="22" y="36"/>
                    <a:pt x="22" y="36"/>
                    <a:pt x="22" y="36"/>
                  </a:cubicBezTo>
                  <a:cubicBezTo>
                    <a:pt x="22" y="35"/>
                    <a:pt x="22" y="35"/>
                    <a:pt x="22" y="35"/>
                  </a:cubicBezTo>
                  <a:cubicBezTo>
                    <a:pt x="22" y="35"/>
                    <a:pt x="22" y="35"/>
                    <a:pt x="22" y="35"/>
                  </a:cubicBezTo>
                  <a:cubicBezTo>
                    <a:pt x="22" y="34"/>
                    <a:pt x="22" y="34"/>
                    <a:pt x="22" y="34"/>
                  </a:cubicBezTo>
                  <a:cubicBezTo>
                    <a:pt x="22" y="34"/>
                    <a:pt x="22" y="34"/>
                    <a:pt x="22" y="34"/>
                  </a:cubicBezTo>
                  <a:cubicBezTo>
                    <a:pt x="22" y="34"/>
                    <a:pt x="22" y="34"/>
                    <a:pt x="22" y="34"/>
                  </a:cubicBezTo>
                  <a:cubicBezTo>
                    <a:pt x="23" y="34"/>
                    <a:pt x="23" y="34"/>
                    <a:pt x="23" y="34"/>
                  </a:cubicBezTo>
                  <a:cubicBezTo>
                    <a:pt x="23" y="33"/>
                    <a:pt x="23" y="33"/>
                    <a:pt x="23" y="33"/>
                  </a:cubicBezTo>
                  <a:cubicBezTo>
                    <a:pt x="23" y="33"/>
                    <a:pt x="23" y="33"/>
                    <a:pt x="23" y="33"/>
                  </a:cubicBezTo>
                  <a:cubicBezTo>
                    <a:pt x="23" y="33"/>
                    <a:pt x="23" y="33"/>
                    <a:pt x="23" y="33"/>
                  </a:cubicBezTo>
                  <a:cubicBezTo>
                    <a:pt x="23" y="32"/>
                    <a:pt x="23" y="32"/>
                    <a:pt x="23" y="32"/>
                  </a:cubicBezTo>
                  <a:cubicBezTo>
                    <a:pt x="23" y="32"/>
                    <a:pt x="23" y="32"/>
                    <a:pt x="23" y="32"/>
                  </a:cubicBezTo>
                  <a:cubicBezTo>
                    <a:pt x="23" y="32"/>
                    <a:pt x="23" y="32"/>
                    <a:pt x="23" y="32"/>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3" y="30"/>
                    <a:pt x="23" y="30"/>
                  </a:cubicBezTo>
                  <a:cubicBezTo>
                    <a:pt x="23" y="29"/>
                    <a:pt x="23" y="29"/>
                    <a:pt x="23" y="29"/>
                  </a:cubicBezTo>
                  <a:cubicBezTo>
                    <a:pt x="23" y="29"/>
                    <a:pt x="23" y="29"/>
                    <a:pt x="23" y="29"/>
                  </a:cubicBezTo>
                  <a:cubicBezTo>
                    <a:pt x="23" y="28"/>
                    <a:pt x="23" y="28"/>
                    <a:pt x="23" y="28"/>
                  </a:cubicBezTo>
                  <a:cubicBezTo>
                    <a:pt x="23" y="28"/>
                    <a:pt x="23" y="28"/>
                    <a:pt x="23" y="28"/>
                  </a:cubicBezTo>
                  <a:cubicBezTo>
                    <a:pt x="23" y="27"/>
                    <a:pt x="23" y="27"/>
                    <a:pt x="23" y="27"/>
                  </a:cubicBezTo>
                  <a:cubicBezTo>
                    <a:pt x="23" y="27"/>
                    <a:pt x="23" y="27"/>
                    <a:pt x="23" y="27"/>
                  </a:cubicBezTo>
                  <a:cubicBezTo>
                    <a:pt x="23" y="26"/>
                    <a:pt x="23" y="26"/>
                    <a:pt x="23" y="26"/>
                  </a:cubicBezTo>
                  <a:cubicBezTo>
                    <a:pt x="23" y="26"/>
                    <a:pt x="23" y="26"/>
                    <a:pt x="23" y="26"/>
                  </a:cubicBezTo>
                  <a:cubicBezTo>
                    <a:pt x="23" y="26"/>
                    <a:pt x="23" y="26"/>
                    <a:pt x="23" y="26"/>
                  </a:cubicBezTo>
                  <a:cubicBezTo>
                    <a:pt x="23" y="25"/>
                    <a:pt x="23" y="25"/>
                    <a:pt x="23" y="25"/>
                  </a:cubicBezTo>
                  <a:cubicBezTo>
                    <a:pt x="23" y="25"/>
                    <a:pt x="23" y="25"/>
                    <a:pt x="23" y="25"/>
                  </a:cubicBezTo>
                  <a:cubicBezTo>
                    <a:pt x="22" y="24"/>
                    <a:pt x="22" y="24"/>
                    <a:pt x="22" y="24"/>
                  </a:cubicBezTo>
                  <a:cubicBezTo>
                    <a:pt x="22" y="24"/>
                    <a:pt x="22" y="24"/>
                    <a:pt x="22" y="24"/>
                  </a:cubicBezTo>
                  <a:cubicBezTo>
                    <a:pt x="22" y="24"/>
                    <a:pt x="22" y="24"/>
                    <a:pt x="22" y="24"/>
                  </a:cubicBezTo>
                  <a:cubicBezTo>
                    <a:pt x="22" y="23"/>
                    <a:pt x="22" y="23"/>
                    <a:pt x="22" y="23"/>
                  </a:cubicBezTo>
                  <a:cubicBezTo>
                    <a:pt x="22" y="23"/>
                    <a:pt x="22" y="23"/>
                    <a:pt x="22" y="23"/>
                  </a:cubicBezTo>
                  <a:cubicBezTo>
                    <a:pt x="22" y="22"/>
                    <a:pt x="22" y="22"/>
                    <a:pt x="22" y="22"/>
                  </a:cubicBezTo>
                  <a:cubicBezTo>
                    <a:pt x="22" y="22"/>
                    <a:pt x="22" y="22"/>
                    <a:pt x="22" y="22"/>
                  </a:cubicBezTo>
                  <a:cubicBezTo>
                    <a:pt x="21" y="21"/>
                    <a:pt x="21" y="21"/>
                    <a:pt x="21" y="21"/>
                  </a:cubicBezTo>
                  <a:cubicBezTo>
                    <a:pt x="21" y="21"/>
                    <a:pt x="21" y="21"/>
                    <a:pt x="21" y="21"/>
                  </a:cubicBezTo>
                  <a:cubicBezTo>
                    <a:pt x="21" y="21"/>
                    <a:pt x="21" y="21"/>
                    <a:pt x="21" y="21"/>
                  </a:cubicBezTo>
                  <a:cubicBezTo>
                    <a:pt x="21" y="20"/>
                    <a:pt x="21" y="20"/>
                    <a:pt x="21" y="20"/>
                  </a:cubicBezTo>
                  <a:cubicBezTo>
                    <a:pt x="21" y="20"/>
                    <a:pt x="21" y="20"/>
                    <a:pt x="21" y="20"/>
                  </a:cubicBezTo>
                  <a:cubicBezTo>
                    <a:pt x="21" y="20"/>
                    <a:pt x="21" y="20"/>
                    <a:pt x="21" y="20"/>
                  </a:cubicBezTo>
                  <a:cubicBezTo>
                    <a:pt x="20" y="19"/>
                    <a:pt x="20" y="19"/>
                    <a:pt x="20" y="19"/>
                  </a:cubicBezTo>
                  <a:cubicBezTo>
                    <a:pt x="20" y="19"/>
                    <a:pt x="20" y="19"/>
                    <a:pt x="20" y="19"/>
                  </a:cubicBezTo>
                  <a:cubicBezTo>
                    <a:pt x="20" y="18"/>
                    <a:pt x="20" y="18"/>
                    <a:pt x="20" y="18"/>
                  </a:cubicBezTo>
                  <a:cubicBezTo>
                    <a:pt x="20" y="18"/>
                    <a:pt x="20" y="18"/>
                    <a:pt x="20" y="18"/>
                  </a:cubicBezTo>
                  <a:cubicBezTo>
                    <a:pt x="20" y="17"/>
                    <a:pt x="20" y="17"/>
                    <a:pt x="20" y="17"/>
                  </a:cubicBezTo>
                  <a:cubicBezTo>
                    <a:pt x="19" y="16"/>
                    <a:pt x="19" y="16"/>
                    <a:pt x="19" y="16"/>
                  </a:cubicBezTo>
                  <a:cubicBezTo>
                    <a:pt x="19" y="16"/>
                    <a:pt x="19" y="16"/>
                    <a:pt x="19" y="16"/>
                  </a:cubicBezTo>
                  <a:cubicBezTo>
                    <a:pt x="19" y="15"/>
                    <a:pt x="19" y="15"/>
                    <a:pt x="19" y="15"/>
                  </a:cubicBezTo>
                  <a:cubicBezTo>
                    <a:pt x="18" y="15"/>
                    <a:pt x="18" y="15"/>
                    <a:pt x="18" y="15"/>
                  </a:cubicBezTo>
                  <a:cubicBezTo>
                    <a:pt x="18" y="15"/>
                    <a:pt x="18" y="15"/>
                    <a:pt x="18" y="15"/>
                  </a:cubicBezTo>
                  <a:cubicBezTo>
                    <a:pt x="18" y="14"/>
                    <a:pt x="18" y="14"/>
                    <a:pt x="18" y="14"/>
                  </a:cubicBezTo>
                  <a:cubicBezTo>
                    <a:pt x="18" y="14"/>
                    <a:pt x="17" y="14"/>
                    <a:pt x="17" y="13"/>
                  </a:cubicBezTo>
                  <a:cubicBezTo>
                    <a:pt x="17" y="13"/>
                    <a:pt x="17" y="13"/>
                    <a:pt x="17" y="13"/>
                  </a:cubicBezTo>
                  <a:cubicBezTo>
                    <a:pt x="17" y="13"/>
                    <a:pt x="17" y="13"/>
                    <a:pt x="17" y="13"/>
                  </a:cubicBezTo>
                  <a:cubicBezTo>
                    <a:pt x="16" y="12"/>
                    <a:pt x="16" y="12"/>
                    <a:pt x="16" y="12"/>
                  </a:cubicBezTo>
                  <a:cubicBezTo>
                    <a:pt x="16" y="12"/>
                    <a:pt x="16" y="12"/>
                    <a:pt x="16" y="12"/>
                  </a:cubicBezTo>
                  <a:cubicBezTo>
                    <a:pt x="15" y="11"/>
                    <a:pt x="15" y="11"/>
                    <a:pt x="15" y="11"/>
                  </a:cubicBezTo>
                  <a:cubicBezTo>
                    <a:pt x="15" y="11"/>
                    <a:pt x="15" y="11"/>
                    <a:pt x="15" y="11"/>
                  </a:cubicBezTo>
                  <a:cubicBezTo>
                    <a:pt x="15" y="11"/>
                    <a:pt x="15" y="11"/>
                    <a:pt x="15" y="11"/>
                  </a:cubicBezTo>
                  <a:cubicBezTo>
                    <a:pt x="15" y="10"/>
                    <a:pt x="15" y="10"/>
                    <a:pt x="15" y="10"/>
                  </a:cubicBezTo>
                  <a:cubicBezTo>
                    <a:pt x="14" y="10"/>
                    <a:pt x="14" y="10"/>
                    <a:pt x="14" y="10"/>
                  </a:cubicBezTo>
                  <a:cubicBezTo>
                    <a:pt x="14" y="10"/>
                    <a:pt x="14" y="10"/>
                    <a:pt x="14" y="10"/>
                  </a:cubicBezTo>
                  <a:cubicBezTo>
                    <a:pt x="14" y="9"/>
                    <a:pt x="14" y="9"/>
                    <a:pt x="14" y="9"/>
                  </a:cubicBezTo>
                  <a:cubicBezTo>
                    <a:pt x="13" y="9"/>
                    <a:pt x="13" y="9"/>
                    <a:pt x="13" y="9"/>
                  </a:cubicBezTo>
                  <a:cubicBezTo>
                    <a:pt x="13" y="9"/>
                    <a:pt x="13" y="9"/>
                    <a:pt x="13" y="9"/>
                  </a:cubicBezTo>
                  <a:cubicBezTo>
                    <a:pt x="13" y="9"/>
                    <a:pt x="13" y="9"/>
                    <a:pt x="13" y="9"/>
                  </a:cubicBezTo>
                  <a:cubicBezTo>
                    <a:pt x="12" y="8"/>
                    <a:pt x="12" y="8"/>
                    <a:pt x="12" y="8"/>
                  </a:cubicBezTo>
                  <a:cubicBezTo>
                    <a:pt x="12" y="8"/>
                    <a:pt x="12" y="8"/>
                    <a:pt x="12" y="8"/>
                  </a:cubicBezTo>
                  <a:cubicBezTo>
                    <a:pt x="12" y="8"/>
                    <a:pt x="12" y="8"/>
                    <a:pt x="12" y="8"/>
                  </a:cubicBezTo>
                  <a:cubicBezTo>
                    <a:pt x="12" y="8"/>
                    <a:pt x="12" y="8"/>
                    <a:pt x="12" y="8"/>
                  </a:cubicBezTo>
                  <a:cubicBezTo>
                    <a:pt x="11" y="7"/>
                    <a:pt x="11" y="7"/>
                    <a:pt x="11" y="7"/>
                  </a:cubicBezTo>
                  <a:cubicBezTo>
                    <a:pt x="11" y="7"/>
                    <a:pt x="11" y="7"/>
                    <a:pt x="11" y="7"/>
                  </a:cubicBezTo>
                  <a:cubicBezTo>
                    <a:pt x="10" y="7"/>
                    <a:pt x="10" y="7"/>
                    <a:pt x="10" y="7"/>
                  </a:cubicBezTo>
                  <a:cubicBezTo>
                    <a:pt x="10" y="7"/>
                    <a:pt x="10" y="7"/>
                    <a:pt x="10" y="7"/>
                  </a:cubicBezTo>
                  <a:cubicBezTo>
                    <a:pt x="10" y="6"/>
                    <a:pt x="10" y="6"/>
                    <a:pt x="10" y="6"/>
                  </a:cubicBezTo>
                  <a:cubicBezTo>
                    <a:pt x="9" y="6"/>
                    <a:pt x="9" y="6"/>
                    <a:pt x="9" y="6"/>
                  </a:cubicBezTo>
                  <a:cubicBezTo>
                    <a:pt x="9" y="6"/>
                    <a:pt x="9" y="6"/>
                    <a:pt x="9" y="6"/>
                  </a:cubicBezTo>
                  <a:cubicBezTo>
                    <a:pt x="8" y="6"/>
                    <a:pt x="8" y="6"/>
                    <a:pt x="8" y="6"/>
                  </a:cubicBezTo>
                  <a:cubicBezTo>
                    <a:pt x="8" y="6"/>
                    <a:pt x="8" y="6"/>
                    <a:pt x="8" y="6"/>
                  </a:cubicBezTo>
                  <a:cubicBezTo>
                    <a:pt x="8" y="5"/>
                    <a:pt x="8" y="5"/>
                    <a:pt x="8" y="5"/>
                  </a:cubicBezTo>
                  <a:cubicBezTo>
                    <a:pt x="7" y="5"/>
                    <a:pt x="7" y="5"/>
                    <a:pt x="7" y="5"/>
                  </a:cubicBezTo>
                  <a:cubicBezTo>
                    <a:pt x="7" y="5"/>
                    <a:pt x="7" y="5"/>
                    <a:pt x="7" y="5"/>
                  </a:cubicBezTo>
                  <a:cubicBezTo>
                    <a:pt x="6" y="5"/>
                    <a:pt x="6" y="5"/>
                    <a:pt x="6" y="5"/>
                  </a:cubicBezTo>
                  <a:cubicBezTo>
                    <a:pt x="6" y="5"/>
                    <a:pt x="6" y="5"/>
                    <a:pt x="6" y="5"/>
                  </a:cubicBezTo>
                  <a:cubicBezTo>
                    <a:pt x="6" y="5"/>
                    <a:pt x="6" y="5"/>
                    <a:pt x="6" y="5"/>
                  </a:cubicBezTo>
                  <a:cubicBezTo>
                    <a:pt x="5" y="5"/>
                    <a:pt x="5" y="5"/>
                    <a:pt x="5" y="5"/>
                  </a:cubicBezTo>
                  <a:cubicBezTo>
                    <a:pt x="5" y="5"/>
                    <a:pt x="5" y="5"/>
                    <a:pt x="5" y="5"/>
                  </a:cubicBezTo>
                  <a:cubicBezTo>
                    <a:pt x="5" y="5"/>
                    <a:pt x="5" y="5"/>
                    <a:pt x="5" y="5"/>
                  </a:cubicBezTo>
                  <a:cubicBezTo>
                    <a:pt x="5" y="4"/>
                    <a:pt x="5" y="4"/>
                    <a:pt x="5" y="4"/>
                  </a:cubicBezTo>
                  <a:cubicBezTo>
                    <a:pt x="4" y="4"/>
                    <a:pt x="4" y="4"/>
                    <a:pt x="4" y="4"/>
                  </a:cubicBezTo>
                  <a:cubicBezTo>
                    <a:pt x="4" y="4"/>
                    <a:pt x="4" y="4"/>
                    <a:pt x="4" y="4"/>
                  </a:cubicBezTo>
                  <a:cubicBezTo>
                    <a:pt x="4" y="4"/>
                    <a:pt x="4" y="4"/>
                    <a:pt x="4" y="4"/>
                  </a:cubicBezTo>
                  <a:cubicBezTo>
                    <a:pt x="3" y="4"/>
                    <a:pt x="3" y="4"/>
                    <a:pt x="3" y="4"/>
                  </a:cubicBezTo>
                  <a:cubicBezTo>
                    <a:pt x="3" y="4"/>
                    <a:pt x="3" y="4"/>
                    <a:pt x="3" y="4"/>
                  </a:cubicBezTo>
                  <a:cubicBezTo>
                    <a:pt x="3" y="4"/>
                    <a:pt x="3" y="4"/>
                    <a:pt x="3" y="4"/>
                  </a:cubicBezTo>
                  <a:cubicBezTo>
                    <a:pt x="3" y="4"/>
                    <a:pt x="3" y="4"/>
                    <a:pt x="3" y="4"/>
                  </a:cubicBezTo>
                  <a:cubicBezTo>
                    <a:pt x="2" y="5"/>
                    <a:pt x="2" y="5"/>
                    <a:pt x="2" y="5"/>
                  </a:cubicBezTo>
                  <a:cubicBezTo>
                    <a:pt x="2" y="5"/>
                    <a:pt x="2" y="5"/>
                    <a:pt x="2" y="5"/>
                  </a:cubicBezTo>
                  <a:cubicBezTo>
                    <a:pt x="2" y="5"/>
                    <a:pt x="2" y="5"/>
                    <a:pt x="2" y="5"/>
                  </a:cubicBezTo>
                  <a:cubicBezTo>
                    <a:pt x="1" y="5"/>
                    <a:pt x="1" y="5"/>
                    <a:pt x="1" y="5"/>
                  </a:cubicBezTo>
                  <a:cubicBezTo>
                    <a:pt x="1" y="5"/>
                    <a:pt x="1" y="5"/>
                    <a:pt x="1" y="5"/>
                  </a:cubicBezTo>
                  <a:cubicBezTo>
                    <a:pt x="1" y="5"/>
                    <a:pt x="1" y="5"/>
                    <a:pt x="1" y="5"/>
                  </a:cubicBezTo>
                  <a:cubicBezTo>
                    <a:pt x="1" y="5"/>
                    <a:pt x="1" y="5"/>
                    <a:pt x="1" y="5"/>
                  </a:cubicBezTo>
                  <a:cubicBezTo>
                    <a:pt x="0" y="5"/>
                    <a:pt x="0" y="5"/>
                    <a:pt x="0" y="5"/>
                  </a:cubicBezTo>
                  <a:cubicBezTo>
                    <a:pt x="8" y="1"/>
                    <a:pt x="8" y="1"/>
                    <a:pt x="8" y="1"/>
                  </a:cubicBezTo>
                  <a:cubicBezTo>
                    <a:pt x="8" y="1"/>
                    <a:pt x="8" y="1"/>
                    <a:pt x="8" y="1"/>
                  </a:cubicBezTo>
                  <a:cubicBezTo>
                    <a:pt x="8" y="1"/>
                    <a:pt x="8" y="1"/>
                    <a:pt x="8" y="1"/>
                  </a:cubicBezTo>
                  <a:cubicBezTo>
                    <a:pt x="10" y="0"/>
                    <a:pt x="12" y="0"/>
                    <a:pt x="14" y="1"/>
                  </a:cubicBezTo>
                  <a:cubicBezTo>
                    <a:pt x="16" y="1"/>
                    <a:pt x="18" y="2"/>
                    <a:pt x="20" y="4"/>
                  </a:cubicBezTo>
                  <a:cubicBezTo>
                    <a:pt x="20" y="4"/>
                    <a:pt x="20" y="4"/>
                    <a:pt x="20" y="4"/>
                  </a:cubicBezTo>
                  <a:cubicBezTo>
                    <a:pt x="20" y="4"/>
                    <a:pt x="20" y="4"/>
                    <a:pt x="20" y="4"/>
                  </a:cubicBezTo>
                  <a:cubicBezTo>
                    <a:pt x="26" y="9"/>
                    <a:pt x="30" y="16"/>
                    <a:pt x="31" y="24"/>
                  </a:cubicBezTo>
                  <a:cubicBezTo>
                    <a:pt x="31" y="26"/>
                    <a:pt x="31" y="29"/>
                    <a:pt x="29" y="32"/>
                  </a:cubicBezTo>
                  <a:cubicBezTo>
                    <a:pt x="29" y="32"/>
                    <a:pt x="29" y="32"/>
                    <a:pt x="29" y="32"/>
                  </a:cubicBezTo>
                  <a:cubicBezTo>
                    <a:pt x="29" y="32"/>
                    <a:pt x="29" y="32"/>
                    <a:pt x="29" y="32"/>
                  </a:cubicBezTo>
                  <a:cubicBezTo>
                    <a:pt x="29" y="32"/>
                    <a:pt x="29" y="32"/>
                    <a:pt x="29" y="32"/>
                  </a:cubicBezTo>
                  <a:cubicBezTo>
                    <a:pt x="29" y="32"/>
                    <a:pt x="29" y="32"/>
                    <a:pt x="29" y="32"/>
                  </a:cubicBezTo>
                  <a:cubicBezTo>
                    <a:pt x="28" y="32"/>
                    <a:pt x="28" y="32"/>
                    <a:pt x="28" y="32"/>
                  </a:cubicBezTo>
                  <a:cubicBezTo>
                    <a:pt x="28" y="33"/>
                    <a:pt x="28" y="33"/>
                    <a:pt x="28" y="33"/>
                  </a:cubicBezTo>
                  <a:cubicBezTo>
                    <a:pt x="28" y="33"/>
                    <a:pt x="28" y="33"/>
                    <a:pt x="28" y="33"/>
                  </a:cubicBezTo>
                  <a:cubicBezTo>
                    <a:pt x="28" y="33"/>
                    <a:pt x="28" y="33"/>
                    <a:pt x="28" y="33"/>
                  </a:cubicBezTo>
                  <a:cubicBezTo>
                    <a:pt x="28" y="33"/>
                    <a:pt x="28" y="33"/>
                    <a:pt x="28" y="33"/>
                  </a:cubicBezTo>
                  <a:cubicBezTo>
                    <a:pt x="28" y="33"/>
                    <a:pt x="28" y="33"/>
                    <a:pt x="28" y="33"/>
                  </a:cubicBezTo>
                  <a:cubicBezTo>
                    <a:pt x="27" y="33"/>
                    <a:pt x="27" y="33"/>
                    <a:pt x="27" y="33"/>
                  </a:cubicBezTo>
                  <a:cubicBezTo>
                    <a:pt x="27" y="34"/>
                    <a:pt x="27" y="34"/>
                    <a:pt x="27" y="34"/>
                  </a:cubicBezTo>
                  <a:cubicBezTo>
                    <a:pt x="27" y="34"/>
                    <a:pt x="27" y="34"/>
                    <a:pt x="27" y="34"/>
                  </a:cubicBezTo>
                  <a:cubicBezTo>
                    <a:pt x="19" y="38"/>
                    <a:pt x="19" y="38"/>
                    <a:pt x="19" y="38"/>
                  </a:cubicBezTo>
                  <a:cubicBezTo>
                    <a:pt x="20" y="38"/>
                    <a:pt x="20" y="38"/>
                    <a:pt x="20" y="38"/>
                  </a:cubicBezTo>
                  <a:cubicBezTo>
                    <a:pt x="20" y="38"/>
                    <a:pt x="20" y="38"/>
                    <a:pt x="20" y="38"/>
                  </a:cubicBez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íşľïdé"/>
            <p:cNvSpPr/>
            <p:nvPr/>
          </p:nvSpPr>
          <p:spPr bwMode="auto">
            <a:xfrm>
              <a:off x="6927850" y="5345113"/>
              <a:ext cx="95250" cy="139700"/>
            </a:xfrm>
            <a:custGeom>
              <a:avLst/>
              <a:gdLst>
                <a:gd name="T0" fmla="*/ 14 w 27"/>
                <a:gd name="T1" fmla="*/ 4 h 40"/>
                <a:gd name="T2" fmla="*/ 27 w 27"/>
                <a:gd name="T3" fmla="*/ 28 h 40"/>
                <a:gd name="T4" fmla="*/ 14 w 27"/>
                <a:gd name="T5" fmla="*/ 35 h 40"/>
                <a:gd name="T6" fmla="*/ 0 w 27"/>
                <a:gd name="T7" fmla="*/ 12 h 40"/>
                <a:gd name="T8" fmla="*/ 14 w 27"/>
                <a:gd name="T9" fmla="*/ 4 h 40"/>
              </a:gdLst>
              <a:ahLst/>
              <a:cxnLst>
                <a:cxn ang="0">
                  <a:pos x="T0" y="T1"/>
                </a:cxn>
                <a:cxn ang="0">
                  <a:pos x="T2" y="T3"/>
                </a:cxn>
                <a:cxn ang="0">
                  <a:pos x="T4" y="T5"/>
                </a:cxn>
                <a:cxn ang="0">
                  <a:pos x="T6" y="T7"/>
                </a:cxn>
                <a:cxn ang="0">
                  <a:pos x="T8" y="T9"/>
                </a:cxn>
              </a:cxnLst>
              <a:rect l="0" t="0" r="r" b="b"/>
              <a:pathLst>
                <a:path w="27" h="40">
                  <a:moveTo>
                    <a:pt x="14" y="4"/>
                  </a:moveTo>
                  <a:cubicBezTo>
                    <a:pt x="21" y="9"/>
                    <a:pt x="27" y="19"/>
                    <a:pt x="27" y="28"/>
                  </a:cubicBezTo>
                  <a:cubicBezTo>
                    <a:pt x="27" y="36"/>
                    <a:pt x="21" y="40"/>
                    <a:pt x="14" y="35"/>
                  </a:cubicBezTo>
                  <a:cubicBezTo>
                    <a:pt x="6" y="31"/>
                    <a:pt x="0" y="21"/>
                    <a:pt x="0" y="12"/>
                  </a:cubicBezTo>
                  <a:cubicBezTo>
                    <a:pt x="0" y="3"/>
                    <a:pt x="6" y="0"/>
                    <a:pt x="14" y="4"/>
                  </a:cubicBez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íṧḷíde"/>
            <p:cNvSpPr/>
            <p:nvPr/>
          </p:nvSpPr>
          <p:spPr bwMode="auto">
            <a:xfrm>
              <a:off x="6913563" y="4578350"/>
              <a:ext cx="1347788" cy="981075"/>
            </a:xfrm>
            <a:custGeom>
              <a:avLst/>
              <a:gdLst>
                <a:gd name="T0" fmla="*/ 336 w 383"/>
                <a:gd name="T1" fmla="*/ 1 h 279"/>
                <a:gd name="T2" fmla="*/ 0 w 383"/>
                <a:gd name="T3" fmla="*/ 186 h 279"/>
                <a:gd name="T4" fmla="*/ 4 w 383"/>
                <a:gd name="T5" fmla="*/ 184 h 279"/>
                <a:gd name="T6" fmla="*/ 8 w 383"/>
                <a:gd name="T7" fmla="*/ 183 h 279"/>
                <a:gd name="T8" fmla="*/ 12 w 383"/>
                <a:gd name="T9" fmla="*/ 183 h 279"/>
                <a:gd name="T10" fmla="*/ 16 w 383"/>
                <a:gd name="T11" fmla="*/ 184 h 279"/>
                <a:gd name="T12" fmla="*/ 21 w 383"/>
                <a:gd name="T13" fmla="*/ 185 h 279"/>
                <a:gd name="T14" fmla="*/ 27 w 383"/>
                <a:gd name="T15" fmla="*/ 188 h 279"/>
                <a:gd name="T16" fmla="*/ 32 w 383"/>
                <a:gd name="T17" fmla="*/ 192 h 279"/>
                <a:gd name="T18" fmla="*/ 37 w 383"/>
                <a:gd name="T19" fmla="*/ 196 h 279"/>
                <a:gd name="T20" fmla="*/ 41 w 383"/>
                <a:gd name="T21" fmla="*/ 200 h 279"/>
                <a:gd name="T22" fmla="*/ 45 w 383"/>
                <a:gd name="T23" fmla="*/ 204 h 279"/>
                <a:gd name="T24" fmla="*/ 51 w 383"/>
                <a:gd name="T25" fmla="*/ 212 h 279"/>
                <a:gd name="T26" fmla="*/ 55 w 383"/>
                <a:gd name="T27" fmla="*/ 219 h 279"/>
                <a:gd name="T28" fmla="*/ 59 w 383"/>
                <a:gd name="T29" fmla="*/ 226 h 279"/>
                <a:gd name="T30" fmla="*/ 61 w 383"/>
                <a:gd name="T31" fmla="*/ 231 h 279"/>
                <a:gd name="T32" fmla="*/ 63 w 383"/>
                <a:gd name="T33" fmla="*/ 238 h 279"/>
                <a:gd name="T34" fmla="*/ 64 w 383"/>
                <a:gd name="T35" fmla="*/ 243 h 279"/>
                <a:gd name="T36" fmla="*/ 65 w 383"/>
                <a:gd name="T37" fmla="*/ 250 h 279"/>
                <a:gd name="T38" fmla="*/ 65 w 383"/>
                <a:gd name="T39" fmla="*/ 257 h 279"/>
                <a:gd name="T40" fmla="*/ 65 w 383"/>
                <a:gd name="T41" fmla="*/ 262 h 279"/>
                <a:gd name="T42" fmla="*/ 64 w 383"/>
                <a:gd name="T43" fmla="*/ 266 h 279"/>
                <a:gd name="T44" fmla="*/ 62 w 383"/>
                <a:gd name="T45" fmla="*/ 270 h 279"/>
                <a:gd name="T46" fmla="*/ 59 w 383"/>
                <a:gd name="T47" fmla="*/ 274 h 279"/>
                <a:gd name="T48" fmla="*/ 57 w 383"/>
                <a:gd name="T49" fmla="*/ 277 h 279"/>
                <a:gd name="T50" fmla="*/ 371 w 383"/>
                <a:gd name="T51" fmla="*/ 96 h 279"/>
                <a:gd name="T52" fmla="*/ 375 w 383"/>
                <a:gd name="T53" fmla="*/ 93 h 279"/>
                <a:gd name="T54" fmla="*/ 377 w 383"/>
                <a:gd name="T55" fmla="*/ 91 h 279"/>
                <a:gd name="T56" fmla="*/ 372 w 383"/>
                <a:gd name="T57" fmla="*/ 85 h 279"/>
                <a:gd name="T58" fmla="*/ 371 w 383"/>
                <a:gd name="T59" fmla="*/ 86 h 279"/>
                <a:gd name="T60" fmla="*/ 370 w 383"/>
                <a:gd name="T61" fmla="*/ 88 h 279"/>
                <a:gd name="T62" fmla="*/ 368 w 383"/>
                <a:gd name="T63" fmla="*/ 89 h 279"/>
                <a:gd name="T64" fmla="*/ 73 w 383"/>
                <a:gd name="T65" fmla="*/ 258 h 279"/>
                <a:gd name="T66" fmla="*/ 73 w 383"/>
                <a:gd name="T67" fmla="*/ 252 h 279"/>
                <a:gd name="T68" fmla="*/ 72 w 383"/>
                <a:gd name="T69" fmla="*/ 247 h 279"/>
                <a:gd name="T70" fmla="*/ 72 w 383"/>
                <a:gd name="T71" fmla="*/ 241 h 279"/>
                <a:gd name="T72" fmla="*/ 70 w 383"/>
                <a:gd name="T73" fmla="*/ 236 h 279"/>
                <a:gd name="T74" fmla="*/ 69 w 383"/>
                <a:gd name="T75" fmla="*/ 231 h 279"/>
                <a:gd name="T76" fmla="*/ 67 w 383"/>
                <a:gd name="T77" fmla="*/ 225 h 279"/>
                <a:gd name="T78" fmla="*/ 65 w 383"/>
                <a:gd name="T79" fmla="*/ 220 h 279"/>
                <a:gd name="T80" fmla="*/ 63 w 383"/>
                <a:gd name="T81" fmla="*/ 217 h 279"/>
                <a:gd name="T82" fmla="*/ 58 w 383"/>
                <a:gd name="T83" fmla="*/ 209 h 279"/>
                <a:gd name="T84" fmla="*/ 55 w 383"/>
                <a:gd name="T85" fmla="*/ 204 h 279"/>
                <a:gd name="T86" fmla="*/ 51 w 383"/>
                <a:gd name="T87" fmla="*/ 199 h 279"/>
                <a:gd name="T88" fmla="*/ 47 w 383"/>
                <a:gd name="T89" fmla="*/ 195 h 279"/>
                <a:gd name="T90" fmla="*/ 44 w 383"/>
                <a:gd name="T91" fmla="*/ 192 h 279"/>
                <a:gd name="T92" fmla="*/ 39 w 383"/>
                <a:gd name="T93" fmla="*/ 187 h 279"/>
                <a:gd name="T94" fmla="*/ 36 w 383"/>
                <a:gd name="T95" fmla="*/ 185 h 279"/>
                <a:gd name="T96" fmla="*/ 29 w 383"/>
                <a:gd name="T97" fmla="*/ 180 h 279"/>
                <a:gd name="T98" fmla="*/ 321 w 383"/>
                <a:gd name="T99" fmla="*/ 9 h 279"/>
                <a:gd name="T100" fmla="*/ 322 w 383"/>
                <a:gd name="T101" fmla="*/ 9 h 279"/>
                <a:gd name="T102" fmla="*/ 347 w 383"/>
                <a:gd name="T103" fmla="*/ 1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3" h="279">
                  <a:moveTo>
                    <a:pt x="382" y="67"/>
                  </a:moveTo>
                  <a:cubicBezTo>
                    <a:pt x="381" y="46"/>
                    <a:pt x="369" y="24"/>
                    <a:pt x="353" y="11"/>
                  </a:cubicBezTo>
                  <a:cubicBezTo>
                    <a:pt x="352" y="10"/>
                    <a:pt x="352" y="10"/>
                    <a:pt x="352" y="10"/>
                  </a:cubicBezTo>
                  <a:cubicBezTo>
                    <a:pt x="351" y="10"/>
                    <a:pt x="351" y="10"/>
                    <a:pt x="351" y="10"/>
                  </a:cubicBezTo>
                  <a:cubicBezTo>
                    <a:pt x="347" y="6"/>
                    <a:pt x="342" y="3"/>
                    <a:pt x="336" y="1"/>
                  </a:cubicBezTo>
                  <a:cubicBezTo>
                    <a:pt x="333" y="0"/>
                    <a:pt x="330" y="0"/>
                    <a:pt x="327" y="0"/>
                  </a:cubicBezTo>
                  <a:cubicBezTo>
                    <a:pt x="324" y="0"/>
                    <a:pt x="321" y="0"/>
                    <a:pt x="319" y="1"/>
                  </a:cubicBezTo>
                  <a:cubicBezTo>
                    <a:pt x="318" y="2"/>
                    <a:pt x="318" y="2"/>
                    <a:pt x="318" y="2"/>
                  </a:cubicBezTo>
                  <a:cubicBezTo>
                    <a:pt x="318" y="2"/>
                    <a:pt x="317" y="2"/>
                    <a:pt x="317" y="2"/>
                  </a:cubicBezTo>
                  <a:cubicBezTo>
                    <a:pt x="317" y="2"/>
                    <a:pt x="5" y="182"/>
                    <a:pt x="0" y="186"/>
                  </a:cubicBezTo>
                  <a:cubicBezTo>
                    <a:pt x="0" y="185"/>
                    <a:pt x="0" y="185"/>
                    <a:pt x="1" y="185"/>
                  </a:cubicBezTo>
                  <a:cubicBezTo>
                    <a:pt x="1" y="185"/>
                    <a:pt x="1" y="185"/>
                    <a:pt x="1" y="185"/>
                  </a:cubicBezTo>
                  <a:cubicBezTo>
                    <a:pt x="2" y="184"/>
                    <a:pt x="2" y="184"/>
                    <a:pt x="2" y="184"/>
                  </a:cubicBezTo>
                  <a:cubicBezTo>
                    <a:pt x="3" y="184"/>
                    <a:pt x="3" y="184"/>
                    <a:pt x="3" y="184"/>
                  </a:cubicBezTo>
                  <a:cubicBezTo>
                    <a:pt x="4" y="184"/>
                    <a:pt x="4" y="184"/>
                    <a:pt x="4" y="184"/>
                  </a:cubicBezTo>
                  <a:cubicBezTo>
                    <a:pt x="4" y="184"/>
                    <a:pt x="5" y="184"/>
                    <a:pt x="5" y="184"/>
                  </a:cubicBezTo>
                  <a:cubicBezTo>
                    <a:pt x="5" y="183"/>
                    <a:pt x="5" y="183"/>
                    <a:pt x="5" y="183"/>
                  </a:cubicBezTo>
                  <a:cubicBezTo>
                    <a:pt x="6" y="183"/>
                    <a:pt x="6" y="183"/>
                    <a:pt x="7" y="183"/>
                  </a:cubicBezTo>
                  <a:cubicBezTo>
                    <a:pt x="7" y="183"/>
                    <a:pt x="7" y="183"/>
                    <a:pt x="7" y="183"/>
                  </a:cubicBezTo>
                  <a:cubicBezTo>
                    <a:pt x="7" y="183"/>
                    <a:pt x="8" y="183"/>
                    <a:pt x="8" y="183"/>
                  </a:cubicBezTo>
                  <a:cubicBezTo>
                    <a:pt x="8" y="183"/>
                    <a:pt x="8" y="183"/>
                    <a:pt x="8" y="183"/>
                  </a:cubicBezTo>
                  <a:cubicBezTo>
                    <a:pt x="9" y="183"/>
                    <a:pt x="9" y="183"/>
                    <a:pt x="9" y="183"/>
                  </a:cubicBezTo>
                  <a:cubicBezTo>
                    <a:pt x="10" y="183"/>
                    <a:pt x="10" y="183"/>
                    <a:pt x="10" y="183"/>
                  </a:cubicBezTo>
                  <a:cubicBezTo>
                    <a:pt x="11" y="183"/>
                    <a:pt x="11" y="183"/>
                    <a:pt x="11" y="183"/>
                  </a:cubicBezTo>
                  <a:cubicBezTo>
                    <a:pt x="12" y="183"/>
                    <a:pt x="12" y="183"/>
                    <a:pt x="12" y="183"/>
                  </a:cubicBezTo>
                  <a:cubicBezTo>
                    <a:pt x="12" y="183"/>
                    <a:pt x="12" y="183"/>
                    <a:pt x="12" y="183"/>
                  </a:cubicBezTo>
                  <a:cubicBezTo>
                    <a:pt x="13" y="183"/>
                    <a:pt x="13" y="183"/>
                    <a:pt x="13" y="183"/>
                  </a:cubicBezTo>
                  <a:cubicBezTo>
                    <a:pt x="14" y="183"/>
                    <a:pt x="14" y="183"/>
                    <a:pt x="14" y="183"/>
                  </a:cubicBezTo>
                  <a:cubicBezTo>
                    <a:pt x="15" y="184"/>
                    <a:pt x="15" y="184"/>
                    <a:pt x="15" y="184"/>
                  </a:cubicBezTo>
                  <a:cubicBezTo>
                    <a:pt x="16" y="184"/>
                    <a:pt x="16" y="184"/>
                    <a:pt x="16" y="184"/>
                  </a:cubicBezTo>
                  <a:cubicBezTo>
                    <a:pt x="17" y="184"/>
                    <a:pt x="17" y="184"/>
                    <a:pt x="17" y="184"/>
                  </a:cubicBezTo>
                  <a:cubicBezTo>
                    <a:pt x="18" y="184"/>
                    <a:pt x="18" y="184"/>
                    <a:pt x="18" y="184"/>
                  </a:cubicBezTo>
                  <a:cubicBezTo>
                    <a:pt x="18" y="184"/>
                    <a:pt x="18" y="184"/>
                    <a:pt x="19" y="185"/>
                  </a:cubicBezTo>
                  <a:cubicBezTo>
                    <a:pt x="19" y="185"/>
                    <a:pt x="19" y="185"/>
                    <a:pt x="19" y="185"/>
                  </a:cubicBezTo>
                  <a:cubicBezTo>
                    <a:pt x="20" y="185"/>
                    <a:pt x="20" y="185"/>
                    <a:pt x="21" y="185"/>
                  </a:cubicBezTo>
                  <a:cubicBezTo>
                    <a:pt x="22" y="186"/>
                    <a:pt x="22" y="186"/>
                    <a:pt x="23" y="186"/>
                  </a:cubicBezTo>
                  <a:cubicBezTo>
                    <a:pt x="23" y="186"/>
                    <a:pt x="23" y="186"/>
                    <a:pt x="23" y="186"/>
                  </a:cubicBezTo>
                  <a:cubicBezTo>
                    <a:pt x="24" y="187"/>
                    <a:pt x="24" y="187"/>
                    <a:pt x="25" y="187"/>
                  </a:cubicBezTo>
                  <a:cubicBezTo>
                    <a:pt x="25" y="187"/>
                    <a:pt x="25" y="187"/>
                    <a:pt x="25" y="187"/>
                  </a:cubicBezTo>
                  <a:cubicBezTo>
                    <a:pt x="26" y="188"/>
                    <a:pt x="26" y="188"/>
                    <a:pt x="27" y="188"/>
                  </a:cubicBezTo>
                  <a:cubicBezTo>
                    <a:pt x="27" y="189"/>
                    <a:pt x="28" y="189"/>
                    <a:pt x="29" y="189"/>
                  </a:cubicBezTo>
                  <a:cubicBezTo>
                    <a:pt x="29" y="190"/>
                    <a:pt x="29" y="190"/>
                    <a:pt x="29" y="190"/>
                  </a:cubicBezTo>
                  <a:cubicBezTo>
                    <a:pt x="29" y="190"/>
                    <a:pt x="30" y="190"/>
                    <a:pt x="31" y="191"/>
                  </a:cubicBezTo>
                  <a:cubicBezTo>
                    <a:pt x="31" y="191"/>
                    <a:pt x="31" y="191"/>
                    <a:pt x="31" y="191"/>
                  </a:cubicBezTo>
                  <a:cubicBezTo>
                    <a:pt x="32" y="191"/>
                    <a:pt x="32" y="192"/>
                    <a:pt x="32" y="192"/>
                  </a:cubicBezTo>
                  <a:cubicBezTo>
                    <a:pt x="33" y="193"/>
                    <a:pt x="33" y="193"/>
                    <a:pt x="33" y="193"/>
                  </a:cubicBezTo>
                  <a:cubicBezTo>
                    <a:pt x="34" y="193"/>
                    <a:pt x="34" y="193"/>
                    <a:pt x="34" y="193"/>
                  </a:cubicBezTo>
                  <a:cubicBezTo>
                    <a:pt x="35" y="194"/>
                    <a:pt x="35" y="194"/>
                    <a:pt x="35" y="194"/>
                  </a:cubicBezTo>
                  <a:cubicBezTo>
                    <a:pt x="36" y="195"/>
                    <a:pt x="36" y="195"/>
                    <a:pt x="36" y="195"/>
                  </a:cubicBezTo>
                  <a:cubicBezTo>
                    <a:pt x="37" y="196"/>
                    <a:pt x="37" y="196"/>
                    <a:pt x="37" y="196"/>
                  </a:cubicBezTo>
                  <a:cubicBezTo>
                    <a:pt x="38" y="196"/>
                    <a:pt x="38" y="196"/>
                    <a:pt x="38" y="196"/>
                  </a:cubicBezTo>
                  <a:cubicBezTo>
                    <a:pt x="39" y="197"/>
                    <a:pt x="39" y="197"/>
                    <a:pt x="39" y="197"/>
                  </a:cubicBezTo>
                  <a:cubicBezTo>
                    <a:pt x="40" y="198"/>
                    <a:pt x="40" y="198"/>
                    <a:pt x="40" y="198"/>
                  </a:cubicBezTo>
                  <a:cubicBezTo>
                    <a:pt x="40" y="199"/>
                    <a:pt x="40" y="199"/>
                    <a:pt x="40" y="199"/>
                  </a:cubicBezTo>
                  <a:cubicBezTo>
                    <a:pt x="41" y="200"/>
                    <a:pt x="41" y="200"/>
                    <a:pt x="41" y="200"/>
                  </a:cubicBezTo>
                  <a:cubicBezTo>
                    <a:pt x="42" y="201"/>
                    <a:pt x="42" y="201"/>
                    <a:pt x="42" y="201"/>
                  </a:cubicBezTo>
                  <a:cubicBezTo>
                    <a:pt x="42" y="201"/>
                    <a:pt x="43" y="201"/>
                    <a:pt x="43" y="202"/>
                  </a:cubicBezTo>
                  <a:cubicBezTo>
                    <a:pt x="44" y="202"/>
                    <a:pt x="44" y="202"/>
                    <a:pt x="44" y="202"/>
                  </a:cubicBezTo>
                  <a:cubicBezTo>
                    <a:pt x="44" y="203"/>
                    <a:pt x="45" y="204"/>
                    <a:pt x="45" y="204"/>
                  </a:cubicBezTo>
                  <a:cubicBezTo>
                    <a:pt x="45" y="204"/>
                    <a:pt x="45" y="204"/>
                    <a:pt x="45" y="204"/>
                  </a:cubicBezTo>
                  <a:cubicBezTo>
                    <a:pt x="46" y="205"/>
                    <a:pt x="46" y="206"/>
                    <a:pt x="47" y="206"/>
                  </a:cubicBezTo>
                  <a:cubicBezTo>
                    <a:pt x="47" y="207"/>
                    <a:pt x="48" y="207"/>
                    <a:pt x="48" y="208"/>
                  </a:cubicBezTo>
                  <a:cubicBezTo>
                    <a:pt x="48" y="208"/>
                    <a:pt x="48" y="208"/>
                    <a:pt x="48" y="208"/>
                  </a:cubicBezTo>
                  <a:cubicBezTo>
                    <a:pt x="49" y="209"/>
                    <a:pt x="50" y="210"/>
                    <a:pt x="51" y="211"/>
                  </a:cubicBezTo>
                  <a:cubicBezTo>
                    <a:pt x="51" y="212"/>
                    <a:pt x="51" y="212"/>
                    <a:pt x="51" y="212"/>
                  </a:cubicBezTo>
                  <a:cubicBezTo>
                    <a:pt x="51" y="212"/>
                    <a:pt x="52" y="213"/>
                    <a:pt x="52" y="213"/>
                  </a:cubicBezTo>
                  <a:cubicBezTo>
                    <a:pt x="52" y="214"/>
                    <a:pt x="52" y="214"/>
                    <a:pt x="52" y="214"/>
                  </a:cubicBezTo>
                  <a:cubicBezTo>
                    <a:pt x="53" y="215"/>
                    <a:pt x="53" y="215"/>
                    <a:pt x="53" y="216"/>
                  </a:cubicBezTo>
                  <a:cubicBezTo>
                    <a:pt x="54" y="217"/>
                    <a:pt x="54" y="217"/>
                    <a:pt x="54" y="217"/>
                  </a:cubicBezTo>
                  <a:cubicBezTo>
                    <a:pt x="54" y="217"/>
                    <a:pt x="55" y="218"/>
                    <a:pt x="55" y="219"/>
                  </a:cubicBezTo>
                  <a:cubicBezTo>
                    <a:pt x="56" y="220"/>
                    <a:pt x="56" y="220"/>
                    <a:pt x="56" y="221"/>
                  </a:cubicBezTo>
                  <a:cubicBezTo>
                    <a:pt x="56" y="221"/>
                    <a:pt x="56" y="221"/>
                    <a:pt x="57" y="222"/>
                  </a:cubicBezTo>
                  <a:cubicBezTo>
                    <a:pt x="57" y="222"/>
                    <a:pt x="57" y="223"/>
                    <a:pt x="57" y="223"/>
                  </a:cubicBezTo>
                  <a:cubicBezTo>
                    <a:pt x="58" y="224"/>
                    <a:pt x="58" y="224"/>
                    <a:pt x="58" y="224"/>
                  </a:cubicBezTo>
                  <a:cubicBezTo>
                    <a:pt x="58" y="225"/>
                    <a:pt x="58" y="225"/>
                    <a:pt x="59" y="226"/>
                  </a:cubicBezTo>
                  <a:cubicBezTo>
                    <a:pt x="59" y="227"/>
                    <a:pt x="59" y="227"/>
                    <a:pt x="59" y="227"/>
                  </a:cubicBezTo>
                  <a:cubicBezTo>
                    <a:pt x="59" y="227"/>
                    <a:pt x="59" y="228"/>
                    <a:pt x="60" y="228"/>
                  </a:cubicBezTo>
                  <a:cubicBezTo>
                    <a:pt x="60" y="229"/>
                    <a:pt x="60" y="229"/>
                    <a:pt x="60" y="229"/>
                  </a:cubicBezTo>
                  <a:cubicBezTo>
                    <a:pt x="60" y="229"/>
                    <a:pt x="60" y="230"/>
                    <a:pt x="60" y="230"/>
                  </a:cubicBezTo>
                  <a:cubicBezTo>
                    <a:pt x="61" y="231"/>
                    <a:pt x="61" y="231"/>
                    <a:pt x="61" y="231"/>
                  </a:cubicBezTo>
                  <a:cubicBezTo>
                    <a:pt x="61" y="232"/>
                    <a:pt x="61" y="232"/>
                    <a:pt x="61" y="233"/>
                  </a:cubicBezTo>
                  <a:cubicBezTo>
                    <a:pt x="61" y="233"/>
                    <a:pt x="61" y="233"/>
                    <a:pt x="61" y="233"/>
                  </a:cubicBezTo>
                  <a:cubicBezTo>
                    <a:pt x="62" y="234"/>
                    <a:pt x="62" y="235"/>
                    <a:pt x="62" y="236"/>
                  </a:cubicBezTo>
                  <a:cubicBezTo>
                    <a:pt x="62" y="236"/>
                    <a:pt x="62" y="236"/>
                    <a:pt x="62" y="236"/>
                  </a:cubicBezTo>
                  <a:cubicBezTo>
                    <a:pt x="63" y="237"/>
                    <a:pt x="63" y="237"/>
                    <a:pt x="63" y="238"/>
                  </a:cubicBezTo>
                  <a:cubicBezTo>
                    <a:pt x="63" y="239"/>
                    <a:pt x="63" y="239"/>
                    <a:pt x="63" y="239"/>
                  </a:cubicBezTo>
                  <a:cubicBezTo>
                    <a:pt x="63" y="239"/>
                    <a:pt x="63" y="240"/>
                    <a:pt x="63" y="240"/>
                  </a:cubicBezTo>
                  <a:cubicBezTo>
                    <a:pt x="64" y="241"/>
                    <a:pt x="64" y="241"/>
                    <a:pt x="64" y="241"/>
                  </a:cubicBezTo>
                  <a:cubicBezTo>
                    <a:pt x="64" y="241"/>
                    <a:pt x="64" y="242"/>
                    <a:pt x="64" y="242"/>
                  </a:cubicBezTo>
                  <a:cubicBezTo>
                    <a:pt x="64" y="243"/>
                    <a:pt x="64" y="243"/>
                    <a:pt x="64" y="243"/>
                  </a:cubicBezTo>
                  <a:cubicBezTo>
                    <a:pt x="64" y="244"/>
                    <a:pt x="64" y="244"/>
                    <a:pt x="64" y="245"/>
                  </a:cubicBezTo>
                  <a:cubicBezTo>
                    <a:pt x="64" y="245"/>
                    <a:pt x="64" y="245"/>
                    <a:pt x="64" y="245"/>
                  </a:cubicBezTo>
                  <a:cubicBezTo>
                    <a:pt x="65" y="246"/>
                    <a:pt x="65" y="247"/>
                    <a:pt x="65" y="248"/>
                  </a:cubicBezTo>
                  <a:cubicBezTo>
                    <a:pt x="65" y="248"/>
                    <a:pt x="65" y="248"/>
                    <a:pt x="65" y="248"/>
                  </a:cubicBezTo>
                  <a:cubicBezTo>
                    <a:pt x="65" y="249"/>
                    <a:pt x="65" y="249"/>
                    <a:pt x="65" y="250"/>
                  </a:cubicBezTo>
                  <a:cubicBezTo>
                    <a:pt x="65" y="250"/>
                    <a:pt x="65" y="250"/>
                    <a:pt x="65" y="250"/>
                  </a:cubicBezTo>
                  <a:cubicBezTo>
                    <a:pt x="65" y="251"/>
                    <a:pt x="65" y="251"/>
                    <a:pt x="65" y="252"/>
                  </a:cubicBezTo>
                  <a:cubicBezTo>
                    <a:pt x="65" y="253"/>
                    <a:pt x="65" y="253"/>
                    <a:pt x="65" y="253"/>
                  </a:cubicBezTo>
                  <a:cubicBezTo>
                    <a:pt x="65" y="253"/>
                    <a:pt x="65" y="254"/>
                    <a:pt x="65" y="255"/>
                  </a:cubicBezTo>
                  <a:cubicBezTo>
                    <a:pt x="65" y="255"/>
                    <a:pt x="65" y="256"/>
                    <a:pt x="65" y="257"/>
                  </a:cubicBezTo>
                  <a:cubicBezTo>
                    <a:pt x="65" y="257"/>
                    <a:pt x="65" y="257"/>
                    <a:pt x="65" y="257"/>
                  </a:cubicBezTo>
                  <a:cubicBezTo>
                    <a:pt x="65" y="258"/>
                    <a:pt x="65" y="258"/>
                    <a:pt x="65" y="259"/>
                  </a:cubicBezTo>
                  <a:cubicBezTo>
                    <a:pt x="65" y="260"/>
                    <a:pt x="65" y="260"/>
                    <a:pt x="65" y="260"/>
                  </a:cubicBezTo>
                  <a:cubicBezTo>
                    <a:pt x="65" y="260"/>
                    <a:pt x="65" y="260"/>
                    <a:pt x="65" y="261"/>
                  </a:cubicBezTo>
                  <a:cubicBezTo>
                    <a:pt x="65" y="262"/>
                    <a:pt x="65" y="262"/>
                    <a:pt x="65" y="262"/>
                  </a:cubicBezTo>
                  <a:cubicBezTo>
                    <a:pt x="64" y="263"/>
                    <a:pt x="64" y="263"/>
                    <a:pt x="64" y="263"/>
                  </a:cubicBezTo>
                  <a:cubicBezTo>
                    <a:pt x="64" y="264"/>
                    <a:pt x="64" y="264"/>
                    <a:pt x="64" y="264"/>
                  </a:cubicBezTo>
                  <a:cubicBezTo>
                    <a:pt x="64" y="264"/>
                    <a:pt x="64" y="264"/>
                    <a:pt x="64" y="264"/>
                  </a:cubicBezTo>
                  <a:cubicBezTo>
                    <a:pt x="64" y="265"/>
                    <a:pt x="64" y="265"/>
                    <a:pt x="64" y="265"/>
                  </a:cubicBezTo>
                  <a:cubicBezTo>
                    <a:pt x="64" y="266"/>
                    <a:pt x="64" y="266"/>
                    <a:pt x="64" y="266"/>
                  </a:cubicBezTo>
                  <a:cubicBezTo>
                    <a:pt x="63" y="267"/>
                    <a:pt x="63" y="267"/>
                    <a:pt x="63" y="268"/>
                  </a:cubicBezTo>
                  <a:cubicBezTo>
                    <a:pt x="63" y="268"/>
                    <a:pt x="63" y="268"/>
                    <a:pt x="63" y="268"/>
                  </a:cubicBezTo>
                  <a:cubicBezTo>
                    <a:pt x="63" y="269"/>
                    <a:pt x="63" y="269"/>
                    <a:pt x="63" y="269"/>
                  </a:cubicBezTo>
                  <a:cubicBezTo>
                    <a:pt x="63" y="269"/>
                    <a:pt x="62" y="269"/>
                    <a:pt x="62" y="270"/>
                  </a:cubicBezTo>
                  <a:cubicBezTo>
                    <a:pt x="62" y="270"/>
                    <a:pt x="62" y="270"/>
                    <a:pt x="62" y="270"/>
                  </a:cubicBezTo>
                  <a:cubicBezTo>
                    <a:pt x="62" y="271"/>
                    <a:pt x="62" y="271"/>
                    <a:pt x="61" y="272"/>
                  </a:cubicBezTo>
                  <a:cubicBezTo>
                    <a:pt x="61" y="272"/>
                    <a:pt x="61" y="272"/>
                    <a:pt x="61" y="273"/>
                  </a:cubicBezTo>
                  <a:cubicBezTo>
                    <a:pt x="60" y="273"/>
                    <a:pt x="60" y="273"/>
                    <a:pt x="60" y="273"/>
                  </a:cubicBezTo>
                  <a:cubicBezTo>
                    <a:pt x="60" y="274"/>
                    <a:pt x="60" y="274"/>
                    <a:pt x="60" y="274"/>
                  </a:cubicBezTo>
                  <a:cubicBezTo>
                    <a:pt x="59" y="274"/>
                    <a:pt x="59" y="274"/>
                    <a:pt x="59" y="274"/>
                  </a:cubicBezTo>
                  <a:cubicBezTo>
                    <a:pt x="59" y="275"/>
                    <a:pt x="59" y="275"/>
                    <a:pt x="59" y="275"/>
                  </a:cubicBezTo>
                  <a:cubicBezTo>
                    <a:pt x="59" y="276"/>
                    <a:pt x="59" y="276"/>
                    <a:pt x="59" y="276"/>
                  </a:cubicBezTo>
                  <a:cubicBezTo>
                    <a:pt x="58" y="277"/>
                    <a:pt x="58" y="277"/>
                    <a:pt x="58" y="277"/>
                  </a:cubicBezTo>
                  <a:cubicBezTo>
                    <a:pt x="57" y="277"/>
                    <a:pt x="57" y="277"/>
                    <a:pt x="57" y="277"/>
                  </a:cubicBezTo>
                  <a:cubicBezTo>
                    <a:pt x="57" y="277"/>
                    <a:pt x="57" y="277"/>
                    <a:pt x="57" y="277"/>
                  </a:cubicBezTo>
                  <a:cubicBezTo>
                    <a:pt x="56" y="278"/>
                    <a:pt x="56" y="278"/>
                    <a:pt x="56" y="278"/>
                  </a:cubicBezTo>
                  <a:cubicBezTo>
                    <a:pt x="55" y="278"/>
                    <a:pt x="55" y="278"/>
                    <a:pt x="55" y="278"/>
                  </a:cubicBezTo>
                  <a:cubicBezTo>
                    <a:pt x="55" y="279"/>
                    <a:pt x="55" y="279"/>
                    <a:pt x="55" y="279"/>
                  </a:cubicBezTo>
                  <a:cubicBezTo>
                    <a:pt x="55" y="279"/>
                    <a:pt x="54" y="279"/>
                    <a:pt x="54" y="279"/>
                  </a:cubicBezTo>
                  <a:cubicBezTo>
                    <a:pt x="371" y="96"/>
                    <a:pt x="371" y="96"/>
                    <a:pt x="371" y="96"/>
                  </a:cubicBezTo>
                  <a:cubicBezTo>
                    <a:pt x="372" y="96"/>
                    <a:pt x="372" y="96"/>
                    <a:pt x="373" y="95"/>
                  </a:cubicBezTo>
                  <a:cubicBezTo>
                    <a:pt x="373" y="95"/>
                    <a:pt x="373" y="95"/>
                    <a:pt x="373" y="95"/>
                  </a:cubicBezTo>
                  <a:cubicBezTo>
                    <a:pt x="374" y="95"/>
                    <a:pt x="374" y="95"/>
                    <a:pt x="374" y="95"/>
                  </a:cubicBezTo>
                  <a:cubicBezTo>
                    <a:pt x="374" y="94"/>
                    <a:pt x="374" y="94"/>
                    <a:pt x="374" y="94"/>
                  </a:cubicBezTo>
                  <a:cubicBezTo>
                    <a:pt x="375" y="93"/>
                    <a:pt x="375" y="93"/>
                    <a:pt x="375" y="93"/>
                  </a:cubicBezTo>
                  <a:cubicBezTo>
                    <a:pt x="375" y="93"/>
                    <a:pt x="375" y="93"/>
                    <a:pt x="375" y="93"/>
                  </a:cubicBezTo>
                  <a:cubicBezTo>
                    <a:pt x="376" y="92"/>
                    <a:pt x="376" y="92"/>
                    <a:pt x="376" y="92"/>
                  </a:cubicBezTo>
                  <a:cubicBezTo>
                    <a:pt x="376" y="92"/>
                    <a:pt x="376" y="92"/>
                    <a:pt x="376" y="92"/>
                  </a:cubicBezTo>
                  <a:cubicBezTo>
                    <a:pt x="377" y="91"/>
                    <a:pt x="377" y="91"/>
                    <a:pt x="377" y="91"/>
                  </a:cubicBezTo>
                  <a:cubicBezTo>
                    <a:pt x="377" y="91"/>
                    <a:pt x="377" y="91"/>
                    <a:pt x="377" y="91"/>
                  </a:cubicBezTo>
                  <a:cubicBezTo>
                    <a:pt x="378" y="90"/>
                    <a:pt x="378" y="90"/>
                    <a:pt x="378" y="90"/>
                  </a:cubicBezTo>
                  <a:cubicBezTo>
                    <a:pt x="378" y="90"/>
                    <a:pt x="378" y="90"/>
                    <a:pt x="378" y="90"/>
                  </a:cubicBezTo>
                  <a:cubicBezTo>
                    <a:pt x="378" y="90"/>
                    <a:pt x="378" y="90"/>
                    <a:pt x="378" y="90"/>
                  </a:cubicBezTo>
                  <a:cubicBezTo>
                    <a:pt x="382" y="83"/>
                    <a:pt x="383" y="75"/>
                    <a:pt x="382" y="67"/>
                  </a:cubicBezTo>
                  <a:moveTo>
                    <a:pt x="372" y="85"/>
                  </a:moveTo>
                  <a:cubicBezTo>
                    <a:pt x="372" y="85"/>
                    <a:pt x="372" y="85"/>
                    <a:pt x="372" y="85"/>
                  </a:cubicBezTo>
                  <a:cubicBezTo>
                    <a:pt x="372" y="85"/>
                    <a:pt x="372" y="85"/>
                    <a:pt x="372" y="85"/>
                  </a:cubicBezTo>
                  <a:cubicBezTo>
                    <a:pt x="371" y="86"/>
                    <a:pt x="371" y="86"/>
                    <a:pt x="371" y="86"/>
                  </a:cubicBezTo>
                  <a:cubicBezTo>
                    <a:pt x="371" y="86"/>
                    <a:pt x="371" y="86"/>
                    <a:pt x="371" y="86"/>
                  </a:cubicBezTo>
                  <a:cubicBezTo>
                    <a:pt x="371" y="86"/>
                    <a:pt x="371" y="86"/>
                    <a:pt x="371" y="86"/>
                  </a:cubicBezTo>
                  <a:cubicBezTo>
                    <a:pt x="370" y="87"/>
                    <a:pt x="370" y="87"/>
                    <a:pt x="370" y="87"/>
                  </a:cubicBezTo>
                  <a:cubicBezTo>
                    <a:pt x="370" y="87"/>
                    <a:pt x="370" y="87"/>
                    <a:pt x="370" y="87"/>
                  </a:cubicBezTo>
                  <a:cubicBezTo>
                    <a:pt x="370" y="87"/>
                    <a:pt x="370" y="87"/>
                    <a:pt x="370" y="87"/>
                  </a:cubicBezTo>
                  <a:cubicBezTo>
                    <a:pt x="370" y="88"/>
                    <a:pt x="370" y="88"/>
                    <a:pt x="370" y="88"/>
                  </a:cubicBezTo>
                  <a:cubicBezTo>
                    <a:pt x="370" y="88"/>
                    <a:pt x="370" y="88"/>
                    <a:pt x="370" y="88"/>
                  </a:cubicBezTo>
                  <a:cubicBezTo>
                    <a:pt x="369" y="88"/>
                    <a:pt x="369" y="88"/>
                    <a:pt x="369" y="88"/>
                  </a:cubicBezTo>
                  <a:cubicBezTo>
                    <a:pt x="369" y="88"/>
                    <a:pt x="369" y="88"/>
                    <a:pt x="369" y="88"/>
                  </a:cubicBezTo>
                  <a:cubicBezTo>
                    <a:pt x="369" y="88"/>
                    <a:pt x="369" y="88"/>
                    <a:pt x="369" y="88"/>
                  </a:cubicBezTo>
                  <a:cubicBezTo>
                    <a:pt x="368" y="89"/>
                    <a:pt x="368" y="89"/>
                    <a:pt x="368" y="89"/>
                  </a:cubicBezTo>
                  <a:cubicBezTo>
                    <a:pt x="368" y="89"/>
                    <a:pt x="368" y="89"/>
                    <a:pt x="368" y="89"/>
                  </a:cubicBezTo>
                  <a:cubicBezTo>
                    <a:pt x="368" y="89"/>
                    <a:pt x="368" y="89"/>
                    <a:pt x="368" y="89"/>
                  </a:cubicBezTo>
                  <a:cubicBezTo>
                    <a:pt x="368" y="89"/>
                    <a:pt x="368" y="89"/>
                    <a:pt x="368" y="89"/>
                  </a:cubicBezTo>
                  <a:cubicBezTo>
                    <a:pt x="73" y="259"/>
                    <a:pt x="73" y="259"/>
                    <a:pt x="73" y="259"/>
                  </a:cubicBezTo>
                  <a:cubicBezTo>
                    <a:pt x="73" y="259"/>
                    <a:pt x="73" y="258"/>
                    <a:pt x="73" y="258"/>
                  </a:cubicBezTo>
                  <a:cubicBezTo>
                    <a:pt x="73" y="258"/>
                    <a:pt x="73" y="258"/>
                    <a:pt x="73" y="258"/>
                  </a:cubicBezTo>
                  <a:cubicBezTo>
                    <a:pt x="73" y="257"/>
                    <a:pt x="73" y="257"/>
                    <a:pt x="73" y="257"/>
                  </a:cubicBezTo>
                  <a:cubicBezTo>
                    <a:pt x="73" y="256"/>
                    <a:pt x="73" y="255"/>
                    <a:pt x="73" y="255"/>
                  </a:cubicBezTo>
                  <a:cubicBezTo>
                    <a:pt x="73" y="254"/>
                    <a:pt x="73" y="253"/>
                    <a:pt x="73" y="252"/>
                  </a:cubicBezTo>
                  <a:cubicBezTo>
                    <a:pt x="73" y="252"/>
                    <a:pt x="73" y="252"/>
                    <a:pt x="73" y="252"/>
                  </a:cubicBezTo>
                  <a:cubicBezTo>
                    <a:pt x="73" y="252"/>
                    <a:pt x="73" y="252"/>
                    <a:pt x="73" y="252"/>
                  </a:cubicBezTo>
                  <a:cubicBezTo>
                    <a:pt x="73" y="251"/>
                    <a:pt x="73" y="250"/>
                    <a:pt x="73" y="250"/>
                  </a:cubicBezTo>
                  <a:cubicBezTo>
                    <a:pt x="73" y="249"/>
                    <a:pt x="73" y="249"/>
                    <a:pt x="73" y="249"/>
                  </a:cubicBezTo>
                  <a:cubicBezTo>
                    <a:pt x="73" y="248"/>
                    <a:pt x="73" y="248"/>
                    <a:pt x="73" y="247"/>
                  </a:cubicBezTo>
                  <a:cubicBezTo>
                    <a:pt x="73" y="247"/>
                    <a:pt x="73" y="247"/>
                    <a:pt x="73" y="247"/>
                  </a:cubicBezTo>
                  <a:cubicBezTo>
                    <a:pt x="72" y="247"/>
                    <a:pt x="72" y="247"/>
                    <a:pt x="72" y="247"/>
                  </a:cubicBezTo>
                  <a:cubicBezTo>
                    <a:pt x="72" y="246"/>
                    <a:pt x="72" y="245"/>
                    <a:pt x="72" y="244"/>
                  </a:cubicBezTo>
                  <a:cubicBezTo>
                    <a:pt x="72" y="244"/>
                    <a:pt x="72" y="244"/>
                    <a:pt x="72" y="244"/>
                  </a:cubicBezTo>
                  <a:cubicBezTo>
                    <a:pt x="72" y="243"/>
                    <a:pt x="72" y="242"/>
                    <a:pt x="72" y="242"/>
                  </a:cubicBezTo>
                  <a:cubicBezTo>
                    <a:pt x="72" y="241"/>
                    <a:pt x="72" y="241"/>
                    <a:pt x="72" y="241"/>
                  </a:cubicBezTo>
                  <a:cubicBezTo>
                    <a:pt x="72" y="241"/>
                    <a:pt x="72" y="241"/>
                    <a:pt x="72" y="241"/>
                  </a:cubicBezTo>
                  <a:cubicBezTo>
                    <a:pt x="71" y="240"/>
                    <a:pt x="71" y="240"/>
                    <a:pt x="71" y="239"/>
                  </a:cubicBezTo>
                  <a:cubicBezTo>
                    <a:pt x="71" y="238"/>
                    <a:pt x="71" y="238"/>
                    <a:pt x="71" y="238"/>
                  </a:cubicBezTo>
                  <a:cubicBezTo>
                    <a:pt x="71" y="238"/>
                    <a:pt x="71" y="237"/>
                    <a:pt x="71" y="237"/>
                  </a:cubicBezTo>
                  <a:cubicBezTo>
                    <a:pt x="71" y="237"/>
                    <a:pt x="71" y="237"/>
                    <a:pt x="71" y="237"/>
                  </a:cubicBezTo>
                  <a:cubicBezTo>
                    <a:pt x="70" y="236"/>
                    <a:pt x="70" y="236"/>
                    <a:pt x="70" y="236"/>
                  </a:cubicBezTo>
                  <a:cubicBezTo>
                    <a:pt x="70" y="235"/>
                    <a:pt x="70" y="235"/>
                    <a:pt x="70" y="234"/>
                  </a:cubicBezTo>
                  <a:cubicBezTo>
                    <a:pt x="70" y="234"/>
                    <a:pt x="70" y="234"/>
                    <a:pt x="70" y="234"/>
                  </a:cubicBezTo>
                  <a:cubicBezTo>
                    <a:pt x="70" y="233"/>
                    <a:pt x="70" y="233"/>
                    <a:pt x="70" y="233"/>
                  </a:cubicBezTo>
                  <a:cubicBezTo>
                    <a:pt x="69" y="232"/>
                    <a:pt x="69" y="232"/>
                    <a:pt x="69" y="231"/>
                  </a:cubicBezTo>
                  <a:cubicBezTo>
                    <a:pt x="69" y="231"/>
                    <a:pt x="69" y="231"/>
                    <a:pt x="69" y="231"/>
                  </a:cubicBezTo>
                  <a:cubicBezTo>
                    <a:pt x="69" y="230"/>
                    <a:pt x="68" y="229"/>
                    <a:pt x="68" y="228"/>
                  </a:cubicBezTo>
                  <a:cubicBezTo>
                    <a:pt x="68" y="228"/>
                    <a:pt x="68" y="228"/>
                    <a:pt x="68" y="228"/>
                  </a:cubicBezTo>
                  <a:cubicBezTo>
                    <a:pt x="68" y="228"/>
                    <a:pt x="68" y="228"/>
                    <a:pt x="68" y="228"/>
                  </a:cubicBezTo>
                  <a:cubicBezTo>
                    <a:pt x="68" y="227"/>
                    <a:pt x="67" y="227"/>
                    <a:pt x="67" y="226"/>
                  </a:cubicBezTo>
                  <a:cubicBezTo>
                    <a:pt x="67" y="225"/>
                    <a:pt x="67" y="225"/>
                    <a:pt x="67" y="225"/>
                  </a:cubicBezTo>
                  <a:cubicBezTo>
                    <a:pt x="67" y="225"/>
                    <a:pt x="66" y="224"/>
                    <a:pt x="66" y="223"/>
                  </a:cubicBezTo>
                  <a:cubicBezTo>
                    <a:pt x="66" y="223"/>
                    <a:pt x="66" y="223"/>
                    <a:pt x="66" y="223"/>
                  </a:cubicBezTo>
                  <a:cubicBezTo>
                    <a:pt x="66" y="223"/>
                    <a:pt x="66" y="223"/>
                    <a:pt x="66" y="223"/>
                  </a:cubicBezTo>
                  <a:cubicBezTo>
                    <a:pt x="65" y="222"/>
                    <a:pt x="65" y="221"/>
                    <a:pt x="65" y="221"/>
                  </a:cubicBezTo>
                  <a:cubicBezTo>
                    <a:pt x="65" y="220"/>
                    <a:pt x="65" y="220"/>
                    <a:pt x="65" y="220"/>
                  </a:cubicBezTo>
                  <a:cubicBezTo>
                    <a:pt x="64" y="220"/>
                    <a:pt x="64" y="220"/>
                    <a:pt x="64" y="220"/>
                  </a:cubicBezTo>
                  <a:cubicBezTo>
                    <a:pt x="64" y="219"/>
                    <a:pt x="64" y="219"/>
                    <a:pt x="64" y="218"/>
                  </a:cubicBezTo>
                  <a:cubicBezTo>
                    <a:pt x="63" y="217"/>
                    <a:pt x="63" y="217"/>
                    <a:pt x="63" y="217"/>
                  </a:cubicBezTo>
                  <a:cubicBezTo>
                    <a:pt x="63" y="217"/>
                    <a:pt x="63" y="217"/>
                    <a:pt x="63" y="217"/>
                  </a:cubicBezTo>
                  <a:cubicBezTo>
                    <a:pt x="63" y="217"/>
                    <a:pt x="63" y="217"/>
                    <a:pt x="63" y="217"/>
                  </a:cubicBezTo>
                  <a:cubicBezTo>
                    <a:pt x="62" y="216"/>
                    <a:pt x="62" y="216"/>
                    <a:pt x="62" y="216"/>
                  </a:cubicBezTo>
                  <a:cubicBezTo>
                    <a:pt x="62" y="215"/>
                    <a:pt x="61" y="214"/>
                    <a:pt x="61" y="213"/>
                  </a:cubicBezTo>
                  <a:cubicBezTo>
                    <a:pt x="60" y="212"/>
                    <a:pt x="60" y="212"/>
                    <a:pt x="60" y="211"/>
                  </a:cubicBezTo>
                  <a:cubicBezTo>
                    <a:pt x="60" y="211"/>
                    <a:pt x="59" y="211"/>
                    <a:pt x="59" y="210"/>
                  </a:cubicBezTo>
                  <a:cubicBezTo>
                    <a:pt x="58" y="209"/>
                    <a:pt x="58" y="209"/>
                    <a:pt x="58" y="209"/>
                  </a:cubicBezTo>
                  <a:cubicBezTo>
                    <a:pt x="58" y="209"/>
                    <a:pt x="58" y="209"/>
                    <a:pt x="58" y="209"/>
                  </a:cubicBezTo>
                  <a:cubicBezTo>
                    <a:pt x="58" y="209"/>
                    <a:pt x="58" y="208"/>
                    <a:pt x="58" y="208"/>
                  </a:cubicBezTo>
                  <a:cubicBezTo>
                    <a:pt x="57" y="207"/>
                    <a:pt x="57" y="207"/>
                    <a:pt x="57" y="207"/>
                  </a:cubicBezTo>
                  <a:cubicBezTo>
                    <a:pt x="57" y="207"/>
                    <a:pt x="57" y="207"/>
                    <a:pt x="57" y="207"/>
                  </a:cubicBezTo>
                  <a:cubicBezTo>
                    <a:pt x="56" y="206"/>
                    <a:pt x="55" y="205"/>
                    <a:pt x="55" y="204"/>
                  </a:cubicBezTo>
                  <a:cubicBezTo>
                    <a:pt x="55" y="204"/>
                    <a:pt x="55" y="204"/>
                    <a:pt x="55" y="204"/>
                  </a:cubicBezTo>
                  <a:cubicBezTo>
                    <a:pt x="54" y="203"/>
                    <a:pt x="53" y="202"/>
                    <a:pt x="53" y="201"/>
                  </a:cubicBezTo>
                  <a:cubicBezTo>
                    <a:pt x="52" y="201"/>
                    <a:pt x="52" y="200"/>
                    <a:pt x="51" y="200"/>
                  </a:cubicBezTo>
                  <a:cubicBezTo>
                    <a:pt x="51" y="199"/>
                    <a:pt x="51" y="199"/>
                    <a:pt x="51" y="199"/>
                  </a:cubicBezTo>
                  <a:cubicBezTo>
                    <a:pt x="51" y="199"/>
                    <a:pt x="51" y="199"/>
                    <a:pt x="51" y="199"/>
                  </a:cubicBezTo>
                  <a:cubicBezTo>
                    <a:pt x="51" y="199"/>
                    <a:pt x="50" y="198"/>
                    <a:pt x="49" y="197"/>
                  </a:cubicBezTo>
                  <a:cubicBezTo>
                    <a:pt x="49" y="197"/>
                    <a:pt x="49" y="197"/>
                    <a:pt x="49" y="197"/>
                  </a:cubicBezTo>
                  <a:cubicBezTo>
                    <a:pt x="49" y="197"/>
                    <a:pt x="49" y="197"/>
                    <a:pt x="49" y="197"/>
                  </a:cubicBezTo>
                  <a:cubicBezTo>
                    <a:pt x="49" y="196"/>
                    <a:pt x="48" y="196"/>
                    <a:pt x="48" y="195"/>
                  </a:cubicBezTo>
                  <a:cubicBezTo>
                    <a:pt x="47" y="195"/>
                    <a:pt x="47" y="195"/>
                    <a:pt x="47" y="195"/>
                  </a:cubicBezTo>
                  <a:cubicBezTo>
                    <a:pt x="47" y="194"/>
                    <a:pt x="47" y="194"/>
                    <a:pt x="47" y="194"/>
                  </a:cubicBezTo>
                  <a:cubicBezTo>
                    <a:pt x="47" y="194"/>
                    <a:pt x="46" y="194"/>
                    <a:pt x="46" y="193"/>
                  </a:cubicBezTo>
                  <a:cubicBezTo>
                    <a:pt x="45" y="193"/>
                    <a:pt x="45" y="193"/>
                    <a:pt x="45" y="193"/>
                  </a:cubicBezTo>
                  <a:cubicBezTo>
                    <a:pt x="45" y="193"/>
                    <a:pt x="45" y="193"/>
                    <a:pt x="45" y="193"/>
                  </a:cubicBezTo>
                  <a:cubicBezTo>
                    <a:pt x="44" y="192"/>
                    <a:pt x="44" y="192"/>
                    <a:pt x="44" y="192"/>
                  </a:cubicBezTo>
                  <a:cubicBezTo>
                    <a:pt x="43" y="191"/>
                    <a:pt x="43" y="191"/>
                    <a:pt x="43" y="191"/>
                  </a:cubicBezTo>
                  <a:cubicBezTo>
                    <a:pt x="42" y="190"/>
                    <a:pt x="42" y="190"/>
                    <a:pt x="42" y="190"/>
                  </a:cubicBezTo>
                  <a:cubicBezTo>
                    <a:pt x="41" y="189"/>
                    <a:pt x="41" y="189"/>
                    <a:pt x="41" y="189"/>
                  </a:cubicBezTo>
                  <a:cubicBezTo>
                    <a:pt x="41" y="189"/>
                    <a:pt x="40" y="188"/>
                    <a:pt x="40" y="188"/>
                  </a:cubicBezTo>
                  <a:cubicBezTo>
                    <a:pt x="39" y="187"/>
                    <a:pt x="39" y="187"/>
                    <a:pt x="39" y="187"/>
                  </a:cubicBezTo>
                  <a:cubicBezTo>
                    <a:pt x="39" y="187"/>
                    <a:pt x="38" y="187"/>
                    <a:pt x="38" y="186"/>
                  </a:cubicBezTo>
                  <a:cubicBezTo>
                    <a:pt x="38" y="186"/>
                    <a:pt x="38" y="186"/>
                    <a:pt x="38" y="186"/>
                  </a:cubicBezTo>
                  <a:cubicBezTo>
                    <a:pt x="37" y="186"/>
                    <a:pt x="37" y="186"/>
                    <a:pt x="37" y="186"/>
                  </a:cubicBezTo>
                  <a:cubicBezTo>
                    <a:pt x="37" y="185"/>
                    <a:pt x="36" y="185"/>
                    <a:pt x="36" y="185"/>
                  </a:cubicBezTo>
                  <a:cubicBezTo>
                    <a:pt x="36" y="185"/>
                    <a:pt x="36" y="185"/>
                    <a:pt x="36" y="185"/>
                  </a:cubicBezTo>
                  <a:cubicBezTo>
                    <a:pt x="35" y="184"/>
                    <a:pt x="35" y="184"/>
                    <a:pt x="35" y="184"/>
                  </a:cubicBezTo>
                  <a:cubicBezTo>
                    <a:pt x="34" y="184"/>
                    <a:pt x="34" y="183"/>
                    <a:pt x="33" y="183"/>
                  </a:cubicBezTo>
                  <a:cubicBezTo>
                    <a:pt x="33" y="183"/>
                    <a:pt x="33" y="183"/>
                    <a:pt x="33" y="183"/>
                  </a:cubicBezTo>
                  <a:cubicBezTo>
                    <a:pt x="32" y="182"/>
                    <a:pt x="31" y="182"/>
                    <a:pt x="31" y="182"/>
                  </a:cubicBezTo>
                  <a:cubicBezTo>
                    <a:pt x="30" y="181"/>
                    <a:pt x="29" y="181"/>
                    <a:pt x="29" y="180"/>
                  </a:cubicBezTo>
                  <a:cubicBezTo>
                    <a:pt x="28" y="180"/>
                    <a:pt x="28" y="180"/>
                    <a:pt x="28" y="180"/>
                  </a:cubicBezTo>
                  <a:cubicBezTo>
                    <a:pt x="28" y="180"/>
                    <a:pt x="27" y="180"/>
                    <a:pt x="27" y="179"/>
                  </a:cubicBezTo>
                  <a:cubicBezTo>
                    <a:pt x="26" y="179"/>
                    <a:pt x="26" y="179"/>
                    <a:pt x="26" y="179"/>
                  </a:cubicBezTo>
                  <a:cubicBezTo>
                    <a:pt x="26" y="179"/>
                    <a:pt x="26" y="179"/>
                    <a:pt x="26" y="179"/>
                  </a:cubicBezTo>
                  <a:cubicBezTo>
                    <a:pt x="98" y="138"/>
                    <a:pt x="314" y="13"/>
                    <a:pt x="321" y="9"/>
                  </a:cubicBezTo>
                  <a:cubicBezTo>
                    <a:pt x="321" y="9"/>
                    <a:pt x="321" y="9"/>
                    <a:pt x="321" y="9"/>
                  </a:cubicBezTo>
                  <a:cubicBezTo>
                    <a:pt x="321" y="9"/>
                    <a:pt x="321" y="9"/>
                    <a:pt x="321" y="9"/>
                  </a:cubicBezTo>
                  <a:cubicBezTo>
                    <a:pt x="322" y="9"/>
                    <a:pt x="322" y="9"/>
                    <a:pt x="322" y="9"/>
                  </a:cubicBezTo>
                  <a:cubicBezTo>
                    <a:pt x="322" y="9"/>
                    <a:pt x="322" y="9"/>
                    <a:pt x="322" y="9"/>
                  </a:cubicBezTo>
                  <a:cubicBezTo>
                    <a:pt x="322" y="9"/>
                    <a:pt x="322" y="9"/>
                    <a:pt x="322" y="9"/>
                  </a:cubicBezTo>
                  <a:cubicBezTo>
                    <a:pt x="323" y="8"/>
                    <a:pt x="325" y="8"/>
                    <a:pt x="327" y="8"/>
                  </a:cubicBezTo>
                  <a:cubicBezTo>
                    <a:pt x="329" y="8"/>
                    <a:pt x="331" y="8"/>
                    <a:pt x="334" y="9"/>
                  </a:cubicBezTo>
                  <a:cubicBezTo>
                    <a:pt x="338" y="10"/>
                    <a:pt x="342" y="13"/>
                    <a:pt x="347" y="16"/>
                  </a:cubicBezTo>
                  <a:cubicBezTo>
                    <a:pt x="347" y="16"/>
                    <a:pt x="347" y="16"/>
                    <a:pt x="347" y="16"/>
                  </a:cubicBezTo>
                  <a:cubicBezTo>
                    <a:pt x="347" y="16"/>
                    <a:pt x="347" y="16"/>
                    <a:pt x="347" y="16"/>
                  </a:cubicBezTo>
                  <a:cubicBezTo>
                    <a:pt x="348" y="17"/>
                    <a:pt x="348" y="17"/>
                    <a:pt x="348" y="17"/>
                  </a:cubicBezTo>
                  <a:cubicBezTo>
                    <a:pt x="363" y="29"/>
                    <a:pt x="373" y="49"/>
                    <a:pt x="375" y="68"/>
                  </a:cubicBezTo>
                  <a:cubicBezTo>
                    <a:pt x="375" y="75"/>
                    <a:pt x="374" y="81"/>
                    <a:pt x="372" y="85"/>
                  </a:cubicBezTo>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ïśḻiḍè"/>
            <p:cNvSpPr/>
            <p:nvPr/>
          </p:nvSpPr>
          <p:spPr bwMode="auto">
            <a:xfrm>
              <a:off x="8078788" y="4775200"/>
              <a:ext cx="61913" cy="187325"/>
            </a:xfrm>
            <a:custGeom>
              <a:avLst/>
              <a:gdLst>
                <a:gd name="T0" fmla="*/ 8 w 18"/>
                <a:gd name="T1" fmla="*/ 53 h 53"/>
                <a:gd name="T2" fmla="*/ 18 w 18"/>
                <a:gd name="T3" fmla="*/ 47 h 53"/>
                <a:gd name="T4" fmla="*/ 18 w 18"/>
                <a:gd name="T5" fmla="*/ 36 h 53"/>
                <a:gd name="T6" fmla="*/ 7 w 18"/>
                <a:gd name="T7" fmla="*/ 0 h 53"/>
                <a:gd name="T8" fmla="*/ 0 w 18"/>
                <a:gd name="T9" fmla="*/ 4 h 53"/>
                <a:gd name="T10" fmla="*/ 10 w 18"/>
                <a:gd name="T11" fmla="*/ 36 h 53"/>
                <a:gd name="T12" fmla="*/ 8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8" y="53"/>
                  </a:moveTo>
                  <a:cubicBezTo>
                    <a:pt x="18" y="47"/>
                    <a:pt x="18" y="47"/>
                    <a:pt x="18" y="47"/>
                  </a:cubicBezTo>
                  <a:cubicBezTo>
                    <a:pt x="18" y="43"/>
                    <a:pt x="18" y="39"/>
                    <a:pt x="18" y="36"/>
                  </a:cubicBezTo>
                  <a:cubicBezTo>
                    <a:pt x="17" y="23"/>
                    <a:pt x="13" y="11"/>
                    <a:pt x="7" y="0"/>
                  </a:cubicBezTo>
                  <a:cubicBezTo>
                    <a:pt x="0" y="4"/>
                    <a:pt x="0" y="4"/>
                    <a:pt x="0" y="4"/>
                  </a:cubicBezTo>
                  <a:cubicBezTo>
                    <a:pt x="6" y="14"/>
                    <a:pt x="10" y="25"/>
                    <a:pt x="10" y="36"/>
                  </a:cubicBezTo>
                  <a:cubicBezTo>
                    <a:pt x="11" y="43"/>
                    <a:pt x="10" y="49"/>
                    <a:pt x="8"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íślîďê"/>
            <p:cNvSpPr/>
            <p:nvPr/>
          </p:nvSpPr>
          <p:spPr bwMode="auto">
            <a:xfrm>
              <a:off x="7943850" y="4852988"/>
              <a:ext cx="63500" cy="185738"/>
            </a:xfrm>
            <a:custGeom>
              <a:avLst/>
              <a:gdLst>
                <a:gd name="T0" fmla="*/ 7 w 18"/>
                <a:gd name="T1" fmla="*/ 53 h 53"/>
                <a:gd name="T2" fmla="*/ 18 w 18"/>
                <a:gd name="T3" fmla="*/ 47 h 53"/>
                <a:gd name="T4" fmla="*/ 18 w 18"/>
                <a:gd name="T5" fmla="*/ 36 h 53"/>
                <a:gd name="T6" fmla="*/ 6 w 18"/>
                <a:gd name="T7" fmla="*/ 0 h 53"/>
                <a:gd name="T8" fmla="*/ 0 w 18"/>
                <a:gd name="T9" fmla="*/ 4 h 53"/>
                <a:gd name="T10" fmla="*/ 10 w 18"/>
                <a:gd name="T11" fmla="*/ 36 h 53"/>
                <a:gd name="T12" fmla="*/ 7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7" y="53"/>
                  </a:moveTo>
                  <a:cubicBezTo>
                    <a:pt x="18" y="47"/>
                    <a:pt x="18" y="47"/>
                    <a:pt x="18" y="47"/>
                  </a:cubicBezTo>
                  <a:cubicBezTo>
                    <a:pt x="18" y="43"/>
                    <a:pt x="18" y="39"/>
                    <a:pt x="18" y="36"/>
                  </a:cubicBezTo>
                  <a:cubicBezTo>
                    <a:pt x="17" y="23"/>
                    <a:pt x="13" y="11"/>
                    <a:pt x="6" y="0"/>
                  </a:cubicBezTo>
                  <a:cubicBezTo>
                    <a:pt x="0" y="4"/>
                    <a:pt x="0" y="4"/>
                    <a:pt x="0" y="4"/>
                  </a:cubicBezTo>
                  <a:cubicBezTo>
                    <a:pt x="6" y="14"/>
                    <a:pt x="10" y="25"/>
                    <a:pt x="10" y="36"/>
                  </a:cubicBezTo>
                  <a:cubicBezTo>
                    <a:pt x="11" y="43"/>
                    <a:pt x="10" y="49"/>
                    <a:pt x="7"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isľïdé"/>
            <p:cNvSpPr/>
            <p:nvPr/>
          </p:nvSpPr>
          <p:spPr bwMode="auto">
            <a:xfrm>
              <a:off x="7810500" y="4930775"/>
              <a:ext cx="63500" cy="185738"/>
            </a:xfrm>
            <a:custGeom>
              <a:avLst/>
              <a:gdLst>
                <a:gd name="T0" fmla="*/ 7 w 18"/>
                <a:gd name="T1" fmla="*/ 53 h 53"/>
                <a:gd name="T2" fmla="*/ 18 w 18"/>
                <a:gd name="T3" fmla="*/ 47 h 53"/>
                <a:gd name="T4" fmla="*/ 18 w 18"/>
                <a:gd name="T5" fmla="*/ 36 h 53"/>
                <a:gd name="T6" fmla="*/ 6 w 18"/>
                <a:gd name="T7" fmla="*/ 0 h 53"/>
                <a:gd name="T8" fmla="*/ 0 w 18"/>
                <a:gd name="T9" fmla="*/ 4 h 53"/>
                <a:gd name="T10" fmla="*/ 10 w 18"/>
                <a:gd name="T11" fmla="*/ 36 h 53"/>
                <a:gd name="T12" fmla="*/ 7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7" y="53"/>
                  </a:moveTo>
                  <a:cubicBezTo>
                    <a:pt x="18" y="47"/>
                    <a:pt x="18" y="47"/>
                    <a:pt x="18" y="47"/>
                  </a:cubicBezTo>
                  <a:cubicBezTo>
                    <a:pt x="18" y="43"/>
                    <a:pt x="18" y="39"/>
                    <a:pt x="18" y="36"/>
                  </a:cubicBezTo>
                  <a:cubicBezTo>
                    <a:pt x="17" y="23"/>
                    <a:pt x="13" y="11"/>
                    <a:pt x="6" y="0"/>
                  </a:cubicBezTo>
                  <a:cubicBezTo>
                    <a:pt x="0" y="4"/>
                    <a:pt x="0" y="4"/>
                    <a:pt x="0" y="4"/>
                  </a:cubicBezTo>
                  <a:cubicBezTo>
                    <a:pt x="6" y="14"/>
                    <a:pt x="10" y="25"/>
                    <a:pt x="10" y="36"/>
                  </a:cubicBezTo>
                  <a:cubicBezTo>
                    <a:pt x="11" y="43"/>
                    <a:pt x="10" y="49"/>
                    <a:pt x="7"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ïṧľîďe"/>
            <p:cNvSpPr/>
            <p:nvPr/>
          </p:nvSpPr>
          <p:spPr bwMode="auto">
            <a:xfrm>
              <a:off x="7677150" y="5006975"/>
              <a:ext cx="63500" cy="187325"/>
            </a:xfrm>
            <a:custGeom>
              <a:avLst/>
              <a:gdLst>
                <a:gd name="T0" fmla="*/ 7 w 18"/>
                <a:gd name="T1" fmla="*/ 53 h 53"/>
                <a:gd name="T2" fmla="*/ 18 w 18"/>
                <a:gd name="T3" fmla="*/ 47 h 53"/>
                <a:gd name="T4" fmla="*/ 18 w 18"/>
                <a:gd name="T5" fmla="*/ 36 h 53"/>
                <a:gd name="T6" fmla="*/ 6 w 18"/>
                <a:gd name="T7" fmla="*/ 0 h 53"/>
                <a:gd name="T8" fmla="*/ 0 w 18"/>
                <a:gd name="T9" fmla="*/ 4 h 53"/>
                <a:gd name="T10" fmla="*/ 10 w 18"/>
                <a:gd name="T11" fmla="*/ 36 h 53"/>
                <a:gd name="T12" fmla="*/ 7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7" y="53"/>
                  </a:moveTo>
                  <a:cubicBezTo>
                    <a:pt x="18" y="47"/>
                    <a:pt x="18" y="47"/>
                    <a:pt x="18" y="47"/>
                  </a:cubicBezTo>
                  <a:cubicBezTo>
                    <a:pt x="18" y="43"/>
                    <a:pt x="18" y="39"/>
                    <a:pt x="18" y="36"/>
                  </a:cubicBezTo>
                  <a:cubicBezTo>
                    <a:pt x="17" y="23"/>
                    <a:pt x="13" y="11"/>
                    <a:pt x="6" y="0"/>
                  </a:cubicBezTo>
                  <a:cubicBezTo>
                    <a:pt x="0" y="4"/>
                    <a:pt x="0" y="4"/>
                    <a:pt x="0" y="4"/>
                  </a:cubicBezTo>
                  <a:cubicBezTo>
                    <a:pt x="6" y="14"/>
                    <a:pt x="9" y="25"/>
                    <a:pt x="10" y="36"/>
                  </a:cubicBezTo>
                  <a:cubicBezTo>
                    <a:pt x="11" y="43"/>
                    <a:pt x="10" y="49"/>
                    <a:pt x="7"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îsḷiḑé"/>
            <p:cNvSpPr/>
            <p:nvPr/>
          </p:nvSpPr>
          <p:spPr bwMode="auto">
            <a:xfrm>
              <a:off x="7543800" y="5084763"/>
              <a:ext cx="63500" cy="185738"/>
            </a:xfrm>
            <a:custGeom>
              <a:avLst/>
              <a:gdLst>
                <a:gd name="T0" fmla="*/ 7 w 18"/>
                <a:gd name="T1" fmla="*/ 53 h 53"/>
                <a:gd name="T2" fmla="*/ 18 w 18"/>
                <a:gd name="T3" fmla="*/ 47 h 53"/>
                <a:gd name="T4" fmla="*/ 18 w 18"/>
                <a:gd name="T5" fmla="*/ 35 h 53"/>
                <a:gd name="T6" fmla="*/ 6 w 18"/>
                <a:gd name="T7" fmla="*/ 0 h 53"/>
                <a:gd name="T8" fmla="*/ 0 w 18"/>
                <a:gd name="T9" fmla="*/ 4 h 53"/>
                <a:gd name="T10" fmla="*/ 10 w 18"/>
                <a:gd name="T11" fmla="*/ 36 h 53"/>
                <a:gd name="T12" fmla="*/ 7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7" y="53"/>
                  </a:moveTo>
                  <a:cubicBezTo>
                    <a:pt x="18" y="47"/>
                    <a:pt x="18" y="47"/>
                    <a:pt x="18" y="47"/>
                  </a:cubicBezTo>
                  <a:cubicBezTo>
                    <a:pt x="18" y="43"/>
                    <a:pt x="18" y="39"/>
                    <a:pt x="18" y="35"/>
                  </a:cubicBezTo>
                  <a:cubicBezTo>
                    <a:pt x="17" y="23"/>
                    <a:pt x="13" y="11"/>
                    <a:pt x="6" y="0"/>
                  </a:cubicBezTo>
                  <a:cubicBezTo>
                    <a:pt x="0" y="4"/>
                    <a:pt x="0" y="4"/>
                    <a:pt x="0" y="4"/>
                  </a:cubicBezTo>
                  <a:cubicBezTo>
                    <a:pt x="6" y="14"/>
                    <a:pt x="9" y="25"/>
                    <a:pt x="10" y="36"/>
                  </a:cubicBezTo>
                  <a:cubicBezTo>
                    <a:pt x="11" y="43"/>
                    <a:pt x="10" y="49"/>
                    <a:pt x="7"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íşlíḋé"/>
            <p:cNvSpPr/>
            <p:nvPr/>
          </p:nvSpPr>
          <p:spPr bwMode="auto">
            <a:xfrm>
              <a:off x="7410450" y="5162550"/>
              <a:ext cx="61913" cy="185738"/>
            </a:xfrm>
            <a:custGeom>
              <a:avLst/>
              <a:gdLst>
                <a:gd name="T0" fmla="*/ 7 w 18"/>
                <a:gd name="T1" fmla="*/ 53 h 53"/>
                <a:gd name="T2" fmla="*/ 18 w 18"/>
                <a:gd name="T3" fmla="*/ 47 h 53"/>
                <a:gd name="T4" fmla="*/ 18 w 18"/>
                <a:gd name="T5" fmla="*/ 35 h 53"/>
                <a:gd name="T6" fmla="*/ 6 w 18"/>
                <a:gd name="T7" fmla="*/ 0 h 53"/>
                <a:gd name="T8" fmla="*/ 0 w 18"/>
                <a:gd name="T9" fmla="*/ 4 h 53"/>
                <a:gd name="T10" fmla="*/ 10 w 18"/>
                <a:gd name="T11" fmla="*/ 36 h 53"/>
                <a:gd name="T12" fmla="*/ 7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7" y="53"/>
                  </a:moveTo>
                  <a:cubicBezTo>
                    <a:pt x="18" y="47"/>
                    <a:pt x="18" y="47"/>
                    <a:pt x="18" y="47"/>
                  </a:cubicBezTo>
                  <a:cubicBezTo>
                    <a:pt x="18" y="43"/>
                    <a:pt x="18" y="39"/>
                    <a:pt x="18" y="35"/>
                  </a:cubicBezTo>
                  <a:cubicBezTo>
                    <a:pt x="17" y="23"/>
                    <a:pt x="13" y="11"/>
                    <a:pt x="6" y="0"/>
                  </a:cubicBezTo>
                  <a:cubicBezTo>
                    <a:pt x="0" y="4"/>
                    <a:pt x="0" y="4"/>
                    <a:pt x="0" y="4"/>
                  </a:cubicBezTo>
                  <a:cubicBezTo>
                    <a:pt x="6" y="14"/>
                    <a:pt x="9" y="25"/>
                    <a:pt x="10" y="36"/>
                  </a:cubicBezTo>
                  <a:cubicBezTo>
                    <a:pt x="11" y="43"/>
                    <a:pt x="10" y="49"/>
                    <a:pt x="7"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iṧľiďé"/>
            <p:cNvSpPr/>
            <p:nvPr/>
          </p:nvSpPr>
          <p:spPr bwMode="auto">
            <a:xfrm>
              <a:off x="7275513" y="5240338"/>
              <a:ext cx="63500" cy="185738"/>
            </a:xfrm>
            <a:custGeom>
              <a:avLst/>
              <a:gdLst>
                <a:gd name="T0" fmla="*/ 7 w 18"/>
                <a:gd name="T1" fmla="*/ 53 h 53"/>
                <a:gd name="T2" fmla="*/ 17 w 18"/>
                <a:gd name="T3" fmla="*/ 47 h 53"/>
                <a:gd name="T4" fmla="*/ 18 w 18"/>
                <a:gd name="T5" fmla="*/ 35 h 53"/>
                <a:gd name="T6" fmla="*/ 6 w 18"/>
                <a:gd name="T7" fmla="*/ 0 h 53"/>
                <a:gd name="T8" fmla="*/ 0 w 18"/>
                <a:gd name="T9" fmla="*/ 4 h 53"/>
                <a:gd name="T10" fmla="*/ 10 w 18"/>
                <a:gd name="T11" fmla="*/ 36 h 53"/>
                <a:gd name="T12" fmla="*/ 7 w 18"/>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18" h="53">
                  <a:moveTo>
                    <a:pt x="7" y="53"/>
                  </a:moveTo>
                  <a:cubicBezTo>
                    <a:pt x="17" y="47"/>
                    <a:pt x="17" y="47"/>
                    <a:pt x="17" y="47"/>
                  </a:cubicBezTo>
                  <a:cubicBezTo>
                    <a:pt x="18" y="43"/>
                    <a:pt x="18" y="39"/>
                    <a:pt x="18" y="35"/>
                  </a:cubicBezTo>
                  <a:cubicBezTo>
                    <a:pt x="17" y="23"/>
                    <a:pt x="13" y="11"/>
                    <a:pt x="6" y="0"/>
                  </a:cubicBezTo>
                  <a:cubicBezTo>
                    <a:pt x="0" y="4"/>
                    <a:pt x="0" y="4"/>
                    <a:pt x="0" y="4"/>
                  </a:cubicBezTo>
                  <a:cubicBezTo>
                    <a:pt x="6" y="14"/>
                    <a:pt x="9" y="25"/>
                    <a:pt x="10" y="36"/>
                  </a:cubicBezTo>
                  <a:cubicBezTo>
                    <a:pt x="11" y="43"/>
                    <a:pt x="10" y="49"/>
                    <a:pt x="7" y="53"/>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iŝ1îḓê"/>
            <p:cNvSpPr/>
            <p:nvPr/>
          </p:nvSpPr>
          <p:spPr bwMode="auto">
            <a:xfrm>
              <a:off x="6948488" y="52212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íṣḷiḍè"/>
            <p:cNvSpPr/>
            <p:nvPr/>
          </p:nvSpPr>
          <p:spPr bwMode="auto">
            <a:xfrm>
              <a:off x="6948488" y="52212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îSľïḍè"/>
            <p:cNvSpPr/>
            <p:nvPr/>
          </p:nvSpPr>
          <p:spPr bwMode="auto">
            <a:xfrm>
              <a:off x="6872288" y="5221288"/>
              <a:ext cx="269875" cy="349250"/>
            </a:xfrm>
            <a:custGeom>
              <a:avLst/>
              <a:gdLst>
                <a:gd name="T0" fmla="*/ 39 w 77"/>
                <a:gd name="T1" fmla="*/ 5 h 99"/>
                <a:gd name="T2" fmla="*/ 22 w 77"/>
                <a:gd name="T3" fmla="*/ 0 h 99"/>
                <a:gd name="T4" fmla="*/ 22 w 77"/>
                <a:gd name="T5" fmla="*/ 8 h 99"/>
                <a:gd name="T6" fmla="*/ 35 w 77"/>
                <a:gd name="T7" fmla="*/ 12 h 99"/>
                <a:gd name="T8" fmla="*/ 69 w 77"/>
                <a:gd name="T9" fmla="*/ 72 h 99"/>
                <a:gd name="T10" fmla="*/ 56 w 77"/>
                <a:gd name="T11" fmla="*/ 91 h 99"/>
                <a:gd name="T12" fmla="*/ 43 w 77"/>
                <a:gd name="T13" fmla="*/ 87 h 99"/>
                <a:gd name="T14" fmla="*/ 8 w 77"/>
                <a:gd name="T15" fmla="*/ 27 h 99"/>
                <a:gd name="T16" fmla="*/ 22 w 77"/>
                <a:gd name="T17" fmla="*/ 8 h 99"/>
                <a:gd name="T18" fmla="*/ 22 w 77"/>
                <a:gd name="T19" fmla="*/ 0 h 99"/>
                <a:gd name="T20" fmla="*/ 22 w 77"/>
                <a:gd name="T21" fmla="*/ 0 h 99"/>
                <a:gd name="T22" fmla="*/ 0 w 77"/>
                <a:gd name="T23" fmla="*/ 27 h 99"/>
                <a:gd name="T24" fmla="*/ 39 w 77"/>
                <a:gd name="T25" fmla="*/ 94 h 99"/>
                <a:gd name="T26" fmla="*/ 56 w 77"/>
                <a:gd name="T27" fmla="*/ 99 h 99"/>
                <a:gd name="T28" fmla="*/ 77 w 77"/>
                <a:gd name="T29" fmla="*/ 72 h 99"/>
                <a:gd name="T30" fmla="*/ 39 w 77"/>
                <a:gd name="T31" fmla="*/ 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99">
                  <a:moveTo>
                    <a:pt x="39" y="5"/>
                  </a:moveTo>
                  <a:cubicBezTo>
                    <a:pt x="33" y="2"/>
                    <a:pt x="27" y="0"/>
                    <a:pt x="22" y="0"/>
                  </a:cubicBezTo>
                  <a:cubicBezTo>
                    <a:pt x="22" y="8"/>
                    <a:pt x="22" y="8"/>
                    <a:pt x="22" y="8"/>
                  </a:cubicBezTo>
                  <a:cubicBezTo>
                    <a:pt x="26" y="8"/>
                    <a:pt x="30" y="9"/>
                    <a:pt x="35" y="12"/>
                  </a:cubicBezTo>
                  <a:cubicBezTo>
                    <a:pt x="54" y="23"/>
                    <a:pt x="69" y="50"/>
                    <a:pt x="69" y="72"/>
                  </a:cubicBezTo>
                  <a:cubicBezTo>
                    <a:pt x="69" y="77"/>
                    <a:pt x="68" y="91"/>
                    <a:pt x="56" y="91"/>
                  </a:cubicBezTo>
                  <a:cubicBezTo>
                    <a:pt x="52" y="91"/>
                    <a:pt x="47" y="90"/>
                    <a:pt x="43" y="87"/>
                  </a:cubicBezTo>
                  <a:cubicBezTo>
                    <a:pt x="24" y="76"/>
                    <a:pt x="8" y="49"/>
                    <a:pt x="8" y="27"/>
                  </a:cubicBezTo>
                  <a:cubicBezTo>
                    <a:pt x="8" y="21"/>
                    <a:pt x="9" y="8"/>
                    <a:pt x="22" y="8"/>
                  </a:cubicBezTo>
                  <a:cubicBezTo>
                    <a:pt x="22" y="0"/>
                    <a:pt x="22" y="0"/>
                    <a:pt x="22" y="0"/>
                  </a:cubicBezTo>
                  <a:cubicBezTo>
                    <a:pt x="22" y="0"/>
                    <a:pt x="22" y="0"/>
                    <a:pt x="22" y="0"/>
                  </a:cubicBezTo>
                  <a:cubicBezTo>
                    <a:pt x="9" y="0"/>
                    <a:pt x="0" y="10"/>
                    <a:pt x="0" y="27"/>
                  </a:cubicBezTo>
                  <a:cubicBezTo>
                    <a:pt x="0" y="52"/>
                    <a:pt x="17" y="81"/>
                    <a:pt x="39" y="94"/>
                  </a:cubicBezTo>
                  <a:cubicBezTo>
                    <a:pt x="45" y="97"/>
                    <a:pt x="51" y="99"/>
                    <a:pt x="56" y="99"/>
                  </a:cubicBezTo>
                  <a:cubicBezTo>
                    <a:pt x="68" y="99"/>
                    <a:pt x="77" y="89"/>
                    <a:pt x="77" y="72"/>
                  </a:cubicBezTo>
                  <a:cubicBezTo>
                    <a:pt x="77" y="47"/>
                    <a:pt x="60" y="18"/>
                    <a:pt x="39" y="5"/>
                  </a:cubicBezTo>
                  <a:close/>
                </a:path>
              </a:pathLst>
            </a:custGeom>
            <a:solidFill>
              <a:srgbClr val="C7D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îṡḷîḋê"/>
            <p:cNvSpPr/>
            <p:nvPr/>
          </p:nvSpPr>
          <p:spPr bwMode="auto">
            <a:xfrm>
              <a:off x="7607300" y="4835525"/>
              <a:ext cx="182563" cy="112713"/>
            </a:xfrm>
            <a:custGeom>
              <a:avLst/>
              <a:gdLst>
                <a:gd name="T0" fmla="*/ 39 w 52"/>
                <a:gd name="T1" fmla="*/ 0 h 32"/>
                <a:gd name="T2" fmla="*/ 34 w 52"/>
                <a:gd name="T3" fmla="*/ 1 h 32"/>
                <a:gd name="T4" fmla="*/ 0 w 52"/>
                <a:gd name="T5" fmla="*/ 20 h 32"/>
                <a:gd name="T6" fmla="*/ 5 w 52"/>
                <a:gd name="T7" fmla="*/ 23 h 32"/>
                <a:gd name="T8" fmla="*/ 5 w 52"/>
                <a:gd name="T9" fmla="*/ 24 h 32"/>
                <a:gd name="T10" fmla="*/ 6 w 52"/>
                <a:gd name="T11" fmla="*/ 24 h 32"/>
                <a:gd name="T12" fmla="*/ 13 w 52"/>
                <a:gd name="T13" fmla="*/ 32 h 32"/>
                <a:gd name="T14" fmla="*/ 49 w 52"/>
                <a:gd name="T15" fmla="*/ 11 h 32"/>
                <a:gd name="T16" fmla="*/ 49 w 52"/>
                <a:gd name="T17" fmla="*/ 4 h 32"/>
                <a:gd name="T18" fmla="*/ 44 w 52"/>
                <a:gd name="T19" fmla="*/ 1 h 32"/>
                <a:gd name="T20" fmla="*/ 39 w 52"/>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2">
                  <a:moveTo>
                    <a:pt x="39" y="0"/>
                  </a:moveTo>
                  <a:cubicBezTo>
                    <a:pt x="37" y="0"/>
                    <a:pt x="35" y="0"/>
                    <a:pt x="34" y="1"/>
                  </a:cubicBezTo>
                  <a:cubicBezTo>
                    <a:pt x="0" y="20"/>
                    <a:pt x="0" y="20"/>
                    <a:pt x="0" y="20"/>
                  </a:cubicBezTo>
                  <a:cubicBezTo>
                    <a:pt x="2" y="21"/>
                    <a:pt x="3" y="22"/>
                    <a:pt x="5" y="23"/>
                  </a:cubicBezTo>
                  <a:cubicBezTo>
                    <a:pt x="5" y="24"/>
                    <a:pt x="5" y="24"/>
                    <a:pt x="5" y="24"/>
                  </a:cubicBezTo>
                  <a:cubicBezTo>
                    <a:pt x="6" y="24"/>
                    <a:pt x="6" y="24"/>
                    <a:pt x="6" y="24"/>
                  </a:cubicBezTo>
                  <a:cubicBezTo>
                    <a:pt x="8" y="26"/>
                    <a:pt x="11" y="29"/>
                    <a:pt x="13" y="32"/>
                  </a:cubicBezTo>
                  <a:cubicBezTo>
                    <a:pt x="49" y="11"/>
                    <a:pt x="49" y="11"/>
                    <a:pt x="49" y="11"/>
                  </a:cubicBezTo>
                  <a:cubicBezTo>
                    <a:pt x="52" y="10"/>
                    <a:pt x="52" y="6"/>
                    <a:pt x="49" y="4"/>
                  </a:cubicBezTo>
                  <a:cubicBezTo>
                    <a:pt x="44" y="1"/>
                    <a:pt x="44" y="1"/>
                    <a:pt x="44" y="1"/>
                  </a:cubicBezTo>
                  <a:cubicBezTo>
                    <a:pt x="42" y="0"/>
                    <a:pt x="40" y="0"/>
                    <a:pt x="39" y="0"/>
                  </a:cubicBezTo>
                </a:path>
              </a:pathLst>
            </a:custGeom>
            <a:solidFill>
              <a:srgbClr val="C6F1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1" name="îšḻïḓè"/>
            <p:cNvSpPr/>
            <p:nvPr/>
          </p:nvSpPr>
          <p:spPr bwMode="auto">
            <a:xfrm>
              <a:off x="7261225" y="4905375"/>
              <a:ext cx="390525" cy="236538"/>
            </a:xfrm>
            <a:custGeom>
              <a:avLst/>
              <a:gdLst>
                <a:gd name="T0" fmla="*/ 98 w 111"/>
                <a:gd name="T1" fmla="*/ 0 h 67"/>
                <a:gd name="T2" fmla="*/ 3 w 111"/>
                <a:gd name="T3" fmla="*/ 55 h 67"/>
                <a:gd name="T4" fmla="*/ 3 w 111"/>
                <a:gd name="T5" fmla="*/ 62 h 67"/>
                <a:gd name="T6" fmla="*/ 9 w 111"/>
                <a:gd name="T7" fmla="*/ 65 h 67"/>
                <a:gd name="T8" fmla="*/ 13 w 111"/>
                <a:gd name="T9" fmla="*/ 67 h 67"/>
                <a:gd name="T10" fmla="*/ 18 w 111"/>
                <a:gd name="T11" fmla="*/ 65 h 67"/>
                <a:gd name="T12" fmla="*/ 111 w 111"/>
                <a:gd name="T13" fmla="*/ 12 h 67"/>
                <a:gd name="T14" fmla="*/ 104 w 111"/>
                <a:gd name="T15" fmla="*/ 4 h 67"/>
                <a:gd name="T16" fmla="*/ 103 w 111"/>
                <a:gd name="T17" fmla="*/ 4 h 67"/>
                <a:gd name="T18" fmla="*/ 103 w 111"/>
                <a:gd name="T19" fmla="*/ 3 h 67"/>
                <a:gd name="T20" fmla="*/ 98 w 11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67">
                  <a:moveTo>
                    <a:pt x="98" y="0"/>
                  </a:moveTo>
                  <a:cubicBezTo>
                    <a:pt x="3" y="55"/>
                    <a:pt x="3" y="55"/>
                    <a:pt x="3" y="55"/>
                  </a:cubicBezTo>
                  <a:cubicBezTo>
                    <a:pt x="0" y="56"/>
                    <a:pt x="0" y="60"/>
                    <a:pt x="3" y="62"/>
                  </a:cubicBezTo>
                  <a:cubicBezTo>
                    <a:pt x="9" y="65"/>
                    <a:pt x="9" y="65"/>
                    <a:pt x="9" y="65"/>
                  </a:cubicBezTo>
                  <a:cubicBezTo>
                    <a:pt x="11" y="66"/>
                    <a:pt x="12" y="67"/>
                    <a:pt x="13" y="67"/>
                  </a:cubicBezTo>
                  <a:cubicBezTo>
                    <a:pt x="15" y="67"/>
                    <a:pt x="16" y="66"/>
                    <a:pt x="18" y="65"/>
                  </a:cubicBezTo>
                  <a:cubicBezTo>
                    <a:pt x="111" y="12"/>
                    <a:pt x="111" y="12"/>
                    <a:pt x="111" y="12"/>
                  </a:cubicBezTo>
                  <a:cubicBezTo>
                    <a:pt x="109" y="9"/>
                    <a:pt x="106" y="6"/>
                    <a:pt x="104" y="4"/>
                  </a:cubicBezTo>
                  <a:cubicBezTo>
                    <a:pt x="103" y="4"/>
                    <a:pt x="103" y="4"/>
                    <a:pt x="103" y="4"/>
                  </a:cubicBezTo>
                  <a:cubicBezTo>
                    <a:pt x="103" y="3"/>
                    <a:pt x="103" y="3"/>
                    <a:pt x="103" y="3"/>
                  </a:cubicBezTo>
                  <a:cubicBezTo>
                    <a:pt x="101" y="2"/>
                    <a:pt x="100" y="1"/>
                    <a:pt x="98" y="0"/>
                  </a:cubicBezTo>
                </a:path>
              </a:pathLst>
            </a:custGeom>
            <a:solidFill>
              <a:srgbClr val="F9A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2" name="íŝḻïḑe"/>
            <p:cNvSpPr/>
            <p:nvPr/>
          </p:nvSpPr>
          <p:spPr bwMode="auto">
            <a:xfrm>
              <a:off x="6265863" y="5391150"/>
              <a:ext cx="722313" cy="434975"/>
            </a:xfrm>
            <a:custGeom>
              <a:avLst/>
              <a:gdLst>
                <a:gd name="T0" fmla="*/ 205 w 205"/>
                <a:gd name="T1" fmla="*/ 9 h 124"/>
                <a:gd name="T2" fmla="*/ 201 w 205"/>
                <a:gd name="T3" fmla="*/ 2 h 124"/>
                <a:gd name="T4" fmla="*/ 196 w 205"/>
                <a:gd name="T5" fmla="*/ 1 h 124"/>
                <a:gd name="T6" fmla="*/ 0 w 205"/>
                <a:gd name="T7" fmla="*/ 124 h 124"/>
                <a:gd name="T8" fmla="*/ 203 w 205"/>
                <a:gd name="T9" fmla="*/ 14 h 124"/>
                <a:gd name="T10" fmla="*/ 205 w 205"/>
                <a:gd name="T11" fmla="*/ 9 h 124"/>
              </a:gdLst>
              <a:ahLst/>
              <a:cxnLst>
                <a:cxn ang="0">
                  <a:pos x="T0" y="T1"/>
                </a:cxn>
                <a:cxn ang="0">
                  <a:pos x="T2" y="T3"/>
                </a:cxn>
                <a:cxn ang="0">
                  <a:pos x="T4" y="T5"/>
                </a:cxn>
                <a:cxn ang="0">
                  <a:pos x="T6" y="T7"/>
                </a:cxn>
                <a:cxn ang="0">
                  <a:pos x="T8" y="T9"/>
                </a:cxn>
                <a:cxn ang="0">
                  <a:pos x="T10" y="T11"/>
                </a:cxn>
              </a:cxnLst>
              <a:rect l="0" t="0" r="r" b="b"/>
              <a:pathLst>
                <a:path w="205" h="124">
                  <a:moveTo>
                    <a:pt x="205" y="9"/>
                  </a:moveTo>
                  <a:cubicBezTo>
                    <a:pt x="204" y="6"/>
                    <a:pt x="202" y="3"/>
                    <a:pt x="201" y="2"/>
                  </a:cubicBezTo>
                  <a:cubicBezTo>
                    <a:pt x="199" y="1"/>
                    <a:pt x="198" y="0"/>
                    <a:pt x="196" y="1"/>
                  </a:cubicBezTo>
                  <a:cubicBezTo>
                    <a:pt x="0" y="124"/>
                    <a:pt x="0" y="124"/>
                    <a:pt x="0" y="124"/>
                  </a:cubicBezTo>
                  <a:cubicBezTo>
                    <a:pt x="203" y="14"/>
                    <a:pt x="203" y="14"/>
                    <a:pt x="203" y="14"/>
                  </a:cubicBezTo>
                  <a:cubicBezTo>
                    <a:pt x="205" y="13"/>
                    <a:pt x="205" y="11"/>
                    <a:pt x="205" y="9"/>
                  </a:cubicBez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3" name="isľïḑe"/>
            <p:cNvSpPr/>
            <p:nvPr/>
          </p:nvSpPr>
          <p:spPr bwMode="auto">
            <a:xfrm>
              <a:off x="4978400" y="2938463"/>
              <a:ext cx="503238" cy="1239838"/>
            </a:xfrm>
            <a:custGeom>
              <a:avLst/>
              <a:gdLst>
                <a:gd name="T0" fmla="*/ 0 w 317"/>
                <a:gd name="T1" fmla="*/ 0 h 781"/>
                <a:gd name="T2" fmla="*/ 229 w 317"/>
                <a:gd name="T3" fmla="*/ 130 h 781"/>
                <a:gd name="T4" fmla="*/ 317 w 317"/>
                <a:gd name="T5" fmla="*/ 781 h 781"/>
                <a:gd name="T6" fmla="*/ 0 w 317"/>
                <a:gd name="T7" fmla="*/ 597 h 781"/>
                <a:gd name="T8" fmla="*/ 0 w 317"/>
                <a:gd name="T9" fmla="*/ 0 h 781"/>
              </a:gdLst>
              <a:ahLst/>
              <a:cxnLst>
                <a:cxn ang="0">
                  <a:pos x="T0" y="T1"/>
                </a:cxn>
                <a:cxn ang="0">
                  <a:pos x="T2" y="T3"/>
                </a:cxn>
                <a:cxn ang="0">
                  <a:pos x="T4" y="T5"/>
                </a:cxn>
                <a:cxn ang="0">
                  <a:pos x="T6" y="T7"/>
                </a:cxn>
                <a:cxn ang="0">
                  <a:pos x="T8" y="T9"/>
                </a:cxn>
              </a:cxnLst>
              <a:rect l="0" t="0" r="r" b="b"/>
              <a:pathLst>
                <a:path w="317" h="781">
                  <a:moveTo>
                    <a:pt x="0" y="0"/>
                  </a:moveTo>
                  <a:lnTo>
                    <a:pt x="229" y="130"/>
                  </a:lnTo>
                  <a:lnTo>
                    <a:pt x="317" y="781"/>
                  </a:lnTo>
                  <a:lnTo>
                    <a:pt x="0" y="597"/>
                  </a:lnTo>
                  <a:lnTo>
                    <a:pt x="0" y="0"/>
                  </a:lnTo>
                  <a:close/>
                </a:path>
              </a:pathLst>
            </a:custGeom>
            <a:solidFill>
              <a:srgbClr val="EF5F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4" name="ïśľiḑe"/>
            <p:cNvSpPr/>
            <p:nvPr/>
          </p:nvSpPr>
          <p:spPr bwMode="auto">
            <a:xfrm>
              <a:off x="5341938" y="3117850"/>
              <a:ext cx="188913" cy="1060450"/>
            </a:xfrm>
            <a:custGeom>
              <a:avLst/>
              <a:gdLst>
                <a:gd name="T0" fmla="*/ 0 w 119"/>
                <a:gd name="T1" fmla="*/ 17 h 668"/>
                <a:gd name="T2" fmla="*/ 31 w 119"/>
                <a:gd name="T3" fmla="*/ 0 h 668"/>
                <a:gd name="T4" fmla="*/ 119 w 119"/>
                <a:gd name="T5" fmla="*/ 650 h 668"/>
                <a:gd name="T6" fmla="*/ 88 w 119"/>
                <a:gd name="T7" fmla="*/ 668 h 668"/>
                <a:gd name="T8" fmla="*/ 0 w 119"/>
                <a:gd name="T9" fmla="*/ 17 h 668"/>
              </a:gdLst>
              <a:ahLst/>
              <a:cxnLst>
                <a:cxn ang="0">
                  <a:pos x="T0" y="T1"/>
                </a:cxn>
                <a:cxn ang="0">
                  <a:pos x="T2" y="T3"/>
                </a:cxn>
                <a:cxn ang="0">
                  <a:pos x="T4" y="T5"/>
                </a:cxn>
                <a:cxn ang="0">
                  <a:pos x="T6" y="T7"/>
                </a:cxn>
                <a:cxn ang="0">
                  <a:pos x="T8" y="T9"/>
                </a:cxn>
              </a:cxnLst>
              <a:rect l="0" t="0" r="r" b="b"/>
              <a:pathLst>
                <a:path w="119" h="668">
                  <a:moveTo>
                    <a:pt x="0" y="17"/>
                  </a:moveTo>
                  <a:lnTo>
                    <a:pt x="31" y="0"/>
                  </a:lnTo>
                  <a:lnTo>
                    <a:pt x="119" y="650"/>
                  </a:lnTo>
                  <a:lnTo>
                    <a:pt x="88" y="668"/>
                  </a:lnTo>
                  <a:lnTo>
                    <a:pt x="0" y="17"/>
                  </a:lnTo>
                  <a:close/>
                </a:path>
              </a:pathLst>
            </a:custGeom>
            <a:solidFill>
              <a:srgbClr val="FC7E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5" name="i$ľiḑé"/>
            <p:cNvSpPr/>
            <p:nvPr/>
          </p:nvSpPr>
          <p:spPr bwMode="auto">
            <a:xfrm>
              <a:off x="4978400" y="2909888"/>
              <a:ext cx="412750" cy="234950"/>
            </a:xfrm>
            <a:custGeom>
              <a:avLst/>
              <a:gdLst>
                <a:gd name="T0" fmla="*/ 0 w 260"/>
                <a:gd name="T1" fmla="*/ 18 h 148"/>
                <a:gd name="T2" fmla="*/ 31 w 260"/>
                <a:gd name="T3" fmla="*/ 0 h 148"/>
                <a:gd name="T4" fmla="*/ 260 w 260"/>
                <a:gd name="T5" fmla="*/ 131 h 148"/>
                <a:gd name="T6" fmla="*/ 229 w 260"/>
                <a:gd name="T7" fmla="*/ 148 h 148"/>
                <a:gd name="T8" fmla="*/ 0 w 260"/>
                <a:gd name="T9" fmla="*/ 18 h 148"/>
              </a:gdLst>
              <a:ahLst/>
              <a:cxnLst>
                <a:cxn ang="0">
                  <a:pos x="T0" y="T1"/>
                </a:cxn>
                <a:cxn ang="0">
                  <a:pos x="T2" y="T3"/>
                </a:cxn>
                <a:cxn ang="0">
                  <a:pos x="T4" y="T5"/>
                </a:cxn>
                <a:cxn ang="0">
                  <a:pos x="T6" y="T7"/>
                </a:cxn>
                <a:cxn ang="0">
                  <a:pos x="T8" y="T9"/>
                </a:cxn>
              </a:cxnLst>
              <a:rect l="0" t="0" r="r" b="b"/>
              <a:pathLst>
                <a:path w="260" h="148">
                  <a:moveTo>
                    <a:pt x="0" y="18"/>
                  </a:moveTo>
                  <a:lnTo>
                    <a:pt x="31" y="0"/>
                  </a:lnTo>
                  <a:lnTo>
                    <a:pt x="260" y="131"/>
                  </a:lnTo>
                  <a:lnTo>
                    <a:pt x="229" y="148"/>
                  </a:lnTo>
                  <a:lnTo>
                    <a:pt x="0" y="18"/>
                  </a:lnTo>
                  <a:close/>
                </a:path>
              </a:pathLst>
            </a:custGeom>
            <a:solidFill>
              <a:srgbClr val="FF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6" name="ïṥļiďê"/>
            <p:cNvSpPr/>
            <p:nvPr/>
          </p:nvSpPr>
          <p:spPr bwMode="auto">
            <a:xfrm>
              <a:off x="4233863" y="4114800"/>
              <a:ext cx="347663" cy="231775"/>
            </a:xfrm>
            <a:custGeom>
              <a:avLst/>
              <a:gdLst>
                <a:gd name="T0" fmla="*/ 219 w 219"/>
                <a:gd name="T1" fmla="*/ 126 h 146"/>
                <a:gd name="T2" fmla="*/ 219 w 219"/>
                <a:gd name="T3" fmla="*/ 146 h 146"/>
                <a:gd name="T4" fmla="*/ 0 w 219"/>
                <a:gd name="T5" fmla="*/ 20 h 146"/>
                <a:gd name="T6" fmla="*/ 0 w 219"/>
                <a:gd name="T7" fmla="*/ 0 h 146"/>
                <a:gd name="T8" fmla="*/ 219 w 219"/>
                <a:gd name="T9" fmla="*/ 126 h 146"/>
              </a:gdLst>
              <a:ahLst/>
              <a:cxnLst>
                <a:cxn ang="0">
                  <a:pos x="T0" y="T1"/>
                </a:cxn>
                <a:cxn ang="0">
                  <a:pos x="T2" y="T3"/>
                </a:cxn>
                <a:cxn ang="0">
                  <a:pos x="T4" y="T5"/>
                </a:cxn>
                <a:cxn ang="0">
                  <a:pos x="T6" y="T7"/>
                </a:cxn>
                <a:cxn ang="0">
                  <a:pos x="T8" y="T9"/>
                </a:cxn>
              </a:cxnLst>
              <a:rect l="0" t="0" r="r" b="b"/>
              <a:pathLst>
                <a:path w="219" h="146">
                  <a:moveTo>
                    <a:pt x="219" y="126"/>
                  </a:moveTo>
                  <a:lnTo>
                    <a:pt x="219" y="146"/>
                  </a:lnTo>
                  <a:lnTo>
                    <a:pt x="0" y="20"/>
                  </a:lnTo>
                  <a:lnTo>
                    <a:pt x="0" y="0"/>
                  </a:lnTo>
                  <a:lnTo>
                    <a:pt x="219" y="126"/>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7" name="iṥḻíḓê"/>
            <p:cNvSpPr/>
            <p:nvPr/>
          </p:nvSpPr>
          <p:spPr bwMode="auto">
            <a:xfrm>
              <a:off x="4233863" y="3683000"/>
              <a:ext cx="1093788" cy="631825"/>
            </a:xfrm>
            <a:custGeom>
              <a:avLst/>
              <a:gdLst>
                <a:gd name="T0" fmla="*/ 219 w 689"/>
                <a:gd name="T1" fmla="*/ 398 h 398"/>
                <a:gd name="T2" fmla="*/ 0 w 689"/>
                <a:gd name="T3" fmla="*/ 272 h 398"/>
                <a:gd name="T4" fmla="*/ 469 w 689"/>
                <a:gd name="T5" fmla="*/ 0 h 398"/>
                <a:gd name="T6" fmla="*/ 689 w 689"/>
                <a:gd name="T7" fmla="*/ 128 h 398"/>
                <a:gd name="T8" fmla="*/ 219 w 689"/>
                <a:gd name="T9" fmla="*/ 398 h 398"/>
              </a:gdLst>
              <a:ahLst/>
              <a:cxnLst>
                <a:cxn ang="0">
                  <a:pos x="T0" y="T1"/>
                </a:cxn>
                <a:cxn ang="0">
                  <a:pos x="T2" y="T3"/>
                </a:cxn>
                <a:cxn ang="0">
                  <a:pos x="T4" y="T5"/>
                </a:cxn>
                <a:cxn ang="0">
                  <a:pos x="T6" y="T7"/>
                </a:cxn>
                <a:cxn ang="0">
                  <a:pos x="T8" y="T9"/>
                </a:cxn>
              </a:cxnLst>
              <a:rect l="0" t="0" r="r" b="b"/>
              <a:pathLst>
                <a:path w="689" h="398">
                  <a:moveTo>
                    <a:pt x="219" y="398"/>
                  </a:moveTo>
                  <a:lnTo>
                    <a:pt x="0" y="272"/>
                  </a:lnTo>
                  <a:lnTo>
                    <a:pt x="469" y="0"/>
                  </a:lnTo>
                  <a:lnTo>
                    <a:pt x="689" y="128"/>
                  </a:lnTo>
                  <a:lnTo>
                    <a:pt x="219" y="398"/>
                  </a:lnTo>
                  <a:close/>
                </a:path>
              </a:pathLst>
            </a:custGeom>
            <a:solidFill>
              <a:srgbClr val="FF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8" name="íṧļiḓè"/>
            <p:cNvSpPr/>
            <p:nvPr/>
          </p:nvSpPr>
          <p:spPr bwMode="auto">
            <a:xfrm>
              <a:off x="4581525" y="3886200"/>
              <a:ext cx="746125" cy="460375"/>
            </a:xfrm>
            <a:custGeom>
              <a:avLst/>
              <a:gdLst>
                <a:gd name="T0" fmla="*/ 470 w 470"/>
                <a:gd name="T1" fmla="*/ 0 h 290"/>
                <a:gd name="T2" fmla="*/ 470 w 470"/>
                <a:gd name="T3" fmla="*/ 18 h 290"/>
                <a:gd name="T4" fmla="*/ 0 w 470"/>
                <a:gd name="T5" fmla="*/ 290 h 290"/>
                <a:gd name="T6" fmla="*/ 0 w 470"/>
                <a:gd name="T7" fmla="*/ 270 h 290"/>
                <a:gd name="T8" fmla="*/ 470 w 470"/>
                <a:gd name="T9" fmla="*/ 0 h 290"/>
              </a:gdLst>
              <a:ahLst/>
              <a:cxnLst>
                <a:cxn ang="0">
                  <a:pos x="T0" y="T1"/>
                </a:cxn>
                <a:cxn ang="0">
                  <a:pos x="T2" y="T3"/>
                </a:cxn>
                <a:cxn ang="0">
                  <a:pos x="T4" y="T5"/>
                </a:cxn>
                <a:cxn ang="0">
                  <a:pos x="T6" y="T7"/>
                </a:cxn>
                <a:cxn ang="0">
                  <a:pos x="T8" y="T9"/>
                </a:cxn>
              </a:cxnLst>
              <a:rect l="0" t="0" r="r" b="b"/>
              <a:pathLst>
                <a:path w="470" h="290">
                  <a:moveTo>
                    <a:pt x="470" y="0"/>
                  </a:moveTo>
                  <a:lnTo>
                    <a:pt x="470" y="18"/>
                  </a:lnTo>
                  <a:lnTo>
                    <a:pt x="0" y="290"/>
                  </a:lnTo>
                  <a:lnTo>
                    <a:pt x="0" y="270"/>
                  </a:lnTo>
                  <a:lnTo>
                    <a:pt x="470" y="0"/>
                  </a:lnTo>
                  <a:close/>
                </a:path>
              </a:pathLst>
            </a:custGeom>
            <a:solidFill>
              <a:srgbClr val="FC7E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9" name="ïṧḷîḓê"/>
            <p:cNvSpPr/>
            <p:nvPr/>
          </p:nvSpPr>
          <p:spPr bwMode="auto">
            <a:xfrm>
              <a:off x="4233863" y="3743325"/>
              <a:ext cx="347663" cy="231775"/>
            </a:xfrm>
            <a:custGeom>
              <a:avLst/>
              <a:gdLst>
                <a:gd name="T0" fmla="*/ 219 w 219"/>
                <a:gd name="T1" fmla="*/ 126 h 146"/>
                <a:gd name="T2" fmla="*/ 219 w 219"/>
                <a:gd name="T3" fmla="*/ 146 h 146"/>
                <a:gd name="T4" fmla="*/ 0 w 219"/>
                <a:gd name="T5" fmla="*/ 20 h 146"/>
                <a:gd name="T6" fmla="*/ 0 w 219"/>
                <a:gd name="T7" fmla="*/ 0 h 146"/>
                <a:gd name="T8" fmla="*/ 219 w 219"/>
                <a:gd name="T9" fmla="*/ 126 h 146"/>
              </a:gdLst>
              <a:ahLst/>
              <a:cxnLst>
                <a:cxn ang="0">
                  <a:pos x="T0" y="T1"/>
                </a:cxn>
                <a:cxn ang="0">
                  <a:pos x="T2" y="T3"/>
                </a:cxn>
                <a:cxn ang="0">
                  <a:pos x="T4" y="T5"/>
                </a:cxn>
                <a:cxn ang="0">
                  <a:pos x="T6" y="T7"/>
                </a:cxn>
                <a:cxn ang="0">
                  <a:pos x="T8" y="T9"/>
                </a:cxn>
              </a:cxnLst>
              <a:rect l="0" t="0" r="r" b="b"/>
              <a:pathLst>
                <a:path w="219" h="146">
                  <a:moveTo>
                    <a:pt x="219" y="126"/>
                  </a:moveTo>
                  <a:lnTo>
                    <a:pt x="219" y="146"/>
                  </a:lnTo>
                  <a:lnTo>
                    <a:pt x="0" y="20"/>
                  </a:lnTo>
                  <a:lnTo>
                    <a:pt x="0" y="0"/>
                  </a:lnTo>
                  <a:lnTo>
                    <a:pt x="219" y="126"/>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0" name="íṩlîḓé"/>
            <p:cNvSpPr/>
            <p:nvPr/>
          </p:nvSpPr>
          <p:spPr bwMode="auto">
            <a:xfrm>
              <a:off x="4233863" y="3311525"/>
              <a:ext cx="1093788" cy="631825"/>
            </a:xfrm>
            <a:custGeom>
              <a:avLst/>
              <a:gdLst>
                <a:gd name="T0" fmla="*/ 219 w 689"/>
                <a:gd name="T1" fmla="*/ 398 h 398"/>
                <a:gd name="T2" fmla="*/ 0 w 689"/>
                <a:gd name="T3" fmla="*/ 272 h 398"/>
                <a:gd name="T4" fmla="*/ 469 w 689"/>
                <a:gd name="T5" fmla="*/ 0 h 398"/>
                <a:gd name="T6" fmla="*/ 689 w 689"/>
                <a:gd name="T7" fmla="*/ 126 h 398"/>
                <a:gd name="T8" fmla="*/ 219 w 689"/>
                <a:gd name="T9" fmla="*/ 398 h 398"/>
              </a:gdLst>
              <a:ahLst/>
              <a:cxnLst>
                <a:cxn ang="0">
                  <a:pos x="T0" y="T1"/>
                </a:cxn>
                <a:cxn ang="0">
                  <a:pos x="T2" y="T3"/>
                </a:cxn>
                <a:cxn ang="0">
                  <a:pos x="T4" y="T5"/>
                </a:cxn>
                <a:cxn ang="0">
                  <a:pos x="T6" y="T7"/>
                </a:cxn>
                <a:cxn ang="0">
                  <a:pos x="T8" y="T9"/>
                </a:cxn>
              </a:cxnLst>
              <a:rect l="0" t="0" r="r" b="b"/>
              <a:pathLst>
                <a:path w="689" h="398">
                  <a:moveTo>
                    <a:pt x="219" y="398"/>
                  </a:moveTo>
                  <a:lnTo>
                    <a:pt x="0" y="272"/>
                  </a:lnTo>
                  <a:lnTo>
                    <a:pt x="469" y="0"/>
                  </a:lnTo>
                  <a:lnTo>
                    <a:pt x="689" y="126"/>
                  </a:lnTo>
                  <a:lnTo>
                    <a:pt x="219" y="398"/>
                  </a:lnTo>
                  <a:close/>
                </a:path>
              </a:pathLst>
            </a:custGeom>
            <a:solidFill>
              <a:srgbClr val="FF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1" name="ïś1ídê"/>
            <p:cNvSpPr/>
            <p:nvPr/>
          </p:nvSpPr>
          <p:spPr bwMode="auto">
            <a:xfrm>
              <a:off x="4581525" y="3511550"/>
              <a:ext cx="746125" cy="463550"/>
            </a:xfrm>
            <a:custGeom>
              <a:avLst/>
              <a:gdLst>
                <a:gd name="T0" fmla="*/ 470 w 470"/>
                <a:gd name="T1" fmla="*/ 0 h 292"/>
                <a:gd name="T2" fmla="*/ 470 w 470"/>
                <a:gd name="T3" fmla="*/ 20 h 292"/>
                <a:gd name="T4" fmla="*/ 0 w 470"/>
                <a:gd name="T5" fmla="*/ 292 h 292"/>
                <a:gd name="T6" fmla="*/ 0 w 470"/>
                <a:gd name="T7" fmla="*/ 272 h 292"/>
                <a:gd name="T8" fmla="*/ 470 w 470"/>
                <a:gd name="T9" fmla="*/ 0 h 292"/>
              </a:gdLst>
              <a:ahLst/>
              <a:cxnLst>
                <a:cxn ang="0">
                  <a:pos x="T0" y="T1"/>
                </a:cxn>
                <a:cxn ang="0">
                  <a:pos x="T2" y="T3"/>
                </a:cxn>
                <a:cxn ang="0">
                  <a:pos x="T4" y="T5"/>
                </a:cxn>
                <a:cxn ang="0">
                  <a:pos x="T6" y="T7"/>
                </a:cxn>
                <a:cxn ang="0">
                  <a:pos x="T8" y="T9"/>
                </a:cxn>
              </a:cxnLst>
              <a:rect l="0" t="0" r="r" b="b"/>
              <a:pathLst>
                <a:path w="470" h="292">
                  <a:moveTo>
                    <a:pt x="470" y="0"/>
                  </a:moveTo>
                  <a:lnTo>
                    <a:pt x="470" y="20"/>
                  </a:lnTo>
                  <a:lnTo>
                    <a:pt x="0" y="292"/>
                  </a:lnTo>
                  <a:lnTo>
                    <a:pt x="0" y="272"/>
                  </a:lnTo>
                  <a:lnTo>
                    <a:pt x="470" y="0"/>
                  </a:lnTo>
                  <a:close/>
                </a:path>
              </a:pathLst>
            </a:custGeom>
            <a:solidFill>
              <a:srgbClr val="FC7E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2" name="îş1îḓe"/>
            <p:cNvSpPr/>
            <p:nvPr/>
          </p:nvSpPr>
          <p:spPr bwMode="auto">
            <a:xfrm>
              <a:off x="4665663" y="3486150"/>
              <a:ext cx="211138" cy="234950"/>
            </a:xfrm>
            <a:custGeom>
              <a:avLst/>
              <a:gdLst>
                <a:gd name="T0" fmla="*/ 133 w 133"/>
                <a:gd name="T1" fmla="*/ 75 h 148"/>
                <a:gd name="T2" fmla="*/ 133 w 133"/>
                <a:gd name="T3" fmla="*/ 148 h 148"/>
                <a:gd name="T4" fmla="*/ 0 w 133"/>
                <a:gd name="T5" fmla="*/ 71 h 148"/>
                <a:gd name="T6" fmla="*/ 0 w 133"/>
                <a:gd name="T7" fmla="*/ 0 h 148"/>
                <a:gd name="T8" fmla="*/ 133 w 133"/>
                <a:gd name="T9" fmla="*/ 75 h 148"/>
              </a:gdLst>
              <a:ahLst/>
              <a:cxnLst>
                <a:cxn ang="0">
                  <a:pos x="T0" y="T1"/>
                </a:cxn>
                <a:cxn ang="0">
                  <a:pos x="T2" y="T3"/>
                </a:cxn>
                <a:cxn ang="0">
                  <a:pos x="T4" y="T5"/>
                </a:cxn>
                <a:cxn ang="0">
                  <a:pos x="T6" y="T7"/>
                </a:cxn>
                <a:cxn ang="0">
                  <a:pos x="T8" y="T9"/>
                </a:cxn>
              </a:cxnLst>
              <a:rect l="0" t="0" r="r" b="b"/>
              <a:pathLst>
                <a:path w="133" h="148">
                  <a:moveTo>
                    <a:pt x="133" y="75"/>
                  </a:moveTo>
                  <a:lnTo>
                    <a:pt x="133" y="148"/>
                  </a:lnTo>
                  <a:lnTo>
                    <a:pt x="0" y="71"/>
                  </a:lnTo>
                  <a:lnTo>
                    <a:pt x="0" y="0"/>
                  </a:lnTo>
                  <a:lnTo>
                    <a:pt x="133" y="75"/>
                  </a:lnTo>
                  <a:close/>
                </a:path>
              </a:pathLst>
            </a:custGeom>
            <a:solidFill>
              <a:srgbClr val="D8D2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3" name="iṡļîḓê"/>
            <p:cNvSpPr/>
            <p:nvPr/>
          </p:nvSpPr>
          <p:spPr bwMode="auto">
            <a:xfrm>
              <a:off x="4665663" y="3292475"/>
              <a:ext cx="546100" cy="312738"/>
            </a:xfrm>
            <a:custGeom>
              <a:avLst/>
              <a:gdLst>
                <a:gd name="T0" fmla="*/ 0 w 344"/>
                <a:gd name="T1" fmla="*/ 122 h 197"/>
                <a:gd name="T2" fmla="*/ 133 w 344"/>
                <a:gd name="T3" fmla="*/ 197 h 197"/>
                <a:gd name="T4" fmla="*/ 344 w 344"/>
                <a:gd name="T5" fmla="*/ 78 h 197"/>
                <a:gd name="T6" fmla="*/ 211 w 344"/>
                <a:gd name="T7" fmla="*/ 0 h 197"/>
                <a:gd name="T8" fmla="*/ 0 w 344"/>
                <a:gd name="T9" fmla="*/ 122 h 197"/>
              </a:gdLst>
              <a:ahLst/>
              <a:cxnLst>
                <a:cxn ang="0">
                  <a:pos x="T0" y="T1"/>
                </a:cxn>
                <a:cxn ang="0">
                  <a:pos x="T2" y="T3"/>
                </a:cxn>
                <a:cxn ang="0">
                  <a:pos x="T4" y="T5"/>
                </a:cxn>
                <a:cxn ang="0">
                  <a:pos x="T6" y="T7"/>
                </a:cxn>
                <a:cxn ang="0">
                  <a:pos x="T8" y="T9"/>
                </a:cxn>
              </a:cxnLst>
              <a:rect l="0" t="0" r="r" b="b"/>
              <a:pathLst>
                <a:path w="344" h="197">
                  <a:moveTo>
                    <a:pt x="0" y="122"/>
                  </a:moveTo>
                  <a:lnTo>
                    <a:pt x="133" y="197"/>
                  </a:lnTo>
                  <a:lnTo>
                    <a:pt x="344" y="78"/>
                  </a:lnTo>
                  <a:lnTo>
                    <a:pt x="211" y="0"/>
                  </a:lnTo>
                  <a:lnTo>
                    <a:pt x="0" y="122"/>
                  </a:lnTo>
                  <a:close/>
                </a:path>
              </a:pathLst>
            </a:custGeom>
            <a:solidFill>
              <a:srgbClr val="FFF2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4" name="îşľidê"/>
            <p:cNvSpPr/>
            <p:nvPr/>
          </p:nvSpPr>
          <p:spPr bwMode="auto">
            <a:xfrm>
              <a:off x="4876800" y="3416300"/>
              <a:ext cx="334963" cy="304800"/>
            </a:xfrm>
            <a:custGeom>
              <a:avLst/>
              <a:gdLst>
                <a:gd name="T0" fmla="*/ 0 w 211"/>
                <a:gd name="T1" fmla="*/ 119 h 192"/>
                <a:gd name="T2" fmla="*/ 0 w 211"/>
                <a:gd name="T3" fmla="*/ 192 h 192"/>
                <a:gd name="T4" fmla="*/ 211 w 211"/>
                <a:gd name="T5" fmla="*/ 71 h 192"/>
                <a:gd name="T6" fmla="*/ 211 w 211"/>
                <a:gd name="T7" fmla="*/ 0 h 192"/>
                <a:gd name="T8" fmla="*/ 0 w 211"/>
                <a:gd name="T9" fmla="*/ 119 h 192"/>
              </a:gdLst>
              <a:ahLst/>
              <a:cxnLst>
                <a:cxn ang="0">
                  <a:pos x="T0" y="T1"/>
                </a:cxn>
                <a:cxn ang="0">
                  <a:pos x="T2" y="T3"/>
                </a:cxn>
                <a:cxn ang="0">
                  <a:pos x="T4" y="T5"/>
                </a:cxn>
                <a:cxn ang="0">
                  <a:pos x="T6" y="T7"/>
                </a:cxn>
                <a:cxn ang="0">
                  <a:pos x="T8" y="T9"/>
                </a:cxn>
              </a:cxnLst>
              <a:rect l="0" t="0" r="r" b="b"/>
              <a:pathLst>
                <a:path w="211" h="192">
                  <a:moveTo>
                    <a:pt x="0" y="119"/>
                  </a:moveTo>
                  <a:lnTo>
                    <a:pt x="0" y="192"/>
                  </a:lnTo>
                  <a:lnTo>
                    <a:pt x="211" y="71"/>
                  </a:lnTo>
                  <a:lnTo>
                    <a:pt x="211" y="0"/>
                  </a:lnTo>
                  <a:lnTo>
                    <a:pt x="0" y="119"/>
                  </a:lnTo>
                  <a:close/>
                </a:path>
              </a:pathLst>
            </a:custGeom>
            <a:solidFill>
              <a:srgbClr val="CBC5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5" name="ï$ḷîḑè"/>
            <p:cNvSpPr/>
            <p:nvPr/>
          </p:nvSpPr>
          <p:spPr bwMode="auto">
            <a:xfrm>
              <a:off x="4957763" y="3444875"/>
              <a:ext cx="236538" cy="209550"/>
            </a:xfrm>
            <a:custGeom>
              <a:avLst/>
              <a:gdLst>
                <a:gd name="T0" fmla="*/ 0 w 149"/>
                <a:gd name="T1" fmla="*/ 84 h 132"/>
                <a:gd name="T2" fmla="*/ 0 w 149"/>
                <a:gd name="T3" fmla="*/ 132 h 132"/>
                <a:gd name="T4" fmla="*/ 149 w 149"/>
                <a:gd name="T5" fmla="*/ 46 h 132"/>
                <a:gd name="T6" fmla="*/ 149 w 149"/>
                <a:gd name="T7" fmla="*/ 0 h 132"/>
                <a:gd name="T8" fmla="*/ 0 w 149"/>
                <a:gd name="T9" fmla="*/ 84 h 132"/>
              </a:gdLst>
              <a:ahLst/>
              <a:cxnLst>
                <a:cxn ang="0">
                  <a:pos x="T0" y="T1"/>
                </a:cxn>
                <a:cxn ang="0">
                  <a:pos x="T2" y="T3"/>
                </a:cxn>
                <a:cxn ang="0">
                  <a:pos x="T4" y="T5"/>
                </a:cxn>
                <a:cxn ang="0">
                  <a:pos x="T6" y="T7"/>
                </a:cxn>
                <a:cxn ang="0">
                  <a:pos x="T8" y="T9"/>
                </a:cxn>
              </a:cxnLst>
              <a:rect l="0" t="0" r="r" b="b"/>
              <a:pathLst>
                <a:path w="149" h="132">
                  <a:moveTo>
                    <a:pt x="0" y="84"/>
                  </a:moveTo>
                  <a:lnTo>
                    <a:pt x="0" y="132"/>
                  </a:lnTo>
                  <a:lnTo>
                    <a:pt x="149" y="46"/>
                  </a:lnTo>
                  <a:lnTo>
                    <a:pt x="149" y="0"/>
                  </a:lnTo>
                  <a:lnTo>
                    <a:pt x="0" y="84"/>
                  </a:ln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6" name="îṩḻíḑé"/>
            <p:cNvSpPr/>
            <p:nvPr/>
          </p:nvSpPr>
          <p:spPr bwMode="auto">
            <a:xfrm>
              <a:off x="4957763" y="3444875"/>
              <a:ext cx="236538" cy="209550"/>
            </a:xfrm>
            <a:custGeom>
              <a:avLst/>
              <a:gdLst>
                <a:gd name="T0" fmla="*/ 0 w 149"/>
                <a:gd name="T1" fmla="*/ 84 h 132"/>
                <a:gd name="T2" fmla="*/ 0 w 149"/>
                <a:gd name="T3" fmla="*/ 132 h 132"/>
                <a:gd name="T4" fmla="*/ 149 w 149"/>
                <a:gd name="T5" fmla="*/ 46 h 132"/>
                <a:gd name="T6" fmla="*/ 149 w 149"/>
                <a:gd name="T7" fmla="*/ 0 h 132"/>
                <a:gd name="T8" fmla="*/ 0 w 149"/>
                <a:gd name="T9" fmla="*/ 84 h 132"/>
                <a:gd name="T10" fmla="*/ 142 w 149"/>
                <a:gd name="T11" fmla="*/ 42 h 132"/>
                <a:gd name="T12" fmla="*/ 9 w 149"/>
                <a:gd name="T13" fmla="*/ 119 h 132"/>
                <a:gd name="T14" fmla="*/ 9 w 149"/>
                <a:gd name="T15" fmla="*/ 88 h 132"/>
                <a:gd name="T16" fmla="*/ 142 w 149"/>
                <a:gd name="T17" fmla="*/ 11 h 132"/>
                <a:gd name="T18" fmla="*/ 142 w 149"/>
                <a:gd name="T19" fmla="*/ 4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32">
                  <a:moveTo>
                    <a:pt x="0" y="84"/>
                  </a:moveTo>
                  <a:lnTo>
                    <a:pt x="0" y="132"/>
                  </a:lnTo>
                  <a:lnTo>
                    <a:pt x="149" y="46"/>
                  </a:lnTo>
                  <a:lnTo>
                    <a:pt x="149" y="0"/>
                  </a:lnTo>
                  <a:lnTo>
                    <a:pt x="0" y="84"/>
                  </a:lnTo>
                  <a:close/>
                  <a:moveTo>
                    <a:pt x="142" y="42"/>
                  </a:moveTo>
                  <a:lnTo>
                    <a:pt x="9" y="119"/>
                  </a:lnTo>
                  <a:lnTo>
                    <a:pt x="9" y="88"/>
                  </a:lnTo>
                  <a:lnTo>
                    <a:pt x="142" y="11"/>
                  </a:lnTo>
                  <a:lnTo>
                    <a:pt x="142" y="42"/>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7" name="ïşḷîḑê"/>
            <p:cNvSpPr/>
            <p:nvPr/>
          </p:nvSpPr>
          <p:spPr bwMode="auto">
            <a:xfrm>
              <a:off x="4891088" y="3587750"/>
              <a:ext cx="55563" cy="106363"/>
            </a:xfrm>
            <a:custGeom>
              <a:avLst/>
              <a:gdLst>
                <a:gd name="T0" fmla="*/ 0 w 35"/>
                <a:gd name="T1" fmla="*/ 20 h 67"/>
                <a:gd name="T2" fmla="*/ 0 w 35"/>
                <a:gd name="T3" fmla="*/ 67 h 67"/>
                <a:gd name="T4" fmla="*/ 35 w 35"/>
                <a:gd name="T5" fmla="*/ 47 h 67"/>
                <a:gd name="T6" fmla="*/ 35 w 35"/>
                <a:gd name="T7" fmla="*/ 0 h 67"/>
                <a:gd name="T8" fmla="*/ 0 w 35"/>
                <a:gd name="T9" fmla="*/ 20 h 67"/>
              </a:gdLst>
              <a:ahLst/>
              <a:cxnLst>
                <a:cxn ang="0">
                  <a:pos x="T0" y="T1"/>
                </a:cxn>
                <a:cxn ang="0">
                  <a:pos x="T2" y="T3"/>
                </a:cxn>
                <a:cxn ang="0">
                  <a:pos x="T4" y="T5"/>
                </a:cxn>
                <a:cxn ang="0">
                  <a:pos x="T6" y="T7"/>
                </a:cxn>
                <a:cxn ang="0">
                  <a:pos x="T8" y="T9"/>
                </a:cxn>
              </a:cxnLst>
              <a:rect l="0" t="0" r="r" b="b"/>
              <a:pathLst>
                <a:path w="35" h="67">
                  <a:moveTo>
                    <a:pt x="0" y="20"/>
                  </a:moveTo>
                  <a:lnTo>
                    <a:pt x="0" y="67"/>
                  </a:lnTo>
                  <a:lnTo>
                    <a:pt x="35" y="47"/>
                  </a:lnTo>
                  <a:lnTo>
                    <a:pt x="35" y="0"/>
                  </a:lnTo>
                  <a:lnTo>
                    <a:pt x="0" y="20"/>
                  </a:ln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8" name="íṡ1îḑè"/>
            <p:cNvSpPr/>
            <p:nvPr/>
          </p:nvSpPr>
          <p:spPr bwMode="auto">
            <a:xfrm>
              <a:off x="4233863" y="3367088"/>
              <a:ext cx="347663" cy="234950"/>
            </a:xfrm>
            <a:custGeom>
              <a:avLst/>
              <a:gdLst>
                <a:gd name="T0" fmla="*/ 219 w 219"/>
                <a:gd name="T1" fmla="*/ 128 h 148"/>
                <a:gd name="T2" fmla="*/ 219 w 219"/>
                <a:gd name="T3" fmla="*/ 148 h 148"/>
                <a:gd name="T4" fmla="*/ 0 w 219"/>
                <a:gd name="T5" fmla="*/ 20 h 148"/>
                <a:gd name="T6" fmla="*/ 0 w 219"/>
                <a:gd name="T7" fmla="*/ 0 h 148"/>
                <a:gd name="T8" fmla="*/ 219 w 219"/>
                <a:gd name="T9" fmla="*/ 128 h 148"/>
              </a:gdLst>
              <a:ahLst/>
              <a:cxnLst>
                <a:cxn ang="0">
                  <a:pos x="T0" y="T1"/>
                </a:cxn>
                <a:cxn ang="0">
                  <a:pos x="T2" y="T3"/>
                </a:cxn>
                <a:cxn ang="0">
                  <a:pos x="T4" y="T5"/>
                </a:cxn>
                <a:cxn ang="0">
                  <a:pos x="T6" y="T7"/>
                </a:cxn>
                <a:cxn ang="0">
                  <a:pos x="T8" y="T9"/>
                </a:cxn>
              </a:cxnLst>
              <a:rect l="0" t="0" r="r" b="b"/>
              <a:pathLst>
                <a:path w="219" h="148">
                  <a:moveTo>
                    <a:pt x="219" y="128"/>
                  </a:moveTo>
                  <a:lnTo>
                    <a:pt x="219" y="148"/>
                  </a:lnTo>
                  <a:lnTo>
                    <a:pt x="0" y="20"/>
                  </a:lnTo>
                  <a:lnTo>
                    <a:pt x="0" y="0"/>
                  </a:lnTo>
                  <a:lnTo>
                    <a:pt x="219" y="128"/>
                  </a:lnTo>
                  <a:close/>
                </a:path>
              </a:pathLst>
            </a:custGeom>
            <a:solidFill>
              <a:srgbClr val="D7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9" name="íṧḷîďé"/>
            <p:cNvSpPr/>
            <p:nvPr/>
          </p:nvSpPr>
          <p:spPr bwMode="auto">
            <a:xfrm>
              <a:off x="4233863" y="2938463"/>
              <a:ext cx="1093788" cy="631825"/>
            </a:xfrm>
            <a:custGeom>
              <a:avLst/>
              <a:gdLst>
                <a:gd name="T0" fmla="*/ 219 w 689"/>
                <a:gd name="T1" fmla="*/ 398 h 398"/>
                <a:gd name="T2" fmla="*/ 0 w 689"/>
                <a:gd name="T3" fmla="*/ 270 h 398"/>
                <a:gd name="T4" fmla="*/ 469 w 689"/>
                <a:gd name="T5" fmla="*/ 0 h 398"/>
                <a:gd name="T6" fmla="*/ 689 w 689"/>
                <a:gd name="T7" fmla="*/ 126 h 398"/>
                <a:gd name="T8" fmla="*/ 219 w 689"/>
                <a:gd name="T9" fmla="*/ 398 h 398"/>
              </a:gdLst>
              <a:ahLst/>
              <a:cxnLst>
                <a:cxn ang="0">
                  <a:pos x="T0" y="T1"/>
                </a:cxn>
                <a:cxn ang="0">
                  <a:pos x="T2" y="T3"/>
                </a:cxn>
                <a:cxn ang="0">
                  <a:pos x="T4" y="T5"/>
                </a:cxn>
                <a:cxn ang="0">
                  <a:pos x="T6" y="T7"/>
                </a:cxn>
                <a:cxn ang="0">
                  <a:pos x="T8" y="T9"/>
                </a:cxn>
              </a:cxnLst>
              <a:rect l="0" t="0" r="r" b="b"/>
              <a:pathLst>
                <a:path w="689" h="398">
                  <a:moveTo>
                    <a:pt x="219" y="398"/>
                  </a:moveTo>
                  <a:lnTo>
                    <a:pt x="0" y="270"/>
                  </a:lnTo>
                  <a:lnTo>
                    <a:pt x="469" y="0"/>
                  </a:lnTo>
                  <a:lnTo>
                    <a:pt x="689" y="126"/>
                  </a:lnTo>
                  <a:lnTo>
                    <a:pt x="219" y="398"/>
                  </a:lnTo>
                  <a:close/>
                </a:path>
              </a:pathLst>
            </a:custGeom>
            <a:solidFill>
              <a:srgbClr val="FF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0" name="išliḑê"/>
            <p:cNvSpPr/>
            <p:nvPr/>
          </p:nvSpPr>
          <p:spPr bwMode="auto">
            <a:xfrm>
              <a:off x="4581525" y="3138488"/>
              <a:ext cx="746125" cy="463550"/>
            </a:xfrm>
            <a:custGeom>
              <a:avLst/>
              <a:gdLst>
                <a:gd name="T0" fmla="*/ 470 w 470"/>
                <a:gd name="T1" fmla="*/ 0 h 292"/>
                <a:gd name="T2" fmla="*/ 470 w 470"/>
                <a:gd name="T3" fmla="*/ 20 h 292"/>
                <a:gd name="T4" fmla="*/ 0 w 470"/>
                <a:gd name="T5" fmla="*/ 292 h 292"/>
                <a:gd name="T6" fmla="*/ 0 w 470"/>
                <a:gd name="T7" fmla="*/ 272 h 292"/>
                <a:gd name="T8" fmla="*/ 470 w 470"/>
                <a:gd name="T9" fmla="*/ 0 h 292"/>
              </a:gdLst>
              <a:ahLst/>
              <a:cxnLst>
                <a:cxn ang="0">
                  <a:pos x="T0" y="T1"/>
                </a:cxn>
                <a:cxn ang="0">
                  <a:pos x="T2" y="T3"/>
                </a:cxn>
                <a:cxn ang="0">
                  <a:pos x="T4" y="T5"/>
                </a:cxn>
                <a:cxn ang="0">
                  <a:pos x="T6" y="T7"/>
                </a:cxn>
                <a:cxn ang="0">
                  <a:pos x="T8" y="T9"/>
                </a:cxn>
              </a:cxnLst>
              <a:rect l="0" t="0" r="r" b="b"/>
              <a:pathLst>
                <a:path w="470" h="292">
                  <a:moveTo>
                    <a:pt x="470" y="0"/>
                  </a:moveTo>
                  <a:lnTo>
                    <a:pt x="470" y="20"/>
                  </a:lnTo>
                  <a:lnTo>
                    <a:pt x="0" y="292"/>
                  </a:lnTo>
                  <a:lnTo>
                    <a:pt x="0" y="272"/>
                  </a:lnTo>
                  <a:lnTo>
                    <a:pt x="470" y="0"/>
                  </a:lnTo>
                  <a:close/>
                </a:path>
              </a:pathLst>
            </a:custGeom>
            <a:solidFill>
              <a:srgbClr val="FC7E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1" name="işľîde"/>
            <p:cNvSpPr/>
            <p:nvPr/>
          </p:nvSpPr>
          <p:spPr bwMode="auto">
            <a:xfrm>
              <a:off x="4694238" y="2930525"/>
              <a:ext cx="207963" cy="355600"/>
            </a:xfrm>
            <a:custGeom>
              <a:avLst/>
              <a:gdLst>
                <a:gd name="T0" fmla="*/ 131 w 131"/>
                <a:gd name="T1" fmla="*/ 78 h 224"/>
                <a:gd name="T2" fmla="*/ 131 w 131"/>
                <a:gd name="T3" fmla="*/ 224 h 224"/>
                <a:gd name="T4" fmla="*/ 0 w 131"/>
                <a:gd name="T5" fmla="*/ 147 h 224"/>
                <a:gd name="T6" fmla="*/ 0 w 131"/>
                <a:gd name="T7" fmla="*/ 0 h 224"/>
                <a:gd name="T8" fmla="*/ 131 w 131"/>
                <a:gd name="T9" fmla="*/ 78 h 224"/>
              </a:gdLst>
              <a:ahLst/>
              <a:cxnLst>
                <a:cxn ang="0">
                  <a:pos x="T0" y="T1"/>
                </a:cxn>
                <a:cxn ang="0">
                  <a:pos x="T2" y="T3"/>
                </a:cxn>
                <a:cxn ang="0">
                  <a:pos x="T4" y="T5"/>
                </a:cxn>
                <a:cxn ang="0">
                  <a:pos x="T6" y="T7"/>
                </a:cxn>
                <a:cxn ang="0">
                  <a:pos x="T8" y="T9"/>
                </a:cxn>
              </a:cxnLst>
              <a:rect l="0" t="0" r="r" b="b"/>
              <a:pathLst>
                <a:path w="131" h="224">
                  <a:moveTo>
                    <a:pt x="131" y="78"/>
                  </a:moveTo>
                  <a:lnTo>
                    <a:pt x="131" y="224"/>
                  </a:lnTo>
                  <a:lnTo>
                    <a:pt x="0" y="147"/>
                  </a:lnTo>
                  <a:lnTo>
                    <a:pt x="0" y="0"/>
                  </a:lnTo>
                  <a:lnTo>
                    <a:pt x="131" y="78"/>
                  </a:lnTo>
                  <a:close/>
                </a:path>
              </a:pathLst>
            </a:custGeom>
            <a:solidFill>
              <a:srgbClr val="D8D2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2" name="iṧḷiďé"/>
            <p:cNvSpPr/>
            <p:nvPr/>
          </p:nvSpPr>
          <p:spPr bwMode="auto">
            <a:xfrm>
              <a:off x="4694238" y="2741613"/>
              <a:ext cx="541338" cy="312738"/>
            </a:xfrm>
            <a:custGeom>
              <a:avLst/>
              <a:gdLst>
                <a:gd name="T0" fmla="*/ 0 w 341"/>
                <a:gd name="T1" fmla="*/ 119 h 197"/>
                <a:gd name="T2" fmla="*/ 131 w 341"/>
                <a:gd name="T3" fmla="*/ 197 h 197"/>
                <a:gd name="T4" fmla="*/ 341 w 341"/>
                <a:gd name="T5" fmla="*/ 75 h 197"/>
                <a:gd name="T6" fmla="*/ 210 w 341"/>
                <a:gd name="T7" fmla="*/ 0 h 197"/>
                <a:gd name="T8" fmla="*/ 0 w 341"/>
                <a:gd name="T9" fmla="*/ 119 h 197"/>
              </a:gdLst>
              <a:ahLst/>
              <a:cxnLst>
                <a:cxn ang="0">
                  <a:pos x="T0" y="T1"/>
                </a:cxn>
                <a:cxn ang="0">
                  <a:pos x="T2" y="T3"/>
                </a:cxn>
                <a:cxn ang="0">
                  <a:pos x="T4" y="T5"/>
                </a:cxn>
                <a:cxn ang="0">
                  <a:pos x="T6" y="T7"/>
                </a:cxn>
                <a:cxn ang="0">
                  <a:pos x="T8" y="T9"/>
                </a:cxn>
              </a:cxnLst>
              <a:rect l="0" t="0" r="r" b="b"/>
              <a:pathLst>
                <a:path w="341" h="197">
                  <a:moveTo>
                    <a:pt x="0" y="119"/>
                  </a:moveTo>
                  <a:lnTo>
                    <a:pt x="131" y="197"/>
                  </a:lnTo>
                  <a:lnTo>
                    <a:pt x="341" y="75"/>
                  </a:lnTo>
                  <a:lnTo>
                    <a:pt x="210" y="0"/>
                  </a:lnTo>
                  <a:lnTo>
                    <a:pt x="0" y="119"/>
                  </a:lnTo>
                  <a:close/>
                </a:path>
              </a:pathLst>
            </a:custGeom>
            <a:solidFill>
              <a:srgbClr val="FFF2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3" name="isľîḓé"/>
            <p:cNvSpPr/>
            <p:nvPr/>
          </p:nvSpPr>
          <p:spPr bwMode="auto">
            <a:xfrm>
              <a:off x="4902200" y="2860675"/>
              <a:ext cx="333375" cy="425450"/>
            </a:xfrm>
            <a:custGeom>
              <a:avLst/>
              <a:gdLst>
                <a:gd name="T0" fmla="*/ 0 w 210"/>
                <a:gd name="T1" fmla="*/ 122 h 268"/>
                <a:gd name="T2" fmla="*/ 0 w 210"/>
                <a:gd name="T3" fmla="*/ 268 h 268"/>
                <a:gd name="T4" fmla="*/ 210 w 210"/>
                <a:gd name="T5" fmla="*/ 146 h 268"/>
                <a:gd name="T6" fmla="*/ 210 w 210"/>
                <a:gd name="T7" fmla="*/ 0 h 268"/>
                <a:gd name="T8" fmla="*/ 0 w 210"/>
                <a:gd name="T9" fmla="*/ 122 h 268"/>
              </a:gdLst>
              <a:ahLst/>
              <a:cxnLst>
                <a:cxn ang="0">
                  <a:pos x="T0" y="T1"/>
                </a:cxn>
                <a:cxn ang="0">
                  <a:pos x="T2" y="T3"/>
                </a:cxn>
                <a:cxn ang="0">
                  <a:pos x="T4" y="T5"/>
                </a:cxn>
                <a:cxn ang="0">
                  <a:pos x="T6" y="T7"/>
                </a:cxn>
                <a:cxn ang="0">
                  <a:pos x="T8" y="T9"/>
                </a:cxn>
              </a:cxnLst>
              <a:rect l="0" t="0" r="r" b="b"/>
              <a:pathLst>
                <a:path w="210" h="268">
                  <a:moveTo>
                    <a:pt x="0" y="122"/>
                  </a:moveTo>
                  <a:lnTo>
                    <a:pt x="0" y="268"/>
                  </a:lnTo>
                  <a:lnTo>
                    <a:pt x="210" y="146"/>
                  </a:lnTo>
                  <a:lnTo>
                    <a:pt x="210" y="0"/>
                  </a:lnTo>
                  <a:lnTo>
                    <a:pt x="0" y="122"/>
                  </a:lnTo>
                  <a:close/>
                </a:path>
              </a:pathLst>
            </a:custGeom>
            <a:solidFill>
              <a:srgbClr val="CBC5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4" name="î$ļíḍê"/>
            <p:cNvSpPr/>
            <p:nvPr/>
          </p:nvSpPr>
          <p:spPr bwMode="auto">
            <a:xfrm>
              <a:off x="4986338" y="2889250"/>
              <a:ext cx="234950" cy="327025"/>
            </a:xfrm>
            <a:custGeom>
              <a:avLst/>
              <a:gdLst>
                <a:gd name="T0" fmla="*/ 0 w 148"/>
                <a:gd name="T1" fmla="*/ 86 h 206"/>
                <a:gd name="T2" fmla="*/ 0 w 148"/>
                <a:gd name="T3" fmla="*/ 206 h 206"/>
                <a:gd name="T4" fmla="*/ 148 w 148"/>
                <a:gd name="T5" fmla="*/ 122 h 206"/>
                <a:gd name="T6" fmla="*/ 148 w 148"/>
                <a:gd name="T7" fmla="*/ 0 h 206"/>
                <a:gd name="T8" fmla="*/ 0 w 148"/>
                <a:gd name="T9" fmla="*/ 86 h 206"/>
              </a:gdLst>
              <a:ahLst/>
              <a:cxnLst>
                <a:cxn ang="0">
                  <a:pos x="T0" y="T1"/>
                </a:cxn>
                <a:cxn ang="0">
                  <a:pos x="T2" y="T3"/>
                </a:cxn>
                <a:cxn ang="0">
                  <a:pos x="T4" y="T5"/>
                </a:cxn>
                <a:cxn ang="0">
                  <a:pos x="T6" y="T7"/>
                </a:cxn>
                <a:cxn ang="0">
                  <a:pos x="T8" y="T9"/>
                </a:cxn>
              </a:cxnLst>
              <a:rect l="0" t="0" r="r" b="b"/>
              <a:pathLst>
                <a:path w="148" h="206">
                  <a:moveTo>
                    <a:pt x="0" y="86"/>
                  </a:moveTo>
                  <a:lnTo>
                    <a:pt x="0" y="206"/>
                  </a:lnTo>
                  <a:lnTo>
                    <a:pt x="148" y="122"/>
                  </a:lnTo>
                  <a:lnTo>
                    <a:pt x="148" y="0"/>
                  </a:lnTo>
                  <a:lnTo>
                    <a:pt x="0" y="86"/>
                  </a:lnTo>
                  <a:close/>
                </a:path>
              </a:pathLst>
            </a:custGeom>
            <a:solidFill>
              <a:srgbClr val="01A4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5" name="îSļiḋé"/>
            <p:cNvSpPr/>
            <p:nvPr/>
          </p:nvSpPr>
          <p:spPr bwMode="auto">
            <a:xfrm>
              <a:off x="4986338" y="2889250"/>
              <a:ext cx="234950" cy="327025"/>
            </a:xfrm>
            <a:custGeom>
              <a:avLst/>
              <a:gdLst>
                <a:gd name="T0" fmla="*/ 0 w 148"/>
                <a:gd name="T1" fmla="*/ 86 h 206"/>
                <a:gd name="T2" fmla="*/ 0 w 148"/>
                <a:gd name="T3" fmla="*/ 206 h 206"/>
                <a:gd name="T4" fmla="*/ 148 w 148"/>
                <a:gd name="T5" fmla="*/ 122 h 206"/>
                <a:gd name="T6" fmla="*/ 148 w 148"/>
                <a:gd name="T7" fmla="*/ 0 h 206"/>
                <a:gd name="T8" fmla="*/ 0 w 148"/>
                <a:gd name="T9" fmla="*/ 86 h 206"/>
                <a:gd name="T10" fmla="*/ 142 w 148"/>
                <a:gd name="T11" fmla="*/ 117 h 206"/>
                <a:gd name="T12" fmla="*/ 6 w 148"/>
                <a:gd name="T13" fmla="*/ 195 h 206"/>
                <a:gd name="T14" fmla="*/ 6 w 148"/>
                <a:gd name="T15" fmla="*/ 91 h 206"/>
                <a:gd name="T16" fmla="*/ 142 w 148"/>
                <a:gd name="T17" fmla="*/ 13 h 206"/>
                <a:gd name="T18" fmla="*/ 142 w 148"/>
                <a:gd name="T19" fmla="*/ 11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206">
                  <a:moveTo>
                    <a:pt x="0" y="86"/>
                  </a:moveTo>
                  <a:lnTo>
                    <a:pt x="0" y="206"/>
                  </a:lnTo>
                  <a:lnTo>
                    <a:pt x="148" y="122"/>
                  </a:lnTo>
                  <a:lnTo>
                    <a:pt x="148" y="0"/>
                  </a:lnTo>
                  <a:lnTo>
                    <a:pt x="0" y="86"/>
                  </a:lnTo>
                  <a:close/>
                  <a:moveTo>
                    <a:pt x="142" y="117"/>
                  </a:moveTo>
                  <a:lnTo>
                    <a:pt x="6" y="195"/>
                  </a:lnTo>
                  <a:lnTo>
                    <a:pt x="6" y="91"/>
                  </a:lnTo>
                  <a:lnTo>
                    <a:pt x="142" y="13"/>
                  </a:lnTo>
                  <a:lnTo>
                    <a:pt x="142" y="11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6" name="íṣľïḋé"/>
            <p:cNvSpPr/>
            <p:nvPr/>
          </p:nvSpPr>
          <p:spPr bwMode="auto">
            <a:xfrm>
              <a:off x="4916488" y="3033713"/>
              <a:ext cx="55563" cy="223838"/>
            </a:xfrm>
            <a:custGeom>
              <a:avLst/>
              <a:gdLst>
                <a:gd name="T0" fmla="*/ 0 w 35"/>
                <a:gd name="T1" fmla="*/ 20 h 141"/>
                <a:gd name="T2" fmla="*/ 0 w 35"/>
                <a:gd name="T3" fmla="*/ 141 h 141"/>
                <a:gd name="T4" fmla="*/ 35 w 35"/>
                <a:gd name="T5" fmla="*/ 121 h 141"/>
                <a:gd name="T6" fmla="*/ 35 w 35"/>
                <a:gd name="T7" fmla="*/ 0 h 141"/>
                <a:gd name="T8" fmla="*/ 0 w 35"/>
                <a:gd name="T9" fmla="*/ 20 h 141"/>
              </a:gdLst>
              <a:ahLst/>
              <a:cxnLst>
                <a:cxn ang="0">
                  <a:pos x="T0" y="T1"/>
                </a:cxn>
                <a:cxn ang="0">
                  <a:pos x="T2" y="T3"/>
                </a:cxn>
                <a:cxn ang="0">
                  <a:pos x="T4" y="T5"/>
                </a:cxn>
                <a:cxn ang="0">
                  <a:pos x="T6" y="T7"/>
                </a:cxn>
                <a:cxn ang="0">
                  <a:pos x="T8" y="T9"/>
                </a:cxn>
              </a:cxnLst>
              <a:rect l="0" t="0" r="r" b="b"/>
              <a:pathLst>
                <a:path w="35" h="141">
                  <a:moveTo>
                    <a:pt x="0" y="20"/>
                  </a:moveTo>
                  <a:lnTo>
                    <a:pt x="0" y="141"/>
                  </a:lnTo>
                  <a:lnTo>
                    <a:pt x="35" y="121"/>
                  </a:lnTo>
                  <a:lnTo>
                    <a:pt x="35" y="0"/>
                  </a:lnTo>
                  <a:lnTo>
                    <a:pt x="0" y="20"/>
                  </a:lnTo>
                  <a:close/>
                </a:path>
              </a:pathLst>
            </a:custGeom>
            <a:solidFill>
              <a:srgbClr val="01A4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7" name="íṣľïḍé"/>
            <p:cNvSpPr/>
            <p:nvPr/>
          </p:nvSpPr>
          <p:spPr bwMode="auto">
            <a:xfrm>
              <a:off x="4324350" y="3262313"/>
              <a:ext cx="207963" cy="234950"/>
            </a:xfrm>
            <a:custGeom>
              <a:avLst/>
              <a:gdLst>
                <a:gd name="T0" fmla="*/ 131 w 131"/>
                <a:gd name="T1" fmla="*/ 77 h 148"/>
                <a:gd name="T2" fmla="*/ 131 w 131"/>
                <a:gd name="T3" fmla="*/ 148 h 148"/>
                <a:gd name="T4" fmla="*/ 0 w 131"/>
                <a:gd name="T5" fmla="*/ 70 h 148"/>
                <a:gd name="T6" fmla="*/ 0 w 131"/>
                <a:gd name="T7" fmla="*/ 0 h 148"/>
                <a:gd name="T8" fmla="*/ 131 w 131"/>
                <a:gd name="T9" fmla="*/ 77 h 148"/>
              </a:gdLst>
              <a:ahLst/>
              <a:cxnLst>
                <a:cxn ang="0">
                  <a:pos x="T0" y="T1"/>
                </a:cxn>
                <a:cxn ang="0">
                  <a:pos x="T2" y="T3"/>
                </a:cxn>
                <a:cxn ang="0">
                  <a:pos x="T4" y="T5"/>
                </a:cxn>
                <a:cxn ang="0">
                  <a:pos x="T6" y="T7"/>
                </a:cxn>
                <a:cxn ang="0">
                  <a:pos x="T8" y="T9"/>
                </a:cxn>
              </a:cxnLst>
              <a:rect l="0" t="0" r="r" b="b"/>
              <a:pathLst>
                <a:path w="131" h="148">
                  <a:moveTo>
                    <a:pt x="131" y="77"/>
                  </a:moveTo>
                  <a:lnTo>
                    <a:pt x="131" y="148"/>
                  </a:lnTo>
                  <a:lnTo>
                    <a:pt x="0" y="70"/>
                  </a:lnTo>
                  <a:lnTo>
                    <a:pt x="0" y="0"/>
                  </a:lnTo>
                  <a:lnTo>
                    <a:pt x="131" y="77"/>
                  </a:lnTo>
                  <a:close/>
                </a:path>
              </a:pathLst>
            </a:custGeom>
            <a:solidFill>
              <a:srgbClr val="D8D2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8" name="îśḻiḍê"/>
            <p:cNvSpPr/>
            <p:nvPr/>
          </p:nvSpPr>
          <p:spPr bwMode="auto">
            <a:xfrm>
              <a:off x="4324350" y="3071813"/>
              <a:ext cx="542925" cy="312738"/>
            </a:xfrm>
            <a:custGeom>
              <a:avLst/>
              <a:gdLst>
                <a:gd name="T0" fmla="*/ 0 w 342"/>
                <a:gd name="T1" fmla="*/ 120 h 197"/>
                <a:gd name="T2" fmla="*/ 131 w 342"/>
                <a:gd name="T3" fmla="*/ 197 h 197"/>
                <a:gd name="T4" fmla="*/ 342 w 342"/>
                <a:gd name="T5" fmla="*/ 75 h 197"/>
                <a:gd name="T6" fmla="*/ 211 w 342"/>
                <a:gd name="T7" fmla="*/ 0 h 197"/>
                <a:gd name="T8" fmla="*/ 0 w 342"/>
                <a:gd name="T9" fmla="*/ 120 h 197"/>
              </a:gdLst>
              <a:ahLst/>
              <a:cxnLst>
                <a:cxn ang="0">
                  <a:pos x="T0" y="T1"/>
                </a:cxn>
                <a:cxn ang="0">
                  <a:pos x="T2" y="T3"/>
                </a:cxn>
                <a:cxn ang="0">
                  <a:pos x="T4" y="T5"/>
                </a:cxn>
                <a:cxn ang="0">
                  <a:pos x="T6" y="T7"/>
                </a:cxn>
                <a:cxn ang="0">
                  <a:pos x="T8" y="T9"/>
                </a:cxn>
              </a:cxnLst>
              <a:rect l="0" t="0" r="r" b="b"/>
              <a:pathLst>
                <a:path w="342" h="197">
                  <a:moveTo>
                    <a:pt x="0" y="120"/>
                  </a:moveTo>
                  <a:lnTo>
                    <a:pt x="131" y="197"/>
                  </a:lnTo>
                  <a:lnTo>
                    <a:pt x="342" y="75"/>
                  </a:lnTo>
                  <a:lnTo>
                    <a:pt x="211" y="0"/>
                  </a:lnTo>
                  <a:lnTo>
                    <a:pt x="0" y="120"/>
                  </a:lnTo>
                  <a:close/>
                </a:path>
              </a:pathLst>
            </a:custGeom>
            <a:solidFill>
              <a:srgbClr val="FFF2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9" name="íṥ1îḍè"/>
            <p:cNvSpPr/>
            <p:nvPr/>
          </p:nvSpPr>
          <p:spPr bwMode="auto">
            <a:xfrm>
              <a:off x="4532313" y="3190875"/>
              <a:ext cx="334963" cy="306388"/>
            </a:xfrm>
            <a:custGeom>
              <a:avLst/>
              <a:gdLst>
                <a:gd name="T0" fmla="*/ 0 w 211"/>
                <a:gd name="T1" fmla="*/ 122 h 193"/>
                <a:gd name="T2" fmla="*/ 0 w 211"/>
                <a:gd name="T3" fmla="*/ 193 h 193"/>
                <a:gd name="T4" fmla="*/ 211 w 211"/>
                <a:gd name="T5" fmla="*/ 73 h 193"/>
                <a:gd name="T6" fmla="*/ 211 w 211"/>
                <a:gd name="T7" fmla="*/ 0 h 193"/>
                <a:gd name="T8" fmla="*/ 0 w 211"/>
                <a:gd name="T9" fmla="*/ 122 h 193"/>
              </a:gdLst>
              <a:ahLst/>
              <a:cxnLst>
                <a:cxn ang="0">
                  <a:pos x="T0" y="T1"/>
                </a:cxn>
                <a:cxn ang="0">
                  <a:pos x="T2" y="T3"/>
                </a:cxn>
                <a:cxn ang="0">
                  <a:pos x="T4" y="T5"/>
                </a:cxn>
                <a:cxn ang="0">
                  <a:pos x="T6" y="T7"/>
                </a:cxn>
                <a:cxn ang="0">
                  <a:pos x="T8" y="T9"/>
                </a:cxn>
              </a:cxnLst>
              <a:rect l="0" t="0" r="r" b="b"/>
              <a:pathLst>
                <a:path w="211" h="193">
                  <a:moveTo>
                    <a:pt x="0" y="122"/>
                  </a:moveTo>
                  <a:lnTo>
                    <a:pt x="0" y="193"/>
                  </a:lnTo>
                  <a:lnTo>
                    <a:pt x="211" y="73"/>
                  </a:lnTo>
                  <a:lnTo>
                    <a:pt x="211" y="0"/>
                  </a:lnTo>
                  <a:lnTo>
                    <a:pt x="0" y="122"/>
                  </a:lnTo>
                  <a:close/>
                </a:path>
              </a:pathLst>
            </a:custGeom>
            <a:solidFill>
              <a:srgbClr val="CBC5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0" name="íšļîďê"/>
            <p:cNvSpPr/>
            <p:nvPr/>
          </p:nvSpPr>
          <p:spPr bwMode="auto">
            <a:xfrm>
              <a:off x="4616450" y="3219450"/>
              <a:ext cx="236538" cy="211138"/>
            </a:xfrm>
            <a:custGeom>
              <a:avLst/>
              <a:gdLst>
                <a:gd name="T0" fmla="*/ 0 w 149"/>
                <a:gd name="T1" fmla="*/ 86 h 133"/>
                <a:gd name="T2" fmla="*/ 0 w 149"/>
                <a:gd name="T3" fmla="*/ 133 h 133"/>
                <a:gd name="T4" fmla="*/ 149 w 149"/>
                <a:gd name="T5" fmla="*/ 46 h 133"/>
                <a:gd name="T6" fmla="*/ 149 w 149"/>
                <a:gd name="T7" fmla="*/ 0 h 133"/>
                <a:gd name="T8" fmla="*/ 0 w 149"/>
                <a:gd name="T9" fmla="*/ 86 h 133"/>
              </a:gdLst>
              <a:ahLst/>
              <a:cxnLst>
                <a:cxn ang="0">
                  <a:pos x="T0" y="T1"/>
                </a:cxn>
                <a:cxn ang="0">
                  <a:pos x="T2" y="T3"/>
                </a:cxn>
                <a:cxn ang="0">
                  <a:pos x="T4" y="T5"/>
                </a:cxn>
                <a:cxn ang="0">
                  <a:pos x="T6" y="T7"/>
                </a:cxn>
                <a:cxn ang="0">
                  <a:pos x="T8" y="T9"/>
                </a:cxn>
              </a:cxnLst>
              <a:rect l="0" t="0" r="r" b="b"/>
              <a:pathLst>
                <a:path w="149" h="133">
                  <a:moveTo>
                    <a:pt x="0" y="86"/>
                  </a:moveTo>
                  <a:lnTo>
                    <a:pt x="0" y="133"/>
                  </a:lnTo>
                  <a:lnTo>
                    <a:pt x="149" y="46"/>
                  </a:lnTo>
                  <a:lnTo>
                    <a:pt x="149" y="0"/>
                  </a:lnTo>
                  <a:lnTo>
                    <a:pt x="0" y="86"/>
                  </a:lnTo>
                  <a:close/>
                </a:path>
              </a:pathLst>
            </a:custGeom>
            <a:solidFill>
              <a:srgbClr val="01A4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1" name="îSļiḓè"/>
            <p:cNvSpPr/>
            <p:nvPr/>
          </p:nvSpPr>
          <p:spPr bwMode="auto">
            <a:xfrm>
              <a:off x="4616450" y="3219450"/>
              <a:ext cx="236538" cy="211138"/>
            </a:xfrm>
            <a:custGeom>
              <a:avLst/>
              <a:gdLst>
                <a:gd name="T0" fmla="*/ 0 w 149"/>
                <a:gd name="T1" fmla="*/ 86 h 133"/>
                <a:gd name="T2" fmla="*/ 0 w 149"/>
                <a:gd name="T3" fmla="*/ 133 h 133"/>
                <a:gd name="T4" fmla="*/ 149 w 149"/>
                <a:gd name="T5" fmla="*/ 46 h 133"/>
                <a:gd name="T6" fmla="*/ 149 w 149"/>
                <a:gd name="T7" fmla="*/ 0 h 133"/>
                <a:gd name="T8" fmla="*/ 0 w 149"/>
                <a:gd name="T9" fmla="*/ 86 h 133"/>
                <a:gd name="T10" fmla="*/ 142 w 149"/>
                <a:gd name="T11" fmla="*/ 44 h 133"/>
                <a:gd name="T12" fmla="*/ 7 w 149"/>
                <a:gd name="T13" fmla="*/ 119 h 133"/>
                <a:gd name="T14" fmla="*/ 7 w 149"/>
                <a:gd name="T15" fmla="*/ 91 h 133"/>
                <a:gd name="T16" fmla="*/ 142 w 149"/>
                <a:gd name="T17" fmla="*/ 13 h 133"/>
                <a:gd name="T18" fmla="*/ 142 w 149"/>
                <a:gd name="T19" fmla="*/ 4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33">
                  <a:moveTo>
                    <a:pt x="0" y="86"/>
                  </a:moveTo>
                  <a:lnTo>
                    <a:pt x="0" y="133"/>
                  </a:lnTo>
                  <a:lnTo>
                    <a:pt x="149" y="46"/>
                  </a:lnTo>
                  <a:lnTo>
                    <a:pt x="149" y="0"/>
                  </a:lnTo>
                  <a:lnTo>
                    <a:pt x="0" y="86"/>
                  </a:lnTo>
                  <a:close/>
                  <a:moveTo>
                    <a:pt x="142" y="44"/>
                  </a:moveTo>
                  <a:lnTo>
                    <a:pt x="7" y="119"/>
                  </a:lnTo>
                  <a:lnTo>
                    <a:pt x="7" y="91"/>
                  </a:lnTo>
                  <a:lnTo>
                    <a:pt x="142" y="13"/>
                  </a:lnTo>
                  <a:lnTo>
                    <a:pt x="142" y="44"/>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2" name="í$ḻîde"/>
            <p:cNvSpPr/>
            <p:nvPr/>
          </p:nvSpPr>
          <p:spPr bwMode="auto">
            <a:xfrm>
              <a:off x="4546600" y="3363913"/>
              <a:ext cx="55563" cy="104775"/>
            </a:xfrm>
            <a:custGeom>
              <a:avLst/>
              <a:gdLst>
                <a:gd name="T0" fmla="*/ 0 w 35"/>
                <a:gd name="T1" fmla="*/ 20 h 66"/>
                <a:gd name="T2" fmla="*/ 0 w 35"/>
                <a:gd name="T3" fmla="*/ 66 h 66"/>
                <a:gd name="T4" fmla="*/ 35 w 35"/>
                <a:gd name="T5" fmla="*/ 46 h 66"/>
                <a:gd name="T6" fmla="*/ 35 w 35"/>
                <a:gd name="T7" fmla="*/ 0 h 66"/>
                <a:gd name="T8" fmla="*/ 0 w 35"/>
                <a:gd name="T9" fmla="*/ 20 h 66"/>
              </a:gdLst>
              <a:ahLst/>
              <a:cxnLst>
                <a:cxn ang="0">
                  <a:pos x="T0" y="T1"/>
                </a:cxn>
                <a:cxn ang="0">
                  <a:pos x="T2" y="T3"/>
                </a:cxn>
                <a:cxn ang="0">
                  <a:pos x="T4" y="T5"/>
                </a:cxn>
                <a:cxn ang="0">
                  <a:pos x="T6" y="T7"/>
                </a:cxn>
                <a:cxn ang="0">
                  <a:pos x="T8" y="T9"/>
                </a:cxn>
              </a:cxnLst>
              <a:rect l="0" t="0" r="r" b="b"/>
              <a:pathLst>
                <a:path w="35" h="66">
                  <a:moveTo>
                    <a:pt x="0" y="20"/>
                  </a:moveTo>
                  <a:lnTo>
                    <a:pt x="0" y="66"/>
                  </a:lnTo>
                  <a:lnTo>
                    <a:pt x="35" y="46"/>
                  </a:lnTo>
                  <a:lnTo>
                    <a:pt x="35" y="0"/>
                  </a:lnTo>
                  <a:lnTo>
                    <a:pt x="0" y="20"/>
                  </a:lnTo>
                  <a:close/>
                </a:path>
              </a:pathLst>
            </a:custGeom>
            <a:solidFill>
              <a:srgbClr val="01A4C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3" name="íṧḷïḓe"/>
            <p:cNvSpPr/>
            <p:nvPr/>
          </p:nvSpPr>
          <p:spPr bwMode="auto">
            <a:xfrm>
              <a:off x="4184650" y="3395663"/>
              <a:ext cx="501650" cy="1239838"/>
            </a:xfrm>
            <a:custGeom>
              <a:avLst/>
              <a:gdLst>
                <a:gd name="T0" fmla="*/ 0 w 316"/>
                <a:gd name="T1" fmla="*/ 0 h 781"/>
                <a:gd name="T2" fmla="*/ 228 w 316"/>
                <a:gd name="T3" fmla="*/ 132 h 781"/>
                <a:gd name="T4" fmla="*/ 316 w 316"/>
                <a:gd name="T5" fmla="*/ 781 h 781"/>
                <a:gd name="T6" fmla="*/ 0 w 316"/>
                <a:gd name="T7" fmla="*/ 599 h 781"/>
                <a:gd name="T8" fmla="*/ 0 w 316"/>
                <a:gd name="T9" fmla="*/ 0 h 781"/>
              </a:gdLst>
              <a:ahLst/>
              <a:cxnLst>
                <a:cxn ang="0">
                  <a:pos x="T0" y="T1"/>
                </a:cxn>
                <a:cxn ang="0">
                  <a:pos x="T2" y="T3"/>
                </a:cxn>
                <a:cxn ang="0">
                  <a:pos x="T4" y="T5"/>
                </a:cxn>
                <a:cxn ang="0">
                  <a:pos x="T6" y="T7"/>
                </a:cxn>
                <a:cxn ang="0">
                  <a:pos x="T8" y="T9"/>
                </a:cxn>
              </a:cxnLst>
              <a:rect l="0" t="0" r="r" b="b"/>
              <a:pathLst>
                <a:path w="316" h="781">
                  <a:moveTo>
                    <a:pt x="0" y="0"/>
                  </a:moveTo>
                  <a:lnTo>
                    <a:pt x="228" y="132"/>
                  </a:lnTo>
                  <a:lnTo>
                    <a:pt x="316" y="781"/>
                  </a:lnTo>
                  <a:lnTo>
                    <a:pt x="0" y="599"/>
                  </a:lnTo>
                  <a:lnTo>
                    <a:pt x="0" y="0"/>
                  </a:lnTo>
                  <a:close/>
                </a:path>
              </a:pathLst>
            </a:custGeom>
            <a:solidFill>
              <a:srgbClr val="EF5F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4" name="ïṣļîḓé"/>
            <p:cNvSpPr/>
            <p:nvPr/>
          </p:nvSpPr>
          <p:spPr bwMode="auto">
            <a:xfrm>
              <a:off x="4546600" y="3578225"/>
              <a:ext cx="190500" cy="1057275"/>
            </a:xfrm>
            <a:custGeom>
              <a:avLst/>
              <a:gdLst>
                <a:gd name="T0" fmla="*/ 0 w 120"/>
                <a:gd name="T1" fmla="*/ 17 h 666"/>
                <a:gd name="T2" fmla="*/ 31 w 120"/>
                <a:gd name="T3" fmla="*/ 0 h 666"/>
                <a:gd name="T4" fmla="*/ 120 w 120"/>
                <a:gd name="T5" fmla="*/ 648 h 666"/>
                <a:gd name="T6" fmla="*/ 88 w 120"/>
                <a:gd name="T7" fmla="*/ 666 h 666"/>
                <a:gd name="T8" fmla="*/ 0 w 120"/>
                <a:gd name="T9" fmla="*/ 17 h 666"/>
              </a:gdLst>
              <a:ahLst/>
              <a:cxnLst>
                <a:cxn ang="0">
                  <a:pos x="T0" y="T1"/>
                </a:cxn>
                <a:cxn ang="0">
                  <a:pos x="T2" y="T3"/>
                </a:cxn>
                <a:cxn ang="0">
                  <a:pos x="T4" y="T5"/>
                </a:cxn>
                <a:cxn ang="0">
                  <a:pos x="T6" y="T7"/>
                </a:cxn>
                <a:cxn ang="0">
                  <a:pos x="T8" y="T9"/>
                </a:cxn>
              </a:cxnLst>
              <a:rect l="0" t="0" r="r" b="b"/>
              <a:pathLst>
                <a:path w="120" h="666">
                  <a:moveTo>
                    <a:pt x="0" y="17"/>
                  </a:moveTo>
                  <a:lnTo>
                    <a:pt x="31" y="0"/>
                  </a:lnTo>
                  <a:lnTo>
                    <a:pt x="120" y="648"/>
                  </a:lnTo>
                  <a:lnTo>
                    <a:pt x="88" y="666"/>
                  </a:lnTo>
                  <a:lnTo>
                    <a:pt x="0" y="17"/>
                  </a:lnTo>
                  <a:close/>
                </a:path>
              </a:pathLst>
            </a:custGeom>
            <a:solidFill>
              <a:srgbClr val="FC7E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5" name="îṧ1iḑè"/>
            <p:cNvSpPr/>
            <p:nvPr/>
          </p:nvSpPr>
          <p:spPr bwMode="auto">
            <a:xfrm>
              <a:off x="4184650" y="3367088"/>
              <a:ext cx="411163" cy="238125"/>
            </a:xfrm>
            <a:custGeom>
              <a:avLst/>
              <a:gdLst>
                <a:gd name="T0" fmla="*/ 0 w 259"/>
                <a:gd name="T1" fmla="*/ 18 h 150"/>
                <a:gd name="T2" fmla="*/ 31 w 259"/>
                <a:gd name="T3" fmla="*/ 0 h 150"/>
                <a:gd name="T4" fmla="*/ 259 w 259"/>
                <a:gd name="T5" fmla="*/ 133 h 150"/>
                <a:gd name="T6" fmla="*/ 228 w 259"/>
                <a:gd name="T7" fmla="*/ 150 h 150"/>
                <a:gd name="T8" fmla="*/ 0 w 259"/>
                <a:gd name="T9" fmla="*/ 18 h 150"/>
              </a:gdLst>
              <a:ahLst/>
              <a:cxnLst>
                <a:cxn ang="0">
                  <a:pos x="T0" y="T1"/>
                </a:cxn>
                <a:cxn ang="0">
                  <a:pos x="T2" y="T3"/>
                </a:cxn>
                <a:cxn ang="0">
                  <a:pos x="T4" y="T5"/>
                </a:cxn>
                <a:cxn ang="0">
                  <a:pos x="T6" y="T7"/>
                </a:cxn>
                <a:cxn ang="0">
                  <a:pos x="T8" y="T9"/>
                </a:cxn>
              </a:cxnLst>
              <a:rect l="0" t="0" r="r" b="b"/>
              <a:pathLst>
                <a:path w="259" h="150">
                  <a:moveTo>
                    <a:pt x="0" y="18"/>
                  </a:moveTo>
                  <a:lnTo>
                    <a:pt x="31" y="0"/>
                  </a:lnTo>
                  <a:lnTo>
                    <a:pt x="259" y="133"/>
                  </a:lnTo>
                  <a:lnTo>
                    <a:pt x="228" y="150"/>
                  </a:lnTo>
                  <a:lnTo>
                    <a:pt x="0" y="18"/>
                  </a:lnTo>
                  <a:close/>
                </a:path>
              </a:pathLst>
            </a:custGeom>
            <a:solidFill>
              <a:srgbClr val="FF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6" name="iṧḷíḋè"/>
            <p:cNvSpPr/>
            <p:nvPr/>
          </p:nvSpPr>
          <p:spPr bwMode="auto">
            <a:xfrm>
              <a:off x="4989513" y="2998788"/>
              <a:ext cx="228600" cy="133350"/>
            </a:xfrm>
            <a:custGeom>
              <a:avLst/>
              <a:gdLst>
                <a:gd name="T0" fmla="*/ 64 w 65"/>
                <a:gd name="T1" fmla="*/ 1 h 38"/>
                <a:gd name="T2" fmla="*/ 52 w 65"/>
                <a:gd name="T3" fmla="*/ 7 h 38"/>
                <a:gd name="T4" fmla="*/ 48 w 65"/>
                <a:gd name="T5" fmla="*/ 1 h 38"/>
                <a:gd name="T6" fmla="*/ 47 w 65"/>
                <a:gd name="T7" fmla="*/ 1 h 38"/>
                <a:gd name="T8" fmla="*/ 46 w 65"/>
                <a:gd name="T9" fmla="*/ 2 h 38"/>
                <a:gd name="T10" fmla="*/ 39 w 65"/>
                <a:gd name="T11" fmla="*/ 22 h 38"/>
                <a:gd name="T12" fmla="*/ 34 w 65"/>
                <a:gd name="T13" fmla="*/ 1 h 38"/>
                <a:gd name="T14" fmla="*/ 32 w 65"/>
                <a:gd name="T15" fmla="*/ 0 h 38"/>
                <a:gd name="T16" fmla="*/ 31 w 65"/>
                <a:gd name="T17" fmla="*/ 1 h 38"/>
                <a:gd name="T18" fmla="*/ 28 w 65"/>
                <a:gd name="T19" fmla="*/ 20 h 38"/>
                <a:gd name="T20" fmla="*/ 0 w 65"/>
                <a:gd name="T21" fmla="*/ 36 h 38"/>
                <a:gd name="T22" fmla="*/ 1 w 65"/>
                <a:gd name="T23" fmla="*/ 38 h 38"/>
                <a:gd name="T24" fmla="*/ 29 w 65"/>
                <a:gd name="T25" fmla="*/ 22 h 38"/>
                <a:gd name="T26" fmla="*/ 30 w 65"/>
                <a:gd name="T27" fmla="*/ 21 h 38"/>
                <a:gd name="T28" fmla="*/ 33 w 65"/>
                <a:gd name="T29" fmla="*/ 6 h 38"/>
                <a:gd name="T30" fmla="*/ 38 w 65"/>
                <a:gd name="T31" fmla="*/ 27 h 38"/>
                <a:gd name="T32" fmla="*/ 39 w 65"/>
                <a:gd name="T33" fmla="*/ 28 h 38"/>
                <a:gd name="T34" fmla="*/ 40 w 65"/>
                <a:gd name="T35" fmla="*/ 27 h 38"/>
                <a:gd name="T36" fmla="*/ 47 w 65"/>
                <a:gd name="T37" fmla="*/ 5 h 38"/>
                <a:gd name="T38" fmla="*/ 50 w 65"/>
                <a:gd name="T39" fmla="*/ 9 h 38"/>
                <a:gd name="T40" fmla="*/ 52 w 65"/>
                <a:gd name="T41" fmla="*/ 10 h 38"/>
                <a:gd name="T42" fmla="*/ 65 w 65"/>
                <a:gd name="T43" fmla="*/ 4 h 38"/>
                <a:gd name="T44" fmla="*/ 64 w 65"/>
                <a:gd name="T45"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38">
                  <a:moveTo>
                    <a:pt x="64" y="1"/>
                  </a:moveTo>
                  <a:cubicBezTo>
                    <a:pt x="52" y="7"/>
                    <a:pt x="52" y="7"/>
                    <a:pt x="52" y="7"/>
                  </a:cubicBezTo>
                  <a:cubicBezTo>
                    <a:pt x="48" y="1"/>
                    <a:pt x="48" y="1"/>
                    <a:pt x="48" y="1"/>
                  </a:cubicBezTo>
                  <a:cubicBezTo>
                    <a:pt x="48" y="1"/>
                    <a:pt x="47" y="1"/>
                    <a:pt x="47" y="1"/>
                  </a:cubicBezTo>
                  <a:cubicBezTo>
                    <a:pt x="46" y="1"/>
                    <a:pt x="46" y="1"/>
                    <a:pt x="46" y="2"/>
                  </a:cubicBezTo>
                  <a:cubicBezTo>
                    <a:pt x="39" y="22"/>
                    <a:pt x="39" y="22"/>
                    <a:pt x="39" y="22"/>
                  </a:cubicBezTo>
                  <a:cubicBezTo>
                    <a:pt x="34" y="1"/>
                    <a:pt x="34" y="1"/>
                    <a:pt x="34" y="1"/>
                  </a:cubicBezTo>
                  <a:cubicBezTo>
                    <a:pt x="34" y="0"/>
                    <a:pt x="33" y="0"/>
                    <a:pt x="32" y="0"/>
                  </a:cubicBezTo>
                  <a:cubicBezTo>
                    <a:pt x="32" y="0"/>
                    <a:pt x="31" y="0"/>
                    <a:pt x="31" y="1"/>
                  </a:cubicBezTo>
                  <a:cubicBezTo>
                    <a:pt x="28" y="20"/>
                    <a:pt x="28" y="20"/>
                    <a:pt x="28" y="20"/>
                  </a:cubicBezTo>
                  <a:cubicBezTo>
                    <a:pt x="0" y="36"/>
                    <a:pt x="0" y="36"/>
                    <a:pt x="0" y="36"/>
                  </a:cubicBezTo>
                  <a:cubicBezTo>
                    <a:pt x="1" y="38"/>
                    <a:pt x="1" y="38"/>
                    <a:pt x="1" y="38"/>
                  </a:cubicBezTo>
                  <a:cubicBezTo>
                    <a:pt x="29" y="22"/>
                    <a:pt x="29" y="22"/>
                    <a:pt x="29" y="22"/>
                  </a:cubicBezTo>
                  <a:cubicBezTo>
                    <a:pt x="30" y="21"/>
                    <a:pt x="30" y="21"/>
                    <a:pt x="30" y="21"/>
                  </a:cubicBezTo>
                  <a:cubicBezTo>
                    <a:pt x="33" y="6"/>
                    <a:pt x="33" y="6"/>
                    <a:pt x="33" y="6"/>
                  </a:cubicBezTo>
                  <a:cubicBezTo>
                    <a:pt x="38" y="27"/>
                    <a:pt x="38" y="27"/>
                    <a:pt x="38" y="27"/>
                  </a:cubicBezTo>
                  <a:cubicBezTo>
                    <a:pt x="38" y="27"/>
                    <a:pt x="39" y="28"/>
                    <a:pt x="39" y="28"/>
                  </a:cubicBezTo>
                  <a:cubicBezTo>
                    <a:pt x="40" y="28"/>
                    <a:pt x="40" y="27"/>
                    <a:pt x="40" y="27"/>
                  </a:cubicBezTo>
                  <a:cubicBezTo>
                    <a:pt x="47" y="5"/>
                    <a:pt x="47" y="5"/>
                    <a:pt x="47" y="5"/>
                  </a:cubicBezTo>
                  <a:cubicBezTo>
                    <a:pt x="50" y="9"/>
                    <a:pt x="50" y="9"/>
                    <a:pt x="50" y="9"/>
                  </a:cubicBezTo>
                  <a:cubicBezTo>
                    <a:pt x="50" y="10"/>
                    <a:pt x="51" y="10"/>
                    <a:pt x="52" y="10"/>
                  </a:cubicBezTo>
                  <a:cubicBezTo>
                    <a:pt x="65" y="4"/>
                    <a:pt x="65" y="4"/>
                    <a:pt x="65" y="4"/>
                  </a:cubicBezTo>
                  <a:lnTo>
                    <a:pt x="64" y="1"/>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7" name="iṩļîḓè"/>
            <p:cNvSpPr/>
            <p:nvPr/>
          </p:nvSpPr>
          <p:spPr bwMode="auto">
            <a:xfrm>
              <a:off x="3579813" y="1930400"/>
              <a:ext cx="1047750" cy="1285875"/>
            </a:xfrm>
            <a:custGeom>
              <a:avLst/>
              <a:gdLst>
                <a:gd name="T0" fmla="*/ 0 w 660"/>
                <a:gd name="T1" fmla="*/ 383 h 810"/>
                <a:gd name="T2" fmla="*/ 0 w 660"/>
                <a:gd name="T3" fmla="*/ 810 h 810"/>
                <a:gd name="T4" fmla="*/ 660 w 660"/>
                <a:gd name="T5" fmla="*/ 427 h 810"/>
                <a:gd name="T6" fmla="*/ 660 w 660"/>
                <a:gd name="T7" fmla="*/ 0 h 810"/>
                <a:gd name="T8" fmla="*/ 0 w 660"/>
                <a:gd name="T9" fmla="*/ 383 h 810"/>
              </a:gdLst>
              <a:ahLst/>
              <a:cxnLst>
                <a:cxn ang="0">
                  <a:pos x="T0" y="T1"/>
                </a:cxn>
                <a:cxn ang="0">
                  <a:pos x="T2" y="T3"/>
                </a:cxn>
                <a:cxn ang="0">
                  <a:pos x="T4" y="T5"/>
                </a:cxn>
                <a:cxn ang="0">
                  <a:pos x="T6" y="T7"/>
                </a:cxn>
                <a:cxn ang="0">
                  <a:pos x="T8" y="T9"/>
                </a:cxn>
              </a:cxnLst>
              <a:rect l="0" t="0" r="r" b="b"/>
              <a:pathLst>
                <a:path w="660" h="810">
                  <a:moveTo>
                    <a:pt x="0" y="383"/>
                  </a:moveTo>
                  <a:lnTo>
                    <a:pt x="0" y="810"/>
                  </a:lnTo>
                  <a:lnTo>
                    <a:pt x="660" y="427"/>
                  </a:lnTo>
                  <a:lnTo>
                    <a:pt x="660" y="0"/>
                  </a:lnTo>
                  <a:lnTo>
                    <a:pt x="0" y="383"/>
                  </a:lnTo>
                  <a:close/>
                </a:path>
              </a:pathLst>
            </a:custGeom>
            <a:solidFill>
              <a:srgbClr val="6EC7E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8" name="ïŝľiḋé"/>
            <p:cNvSpPr/>
            <p:nvPr/>
          </p:nvSpPr>
          <p:spPr bwMode="auto">
            <a:xfrm>
              <a:off x="3508375" y="1820863"/>
              <a:ext cx="1133475" cy="1482725"/>
            </a:xfrm>
            <a:custGeom>
              <a:avLst/>
              <a:gdLst>
                <a:gd name="T0" fmla="*/ 11 w 322"/>
                <a:gd name="T1" fmla="*/ 171 h 422"/>
                <a:gd name="T2" fmla="*/ 305 w 322"/>
                <a:gd name="T3" fmla="*/ 1 h 422"/>
                <a:gd name="T4" fmla="*/ 311 w 322"/>
                <a:gd name="T5" fmla="*/ 1 h 422"/>
                <a:gd name="T6" fmla="*/ 311 w 322"/>
                <a:gd name="T7" fmla="*/ 1 h 422"/>
                <a:gd name="T8" fmla="*/ 311 w 322"/>
                <a:gd name="T9" fmla="*/ 1 h 422"/>
                <a:gd name="T10" fmla="*/ 311 w 322"/>
                <a:gd name="T11" fmla="*/ 1 h 422"/>
                <a:gd name="T12" fmla="*/ 322 w 322"/>
                <a:gd name="T13" fmla="*/ 7 h 422"/>
                <a:gd name="T14" fmla="*/ 314 w 322"/>
                <a:gd name="T15" fmla="*/ 37 h 422"/>
                <a:gd name="T16" fmla="*/ 314 w 322"/>
                <a:gd name="T17" fmla="*/ 232 h 422"/>
                <a:gd name="T18" fmla="*/ 304 w 322"/>
                <a:gd name="T19" fmla="*/ 249 h 422"/>
                <a:gd name="T20" fmla="*/ 21 w 322"/>
                <a:gd name="T21" fmla="*/ 413 h 422"/>
                <a:gd name="T22" fmla="*/ 17 w 322"/>
                <a:gd name="T23" fmla="*/ 422 h 422"/>
                <a:gd name="T24" fmla="*/ 6 w 322"/>
                <a:gd name="T25" fmla="*/ 415 h 422"/>
                <a:gd name="T26" fmla="*/ 6 w 322"/>
                <a:gd name="T27" fmla="*/ 415 h 422"/>
                <a:gd name="T28" fmla="*/ 0 w 322"/>
                <a:gd name="T29" fmla="*/ 406 h 422"/>
                <a:gd name="T30" fmla="*/ 0 w 322"/>
                <a:gd name="T31" fmla="*/ 189 h 422"/>
                <a:gd name="T32" fmla="*/ 11 w 322"/>
                <a:gd name="T33" fmla="*/ 1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2" h="422">
                  <a:moveTo>
                    <a:pt x="11" y="171"/>
                  </a:moveTo>
                  <a:cubicBezTo>
                    <a:pt x="305" y="1"/>
                    <a:pt x="305" y="1"/>
                    <a:pt x="305" y="1"/>
                  </a:cubicBezTo>
                  <a:cubicBezTo>
                    <a:pt x="307" y="0"/>
                    <a:pt x="309" y="0"/>
                    <a:pt x="311" y="1"/>
                  </a:cubicBezTo>
                  <a:cubicBezTo>
                    <a:pt x="311" y="1"/>
                    <a:pt x="311" y="1"/>
                    <a:pt x="311" y="1"/>
                  </a:cubicBezTo>
                  <a:cubicBezTo>
                    <a:pt x="311" y="1"/>
                    <a:pt x="311" y="1"/>
                    <a:pt x="311" y="1"/>
                  </a:cubicBezTo>
                  <a:cubicBezTo>
                    <a:pt x="311" y="1"/>
                    <a:pt x="311" y="1"/>
                    <a:pt x="311" y="1"/>
                  </a:cubicBezTo>
                  <a:cubicBezTo>
                    <a:pt x="322" y="7"/>
                    <a:pt x="322" y="7"/>
                    <a:pt x="322" y="7"/>
                  </a:cubicBezTo>
                  <a:cubicBezTo>
                    <a:pt x="314" y="37"/>
                    <a:pt x="314" y="37"/>
                    <a:pt x="314" y="37"/>
                  </a:cubicBezTo>
                  <a:cubicBezTo>
                    <a:pt x="314" y="232"/>
                    <a:pt x="314" y="232"/>
                    <a:pt x="314" y="232"/>
                  </a:cubicBezTo>
                  <a:cubicBezTo>
                    <a:pt x="314" y="239"/>
                    <a:pt x="310" y="245"/>
                    <a:pt x="304" y="249"/>
                  </a:cubicBezTo>
                  <a:cubicBezTo>
                    <a:pt x="21" y="413"/>
                    <a:pt x="21" y="413"/>
                    <a:pt x="21" y="413"/>
                  </a:cubicBezTo>
                  <a:cubicBezTo>
                    <a:pt x="17" y="422"/>
                    <a:pt x="17" y="422"/>
                    <a:pt x="17" y="422"/>
                  </a:cubicBezTo>
                  <a:cubicBezTo>
                    <a:pt x="6" y="415"/>
                    <a:pt x="6" y="415"/>
                    <a:pt x="6" y="415"/>
                  </a:cubicBezTo>
                  <a:cubicBezTo>
                    <a:pt x="6" y="415"/>
                    <a:pt x="6" y="415"/>
                    <a:pt x="6" y="415"/>
                  </a:cubicBezTo>
                  <a:cubicBezTo>
                    <a:pt x="3" y="413"/>
                    <a:pt x="0" y="410"/>
                    <a:pt x="0" y="406"/>
                  </a:cubicBezTo>
                  <a:cubicBezTo>
                    <a:pt x="0" y="189"/>
                    <a:pt x="0" y="189"/>
                    <a:pt x="0" y="189"/>
                  </a:cubicBezTo>
                  <a:cubicBezTo>
                    <a:pt x="0" y="181"/>
                    <a:pt x="4" y="175"/>
                    <a:pt x="11" y="171"/>
                  </a:cubicBezTo>
                  <a:close/>
                </a:path>
              </a:pathLst>
            </a:custGeom>
            <a:solidFill>
              <a:srgbClr val="8C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9" name="îṡlîḓe"/>
            <p:cNvSpPr/>
            <p:nvPr/>
          </p:nvSpPr>
          <p:spPr bwMode="auto">
            <a:xfrm>
              <a:off x="3551238" y="1838325"/>
              <a:ext cx="1100138" cy="1479550"/>
            </a:xfrm>
            <a:custGeom>
              <a:avLst/>
              <a:gdLst>
                <a:gd name="T0" fmla="*/ 0 w 313"/>
                <a:gd name="T1" fmla="*/ 190 h 421"/>
                <a:gd name="T2" fmla="*/ 0 w 313"/>
                <a:gd name="T3" fmla="*/ 407 h 421"/>
                <a:gd name="T4" fmla="*/ 16 w 313"/>
                <a:gd name="T5" fmla="*/ 417 h 421"/>
                <a:gd name="T6" fmla="*/ 303 w 313"/>
                <a:gd name="T7" fmla="*/ 250 h 421"/>
                <a:gd name="T8" fmla="*/ 313 w 313"/>
                <a:gd name="T9" fmla="*/ 233 h 421"/>
                <a:gd name="T10" fmla="*/ 313 w 313"/>
                <a:gd name="T11" fmla="*/ 8 h 421"/>
                <a:gd name="T12" fmla="*/ 304 w 313"/>
                <a:gd name="T13" fmla="*/ 2 h 421"/>
                <a:gd name="T14" fmla="*/ 10 w 313"/>
                <a:gd name="T15" fmla="*/ 173 h 421"/>
                <a:gd name="T16" fmla="*/ 0 w 313"/>
                <a:gd name="T17" fmla="*/ 19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421">
                  <a:moveTo>
                    <a:pt x="0" y="190"/>
                  </a:moveTo>
                  <a:cubicBezTo>
                    <a:pt x="0" y="407"/>
                    <a:pt x="0" y="407"/>
                    <a:pt x="0" y="407"/>
                  </a:cubicBezTo>
                  <a:cubicBezTo>
                    <a:pt x="0" y="416"/>
                    <a:pt x="9" y="421"/>
                    <a:pt x="16" y="417"/>
                  </a:cubicBezTo>
                  <a:cubicBezTo>
                    <a:pt x="303" y="250"/>
                    <a:pt x="303" y="250"/>
                    <a:pt x="303" y="250"/>
                  </a:cubicBezTo>
                  <a:cubicBezTo>
                    <a:pt x="309" y="247"/>
                    <a:pt x="313" y="240"/>
                    <a:pt x="313" y="233"/>
                  </a:cubicBezTo>
                  <a:cubicBezTo>
                    <a:pt x="313" y="8"/>
                    <a:pt x="313" y="8"/>
                    <a:pt x="313" y="8"/>
                  </a:cubicBezTo>
                  <a:cubicBezTo>
                    <a:pt x="313" y="3"/>
                    <a:pt x="308" y="0"/>
                    <a:pt x="304" y="2"/>
                  </a:cubicBezTo>
                  <a:cubicBezTo>
                    <a:pt x="10" y="173"/>
                    <a:pt x="10" y="173"/>
                    <a:pt x="10" y="173"/>
                  </a:cubicBezTo>
                  <a:cubicBezTo>
                    <a:pt x="4" y="176"/>
                    <a:pt x="0" y="183"/>
                    <a:pt x="0" y="190"/>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0" name="íşlïḑê"/>
            <p:cNvSpPr/>
            <p:nvPr/>
          </p:nvSpPr>
          <p:spPr bwMode="auto">
            <a:xfrm>
              <a:off x="3579813" y="1930400"/>
              <a:ext cx="1047750" cy="1285875"/>
            </a:xfrm>
            <a:custGeom>
              <a:avLst/>
              <a:gdLst>
                <a:gd name="T0" fmla="*/ 0 w 660"/>
                <a:gd name="T1" fmla="*/ 383 h 810"/>
                <a:gd name="T2" fmla="*/ 0 w 660"/>
                <a:gd name="T3" fmla="*/ 810 h 810"/>
                <a:gd name="T4" fmla="*/ 660 w 660"/>
                <a:gd name="T5" fmla="*/ 427 h 810"/>
                <a:gd name="T6" fmla="*/ 660 w 660"/>
                <a:gd name="T7" fmla="*/ 0 h 810"/>
                <a:gd name="T8" fmla="*/ 0 w 660"/>
                <a:gd name="T9" fmla="*/ 383 h 810"/>
              </a:gdLst>
              <a:ahLst/>
              <a:cxnLst>
                <a:cxn ang="0">
                  <a:pos x="T0" y="T1"/>
                </a:cxn>
                <a:cxn ang="0">
                  <a:pos x="T2" y="T3"/>
                </a:cxn>
                <a:cxn ang="0">
                  <a:pos x="T4" y="T5"/>
                </a:cxn>
                <a:cxn ang="0">
                  <a:pos x="T6" y="T7"/>
                </a:cxn>
                <a:cxn ang="0">
                  <a:pos x="T8" y="T9"/>
                </a:cxn>
              </a:cxnLst>
              <a:rect l="0" t="0" r="r" b="b"/>
              <a:pathLst>
                <a:path w="660" h="810">
                  <a:moveTo>
                    <a:pt x="0" y="383"/>
                  </a:moveTo>
                  <a:lnTo>
                    <a:pt x="0" y="810"/>
                  </a:lnTo>
                  <a:lnTo>
                    <a:pt x="660" y="427"/>
                  </a:lnTo>
                  <a:lnTo>
                    <a:pt x="660" y="0"/>
                  </a:lnTo>
                  <a:lnTo>
                    <a:pt x="0" y="383"/>
                  </a:lnTo>
                  <a:close/>
                </a:path>
              </a:pathLst>
            </a:custGeom>
            <a:solidFill>
              <a:srgbClr val="40A6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1" name="iśļíḑè"/>
            <p:cNvSpPr/>
            <p:nvPr/>
          </p:nvSpPr>
          <p:spPr bwMode="auto">
            <a:xfrm>
              <a:off x="3678238" y="2484438"/>
              <a:ext cx="315913" cy="549275"/>
            </a:xfrm>
            <a:custGeom>
              <a:avLst/>
              <a:gdLst>
                <a:gd name="T0" fmla="*/ 36 w 90"/>
                <a:gd name="T1" fmla="*/ 10 h 156"/>
                <a:gd name="T2" fmla="*/ 64 w 90"/>
                <a:gd name="T3" fmla="*/ 2 h 156"/>
                <a:gd name="T4" fmla="*/ 81 w 90"/>
                <a:gd name="T5" fmla="*/ 30 h 156"/>
                <a:gd name="T6" fmla="*/ 82 w 90"/>
                <a:gd name="T7" fmla="*/ 40 h 156"/>
                <a:gd name="T8" fmla="*/ 89 w 90"/>
                <a:gd name="T9" fmla="*/ 49 h 156"/>
                <a:gd name="T10" fmla="*/ 84 w 90"/>
                <a:gd name="T11" fmla="*/ 57 h 156"/>
                <a:gd name="T12" fmla="*/ 84 w 90"/>
                <a:gd name="T13" fmla="*/ 63 h 156"/>
                <a:gd name="T14" fmla="*/ 81 w 90"/>
                <a:gd name="T15" fmla="*/ 69 h 156"/>
                <a:gd name="T16" fmla="*/ 82 w 90"/>
                <a:gd name="T17" fmla="*/ 73 h 156"/>
                <a:gd name="T18" fmla="*/ 80 w 90"/>
                <a:gd name="T19" fmla="*/ 78 h 156"/>
                <a:gd name="T20" fmla="*/ 70 w 90"/>
                <a:gd name="T21" fmla="*/ 95 h 156"/>
                <a:gd name="T22" fmla="*/ 61 w 90"/>
                <a:gd name="T23" fmla="*/ 100 h 156"/>
                <a:gd name="T24" fmla="*/ 60 w 90"/>
                <a:gd name="T25" fmla="*/ 100 h 156"/>
                <a:gd name="T26" fmla="*/ 49 w 90"/>
                <a:gd name="T27" fmla="*/ 129 h 156"/>
                <a:gd name="T28" fmla="*/ 2 w 90"/>
                <a:gd name="T29" fmla="*/ 156 h 156"/>
                <a:gd name="T30" fmla="*/ 8 w 90"/>
                <a:gd name="T31" fmla="*/ 94 h 156"/>
                <a:gd name="T32" fmla="*/ 0 w 90"/>
                <a:gd name="T33" fmla="*/ 72 h 156"/>
                <a:gd name="T34" fmla="*/ 19 w 90"/>
                <a:gd name="T35" fmla="*/ 24 h 156"/>
                <a:gd name="T36" fmla="*/ 36 w 90"/>
                <a:gd name="T3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156">
                  <a:moveTo>
                    <a:pt x="36" y="10"/>
                  </a:moveTo>
                  <a:cubicBezTo>
                    <a:pt x="51" y="1"/>
                    <a:pt x="64" y="2"/>
                    <a:pt x="64" y="2"/>
                  </a:cubicBezTo>
                  <a:cubicBezTo>
                    <a:pt x="81" y="0"/>
                    <a:pt x="82" y="23"/>
                    <a:pt x="81" y="30"/>
                  </a:cubicBezTo>
                  <a:cubicBezTo>
                    <a:pt x="79" y="37"/>
                    <a:pt x="81" y="39"/>
                    <a:pt x="82" y="40"/>
                  </a:cubicBezTo>
                  <a:cubicBezTo>
                    <a:pt x="83" y="42"/>
                    <a:pt x="87" y="46"/>
                    <a:pt x="89" y="49"/>
                  </a:cubicBezTo>
                  <a:cubicBezTo>
                    <a:pt x="90" y="51"/>
                    <a:pt x="85" y="55"/>
                    <a:pt x="84" y="57"/>
                  </a:cubicBezTo>
                  <a:cubicBezTo>
                    <a:pt x="83" y="59"/>
                    <a:pt x="84" y="61"/>
                    <a:pt x="84" y="63"/>
                  </a:cubicBezTo>
                  <a:cubicBezTo>
                    <a:pt x="85" y="65"/>
                    <a:pt x="82" y="69"/>
                    <a:pt x="81" y="69"/>
                  </a:cubicBezTo>
                  <a:cubicBezTo>
                    <a:pt x="83" y="70"/>
                    <a:pt x="82" y="72"/>
                    <a:pt x="82" y="73"/>
                  </a:cubicBezTo>
                  <a:cubicBezTo>
                    <a:pt x="82" y="75"/>
                    <a:pt x="80" y="78"/>
                    <a:pt x="80" y="78"/>
                  </a:cubicBezTo>
                  <a:cubicBezTo>
                    <a:pt x="80" y="87"/>
                    <a:pt x="76" y="92"/>
                    <a:pt x="70" y="95"/>
                  </a:cubicBezTo>
                  <a:cubicBezTo>
                    <a:pt x="67" y="97"/>
                    <a:pt x="64" y="98"/>
                    <a:pt x="61" y="100"/>
                  </a:cubicBezTo>
                  <a:cubicBezTo>
                    <a:pt x="60" y="100"/>
                    <a:pt x="60" y="100"/>
                    <a:pt x="60" y="100"/>
                  </a:cubicBezTo>
                  <a:cubicBezTo>
                    <a:pt x="49" y="106"/>
                    <a:pt x="49" y="128"/>
                    <a:pt x="49" y="129"/>
                  </a:cubicBezTo>
                  <a:cubicBezTo>
                    <a:pt x="2" y="156"/>
                    <a:pt x="2" y="156"/>
                    <a:pt x="2" y="156"/>
                  </a:cubicBezTo>
                  <a:cubicBezTo>
                    <a:pt x="19" y="115"/>
                    <a:pt x="9" y="95"/>
                    <a:pt x="8" y="94"/>
                  </a:cubicBezTo>
                  <a:cubicBezTo>
                    <a:pt x="0" y="87"/>
                    <a:pt x="0" y="73"/>
                    <a:pt x="0" y="72"/>
                  </a:cubicBezTo>
                  <a:cubicBezTo>
                    <a:pt x="1" y="44"/>
                    <a:pt x="18" y="25"/>
                    <a:pt x="19" y="24"/>
                  </a:cubicBezTo>
                  <a:cubicBezTo>
                    <a:pt x="24" y="18"/>
                    <a:pt x="30" y="13"/>
                    <a:pt x="36" y="10"/>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2" name="íšļíḓè"/>
            <p:cNvSpPr/>
            <p:nvPr/>
          </p:nvSpPr>
          <p:spPr bwMode="auto">
            <a:xfrm>
              <a:off x="4064000" y="2208213"/>
              <a:ext cx="222250" cy="153988"/>
            </a:xfrm>
            <a:custGeom>
              <a:avLst/>
              <a:gdLst>
                <a:gd name="T0" fmla="*/ 0 w 140"/>
                <a:gd name="T1" fmla="*/ 81 h 97"/>
                <a:gd name="T2" fmla="*/ 0 w 140"/>
                <a:gd name="T3" fmla="*/ 97 h 97"/>
                <a:gd name="T4" fmla="*/ 140 w 140"/>
                <a:gd name="T5" fmla="*/ 15 h 97"/>
                <a:gd name="T6" fmla="*/ 140 w 140"/>
                <a:gd name="T7" fmla="*/ 0 h 97"/>
                <a:gd name="T8" fmla="*/ 0 w 140"/>
                <a:gd name="T9" fmla="*/ 81 h 97"/>
              </a:gdLst>
              <a:ahLst/>
              <a:cxnLst>
                <a:cxn ang="0">
                  <a:pos x="T0" y="T1"/>
                </a:cxn>
                <a:cxn ang="0">
                  <a:pos x="T2" y="T3"/>
                </a:cxn>
                <a:cxn ang="0">
                  <a:pos x="T4" y="T5"/>
                </a:cxn>
                <a:cxn ang="0">
                  <a:pos x="T6" y="T7"/>
                </a:cxn>
                <a:cxn ang="0">
                  <a:pos x="T8" y="T9"/>
                </a:cxn>
              </a:cxnLst>
              <a:rect l="0" t="0" r="r" b="b"/>
              <a:pathLst>
                <a:path w="140" h="97">
                  <a:moveTo>
                    <a:pt x="0" y="81"/>
                  </a:moveTo>
                  <a:lnTo>
                    <a:pt x="0" y="97"/>
                  </a:lnTo>
                  <a:lnTo>
                    <a:pt x="140" y="15"/>
                  </a:lnTo>
                  <a:lnTo>
                    <a:pt x="140" y="0"/>
                  </a:lnTo>
                  <a:lnTo>
                    <a:pt x="0" y="81"/>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3" name="í$ḻíḓe"/>
            <p:cNvSpPr/>
            <p:nvPr/>
          </p:nvSpPr>
          <p:spPr bwMode="auto">
            <a:xfrm>
              <a:off x="4064000" y="2260600"/>
              <a:ext cx="222250" cy="153988"/>
            </a:xfrm>
            <a:custGeom>
              <a:avLst/>
              <a:gdLst>
                <a:gd name="T0" fmla="*/ 0 w 140"/>
                <a:gd name="T1" fmla="*/ 97 h 97"/>
                <a:gd name="T2" fmla="*/ 140 w 140"/>
                <a:gd name="T3" fmla="*/ 15 h 97"/>
                <a:gd name="T4" fmla="*/ 140 w 140"/>
                <a:gd name="T5" fmla="*/ 0 h 97"/>
                <a:gd name="T6" fmla="*/ 0 w 140"/>
                <a:gd name="T7" fmla="*/ 82 h 97"/>
                <a:gd name="T8" fmla="*/ 0 w 140"/>
                <a:gd name="T9" fmla="*/ 97 h 97"/>
              </a:gdLst>
              <a:ahLst/>
              <a:cxnLst>
                <a:cxn ang="0">
                  <a:pos x="T0" y="T1"/>
                </a:cxn>
                <a:cxn ang="0">
                  <a:pos x="T2" y="T3"/>
                </a:cxn>
                <a:cxn ang="0">
                  <a:pos x="T4" y="T5"/>
                </a:cxn>
                <a:cxn ang="0">
                  <a:pos x="T6" y="T7"/>
                </a:cxn>
                <a:cxn ang="0">
                  <a:pos x="T8" y="T9"/>
                </a:cxn>
              </a:cxnLst>
              <a:rect l="0" t="0" r="r" b="b"/>
              <a:pathLst>
                <a:path w="140" h="97">
                  <a:moveTo>
                    <a:pt x="0" y="97"/>
                  </a:moveTo>
                  <a:lnTo>
                    <a:pt x="140" y="15"/>
                  </a:lnTo>
                  <a:lnTo>
                    <a:pt x="140" y="0"/>
                  </a:lnTo>
                  <a:lnTo>
                    <a:pt x="0" y="82"/>
                  </a:lnTo>
                  <a:lnTo>
                    <a:pt x="0" y="9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4" name="iṩļîḍe"/>
            <p:cNvSpPr/>
            <p:nvPr/>
          </p:nvSpPr>
          <p:spPr bwMode="auto">
            <a:xfrm>
              <a:off x="4064000" y="2347913"/>
              <a:ext cx="155575" cy="115888"/>
            </a:xfrm>
            <a:custGeom>
              <a:avLst/>
              <a:gdLst>
                <a:gd name="T0" fmla="*/ 98 w 98"/>
                <a:gd name="T1" fmla="*/ 0 h 73"/>
                <a:gd name="T2" fmla="*/ 0 w 98"/>
                <a:gd name="T3" fmla="*/ 58 h 73"/>
                <a:gd name="T4" fmla="*/ 0 w 98"/>
                <a:gd name="T5" fmla="*/ 73 h 73"/>
                <a:gd name="T6" fmla="*/ 98 w 98"/>
                <a:gd name="T7" fmla="*/ 16 h 73"/>
                <a:gd name="T8" fmla="*/ 98 w 98"/>
                <a:gd name="T9" fmla="*/ 0 h 73"/>
              </a:gdLst>
              <a:ahLst/>
              <a:cxnLst>
                <a:cxn ang="0">
                  <a:pos x="T0" y="T1"/>
                </a:cxn>
                <a:cxn ang="0">
                  <a:pos x="T2" y="T3"/>
                </a:cxn>
                <a:cxn ang="0">
                  <a:pos x="T4" y="T5"/>
                </a:cxn>
                <a:cxn ang="0">
                  <a:pos x="T6" y="T7"/>
                </a:cxn>
                <a:cxn ang="0">
                  <a:pos x="T8" y="T9"/>
                </a:cxn>
              </a:cxnLst>
              <a:rect l="0" t="0" r="r" b="b"/>
              <a:pathLst>
                <a:path w="98" h="73">
                  <a:moveTo>
                    <a:pt x="98" y="0"/>
                  </a:moveTo>
                  <a:lnTo>
                    <a:pt x="0" y="58"/>
                  </a:lnTo>
                  <a:lnTo>
                    <a:pt x="0" y="73"/>
                  </a:lnTo>
                  <a:lnTo>
                    <a:pt x="98" y="16"/>
                  </a:lnTo>
                  <a:lnTo>
                    <a:pt x="98"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5" name="iṩ1îďe"/>
            <p:cNvSpPr/>
            <p:nvPr/>
          </p:nvSpPr>
          <p:spPr bwMode="auto">
            <a:xfrm>
              <a:off x="4064000" y="2414588"/>
              <a:ext cx="222250" cy="155575"/>
            </a:xfrm>
            <a:custGeom>
              <a:avLst/>
              <a:gdLst>
                <a:gd name="T0" fmla="*/ 0 w 140"/>
                <a:gd name="T1" fmla="*/ 98 h 98"/>
                <a:gd name="T2" fmla="*/ 140 w 140"/>
                <a:gd name="T3" fmla="*/ 16 h 98"/>
                <a:gd name="T4" fmla="*/ 140 w 140"/>
                <a:gd name="T5" fmla="*/ 0 h 98"/>
                <a:gd name="T6" fmla="*/ 0 w 140"/>
                <a:gd name="T7" fmla="*/ 80 h 98"/>
                <a:gd name="T8" fmla="*/ 0 w 140"/>
                <a:gd name="T9" fmla="*/ 98 h 98"/>
              </a:gdLst>
              <a:ahLst/>
              <a:cxnLst>
                <a:cxn ang="0">
                  <a:pos x="T0" y="T1"/>
                </a:cxn>
                <a:cxn ang="0">
                  <a:pos x="T2" y="T3"/>
                </a:cxn>
                <a:cxn ang="0">
                  <a:pos x="T4" y="T5"/>
                </a:cxn>
                <a:cxn ang="0">
                  <a:pos x="T6" y="T7"/>
                </a:cxn>
                <a:cxn ang="0">
                  <a:pos x="T8" y="T9"/>
                </a:cxn>
              </a:cxnLst>
              <a:rect l="0" t="0" r="r" b="b"/>
              <a:pathLst>
                <a:path w="140" h="98">
                  <a:moveTo>
                    <a:pt x="0" y="98"/>
                  </a:moveTo>
                  <a:lnTo>
                    <a:pt x="140" y="16"/>
                  </a:lnTo>
                  <a:lnTo>
                    <a:pt x="140" y="0"/>
                  </a:lnTo>
                  <a:lnTo>
                    <a:pt x="0" y="80"/>
                  </a:lnTo>
                  <a:lnTo>
                    <a:pt x="0" y="9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6" name="i$ḻîḍè"/>
            <p:cNvSpPr/>
            <p:nvPr/>
          </p:nvSpPr>
          <p:spPr bwMode="auto">
            <a:xfrm>
              <a:off x="4064000" y="2379663"/>
              <a:ext cx="190500" cy="136525"/>
            </a:xfrm>
            <a:custGeom>
              <a:avLst/>
              <a:gdLst>
                <a:gd name="T0" fmla="*/ 120 w 120"/>
                <a:gd name="T1" fmla="*/ 0 h 86"/>
                <a:gd name="T2" fmla="*/ 0 w 120"/>
                <a:gd name="T3" fmla="*/ 71 h 86"/>
                <a:gd name="T4" fmla="*/ 0 w 120"/>
                <a:gd name="T5" fmla="*/ 86 h 86"/>
                <a:gd name="T6" fmla="*/ 120 w 120"/>
                <a:gd name="T7" fmla="*/ 16 h 86"/>
                <a:gd name="T8" fmla="*/ 120 w 120"/>
                <a:gd name="T9" fmla="*/ 0 h 86"/>
              </a:gdLst>
              <a:ahLst/>
              <a:cxnLst>
                <a:cxn ang="0">
                  <a:pos x="T0" y="T1"/>
                </a:cxn>
                <a:cxn ang="0">
                  <a:pos x="T2" y="T3"/>
                </a:cxn>
                <a:cxn ang="0">
                  <a:pos x="T4" y="T5"/>
                </a:cxn>
                <a:cxn ang="0">
                  <a:pos x="T6" y="T7"/>
                </a:cxn>
                <a:cxn ang="0">
                  <a:pos x="T8" y="T9"/>
                </a:cxn>
              </a:cxnLst>
              <a:rect l="0" t="0" r="r" b="b"/>
              <a:pathLst>
                <a:path w="120" h="86">
                  <a:moveTo>
                    <a:pt x="120" y="0"/>
                  </a:moveTo>
                  <a:lnTo>
                    <a:pt x="0" y="71"/>
                  </a:lnTo>
                  <a:lnTo>
                    <a:pt x="0" y="86"/>
                  </a:lnTo>
                  <a:lnTo>
                    <a:pt x="120" y="16"/>
                  </a:lnTo>
                  <a:lnTo>
                    <a:pt x="12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7" name="îṥ1iḓè"/>
            <p:cNvSpPr/>
            <p:nvPr/>
          </p:nvSpPr>
          <p:spPr bwMode="auto">
            <a:xfrm>
              <a:off x="4064000" y="2516188"/>
              <a:ext cx="130175" cy="103187"/>
            </a:xfrm>
            <a:custGeom>
              <a:avLst/>
              <a:gdLst>
                <a:gd name="T0" fmla="*/ 0 w 82"/>
                <a:gd name="T1" fmla="*/ 65 h 65"/>
                <a:gd name="T2" fmla="*/ 82 w 82"/>
                <a:gd name="T3" fmla="*/ 16 h 65"/>
                <a:gd name="T4" fmla="*/ 82 w 82"/>
                <a:gd name="T5" fmla="*/ 0 h 65"/>
                <a:gd name="T6" fmla="*/ 0 w 82"/>
                <a:gd name="T7" fmla="*/ 49 h 65"/>
                <a:gd name="T8" fmla="*/ 0 w 82"/>
                <a:gd name="T9" fmla="*/ 65 h 65"/>
              </a:gdLst>
              <a:ahLst/>
              <a:cxnLst>
                <a:cxn ang="0">
                  <a:pos x="T0" y="T1"/>
                </a:cxn>
                <a:cxn ang="0">
                  <a:pos x="T2" y="T3"/>
                </a:cxn>
                <a:cxn ang="0">
                  <a:pos x="T4" y="T5"/>
                </a:cxn>
                <a:cxn ang="0">
                  <a:pos x="T6" y="T7"/>
                </a:cxn>
                <a:cxn ang="0">
                  <a:pos x="T8" y="T9"/>
                </a:cxn>
              </a:cxnLst>
              <a:rect l="0" t="0" r="r" b="b"/>
              <a:pathLst>
                <a:path w="82" h="65">
                  <a:moveTo>
                    <a:pt x="0" y="65"/>
                  </a:moveTo>
                  <a:lnTo>
                    <a:pt x="82" y="16"/>
                  </a:lnTo>
                  <a:lnTo>
                    <a:pt x="82" y="0"/>
                  </a:lnTo>
                  <a:lnTo>
                    <a:pt x="0" y="49"/>
                  </a:lnTo>
                  <a:lnTo>
                    <a:pt x="0" y="65"/>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8" name="i$ļïḋé"/>
            <p:cNvSpPr/>
            <p:nvPr/>
          </p:nvSpPr>
          <p:spPr bwMode="auto">
            <a:xfrm>
              <a:off x="4346575" y="2043113"/>
              <a:ext cx="223838" cy="153987"/>
            </a:xfrm>
            <a:custGeom>
              <a:avLst/>
              <a:gdLst>
                <a:gd name="T0" fmla="*/ 0 w 141"/>
                <a:gd name="T1" fmla="*/ 81 h 97"/>
                <a:gd name="T2" fmla="*/ 0 w 141"/>
                <a:gd name="T3" fmla="*/ 97 h 97"/>
                <a:gd name="T4" fmla="*/ 141 w 141"/>
                <a:gd name="T5" fmla="*/ 15 h 97"/>
                <a:gd name="T6" fmla="*/ 141 w 141"/>
                <a:gd name="T7" fmla="*/ 0 h 97"/>
                <a:gd name="T8" fmla="*/ 0 w 141"/>
                <a:gd name="T9" fmla="*/ 81 h 97"/>
              </a:gdLst>
              <a:ahLst/>
              <a:cxnLst>
                <a:cxn ang="0">
                  <a:pos x="T0" y="T1"/>
                </a:cxn>
                <a:cxn ang="0">
                  <a:pos x="T2" y="T3"/>
                </a:cxn>
                <a:cxn ang="0">
                  <a:pos x="T4" y="T5"/>
                </a:cxn>
                <a:cxn ang="0">
                  <a:pos x="T6" y="T7"/>
                </a:cxn>
                <a:cxn ang="0">
                  <a:pos x="T8" y="T9"/>
                </a:cxn>
              </a:cxnLst>
              <a:rect l="0" t="0" r="r" b="b"/>
              <a:pathLst>
                <a:path w="141" h="97">
                  <a:moveTo>
                    <a:pt x="0" y="81"/>
                  </a:moveTo>
                  <a:lnTo>
                    <a:pt x="0" y="97"/>
                  </a:lnTo>
                  <a:lnTo>
                    <a:pt x="141" y="15"/>
                  </a:lnTo>
                  <a:lnTo>
                    <a:pt x="141" y="0"/>
                  </a:lnTo>
                  <a:lnTo>
                    <a:pt x="0" y="81"/>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9" name="í$liḓe"/>
            <p:cNvSpPr/>
            <p:nvPr/>
          </p:nvSpPr>
          <p:spPr bwMode="auto">
            <a:xfrm>
              <a:off x="4346575" y="2095500"/>
              <a:ext cx="223838" cy="153987"/>
            </a:xfrm>
            <a:custGeom>
              <a:avLst/>
              <a:gdLst>
                <a:gd name="T0" fmla="*/ 0 w 141"/>
                <a:gd name="T1" fmla="*/ 97 h 97"/>
                <a:gd name="T2" fmla="*/ 141 w 141"/>
                <a:gd name="T3" fmla="*/ 15 h 97"/>
                <a:gd name="T4" fmla="*/ 141 w 141"/>
                <a:gd name="T5" fmla="*/ 0 h 97"/>
                <a:gd name="T6" fmla="*/ 0 w 141"/>
                <a:gd name="T7" fmla="*/ 82 h 97"/>
                <a:gd name="T8" fmla="*/ 0 w 141"/>
                <a:gd name="T9" fmla="*/ 97 h 97"/>
              </a:gdLst>
              <a:ahLst/>
              <a:cxnLst>
                <a:cxn ang="0">
                  <a:pos x="T0" y="T1"/>
                </a:cxn>
                <a:cxn ang="0">
                  <a:pos x="T2" y="T3"/>
                </a:cxn>
                <a:cxn ang="0">
                  <a:pos x="T4" y="T5"/>
                </a:cxn>
                <a:cxn ang="0">
                  <a:pos x="T6" y="T7"/>
                </a:cxn>
                <a:cxn ang="0">
                  <a:pos x="T8" y="T9"/>
                </a:cxn>
              </a:cxnLst>
              <a:rect l="0" t="0" r="r" b="b"/>
              <a:pathLst>
                <a:path w="141" h="97">
                  <a:moveTo>
                    <a:pt x="0" y="97"/>
                  </a:moveTo>
                  <a:lnTo>
                    <a:pt x="141" y="15"/>
                  </a:lnTo>
                  <a:lnTo>
                    <a:pt x="141" y="0"/>
                  </a:lnTo>
                  <a:lnTo>
                    <a:pt x="0" y="82"/>
                  </a:lnTo>
                  <a:lnTo>
                    <a:pt x="0" y="9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0" name="íṣḷíḋe"/>
            <p:cNvSpPr/>
            <p:nvPr/>
          </p:nvSpPr>
          <p:spPr bwMode="auto">
            <a:xfrm>
              <a:off x="4346575" y="2182813"/>
              <a:ext cx="157163" cy="115887"/>
            </a:xfrm>
            <a:custGeom>
              <a:avLst/>
              <a:gdLst>
                <a:gd name="T0" fmla="*/ 99 w 99"/>
                <a:gd name="T1" fmla="*/ 0 h 73"/>
                <a:gd name="T2" fmla="*/ 0 w 99"/>
                <a:gd name="T3" fmla="*/ 58 h 73"/>
                <a:gd name="T4" fmla="*/ 0 w 99"/>
                <a:gd name="T5" fmla="*/ 73 h 73"/>
                <a:gd name="T6" fmla="*/ 99 w 99"/>
                <a:gd name="T7" fmla="*/ 16 h 73"/>
                <a:gd name="T8" fmla="*/ 99 w 99"/>
                <a:gd name="T9" fmla="*/ 0 h 73"/>
              </a:gdLst>
              <a:ahLst/>
              <a:cxnLst>
                <a:cxn ang="0">
                  <a:pos x="T0" y="T1"/>
                </a:cxn>
                <a:cxn ang="0">
                  <a:pos x="T2" y="T3"/>
                </a:cxn>
                <a:cxn ang="0">
                  <a:pos x="T4" y="T5"/>
                </a:cxn>
                <a:cxn ang="0">
                  <a:pos x="T6" y="T7"/>
                </a:cxn>
                <a:cxn ang="0">
                  <a:pos x="T8" y="T9"/>
                </a:cxn>
              </a:cxnLst>
              <a:rect l="0" t="0" r="r" b="b"/>
              <a:pathLst>
                <a:path w="99" h="73">
                  <a:moveTo>
                    <a:pt x="99" y="0"/>
                  </a:moveTo>
                  <a:lnTo>
                    <a:pt x="0" y="58"/>
                  </a:lnTo>
                  <a:lnTo>
                    <a:pt x="0" y="73"/>
                  </a:lnTo>
                  <a:lnTo>
                    <a:pt x="99" y="16"/>
                  </a:lnTo>
                  <a:lnTo>
                    <a:pt x="99"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1" name="íṧḻíḋé"/>
            <p:cNvSpPr/>
            <p:nvPr/>
          </p:nvSpPr>
          <p:spPr bwMode="auto">
            <a:xfrm>
              <a:off x="4346575" y="2249488"/>
              <a:ext cx="223838" cy="155575"/>
            </a:xfrm>
            <a:custGeom>
              <a:avLst/>
              <a:gdLst>
                <a:gd name="T0" fmla="*/ 0 w 141"/>
                <a:gd name="T1" fmla="*/ 98 h 98"/>
                <a:gd name="T2" fmla="*/ 141 w 141"/>
                <a:gd name="T3" fmla="*/ 16 h 98"/>
                <a:gd name="T4" fmla="*/ 141 w 141"/>
                <a:gd name="T5" fmla="*/ 0 h 98"/>
                <a:gd name="T6" fmla="*/ 0 w 141"/>
                <a:gd name="T7" fmla="*/ 80 h 98"/>
                <a:gd name="T8" fmla="*/ 0 w 141"/>
                <a:gd name="T9" fmla="*/ 98 h 98"/>
              </a:gdLst>
              <a:ahLst/>
              <a:cxnLst>
                <a:cxn ang="0">
                  <a:pos x="T0" y="T1"/>
                </a:cxn>
                <a:cxn ang="0">
                  <a:pos x="T2" y="T3"/>
                </a:cxn>
                <a:cxn ang="0">
                  <a:pos x="T4" y="T5"/>
                </a:cxn>
                <a:cxn ang="0">
                  <a:pos x="T6" y="T7"/>
                </a:cxn>
                <a:cxn ang="0">
                  <a:pos x="T8" y="T9"/>
                </a:cxn>
              </a:cxnLst>
              <a:rect l="0" t="0" r="r" b="b"/>
              <a:pathLst>
                <a:path w="141" h="98">
                  <a:moveTo>
                    <a:pt x="0" y="98"/>
                  </a:moveTo>
                  <a:lnTo>
                    <a:pt x="141" y="16"/>
                  </a:lnTo>
                  <a:lnTo>
                    <a:pt x="141" y="0"/>
                  </a:lnTo>
                  <a:lnTo>
                    <a:pt x="0" y="80"/>
                  </a:lnTo>
                  <a:lnTo>
                    <a:pt x="0" y="9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2" name="íṣḷíḑe"/>
            <p:cNvSpPr/>
            <p:nvPr/>
          </p:nvSpPr>
          <p:spPr bwMode="auto">
            <a:xfrm>
              <a:off x="4346575" y="2214563"/>
              <a:ext cx="192088" cy="136525"/>
            </a:xfrm>
            <a:custGeom>
              <a:avLst/>
              <a:gdLst>
                <a:gd name="T0" fmla="*/ 121 w 121"/>
                <a:gd name="T1" fmla="*/ 0 h 86"/>
                <a:gd name="T2" fmla="*/ 0 w 121"/>
                <a:gd name="T3" fmla="*/ 71 h 86"/>
                <a:gd name="T4" fmla="*/ 0 w 121"/>
                <a:gd name="T5" fmla="*/ 86 h 86"/>
                <a:gd name="T6" fmla="*/ 121 w 121"/>
                <a:gd name="T7" fmla="*/ 16 h 86"/>
                <a:gd name="T8" fmla="*/ 121 w 121"/>
                <a:gd name="T9" fmla="*/ 0 h 86"/>
              </a:gdLst>
              <a:ahLst/>
              <a:cxnLst>
                <a:cxn ang="0">
                  <a:pos x="T0" y="T1"/>
                </a:cxn>
                <a:cxn ang="0">
                  <a:pos x="T2" y="T3"/>
                </a:cxn>
                <a:cxn ang="0">
                  <a:pos x="T4" y="T5"/>
                </a:cxn>
                <a:cxn ang="0">
                  <a:pos x="T6" y="T7"/>
                </a:cxn>
                <a:cxn ang="0">
                  <a:pos x="T8" y="T9"/>
                </a:cxn>
              </a:cxnLst>
              <a:rect l="0" t="0" r="r" b="b"/>
              <a:pathLst>
                <a:path w="121" h="86">
                  <a:moveTo>
                    <a:pt x="121" y="0"/>
                  </a:moveTo>
                  <a:lnTo>
                    <a:pt x="0" y="71"/>
                  </a:lnTo>
                  <a:lnTo>
                    <a:pt x="0" y="86"/>
                  </a:lnTo>
                  <a:lnTo>
                    <a:pt x="121" y="16"/>
                  </a:lnTo>
                  <a:lnTo>
                    <a:pt x="121"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3" name="isḷiḑè"/>
            <p:cNvSpPr/>
            <p:nvPr/>
          </p:nvSpPr>
          <p:spPr bwMode="auto">
            <a:xfrm>
              <a:off x="4346575" y="2351088"/>
              <a:ext cx="133350" cy="103187"/>
            </a:xfrm>
            <a:custGeom>
              <a:avLst/>
              <a:gdLst>
                <a:gd name="T0" fmla="*/ 0 w 84"/>
                <a:gd name="T1" fmla="*/ 65 h 65"/>
                <a:gd name="T2" fmla="*/ 84 w 84"/>
                <a:gd name="T3" fmla="*/ 16 h 65"/>
                <a:gd name="T4" fmla="*/ 84 w 84"/>
                <a:gd name="T5" fmla="*/ 0 h 65"/>
                <a:gd name="T6" fmla="*/ 0 w 84"/>
                <a:gd name="T7" fmla="*/ 49 h 65"/>
                <a:gd name="T8" fmla="*/ 0 w 84"/>
                <a:gd name="T9" fmla="*/ 65 h 65"/>
              </a:gdLst>
              <a:ahLst/>
              <a:cxnLst>
                <a:cxn ang="0">
                  <a:pos x="T0" y="T1"/>
                </a:cxn>
                <a:cxn ang="0">
                  <a:pos x="T2" y="T3"/>
                </a:cxn>
                <a:cxn ang="0">
                  <a:pos x="T4" y="T5"/>
                </a:cxn>
                <a:cxn ang="0">
                  <a:pos x="T6" y="T7"/>
                </a:cxn>
                <a:cxn ang="0">
                  <a:pos x="T8" y="T9"/>
                </a:cxn>
              </a:cxnLst>
              <a:rect l="0" t="0" r="r" b="b"/>
              <a:pathLst>
                <a:path w="84" h="65">
                  <a:moveTo>
                    <a:pt x="0" y="65"/>
                  </a:moveTo>
                  <a:lnTo>
                    <a:pt x="84" y="16"/>
                  </a:lnTo>
                  <a:lnTo>
                    <a:pt x="84" y="0"/>
                  </a:lnTo>
                  <a:lnTo>
                    <a:pt x="0" y="49"/>
                  </a:lnTo>
                  <a:lnTo>
                    <a:pt x="0" y="65"/>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4" name="îślíḋê"/>
            <p:cNvSpPr/>
            <p:nvPr/>
          </p:nvSpPr>
          <p:spPr bwMode="auto">
            <a:xfrm>
              <a:off x="4187825" y="2513013"/>
              <a:ext cx="361950" cy="214312"/>
            </a:xfrm>
            <a:custGeom>
              <a:avLst/>
              <a:gdLst>
                <a:gd name="T0" fmla="*/ 101 w 103"/>
                <a:gd name="T1" fmla="*/ 3 h 61"/>
                <a:gd name="T2" fmla="*/ 82 w 103"/>
                <a:gd name="T3" fmla="*/ 12 h 61"/>
                <a:gd name="T4" fmla="*/ 76 w 103"/>
                <a:gd name="T5" fmla="*/ 2 h 61"/>
                <a:gd name="T6" fmla="*/ 75 w 103"/>
                <a:gd name="T7" fmla="*/ 2 h 61"/>
                <a:gd name="T8" fmla="*/ 73 w 103"/>
                <a:gd name="T9" fmla="*/ 3 h 61"/>
                <a:gd name="T10" fmla="*/ 62 w 103"/>
                <a:gd name="T11" fmla="*/ 36 h 61"/>
                <a:gd name="T12" fmla="*/ 53 w 103"/>
                <a:gd name="T13" fmla="*/ 1 h 61"/>
                <a:gd name="T14" fmla="*/ 51 w 103"/>
                <a:gd name="T15" fmla="*/ 0 h 61"/>
                <a:gd name="T16" fmla="*/ 50 w 103"/>
                <a:gd name="T17" fmla="*/ 2 h 61"/>
                <a:gd name="T18" fmla="*/ 44 w 103"/>
                <a:gd name="T19" fmla="*/ 32 h 61"/>
                <a:gd name="T20" fmla="*/ 0 w 103"/>
                <a:gd name="T21" fmla="*/ 57 h 61"/>
                <a:gd name="T22" fmla="*/ 2 w 103"/>
                <a:gd name="T23" fmla="*/ 61 h 61"/>
                <a:gd name="T24" fmla="*/ 46 w 103"/>
                <a:gd name="T25" fmla="*/ 35 h 61"/>
                <a:gd name="T26" fmla="*/ 47 w 103"/>
                <a:gd name="T27" fmla="*/ 34 h 61"/>
                <a:gd name="T28" fmla="*/ 52 w 103"/>
                <a:gd name="T29" fmla="*/ 11 h 61"/>
                <a:gd name="T30" fmla="*/ 60 w 103"/>
                <a:gd name="T31" fmla="*/ 43 h 61"/>
                <a:gd name="T32" fmla="*/ 62 w 103"/>
                <a:gd name="T33" fmla="*/ 45 h 61"/>
                <a:gd name="T34" fmla="*/ 64 w 103"/>
                <a:gd name="T35" fmla="*/ 43 h 61"/>
                <a:gd name="T36" fmla="*/ 75 w 103"/>
                <a:gd name="T37" fmla="*/ 8 h 61"/>
                <a:gd name="T38" fmla="*/ 79 w 103"/>
                <a:gd name="T39" fmla="*/ 15 h 61"/>
                <a:gd name="T40" fmla="*/ 82 w 103"/>
                <a:gd name="T41" fmla="*/ 16 h 61"/>
                <a:gd name="T42" fmla="*/ 103 w 103"/>
                <a:gd name="T43" fmla="*/ 6 h 61"/>
                <a:gd name="T44" fmla="*/ 101 w 103"/>
                <a:gd name="T45"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61">
                  <a:moveTo>
                    <a:pt x="101" y="3"/>
                  </a:moveTo>
                  <a:cubicBezTo>
                    <a:pt x="82" y="12"/>
                    <a:pt x="82" y="12"/>
                    <a:pt x="82" y="12"/>
                  </a:cubicBezTo>
                  <a:cubicBezTo>
                    <a:pt x="76" y="2"/>
                    <a:pt x="76" y="2"/>
                    <a:pt x="76" y="2"/>
                  </a:cubicBezTo>
                  <a:cubicBezTo>
                    <a:pt x="76" y="2"/>
                    <a:pt x="75" y="1"/>
                    <a:pt x="75" y="2"/>
                  </a:cubicBezTo>
                  <a:cubicBezTo>
                    <a:pt x="74" y="2"/>
                    <a:pt x="73" y="2"/>
                    <a:pt x="73" y="3"/>
                  </a:cubicBezTo>
                  <a:cubicBezTo>
                    <a:pt x="62" y="36"/>
                    <a:pt x="62" y="36"/>
                    <a:pt x="62" y="36"/>
                  </a:cubicBezTo>
                  <a:cubicBezTo>
                    <a:pt x="53" y="1"/>
                    <a:pt x="53" y="1"/>
                    <a:pt x="53" y="1"/>
                  </a:cubicBezTo>
                  <a:cubicBezTo>
                    <a:pt x="53" y="1"/>
                    <a:pt x="52" y="0"/>
                    <a:pt x="51" y="0"/>
                  </a:cubicBezTo>
                  <a:cubicBezTo>
                    <a:pt x="51" y="0"/>
                    <a:pt x="50" y="1"/>
                    <a:pt x="50" y="2"/>
                  </a:cubicBezTo>
                  <a:cubicBezTo>
                    <a:pt x="44" y="32"/>
                    <a:pt x="44" y="32"/>
                    <a:pt x="44" y="32"/>
                  </a:cubicBezTo>
                  <a:cubicBezTo>
                    <a:pt x="0" y="57"/>
                    <a:pt x="0" y="57"/>
                    <a:pt x="0" y="57"/>
                  </a:cubicBezTo>
                  <a:cubicBezTo>
                    <a:pt x="2" y="61"/>
                    <a:pt x="2" y="61"/>
                    <a:pt x="2" y="61"/>
                  </a:cubicBezTo>
                  <a:cubicBezTo>
                    <a:pt x="46" y="35"/>
                    <a:pt x="46" y="35"/>
                    <a:pt x="46" y="35"/>
                  </a:cubicBezTo>
                  <a:cubicBezTo>
                    <a:pt x="47" y="35"/>
                    <a:pt x="47" y="34"/>
                    <a:pt x="47" y="34"/>
                  </a:cubicBezTo>
                  <a:cubicBezTo>
                    <a:pt x="52" y="11"/>
                    <a:pt x="52" y="11"/>
                    <a:pt x="52" y="11"/>
                  </a:cubicBezTo>
                  <a:cubicBezTo>
                    <a:pt x="60" y="43"/>
                    <a:pt x="60" y="43"/>
                    <a:pt x="60" y="43"/>
                  </a:cubicBezTo>
                  <a:cubicBezTo>
                    <a:pt x="60" y="44"/>
                    <a:pt x="61" y="45"/>
                    <a:pt x="62" y="45"/>
                  </a:cubicBezTo>
                  <a:cubicBezTo>
                    <a:pt x="63" y="45"/>
                    <a:pt x="64" y="44"/>
                    <a:pt x="64" y="43"/>
                  </a:cubicBezTo>
                  <a:cubicBezTo>
                    <a:pt x="75" y="8"/>
                    <a:pt x="75" y="8"/>
                    <a:pt x="75" y="8"/>
                  </a:cubicBezTo>
                  <a:cubicBezTo>
                    <a:pt x="79" y="15"/>
                    <a:pt x="79" y="15"/>
                    <a:pt x="79" y="15"/>
                  </a:cubicBezTo>
                  <a:cubicBezTo>
                    <a:pt x="80" y="16"/>
                    <a:pt x="81" y="16"/>
                    <a:pt x="82" y="16"/>
                  </a:cubicBezTo>
                  <a:cubicBezTo>
                    <a:pt x="103" y="6"/>
                    <a:pt x="103" y="6"/>
                    <a:pt x="103" y="6"/>
                  </a:cubicBezTo>
                  <a:lnTo>
                    <a:pt x="101" y="3"/>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5" name="ïSľîḍê"/>
            <p:cNvSpPr/>
            <p:nvPr/>
          </p:nvSpPr>
          <p:spPr bwMode="auto">
            <a:xfrm>
              <a:off x="7845425" y="1614488"/>
              <a:ext cx="841375" cy="2409825"/>
            </a:xfrm>
            <a:custGeom>
              <a:avLst/>
              <a:gdLst>
                <a:gd name="T0" fmla="*/ 214 w 239"/>
                <a:gd name="T1" fmla="*/ 102 h 686"/>
                <a:gd name="T2" fmla="*/ 42 w 239"/>
                <a:gd name="T3" fmla="*/ 3 h 686"/>
                <a:gd name="T4" fmla="*/ 28 w 239"/>
                <a:gd name="T5" fmla="*/ 3 h 686"/>
                <a:gd name="T6" fmla="*/ 28 w 239"/>
                <a:gd name="T7" fmla="*/ 3 h 686"/>
                <a:gd name="T8" fmla="*/ 28 w 239"/>
                <a:gd name="T9" fmla="*/ 3 h 686"/>
                <a:gd name="T10" fmla="*/ 28 w 239"/>
                <a:gd name="T11" fmla="*/ 3 h 686"/>
                <a:gd name="T12" fmla="*/ 0 w 239"/>
                <a:gd name="T13" fmla="*/ 19 h 686"/>
                <a:gd name="T14" fmla="*/ 20 w 239"/>
                <a:gd name="T15" fmla="*/ 91 h 686"/>
                <a:gd name="T16" fmla="*/ 20 w 239"/>
                <a:gd name="T17" fmla="*/ 538 h 686"/>
                <a:gd name="T18" fmla="*/ 45 w 239"/>
                <a:gd name="T19" fmla="*/ 580 h 686"/>
                <a:gd name="T20" fmla="*/ 190 w 239"/>
                <a:gd name="T21" fmla="*/ 664 h 686"/>
                <a:gd name="T22" fmla="*/ 198 w 239"/>
                <a:gd name="T23" fmla="*/ 686 h 686"/>
                <a:gd name="T24" fmla="*/ 226 w 239"/>
                <a:gd name="T25" fmla="*/ 670 h 686"/>
                <a:gd name="T26" fmla="*/ 226 w 239"/>
                <a:gd name="T27" fmla="*/ 670 h 686"/>
                <a:gd name="T28" fmla="*/ 239 w 239"/>
                <a:gd name="T29" fmla="*/ 647 h 686"/>
                <a:gd name="T30" fmla="*/ 239 w 239"/>
                <a:gd name="T31" fmla="*/ 145 h 686"/>
                <a:gd name="T32" fmla="*/ 214 w 239"/>
                <a:gd name="T33" fmla="*/ 10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686">
                  <a:moveTo>
                    <a:pt x="214" y="102"/>
                  </a:moveTo>
                  <a:cubicBezTo>
                    <a:pt x="42" y="3"/>
                    <a:pt x="42" y="3"/>
                    <a:pt x="42" y="3"/>
                  </a:cubicBezTo>
                  <a:cubicBezTo>
                    <a:pt x="37" y="0"/>
                    <a:pt x="32" y="0"/>
                    <a:pt x="28" y="3"/>
                  </a:cubicBezTo>
                  <a:cubicBezTo>
                    <a:pt x="28" y="3"/>
                    <a:pt x="28" y="3"/>
                    <a:pt x="28" y="3"/>
                  </a:cubicBezTo>
                  <a:cubicBezTo>
                    <a:pt x="28" y="3"/>
                    <a:pt x="28" y="3"/>
                    <a:pt x="28" y="3"/>
                  </a:cubicBezTo>
                  <a:cubicBezTo>
                    <a:pt x="28" y="3"/>
                    <a:pt x="28" y="3"/>
                    <a:pt x="28" y="3"/>
                  </a:cubicBezTo>
                  <a:cubicBezTo>
                    <a:pt x="0" y="19"/>
                    <a:pt x="0" y="19"/>
                    <a:pt x="0" y="19"/>
                  </a:cubicBezTo>
                  <a:cubicBezTo>
                    <a:pt x="20" y="91"/>
                    <a:pt x="20" y="91"/>
                    <a:pt x="20" y="91"/>
                  </a:cubicBezTo>
                  <a:cubicBezTo>
                    <a:pt x="20" y="538"/>
                    <a:pt x="20" y="538"/>
                    <a:pt x="20" y="538"/>
                  </a:cubicBezTo>
                  <a:cubicBezTo>
                    <a:pt x="20" y="556"/>
                    <a:pt x="30" y="571"/>
                    <a:pt x="45" y="580"/>
                  </a:cubicBezTo>
                  <a:cubicBezTo>
                    <a:pt x="190" y="664"/>
                    <a:pt x="190" y="664"/>
                    <a:pt x="190" y="664"/>
                  </a:cubicBezTo>
                  <a:cubicBezTo>
                    <a:pt x="198" y="686"/>
                    <a:pt x="198" y="686"/>
                    <a:pt x="198" y="686"/>
                  </a:cubicBezTo>
                  <a:cubicBezTo>
                    <a:pt x="226" y="670"/>
                    <a:pt x="226" y="670"/>
                    <a:pt x="226" y="670"/>
                  </a:cubicBezTo>
                  <a:cubicBezTo>
                    <a:pt x="226" y="670"/>
                    <a:pt x="226" y="670"/>
                    <a:pt x="226" y="670"/>
                  </a:cubicBezTo>
                  <a:cubicBezTo>
                    <a:pt x="234" y="665"/>
                    <a:pt x="239" y="657"/>
                    <a:pt x="239" y="647"/>
                  </a:cubicBezTo>
                  <a:cubicBezTo>
                    <a:pt x="239" y="145"/>
                    <a:pt x="239" y="145"/>
                    <a:pt x="239" y="145"/>
                  </a:cubicBezTo>
                  <a:cubicBezTo>
                    <a:pt x="239" y="127"/>
                    <a:pt x="230" y="111"/>
                    <a:pt x="214" y="102"/>
                  </a:cubicBezTo>
                </a:path>
              </a:pathLst>
            </a:custGeom>
            <a:solidFill>
              <a:srgbClr val="8CE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6" name="î$lïďê"/>
            <p:cNvSpPr/>
            <p:nvPr/>
          </p:nvSpPr>
          <p:spPr bwMode="auto">
            <a:xfrm>
              <a:off x="7821613" y="1658938"/>
              <a:ext cx="769938" cy="2400300"/>
            </a:xfrm>
            <a:custGeom>
              <a:avLst/>
              <a:gdLst>
                <a:gd name="T0" fmla="*/ 219 w 219"/>
                <a:gd name="T1" fmla="*/ 148 h 683"/>
                <a:gd name="T2" fmla="*/ 219 w 219"/>
                <a:gd name="T3" fmla="*/ 650 h 683"/>
                <a:gd name="T4" fmla="*/ 179 w 219"/>
                <a:gd name="T5" fmla="*/ 673 h 683"/>
                <a:gd name="T6" fmla="*/ 24 w 219"/>
                <a:gd name="T7" fmla="*/ 583 h 683"/>
                <a:gd name="T8" fmla="*/ 0 w 219"/>
                <a:gd name="T9" fmla="*/ 541 h 683"/>
                <a:gd name="T10" fmla="*/ 0 w 219"/>
                <a:gd name="T11" fmla="*/ 18 h 683"/>
                <a:gd name="T12" fmla="*/ 22 w 219"/>
                <a:gd name="T13" fmla="*/ 6 h 683"/>
                <a:gd name="T14" fmla="*/ 193 w 219"/>
                <a:gd name="T15" fmla="*/ 105 h 683"/>
                <a:gd name="T16" fmla="*/ 219 w 219"/>
                <a:gd name="T17" fmla="*/ 148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83">
                  <a:moveTo>
                    <a:pt x="219" y="148"/>
                  </a:moveTo>
                  <a:cubicBezTo>
                    <a:pt x="219" y="650"/>
                    <a:pt x="219" y="650"/>
                    <a:pt x="219" y="650"/>
                  </a:cubicBezTo>
                  <a:cubicBezTo>
                    <a:pt x="219" y="670"/>
                    <a:pt x="197" y="683"/>
                    <a:pt x="179" y="673"/>
                  </a:cubicBezTo>
                  <a:cubicBezTo>
                    <a:pt x="24" y="583"/>
                    <a:pt x="24" y="583"/>
                    <a:pt x="24" y="583"/>
                  </a:cubicBezTo>
                  <a:cubicBezTo>
                    <a:pt x="9" y="574"/>
                    <a:pt x="0" y="559"/>
                    <a:pt x="0" y="541"/>
                  </a:cubicBezTo>
                  <a:cubicBezTo>
                    <a:pt x="0" y="18"/>
                    <a:pt x="0" y="18"/>
                    <a:pt x="0" y="18"/>
                  </a:cubicBezTo>
                  <a:cubicBezTo>
                    <a:pt x="0" y="7"/>
                    <a:pt x="12" y="0"/>
                    <a:pt x="22" y="6"/>
                  </a:cubicBezTo>
                  <a:cubicBezTo>
                    <a:pt x="193" y="105"/>
                    <a:pt x="193" y="105"/>
                    <a:pt x="193" y="105"/>
                  </a:cubicBezTo>
                  <a:cubicBezTo>
                    <a:pt x="209" y="114"/>
                    <a:pt x="219" y="130"/>
                    <a:pt x="219" y="148"/>
                  </a:cubicBezTo>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7" name="íŝḻiḍé"/>
            <p:cNvSpPr/>
            <p:nvPr/>
          </p:nvSpPr>
          <p:spPr bwMode="auto">
            <a:xfrm>
              <a:off x="7850188" y="1820863"/>
              <a:ext cx="703263" cy="2006600"/>
            </a:xfrm>
            <a:custGeom>
              <a:avLst/>
              <a:gdLst>
                <a:gd name="T0" fmla="*/ 443 w 443"/>
                <a:gd name="T1" fmla="*/ 255 h 1264"/>
                <a:gd name="T2" fmla="*/ 443 w 443"/>
                <a:gd name="T3" fmla="*/ 1264 h 1264"/>
                <a:gd name="T4" fmla="*/ 0 w 443"/>
                <a:gd name="T5" fmla="*/ 1009 h 1264"/>
                <a:gd name="T6" fmla="*/ 0 w 443"/>
                <a:gd name="T7" fmla="*/ 0 h 1264"/>
                <a:gd name="T8" fmla="*/ 443 w 443"/>
                <a:gd name="T9" fmla="*/ 255 h 1264"/>
              </a:gdLst>
              <a:ahLst/>
              <a:cxnLst>
                <a:cxn ang="0">
                  <a:pos x="T0" y="T1"/>
                </a:cxn>
                <a:cxn ang="0">
                  <a:pos x="T2" y="T3"/>
                </a:cxn>
                <a:cxn ang="0">
                  <a:pos x="T4" y="T5"/>
                </a:cxn>
                <a:cxn ang="0">
                  <a:pos x="T6" y="T7"/>
                </a:cxn>
                <a:cxn ang="0">
                  <a:pos x="T8" y="T9"/>
                </a:cxn>
              </a:cxnLst>
              <a:rect l="0" t="0" r="r" b="b"/>
              <a:pathLst>
                <a:path w="443" h="1264">
                  <a:moveTo>
                    <a:pt x="443" y="255"/>
                  </a:moveTo>
                  <a:lnTo>
                    <a:pt x="443" y="1264"/>
                  </a:lnTo>
                  <a:lnTo>
                    <a:pt x="0" y="1009"/>
                  </a:lnTo>
                  <a:lnTo>
                    <a:pt x="0" y="0"/>
                  </a:lnTo>
                  <a:lnTo>
                    <a:pt x="443" y="255"/>
                  </a:lnTo>
                  <a:close/>
                </a:path>
              </a:pathLst>
            </a:custGeom>
            <a:solidFill>
              <a:srgbClr val="40A6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8" name="îṧļidé"/>
            <p:cNvSpPr/>
            <p:nvPr/>
          </p:nvSpPr>
          <p:spPr bwMode="auto">
            <a:xfrm>
              <a:off x="7850188" y="1820863"/>
              <a:ext cx="703263" cy="2006600"/>
            </a:xfrm>
            <a:custGeom>
              <a:avLst/>
              <a:gdLst>
                <a:gd name="T0" fmla="*/ 443 w 443"/>
                <a:gd name="T1" fmla="*/ 255 h 1264"/>
                <a:gd name="T2" fmla="*/ 443 w 443"/>
                <a:gd name="T3" fmla="*/ 1264 h 1264"/>
                <a:gd name="T4" fmla="*/ 0 w 443"/>
                <a:gd name="T5" fmla="*/ 1009 h 1264"/>
                <a:gd name="T6" fmla="*/ 0 w 443"/>
                <a:gd name="T7" fmla="*/ 0 h 1264"/>
                <a:gd name="T8" fmla="*/ 443 w 443"/>
                <a:gd name="T9" fmla="*/ 255 h 1264"/>
              </a:gdLst>
              <a:ahLst/>
              <a:cxnLst>
                <a:cxn ang="0">
                  <a:pos x="T0" y="T1"/>
                </a:cxn>
                <a:cxn ang="0">
                  <a:pos x="T2" y="T3"/>
                </a:cxn>
                <a:cxn ang="0">
                  <a:pos x="T4" y="T5"/>
                </a:cxn>
                <a:cxn ang="0">
                  <a:pos x="T6" y="T7"/>
                </a:cxn>
                <a:cxn ang="0">
                  <a:pos x="T8" y="T9"/>
                </a:cxn>
              </a:cxnLst>
              <a:rect l="0" t="0" r="r" b="b"/>
              <a:pathLst>
                <a:path w="443" h="1264">
                  <a:moveTo>
                    <a:pt x="443" y="255"/>
                  </a:moveTo>
                  <a:lnTo>
                    <a:pt x="443" y="1264"/>
                  </a:lnTo>
                  <a:lnTo>
                    <a:pt x="0" y="1009"/>
                  </a:lnTo>
                  <a:lnTo>
                    <a:pt x="0" y="0"/>
                  </a:lnTo>
                  <a:lnTo>
                    <a:pt x="443" y="2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9" name="í$1íďê"/>
            <p:cNvSpPr/>
            <p:nvPr/>
          </p:nvSpPr>
          <p:spPr bwMode="auto">
            <a:xfrm>
              <a:off x="8099425" y="1870075"/>
              <a:ext cx="228600" cy="173037"/>
            </a:xfrm>
            <a:custGeom>
              <a:avLst/>
              <a:gdLst>
                <a:gd name="T0" fmla="*/ 144 w 144"/>
                <a:gd name="T1" fmla="*/ 82 h 109"/>
                <a:gd name="T2" fmla="*/ 144 w 144"/>
                <a:gd name="T3" fmla="*/ 109 h 109"/>
                <a:gd name="T4" fmla="*/ 0 w 144"/>
                <a:gd name="T5" fmla="*/ 27 h 109"/>
                <a:gd name="T6" fmla="*/ 0 w 144"/>
                <a:gd name="T7" fmla="*/ 0 h 109"/>
                <a:gd name="T8" fmla="*/ 144 w 144"/>
                <a:gd name="T9" fmla="*/ 82 h 109"/>
              </a:gdLst>
              <a:ahLst/>
              <a:cxnLst>
                <a:cxn ang="0">
                  <a:pos x="T0" y="T1"/>
                </a:cxn>
                <a:cxn ang="0">
                  <a:pos x="T2" y="T3"/>
                </a:cxn>
                <a:cxn ang="0">
                  <a:pos x="T4" y="T5"/>
                </a:cxn>
                <a:cxn ang="0">
                  <a:pos x="T6" y="T7"/>
                </a:cxn>
                <a:cxn ang="0">
                  <a:pos x="T8" y="T9"/>
                </a:cxn>
              </a:cxnLst>
              <a:rect l="0" t="0" r="r" b="b"/>
              <a:pathLst>
                <a:path w="144" h="109">
                  <a:moveTo>
                    <a:pt x="144" y="82"/>
                  </a:moveTo>
                  <a:lnTo>
                    <a:pt x="144" y="109"/>
                  </a:lnTo>
                  <a:lnTo>
                    <a:pt x="0" y="27"/>
                  </a:lnTo>
                  <a:lnTo>
                    <a:pt x="0" y="0"/>
                  </a:lnTo>
                  <a:lnTo>
                    <a:pt x="144" y="82"/>
                  </a:lnTo>
                  <a:close/>
                </a:path>
              </a:pathLst>
            </a:custGeom>
            <a:solidFill>
              <a:srgbClr val="8CBE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0" name="ïṧľiḍe"/>
            <p:cNvSpPr/>
            <p:nvPr/>
          </p:nvSpPr>
          <p:spPr bwMode="auto">
            <a:xfrm>
              <a:off x="8105775" y="3633788"/>
              <a:ext cx="112713" cy="193675"/>
            </a:xfrm>
            <a:custGeom>
              <a:avLst/>
              <a:gdLst>
                <a:gd name="T0" fmla="*/ 32 w 32"/>
                <a:gd name="T1" fmla="*/ 22 h 55"/>
                <a:gd name="T2" fmla="*/ 32 w 32"/>
                <a:gd name="T3" fmla="*/ 50 h 55"/>
                <a:gd name="T4" fmla="*/ 26 w 32"/>
                <a:gd name="T5" fmla="*/ 54 h 55"/>
                <a:gd name="T6" fmla="*/ 4 w 32"/>
                <a:gd name="T7" fmla="*/ 41 h 55"/>
                <a:gd name="T8" fmla="*/ 0 w 32"/>
                <a:gd name="T9" fmla="*/ 35 h 55"/>
                <a:gd name="T10" fmla="*/ 0 w 32"/>
                <a:gd name="T11" fmla="*/ 3 h 55"/>
                <a:gd name="T12" fmla="*/ 4 w 32"/>
                <a:gd name="T13" fmla="*/ 1 h 55"/>
                <a:gd name="T14" fmla="*/ 28 w 32"/>
                <a:gd name="T15" fmla="*/ 15 h 55"/>
                <a:gd name="T16" fmla="*/ 32 w 32"/>
                <a:gd name="T17"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5">
                  <a:moveTo>
                    <a:pt x="32" y="22"/>
                  </a:moveTo>
                  <a:cubicBezTo>
                    <a:pt x="32" y="50"/>
                    <a:pt x="32" y="50"/>
                    <a:pt x="32" y="50"/>
                  </a:cubicBezTo>
                  <a:cubicBezTo>
                    <a:pt x="32" y="53"/>
                    <a:pt x="29" y="55"/>
                    <a:pt x="26" y="54"/>
                  </a:cubicBezTo>
                  <a:cubicBezTo>
                    <a:pt x="4" y="41"/>
                    <a:pt x="4" y="41"/>
                    <a:pt x="4" y="41"/>
                  </a:cubicBezTo>
                  <a:cubicBezTo>
                    <a:pt x="2" y="40"/>
                    <a:pt x="0" y="37"/>
                    <a:pt x="0" y="35"/>
                  </a:cubicBezTo>
                  <a:cubicBezTo>
                    <a:pt x="0" y="3"/>
                    <a:pt x="0" y="3"/>
                    <a:pt x="0" y="3"/>
                  </a:cubicBezTo>
                  <a:cubicBezTo>
                    <a:pt x="0" y="2"/>
                    <a:pt x="2" y="0"/>
                    <a:pt x="4" y="1"/>
                  </a:cubicBezTo>
                  <a:cubicBezTo>
                    <a:pt x="28" y="15"/>
                    <a:pt x="28" y="15"/>
                    <a:pt x="28" y="15"/>
                  </a:cubicBezTo>
                  <a:cubicBezTo>
                    <a:pt x="31" y="17"/>
                    <a:pt x="32" y="19"/>
                    <a:pt x="32" y="22"/>
                  </a:cubicBezTo>
                  <a:close/>
                </a:path>
              </a:pathLst>
            </a:custGeom>
            <a:solidFill>
              <a:srgbClr val="8CBE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1" name="iŝlïḓè"/>
            <p:cNvSpPr/>
            <p:nvPr/>
          </p:nvSpPr>
          <p:spPr bwMode="auto">
            <a:xfrm>
              <a:off x="7926388" y="2130425"/>
              <a:ext cx="433388" cy="1373187"/>
            </a:xfrm>
            <a:custGeom>
              <a:avLst/>
              <a:gdLst>
                <a:gd name="T0" fmla="*/ 114 w 123"/>
                <a:gd name="T1" fmla="*/ 167 h 391"/>
                <a:gd name="T2" fmla="*/ 105 w 123"/>
                <a:gd name="T3" fmla="*/ 122 h 391"/>
                <a:gd name="T4" fmla="*/ 83 w 123"/>
                <a:gd name="T5" fmla="*/ 75 h 391"/>
                <a:gd name="T6" fmla="*/ 72 w 123"/>
                <a:gd name="T7" fmla="*/ 51 h 391"/>
                <a:gd name="T8" fmla="*/ 78 w 123"/>
                <a:gd name="T9" fmla="*/ 38 h 391"/>
                <a:gd name="T10" fmla="*/ 75 w 123"/>
                <a:gd name="T11" fmla="*/ 36 h 391"/>
                <a:gd name="T12" fmla="*/ 62 w 123"/>
                <a:gd name="T13" fmla="*/ 6 h 391"/>
                <a:gd name="T14" fmla="*/ 50 w 123"/>
                <a:gd name="T15" fmla="*/ 21 h 391"/>
                <a:gd name="T16" fmla="*/ 47 w 123"/>
                <a:gd name="T17" fmla="*/ 20 h 391"/>
                <a:gd name="T18" fmla="*/ 52 w 123"/>
                <a:gd name="T19" fmla="*/ 39 h 391"/>
                <a:gd name="T20" fmla="*/ 41 w 123"/>
                <a:gd name="T21" fmla="*/ 51 h 391"/>
                <a:gd name="T22" fmla="*/ 19 w 123"/>
                <a:gd name="T23" fmla="*/ 71 h 391"/>
                <a:gd name="T24" fmla="*/ 10 w 123"/>
                <a:gd name="T25" fmla="*/ 107 h 391"/>
                <a:gd name="T26" fmla="*/ 0 w 123"/>
                <a:gd name="T27" fmla="*/ 160 h 391"/>
                <a:gd name="T28" fmla="*/ 11 w 123"/>
                <a:gd name="T29" fmla="*/ 183 h 391"/>
                <a:gd name="T30" fmla="*/ 7 w 123"/>
                <a:gd name="T31" fmla="*/ 173 h 391"/>
                <a:gd name="T32" fmla="*/ 9 w 123"/>
                <a:gd name="T33" fmla="*/ 164 h 391"/>
                <a:gd name="T34" fmla="*/ 13 w 123"/>
                <a:gd name="T35" fmla="*/ 174 h 391"/>
                <a:gd name="T36" fmla="*/ 12 w 123"/>
                <a:gd name="T37" fmla="*/ 153 h 391"/>
                <a:gd name="T38" fmla="*/ 29 w 123"/>
                <a:gd name="T39" fmla="*/ 111 h 391"/>
                <a:gd name="T40" fmla="*/ 34 w 123"/>
                <a:gd name="T41" fmla="*/ 104 h 391"/>
                <a:gd name="T42" fmla="*/ 35 w 123"/>
                <a:gd name="T43" fmla="*/ 139 h 391"/>
                <a:gd name="T44" fmla="*/ 28 w 123"/>
                <a:gd name="T45" fmla="*/ 198 h 391"/>
                <a:gd name="T46" fmla="*/ 34 w 123"/>
                <a:gd name="T47" fmla="*/ 259 h 391"/>
                <a:gd name="T48" fmla="*/ 36 w 123"/>
                <a:gd name="T49" fmla="*/ 334 h 391"/>
                <a:gd name="T50" fmla="*/ 25 w 123"/>
                <a:gd name="T51" fmla="*/ 339 h 391"/>
                <a:gd name="T52" fmla="*/ 21 w 123"/>
                <a:gd name="T53" fmla="*/ 344 h 391"/>
                <a:gd name="T54" fmla="*/ 27 w 123"/>
                <a:gd name="T55" fmla="*/ 347 h 391"/>
                <a:gd name="T56" fmla="*/ 36 w 123"/>
                <a:gd name="T57" fmla="*/ 351 h 391"/>
                <a:gd name="T58" fmla="*/ 43 w 123"/>
                <a:gd name="T59" fmla="*/ 356 h 391"/>
                <a:gd name="T60" fmla="*/ 47 w 123"/>
                <a:gd name="T61" fmla="*/ 331 h 391"/>
                <a:gd name="T62" fmla="*/ 51 w 123"/>
                <a:gd name="T63" fmla="*/ 274 h 391"/>
                <a:gd name="T64" fmla="*/ 59 w 123"/>
                <a:gd name="T65" fmla="*/ 213 h 391"/>
                <a:gd name="T66" fmla="*/ 65 w 123"/>
                <a:gd name="T67" fmla="*/ 216 h 391"/>
                <a:gd name="T68" fmla="*/ 72 w 123"/>
                <a:gd name="T69" fmla="*/ 286 h 391"/>
                <a:gd name="T70" fmla="*/ 76 w 123"/>
                <a:gd name="T71" fmla="*/ 348 h 391"/>
                <a:gd name="T72" fmla="*/ 79 w 123"/>
                <a:gd name="T73" fmla="*/ 377 h 391"/>
                <a:gd name="T74" fmla="*/ 86 w 123"/>
                <a:gd name="T75" fmla="*/ 380 h 391"/>
                <a:gd name="T76" fmla="*/ 96 w 123"/>
                <a:gd name="T77" fmla="*/ 387 h 391"/>
                <a:gd name="T78" fmla="*/ 102 w 123"/>
                <a:gd name="T79" fmla="*/ 390 h 391"/>
                <a:gd name="T80" fmla="*/ 98 w 123"/>
                <a:gd name="T81" fmla="*/ 381 h 391"/>
                <a:gd name="T82" fmla="*/ 87 w 123"/>
                <a:gd name="T83" fmla="*/ 364 h 391"/>
                <a:gd name="T84" fmla="*/ 90 w 123"/>
                <a:gd name="T85" fmla="*/ 291 h 391"/>
                <a:gd name="T86" fmla="*/ 95 w 123"/>
                <a:gd name="T87" fmla="*/ 237 h 391"/>
                <a:gd name="T88" fmla="*/ 89 w 123"/>
                <a:gd name="T89" fmla="*/ 170 h 391"/>
                <a:gd name="T90" fmla="*/ 90 w 123"/>
                <a:gd name="T91" fmla="*/ 136 h 391"/>
                <a:gd name="T92" fmla="*/ 95 w 123"/>
                <a:gd name="T93" fmla="*/ 149 h 391"/>
                <a:gd name="T94" fmla="*/ 112 w 123"/>
                <a:gd name="T95" fmla="*/ 210 h 391"/>
                <a:gd name="T96" fmla="*/ 111 w 123"/>
                <a:gd name="T97" fmla="*/ 230 h 391"/>
                <a:gd name="T98" fmla="*/ 115 w 123"/>
                <a:gd name="T99" fmla="*/ 225 h 391"/>
                <a:gd name="T100" fmla="*/ 116 w 123"/>
                <a:gd name="T101" fmla="*/ 236 h 391"/>
                <a:gd name="T102" fmla="*/ 113 w 123"/>
                <a:gd name="T103" fmla="*/ 243 h 391"/>
                <a:gd name="T104" fmla="*/ 123 w 123"/>
                <a:gd name="T105" fmla="*/ 23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391">
                  <a:moveTo>
                    <a:pt x="119" y="211"/>
                  </a:moveTo>
                  <a:cubicBezTo>
                    <a:pt x="118" y="204"/>
                    <a:pt x="114" y="173"/>
                    <a:pt x="114" y="167"/>
                  </a:cubicBezTo>
                  <a:cubicBezTo>
                    <a:pt x="113" y="161"/>
                    <a:pt x="109" y="148"/>
                    <a:pt x="109" y="147"/>
                  </a:cubicBezTo>
                  <a:cubicBezTo>
                    <a:pt x="109" y="134"/>
                    <a:pt x="106" y="122"/>
                    <a:pt x="105" y="122"/>
                  </a:cubicBezTo>
                  <a:cubicBezTo>
                    <a:pt x="106" y="116"/>
                    <a:pt x="105" y="111"/>
                    <a:pt x="104" y="101"/>
                  </a:cubicBezTo>
                  <a:cubicBezTo>
                    <a:pt x="103" y="92"/>
                    <a:pt x="92" y="82"/>
                    <a:pt x="83" y="75"/>
                  </a:cubicBezTo>
                  <a:cubicBezTo>
                    <a:pt x="75" y="68"/>
                    <a:pt x="72" y="61"/>
                    <a:pt x="72" y="61"/>
                  </a:cubicBezTo>
                  <a:cubicBezTo>
                    <a:pt x="72" y="51"/>
                    <a:pt x="72" y="51"/>
                    <a:pt x="72" y="51"/>
                  </a:cubicBezTo>
                  <a:cubicBezTo>
                    <a:pt x="73" y="50"/>
                    <a:pt x="74" y="46"/>
                    <a:pt x="75" y="46"/>
                  </a:cubicBezTo>
                  <a:cubicBezTo>
                    <a:pt x="76" y="47"/>
                    <a:pt x="78" y="40"/>
                    <a:pt x="78" y="38"/>
                  </a:cubicBezTo>
                  <a:cubicBezTo>
                    <a:pt x="78" y="37"/>
                    <a:pt x="77" y="37"/>
                    <a:pt x="77" y="36"/>
                  </a:cubicBezTo>
                  <a:cubicBezTo>
                    <a:pt x="76" y="36"/>
                    <a:pt x="75" y="36"/>
                    <a:pt x="75" y="36"/>
                  </a:cubicBezTo>
                  <a:cubicBezTo>
                    <a:pt x="75" y="33"/>
                    <a:pt x="75" y="27"/>
                    <a:pt x="75" y="27"/>
                  </a:cubicBezTo>
                  <a:cubicBezTo>
                    <a:pt x="75" y="15"/>
                    <a:pt x="63" y="6"/>
                    <a:pt x="62" y="6"/>
                  </a:cubicBezTo>
                  <a:cubicBezTo>
                    <a:pt x="62" y="6"/>
                    <a:pt x="49" y="0"/>
                    <a:pt x="49" y="12"/>
                  </a:cubicBezTo>
                  <a:cubicBezTo>
                    <a:pt x="49" y="12"/>
                    <a:pt x="49" y="18"/>
                    <a:pt x="50" y="21"/>
                  </a:cubicBezTo>
                  <a:cubicBezTo>
                    <a:pt x="50" y="21"/>
                    <a:pt x="49" y="20"/>
                    <a:pt x="48" y="19"/>
                  </a:cubicBezTo>
                  <a:cubicBezTo>
                    <a:pt x="47" y="19"/>
                    <a:pt x="47" y="19"/>
                    <a:pt x="47" y="20"/>
                  </a:cubicBezTo>
                  <a:cubicBezTo>
                    <a:pt x="47" y="22"/>
                    <a:pt x="49" y="31"/>
                    <a:pt x="50" y="32"/>
                  </a:cubicBezTo>
                  <a:cubicBezTo>
                    <a:pt x="51" y="32"/>
                    <a:pt x="52" y="38"/>
                    <a:pt x="52" y="39"/>
                  </a:cubicBezTo>
                  <a:cubicBezTo>
                    <a:pt x="52" y="49"/>
                    <a:pt x="52" y="49"/>
                    <a:pt x="52" y="49"/>
                  </a:cubicBezTo>
                  <a:cubicBezTo>
                    <a:pt x="52" y="49"/>
                    <a:pt x="50" y="54"/>
                    <a:pt x="41" y="51"/>
                  </a:cubicBezTo>
                  <a:cubicBezTo>
                    <a:pt x="32" y="47"/>
                    <a:pt x="22" y="45"/>
                    <a:pt x="20" y="53"/>
                  </a:cubicBezTo>
                  <a:cubicBezTo>
                    <a:pt x="19" y="61"/>
                    <a:pt x="18" y="65"/>
                    <a:pt x="19" y="71"/>
                  </a:cubicBezTo>
                  <a:cubicBezTo>
                    <a:pt x="19" y="72"/>
                    <a:pt x="15" y="80"/>
                    <a:pt x="15" y="93"/>
                  </a:cubicBezTo>
                  <a:cubicBezTo>
                    <a:pt x="15" y="93"/>
                    <a:pt x="11" y="101"/>
                    <a:pt x="10" y="107"/>
                  </a:cubicBezTo>
                  <a:cubicBezTo>
                    <a:pt x="10" y="113"/>
                    <a:pt x="6" y="140"/>
                    <a:pt x="5" y="145"/>
                  </a:cubicBezTo>
                  <a:cubicBezTo>
                    <a:pt x="4" y="150"/>
                    <a:pt x="0" y="157"/>
                    <a:pt x="0" y="160"/>
                  </a:cubicBezTo>
                  <a:cubicBezTo>
                    <a:pt x="0" y="164"/>
                    <a:pt x="2" y="173"/>
                    <a:pt x="3" y="175"/>
                  </a:cubicBezTo>
                  <a:cubicBezTo>
                    <a:pt x="5" y="177"/>
                    <a:pt x="10" y="183"/>
                    <a:pt x="11" y="183"/>
                  </a:cubicBezTo>
                  <a:cubicBezTo>
                    <a:pt x="11" y="183"/>
                    <a:pt x="11" y="182"/>
                    <a:pt x="10" y="179"/>
                  </a:cubicBezTo>
                  <a:cubicBezTo>
                    <a:pt x="8" y="175"/>
                    <a:pt x="7" y="175"/>
                    <a:pt x="7" y="173"/>
                  </a:cubicBezTo>
                  <a:cubicBezTo>
                    <a:pt x="8" y="171"/>
                    <a:pt x="7" y="169"/>
                    <a:pt x="7" y="167"/>
                  </a:cubicBezTo>
                  <a:cubicBezTo>
                    <a:pt x="8" y="165"/>
                    <a:pt x="8" y="163"/>
                    <a:pt x="9" y="164"/>
                  </a:cubicBezTo>
                  <a:cubicBezTo>
                    <a:pt x="10" y="165"/>
                    <a:pt x="10" y="168"/>
                    <a:pt x="11" y="169"/>
                  </a:cubicBezTo>
                  <a:cubicBezTo>
                    <a:pt x="11" y="171"/>
                    <a:pt x="12" y="173"/>
                    <a:pt x="13" y="174"/>
                  </a:cubicBezTo>
                  <a:cubicBezTo>
                    <a:pt x="14" y="174"/>
                    <a:pt x="15" y="172"/>
                    <a:pt x="14" y="168"/>
                  </a:cubicBezTo>
                  <a:cubicBezTo>
                    <a:pt x="13" y="165"/>
                    <a:pt x="13" y="155"/>
                    <a:pt x="12" y="153"/>
                  </a:cubicBezTo>
                  <a:cubicBezTo>
                    <a:pt x="12" y="151"/>
                    <a:pt x="17" y="142"/>
                    <a:pt x="20" y="138"/>
                  </a:cubicBezTo>
                  <a:cubicBezTo>
                    <a:pt x="22" y="135"/>
                    <a:pt x="28" y="120"/>
                    <a:pt x="29" y="111"/>
                  </a:cubicBezTo>
                  <a:cubicBezTo>
                    <a:pt x="29" y="101"/>
                    <a:pt x="32" y="98"/>
                    <a:pt x="33" y="98"/>
                  </a:cubicBezTo>
                  <a:cubicBezTo>
                    <a:pt x="33" y="99"/>
                    <a:pt x="34" y="102"/>
                    <a:pt x="34" y="104"/>
                  </a:cubicBezTo>
                  <a:cubicBezTo>
                    <a:pt x="35" y="105"/>
                    <a:pt x="36" y="120"/>
                    <a:pt x="36" y="127"/>
                  </a:cubicBezTo>
                  <a:cubicBezTo>
                    <a:pt x="35" y="135"/>
                    <a:pt x="35" y="137"/>
                    <a:pt x="35" y="139"/>
                  </a:cubicBezTo>
                  <a:cubicBezTo>
                    <a:pt x="35" y="142"/>
                    <a:pt x="33" y="158"/>
                    <a:pt x="32" y="160"/>
                  </a:cubicBezTo>
                  <a:cubicBezTo>
                    <a:pt x="31" y="162"/>
                    <a:pt x="28" y="187"/>
                    <a:pt x="28" y="198"/>
                  </a:cubicBezTo>
                  <a:cubicBezTo>
                    <a:pt x="28" y="209"/>
                    <a:pt x="32" y="232"/>
                    <a:pt x="33" y="236"/>
                  </a:cubicBezTo>
                  <a:cubicBezTo>
                    <a:pt x="33" y="239"/>
                    <a:pt x="34" y="254"/>
                    <a:pt x="34" y="259"/>
                  </a:cubicBezTo>
                  <a:cubicBezTo>
                    <a:pt x="33" y="264"/>
                    <a:pt x="31" y="278"/>
                    <a:pt x="32" y="290"/>
                  </a:cubicBezTo>
                  <a:cubicBezTo>
                    <a:pt x="34" y="301"/>
                    <a:pt x="36" y="328"/>
                    <a:pt x="36" y="334"/>
                  </a:cubicBezTo>
                  <a:cubicBezTo>
                    <a:pt x="36" y="334"/>
                    <a:pt x="34" y="337"/>
                    <a:pt x="31" y="338"/>
                  </a:cubicBezTo>
                  <a:cubicBezTo>
                    <a:pt x="29" y="339"/>
                    <a:pt x="27" y="339"/>
                    <a:pt x="25" y="339"/>
                  </a:cubicBezTo>
                  <a:cubicBezTo>
                    <a:pt x="23" y="338"/>
                    <a:pt x="18" y="339"/>
                    <a:pt x="19" y="341"/>
                  </a:cubicBezTo>
                  <a:cubicBezTo>
                    <a:pt x="19" y="343"/>
                    <a:pt x="20" y="343"/>
                    <a:pt x="21" y="344"/>
                  </a:cubicBezTo>
                  <a:cubicBezTo>
                    <a:pt x="22" y="344"/>
                    <a:pt x="22" y="344"/>
                    <a:pt x="23" y="345"/>
                  </a:cubicBezTo>
                  <a:cubicBezTo>
                    <a:pt x="25" y="346"/>
                    <a:pt x="26" y="347"/>
                    <a:pt x="27" y="347"/>
                  </a:cubicBezTo>
                  <a:cubicBezTo>
                    <a:pt x="28" y="348"/>
                    <a:pt x="32" y="350"/>
                    <a:pt x="34" y="351"/>
                  </a:cubicBezTo>
                  <a:cubicBezTo>
                    <a:pt x="35" y="351"/>
                    <a:pt x="36" y="351"/>
                    <a:pt x="36" y="351"/>
                  </a:cubicBezTo>
                  <a:cubicBezTo>
                    <a:pt x="38" y="352"/>
                    <a:pt x="40" y="354"/>
                    <a:pt x="41" y="355"/>
                  </a:cubicBezTo>
                  <a:cubicBezTo>
                    <a:pt x="41" y="355"/>
                    <a:pt x="42" y="356"/>
                    <a:pt x="43" y="356"/>
                  </a:cubicBezTo>
                  <a:cubicBezTo>
                    <a:pt x="46" y="358"/>
                    <a:pt x="49" y="359"/>
                    <a:pt x="48" y="352"/>
                  </a:cubicBezTo>
                  <a:cubicBezTo>
                    <a:pt x="47" y="343"/>
                    <a:pt x="46" y="337"/>
                    <a:pt x="47" y="331"/>
                  </a:cubicBezTo>
                  <a:cubicBezTo>
                    <a:pt x="47" y="326"/>
                    <a:pt x="50" y="309"/>
                    <a:pt x="52" y="301"/>
                  </a:cubicBezTo>
                  <a:cubicBezTo>
                    <a:pt x="54" y="293"/>
                    <a:pt x="51" y="276"/>
                    <a:pt x="51" y="274"/>
                  </a:cubicBezTo>
                  <a:cubicBezTo>
                    <a:pt x="51" y="272"/>
                    <a:pt x="54" y="255"/>
                    <a:pt x="55" y="252"/>
                  </a:cubicBezTo>
                  <a:cubicBezTo>
                    <a:pt x="55" y="248"/>
                    <a:pt x="58" y="220"/>
                    <a:pt x="59" y="213"/>
                  </a:cubicBezTo>
                  <a:cubicBezTo>
                    <a:pt x="59" y="206"/>
                    <a:pt x="61" y="196"/>
                    <a:pt x="62" y="196"/>
                  </a:cubicBezTo>
                  <a:cubicBezTo>
                    <a:pt x="63" y="197"/>
                    <a:pt x="64" y="208"/>
                    <a:pt x="65" y="216"/>
                  </a:cubicBezTo>
                  <a:cubicBezTo>
                    <a:pt x="65" y="224"/>
                    <a:pt x="68" y="256"/>
                    <a:pt x="69" y="260"/>
                  </a:cubicBezTo>
                  <a:cubicBezTo>
                    <a:pt x="69" y="264"/>
                    <a:pt x="72" y="285"/>
                    <a:pt x="72" y="286"/>
                  </a:cubicBezTo>
                  <a:cubicBezTo>
                    <a:pt x="72" y="288"/>
                    <a:pt x="69" y="302"/>
                    <a:pt x="71" y="312"/>
                  </a:cubicBezTo>
                  <a:cubicBezTo>
                    <a:pt x="73" y="322"/>
                    <a:pt x="76" y="342"/>
                    <a:pt x="76" y="348"/>
                  </a:cubicBezTo>
                  <a:cubicBezTo>
                    <a:pt x="77" y="355"/>
                    <a:pt x="76" y="360"/>
                    <a:pt x="75" y="367"/>
                  </a:cubicBezTo>
                  <a:cubicBezTo>
                    <a:pt x="73" y="373"/>
                    <a:pt x="77" y="376"/>
                    <a:pt x="79" y="377"/>
                  </a:cubicBezTo>
                  <a:cubicBezTo>
                    <a:pt x="80" y="378"/>
                    <a:pt x="81" y="378"/>
                    <a:pt x="82" y="378"/>
                  </a:cubicBezTo>
                  <a:cubicBezTo>
                    <a:pt x="83" y="379"/>
                    <a:pt x="85" y="379"/>
                    <a:pt x="86" y="380"/>
                  </a:cubicBezTo>
                  <a:cubicBezTo>
                    <a:pt x="87" y="381"/>
                    <a:pt x="88" y="381"/>
                    <a:pt x="88" y="382"/>
                  </a:cubicBezTo>
                  <a:cubicBezTo>
                    <a:pt x="90" y="384"/>
                    <a:pt x="95" y="386"/>
                    <a:pt x="96" y="387"/>
                  </a:cubicBezTo>
                  <a:cubicBezTo>
                    <a:pt x="96" y="387"/>
                    <a:pt x="98" y="388"/>
                    <a:pt x="100" y="389"/>
                  </a:cubicBezTo>
                  <a:cubicBezTo>
                    <a:pt x="100" y="389"/>
                    <a:pt x="101" y="390"/>
                    <a:pt x="102" y="390"/>
                  </a:cubicBezTo>
                  <a:cubicBezTo>
                    <a:pt x="102" y="391"/>
                    <a:pt x="103" y="391"/>
                    <a:pt x="104" y="390"/>
                  </a:cubicBezTo>
                  <a:cubicBezTo>
                    <a:pt x="104" y="389"/>
                    <a:pt x="100" y="383"/>
                    <a:pt x="98" y="381"/>
                  </a:cubicBezTo>
                  <a:cubicBezTo>
                    <a:pt x="96" y="379"/>
                    <a:pt x="94" y="376"/>
                    <a:pt x="91" y="373"/>
                  </a:cubicBezTo>
                  <a:cubicBezTo>
                    <a:pt x="89" y="369"/>
                    <a:pt x="87" y="364"/>
                    <a:pt x="87" y="364"/>
                  </a:cubicBezTo>
                  <a:cubicBezTo>
                    <a:pt x="86" y="356"/>
                    <a:pt x="89" y="333"/>
                    <a:pt x="91" y="324"/>
                  </a:cubicBezTo>
                  <a:cubicBezTo>
                    <a:pt x="92" y="314"/>
                    <a:pt x="91" y="297"/>
                    <a:pt x="90" y="291"/>
                  </a:cubicBezTo>
                  <a:cubicBezTo>
                    <a:pt x="89" y="286"/>
                    <a:pt x="90" y="272"/>
                    <a:pt x="90" y="269"/>
                  </a:cubicBezTo>
                  <a:cubicBezTo>
                    <a:pt x="91" y="266"/>
                    <a:pt x="95" y="248"/>
                    <a:pt x="95" y="237"/>
                  </a:cubicBezTo>
                  <a:cubicBezTo>
                    <a:pt x="96" y="226"/>
                    <a:pt x="93" y="197"/>
                    <a:pt x="91" y="194"/>
                  </a:cubicBezTo>
                  <a:cubicBezTo>
                    <a:pt x="90" y="191"/>
                    <a:pt x="89" y="173"/>
                    <a:pt x="89" y="170"/>
                  </a:cubicBezTo>
                  <a:cubicBezTo>
                    <a:pt x="89" y="168"/>
                    <a:pt x="89" y="166"/>
                    <a:pt x="88" y="158"/>
                  </a:cubicBezTo>
                  <a:cubicBezTo>
                    <a:pt x="88" y="149"/>
                    <a:pt x="89" y="137"/>
                    <a:pt x="90" y="136"/>
                  </a:cubicBezTo>
                  <a:cubicBezTo>
                    <a:pt x="90" y="135"/>
                    <a:pt x="91" y="132"/>
                    <a:pt x="92" y="132"/>
                  </a:cubicBezTo>
                  <a:cubicBezTo>
                    <a:pt x="92" y="133"/>
                    <a:pt x="95" y="139"/>
                    <a:pt x="95" y="149"/>
                  </a:cubicBezTo>
                  <a:cubicBezTo>
                    <a:pt x="96" y="159"/>
                    <a:pt x="102" y="181"/>
                    <a:pt x="104" y="187"/>
                  </a:cubicBezTo>
                  <a:cubicBezTo>
                    <a:pt x="107" y="194"/>
                    <a:pt x="112" y="209"/>
                    <a:pt x="112" y="210"/>
                  </a:cubicBezTo>
                  <a:cubicBezTo>
                    <a:pt x="111" y="211"/>
                    <a:pt x="111" y="221"/>
                    <a:pt x="110" y="224"/>
                  </a:cubicBezTo>
                  <a:cubicBezTo>
                    <a:pt x="109" y="226"/>
                    <a:pt x="110" y="229"/>
                    <a:pt x="111" y="230"/>
                  </a:cubicBezTo>
                  <a:cubicBezTo>
                    <a:pt x="112" y="231"/>
                    <a:pt x="113" y="229"/>
                    <a:pt x="113" y="228"/>
                  </a:cubicBezTo>
                  <a:cubicBezTo>
                    <a:pt x="113" y="227"/>
                    <a:pt x="114" y="225"/>
                    <a:pt x="115" y="225"/>
                  </a:cubicBezTo>
                  <a:cubicBezTo>
                    <a:pt x="115" y="225"/>
                    <a:pt x="116" y="227"/>
                    <a:pt x="116" y="230"/>
                  </a:cubicBezTo>
                  <a:cubicBezTo>
                    <a:pt x="117" y="232"/>
                    <a:pt x="116" y="233"/>
                    <a:pt x="116" y="236"/>
                  </a:cubicBezTo>
                  <a:cubicBezTo>
                    <a:pt x="117" y="238"/>
                    <a:pt x="116" y="238"/>
                    <a:pt x="114" y="239"/>
                  </a:cubicBezTo>
                  <a:cubicBezTo>
                    <a:pt x="112" y="240"/>
                    <a:pt x="113" y="242"/>
                    <a:pt x="113" y="243"/>
                  </a:cubicBezTo>
                  <a:cubicBezTo>
                    <a:pt x="114" y="243"/>
                    <a:pt x="119" y="243"/>
                    <a:pt x="120" y="242"/>
                  </a:cubicBezTo>
                  <a:cubicBezTo>
                    <a:pt x="122" y="242"/>
                    <a:pt x="123" y="235"/>
                    <a:pt x="123" y="231"/>
                  </a:cubicBezTo>
                  <a:cubicBezTo>
                    <a:pt x="123" y="228"/>
                    <a:pt x="120" y="217"/>
                    <a:pt x="119" y="211"/>
                  </a:cubicBezTo>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2" name="ïślïḑê"/>
            <p:cNvSpPr/>
            <p:nvPr/>
          </p:nvSpPr>
          <p:spPr bwMode="auto">
            <a:xfrm>
              <a:off x="8243888" y="2411413"/>
              <a:ext cx="115888" cy="171450"/>
            </a:xfrm>
            <a:custGeom>
              <a:avLst/>
              <a:gdLst>
                <a:gd name="T0" fmla="*/ 6 w 33"/>
                <a:gd name="T1" fmla="*/ 0 h 49"/>
                <a:gd name="T2" fmla="*/ 0 w 33"/>
                <a:gd name="T3" fmla="*/ 1 h 49"/>
                <a:gd name="T4" fmla="*/ 14 w 33"/>
                <a:gd name="T5" fmla="*/ 21 h 49"/>
                <a:gd name="T6" fmla="*/ 15 w 33"/>
                <a:gd name="T7" fmla="*/ 42 h 49"/>
                <a:gd name="T8" fmla="*/ 17 w 33"/>
                <a:gd name="T9" fmla="*/ 48 h 49"/>
                <a:gd name="T10" fmla="*/ 23 w 33"/>
                <a:gd name="T11" fmla="*/ 49 h 49"/>
                <a:gd name="T12" fmla="*/ 33 w 33"/>
                <a:gd name="T13" fmla="*/ 35 h 49"/>
                <a:gd name="T14" fmla="*/ 14 w 33"/>
                <a:gd name="T15" fmla="*/ 2 h 49"/>
                <a:gd name="T16" fmla="*/ 6 w 33"/>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9">
                  <a:moveTo>
                    <a:pt x="6" y="0"/>
                  </a:moveTo>
                  <a:cubicBezTo>
                    <a:pt x="4" y="0"/>
                    <a:pt x="2" y="0"/>
                    <a:pt x="0" y="1"/>
                  </a:cubicBezTo>
                  <a:cubicBezTo>
                    <a:pt x="7" y="7"/>
                    <a:pt x="13" y="14"/>
                    <a:pt x="14" y="21"/>
                  </a:cubicBezTo>
                  <a:cubicBezTo>
                    <a:pt x="15" y="31"/>
                    <a:pt x="16" y="36"/>
                    <a:pt x="15" y="42"/>
                  </a:cubicBezTo>
                  <a:cubicBezTo>
                    <a:pt x="16" y="42"/>
                    <a:pt x="16" y="44"/>
                    <a:pt x="17" y="48"/>
                  </a:cubicBezTo>
                  <a:cubicBezTo>
                    <a:pt x="19" y="49"/>
                    <a:pt x="21" y="49"/>
                    <a:pt x="23" y="49"/>
                  </a:cubicBezTo>
                  <a:cubicBezTo>
                    <a:pt x="29" y="49"/>
                    <a:pt x="33" y="44"/>
                    <a:pt x="33" y="35"/>
                  </a:cubicBezTo>
                  <a:cubicBezTo>
                    <a:pt x="33" y="23"/>
                    <a:pt x="25" y="8"/>
                    <a:pt x="14" y="2"/>
                  </a:cubicBezTo>
                  <a:cubicBezTo>
                    <a:pt x="11" y="1"/>
                    <a:pt x="8" y="0"/>
                    <a:pt x="6" y="0"/>
                  </a:cubicBezTo>
                </a:path>
              </a:pathLst>
            </a:custGeom>
            <a:solidFill>
              <a:srgbClr val="A27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3" name="íṥḷîḓè"/>
            <p:cNvSpPr/>
            <p:nvPr/>
          </p:nvSpPr>
          <p:spPr bwMode="auto">
            <a:xfrm>
              <a:off x="8226425" y="2414588"/>
              <a:ext cx="76200" cy="165100"/>
            </a:xfrm>
            <a:custGeom>
              <a:avLst/>
              <a:gdLst>
                <a:gd name="T0" fmla="*/ 5 w 22"/>
                <a:gd name="T1" fmla="*/ 0 h 47"/>
                <a:gd name="T2" fmla="*/ 0 w 22"/>
                <a:gd name="T3" fmla="*/ 12 h 47"/>
                <a:gd name="T4" fmla="*/ 19 w 22"/>
                <a:gd name="T5" fmla="*/ 45 h 47"/>
                <a:gd name="T6" fmla="*/ 22 w 22"/>
                <a:gd name="T7" fmla="*/ 47 h 47"/>
                <a:gd name="T8" fmla="*/ 20 w 22"/>
                <a:gd name="T9" fmla="*/ 41 h 47"/>
                <a:gd name="T10" fmla="*/ 19 w 22"/>
                <a:gd name="T11" fmla="*/ 20 h 47"/>
                <a:gd name="T12" fmla="*/ 5 w 22"/>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22" h="47">
                  <a:moveTo>
                    <a:pt x="5" y="0"/>
                  </a:moveTo>
                  <a:cubicBezTo>
                    <a:pt x="2" y="2"/>
                    <a:pt x="0" y="6"/>
                    <a:pt x="0" y="12"/>
                  </a:cubicBezTo>
                  <a:cubicBezTo>
                    <a:pt x="0" y="24"/>
                    <a:pt x="8" y="39"/>
                    <a:pt x="19" y="45"/>
                  </a:cubicBezTo>
                  <a:cubicBezTo>
                    <a:pt x="20" y="46"/>
                    <a:pt x="21" y="46"/>
                    <a:pt x="22" y="47"/>
                  </a:cubicBezTo>
                  <a:cubicBezTo>
                    <a:pt x="21" y="43"/>
                    <a:pt x="21" y="41"/>
                    <a:pt x="20" y="41"/>
                  </a:cubicBezTo>
                  <a:cubicBezTo>
                    <a:pt x="21" y="35"/>
                    <a:pt x="20" y="30"/>
                    <a:pt x="19" y="20"/>
                  </a:cubicBezTo>
                  <a:cubicBezTo>
                    <a:pt x="18" y="13"/>
                    <a:pt x="12" y="6"/>
                    <a:pt x="5" y="0"/>
                  </a:cubicBezTo>
                </a:path>
              </a:pathLst>
            </a:custGeom>
            <a:solidFill>
              <a:srgbClr val="E593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4" name="íšḻïḋe"/>
            <p:cNvSpPr/>
            <p:nvPr/>
          </p:nvSpPr>
          <p:spPr bwMode="auto">
            <a:xfrm>
              <a:off x="7961313" y="2808288"/>
              <a:ext cx="80963" cy="171450"/>
            </a:xfrm>
            <a:custGeom>
              <a:avLst/>
              <a:gdLst>
                <a:gd name="T0" fmla="*/ 11 w 23"/>
                <a:gd name="T1" fmla="*/ 0 h 49"/>
                <a:gd name="T2" fmla="*/ 0 w 23"/>
                <a:gd name="T3" fmla="*/ 14 h 49"/>
                <a:gd name="T4" fmla="*/ 20 w 23"/>
                <a:gd name="T5" fmla="*/ 47 h 49"/>
                <a:gd name="T6" fmla="*/ 23 w 23"/>
                <a:gd name="T7" fmla="*/ 49 h 49"/>
                <a:gd name="T8" fmla="*/ 23 w 23"/>
                <a:gd name="T9" fmla="*/ 43 h 49"/>
                <a:gd name="T10" fmla="*/ 18 w 23"/>
                <a:gd name="T11" fmla="*/ 5 h 49"/>
                <a:gd name="T12" fmla="*/ 18 w 23"/>
                <a:gd name="T13" fmla="*/ 2 h 49"/>
                <a:gd name="T14" fmla="*/ 11 w 23"/>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9">
                  <a:moveTo>
                    <a:pt x="11" y="0"/>
                  </a:moveTo>
                  <a:cubicBezTo>
                    <a:pt x="5" y="0"/>
                    <a:pt x="0" y="5"/>
                    <a:pt x="0" y="14"/>
                  </a:cubicBezTo>
                  <a:cubicBezTo>
                    <a:pt x="0" y="26"/>
                    <a:pt x="9" y="41"/>
                    <a:pt x="20" y="47"/>
                  </a:cubicBezTo>
                  <a:cubicBezTo>
                    <a:pt x="21" y="48"/>
                    <a:pt x="22" y="48"/>
                    <a:pt x="23" y="49"/>
                  </a:cubicBezTo>
                  <a:cubicBezTo>
                    <a:pt x="23" y="46"/>
                    <a:pt x="23" y="44"/>
                    <a:pt x="23" y="43"/>
                  </a:cubicBezTo>
                  <a:cubicBezTo>
                    <a:pt x="22" y="39"/>
                    <a:pt x="18" y="16"/>
                    <a:pt x="18" y="5"/>
                  </a:cubicBezTo>
                  <a:cubicBezTo>
                    <a:pt x="18" y="4"/>
                    <a:pt x="18" y="3"/>
                    <a:pt x="18" y="2"/>
                  </a:cubicBezTo>
                  <a:cubicBezTo>
                    <a:pt x="16" y="1"/>
                    <a:pt x="13" y="0"/>
                    <a:pt x="11" y="0"/>
                  </a:cubicBezTo>
                </a:path>
              </a:pathLst>
            </a:custGeom>
            <a:solidFill>
              <a:srgbClr val="A27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5" name="î$líḓe"/>
            <p:cNvSpPr/>
            <p:nvPr/>
          </p:nvSpPr>
          <p:spPr bwMode="auto">
            <a:xfrm>
              <a:off x="8024813" y="2814638"/>
              <a:ext cx="74613" cy="169862"/>
            </a:xfrm>
            <a:custGeom>
              <a:avLst/>
              <a:gdLst>
                <a:gd name="T0" fmla="*/ 0 w 21"/>
                <a:gd name="T1" fmla="*/ 0 h 48"/>
                <a:gd name="T2" fmla="*/ 0 w 21"/>
                <a:gd name="T3" fmla="*/ 3 h 48"/>
                <a:gd name="T4" fmla="*/ 5 w 21"/>
                <a:gd name="T5" fmla="*/ 41 h 48"/>
                <a:gd name="T6" fmla="*/ 5 w 21"/>
                <a:gd name="T7" fmla="*/ 47 h 48"/>
                <a:gd name="T8" fmla="*/ 10 w 21"/>
                <a:gd name="T9" fmla="*/ 48 h 48"/>
                <a:gd name="T10" fmla="*/ 21 w 21"/>
                <a:gd name="T11" fmla="*/ 34 h 48"/>
                <a:gd name="T12" fmla="*/ 2 w 21"/>
                <a:gd name="T13" fmla="*/ 1 h 48"/>
                <a:gd name="T14" fmla="*/ 0 w 21"/>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48">
                  <a:moveTo>
                    <a:pt x="0" y="0"/>
                  </a:moveTo>
                  <a:cubicBezTo>
                    <a:pt x="0" y="1"/>
                    <a:pt x="0" y="2"/>
                    <a:pt x="0" y="3"/>
                  </a:cubicBezTo>
                  <a:cubicBezTo>
                    <a:pt x="0" y="14"/>
                    <a:pt x="4" y="37"/>
                    <a:pt x="5" y="41"/>
                  </a:cubicBezTo>
                  <a:cubicBezTo>
                    <a:pt x="5" y="42"/>
                    <a:pt x="5" y="44"/>
                    <a:pt x="5" y="47"/>
                  </a:cubicBezTo>
                  <a:cubicBezTo>
                    <a:pt x="7" y="47"/>
                    <a:pt x="9" y="48"/>
                    <a:pt x="10" y="48"/>
                  </a:cubicBezTo>
                  <a:cubicBezTo>
                    <a:pt x="16" y="48"/>
                    <a:pt x="21" y="43"/>
                    <a:pt x="21" y="34"/>
                  </a:cubicBezTo>
                  <a:cubicBezTo>
                    <a:pt x="21" y="22"/>
                    <a:pt x="12" y="7"/>
                    <a:pt x="2" y="1"/>
                  </a:cubicBezTo>
                  <a:cubicBezTo>
                    <a:pt x="1" y="1"/>
                    <a:pt x="1" y="0"/>
                    <a:pt x="0" y="0"/>
                  </a:cubicBezTo>
                </a:path>
              </a:pathLst>
            </a:custGeom>
            <a:solidFill>
              <a:srgbClr val="E593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6" name="íṡľïďê"/>
            <p:cNvSpPr/>
            <p:nvPr/>
          </p:nvSpPr>
          <p:spPr bwMode="auto">
            <a:xfrm>
              <a:off x="8159750" y="3152775"/>
              <a:ext cx="133350" cy="168275"/>
            </a:xfrm>
            <a:custGeom>
              <a:avLst/>
              <a:gdLst>
                <a:gd name="T0" fmla="*/ 24 w 38"/>
                <a:gd name="T1" fmla="*/ 6 h 48"/>
                <a:gd name="T2" fmla="*/ 25 w 38"/>
                <a:gd name="T3" fmla="*/ 33 h 48"/>
                <a:gd name="T4" fmla="*/ 23 w 38"/>
                <a:gd name="T5" fmla="*/ 48 h 48"/>
                <a:gd name="T6" fmla="*/ 27 w 38"/>
                <a:gd name="T7" fmla="*/ 48 h 48"/>
                <a:gd name="T8" fmla="*/ 38 w 38"/>
                <a:gd name="T9" fmla="*/ 35 h 48"/>
                <a:gd name="T10" fmla="*/ 24 w 38"/>
                <a:gd name="T11" fmla="*/ 6 h 48"/>
                <a:gd name="T12" fmla="*/ 5 w 38"/>
                <a:gd name="T13" fmla="*/ 0 h 48"/>
                <a:gd name="T14" fmla="*/ 0 w 38"/>
                <a:gd name="T15" fmla="*/ 13 h 48"/>
                <a:gd name="T16" fmla="*/ 7 w 38"/>
                <a:gd name="T17" fmla="*/ 35 h 48"/>
                <a:gd name="T18" fmla="*/ 5 w 38"/>
                <a:gd name="T19" fmla="*/ 21 h 48"/>
                <a:gd name="T20" fmla="*/ 5 w 3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8">
                  <a:moveTo>
                    <a:pt x="24" y="6"/>
                  </a:moveTo>
                  <a:cubicBezTo>
                    <a:pt x="25" y="13"/>
                    <a:pt x="26" y="25"/>
                    <a:pt x="25" y="33"/>
                  </a:cubicBezTo>
                  <a:cubicBezTo>
                    <a:pt x="24" y="36"/>
                    <a:pt x="23" y="42"/>
                    <a:pt x="23" y="48"/>
                  </a:cubicBezTo>
                  <a:cubicBezTo>
                    <a:pt x="24" y="48"/>
                    <a:pt x="26" y="48"/>
                    <a:pt x="27" y="48"/>
                  </a:cubicBezTo>
                  <a:cubicBezTo>
                    <a:pt x="34" y="48"/>
                    <a:pt x="38" y="43"/>
                    <a:pt x="38" y="35"/>
                  </a:cubicBezTo>
                  <a:cubicBezTo>
                    <a:pt x="38" y="25"/>
                    <a:pt x="32" y="13"/>
                    <a:pt x="24" y="6"/>
                  </a:cubicBezTo>
                  <a:moveTo>
                    <a:pt x="5" y="0"/>
                  </a:moveTo>
                  <a:cubicBezTo>
                    <a:pt x="2" y="2"/>
                    <a:pt x="0" y="6"/>
                    <a:pt x="0" y="13"/>
                  </a:cubicBezTo>
                  <a:cubicBezTo>
                    <a:pt x="0" y="20"/>
                    <a:pt x="3" y="28"/>
                    <a:pt x="7" y="35"/>
                  </a:cubicBezTo>
                  <a:cubicBezTo>
                    <a:pt x="6" y="29"/>
                    <a:pt x="6" y="24"/>
                    <a:pt x="5" y="21"/>
                  </a:cubicBezTo>
                  <a:cubicBezTo>
                    <a:pt x="4" y="14"/>
                    <a:pt x="5" y="5"/>
                    <a:pt x="5" y="0"/>
                  </a:cubicBezTo>
                </a:path>
              </a:pathLst>
            </a:custGeom>
            <a:solidFill>
              <a:srgbClr val="A274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7" name="íṧḻidê"/>
            <p:cNvSpPr/>
            <p:nvPr/>
          </p:nvSpPr>
          <p:spPr bwMode="auto">
            <a:xfrm>
              <a:off x="8172450" y="3149600"/>
              <a:ext cx="77788" cy="171450"/>
            </a:xfrm>
            <a:custGeom>
              <a:avLst/>
              <a:gdLst>
                <a:gd name="T0" fmla="*/ 6 w 22"/>
                <a:gd name="T1" fmla="*/ 0 h 49"/>
                <a:gd name="T2" fmla="*/ 1 w 22"/>
                <a:gd name="T3" fmla="*/ 1 h 49"/>
                <a:gd name="T4" fmla="*/ 1 w 22"/>
                <a:gd name="T5" fmla="*/ 22 h 49"/>
                <a:gd name="T6" fmla="*/ 3 w 22"/>
                <a:gd name="T7" fmla="*/ 36 h 49"/>
                <a:gd name="T8" fmla="*/ 15 w 22"/>
                <a:gd name="T9" fmla="*/ 47 h 49"/>
                <a:gd name="T10" fmla="*/ 19 w 22"/>
                <a:gd name="T11" fmla="*/ 49 h 49"/>
                <a:gd name="T12" fmla="*/ 21 w 22"/>
                <a:gd name="T13" fmla="*/ 34 h 49"/>
                <a:gd name="T14" fmla="*/ 20 w 22"/>
                <a:gd name="T15" fmla="*/ 7 h 49"/>
                <a:gd name="T16" fmla="*/ 15 w 22"/>
                <a:gd name="T17" fmla="*/ 3 h 49"/>
                <a:gd name="T18" fmla="*/ 6 w 2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9">
                  <a:moveTo>
                    <a:pt x="6" y="0"/>
                  </a:moveTo>
                  <a:cubicBezTo>
                    <a:pt x="5" y="0"/>
                    <a:pt x="3" y="0"/>
                    <a:pt x="1" y="1"/>
                  </a:cubicBezTo>
                  <a:cubicBezTo>
                    <a:pt x="1" y="6"/>
                    <a:pt x="0" y="15"/>
                    <a:pt x="1" y="22"/>
                  </a:cubicBezTo>
                  <a:cubicBezTo>
                    <a:pt x="2" y="25"/>
                    <a:pt x="2" y="30"/>
                    <a:pt x="3" y="36"/>
                  </a:cubicBezTo>
                  <a:cubicBezTo>
                    <a:pt x="6" y="40"/>
                    <a:pt x="10" y="44"/>
                    <a:pt x="15" y="47"/>
                  </a:cubicBezTo>
                  <a:cubicBezTo>
                    <a:pt x="16" y="48"/>
                    <a:pt x="17" y="48"/>
                    <a:pt x="19" y="49"/>
                  </a:cubicBezTo>
                  <a:cubicBezTo>
                    <a:pt x="19" y="43"/>
                    <a:pt x="20" y="37"/>
                    <a:pt x="21" y="34"/>
                  </a:cubicBezTo>
                  <a:cubicBezTo>
                    <a:pt x="22" y="26"/>
                    <a:pt x="21" y="14"/>
                    <a:pt x="20" y="7"/>
                  </a:cubicBezTo>
                  <a:cubicBezTo>
                    <a:pt x="19" y="5"/>
                    <a:pt x="17" y="4"/>
                    <a:pt x="15" y="3"/>
                  </a:cubicBezTo>
                  <a:cubicBezTo>
                    <a:pt x="12" y="1"/>
                    <a:pt x="9" y="0"/>
                    <a:pt x="6" y="0"/>
                  </a:cubicBezTo>
                </a:path>
              </a:pathLst>
            </a:custGeom>
            <a:solidFill>
              <a:srgbClr val="E593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8" name="íṣļíḋè"/>
            <p:cNvSpPr/>
            <p:nvPr/>
          </p:nvSpPr>
          <p:spPr bwMode="auto">
            <a:xfrm>
              <a:off x="8377238" y="2182813"/>
              <a:ext cx="133350" cy="95250"/>
            </a:xfrm>
            <a:custGeom>
              <a:avLst/>
              <a:gdLst>
                <a:gd name="T0" fmla="*/ 84 w 84"/>
                <a:gd name="T1" fmla="*/ 49 h 60"/>
                <a:gd name="T2" fmla="*/ 84 w 84"/>
                <a:gd name="T3" fmla="*/ 60 h 60"/>
                <a:gd name="T4" fmla="*/ 0 w 84"/>
                <a:gd name="T5" fmla="*/ 11 h 60"/>
                <a:gd name="T6" fmla="*/ 0 w 84"/>
                <a:gd name="T7" fmla="*/ 0 h 60"/>
                <a:gd name="T8" fmla="*/ 84 w 84"/>
                <a:gd name="T9" fmla="*/ 49 h 60"/>
              </a:gdLst>
              <a:ahLst/>
              <a:cxnLst>
                <a:cxn ang="0">
                  <a:pos x="T0" y="T1"/>
                </a:cxn>
                <a:cxn ang="0">
                  <a:pos x="T2" y="T3"/>
                </a:cxn>
                <a:cxn ang="0">
                  <a:pos x="T4" y="T5"/>
                </a:cxn>
                <a:cxn ang="0">
                  <a:pos x="T6" y="T7"/>
                </a:cxn>
                <a:cxn ang="0">
                  <a:pos x="T8" y="T9"/>
                </a:cxn>
              </a:cxnLst>
              <a:rect l="0" t="0" r="r" b="b"/>
              <a:pathLst>
                <a:path w="84" h="60">
                  <a:moveTo>
                    <a:pt x="84" y="49"/>
                  </a:moveTo>
                  <a:lnTo>
                    <a:pt x="84" y="60"/>
                  </a:lnTo>
                  <a:lnTo>
                    <a:pt x="0" y="11"/>
                  </a:lnTo>
                  <a:lnTo>
                    <a:pt x="0" y="0"/>
                  </a:lnTo>
                  <a:lnTo>
                    <a:pt x="84" y="49"/>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9" name="iś1iḓè"/>
            <p:cNvSpPr/>
            <p:nvPr/>
          </p:nvSpPr>
          <p:spPr bwMode="auto">
            <a:xfrm>
              <a:off x="8377238" y="2214563"/>
              <a:ext cx="133350" cy="92075"/>
            </a:xfrm>
            <a:custGeom>
              <a:avLst/>
              <a:gdLst>
                <a:gd name="T0" fmla="*/ 84 w 84"/>
                <a:gd name="T1" fmla="*/ 58 h 58"/>
                <a:gd name="T2" fmla="*/ 0 w 84"/>
                <a:gd name="T3" fmla="*/ 9 h 58"/>
                <a:gd name="T4" fmla="*/ 0 w 84"/>
                <a:gd name="T5" fmla="*/ 0 h 58"/>
                <a:gd name="T6" fmla="*/ 84 w 84"/>
                <a:gd name="T7" fmla="*/ 49 h 58"/>
                <a:gd name="T8" fmla="*/ 84 w 84"/>
                <a:gd name="T9" fmla="*/ 58 h 58"/>
              </a:gdLst>
              <a:ahLst/>
              <a:cxnLst>
                <a:cxn ang="0">
                  <a:pos x="T0" y="T1"/>
                </a:cxn>
                <a:cxn ang="0">
                  <a:pos x="T2" y="T3"/>
                </a:cxn>
                <a:cxn ang="0">
                  <a:pos x="T4" y="T5"/>
                </a:cxn>
                <a:cxn ang="0">
                  <a:pos x="T6" y="T7"/>
                </a:cxn>
                <a:cxn ang="0">
                  <a:pos x="T8" y="T9"/>
                </a:cxn>
              </a:cxnLst>
              <a:rect l="0" t="0" r="r" b="b"/>
              <a:pathLst>
                <a:path w="84" h="58">
                  <a:moveTo>
                    <a:pt x="84" y="58"/>
                  </a:moveTo>
                  <a:lnTo>
                    <a:pt x="0" y="9"/>
                  </a:lnTo>
                  <a:lnTo>
                    <a:pt x="0" y="0"/>
                  </a:lnTo>
                  <a:lnTo>
                    <a:pt x="84" y="49"/>
                  </a:lnTo>
                  <a:lnTo>
                    <a:pt x="84" y="5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0" name="íśľiḋé"/>
            <p:cNvSpPr/>
            <p:nvPr/>
          </p:nvSpPr>
          <p:spPr bwMode="auto">
            <a:xfrm>
              <a:off x="8415338" y="2266950"/>
              <a:ext cx="95250" cy="69850"/>
            </a:xfrm>
            <a:custGeom>
              <a:avLst/>
              <a:gdLst>
                <a:gd name="T0" fmla="*/ 0 w 60"/>
                <a:gd name="T1" fmla="*/ 0 h 44"/>
                <a:gd name="T2" fmla="*/ 60 w 60"/>
                <a:gd name="T3" fmla="*/ 36 h 44"/>
                <a:gd name="T4" fmla="*/ 60 w 60"/>
                <a:gd name="T5" fmla="*/ 44 h 44"/>
                <a:gd name="T6" fmla="*/ 0 w 60"/>
                <a:gd name="T7" fmla="*/ 11 h 44"/>
                <a:gd name="T8" fmla="*/ 0 w 60"/>
                <a:gd name="T9" fmla="*/ 0 h 44"/>
              </a:gdLst>
              <a:ahLst/>
              <a:cxnLst>
                <a:cxn ang="0">
                  <a:pos x="T0" y="T1"/>
                </a:cxn>
                <a:cxn ang="0">
                  <a:pos x="T2" y="T3"/>
                </a:cxn>
                <a:cxn ang="0">
                  <a:pos x="T4" y="T5"/>
                </a:cxn>
                <a:cxn ang="0">
                  <a:pos x="T6" y="T7"/>
                </a:cxn>
                <a:cxn ang="0">
                  <a:pos x="T8" y="T9"/>
                </a:cxn>
              </a:cxnLst>
              <a:rect l="0" t="0" r="r" b="b"/>
              <a:pathLst>
                <a:path w="60" h="44">
                  <a:moveTo>
                    <a:pt x="0" y="0"/>
                  </a:moveTo>
                  <a:lnTo>
                    <a:pt x="60" y="36"/>
                  </a:lnTo>
                  <a:lnTo>
                    <a:pt x="60" y="44"/>
                  </a:lnTo>
                  <a:lnTo>
                    <a:pt x="0" y="11"/>
                  </a:lnTo>
                  <a:lnTo>
                    <a:pt x="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1" name="iṣľiḋè"/>
            <p:cNvSpPr/>
            <p:nvPr/>
          </p:nvSpPr>
          <p:spPr bwMode="auto">
            <a:xfrm>
              <a:off x="8377238" y="2306638"/>
              <a:ext cx="133350" cy="93662"/>
            </a:xfrm>
            <a:custGeom>
              <a:avLst/>
              <a:gdLst>
                <a:gd name="T0" fmla="*/ 84 w 84"/>
                <a:gd name="T1" fmla="*/ 59 h 59"/>
                <a:gd name="T2" fmla="*/ 0 w 84"/>
                <a:gd name="T3" fmla="*/ 11 h 59"/>
                <a:gd name="T4" fmla="*/ 0 w 84"/>
                <a:gd name="T5" fmla="*/ 0 h 59"/>
                <a:gd name="T6" fmla="*/ 84 w 84"/>
                <a:gd name="T7" fmla="*/ 48 h 59"/>
                <a:gd name="T8" fmla="*/ 84 w 84"/>
                <a:gd name="T9" fmla="*/ 59 h 59"/>
              </a:gdLst>
              <a:ahLst/>
              <a:cxnLst>
                <a:cxn ang="0">
                  <a:pos x="T0" y="T1"/>
                </a:cxn>
                <a:cxn ang="0">
                  <a:pos x="T2" y="T3"/>
                </a:cxn>
                <a:cxn ang="0">
                  <a:pos x="T4" y="T5"/>
                </a:cxn>
                <a:cxn ang="0">
                  <a:pos x="T6" y="T7"/>
                </a:cxn>
                <a:cxn ang="0">
                  <a:pos x="T8" y="T9"/>
                </a:cxn>
              </a:cxnLst>
              <a:rect l="0" t="0" r="r" b="b"/>
              <a:pathLst>
                <a:path w="84" h="59">
                  <a:moveTo>
                    <a:pt x="84" y="59"/>
                  </a:moveTo>
                  <a:lnTo>
                    <a:pt x="0" y="11"/>
                  </a:lnTo>
                  <a:lnTo>
                    <a:pt x="0" y="0"/>
                  </a:lnTo>
                  <a:lnTo>
                    <a:pt x="84" y="48"/>
                  </a:lnTo>
                  <a:lnTo>
                    <a:pt x="84" y="59"/>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2" name="íṩļiḋê"/>
            <p:cNvSpPr/>
            <p:nvPr/>
          </p:nvSpPr>
          <p:spPr bwMode="auto">
            <a:xfrm>
              <a:off x="8394700" y="2287588"/>
              <a:ext cx="115888" cy="80962"/>
            </a:xfrm>
            <a:custGeom>
              <a:avLst/>
              <a:gdLst>
                <a:gd name="T0" fmla="*/ 0 w 73"/>
                <a:gd name="T1" fmla="*/ 0 h 51"/>
                <a:gd name="T2" fmla="*/ 73 w 73"/>
                <a:gd name="T3" fmla="*/ 40 h 51"/>
                <a:gd name="T4" fmla="*/ 73 w 73"/>
                <a:gd name="T5" fmla="*/ 51 h 51"/>
                <a:gd name="T6" fmla="*/ 0 w 73"/>
                <a:gd name="T7" fmla="*/ 9 h 51"/>
                <a:gd name="T8" fmla="*/ 0 w 73"/>
                <a:gd name="T9" fmla="*/ 0 h 51"/>
              </a:gdLst>
              <a:ahLst/>
              <a:cxnLst>
                <a:cxn ang="0">
                  <a:pos x="T0" y="T1"/>
                </a:cxn>
                <a:cxn ang="0">
                  <a:pos x="T2" y="T3"/>
                </a:cxn>
                <a:cxn ang="0">
                  <a:pos x="T4" y="T5"/>
                </a:cxn>
                <a:cxn ang="0">
                  <a:pos x="T6" y="T7"/>
                </a:cxn>
                <a:cxn ang="0">
                  <a:pos x="T8" y="T9"/>
                </a:cxn>
              </a:cxnLst>
              <a:rect l="0" t="0" r="r" b="b"/>
              <a:pathLst>
                <a:path w="73" h="51">
                  <a:moveTo>
                    <a:pt x="0" y="0"/>
                  </a:moveTo>
                  <a:lnTo>
                    <a:pt x="73" y="40"/>
                  </a:lnTo>
                  <a:lnTo>
                    <a:pt x="73" y="51"/>
                  </a:lnTo>
                  <a:lnTo>
                    <a:pt x="0" y="9"/>
                  </a:lnTo>
                  <a:lnTo>
                    <a:pt x="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3" name="í$ḷiḍé"/>
            <p:cNvSpPr/>
            <p:nvPr/>
          </p:nvSpPr>
          <p:spPr bwMode="auto">
            <a:xfrm>
              <a:off x="8429625" y="2368550"/>
              <a:ext cx="80963" cy="60325"/>
            </a:xfrm>
            <a:custGeom>
              <a:avLst/>
              <a:gdLst>
                <a:gd name="T0" fmla="*/ 51 w 51"/>
                <a:gd name="T1" fmla="*/ 38 h 38"/>
                <a:gd name="T2" fmla="*/ 0 w 51"/>
                <a:gd name="T3" fmla="*/ 9 h 38"/>
                <a:gd name="T4" fmla="*/ 0 w 51"/>
                <a:gd name="T5" fmla="*/ 0 h 38"/>
                <a:gd name="T6" fmla="*/ 51 w 51"/>
                <a:gd name="T7" fmla="*/ 29 h 38"/>
                <a:gd name="T8" fmla="*/ 51 w 51"/>
                <a:gd name="T9" fmla="*/ 38 h 38"/>
              </a:gdLst>
              <a:ahLst/>
              <a:cxnLst>
                <a:cxn ang="0">
                  <a:pos x="T0" y="T1"/>
                </a:cxn>
                <a:cxn ang="0">
                  <a:pos x="T2" y="T3"/>
                </a:cxn>
                <a:cxn ang="0">
                  <a:pos x="T4" y="T5"/>
                </a:cxn>
                <a:cxn ang="0">
                  <a:pos x="T6" y="T7"/>
                </a:cxn>
                <a:cxn ang="0">
                  <a:pos x="T8" y="T9"/>
                </a:cxn>
              </a:cxnLst>
              <a:rect l="0" t="0" r="r" b="b"/>
              <a:pathLst>
                <a:path w="51" h="38">
                  <a:moveTo>
                    <a:pt x="51" y="38"/>
                  </a:moveTo>
                  <a:lnTo>
                    <a:pt x="0" y="9"/>
                  </a:lnTo>
                  <a:lnTo>
                    <a:pt x="0" y="0"/>
                  </a:lnTo>
                  <a:lnTo>
                    <a:pt x="51" y="29"/>
                  </a:lnTo>
                  <a:lnTo>
                    <a:pt x="51" y="3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4" name="îṩḻïdé"/>
            <p:cNvSpPr/>
            <p:nvPr/>
          </p:nvSpPr>
          <p:spPr bwMode="auto">
            <a:xfrm>
              <a:off x="8377238" y="3141663"/>
              <a:ext cx="133350" cy="92075"/>
            </a:xfrm>
            <a:custGeom>
              <a:avLst/>
              <a:gdLst>
                <a:gd name="T0" fmla="*/ 84 w 84"/>
                <a:gd name="T1" fmla="*/ 49 h 58"/>
                <a:gd name="T2" fmla="*/ 84 w 84"/>
                <a:gd name="T3" fmla="*/ 58 h 58"/>
                <a:gd name="T4" fmla="*/ 0 w 84"/>
                <a:gd name="T5" fmla="*/ 9 h 58"/>
                <a:gd name="T6" fmla="*/ 0 w 84"/>
                <a:gd name="T7" fmla="*/ 0 h 58"/>
                <a:gd name="T8" fmla="*/ 84 w 84"/>
                <a:gd name="T9" fmla="*/ 49 h 58"/>
              </a:gdLst>
              <a:ahLst/>
              <a:cxnLst>
                <a:cxn ang="0">
                  <a:pos x="T0" y="T1"/>
                </a:cxn>
                <a:cxn ang="0">
                  <a:pos x="T2" y="T3"/>
                </a:cxn>
                <a:cxn ang="0">
                  <a:pos x="T4" y="T5"/>
                </a:cxn>
                <a:cxn ang="0">
                  <a:pos x="T6" y="T7"/>
                </a:cxn>
                <a:cxn ang="0">
                  <a:pos x="T8" y="T9"/>
                </a:cxn>
              </a:cxnLst>
              <a:rect l="0" t="0" r="r" b="b"/>
              <a:pathLst>
                <a:path w="84" h="58">
                  <a:moveTo>
                    <a:pt x="84" y="49"/>
                  </a:moveTo>
                  <a:lnTo>
                    <a:pt x="84" y="58"/>
                  </a:lnTo>
                  <a:lnTo>
                    <a:pt x="0" y="9"/>
                  </a:lnTo>
                  <a:lnTo>
                    <a:pt x="0" y="0"/>
                  </a:lnTo>
                  <a:lnTo>
                    <a:pt x="84" y="49"/>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5" name="iṩļïḑé"/>
            <p:cNvSpPr/>
            <p:nvPr/>
          </p:nvSpPr>
          <p:spPr bwMode="auto">
            <a:xfrm>
              <a:off x="8377238" y="3173413"/>
              <a:ext cx="133350" cy="92075"/>
            </a:xfrm>
            <a:custGeom>
              <a:avLst/>
              <a:gdLst>
                <a:gd name="T0" fmla="*/ 84 w 84"/>
                <a:gd name="T1" fmla="*/ 58 h 58"/>
                <a:gd name="T2" fmla="*/ 0 w 84"/>
                <a:gd name="T3" fmla="*/ 9 h 58"/>
                <a:gd name="T4" fmla="*/ 0 w 84"/>
                <a:gd name="T5" fmla="*/ 0 h 58"/>
                <a:gd name="T6" fmla="*/ 84 w 84"/>
                <a:gd name="T7" fmla="*/ 49 h 58"/>
                <a:gd name="T8" fmla="*/ 84 w 84"/>
                <a:gd name="T9" fmla="*/ 58 h 58"/>
              </a:gdLst>
              <a:ahLst/>
              <a:cxnLst>
                <a:cxn ang="0">
                  <a:pos x="T0" y="T1"/>
                </a:cxn>
                <a:cxn ang="0">
                  <a:pos x="T2" y="T3"/>
                </a:cxn>
                <a:cxn ang="0">
                  <a:pos x="T4" y="T5"/>
                </a:cxn>
                <a:cxn ang="0">
                  <a:pos x="T6" y="T7"/>
                </a:cxn>
                <a:cxn ang="0">
                  <a:pos x="T8" y="T9"/>
                </a:cxn>
              </a:cxnLst>
              <a:rect l="0" t="0" r="r" b="b"/>
              <a:pathLst>
                <a:path w="84" h="58">
                  <a:moveTo>
                    <a:pt x="84" y="58"/>
                  </a:moveTo>
                  <a:lnTo>
                    <a:pt x="0" y="9"/>
                  </a:lnTo>
                  <a:lnTo>
                    <a:pt x="0" y="0"/>
                  </a:lnTo>
                  <a:lnTo>
                    <a:pt x="84" y="49"/>
                  </a:lnTo>
                  <a:lnTo>
                    <a:pt x="84" y="5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6" name="íśļíďé"/>
            <p:cNvSpPr/>
            <p:nvPr/>
          </p:nvSpPr>
          <p:spPr bwMode="auto">
            <a:xfrm>
              <a:off x="8415338" y="3225800"/>
              <a:ext cx="95250" cy="71437"/>
            </a:xfrm>
            <a:custGeom>
              <a:avLst/>
              <a:gdLst>
                <a:gd name="T0" fmla="*/ 0 w 60"/>
                <a:gd name="T1" fmla="*/ 0 h 45"/>
                <a:gd name="T2" fmla="*/ 60 w 60"/>
                <a:gd name="T3" fmla="*/ 36 h 45"/>
                <a:gd name="T4" fmla="*/ 60 w 60"/>
                <a:gd name="T5" fmla="*/ 45 h 45"/>
                <a:gd name="T6" fmla="*/ 0 w 60"/>
                <a:gd name="T7" fmla="*/ 9 h 45"/>
                <a:gd name="T8" fmla="*/ 0 w 60"/>
                <a:gd name="T9" fmla="*/ 0 h 45"/>
              </a:gdLst>
              <a:ahLst/>
              <a:cxnLst>
                <a:cxn ang="0">
                  <a:pos x="T0" y="T1"/>
                </a:cxn>
                <a:cxn ang="0">
                  <a:pos x="T2" y="T3"/>
                </a:cxn>
                <a:cxn ang="0">
                  <a:pos x="T4" y="T5"/>
                </a:cxn>
                <a:cxn ang="0">
                  <a:pos x="T6" y="T7"/>
                </a:cxn>
                <a:cxn ang="0">
                  <a:pos x="T8" y="T9"/>
                </a:cxn>
              </a:cxnLst>
              <a:rect l="0" t="0" r="r" b="b"/>
              <a:pathLst>
                <a:path w="60" h="45">
                  <a:moveTo>
                    <a:pt x="0" y="0"/>
                  </a:moveTo>
                  <a:lnTo>
                    <a:pt x="60" y="36"/>
                  </a:lnTo>
                  <a:lnTo>
                    <a:pt x="60" y="45"/>
                  </a:lnTo>
                  <a:lnTo>
                    <a:pt x="0" y="9"/>
                  </a:lnTo>
                  <a:lnTo>
                    <a:pt x="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7" name="í$líďé"/>
            <p:cNvSpPr/>
            <p:nvPr/>
          </p:nvSpPr>
          <p:spPr bwMode="auto">
            <a:xfrm>
              <a:off x="8377238" y="3265488"/>
              <a:ext cx="133350" cy="90487"/>
            </a:xfrm>
            <a:custGeom>
              <a:avLst/>
              <a:gdLst>
                <a:gd name="T0" fmla="*/ 84 w 84"/>
                <a:gd name="T1" fmla="*/ 57 h 57"/>
                <a:gd name="T2" fmla="*/ 0 w 84"/>
                <a:gd name="T3" fmla="*/ 9 h 57"/>
                <a:gd name="T4" fmla="*/ 0 w 84"/>
                <a:gd name="T5" fmla="*/ 0 h 57"/>
                <a:gd name="T6" fmla="*/ 84 w 84"/>
                <a:gd name="T7" fmla="*/ 48 h 57"/>
                <a:gd name="T8" fmla="*/ 84 w 84"/>
                <a:gd name="T9" fmla="*/ 57 h 57"/>
              </a:gdLst>
              <a:ahLst/>
              <a:cxnLst>
                <a:cxn ang="0">
                  <a:pos x="T0" y="T1"/>
                </a:cxn>
                <a:cxn ang="0">
                  <a:pos x="T2" y="T3"/>
                </a:cxn>
                <a:cxn ang="0">
                  <a:pos x="T4" y="T5"/>
                </a:cxn>
                <a:cxn ang="0">
                  <a:pos x="T6" y="T7"/>
                </a:cxn>
                <a:cxn ang="0">
                  <a:pos x="T8" y="T9"/>
                </a:cxn>
              </a:cxnLst>
              <a:rect l="0" t="0" r="r" b="b"/>
              <a:pathLst>
                <a:path w="84" h="57">
                  <a:moveTo>
                    <a:pt x="84" y="57"/>
                  </a:moveTo>
                  <a:lnTo>
                    <a:pt x="0" y="9"/>
                  </a:lnTo>
                  <a:lnTo>
                    <a:pt x="0" y="0"/>
                  </a:lnTo>
                  <a:lnTo>
                    <a:pt x="84" y="48"/>
                  </a:lnTo>
                  <a:lnTo>
                    <a:pt x="84" y="5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8" name="ïsḻiḑé"/>
            <p:cNvSpPr/>
            <p:nvPr/>
          </p:nvSpPr>
          <p:spPr bwMode="auto">
            <a:xfrm>
              <a:off x="8394700" y="3243263"/>
              <a:ext cx="115888" cy="85725"/>
            </a:xfrm>
            <a:custGeom>
              <a:avLst/>
              <a:gdLst>
                <a:gd name="T0" fmla="*/ 0 w 73"/>
                <a:gd name="T1" fmla="*/ 0 h 54"/>
                <a:gd name="T2" fmla="*/ 73 w 73"/>
                <a:gd name="T3" fmla="*/ 43 h 54"/>
                <a:gd name="T4" fmla="*/ 73 w 73"/>
                <a:gd name="T5" fmla="*/ 54 h 54"/>
                <a:gd name="T6" fmla="*/ 0 w 73"/>
                <a:gd name="T7" fmla="*/ 12 h 54"/>
                <a:gd name="T8" fmla="*/ 0 w 73"/>
                <a:gd name="T9" fmla="*/ 0 h 54"/>
              </a:gdLst>
              <a:ahLst/>
              <a:cxnLst>
                <a:cxn ang="0">
                  <a:pos x="T0" y="T1"/>
                </a:cxn>
                <a:cxn ang="0">
                  <a:pos x="T2" y="T3"/>
                </a:cxn>
                <a:cxn ang="0">
                  <a:pos x="T4" y="T5"/>
                </a:cxn>
                <a:cxn ang="0">
                  <a:pos x="T6" y="T7"/>
                </a:cxn>
                <a:cxn ang="0">
                  <a:pos x="T8" y="T9"/>
                </a:cxn>
              </a:cxnLst>
              <a:rect l="0" t="0" r="r" b="b"/>
              <a:pathLst>
                <a:path w="73" h="54">
                  <a:moveTo>
                    <a:pt x="0" y="0"/>
                  </a:moveTo>
                  <a:lnTo>
                    <a:pt x="73" y="43"/>
                  </a:lnTo>
                  <a:lnTo>
                    <a:pt x="73" y="54"/>
                  </a:lnTo>
                  <a:lnTo>
                    <a:pt x="0" y="12"/>
                  </a:lnTo>
                  <a:lnTo>
                    <a:pt x="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9" name="î$ḻîḋê"/>
            <p:cNvSpPr/>
            <p:nvPr/>
          </p:nvSpPr>
          <p:spPr bwMode="auto">
            <a:xfrm>
              <a:off x="8429625" y="3328988"/>
              <a:ext cx="80963" cy="58737"/>
            </a:xfrm>
            <a:custGeom>
              <a:avLst/>
              <a:gdLst>
                <a:gd name="T0" fmla="*/ 51 w 51"/>
                <a:gd name="T1" fmla="*/ 37 h 37"/>
                <a:gd name="T2" fmla="*/ 0 w 51"/>
                <a:gd name="T3" fmla="*/ 8 h 37"/>
                <a:gd name="T4" fmla="*/ 0 w 51"/>
                <a:gd name="T5" fmla="*/ 0 h 37"/>
                <a:gd name="T6" fmla="*/ 51 w 51"/>
                <a:gd name="T7" fmla="*/ 28 h 37"/>
                <a:gd name="T8" fmla="*/ 51 w 51"/>
                <a:gd name="T9" fmla="*/ 37 h 37"/>
              </a:gdLst>
              <a:ahLst/>
              <a:cxnLst>
                <a:cxn ang="0">
                  <a:pos x="T0" y="T1"/>
                </a:cxn>
                <a:cxn ang="0">
                  <a:pos x="T2" y="T3"/>
                </a:cxn>
                <a:cxn ang="0">
                  <a:pos x="T4" y="T5"/>
                </a:cxn>
                <a:cxn ang="0">
                  <a:pos x="T6" y="T7"/>
                </a:cxn>
                <a:cxn ang="0">
                  <a:pos x="T8" y="T9"/>
                </a:cxn>
              </a:cxnLst>
              <a:rect l="0" t="0" r="r" b="b"/>
              <a:pathLst>
                <a:path w="51" h="37">
                  <a:moveTo>
                    <a:pt x="51" y="37"/>
                  </a:moveTo>
                  <a:lnTo>
                    <a:pt x="0" y="8"/>
                  </a:lnTo>
                  <a:lnTo>
                    <a:pt x="0" y="0"/>
                  </a:lnTo>
                  <a:lnTo>
                    <a:pt x="51" y="28"/>
                  </a:lnTo>
                  <a:lnTo>
                    <a:pt x="51" y="3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0" name="îsľïdê"/>
            <p:cNvSpPr/>
            <p:nvPr/>
          </p:nvSpPr>
          <p:spPr bwMode="auto">
            <a:xfrm>
              <a:off x="8377238" y="3465513"/>
              <a:ext cx="133350" cy="90487"/>
            </a:xfrm>
            <a:custGeom>
              <a:avLst/>
              <a:gdLst>
                <a:gd name="T0" fmla="*/ 84 w 84"/>
                <a:gd name="T1" fmla="*/ 49 h 57"/>
                <a:gd name="T2" fmla="*/ 84 w 84"/>
                <a:gd name="T3" fmla="*/ 57 h 57"/>
                <a:gd name="T4" fmla="*/ 0 w 84"/>
                <a:gd name="T5" fmla="*/ 9 h 57"/>
                <a:gd name="T6" fmla="*/ 0 w 84"/>
                <a:gd name="T7" fmla="*/ 0 h 57"/>
                <a:gd name="T8" fmla="*/ 84 w 84"/>
                <a:gd name="T9" fmla="*/ 49 h 57"/>
              </a:gdLst>
              <a:ahLst/>
              <a:cxnLst>
                <a:cxn ang="0">
                  <a:pos x="T0" y="T1"/>
                </a:cxn>
                <a:cxn ang="0">
                  <a:pos x="T2" y="T3"/>
                </a:cxn>
                <a:cxn ang="0">
                  <a:pos x="T4" y="T5"/>
                </a:cxn>
                <a:cxn ang="0">
                  <a:pos x="T6" y="T7"/>
                </a:cxn>
                <a:cxn ang="0">
                  <a:pos x="T8" y="T9"/>
                </a:cxn>
              </a:cxnLst>
              <a:rect l="0" t="0" r="r" b="b"/>
              <a:pathLst>
                <a:path w="84" h="57">
                  <a:moveTo>
                    <a:pt x="84" y="49"/>
                  </a:moveTo>
                  <a:lnTo>
                    <a:pt x="84" y="57"/>
                  </a:lnTo>
                  <a:lnTo>
                    <a:pt x="0" y="9"/>
                  </a:lnTo>
                  <a:lnTo>
                    <a:pt x="0" y="0"/>
                  </a:lnTo>
                  <a:lnTo>
                    <a:pt x="84" y="49"/>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1" name="îṥḻïḓe"/>
            <p:cNvSpPr/>
            <p:nvPr/>
          </p:nvSpPr>
          <p:spPr bwMode="auto">
            <a:xfrm>
              <a:off x="8377238" y="3497263"/>
              <a:ext cx="133350" cy="90487"/>
            </a:xfrm>
            <a:custGeom>
              <a:avLst/>
              <a:gdLst>
                <a:gd name="T0" fmla="*/ 84 w 84"/>
                <a:gd name="T1" fmla="*/ 57 h 57"/>
                <a:gd name="T2" fmla="*/ 0 w 84"/>
                <a:gd name="T3" fmla="*/ 9 h 57"/>
                <a:gd name="T4" fmla="*/ 0 w 84"/>
                <a:gd name="T5" fmla="*/ 0 h 57"/>
                <a:gd name="T6" fmla="*/ 84 w 84"/>
                <a:gd name="T7" fmla="*/ 48 h 57"/>
                <a:gd name="T8" fmla="*/ 84 w 84"/>
                <a:gd name="T9" fmla="*/ 57 h 57"/>
              </a:gdLst>
              <a:ahLst/>
              <a:cxnLst>
                <a:cxn ang="0">
                  <a:pos x="T0" y="T1"/>
                </a:cxn>
                <a:cxn ang="0">
                  <a:pos x="T2" y="T3"/>
                </a:cxn>
                <a:cxn ang="0">
                  <a:pos x="T4" y="T5"/>
                </a:cxn>
                <a:cxn ang="0">
                  <a:pos x="T6" y="T7"/>
                </a:cxn>
                <a:cxn ang="0">
                  <a:pos x="T8" y="T9"/>
                </a:cxn>
              </a:cxnLst>
              <a:rect l="0" t="0" r="r" b="b"/>
              <a:pathLst>
                <a:path w="84" h="57">
                  <a:moveTo>
                    <a:pt x="84" y="57"/>
                  </a:moveTo>
                  <a:lnTo>
                    <a:pt x="0" y="9"/>
                  </a:lnTo>
                  <a:lnTo>
                    <a:pt x="0" y="0"/>
                  </a:lnTo>
                  <a:lnTo>
                    <a:pt x="84" y="48"/>
                  </a:lnTo>
                  <a:lnTo>
                    <a:pt x="84" y="57"/>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2" name="íslíḓe"/>
            <p:cNvSpPr/>
            <p:nvPr/>
          </p:nvSpPr>
          <p:spPr bwMode="auto">
            <a:xfrm>
              <a:off x="8415338" y="3549650"/>
              <a:ext cx="95250" cy="69850"/>
            </a:xfrm>
            <a:custGeom>
              <a:avLst/>
              <a:gdLst>
                <a:gd name="T0" fmla="*/ 0 w 60"/>
                <a:gd name="T1" fmla="*/ 0 h 44"/>
                <a:gd name="T2" fmla="*/ 60 w 60"/>
                <a:gd name="T3" fmla="*/ 35 h 44"/>
                <a:gd name="T4" fmla="*/ 60 w 60"/>
                <a:gd name="T5" fmla="*/ 44 h 44"/>
                <a:gd name="T6" fmla="*/ 0 w 60"/>
                <a:gd name="T7" fmla="*/ 9 h 44"/>
                <a:gd name="T8" fmla="*/ 0 w 60"/>
                <a:gd name="T9" fmla="*/ 0 h 44"/>
              </a:gdLst>
              <a:ahLst/>
              <a:cxnLst>
                <a:cxn ang="0">
                  <a:pos x="T0" y="T1"/>
                </a:cxn>
                <a:cxn ang="0">
                  <a:pos x="T2" y="T3"/>
                </a:cxn>
                <a:cxn ang="0">
                  <a:pos x="T4" y="T5"/>
                </a:cxn>
                <a:cxn ang="0">
                  <a:pos x="T6" y="T7"/>
                </a:cxn>
                <a:cxn ang="0">
                  <a:pos x="T8" y="T9"/>
                </a:cxn>
              </a:cxnLst>
              <a:rect l="0" t="0" r="r" b="b"/>
              <a:pathLst>
                <a:path w="60" h="44">
                  <a:moveTo>
                    <a:pt x="0" y="0"/>
                  </a:moveTo>
                  <a:lnTo>
                    <a:pt x="60" y="35"/>
                  </a:lnTo>
                  <a:lnTo>
                    <a:pt x="60" y="44"/>
                  </a:lnTo>
                  <a:lnTo>
                    <a:pt x="0" y="9"/>
                  </a:lnTo>
                  <a:lnTo>
                    <a:pt x="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3" name="íṩļide"/>
            <p:cNvSpPr/>
            <p:nvPr/>
          </p:nvSpPr>
          <p:spPr bwMode="auto">
            <a:xfrm>
              <a:off x="8377238" y="3587750"/>
              <a:ext cx="133350" cy="92075"/>
            </a:xfrm>
            <a:custGeom>
              <a:avLst/>
              <a:gdLst>
                <a:gd name="T0" fmla="*/ 84 w 84"/>
                <a:gd name="T1" fmla="*/ 58 h 58"/>
                <a:gd name="T2" fmla="*/ 0 w 84"/>
                <a:gd name="T3" fmla="*/ 9 h 58"/>
                <a:gd name="T4" fmla="*/ 0 w 84"/>
                <a:gd name="T5" fmla="*/ 0 h 58"/>
                <a:gd name="T6" fmla="*/ 84 w 84"/>
                <a:gd name="T7" fmla="*/ 49 h 58"/>
                <a:gd name="T8" fmla="*/ 84 w 84"/>
                <a:gd name="T9" fmla="*/ 58 h 58"/>
              </a:gdLst>
              <a:ahLst/>
              <a:cxnLst>
                <a:cxn ang="0">
                  <a:pos x="T0" y="T1"/>
                </a:cxn>
                <a:cxn ang="0">
                  <a:pos x="T2" y="T3"/>
                </a:cxn>
                <a:cxn ang="0">
                  <a:pos x="T4" y="T5"/>
                </a:cxn>
                <a:cxn ang="0">
                  <a:pos x="T6" y="T7"/>
                </a:cxn>
                <a:cxn ang="0">
                  <a:pos x="T8" y="T9"/>
                </a:cxn>
              </a:cxnLst>
              <a:rect l="0" t="0" r="r" b="b"/>
              <a:pathLst>
                <a:path w="84" h="58">
                  <a:moveTo>
                    <a:pt x="84" y="58"/>
                  </a:moveTo>
                  <a:lnTo>
                    <a:pt x="0" y="9"/>
                  </a:lnTo>
                  <a:lnTo>
                    <a:pt x="0" y="0"/>
                  </a:lnTo>
                  <a:lnTo>
                    <a:pt x="84" y="49"/>
                  </a:lnTo>
                  <a:lnTo>
                    <a:pt x="84" y="5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4" name="îşḻïḋè"/>
            <p:cNvSpPr/>
            <p:nvPr/>
          </p:nvSpPr>
          <p:spPr bwMode="auto">
            <a:xfrm>
              <a:off x="8394700" y="3567113"/>
              <a:ext cx="115888" cy="84137"/>
            </a:xfrm>
            <a:custGeom>
              <a:avLst/>
              <a:gdLst>
                <a:gd name="T0" fmla="*/ 0 w 73"/>
                <a:gd name="T1" fmla="*/ 0 h 53"/>
                <a:gd name="T2" fmla="*/ 73 w 73"/>
                <a:gd name="T3" fmla="*/ 42 h 53"/>
                <a:gd name="T4" fmla="*/ 73 w 73"/>
                <a:gd name="T5" fmla="*/ 53 h 53"/>
                <a:gd name="T6" fmla="*/ 0 w 73"/>
                <a:gd name="T7" fmla="*/ 11 h 53"/>
                <a:gd name="T8" fmla="*/ 0 w 73"/>
                <a:gd name="T9" fmla="*/ 0 h 53"/>
              </a:gdLst>
              <a:ahLst/>
              <a:cxnLst>
                <a:cxn ang="0">
                  <a:pos x="T0" y="T1"/>
                </a:cxn>
                <a:cxn ang="0">
                  <a:pos x="T2" y="T3"/>
                </a:cxn>
                <a:cxn ang="0">
                  <a:pos x="T4" y="T5"/>
                </a:cxn>
                <a:cxn ang="0">
                  <a:pos x="T6" y="T7"/>
                </a:cxn>
                <a:cxn ang="0">
                  <a:pos x="T8" y="T9"/>
                </a:cxn>
              </a:cxnLst>
              <a:rect l="0" t="0" r="r" b="b"/>
              <a:pathLst>
                <a:path w="73" h="53">
                  <a:moveTo>
                    <a:pt x="0" y="0"/>
                  </a:moveTo>
                  <a:lnTo>
                    <a:pt x="73" y="42"/>
                  </a:lnTo>
                  <a:lnTo>
                    <a:pt x="73" y="53"/>
                  </a:lnTo>
                  <a:lnTo>
                    <a:pt x="0" y="11"/>
                  </a:lnTo>
                  <a:lnTo>
                    <a:pt x="0" y="0"/>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5" name="ïṣḻïḓê"/>
            <p:cNvSpPr/>
            <p:nvPr/>
          </p:nvSpPr>
          <p:spPr bwMode="auto">
            <a:xfrm>
              <a:off x="8429625" y="3651250"/>
              <a:ext cx="80963" cy="60325"/>
            </a:xfrm>
            <a:custGeom>
              <a:avLst/>
              <a:gdLst>
                <a:gd name="T0" fmla="*/ 51 w 51"/>
                <a:gd name="T1" fmla="*/ 38 h 38"/>
                <a:gd name="T2" fmla="*/ 0 w 51"/>
                <a:gd name="T3" fmla="*/ 9 h 38"/>
                <a:gd name="T4" fmla="*/ 0 w 51"/>
                <a:gd name="T5" fmla="*/ 0 h 38"/>
                <a:gd name="T6" fmla="*/ 51 w 51"/>
                <a:gd name="T7" fmla="*/ 29 h 38"/>
                <a:gd name="T8" fmla="*/ 51 w 51"/>
                <a:gd name="T9" fmla="*/ 38 h 38"/>
              </a:gdLst>
              <a:ahLst/>
              <a:cxnLst>
                <a:cxn ang="0">
                  <a:pos x="T0" y="T1"/>
                </a:cxn>
                <a:cxn ang="0">
                  <a:pos x="T2" y="T3"/>
                </a:cxn>
                <a:cxn ang="0">
                  <a:pos x="T4" y="T5"/>
                </a:cxn>
                <a:cxn ang="0">
                  <a:pos x="T6" y="T7"/>
                </a:cxn>
                <a:cxn ang="0">
                  <a:pos x="T8" y="T9"/>
                </a:cxn>
              </a:cxnLst>
              <a:rect l="0" t="0" r="r" b="b"/>
              <a:pathLst>
                <a:path w="51" h="38">
                  <a:moveTo>
                    <a:pt x="51" y="38"/>
                  </a:moveTo>
                  <a:lnTo>
                    <a:pt x="0" y="9"/>
                  </a:lnTo>
                  <a:lnTo>
                    <a:pt x="0" y="0"/>
                  </a:lnTo>
                  <a:lnTo>
                    <a:pt x="51" y="29"/>
                  </a:lnTo>
                  <a:lnTo>
                    <a:pt x="51" y="38"/>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6" name="iṩ1íḑè"/>
            <p:cNvSpPr/>
            <p:nvPr/>
          </p:nvSpPr>
          <p:spPr bwMode="auto">
            <a:xfrm>
              <a:off x="6192838" y="2962275"/>
              <a:ext cx="153988" cy="161925"/>
            </a:xfrm>
            <a:custGeom>
              <a:avLst/>
              <a:gdLst>
                <a:gd name="T0" fmla="*/ 26 w 44"/>
                <a:gd name="T1" fmla="*/ 0 h 46"/>
                <a:gd name="T2" fmla="*/ 13 w 44"/>
                <a:gd name="T3" fmla="*/ 12 h 46"/>
                <a:gd name="T4" fmla="*/ 0 w 44"/>
                <a:gd name="T5" fmla="*/ 32 h 46"/>
                <a:gd name="T6" fmla="*/ 7 w 44"/>
                <a:gd name="T7" fmla="*/ 44 h 46"/>
                <a:gd name="T8" fmla="*/ 16 w 44"/>
                <a:gd name="T9" fmla="*/ 31 h 46"/>
                <a:gd name="T10" fmla="*/ 26 w 44"/>
                <a:gd name="T11" fmla="*/ 23 h 46"/>
                <a:gd name="T12" fmla="*/ 25 w 44"/>
                <a:gd name="T13" fmla="*/ 27 h 46"/>
                <a:gd name="T14" fmla="*/ 21 w 44"/>
                <a:gd name="T15" fmla="*/ 34 h 46"/>
                <a:gd name="T16" fmla="*/ 21 w 44"/>
                <a:gd name="T17" fmla="*/ 35 h 46"/>
                <a:gd name="T18" fmla="*/ 21 w 44"/>
                <a:gd name="T19" fmla="*/ 36 h 46"/>
                <a:gd name="T20" fmla="*/ 30 w 44"/>
                <a:gd name="T21" fmla="*/ 29 h 46"/>
                <a:gd name="T22" fmla="*/ 44 w 44"/>
                <a:gd name="T23" fmla="*/ 9 h 46"/>
                <a:gd name="T24" fmla="*/ 26 w 44"/>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6">
                  <a:moveTo>
                    <a:pt x="26" y="0"/>
                  </a:moveTo>
                  <a:cubicBezTo>
                    <a:pt x="26" y="0"/>
                    <a:pt x="17" y="9"/>
                    <a:pt x="13" y="12"/>
                  </a:cubicBezTo>
                  <a:cubicBezTo>
                    <a:pt x="4" y="18"/>
                    <a:pt x="0" y="27"/>
                    <a:pt x="0" y="32"/>
                  </a:cubicBezTo>
                  <a:cubicBezTo>
                    <a:pt x="0" y="36"/>
                    <a:pt x="4" y="43"/>
                    <a:pt x="7" y="44"/>
                  </a:cubicBezTo>
                  <a:cubicBezTo>
                    <a:pt x="10" y="46"/>
                    <a:pt x="14" y="35"/>
                    <a:pt x="16" y="31"/>
                  </a:cubicBezTo>
                  <a:cubicBezTo>
                    <a:pt x="22" y="23"/>
                    <a:pt x="26" y="23"/>
                    <a:pt x="26" y="23"/>
                  </a:cubicBezTo>
                  <a:cubicBezTo>
                    <a:pt x="25" y="27"/>
                    <a:pt x="25" y="27"/>
                    <a:pt x="25" y="27"/>
                  </a:cubicBezTo>
                  <a:cubicBezTo>
                    <a:pt x="23" y="29"/>
                    <a:pt x="22" y="32"/>
                    <a:pt x="21" y="34"/>
                  </a:cubicBezTo>
                  <a:cubicBezTo>
                    <a:pt x="21" y="35"/>
                    <a:pt x="21" y="35"/>
                    <a:pt x="21" y="35"/>
                  </a:cubicBezTo>
                  <a:cubicBezTo>
                    <a:pt x="21" y="36"/>
                    <a:pt x="21" y="36"/>
                    <a:pt x="21" y="36"/>
                  </a:cubicBezTo>
                  <a:cubicBezTo>
                    <a:pt x="25" y="36"/>
                    <a:pt x="29" y="32"/>
                    <a:pt x="30" y="29"/>
                  </a:cubicBezTo>
                  <a:cubicBezTo>
                    <a:pt x="32" y="26"/>
                    <a:pt x="44" y="9"/>
                    <a:pt x="44" y="9"/>
                  </a:cubicBezTo>
                  <a:lnTo>
                    <a:pt x="26" y="0"/>
                  </a:lnTo>
                  <a:close/>
                </a:path>
              </a:pathLst>
            </a:custGeom>
            <a:solidFill>
              <a:srgbClr val="F7CA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7" name="îşľïḓè"/>
            <p:cNvSpPr/>
            <p:nvPr/>
          </p:nvSpPr>
          <p:spPr bwMode="auto">
            <a:xfrm>
              <a:off x="6062663" y="3602038"/>
              <a:ext cx="257175" cy="234950"/>
            </a:xfrm>
            <a:custGeom>
              <a:avLst/>
              <a:gdLst>
                <a:gd name="T0" fmla="*/ 36 w 73"/>
                <a:gd name="T1" fmla="*/ 5 h 67"/>
                <a:gd name="T2" fmla="*/ 25 w 73"/>
                <a:gd name="T3" fmla="*/ 27 h 67"/>
                <a:gd name="T4" fmla="*/ 4 w 73"/>
                <a:gd name="T5" fmla="*/ 51 h 67"/>
                <a:gd name="T6" fmla="*/ 32 w 73"/>
                <a:gd name="T7" fmla="*/ 58 h 67"/>
                <a:gd name="T8" fmla="*/ 65 w 73"/>
                <a:gd name="T9" fmla="*/ 45 h 67"/>
                <a:gd name="T10" fmla="*/ 70 w 73"/>
                <a:gd name="T11" fmla="*/ 14 h 67"/>
                <a:gd name="T12" fmla="*/ 36 w 73"/>
                <a:gd name="T13" fmla="*/ 5 h 67"/>
              </a:gdLst>
              <a:ahLst/>
              <a:cxnLst>
                <a:cxn ang="0">
                  <a:pos x="T0" y="T1"/>
                </a:cxn>
                <a:cxn ang="0">
                  <a:pos x="T2" y="T3"/>
                </a:cxn>
                <a:cxn ang="0">
                  <a:pos x="T4" y="T5"/>
                </a:cxn>
                <a:cxn ang="0">
                  <a:pos x="T6" y="T7"/>
                </a:cxn>
                <a:cxn ang="0">
                  <a:pos x="T8" y="T9"/>
                </a:cxn>
                <a:cxn ang="0">
                  <a:pos x="T10" y="T11"/>
                </a:cxn>
                <a:cxn ang="0">
                  <a:pos x="T12" y="T13"/>
                </a:cxn>
              </a:cxnLst>
              <a:rect l="0" t="0" r="r" b="b"/>
              <a:pathLst>
                <a:path w="73" h="67">
                  <a:moveTo>
                    <a:pt x="36" y="5"/>
                  </a:moveTo>
                  <a:cubicBezTo>
                    <a:pt x="36" y="5"/>
                    <a:pt x="35" y="24"/>
                    <a:pt x="25" y="27"/>
                  </a:cubicBezTo>
                  <a:cubicBezTo>
                    <a:pt x="16" y="30"/>
                    <a:pt x="0" y="35"/>
                    <a:pt x="4" y="51"/>
                  </a:cubicBezTo>
                  <a:cubicBezTo>
                    <a:pt x="8" y="67"/>
                    <a:pt x="28" y="60"/>
                    <a:pt x="32" y="58"/>
                  </a:cubicBezTo>
                  <a:cubicBezTo>
                    <a:pt x="36" y="56"/>
                    <a:pt x="57" y="48"/>
                    <a:pt x="65" y="45"/>
                  </a:cubicBezTo>
                  <a:cubicBezTo>
                    <a:pt x="73" y="42"/>
                    <a:pt x="73" y="27"/>
                    <a:pt x="70" y="14"/>
                  </a:cubicBezTo>
                  <a:cubicBezTo>
                    <a:pt x="67" y="0"/>
                    <a:pt x="36" y="5"/>
                    <a:pt x="36" y="5"/>
                  </a:cubicBez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8" name="íṡľîḋê"/>
            <p:cNvSpPr/>
            <p:nvPr/>
          </p:nvSpPr>
          <p:spPr bwMode="auto">
            <a:xfrm>
              <a:off x="6253163" y="3694113"/>
              <a:ext cx="280988" cy="220662"/>
            </a:xfrm>
            <a:custGeom>
              <a:avLst/>
              <a:gdLst>
                <a:gd name="T0" fmla="*/ 41 w 80"/>
                <a:gd name="T1" fmla="*/ 4 h 63"/>
                <a:gd name="T2" fmla="*/ 31 w 80"/>
                <a:gd name="T3" fmla="*/ 25 h 63"/>
                <a:gd name="T4" fmla="*/ 9 w 80"/>
                <a:gd name="T5" fmla="*/ 50 h 63"/>
                <a:gd name="T6" fmla="*/ 37 w 80"/>
                <a:gd name="T7" fmla="*/ 57 h 63"/>
                <a:gd name="T8" fmla="*/ 72 w 80"/>
                <a:gd name="T9" fmla="*/ 44 h 63"/>
                <a:gd name="T10" fmla="*/ 76 w 80"/>
                <a:gd name="T11" fmla="*/ 14 h 63"/>
                <a:gd name="T12" fmla="*/ 41 w 80"/>
                <a:gd name="T13" fmla="*/ 4 h 63"/>
              </a:gdLst>
              <a:ahLst/>
              <a:cxnLst>
                <a:cxn ang="0">
                  <a:pos x="T0" y="T1"/>
                </a:cxn>
                <a:cxn ang="0">
                  <a:pos x="T2" y="T3"/>
                </a:cxn>
                <a:cxn ang="0">
                  <a:pos x="T4" y="T5"/>
                </a:cxn>
                <a:cxn ang="0">
                  <a:pos x="T6" y="T7"/>
                </a:cxn>
                <a:cxn ang="0">
                  <a:pos x="T8" y="T9"/>
                </a:cxn>
                <a:cxn ang="0">
                  <a:pos x="T10" y="T11"/>
                </a:cxn>
                <a:cxn ang="0">
                  <a:pos x="T12" y="T13"/>
                </a:cxn>
              </a:cxnLst>
              <a:rect l="0" t="0" r="r" b="b"/>
              <a:pathLst>
                <a:path w="80" h="63">
                  <a:moveTo>
                    <a:pt x="41" y="4"/>
                  </a:moveTo>
                  <a:cubicBezTo>
                    <a:pt x="41" y="4"/>
                    <a:pt x="40" y="23"/>
                    <a:pt x="31" y="25"/>
                  </a:cubicBezTo>
                  <a:cubicBezTo>
                    <a:pt x="21" y="28"/>
                    <a:pt x="0" y="37"/>
                    <a:pt x="9" y="50"/>
                  </a:cubicBezTo>
                  <a:cubicBezTo>
                    <a:pt x="18" y="63"/>
                    <a:pt x="33" y="59"/>
                    <a:pt x="37" y="57"/>
                  </a:cubicBezTo>
                  <a:cubicBezTo>
                    <a:pt x="41" y="55"/>
                    <a:pt x="64" y="47"/>
                    <a:pt x="72" y="44"/>
                  </a:cubicBezTo>
                  <a:cubicBezTo>
                    <a:pt x="80" y="41"/>
                    <a:pt x="79" y="27"/>
                    <a:pt x="76" y="14"/>
                  </a:cubicBezTo>
                  <a:cubicBezTo>
                    <a:pt x="73" y="0"/>
                    <a:pt x="41" y="4"/>
                    <a:pt x="41" y="4"/>
                  </a:cubicBez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9" name="iṡ1íḍe"/>
            <p:cNvSpPr/>
            <p:nvPr/>
          </p:nvSpPr>
          <p:spPr bwMode="auto">
            <a:xfrm>
              <a:off x="6154738" y="2955925"/>
              <a:ext cx="530225" cy="744537"/>
            </a:xfrm>
            <a:custGeom>
              <a:avLst/>
              <a:gdLst>
                <a:gd name="T0" fmla="*/ 94 w 151"/>
                <a:gd name="T1" fmla="*/ 0 h 212"/>
                <a:gd name="T2" fmla="*/ 2 w 151"/>
                <a:gd name="T3" fmla="*/ 76 h 212"/>
                <a:gd name="T4" fmla="*/ 3 w 151"/>
                <a:gd name="T5" fmla="*/ 192 h 212"/>
                <a:gd name="T6" fmla="*/ 51 w 151"/>
                <a:gd name="T7" fmla="*/ 205 h 212"/>
                <a:gd name="T8" fmla="*/ 49 w 151"/>
                <a:gd name="T9" fmla="*/ 94 h 212"/>
                <a:gd name="T10" fmla="*/ 142 w 151"/>
                <a:gd name="T11" fmla="*/ 38 h 212"/>
                <a:gd name="T12" fmla="*/ 151 w 151"/>
                <a:gd name="T13" fmla="*/ 3 h 212"/>
                <a:gd name="T14" fmla="*/ 94 w 151"/>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12">
                  <a:moveTo>
                    <a:pt x="94" y="0"/>
                  </a:moveTo>
                  <a:cubicBezTo>
                    <a:pt x="94" y="0"/>
                    <a:pt x="40" y="38"/>
                    <a:pt x="2" y="76"/>
                  </a:cubicBezTo>
                  <a:cubicBezTo>
                    <a:pt x="2" y="76"/>
                    <a:pt x="0" y="138"/>
                    <a:pt x="3" y="192"/>
                  </a:cubicBezTo>
                  <a:cubicBezTo>
                    <a:pt x="3" y="192"/>
                    <a:pt x="17" y="212"/>
                    <a:pt x="51" y="205"/>
                  </a:cubicBezTo>
                  <a:cubicBezTo>
                    <a:pt x="49" y="94"/>
                    <a:pt x="49" y="94"/>
                    <a:pt x="49" y="94"/>
                  </a:cubicBezTo>
                  <a:cubicBezTo>
                    <a:pt x="142" y="38"/>
                    <a:pt x="142" y="38"/>
                    <a:pt x="142" y="38"/>
                  </a:cubicBezTo>
                  <a:cubicBezTo>
                    <a:pt x="151" y="3"/>
                    <a:pt x="151" y="3"/>
                    <a:pt x="151" y="3"/>
                  </a:cubicBezTo>
                  <a:lnTo>
                    <a:pt x="94" y="0"/>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0" name="ïṧlîde"/>
            <p:cNvSpPr/>
            <p:nvPr/>
          </p:nvSpPr>
          <p:spPr bwMode="auto">
            <a:xfrm>
              <a:off x="6357938" y="3011488"/>
              <a:ext cx="485775" cy="790575"/>
            </a:xfrm>
            <a:custGeom>
              <a:avLst/>
              <a:gdLst>
                <a:gd name="T0" fmla="*/ 93 w 138"/>
                <a:gd name="T1" fmla="*/ 0 h 225"/>
                <a:gd name="T2" fmla="*/ 0 w 138"/>
                <a:gd name="T3" fmla="*/ 82 h 225"/>
                <a:gd name="T4" fmla="*/ 2 w 138"/>
                <a:gd name="T5" fmla="*/ 205 h 225"/>
                <a:gd name="T6" fmla="*/ 53 w 138"/>
                <a:gd name="T7" fmla="*/ 212 h 225"/>
                <a:gd name="T8" fmla="*/ 54 w 138"/>
                <a:gd name="T9" fmla="*/ 105 h 225"/>
                <a:gd name="T10" fmla="*/ 127 w 138"/>
                <a:gd name="T11" fmla="*/ 60 h 225"/>
                <a:gd name="T12" fmla="*/ 131 w 138"/>
                <a:gd name="T13" fmla="*/ 5 h 225"/>
                <a:gd name="T14" fmla="*/ 93 w 138"/>
                <a:gd name="T15" fmla="*/ 0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25">
                  <a:moveTo>
                    <a:pt x="93" y="0"/>
                  </a:moveTo>
                  <a:cubicBezTo>
                    <a:pt x="93" y="0"/>
                    <a:pt x="10" y="67"/>
                    <a:pt x="0" y="82"/>
                  </a:cubicBezTo>
                  <a:cubicBezTo>
                    <a:pt x="0" y="82"/>
                    <a:pt x="0" y="163"/>
                    <a:pt x="2" y="205"/>
                  </a:cubicBezTo>
                  <a:cubicBezTo>
                    <a:pt x="2" y="205"/>
                    <a:pt x="30" y="225"/>
                    <a:pt x="53" y="212"/>
                  </a:cubicBezTo>
                  <a:cubicBezTo>
                    <a:pt x="53" y="212"/>
                    <a:pt x="53" y="116"/>
                    <a:pt x="54" y="105"/>
                  </a:cubicBezTo>
                  <a:cubicBezTo>
                    <a:pt x="54" y="105"/>
                    <a:pt x="116" y="73"/>
                    <a:pt x="127" y="60"/>
                  </a:cubicBezTo>
                  <a:cubicBezTo>
                    <a:pt x="138" y="48"/>
                    <a:pt x="136" y="16"/>
                    <a:pt x="131" y="5"/>
                  </a:cubicBezTo>
                  <a:lnTo>
                    <a:pt x="93" y="0"/>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1" name="iṣľíḋè"/>
            <p:cNvSpPr/>
            <p:nvPr/>
          </p:nvSpPr>
          <p:spPr bwMode="auto">
            <a:xfrm>
              <a:off x="6265863" y="2428875"/>
              <a:ext cx="247650" cy="590550"/>
            </a:xfrm>
            <a:custGeom>
              <a:avLst/>
              <a:gdLst>
                <a:gd name="T0" fmla="*/ 63 w 70"/>
                <a:gd name="T1" fmla="*/ 0 h 168"/>
                <a:gd name="T2" fmla="*/ 44 w 70"/>
                <a:gd name="T3" fmla="*/ 33 h 168"/>
                <a:gd name="T4" fmla="*/ 44 w 70"/>
                <a:gd name="T5" fmla="*/ 84 h 168"/>
                <a:gd name="T6" fmla="*/ 0 w 70"/>
                <a:gd name="T7" fmla="*/ 152 h 168"/>
                <a:gd name="T8" fmla="*/ 23 w 70"/>
                <a:gd name="T9" fmla="*/ 168 h 168"/>
                <a:gd name="T10" fmla="*/ 70 w 70"/>
                <a:gd name="T11" fmla="*/ 107 h 168"/>
                <a:gd name="T12" fmla="*/ 63 w 70"/>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70" h="168">
                  <a:moveTo>
                    <a:pt x="63" y="0"/>
                  </a:moveTo>
                  <a:cubicBezTo>
                    <a:pt x="63" y="0"/>
                    <a:pt x="43" y="4"/>
                    <a:pt x="44" y="33"/>
                  </a:cubicBezTo>
                  <a:cubicBezTo>
                    <a:pt x="44" y="84"/>
                    <a:pt x="44" y="84"/>
                    <a:pt x="44" y="84"/>
                  </a:cubicBezTo>
                  <a:cubicBezTo>
                    <a:pt x="44" y="84"/>
                    <a:pt x="24" y="121"/>
                    <a:pt x="0" y="152"/>
                  </a:cubicBezTo>
                  <a:cubicBezTo>
                    <a:pt x="0" y="152"/>
                    <a:pt x="5" y="163"/>
                    <a:pt x="23" y="168"/>
                  </a:cubicBezTo>
                  <a:cubicBezTo>
                    <a:pt x="70" y="107"/>
                    <a:pt x="70" y="107"/>
                    <a:pt x="70" y="107"/>
                  </a:cubicBezTo>
                  <a:lnTo>
                    <a:pt x="63" y="0"/>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2" name="işḻíḑe"/>
            <p:cNvSpPr/>
            <p:nvPr/>
          </p:nvSpPr>
          <p:spPr bwMode="auto">
            <a:xfrm>
              <a:off x="6589713" y="2351088"/>
              <a:ext cx="173038" cy="141287"/>
            </a:xfrm>
            <a:custGeom>
              <a:avLst/>
              <a:gdLst>
                <a:gd name="T0" fmla="*/ 48 w 49"/>
                <a:gd name="T1" fmla="*/ 0 h 40"/>
                <a:gd name="T2" fmla="*/ 49 w 49"/>
                <a:gd name="T3" fmla="*/ 22 h 40"/>
                <a:gd name="T4" fmla="*/ 26 w 49"/>
                <a:gd name="T5" fmla="*/ 38 h 40"/>
                <a:gd name="T6" fmla="*/ 0 w 49"/>
                <a:gd name="T7" fmla="*/ 26 h 40"/>
                <a:gd name="T8" fmla="*/ 0 w 49"/>
                <a:gd name="T9" fmla="*/ 8 h 40"/>
                <a:gd name="T10" fmla="*/ 48 w 49"/>
                <a:gd name="T11" fmla="*/ 0 h 40"/>
              </a:gdLst>
              <a:ahLst/>
              <a:cxnLst>
                <a:cxn ang="0">
                  <a:pos x="T0" y="T1"/>
                </a:cxn>
                <a:cxn ang="0">
                  <a:pos x="T2" y="T3"/>
                </a:cxn>
                <a:cxn ang="0">
                  <a:pos x="T4" y="T5"/>
                </a:cxn>
                <a:cxn ang="0">
                  <a:pos x="T6" y="T7"/>
                </a:cxn>
                <a:cxn ang="0">
                  <a:pos x="T8" y="T9"/>
                </a:cxn>
                <a:cxn ang="0">
                  <a:pos x="T10" y="T11"/>
                </a:cxn>
              </a:cxnLst>
              <a:rect l="0" t="0" r="r" b="b"/>
              <a:pathLst>
                <a:path w="49" h="40">
                  <a:moveTo>
                    <a:pt x="48" y="0"/>
                  </a:moveTo>
                  <a:cubicBezTo>
                    <a:pt x="49" y="22"/>
                    <a:pt x="49" y="22"/>
                    <a:pt x="49" y="22"/>
                  </a:cubicBezTo>
                  <a:cubicBezTo>
                    <a:pt x="49" y="22"/>
                    <a:pt x="45" y="36"/>
                    <a:pt x="26" y="38"/>
                  </a:cubicBezTo>
                  <a:cubicBezTo>
                    <a:pt x="7" y="40"/>
                    <a:pt x="0" y="26"/>
                    <a:pt x="0" y="26"/>
                  </a:cubicBezTo>
                  <a:cubicBezTo>
                    <a:pt x="0" y="8"/>
                    <a:pt x="0" y="8"/>
                    <a:pt x="0" y="8"/>
                  </a:cubicBezTo>
                  <a:lnTo>
                    <a:pt x="48" y="0"/>
                  </a:lnTo>
                  <a:close/>
                </a:path>
              </a:pathLst>
            </a:custGeom>
            <a:solidFill>
              <a:srgbClr val="F7B3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3" name="îṥlîḑê"/>
            <p:cNvSpPr/>
            <p:nvPr/>
          </p:nvSpPr>
          <p:spPr bwMode="auto">
            <a:xfrm>
              <a:off x="6464300" y="2400300"/>
              <a:ext cx="438150" cy="668337"/>
            </a:xfrm>
            <a:custGeom>
              <a:avLst/>
              <a:gdLst>
                <a:gd name="T0" fmla="*/ 85 w 125"/>
                <a:gd name="T1" fmla="*/ 8 h 190"/>
                <a:gd name="T2" fmla="*/ 125 w 125"/>
                <a:gd name="T3" fmla="*/ 37 h 190"/>
                <a:gd name="T4" fmla="*/ 101 w 125"/>
                <a:gd name="T5" fmla="*/ 179 h 190"/>
                <a:gd name="T6" fmla="*/ 4 w 125"/>
                <a:gd name="T7" fmla="*/ 158 h 190"/>
                <a:gd name="T8" fmla="*/ 7 w 125"/>
                <a:gd name="T9" fmla="*/ 8 h 190"/>
                <a:gd name="T10" fmla="*/ 36 w 125"/>
                <a:gd name="T11" fmla="*/ 2 h 190"/>
                <a:gd name="T12" fmla="*/ 85 w 125"/>
                <a:gd name="T13" fmla="*/ 8 h 190"/>
              </a:gdLst>
              <a:ahLst/>
              <a:cxnLst>
                <a:cxn ang="0">
                  <a:pos x="T0" y="T1"/>
                </a:cxn>
                <a:cxn ang="0">
                  <a:pos x="T2" y="T3"/>
                </a:cxn>
                <a:cxn ang="0">
                  <a:pos x="T4" y="T5"/>
                </a:cxn>
                <a:cxn ang="0">
                  <a:pos x="T6" y="T7"/>
                </a:cxn>
                <a:cxn ang="0">
                  <a:pos x="T8" y="T9"/>
                </a:cxn>
                <a:cxn ang="0">
                  <a:pos x="T10" y="T11"/>
                </a:cxn>
                <a:cxn ang="0">
                  <a:pos x="T12" y="T13"/>
                </a:cxn>
              </a:cxnLst>
              <a:rect l="0" t="0" r="r" b="b"/>
              <a:pathLst>
                <a:path w="125" h="190">
                  <a:moveTo>
                    <a:pt x="85" y="8"/>
                  </a:moveTo>
                  <a:cubicBezTo>
                    <a:pt x="85" y="8"/>
                    <a:pt x="110" y="22"/>
                    <a:pt x="125" y="37"/>
                  </a:cubicBezTo>
                  <a:cubicBezTo>
                    <a:pt x="125" y="37"/>
                    <a:pt x="105" y="85"/>
                    <a:pt x="101" y="179"/>
                  </a:cubicBezTo>
                  <a:cubicBezTo>
                    <a:pt x="101" y="179"/>
                    <a:pt x="50" y="190"/>
                    <a:pt x="4" y="158"/>
                  </a:cubicBezTo>
                  <a:cubicBezTo>
                    <a:pt x="4" y="158"/>
                    <a:pt x="0" y="61"/>
                    <a:pt x="7" y="8"/>
                  </a:cubicBezTo>
                  <a:cubicBezTo>
                    <a:pt x="7" y="8"/>
                    <a:pt x="25" y="0"/>
                    <a:pt x="36" y="2"/>
                  </a:cubicBezTo>
                  <a:lnTo>
                    <a:pt x="85" y="8"/>
                  </a:lnTo>
                  <a:close/>
                </a:path>
              </a:pathLst>
            </a:custGeom>
            <a:solidFill>
              <a:srgbClr val="F26D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4" name="ï$liḑè"/>
            <p:cNvSpPr/>
            <p:nvPr/>
          </p:nvSpPr>
          <p:spPr bwMode="auto">
            <a:xfrm>
              <a:off x="6513513" y="2049463"/>
              <a:ext cx="287338" cy="390525"/>
            </a:xfrm>
            <a:custGeom>
              <a:avLst/>
              <a:gdLst>
                <a:gd name="T0" fmla="*/ 74 w 82"/>
                <a:gd name="T1" fmla="*/ 78 h 111"/>
                <a:gd name="T2" fmla="*/ 37 w 82"/>
                <a:gd name="T3" fmla="*/ 110 h 111"/>
                <a:gd name="T4" fmla="*/ 5 w 82"/>
                <a:gd name="T5" fmla="*/ 43 h 111"/>
                <a:gd name="T6" fmla="*/ 58 w 82"/>
                <a:gd name="T7" fmla="*/ 15 h 111"/>
                <a:gd name="T8" fmla="*/ 74 w 82"/>
                <a:gd name="T9" fmla="*/ 78 h 111"/>
              </a:gdLst>
              <a:ahLst/>
              <a:cxnLst>
                <a:cxn ang="0">
                  <a:pos x="T0" y="T1"/>
                </a:cxn>
                <a:cxn ang="0">
                  <a:pos x="T2" y="T3"/>
                </a:cxn>
                <a:cxn ang="0">
                  <a:pos x="T4" y="T5"/>
                </a:cxn>
                <a:cxn ang="0">
                  <a:pos x="T6" y="T7"/>
                </a:cxn>
                <a:cxn ang="0">
                  <a:pos x="T8" y="T9"/>
                </a:cxn>
              </a:cxnLst>
              <a:rect l="0" t="0" r="r" b="b"/>
              <a:pathLst>
                <a:path w="82" h="111">
                  <a:moveTo>
                    <a:pt x="74" y="78"/>
                  </a:moveTo>
                  <a:cubicBezTo>
                    <a:pt x="74" y="78"/>
                    <a:pt x="67" y="111"/>
                    <a:pt x="37" y="110"/>
                  </a:cubicBezTo>
                  <a:cubicBezTo>
                    <a:pt x="2" y="110"/>
                    <a:pt x="0" y="64"/>
                    <a:pt x="5" y="43"/>
                  </a:cubicBezTo>
                  <a:cubicBezTo>
                    <a:pt x="10" y="23"/>
                    <a:pt x="34" y="0"/>
                    <a:pt x="58" y="15"/>
                  </a:cubicBezTo>
                  <a:cubicBezTo>
                    <a:pt x="76" y="27"/>
                    <a:pt x="82" y="48"/>
                    <a:pt x="74" y="78"/>
                  </a:cubicBezTo>
                  <a:close/>
                </a:path>
              </a:pathLst>
            </a:custGeom>
            <a:solidFill>
              <a:srgbClr val="F7CA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5" name="ïṥ1ïḑê"/>
            <p:cNvSpPr/>
            <p:nvPr/>
          </p:nvSpPr>
          <p:spPr bwMode="auto">
            <a:xfrm>
              <a:off x="6502400" y="2035175"/>
              <a:ext cx="323850" cy="355600"/>
            </a:xfrm>
            <a:custGeom>
              <a:avLst/>
              <a:gdLst>
                <a:gd name="T0" fmla="*/ 50 w 92"/>
                <a:gd name="T1" fmla="*/ 9 h 101"/>
                <a:gd name="T2" fmla="*/ 87 w 92"/>
                <a:gd name="T3" fmla="*/ 49 h 101"/>
                <a:gd name="T4" fmla="*/ 68 w 92"/>
                <a:gd name="T5" fmla="*/ 101 h 101"/>
                <a:gd name="T6" fmla="*/ 67 w 92"/>
                <a:gd name="T7" fmla="*/ 85 h 101"/>
                <a:gd name="T8" fmla="*/ 72 w 92"/>
                <a:gd name="T9" fmla="*/ 71 h 101"/>
                <a:gd name="T10" fmla="*/ 65 w 92"/>
                <a:gd name="T11" fmla="*/ 61 h 101"/>
                <a:gd name="T12" fmla="*/ 63 w 92"/>
                <a:gd name="T13" fmla="*/ 63 h 101"/>
                <a:gd name="T14" fmla="*/ 58 w 92"/>
                <a:gd name="T15" fmla="*/ 61 h 101"/>
                <a:gd name="T16" fmla="*/ 56 w 92"/>
                <a:gd name="T17" fmla="*/ 50 h 101"/>
                <a:gd name="T18" fmla="*/ 7 w 92"/>
                <a:gd name="T19" fmla="*/ 57 h 101"/>
                <a:gd name="T20" fmla="*/ 1 w 92"/>
                <a:gd name="T21" fmla="*/ 48 h 101"/>
                <a:gd name="T22" fmla="*/ 50 w 92"/>
                <a:gd name="T23" fmla="*/ 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01">
                  <a:moveTo>
                    <a:pt x="50" y="9"/>
                  </a:moveTo>
                  <a:cubicBezTo>
                    <a:pt x="50" y="9"/>
                    <a:pt x="81" y="11"/>
                    <a:pt x="87" y="49"/>
                  </a:cubicBezTo>
                  <a:cubicBezTo>
                    <a:pt x="87" y="49"/>
                    <a:pt x="92" y="81"/>
                    <a:pt x="68" y="101"/>
                  </a:cubicBezTo>
                  <a:cubicBezTo>
                    <a:pt x="68" y="101"/>
                    <a:pt x="69" y="88"/>
                    <a:pt x="67" y="85"/>
                  </a:cubicBezTo>
                  <a:cubicBezTo>
                    <a:pt x="65" y="83"/>
                    <a:pt x="72" y="76"/>
                    <a:pt x="72" y="71"/>
                  </a:cubicBezTo>
                  <a:cubicBezTo>
                    <a:pt x="71" y="66"/>
                    <a:pt x="70" y="56"/>
                    <a:pt x="65" y="61"/>
                  </a:cubicBezTo>
                  <a:cubicBezTo>
                    <a:pt x="63" y="63"/>
                    <a:pt x="63" y="63"/>
                    <a:pt x="63" y="63"/>
                  </a:cubicBezTo>
                  <a:cubicBezTo>
                    <a:pt x="61" y="65"/>
                    <a:pt x="58" y="63"/>
                    <a:pt x="58" y="61"/>
                  </a:cubicBezTo>
                  <a:cubicBezTo>
                    <a:pt x="58" y="57"/>
                    <a:pt x="58" y="53"/>
                    <a:pt x="56" y="50"/>
                  </a:cubicBezTo>
                  <a:cubicBezTo>
                    <a:pt x="53" y="44"/>
                    <a:pt x="30" y="62"/>
                    <a:pt x="7" y="57"/>
                  </a:cubicBezTo>
                  <a:cubicBezTo>
                    <a:pt x="7" y="57"/>
                    <a:pt x="0" y="57"/>
                    <a:pt x="1" y="48"/>
                  </a:cubicBezTo>
                  <a:cubicBezTo>
                    <a:pt x="1" y="48"/>
                    <a:pt x="10" y="0"/>
                    <a:pt x="50" y="9"/>
                  </a:cubicBezTo>
                  <a:close/>
                </a:path>
              </a:pathLst>
            </a:custGeom>
            <a:solidFill>
              <a:srgbClr val="3B32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6" name="iSḻíďe"/>
            <p:cNvSpPr/>
            <p:nvPr/>
          </p:nvSpPr>
          <p:spPr bwMode="auto">
            <a:xfrm>
              <a:off x="6589713" y="2408238"/>
              <a:ext cx="152400" cy="87312"/>
            </a:xfrm>
            <a:custGeom>
              <a:avLst/>
              <a:gdLst>
                <a:gd name="T0" fmla="*/ 91 w 96"/>
                <a:gd name="T1" fmla="*/ 0 h 55"/>
                <a:gd name="T2" fmla="*/ 47 w 96"/>
                <a:gd name="T3" fmla="*/ 11 h 55"/>
                <a:gd name="T4" fmla="*/ 0 w 96"/>
                <a:gd name="T5" fmla="*/ 26 h 55"/>
                <a:gd name="T6" fmla="*/ 5 w 96"/>
                <a:gd name="T7" fmla="*/ 46 h 55"/>
                <a:gd name="T8" fmla="*/ 25 w 96"/>
                <a:gd name="T9" fmla="*/ 55 h 55"/>
                <a:gd name="T10" fmla="*/ 69 w 96"/>
                <a:gd name="T11" fmla="*/ 35 h 55"/>
                <a:gd name="T12" fmla="*/ 96 w 96"/>
                <a:gd name="T13" fmla="*/ 11 h 55"/>
                <a:gd name="T14" fmla="*/ 91 w 96"/>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55">
                  <a:moveTo>
                    <a:pt x="91" y="0"/>
                  </a:moveTo>
                  <a:lnTo>
                    <a:pt x="47" y="11"/>
                  </a:lnTo>
                  <a:lnTo>
                    <a:pt x="0" y="26"/>
                  </a:lnTo>
                  <a:lnTo>
                    <a:pt x="5" y="46"/>
                  </a:lnTo>
                  <a:lnTo>
                    <a:pt x="25" y="55"/>
                  </a:lnTo>
                  <a:lnTo>
                    <a:pt x="69" y="35"/>
                  </a:lnTo>
                  <a:lnTo>
                    <a:pt x="96" y="11"/>
                  </a:lnTo>
                  <a:lnTo>
                    <a:pt x="91" y="0"/>
                  </a:lnTo>
                  <a:close/>
                </a:path>
              </a:pathLst>
            </a:custGeom>
            <a:solidFill>
              <a:srgbClr val="F7B3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7" name="iş1iḑè"/>
            <p:cNvSpPr/>
            <p:nvPr/>
          </p:nvSpPr>
          <p:spPr bwMode="auto">
            <a:xfrm>
              <a:off x="6629400" y="2405063"/>
              <a:ext cx="150813" cy="136525"/>
            </a:xfrm>
            <a:custGeom>
              <a:avLst/>
              <a:gdLst>
                <a:gd name="T0" fmla="*/ 84 w 95"/>
                <a:gd name="T1" fmla="*/ 0 h 86"/>
                <a:gd name="T2" fmla="*/ 95 w 95"/>
                <a:gd name="T3" fmla="*/ 17 h 86"/>
                <a:gd name="T4" fmla="*/ 22 w 95"/>
                <a:gd name="T5" fmla="*/ 86 h 86"/>
                <a:gd name="T6" fmla="*/ 0 w 95"/>
                <a:gd name="T7" fmla="*/ 57 h 86"/>
                <a:gd name="T8" fmla="*/ 84 w 95"/>
                <a:gd name="T9" fmla="*/ 0 h 86"/>
              </a:gdLst>
              <a:ahLst/>
              <a:cxnLst>
                <a:cxn ang="0">
                  <a:pos x="T0" y="T1"/>
                </a:cxn>
                <a:cxn ang="0">
                  <a:pos x="T2" y="T3"/>
                </a:cxn>
                <a:cxn ang="0">
                  <a:pos x="T4" y="T5"/>
                </a:cxn>
                <a:cxn ang="0">
                  <a:pos x="T6" y="T7"/>
                </a:cxn>
                <a:cxn ang="0">
                  <a:pos x="T8" y="T9"/>
                </a:cxn>
              </a:cxnLst>
              <a:rect l="0" t="0" r="r" b="b"/>
              <a:pathLst>
                <a:path w="95" h="86">
                  <a:moveTo>
                    <a:pt x="84" y="0"/>
                  </a:moveTo>
                  <a:lnTo>
                    <a:pt x="95" y="17"/>
                  </a:lnTo>
                  <a:lnTo>
                    <a:pt x="22" y="86"/>
                  </a:lnTo>
                  <a:lnTo>
                    <a:pt x="0" y="57"/>
                  </a:lnTo>
                  <a:lnTo>
                    <a:pt x="84" y="0"/>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8" name="işḻïḓê"/>
            <p:cNvSpPr/>
            <p:nvPr/>
          </p:nvSpPr>
          <p:spPr bwMode="auto">
            <a:xfrm>
              <a:off x="6569075" y="2408238"/>
              <a:ext cx="60325" cy="125412"/>
            </a:xfrm>
            <a:custGeom>
              <a:avLst/>
              <a:gdLst>
                <a:gd name="T0" fmla="*/ 38 w 38"/>
                <a:gd name="T1" fmla="*/ 55 h 79"/>
                <a:gd name="T2" fmla="*/ 13 w 38"/>
                <a:gd name="T3" fmla="*/ 79 h 79"/>
                <a:gd name="T4" fmla="*/ 0 w 38"/>
                <a:gd name="T5" fmla="*/ 0 h 79"/>
                <a:gd name="T6" fmla="*/ 38 w 38"/>
                <a:gd name="T7" fmla="*/ 55 h 79"/>
              </a:gdLst>
              <a:ahLst/>
              <a:cxnLst>
                <a:cxn ang="0">
                  <a:pos x="T0" y="T1"/>
                </a:cxn>
                <a:cxn ang="0">
                  <a:pos x="T2" y="T3"/>
                </a:cxn>
                <a:cxn ang="0">
                  <a:pos x="T4" y="T5"/>
                </a:cxn>
                <a:cxn ang="0">
                  <a:pos x="T6" y="T7"/>
                </a:cxn>
              </a:cxnLst>
              <a:rect l="0" t="0" r="r" b="b"/>
              <a:pathLst>
                <a:path w="38" h="79">
                  <a:moveTo>
                    <a:pt x="38" y="55"/>
                  </a:moveTo>
                  <a:lnTo>
                    <a:pt x="13" y="79"/>
                  </a:lnTo>
                  <a:lnTo>
                    <a:pt x="0" y="0"/>
                  </a:lnTo>
                  <a:lnTo>
                    <a:pt x="38" y="55"/>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9" name="ïṡlíḓê"/>
            <p:cNvSpPr/>
            <p:nvPr/>
          </p:nvSpPr>
          <p:spPr bwMode="auto">
            <a:xfrm>
              <a:off x="6530975" y="2246313"/>
              <a:ext cx="203200" cy="228600"/>
            </a:xfrm>
            <a:custGeom>
              <a:avLst/>
              <a:gdLst>
                <a:gd name="T0" fmla="*/ 50 w 58"/>
                <a:gd name="T1" fmla="*/ 1 h 65"/>
                <a:gd name="T2" fmla="*/ 44 w 58"/>
                <a:gd name="T3" fmla="*/ 41 h 65"/>
                <a:gd name="T4" fmla="*/ 8 w 58"/>
                <a:gd name="T5" fmla="*/ 43 h 65"/>
                <a:gd name="T6" fmla="*/ 6 w 58"/>
                <a:gd name="T7" fmla="*/ 58 h 65"/>
                <a:gd name="T8" fmla="*/ 50 w 58"/>
                <a:gd name="T9" fmla="*/ 56 h 65"/>
                <a:gd name="T10" fmla="*/ 55 w 58"/>
                <a:gd name="T11" fmla="*/ 3 h 65"/>
                <a:gd name="T12" fmla="*/ 52 w 58"/>
                <a:gd name="T13" fmla="*/ 0 h 65"/>
                <a:gd name="T14" fmla="*/ 50 w 58"/>
                <a:gd name="T15" fmla="*/ 1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5">
                  <a:moveTo>
                    <a:pt x="50" y="1"/>
                  </a:moveTo>
                  <a:cubicBezTo>
                    <a:pt x="50" y="1"/>
                    <a:pt x="54" y="33"/>
                    <a:pt x="44" y="41"/>
                  </a:cubicBezTo>
                  <a:cubicBezTo>
                    <a:pt x="44" y="41"/>
                    <a:pt x="27" y="50"/>
                    <a:pt x="8" y="43"/>
                  </a:cubicBezTo>
                  <a:cubicBezTo>
                    <a:pt x="8" y="43"/>
                    <a:pt x="0" y="52"/>
                    <a:pt x="6" y="58"/>
                  </a:cubicBezTo>
                  <a:cubicBezTo>
                    <a:pt x="13" y="65"/>
                    <a:pt x="43" y="63"/>
                    <a:pt x="50" y="56"/>
                  </a:cubicBezTo>
                  <a:cubicBezTo>
                    <a:pt x="57" y="49"/>
                    <a:pt x="58" y="17"/>
                    <a:pt x="55" y="3"/>
                  </a:cubicBezTo>
                  <a:cubicBezTo>
                    <a:pt x="52" y="0"/>
                    <a:pt x="52" y="0"/>
                    <a:pt x="52" y="0"/>
                  </a:cubicBezTo>
                  <a:lnTo>
                    <a:pt x="50" y="1"/>
                  </a:lnTo>
                  <a:close/>
                </a:path>
              </a:pathLst>
            </a:custGeom>
            <a:solidFill>
              <a:srgbClr val="3B32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0" name="ïş1ïḓé"/>
            <p:cNvSpPr/>
            <p:nvPr/>
          </p:nvSpPr>
          <p:spPr bwMode="auto">
            <a:xfrm>
              <a:off x="6551613" y="3054350"/>
              <a:ext cx="127000" cy="182562"/>
            </a:xfrm>
            <a:custGeom>
              <a:avLst/>
              <a:gdLst>
                <a:gd name="T0" fmla="*/ 5 w 36"/>
                <a:gd name="T1" fmla="*/ 36 h 52"/>
                <a:gd name="T2" fmla="*/ 10 w 36"/>
                <a:gd name="T3" fmla="*/ 18 h 52"/>
                <a:gd name="T4" fmla="*/ 4 w 36"/>
                <a:gd name="T5" fmla="*/ 23 h 52"/>
                <a:gd name="T6" fmla="*/ 0 w 36"/>
                <a:gd name="T7" fmla="*/ 24 h 52"/>
                <a:gd name="T8" fmla="*/ 11 w 36"/>
                <a:gd name="T9" fmla="*/ 9 h 52"/>
                <a:gd name="T10" fmla="*/ 19 w 36"/>
                <a:gd name="T11" fmla="*/ 2 h 52"/>
                <a:gd name="T12" fmla="*/ 20 w 36"/>
                <a:gd name="T13" fmla="*/ 2 h 52"/>
                <a:gd name="T14" fmla="*/ 22 w 36"/>
                <a:gd name="T15" fmla="*/ 0 h 52"/>
                <a:gd name="T16" fmla="*/ 36 w 36"/>
                <a:gd name="T17" fmla="*/ 16 h 52"/>
                <a:gd name="T18" fmla="*/ 24 w 36"/>
                <a:gd name="T19" fmla="*/ 31 h 52"/>
                <a:gd name="T20" fmla="*/ 21 w 36"/>
                <a:gd name="T21" fmla="*/ 47 h 52"/>
                <a:gd name="T22" fmla="*/ 11 w 36"/>
                <a:gd name="T23" fmla="*/ 51 h 52"/>
                <a:gd name="T24" fmla="*/ 5 w 36"/>
                <a:gd name="T25"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52">
                  <a:moveTo>
                    <a:pt x="5" y="36"/>
                  </a:moveTo>
                  <a:cubicBezTo>
                    <a:pt x="5" y="31"/>
                    <a:pt x="6" y="26"/>
                    <a:pt x="10" y="18"/>
                  </a:cubicBezTo>
                  <a:cubicBezTo>
                    <a:pt x="8" y="19"/>
                    <a:pt x="6" y="22"/>
                    <a:pt x="4" y="23"/>
                  </a:cubicBezTo>
                  <a:cubicBezTo>
                    <a:pt x="1" y="27"/>
                    <a:pt x="0" y="24"/>
                    <a:pt x="0" y="24"/>
                  </a:cubicBezTo>
                  <a:cubicBezTo>
                    <a:pt x="1" y="21"/>
                    <a:pt x="8" y="11"/>
                    <a:pt x="11" y="9"/>
                  </a:cubicBezTo>
                  <a:cubicBezTo>
                    <a:pt x="14" y="7"/>
                    <a:pt x="19" y="2"/>
                    <a:pt x="19" y="2"/>
                  </a:cubicBezTo>
                  <a:cubicBezTo>
                    <a:pt x="20" y="2"/>
                    <a:pt x="20" y="2"/>
                    <a:pt x="20" y="2"/>
                  </a:cubicBezTo>
                  <a:cubicBezTo>
                    <a:pt x="21" y="1"/>
                    <a:pt x="22" y="0"/>
                    <a:pt x="22" y="0"/>
                  </a:cubicBezTo>
                  <a:cubicBezTo>
                    <a:pt x="22" y="0"/>
                    <a:pt x="36" y="12"/>
                    <a:pt x="36" y="16"/>
                  </a:cubicBezTo>
                  <a:cubicBezTo>
                    <a:pt x="35" y="21"/>
                    <a:pt x="26" y="27"/>
                    <a:pt x="24" y="31"/>
                  </a:cubicBezTo>
                  <a:cubicBezTo>
                    <a:pt x="21" y="37"/>
                    <a:pt x="23" y="43"/>
                    <a:pt x="21" y="47"/>
                  </a:cubicBezTo>
                  <a:cubicBezTo>
                    <a:pt x="19" y="52"/>
                    <a:pt x="13" y="51"/>
                    <a:pt x="11" y="51"/>
                  </a:cubicBezTo>
                  <a:cubicBezTo>
                    <a:pt x="8" y="51"/>
                    <a:pt x="5" y="42"/>
                    <a:pt x="5" y="36"/>
                  </a:cubicBezTo>
                  <a:close/>
                </a:path>
              </a:pathLst>
            </a:custGeom>
            <a:solidFill>
              <a:srgbClr val="F7CA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1" name="ísľiḋè"/>
            <p:cNvSpPr/>
            <p:nvPr/>
          </p:nvSpPr>
          <p:spPr bwMode="auto">
            <a:xfrm>
              <a:off x="6604000" y="2530475"/>
              <a:ext cx="349250" cy="587375"/>
            </a:xfrm>
            <a:custGeom>
              <a:avLst/>
              <a:gdLst>
                <a:gd name="T0" fmla="*/ 98 w 99"/>
                <a:gd name="T1" fmla="*/ 46 h 167"/>
                <a:gd name="T2" fmla="*/ 85 w 99"/>
                <a:gd name="T3" fmla="*/ 0 h 167"/>
                <a:gd name="T4" fmla="*/ 58 w 99"/>
                <a:gd name="T5" fmla="*/ 36 h 167"/>
                <a:gd name="T6" fmla="*/ 61 w 99"/>
                <a:gd name="T7" fmla="*/ 82 h 167"/>
                <a:gd name="T8" fmla="*/ 0 w 99"/>
                <a:gd name="T9" fmla="*/ 151 h 167"/>
                <a:gd name="T10" fmla="*/ 27 w 99"/>
                <a:gd name="T11" fmla="*/ 167 h 167"/>
                <a:gd name="T12" fmla="*/ 90 w 99"/>
                <a:gd name="T13" fmla="*/ 106 h 167"/>
                <a:gd name="T14" fmla="*/ 98 w 99"/>
                <a:gd name="T15" fmla="*/ 87 h 167"/>
                <a:gd name="T16" fmla="*/ 98 w 99"/>
                <a:gd name="T17" fmla="*/ 4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67">
                  <a:moveTo>
                    <a:pt x="98" y="46"/>
                  </a:moveTo>
                  <a:cubicBezTo>
                    <a:pt x="99" y="22"/>
                    <a:pt x="85" y="0"/>
                    <a:pt x="85" y="0"/>
                  </a:cubicBezTo>
                  <a:cubicBezTo>
                    <a:pt x="59" y="7"/>
                    <a:pt x="59" y="34"/>
                    <a:pt x="58" y="36"/>
                  </a:cubicBezTo>
                  <a:cubicBezTo>
                    <a:pt x="57" y="38"/>
                    <a:pt x="61" y="82"/>
                    <a:pt x="61" y="82"/>
                  </a:cubicBezTo>
                  <a:cubicBezTo>
                    <a:pt x="0" y="151"/>
                    <a:pt x="0" y="151"/>
                    <a:pt x="0" y="151"/>
                  </a:cubicBezTo>
                  <a:cubicBezTo>
                    <a:pt x="9" y="165"/>
                    <a:pt x="27" y="167"/>
                    <a:pt x="27" y="167"/>
                  </a:cubicBezTo>
                  <a:cubicBezTo>
                    <a:pt x="90" y="106"/>
                    <a:pt x="90" y="106"/>
                    <a:pt x="90" y="106"/>
                  </a:cubicBezTo>
                  <a:cubicBezTo>
                    <a:pt x="95" y="101"/>
                    <a:pt x="98" y="94"/>
                    <a:pt x="98" y="87"/>
                  </a:cubicBezTo>
                  <a:cubicBezTo>
                    <a:pt x="98" y="77"/>
                    <a:pt x="98" y="61"/>
                    <a:pt x="98" y="46"/>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2" name="iṡļiḍé"/>
            <p:cNvSpPr/>
            <p:nvPr/>
          </p:nvSpPr>
          <p:spPr bwMode="auto">
            <a:xfrm>
              <a:off x="6002338" y="3071813"/>
              <a:ext cx="92075" cy="141287"/>
            </a:xfrm>
            <a:custGeom>
              <a:avLst/>
              <a:gdLst>
                <a:gd name="T0" fmla="*/ 3 w 26"/>
                <a:gd name="T1" fmla="*/ 15 h 40"/>
                <a:gd name="T2" fmla="*/ 1 w 26"/>
                <a:gd name="T3" fmla="*/ 26 h 40"/>
                <a:gd name="T4" fmla="*/ 0 w 26"/>
                <a:gd name="T5" fmla="*/ 36 h 40"/>
                <a:gd name="T6" fmla="*/ 5 w 26"/>
                <a:gd name="T7" fmla="*/ 40 h 40"/>
                <a:gd name="T8" fmla="*/ 12 w 26"/>
                <a:gd name="T9" fmla="*/ 36 h 40"/>
                <a:gd name="T10" fmla="*/ 23 w 26"/>
                <a:gd name="T11" fmla="*/ 19 h 40"/>
                <a:gd name="T12" fmla="*/ 26 w 26"/>
                <a:gd name="T13" fmla="*/ 11 h 40"/>
                <a:gd name="T14" fmla="*/ 14 w 26"/>
                <a:gd name="T15" fmla="*/ 0 h 40"/>
                <a:gd name="T16" fmla="*/ 3 w 26"/>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0">
                  <a:moveTo>
                    <a:pt x="3" y="15"/>
                  </a:moveTo>
                  <a:cubicBezTo>
                    <a:pt x="3" y="15"/>
                    <a:pt x="1" y="22"/>
                    <a:pt x="1" y="26"/>
                  </a:cubicBezTo>
                  <a:cubicBezTo>
                    <a:pt x="2" y="31"/>
                    <a:pt x="0" y="36"/>
                    <a:pt x="0" y="36"/>
                  </a:cubicBezTo>
                  <a:cubicBezTo>
                    <a:pt x="0" y="37"/>
                    <a:pt x="5" y="40"/>
                    <a:pt x="5" y="40"/>
                  </a:cubicBezTo>
                  <a:cubicBezTo>
                    <a:pt x="12" y="36"/>
                    <a:pt x="12" y="36"/>
                    <a:pt x="12" y="36"/>
                  </a:cubicBezTo>
                  <a:cubicBezTo>
                    <a:pt x="23" y="19"/>
                    <a:pt x="23" y="19"/>
                    <a:pt x="23" y="19"/>
                  </a:cubicBezTo>
                  <a:cubicBezTo>
                    <a:pt x="26" y="11"/>
                    <a:pt x="26" y="11"/>
                    <a:pt x="26" y="11"/>
                  </a:cubicBezTo>
                  <a:cubicBezTo>
                    <a:pt x="14" y="0"/>
                    <a:pt x="14" y="0"/>
                    <a:pt x="14" y="0"/>
                  </a:cubicBezTo>
                  <a:lnTo>
                    <a:pt x="3" y="15"/>
                  </a:lnTo>
                  <a:close/>
                </a:path>
              </a:pathLst>
            </a:custGeom>
            <a:solidFill>
              <a:srgbClr val="F7B3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3" name="îŝļïdé"/>
            <p:cNvSpPr/>
            <p:nvPr/>
          </p:nvSpPr>
          <p:spPr bwMode="auto">
            <a:xfrm>
              <a:off x="6019800" y="3068638"/>
              <a:ext cx="92075" cy="157162"/>
            </a:xfrm>
            <a:custGeom>
              <a:avLst/>
              <a:gdLst>
                <a:gd name="T0" fmla="*/ 11 w 26"/>
                <a:gd name="T1" fmla="*/ 41 h 45"/>
                <a:gd name="T2" fmla="*/ 23 w 26"/>
                <a:gd name="T3" fmla="*/ 26 h 45"/>
                <a:gd name="T4" fmla="*/ 26 w 26"/>
                <a:gd name="T5" fmla="*/ 3 h 45"/>
                <a:gd name="T6" fmla="*/ 19 w 26"/>
                <a:gd name="T7" fmla="*/ 10 h 45"/>
                <a:gd name="T8" fmla="*/ 16 w 26"/>
                <a:gd name="T9" fmla="*/ 17 h 45"/>
                <a:gd name="T10" fmla="*/ 13 w 26"/>
                <a:gd name="T11" fmla="*/ 22 h 45"/>
                <a:gd name="T12" fmla="*/ 9 w 26"/>
                <a:gd name="T13" fmla="*/ 26 h 45"/>
                <a:gd name="T14" fmla="*/ 0 w 26"/>
                <a:gd name="T15" fmla="*/ 41 h 45"/>
                <a:gd name="T16" fmla="*/ 8 w 26"/>
                <a:gd name="T17" fmla="*/ 45 h 45"/>
                <a:gd name="T18" fmla="*/ 11 w 26"/>
                <a:gd name="T19"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45">
                  <a:moveTo>
                    <a:pt x="11" y="41"/>
                  </a:moveTo>
                  <a:cubicBezTo>
                    <a:pt x="11" y="41"/>
                    <a:pt x="22" y="31"/>
                    <a:pt x="23" y="26"/>
                  </a:cubicBezTo>
                  <a:cubicBezTo>
                    <a:pt x="25" y="21"/>
                    <a:pt x="25" y="5"/>
                    <a:pt x="26" y="3"/>
                  </a:cubicBezTo>
                  <a:cubicBezTo>
                    <a:pt x="26" y="3"/>
                    <a:pt x="21" y="0"/>
                    <a:pt x="19" y="10"/>
                  </a:cubicBezTo>
                  <a:cubicBezTo>
                    <a:pt x="18" y="12"/>
                    <a:pt x="17" y="15"/>
                    <a:pt x="16" y="17"/>
                  </a:cubicBezTo>
                  <a:cubicBezTo>
                    <a:pt x="16" y="19"/>
                    <a:pt x="15" y="21"/>
                    <a:pt x="13" y="22"/>
                  </a:cubicBezTo>
                  <a:cubicBezTo>
                    <a:pt x="12" y="24"/>
                    <a:pt x="10" y="25"/>
                    <a:pt x="9" y="26"/>
                  </a:cubicBezTo>
                  <a:cubicBezTo>
                    <a:pt x="4" y="30"/>
                    <a:pt x="2" y="35"/>
                    <a:pt x="0" y="41"/>
                  </a:cubicBezTo>
                  <a:cubicBezTo>
                    <a:pt x="8" y="45"/>
                    <a:pt x="8" y="45"/>
                    <a:pt x="8" y="45"/>
                  </a:cubicBezTo>
                  <a:cubicBezTo>
                    <a:pt x="8" y="45"/>
                    <a:pt x="9" y="43"/>
                    <a:pt x="11" y="41"/>
                  </a:cubicBezTo>
                  <a:close/>
                </a:path>
              </a:pathLst>
            </a:custGeom>
            <a:solidFill>
              <a:srgbClr val="F7CA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4" name="íşḷiďe"/>
            <p:cNvSpPr/>
            <p:nvPr/>
          </p:nvSpPr>
          <p:spPr bwMode="auto">
            <a:xfrm>
              <a:off x="5753100" y="2944813"/>
              <a:ext cx="315913" cy="414337"/>
            </a:xfrm>
            <a:custGeom>
              <a:avLst/>
              <a:gdLst>
                <a:gd name="T0" fmla="*/ 87 w 90"/>
                <a:gd name="T1" fmla="*/ 22 h 118"/>
                <a:gd name="T2" fmla="*/ 74 w 90"/>
                <a:gd name="T3" fmla="*/ 17 h 118"/>
                <a:gd name="T4" fmla="*/ 74 w 90"/>
                <a:gd name="T5" fmla="*/ 10 h 118"/>
                <a:gd name="T6" fmla="*/ 51 w 90"/>
                <a:gd name="T7" fmla="*/ 0 h 118"/>
                <a:gd name="T8" fmla="*/ 45 w 90"/>
                <a:gd name="T9" fmla="*/ 6 h 118"/>
                <a:gd name="T10" fmla="*/ 37 w 90"/>
                <a:gd name="T11" fmla="*/ 2 h 118"/>
                <a:gd name="T12" fmla="*/ 30 w 90"/>
                <a:gd name="T13" fmla="*/ 5 h 118"/>
                <a:gd name="T14" fmla="*/ 0 w 90"/>
                <a:gd name="T15" fmla="*/ 93 h 118"/>
                <a:gd name="T16" fmla="*/ 51 w 90"/>
                <a:gd name="T17" fmla="*/ 118 h 118"/>
                <a:gd name="T18" fmla="*/ 89 w 90"/>
                <a:gd name="T19" fmla="*/ 29 h 118"/>
                <a:gd name="T20" fmla="*/ 87 w 90"/>
                <a:gd name="T21" fmla="*/ 2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118">
                  <a:moveTo>
                    <a:pt x="87" y="22"/>
                  </a:moveTo>
                  <a:cubicBezTo>
                    <a:pt x="74" y="17"/>
                    <a:pt x="74" y="17"/>
                    <a:pt x="74" y="17"/>
                  </a:cubicBezTo>
                  <a:cubicBezTo>
                    <a:pt x="74" y="10"/>
                    <a:pt x="74" y="10"/>
                    <a:pt x="74" y="10"/>
                  </a:cubicBezTo>
                  <a:cubicBezTo>
                    <a:pt x="51" y="0"/>
                    <a:pt x="51" y="0"/>
                    <a:pt x="51" y="0"/>
                  </a:cubicBezTo>
                  <a:cubicBezTo>
                    <a:pt x="45" y="6"/>
                    <a:pt x="45" y="6"/>
                    <a:pt x="45" y="6"/>
                  </a:cubicBezTo>
                  <a:cubicBezTo>
                    <a:pt x="37" y="2"/>
                    <a:pt x="37" y="2"/>
                    <a:pt x="37" y="2"/>
                  </a:cubicBezTo>
                  <a:cubicBezTo>
                    <a:pt x="34" y="1"/>
                    <a:pt x="31" y="2"/>
                    <a:pt x="30" y="5"/>
                  </a:cubicBezTo>
                  <a:cubicBezTo>
                    <a:pt x="0" y="93"/>
                    <a:pt x="0" y="93"/>
                    <a:pt x="0" y="93"/>
                  </a:cubicBezTo>
                  <a:cubicBezTo>
                    <a:pt x="51" y="118"/>
                    <a:pt x="51" y="118"/>
                    <a:pt x="51" y="118"/>
                  </a:cubicBezTo>
                  <a:cubicBezTo>
                    <a:pt x="89" y="29"/>
                    <a:pt x="89" y="29"/>
                    <a:pt x="89" y="29"/>
                  </a:cubicBezTo>
                  <a:cubicBezTo>
                    <a:pt x="90" y="26"/>
                    <a:pt x="89" y="23"/>
                    <a:pt x="87" y="22"/>
                  </a:cubicBezTo>
                  <a:close/>
                </a:path>
              </a:pathLst>
            </a:custGeom>
            <a:solidFill>
              <a:srgbClr val="DD9A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5" name="îṥliḍe"/>
            <p:cNvSpPr/>
            <p:nvPr/>
          </p:nvSpPr>
          <p:spPr bwMode="auto">
            <a:xfrm>
              <a:off x="5776913" y="2979738"/>
              <a:ext cx="257175" cy="344487"/>
            </a:xfrm>
            <a:custGeom>
              <a:avLst/>
              <a:gdLst>
                <a:gd name="T0" fmla="*/ 60 w 162"/>
                <a:gd name="T1" fmla="*/ 0 h 217"/>
                <a:gd name="T2" fmla="*/ 162 w 162"/>
                <a:gd name="T3" fmla="*/ 43 h 217"/>
                <a:gd name="T4" fmla="*/ 96 w 162"/>
                <a:gd name="T5" fmla="*/ 217 h 217"/>
                <a:gd name="T6" fmla="*/ 0 w 162"/>
                <a:gd name="T7" fmla="*/ 178 h 217"/>
                <a:gd name="T8" fmla="*/ 60 w 162"/>
                <a:gd name="T9" fmla="*/ 0 h 217"/>
              </a:gdLst>
              <a:ahLst/>
              <a:cxnLst>
                <a:cxn ang="0">
                  <a:pos x="T0" y="T1"/>
                </a:cxn>
                <a:cxn ang="0">
                  <a:pos x="T2" y="T3"/>
                </a:cxn>
                <a:cxn ang="0">
                  <a:pos x="T4" y="T5"/>
                </a:cxn>
                <a:cxn ang="0">
                  <a:pos x="T6" y="T7"/>
                </a:cxn>
                <a:cxn ang="0">
                  <a:pos x="T8" y="T9"/>
                </a:cxn>
              </a:cxnLst>
              <a:rect l="0" t="0" r="r" b="b"/>
              <a:pathLst>
                <a:path w="162" h="217">
                  <a:moveTo>
                    <a:pt x="60" y="0"/>
                  </a:moveTo>
                  <a:lnTo>
                    <a:pt x="162" y="43"/>
                  </a:lnTo>
                  <a:lnTo>
                    <a:pt x="96" y="217"/>
                  </a:lnTo>
                  <a:lnTo>
                    <a:pt x="0" y="178"/>
                  </a:lnTo>
                  <a:lnTo>
                    <a:pt x="60" y="0"/>
                  </a:lnTo>
                  <a:close/>
                </a:path>
              </a:pathLst>
            </a:custGeom>
            <a:solidFill>
              <a:srgbClr val="EAF4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6" name="islíďè"/>
            <p:cNvSpPr/>
            <p:nvPr/>
          </p:nvSpPr>
          <p:spPr bwMode="auto">
            <a:xfrm>
              <a:off x="5373688" y="3100388"/>
              <a:ext cx="130175" cy="228600"/>
            </a:xfrm>
            <a:custGeom>
              <a:avLst/>
              <a:gdLst>
                <a:gd name="T0" fmla="*/ 37 w 37"/>
                <a:gd name="T1" fmla="*/ 0 h 65"/>
                <a:gd name="T2" fmla="*/ 37 w 37"/>
                <a:gd name="T3" fmla="*/ 65 h 65"/>
                <a:gd name="T4" fmla="*/ 37 w 37"/>
                <a:gd name="T5" fmla="*/ 0 h 65"/>
              </a:gdLst>
              <a:ahLst/>
              <a:cxnLst>
                <a:cxn ang="0">
                  <a:pos x="T0" y="T1"/>
                </a:cxn>
                <a:cxn ang="0">
                  <a:pos x="T2" y="T3"/>
                </a:cxn>
                <a:cxn ang="0">
                  <a:pos x="T4" y="T5"/>
                </a:cxn>
              </a:cxnLst>
              <a:rect l="0" t="0" r="r" b="b"/>
              <a:pathLst>
                <a:path w="37" h="65">
                  <a:moveTo>
                    <a:pt x="37" y="0"/>
                  </a:moveTo>
                  <a:cubicBezTo>
                    <a:pt x="37" y="0"/>
                    <a:pt x="0" y="16"/>
                    <a:pt x="37" y="65"/>
                  </a:cubicBezTo>
                  <a:lnTo>
                    <a:pt x="37" y="0"/>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7" name="ïşḷíḑè"/>
            <p:cNvSpPr/>
            <p:nvPr/>
          </p:nvSpPr>
          <p:spPr bwMode="auto">
            <a:xfrm>
              <a:off x="5461000" y="4681538"/>
              <a:ext cx="292100" cy="160337"/>
            </a:xfrm>
            <a:custGeom>
              <a:avLst/>
              <a:gdLst>
                <a:gd name="T0" fmla="*/ 32 w 83"/>
                <a:gd name="T1" fmla="*/ 7 h 46"/>
                <a:gd name="T2" fmla="*/ 45 w 83"/>
                <a:gd name="T3" fmla="*/ 7 h 46"/>
                <a:gd name="T4" fmla="*/ 62 w 83"/>
                <a:gd name="T5" fmla="*/ 0 h 46"/>
                <a:gd name="T6" fmla="*/ 72 w 83"/>
                <a:gd name="T7" fmla="*/ 1 h 46"/>
                <a:gd name="T8" fmla="*/ 80 w 83"/>
                <a:gd name="T9" fmla="*/ 5 h 46"/>
                <a:gd name="T10" fmla="*/ 75 w 83"/>
                <a:gd name="T11" fmla="*/ 22 h 46"/>
                <a:gd name="T12" fmla="*/ 26 w 83"/>
                <a:gd name="T13" fmla="*/ 45 h 46"/>
                <a:gd name="T14" fmla="*/ 1 w 83"/>
                <a:gd name="T15" fmla="*/ 42 h 46"/>
                <a:gd name="T16" fmla="*/ 3 w 83"/>
                <a:gd name="T17" fmla="*/ 8 h 46"/>
                <a:gd name="T18" fmla="*/ 32 w 83"/>
                <a:gd name="T19"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46">
                  <a:moveTo>
                    <a:pt x="32" y="7"/>
                  </a:moveTo>
                  <a:cubicBezTo>
                    <a:pt x="32" y="7"/>
                    <a:pt x="37" y="12"/>
                    <a:pt x="45" y="7"/>
                  </a:cubicBezTo>
                  <a:cubicBezTo>
                    <a:pt x="50" y="3"/>
                    <a:pt x="56" y="1"/>
                    <a:pt x="62" y="0"/>
                  </a:cubicBezTo>
                  <a:cubicBezTo>
                    <a:pt x="65" y="0"/>
                    <a:pt x="69" y="0"/>
                    <a:pt x="72" y="1"/>
                  </a:cubicBezTo>
                  <a:cubicBezTo>
                    <a:pt x="74" y="1"/>
                    <a:pt x="79" y="3"/>
                    <a:pt x="80" y="5"/>
                  </a:cubicBezTo>
                  <a:cubicBezTo>
                    <a:pt x="83" y="12"/>
                    <a:pt x="80" y="18"/>
                    <a:pt x="75" y="22"/>
                  </a:cubicBezTo>
                  <a:cubicBezTo>
                    <a:pt x="61" y="34"/>
                    <a:pt x="44" y="43"/>
                    <a:pt x="26" y="45"/>
                  </a:cubicBezTo>
                  <a:cubicBezTo>
                    <a:pt x="18" y="45"/>
                    <a:pt x="8" y="46"/>
                    <a:pt x="1" y="42"/>
                  </a:cubicBezTo>
                  <a:cubicBezTo>
                    <a:pt x="1" y="42"/>
                    <a:pt x="0" y="12"/>
                    <a:pt x="3" y="8"/>
                  </a:cubicBezTo>
                  <a:lnTo>
                    <a:pt x="32" y="7"/>
                  </a:lnTo>
                  <a:close/>
                </a:path>
              </a:pathLst>
            </a:custGeom>
            <a:solidFill>
              <a:srgbClr val="B64D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8" name="íṧḻîḓe"/>
            <p:cNvSpPr/>
            <p:nvPr/>
          </p:nvSpPr>
          <p:spPr bwMode="auto">
            <a:xfrm>
              <a:off x="5454650" y="3676650"/>
              <a:ext cx="217488" cy="1074737"/>
            </a:xfrm>
            <a:custGeom>
              <a:avLst/>
              <a:gdLst>
                <a:gd name="T0" fmla="*/ 17 w 62"/>
                <a:gd name="T1" fmla="*/ 0 h 306"/>
                <a:gd name="T2" fmla="*/ 8 w 62"/>
                <a:gd name="T3" fmla="*/ 68 h 306"/>
                <a:gd name="T4" fmla="*/ 0 w 62"/>
                <a:gd name="T5" fmla="*/ 291 h 306"/>
                <a:gd name="T6" fmla="*/ 49 w 62"/>
                <a:gd name="T7" fmla="*/ 301 h 306"/>
                <a:gd name="T8" fmla="*/ 62 w 62"/>
                <a:gd name="T9" fmla="*/ 2 h 306"/>
                <a:gd name="T10" fmla="*/ 17 w 62"/>
                <a:gd name="T11" fmla="*/ 0 h 306"/>
              </a:gdLst>
              <a:ahLst/>
              <a:cxnLst>
                <a:cxn ang="0">
                  <a:pos x="T0" y="T1"/>
                </a:cxn>
                <a:cxn ang="0">
                  <a:pos x="T2" y="T3"/>
                </a:cxn>
                <a:cxn ang="0">
                  <a:pos x="T4" y="T5"/>
                </a:cxn>
                <a:cxn ang="0">
                  <a:pos x="T6" y="T7"/>
                </a:cxn>
                <a:cxn ang="0">
                  <a:pos x="T8" y="T9"/>
                </a:cxn>
                <a:cxn ang="0">
                  <a:pos x="T10" y="T11"/>
                </a:cxn>
              </a:cxnLst>
              <a:rect l="0" t="0" r="r" b="b"/>
              <a:pathLst>
                <a:path w="62" h="306">
                  <a:moveTo>
                    <a:pt x="17" y="0"/>
                  </a:moveTo>
                  <a:cubicBezTo>
                    <a:pt x="17" y="0"/>
                    <a:pt x="7" y="38"/>
                    <a:pt x="8" y="68"/>
                  </a:cubicBezTo>
                  <a:cubicBezTo>
                    <a:pt x="0" y="291"/>
                    <a:pt x="0" y="291"/>
                    <a:pt x="0" y="291"/>
                  </a:cubicBezTo>
                  <a:cubicBezTo>
                    <a:pt x="0" y="291"/>
                    <a:pt x="17" y="306"/>
                    <a:pt x="49" y="301"/>
                  </a:cubicBezTo>
                  <a:cubicBezTo>
                    <a:pt x="62" y="2"/>
                    <a:pt x="62" y="2"/>
                    <a:pt x="62" y="2"/>
                  </a:cubicBezTo>
                  <a:lnTo>
                    <a:pt x="17" y="0"/>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9" name="íšḻíḍé"/>
            <p:cNvSpPr/>
            <p:nvPr/>
          </p:nvSpPr>
          <p:spPr bwMode="auto">
            <a:xfrm>
              <a:off x="5614988" y="3862388"/>
              <a:ext cx="42863" cy="550862"/>
            </a:xfrm>
            <a:custGeom>
              <a:avLst/>
              <a:gdLst>
                <a:gd name="T0" fmla="*/ 0 w 27"/>
                <a:gd name="T1" fmla="*/ 0 h 347"/>
                <a:gd name="T2" fmla="*/ 16 w 27"/>
                <a:gd name="T3" fmla="*/ 347 h 347"/>
                <a:gd name="T4" fmla="*/ 27 w 27"/>
                <a:gd name="T5" fmla="*/ 111 h 347"/>
                <a:gd name="T6" fmla="*/ 0 w 27"/>
                <a:gd name="T7" fmla="*/ 0 h 347"/>
              </a:gdLst>
              <a:ahLst/>
              <a:cxnLst>
                <a:cxn ang="0">
                  <a:pos x="T0" y="T1"/>
                </a:cxn>
                <a:cxn ang="0">
                  <a:pos x="T2" y="T3"/>
                </a:cxn>
                <a:cxn ang="0">
                  <a:pos x="T4" y="T5"/>
                </a:cxn>
                <a:cxn ang="0">
                  <a:pos x="T6" y="T7"/>
                </a:cxn>
              </a:cxnLst>
              <a:rect l="0" t="0" r="r" b="b"/>
              <a:pathLst>
                <a:path w="27" h="347">
                  <a:moveTo>
                    <a:pt x="0" y="0"/>
                  </a:moveTo>
                  <a:lnTo>
                    <a:pt x="16" y="347"/>
                  </a:lnTo>
                  <a:lnTo>
                    <a:pt x="27" y="111"/>
                  </a:lnTo>
                  <a:lnTo>
                    <a:pt x="0" y="0"/>
                  </a:lnTo>
                  <a:close/>
                </a:path>
              </a:pathLst>
            </a:custGeom>
            <a:solidFill>
              <a:srgbClr val="3B419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0" name="ï$liḑé"/>
            <p:cNvSpPr/>
            <p:nvPr/>
          </p:nvSpPr>
          <p:spPr bwMode="auto">
            <a:xfrm>
              <a:off x="5695950" y="4743450"/>
              <a:ext cx="292100" cy="161925"/>
            </a:xfrm>
            <a:custGeom>
              <a:avLst/>
              <a:gdLst>
                <a:gd name="T0" fmla="*/ 32 w 83"/>
                <a:gd name="T1" fmla="*/ 7 h 46"/>
                <a:gd name="T2" fmla="*/ 45 w 83"/>
                <a:gd name="T3" fmla="*/ 7 h 46"/>
                <a:gd name="T4" fmla="*/ 62 w 83"/>
                <a:gd name="T5" fmla="*/ 1 h 46"/>
                <a:gd name="T6" fmla="*/ 72 w 83"/>
                <a:gd name="T7" fmla="*/ 1 h 46"/>
                <a:gd name="T8" fmla="*/ 80 w 83"/>
                <a:gd name="T9" fmla="*/ 5 h 46"/>
                <a:gd name="T10" fmla="*/ 75 w 83"/>
                <a:gd name="T11" fmla="*/ 23 h 46"/>
                <a:gd name="T12" fmla="*/ 26 w 83"/>
                <a:gd name="T13" fmla="*/ 45 h 46"/>
                <a:gd name="T14" fmla="*/ 1 w 83"/>
                <a:gd name="T15" fmla="*/ 42 h 46"/>
                <a:gd name="T16" fmla="*/ 3 w 83"/>
                <a:gd name="T17" fmla="*/ 8 h 46"/>
                <a:gd name="T18" fmla="*/ 32 w 83"/>
                <a:gd name="T19"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46">
                  <a:moveTo>
                    <a:pt x="32" y="7"/>
                  </a:moveTo>
                  <a:cubicBezTo>
                    <a:pt x="32" y="7"/>
                    <a:pt x="37" y="12"/>
                    <a:pt x="45" y="7"/>
                  </a:cubicBezTo>
                  <a:cubicBezTo>
                    <a:pt x="50" y="4"/>
                    <a:pt x="56" y="1"/>
                    <a:pt x="62" y="1"/>
                  </a:cubicBezTo>
                  <a:cubicBezTo>
                    <a:pt x="65" y="0"/>
                    <a:pt x="69" y="0"/>
                    <a:pt x="72" y="1"/>
                  </a:cubicBezTo>
                  <a:cubicBezTo>
                    <a:pt x="74" y="1"/>
                    <a:pt x="79" y="3"/>
                    <a:pt x="80" y="5"/>
                  </a:cubicBezTo>
                  <a:cubicBezTo>
                    <a:pt x="83" y="12"/>
                    <a:pt x="80" y="18"/>
                    <a:pt x="75" y="23"/>
                  </a:cubicBezTo>
                  <a:cubicBezTo>
                    <a:pt x="61" y="35"/>
                    <a:pt x="44" y="43"/>
                    <a:pt x="26" y="45"/>
                  </a:cubicBezTo>
                  <a:cubicBezTo>
                    <a:pt x="18" y="46"/>
                    <a:pt x="8" y="46"/>
                    <a:pt x="1" y="42"/>
                  </a:cubicBezTo>
                  <a:cubicBezTo>
                    <a:pt x="1" y="42"/>
                    <a:pt x="0" y="12"/>
                    <a:pt x="3" y="8"/>
                  </a:cubicBezTo>
                  <a:lnTo>
                    <a:pt x="32" y="7"/>
                  </a:lnTo>
                  <a:close/>
                </a:path>
              </a:pathLst>
            </a:custGeom>
            <a:solidFill>
              <a:srgbClr val="B64D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1" name="isḻîdè"/>
            <p:cNvSpPr/>
            <p:nvPr/>
          </p:nvSpPr>
          <p:spPr bwMode="auto">
            <a:xfrm>
              <a:off x="5597525" y="3665538"/>
              <a:ext cx="268288" cy="1152525"/>
            </a:xfrm>
            <a:custGeom>
              <a:avLst/>
              <a:gdLst>
                <a:gd name="T0" fmla="*/ 11 w 76"/>
                <a:gd name="T1" fmla="*/ 0 h 328"/>
                <a:gd name="T2" fmla="*/ 8 w 76"/>
                <a:gd name="T3" fmla="*/ 72 h 328"/>
                <a:gd name="T4" fmla="*/ 26 w 76"/>
                <a:gd name="T5" fmla="*/ 318 h 328"/>
                <a:gd name="T6" fmla="*/ 76 w 76"/>
                <a:gd name="T7" fmla="*/ 318 h 328"/>
                <a:gd name="T8" fmla="*/ 64 w 76"/>
                <a:gd name="T9" fmla="*/ 20 h 328"/>
                <a:gd name="T10" fmla="*/ 11 w 76"/>
                <a:gd name="T11" fmla="*/ 0 h 328"/>
              </a:gdLst>
              <a:ahLst/>
              <a:cxnLst>
                <a:cxn ang="0">
                  <a:pos x="T0" y="T1"/>
                </a:cxn>
                <a:cxn ang="0">
                  <a:pos x="T2" y="T3"/>
                </a:cxn>
                <a:cxn ang="0">
                  <a:pos x="T4" y="T5"/>
                </a:cxn>
                <a:cxn ang="0">
                  <a:pos x="T6" y="T7"/>
                </a:cxn>
                <a:cxn ang="0">
                  <a:pos x="T8" y="T9"/>
                </a:cxn>
                <a:cxn ang="0">
                  <a:pos x="T10" y="T11"/>
                </a:cxn>
              </a:cxnLst>
              <a:rect l="0" t="0" r="r" b="b"/>
              <a:pathLst>
                <a:path w="76" h="328">
                  <a:moveTo>
                    <a:pt x="11" y="0"/>
                  </a:moveTo>
                  <a:cubicBezTo>
                    <a:pt x="11" y="0"/>
                    <a:pt x="0" y="36"/>
                    <a:pt x="8" y="72"/>
                  </a:cubicBezTo>
                  <a:cubicBezTo>
                    <a:pt x="26" y="318"/>
                    <a:pt x="26" y="318"/>
                    <a:pt x="26" y="318"/>
                  </a:cubicBezTo>
                  <a:cubicBezTo>
                    <a:pt x="26" y="318"/>
                    <a:pt x="49" y="328"/>
                    <a:pt x="76" y="318"/>
                  </a:cubicBezTo>
                  <a:cubicBezTo>
                    <a:pt x="64" y="20"/>
                    <a:pt x="64" y="20"/>
                    <a:pt x="64" y="20"/>
                  </a:cubicBezTo>
                  <a:lnTo>
                    <a:pt x="11" y="0"/>
                  </a:lnTo>
                  <a:close/>
                </a:path>
              </a:pathLst>
            </a:custGeom>
            <a:solidFill>
              <a:srgbClr val="494D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2" name="íśḻiďe"/>
            <p:cNvSpPr/>
            <p:nvPr/>
          </p:nvSpPr>
          <p:spPr bwMode="auto">
            <a:xfrm>
              <a:off x="5464175" y="3074988"/>
              <a:ext cx="390525" cy="692150"/>
            </a:xfrm>
            <a:custGeom>
              <a:avLst/>
              <a:gdLst>
                <a:gd name="T0" fmla="*/ 108 w 111"/>
                <a:gd name="T1" fmla="*/ 175 h 197"/>
                <a:gd name="T2" fmla="*/ 105 w 111"/>
                <a:gd name="T3" fmla="*/ 129 h 197"/>
                <a:gd name="T4" fmla="*/ 105 w 111"/>
                <a:gd name="T5" fmla="*/ 129 h 197"/>
                <a:gd name="T6" fmla="*/ 105 w 111"/>
                <a:gd name="T7" fmla="*/ 29 h 197"/>
                <a:gd name="T8" fmla="*/ 76 w 111"/>
                <a:gd name="T9" fmla="*/ 10 h 197"/>
                <a:gd name="T10" fmla="*/ 34 w 111"/>
                <a:gd name="T11" fmla="*/ 0 h 197"/>
                <a:gd name="T12" fmla="*/ 18 w 111"/>
                <a:gd name="T13" fmla="*/ 4 h 197"/>
                <a:gd name="T14" fmla="*/ 5 w 111"/>
                <a:gd name="T15" fmla="*/ 16 h 197"/>
                <a:gd name="T16" fmla="*/ 3 w 111"/>
                <a:gd name="T17" fmla="*/ 63 h 197"/>
                <a:gd name="T18" fmla="*/ 10 w 111"/>
                <a:gd name="T19" fmla="*/ 111 h 197"/>
                <a:gd name="T20" fmla="*/ 11 w 111"/>
                <a:gd name="T21" fmla="*/ 165 h 197"/>
                <a:gd name="T22" fmla="*/ 14 w 111"/>
                <a:gd name="T23" fmla="*/ 171 h 197"/>
                <a:gd name="T24" fmla="*/ 102 w 111"/>
                <a:gd name="T25" fmla="*/ 188 h 197"/>
                <a:gd name="T26" fmla="*/ 108 w 111"/>
                <a:gd name="T27"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97">
                  <a:moveTo>
                    <a:pt x="108" y="175"/>
                  </a:moveTo>
                  <a:cubicBezTo>
                    <a:pt x="105" y="170"/>
                    <a:pt x="105" y="129"/>
                    <a:pt x="105" y="129"/>
                  </a:cubicBezTo>
                  <a:cubicBezTo>
                    <a:pt x="105" y="129"/>
                    <a:pt x="105" y="129"/>
                    <a:pt x="105" y="129"/>
                  </a:cubicBezTo>
                  <a:cubicBezTo>
                    <a:pt x="106" y="79"/>
                    <a:pt x="105" y="29"/>
                    <a:pt x="105" y="29"/>
                  </a:cubicBezTo>
                  <a:cubicBezTo>
                    <a:pt x="76" y="10"/>
                    <a:pt x="76" y="10"/>
                    <a:pt x="76" y="10"/>
                  </a:cubicBezTo>
                  <a:cubicBezTo>
                    <a:pt x="34" y="0"/>
                    <a:pt x="34" y="0"/>
                    <a:pt x="34" y="0"/>
                  </a:cubicBezTo>
                  <a:cubicBezTo>
                    <a:pt x="18" y="4"/>
                    <a:pt x="18" y="4"/>
                    <a:pt x="18" y="4"/>
                  </a:cubicBezTo>
                  <a:cubicBezTo>
                    <a:pt x="11" y="5"/>
                    <a:pt x="6" y="10"/>
                    <a:pt x="5" y="16"/>
                  </a:cubicBezTo>
                  <a:cubicBezTo>
                    <a:pt x="2" y="28"/>
                    <a:pt x="0" y="47"/>
                    <a:pt x="3" y="63"/>
                  </a:cubicBezTo>
                  <a:cubicBezTo>
                    <a:pt x="5" y="73"/>
                    <a:pt x="8" y="92"/>
                    <a:pt x="10" y="111"/>
                  </a:cubicBezTo>
                  <a:cubicBezTo>
                    <a:pt x="10" y="113"/>
                    <a:pt x="13" y="150"/>
                    <a:pt x="11" y="165"/>
                  </a:cubicBezTo>
                  <a:cubicBezTo>
                    <a:pt x="11" y="165"/>
                    <a:pt x="11" y="168"/>
                    <a:pt x="14" y="171"/>
                  </a:cubicBezTo>
                  <a:cubicBezTo>
                    <a:pt x="42" y="197"/>
                    <a:pt x="102" y="188"/>
                    <a:pt x="102" y="188"/>
                  </a:cubicBezTo>
                  <a:cubicBezTo>
                    <a:pt x="109" y="187"/>
                    <a:pt x="111" y="180"/>
                    <a:pt x="108" y="175"/>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3" name="ïSľíḓe"/>
            <p:cNvSpPr/>
            <p:nvPr/>
          </p:nvSpPr>
          <p:spPr bwMode="auto">
            <a:xfrm>
              <a:off x="5749925" y="3176588"/>
              <a:ext cx="312738" cy="376237"/>
            </a:xfrm>
            <a:custGeom>
              <a:avLst/>
              <a:gdLst>
                <a:gd name="T0" fmla="*/ 72 w 89"/>
                <a:gd name="T1" fmla="*/ 0 h 107"/>
                <a:gd name="T2" fmla="*/ 47 w 89"/>
                <a:gd name="T3" fmla="*/ 51 h 107"/>
                <a:gd name="T4" fmla="*/ 41 w 89"/>
                <a:gd name="T5" fmla="*/ 17 h 107"/>
                <a:gd name="T6" fmla="*/ 24 w 89"/>
                <a:gd name="T7" fmla="*/ 0 h 107"/>
                <a:gd name="T8" fmla="*/ 7 w 89"/>
                <a:gd name="T9" fmla="*/ 30 h 107"/>
                <a:gd name="T10" fmla="*/ 26 w 89"/>
                <a:gd name="T11" fmla="*/ 96 h 107"/>
                <a:gd name="T12" fmla="*/ 49 w 89"/>
                <a:gd name="T13" fmla="*/ 103 h 107"/>
                <a:gd name="T14" fmla="*/ 89 w 89"/>
                <a:gd name="T15" fmla="*/ 22 h 107"/>
                <a:gd name="T16" fmla="*/ 72 w 89"/>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107">
                  <a:moveTo>
                    <a:pt x="72" y="0"/>
                  </a:moveTo>
                  <a:cubicBezTo>
                    <a:pt x="47" y="51"/>
                    <a:pt x="47" y="51"/>
                    <a:pt x="47" y="51"/>
                  </a:cubicBezTo>
                  <a:cubicBezTo>
                    <a:pt x="47" y="51"/>
                    <a:pt x="43" y="27"/>
                    <a:pt x="41" y="17"/>
                  </a:cubicBezTo>
                  <a:cubicBezTo>
                    <a:pt x="39" y="8"/>
                    <a:pt x="24" y="0"/>
                    <a:pt x="24" y="0"/>
                  </a:cubicBezTo>
                  <a:cubicBezTo>
                    <a:pt x="0" y="12"/>
                    <a:pt x="7" y="30"/>
                    <a:pt x="7" y="30"/>
                  </a:cubicBezTo>
                  <a:cubicBezTo>
                    <a:pt x="26" y="96"/>
                    <a:pt x="26" y="96"/>
                    <a:pt x="26" y="96"/>
                  </a:cubicBezTo>
                  <a:cubicBezTo>
                    <a:pt x="29" y="105"/>
                    <a:pt x="40" y="107"/>
                    <a:pt x="49" y="103"/>
                  </a:cubicBezTo>
                  <a:cubicBezTo>
                    <a:pt x="89" y="22"/>
                    <a:pt x="89" y="22"/>
                    <a:pt x="89" y="22"/>
                  </a:cubicBezTo>
                  <a:cubicBezTo>
                    <a:pt x="86" y="3"/>
                    <a:pt x="72" y="0"/>
                    <a:pt x="72" y="0"/>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4" name="íšḻiďé"/>
            <p:cNvSpPr/>
            <p:nvPr/>
          </p:nvSpPr>
          <p:spPr bwMode="auto">
            <a:xfrm>
              <a:off x="5527675" y="2752725"/>
              <a:ext cx="317500" cy="347662"/>
            </a:xfrm>
            <a:custGeom>
              <a:avLst/>
              <a:gdLst>
                <a:gd name="T0" fmla="*/ 22 w 90"/>
                <a:gd name="T1" fmla="*/ 2 h 99"/>
                <a:gd name="T2" fmla="*/ 55 w 90"/>
                <a:gd name="T3" fmla="*/ 2 h 99"/>
                <a:gd name="T4" fmla="*/ 85 w 90"/>
                <a:gd name="T5" fmla="*/ 33 h 99"/>
                <a:gd name="T6" fmla="*/ 81 w 90"/>
                <a:gd name="T7" fmla="*/ 90 h 99"/>
                <a:gd name="T8" fmla="*/ 54 w 90"/>
                <a:gd name="T9" fmla="*/ 95 h 99"/>
                <a:gd name="T10" fmla="*/ 20 w 90"/>
                <a:gd name="T11" fmla="*/ 81 h 99"/>
                <a:gd name="T12" fmla="*/ 0 w 90"/>
                <a:gd name="T13" fmla="*/ 36 h 99"/>
                <a:gd name="T14" fmla="*/ 22 w 90"/>
                <a:gd name="T15" fmla="*/ 2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99">
                  <a:moveTo>
                    <a:pt x="22" y="2"/>
                  </a:moveTo>
                  <a:cubicBezTo>
                    <a:pt x="32" y="0"/>
                    <a:pt x="46" y="0"/>
                    <a:pt x="55" y="2"/>
                  </a:cubicBezTo>
                  <a:cubicBezTo>
                    <a:pt x="72" y="7"/>
                    <a:pt x="81" y="18"/>
                    <a:pt x="85" y="33"/>
                  </a:cubicBezTo>
                  <a:cubicBezTo>
                    <a:pt x="89" y="49"/>
                    <a:pt x="90" y="75"/>
                    <a:pt x="81" y="90"/>
                  </a:cubicBezTo>
                  <a:cubicBezTo>
                    <a:pt x="75" y="99"/>
                    <a:pt x="63" y="97"/>
                    <a:pt x="54" y="95"/>
                  </a:cubicBezTo>
                  <a:cubicBezTo>
                    <a:pt x="43" y="92"/>
                    <a:pt x="29" y="87"/>
                    <a:pt x="20" y="81"/>
                  </a:cubicBezTo>
                  <a:cubicBezTo>
                    <a:pt x="8" y="71"/>
                    <a:pt x="1" y="51"/>
                    <a:pt x="0" y="36"/>
                  </a:cubicBezTo>
                  <a:cubicBezTo>
                    <a:pt x="0" y="23"/>
                    <a:pt x="6" y="4"/>
                    <a:pt x="22" y="2"/>
                  </a:cubicBezTo>
                  <a:close/>
                </a:path>
              </a:pathLst>
            </a:custGeom>
            <a:solidFill>
              <a:srgbClr val="F7CA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5" name="iṥļîḍé"/>
            <p:cNvSpPr/>
            <p:nvPr/>
          </p:nvSpPr>
          <p:spPr bwMode="auto">
            <a:xfrm>
              <a:off x="5584825" y="3022600"/>
              <a:ext cx="150813" cy="98425"/>
            </a:xfrm>
            <a:custGeom>
              <a:avLst/>
              <a:gdLst>
                <a:gd name="T0" fmla="*/ 0 w 43"/>
                <a:gd name="T1" fmla="*/ 0 h 28"/>
                <a:gd name="T2" fmla="*/ 4 w 43"/>
                <a:gd name="T3" fmla="*/ 4 h 28"/>
                <a:gd name="T4" fmla="*/ 38 w 43"/>
                <a:gd name="T5" fmla="*/ 18 h 28"/>
                <a:gd name="T6" fmla="*/ 43 w 43"/>
                <a:gd name="T7" fmla="*/ 19 h 28"/>
                <a:gd name="T8" fmla="*/ 42 w 43"/>
                <a:gd name="T9" fmla="*/ 25 h 28"/>
                <a:gd name="T10" fmla="*/ 12 w 43"/>
                <a:gd name="T11" fmla="*/ 25 h 28"/>
                <a:gd name="T12" fmla="*/ 0 w 43"/>
                <a:gd name="T13" fmla="*/ 15 h 28"/>
                <a:gd name="T14" fmla="*/ 0 w 43"/>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8">
                  <a:moveTo>
                    <a:pt x="0" y="0"/>
                  </a:moveTo>
                  <a:cubicBezTo>
                    <a:pt x="1" y="1"/>
                    <a:pt x="2" y="3"/>
                    <a:pt x="4" y="4"/>
                  </a:cubicBezTo>
                  <a:cubicBezTo>
                    <a:pt x="13" y="10"/>
                    <a:pt x="27" y="15"/>
                    <a:pt x="38" y="18"/>
                  </a:cubicBezTo>
                  <a:cubicBezTo>
                    <a:pt x="40" y="18"/>
                    <a:pt x="41" y="19"/>
                    <a:pt x="43" y="19"/>
                  </a:cubicBezTo>
                  <a:cubicBezTo>
                    <a:pt x="42" y="25"/>
                    <a:pt x="42" y="25"/>
                    <a:pt x="42" y="25"/>
                  </a:cubicBezTo>
                  <a:cubicBezTo>
                    <a:pt x="31" y="28"/>
                    <a:pt x="20" y="27"/>
                    <a:pt x="12" y="25"/>
                  </a:cubicBezTo>
                  <a:cubicBezTo>
                    <a:pt x="6" y="24"/>
                    <a:pt x="0" y="21"/>
                    <a:pt x="0" y="15"/>
                  </a:cubicBezTo>
                  <a:cubicBezTo>
                    <a:pt x="0" y="0"/>
                    <a:pt x="0" y="0"/>
                    <a:pt x="0" y="0"/>
                  </a:cubicBezTo>
                  <a:close/>
                </a:path>
              </a:pathLst>
            </a:custGeom>
            <a:solidFill>
              <a:srgbClr val="F7B3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6" name="iṧľïḋè"/>
            <p:cNvSpPr/>
            <p:nvPr/>
          </p:nvSpPr>
          <p:spPr bwMode="auto">
            <a:xfrm>
              <a:off x="5732463" y="2955925"/>
              <a:ext cx="98425" cy="161925"/>
            </a:xfrm>
            <a:custGeom>
              <a:avLst/>
              <a:gdLst>
                <a:gd name="T0" fmla="*/ 5 w 28"/>
                <a:gd name="T1" fmla="*/ 0 h 46"/>
                <a:gd name="T2" fmla="*/ 16 w 28"/>
                <a:gd name="T3" fmla="*/ 24 h 46"/>
                <a:gd name="T4" fmla="*/ 26 w 28"/>
                <a:gd name="T5" fmla="*/ 25 h 46"/>
                <a:gd name="T6" fmla="*/ 26 w 28"/>
                <a:gd name="T7" fmla="*/ 34 h 46"/>
                <a:gd name="T8" fmla="*/ 16 w 28"/>
                <a:gd name="T9" fmla="*/ 46 h 46"/>
                <a:gd name="T10" fmla="*/ 1 w 28"/>
                <a:gd name="T11" fmla="*/ 35 h 46"/>
                <a:gd name="T12" fmla="*/ 0 w 28"/>
                <a:gd name="T13" fmla="*/ 4 h 46"/>
                <a:gd name="T14" fmla="*/ 1 w 28"/>
                <a:gd name="T15" fmla="*/ 1 h 46"/>
                <a:gd name="T16" fmla="*/ 5 w 28"/>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6">
                  <a:moveTo>
                    <a:pt x="5" y="0"/>
                  </a:moveTo>
                  <a:cubicBezTo>
                    <a:pt x="5" y="0"/>
                    <a:pt x="9" y="20"/>
                    <a:pt x="16" y="24"/>
                  </a:cubicBezTo>
                  <a:cubicBezTo>
                    <a:pt x="22" y="27"/>
                    <a:pt x="26" y="25"/>
                    <a:pt x="26" y="25"/>
                  </a:cubicBezTo>
                  <a:cubicBezTo>
                    <a:pt x="26" y="25"/>
                    <a:pt x="28" y="31"/>
                    <a:pt x="26" y="34"/>
                  </a:cubicBezTo>
                  <a:cubicBezTo>
                    <a:pt x="25" y="38"/>
                    <a:pt x="20" y="46"/>
                    <a:pt x="16" y="46"/>
                  </a:cubicBezTo>
                  <a:cubicBezTo>
                    <a:pt x="13" y="46"/>
                    <a:pt x="1" y="42"/>
                    <a:pt x="1" y="35"/>
                  </a:cubicBezTo>
                  <a:cubicBezTo>
                    <a:pt x="1" y="28"/>
                    <a:pt x="0" y="4"/>
                    <a:pt x="0" y="4"/>
                  </a:cubicBezTo>
                  <a:cubicBezTo>
                    <a:pt x="1" y="1"/>
                    <a:pt x="1" y="1"/>
                    <a:pt x="1" y="1"/>
                  </a:cubicBezTo>
                  <a:lnTo>
                    <a:pt x="5" y="0"/>
                  </a:lnTo>
                  <a:close/>
                </a:path>
              </a:pathLst>
            </a:custGeom>
            <a:solidFill>
              <a:srgbClr val="B64D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7" name="îṧļîḍè"/>
            <p:cNvSpPr/>
            <p:nvPr/>
          </p:nvSpPr>
          <p:spPr bwMode="auto">
            <a:xfrm>
              <a:off x="5527675" y="2735263"/>
              <a:ext cx="341313" cy="336550"/>
            </a:xfrm>
            <a:custGeom>
              <a:avLst/>
              <a:gdLst>
                <a:gd name="T0" fmla="*/ 92 w 97"/>
                <a:gd name="T1" fmla="*/ 6 h 96"/>
                <a:gd name="T2" fmla="*/ 60 w 97"/>
                <a:gd name="T3" fmla="*/ 4 h 96"/>
                <a:gd name="T4" fmla="*/ 14 w 97"/>
                <a:gd name="T5" fmla="*/ 10 h 96"/>
                <a:gd name="T6" fmla="*/ 14 w 97"/>
                <a:gd name="T7" fmla="*/ 10 h 96"/>
                <a:gd name="T8" fmla="*/ 0 w 97"/>
                <a:gd name="T9" fmla="*/ 41 h 96"/>
                <a:gd name="T10" fmla="*/ 8 w 97"/>
                <a:gd name="T11" fmla="*/ 71 h 96"/>
                <a:gd name="T12" fmla="*/ 36 w 97"/>
                <a:gd name="T13" fmla="*/ 94 h 96"/>
                <a:gd name="T14" fmla="*/ 52 w 97"/>
                <a:gd name="T15" fmla="*/ 83 h 96"/>
                <a:gd name="T16" fmla="*/ 49 w 97"/>
                <a:gd name="T17" fmla="*/ 59 h 96"/>
                <a:gd name="T18" fmla="*/ 58 w 97"/>
                <a:gd name="T19" fmla="*/ 67 h 96"/>
                <a:gd name="T20" fmla="*/ 63 w 97"/>
                <a:gd name="T21" fmla="*/ 56 h 96"/>
                <a:gd name="T22" fmla="*/ 63 w 97"/>
                <a:gd name="T23" fmla="*/ 43 h 96"/>
                <a:gd name="T24" fmla="*/ 84 w 97"/>
                <a:gd name="T25" fmla="*/ 36 h 96"/>
                <a:gd name="T26" fmla="*/ 92 w 97"/>
                <a:gd name="T2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96">
                  <a:moveTo>
                    <a:pt x="92" y="6"/>
                  </a:moveTo>
                  <a:cubicBezTo>
                    <a:pt x="92" y="6"/>
                    <a:pt x="79" y="12"/>
                    <a:pt x="60" y="4"/>
                  </a:cubicBezTo>
                  <a:cubicBezTo>
                    <a:pt x="50" y="0"/>
                    <a:pt x="22" y="1"/>
                    <a:pt x="14" y="10"/>
                  </a:cubicBezTo>
                  <a:cubicBezTo>
                    <a:pt x="14" y="10"/>
                    <a:pt x="14" y="10"/>
                    <a:pt x="14" y="10"/>
                  </a:cubicBezTo>
                  <a:cubicBezTo>
                    <a:pt x="4" y="16"/>
                    <a:pt x="0" y="31"/>
                    <a:pt x="0" y="41"/>
                  </a:cubicBezTo>
                  <a:cubicBezTo>
                    <a:pt x="1" y="50"/>
                    <a:pt x="3" y="61"/>
                    <a:pt x="8" y="71"/>
                  </a:cubicBezTo>
                  <a:cubicBezTo>
                    <a:pt x="18" y="96"/>
                    <a:pt x="36" y="94"/>
                    <a:pt x="36" y="94"/>
                  </a:cubicBezTo>
                  <a:cubicBezTo>
                    <a:pt x="39" y="93"/>
                    <a:pt x="52" y="83"/>
                    <a:pt x="52" y="83"/>
                  </a:cubicBezTo>
                  <a:cubicBezTo>
                    <a:pt x="47" y="80"/>
                    <a:pt x="43" y="63"/>
                    <a:pt x="49" y="59"/>
                  </a:cubicBezTo>
                  <a:cubicBezTo>
                    <a:pt x="54" y="56"/>
                    <a:pt x="58" y="67"/>
                    <a:pt x="58" y="67"/>
                  </a:cubicBezTo>
                  <a:cubicBezTo>
                    <a:pt x="61" y="66"/>
                    <a:pt x="66" y="62"/>
                    <a:pt x="63" y="56"/>
                  </a:cubicBezTo>
                  <a:cubicBezTo>
                    <a:pt x="60" y="50"/>
                    <a:pt x="63" y="43"/>
                    <a:pt x="63" y="43"/>
                  </a:cubicBezTo>
                  <a:cubicBezTo>
                    <a:pt x="73" y="43"/>
                    <a:pt x="81" y="38"/>
                    <a:pt x="84" y="36"/>
                  </a:cubicBezTo>
                  <a:cubicBezTo>
                    <a:pt x="84" y="36"/>
                    <a:pt x="97" y="27"/>
                    <a:pt x="92" y="6"/>
                  </a:cubicBezTo>
                  <a:close/>
                </a:path>
              </a:pathLst>
            </a:custGeom>
            <a:solidFill>
              <a:srgbClr val="B64D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8" name="isḻîḑè"/>
            <p:cNvSpPr/>
            <p:nvPr/>
          </p:nvSpPr>
          <p:spPr bwMode="auto">
            <a:xfrm>
              <a:off x="5570538" y="3048000"/>
              <a:ext cx="179388" cy="119062"/>
            </a:xfrm>
            <a:custGeom>
              <a:avLst/>
              <a:gdLst>
                <a:gd name="T0" fmla="*/ 4 w 51"/>
                <a:gd name="T1" fmla="*/ 0 h 34"/>
                <a:gd name="T2" fmla="*/ 0 w 51"/>
                <a:gd name="T3" fmla="*/ 9 h 34"/>
                <a:gd name="T4" fmla="*/ 51 w 51"/>
                <a:gd name="T5" fmla="*/ 21 h 34"/>
                <a:gd name="T6" fmla="*/ 47 w 51"/>
                <a:gd name="T7" fmla="*/ 15 h 34"/>
                <a:gd name="T8" fmla="*/ 4 w 51"/>
                <a:gd name="T9" fmla="*/ 0 h 34"/>
              </a:gdLst>
              <a:ahLst/>
              <a:cxnLst>
                <a:cxn ang="0">
                  <a:pos x="T0" y="T1"/>
                </a:cxn>
                <a:cxn ang="0">
                  <a:pos x="T2" y="T3"/>
                </a:cxn>
                <a:cxn ang="0">
                  <a:pos x="T4" y="T5"/>
                </a:cxn>
                <a:cxn ang="0">
                  <a:pos x="T6" y="T7"/>
                </a:cxn>
                <a:cxn ang="0">
                  <a:pos x="T8" y="T9"/>
                </a:cxn>
              </a:cxnLst>
              <a:rect l="0" t="0" r="r" b="b"/>
              <a:pathLst>
                <a:path w="51" h="34">
                  <a:moveTo>
                    <a:pt x="4" y="0"/>
                  </a:moveTo>
                  <a:cubicBezTo>
                    <a:pt x="0" y="9"/>
                    <a:pt x="0" y="9"/>
                    <a:pt x="0" y="9"/>
                  </a:cubicBezTo>
                  <a:cubicBezTo>
                    <a:pt x="0" y="9"/>
                    <a:pt x="18" y="34"/>
                    <a:pt x="51" y="21"/>
                  </a:cubicBezTo>
                  <a:cubicBezTo>
                    <a:pt x="47" y="15"/>
                    <a:pt x="47" y="15"/>
                    <a:pt x="47" y="15"/>
                  </a:cubicBezTo>
                  <a:cubicBezTo>
                    <a:pt x="47" y="15"/>
                    <a:pt x="17" y="20"/>
                    <a:pt x="4" y="0"/>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9" name="íṥľiďé"/>
            <p:cNvSpPr/>
            <p:nvPr/>
          </p:nvSpPr>
          <p:spPr bwMode="auto">
            <a:xfrm>
              <a:off x="5426075" y="3514725"/>
              <a:ext cx="463550" cy="800100"/>
            </a:xfrm>
            <a:custGeom>
              <a:avLst/>
              <a:gdLst>
                <a:gd name="T0" fmla="*/ 116 w 132"/>
                <a:gd name="T1" fmla="*/ 0 h 228"/>
                <a:gd name="T2" fmla="*/ 22 w 132"/>
                <a:gd name="T3" fmla="*/ 40 h 228"/>
                <a:gd name="T4" fmla="*/ 0 w 132"/>
                <a:gd name="T5" fmla="*/ 189 h 228"/>
                <a:gd name="T6" fmla="*/ 132 w 132"/>
                <a:gd name="T7" fmla="*/ 201 h 228"/>
                <a:gd name="T8" fmla="*/ 116 w 132"/>
                <a:gd name="T9" fmla="*/ 0 h 228"/>
              </a:gdLst>
              <a:ahLst/>
              <a:cxnLst>
                <a:cxn ang="0">
                  <a:pos x="T0" y="T1"/>
                </a:cxn>
                <a:cxn ang="0">
                  <a:pos x="T2" y="T3"/>
                </a:cxn>
                <a:cxn ang="0">
                  <a:pos x="T4" y="T5"/>
                </a:cxn>
                <a:cxn ang="0">
                  <a:pos x="T6" y="T7"/>
                </a:cxn>
                <a:cxn ang="0">
                  <a:pos x="T8" y="T9"/>
                </a:cxn>
              </a:cxnLst>
              <a:rect l="0" t="0" r="r" b="b"/>
              <a:pathLst>
                <a:path w="132" h="228">
                  <a:moveTo>
                    <a:pt x="116" y="0"/>
                  </a:moveTo>
                  <a:cubicBezTo>
                    <a:pt x="22" y="40"/>
                    <a:pt x="22" y="40"/>
                    <a:pt x="22" y="40"/>
                  </a:cubicBezTo>
                  <a:cubicBezTo>
                    <a:pt x="22" y="40"/>
                    <a:pt x="7" y="135"/>
                    <a:pt x="0" y="189"/>
                  </a:cubicBezTo>
                  <a:cubicBezTo>
                    <a:pt x="0" y="189"/>
                    <a:pt x="55" y="228"/>
                    <a:pt x="132" y="201"/>
                  </a:cubicBezTo>
                  <a:lnTo>
                    <a:pt x="116" y="0"/>
                  </a:ln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0" name="ïşlíḍé"/>
            <p:cNvSpPr/>
            <p:nvPr/>
          </p:nvSpPr>
          <p:spPr bwMode="auto">
            <a:xfrm>
              <a:off x="5781675" y="1262063"/>
              <a:ext cx="530225" cy="879475"/>
            </a:xfrm>
            <a:custGeom>
              <a:avLst/>
              <a:gdLst>
                <a:gd name="T0" fmla="*/ 11 w 151"/>
                <a:gd name="T1" fmla="*/ 0 h 250"/>
                <a:gd name="T2" fmla="*/ 1 w 151"/>
                <a:gd name="T3" fmla="*/ 13 h 250"/>
                <a:gd name="T4" fmla="*/ 0 w 151"/>
                <a:gd name="T5" fmla="*/ 151 h 250"/>
                <a:gd name="T6" fmla="*/ 19 w 151"/>
                <a:gd name="T7" fmla="*/ 182 h 250"/>
                <a:gd name="T8" fmla="*/ 133 w 151"/>
                <a:gd name="T9" fmla="*/ 248 h 250"/>
                <a:gd name="T10" fmla="*/ 141 w 151"/>
                <a:gd name="T11" fmla="*/ 250 h 250"/>
                <a:gd name="T12" fmla="*/ 151 w 151"/>
                <a:gd name="T13" fmla="*/ 238 h 250"/>
                <a:gd name="T14" fmla="*/ 151 w 151"/>
                <a:gd name="T15" fmla="*/ 100 h 250"/>
                <a:gd name="T16" fmla="*/ 133 w 151"/>
                <a:gd name="T17" fmla="*/ 69 h 250"/>
                <a:gd name="T18" fmla="*/ 19 w 151"/>
                <a:gd name="T19" fmla="*/ 3 h 250"/>
                <a:gd name="T20" fmla="*/ 11 w 151"/>
                <a:gd name="T2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250">
                  <a:moveTo>
                    <a:pt x="11" y="0"/>
                  </a:moveTo>
                  <a:cubicBezTo>
                    <a:pt x="5" y="0"/>
                    <a:pt x="1" y="5"/>
                    <a:pt x="1" y="13"/>
                  </a:cubicBezTo>
                  <a:cubicBezTo>
                    <a:pt x="0" y="151"/>
                    <a:pt x="0" y="151"/>
                    <a:pt x="0" y="151"/>
                  </a:cubicBezTo>
                  <a:cubicBezTo>
                    <a:pt x="0" y="162"/>
                    <a:pt x="9" y="176"/>
                    <a:pt x="19" y="182"/>
                  </a:cubicBezTo>
                  <a:cubicBezTo>
                    <a:pt x="133" y="248"/>
                    <a:pt x="133" y="248"/>
                    <a:pt x="133" y="248"/>
                  </a:cubicBezTo>
                  <a:cubicBezTo>
                    <a:pt x="136" y="250"/>
                    <a:pt x="139" y="250"/>
                    <a:pt x="141" y="250"/>
                  </a:cubicBezTo>
                  <a:cubicBezTo>
                    <a:pt x="147" y="250"/>
                    <a:pt x="151" y="246"/>
                    <a:pt x="151" y="238"/>
                  </a:cubicBezTo>
                  <a:cubicBezTo>
                    <a:pt x="151" y="100"/>
                    <a:pt x="151" y="100"/>
                    <a:pt x="151" y="100"/>
                  </a:cubicBezTo>
                  <a:cubicBezTo>
                    <a:pt x="151" y="89"/>
                    <a:pt x="143" y="75"/>
                    <a:pt x="133" y="69"/>
                  </a:cubicBezTo>
                  <a:cubicBezTo>
                    <a:pt x="19" y="3"/>
                    <a:pt x="19" y="3"/>
                    <a:pt x="19" y="3"/>
                  </a:cubicBezTo>
                  <a:cubicBezTo>
                    <a:pt x="16" y="1"/>
                    <a:pt x="13" y="0"/>
                    <a:pt x="11" y="0"/>
                  </a:cubicBezTo>
                </a:path>
              </a:pathLst>
            </a:custGeom>
            <a:solidFill>
              <a:srgbClr val="D4EE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1" name="îṧḷiďe"/>
            <p:cNvSpPr/>
            <p:nvPr/>
          </p:nvSpPr>
          <p:spPr bwMode="auto">
            <a:xfrm>
              <a:off x="6005513" y="1762125"/>
              <a:ext cx="85725" cy="122237"/>
            </a:xfrm>
            <a:custGeom>
              <a:avLst/>
              <a:gdLst>
                <a:gd name="T0" fmla="*/ 12 w 24"/>
                <a:gd name="T1" fmla="*/ 4 h 35"/>
                <a:gd name="T2" fmla="*/ 0 w 24"/>
                <a:gd name="T3" fmla="*/ 10 h 35"/>
                <a:gd name="T4" fmla="*/ 12 w 24"/>
                <a:gd name="T5" fmla="*/ 31 h 35"/>
                <a:gd name="T6" fmla="*/ 24 w 24"/>
                <a:gd name="T7" fmla="*/ 24 h 35"/>
                <a:gd name="T8" fmla="*/ 12 w 24"/>
                <a:gd name="T9" fmla="*/ 4 h 35"/>
              </a:gdLst>
              <a:ahLst/>
              <a:cxnLst>
                <a:cxn ang="0">
                  <a:pos x="T0" y="T1"/>
                </a:cxn>
                <a:cxn ang="0">
                  <a:pos x="T2" y="T3"/>
                </a:cxn>
                <a:cxn ang="0">
                  <a:pos x="T4" y="T5"/>
                </a:cxn>
                <a:cxn ang="0">
                  <a:pos x="T6" y="T7"/>
                </a:cxn>
                <a:cxn ang="0">
                  <a:pos x="T8" y="T9"/>
                </a:cxn>
              </a:cxnLst>
              <a:rect l="0" t="0" r="r" b="b"/>
              <a:pathLst>
                <a:path w="24" h="35">
                  <a:moveTo>
                    <a:pt x="12" y="4"/>
                  </a:moveTo>
                  <a:cubicBezTo>
                    <a:pt x="5" y="0"/>
                    <a:pt x="0" y="3"/>
                    <a:pt x="0" y="10"/>
                  </a:cubicBezTo>
                  <a:cubicBezTo>
                    <a:pt x="0" y="18"/>
                    <a:pt x="5" y="27"/>
                    <a:pt x="12" y="31"/>
                  </a:cubicBezTo>
                  <a:cubicBezTo>
                    <a:pt x="19" y="35"/>
                    <a:pt x="24" y="31"/>
                    <a:pt x="24" y="24"/>
                  </a:cubicBezTo>
                  <a:cubicBezTo>
                    <a:pt x="24" y="16"/>
                    <a:pt x="19" y="7"/>
                    <a:pt x="12" y="4"/>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2" name="îşḷïďe"/>
            <p:cNvSpPr/>
            <p:nvPr/>
          </p:nvSpPr>
          <p:spPr bwMode="auto">
            <a:xfrm>
              <a:off x="5932488" y="1638300"/>
              <a:ext cx="234950" cy="190500"/>
            </a:xfrm>
            <a:custGeom>
              <a:avLst/>
              <a:gdLst>
                <a:gd name="T0" fmla="*/ 62 w 67"/>
                <a:gd name="T1" fmla="*/ 36 h 54"/>
                <a:gd name="T2" fmla="*/ 46 w 67"/>
                <a:gd name="T3" fmla="*/ 16 h 54"/>
                <a:gd name="T4" fmla="*/ 44 w 67"/>
                <a:gd name="T5" fmla="*/ 14 h 54"/>
                <a:gd name="T6" fmla="*/ 34 w 67"/>
                <a:gd name="T7" fmla="*/ 7 h 54"/>
                <a:gd name="T8" fmla="*/ 12 w 67"/>
                <a:gd name="T9" fmla="*/ 2 h 54"/>
                <a:gd name="T10" fmla="*/ 1 w 67"/>
                <a:gd name="T11" fmla="*/ 8 h 54"/>
                <a:gd name="T12" fmla="*/ 3 w 67"/>
                <a:gd name="T13" fmla="*/ 18 h 54"/>
                <a:gd name="T14" fmla="*/ 8 w 67"/>
                <a:gd name="T15" fmla="*/ 24 h 54"/>
                <a:gd name="T16" fmla="*/ 13 w 67"/>
                <a:gd name="T17" fmla="*/ 24 h 54"/>
                <a:gd name="T18" fmla="*/ 18 w 67"/>
                <a:gd name="T19" fmla="*/ 21 h 54"/>
                <a:gd name="T20" fmla="*/ 34 w 67"/>
                <a:gd name="T21" fmla="*/ 24 h 54"/>
                <a:gd name="T22" fmla="*/ 51 w 67"/>
                <a:gd name="T23" fmla="*/ 41 h 54"/>
                <a:gd name="T24" fmla="*/ 54 w 67"/>
                <a:gd name="T25" fmla="*/ 47 h 54"/>
                <a:gd name="T26" fmla="*/ 58 w 67"/>
                <a:gd name="T27" fmla="*/ 52 h 54"/>
                <a:gd name="T28" fmla="*/ 67 w 67"/>
                <a:gd name="T29" fmla="*/ 48 h 54"/>
                <a:gd name="T30" fmla="*/ 63 w 67"/>
                <a:gd name="T31" fmla="*/ 39 h 54"/>
                <a:gd name="T32" fmla="*/ 62 w 67"/>
                <a:gd name="T33" fmla="*/ 3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54">
                  <a:moveTo>
                    <a:pt x="62" y="36"/>
                  </a:moveTo>
                  <a:cubicBezTo>
                    <a:pt x="57" y="28"/>
                    <a:pt x="52" y="21"/>
                    <a:pt x="46" y="16"/>
                  </a:cubicBezTo>
                  <a:cubicBezTo>
                    <a:pt x="45" y="15"/>
                    <a:pt x="45" y="14"/>
                    <a:pt x="44" y="14"/>
                  </a:cubicBezTo>
                  <a:cubicBezTo>
                    <a:pt x="41" y="11"/>
                    <a:pt x="37" y="8"/>
                    <a:pt x="34" y="7"/>
                  </a:cubicBezTo>
                  <a:cubicBezTo>
                    <a:pt x="26" y="2"/>
                    <a:pt x="19" y="0"/>
                    <a:pt x="12" y="2"/>
                  </a:cubicBezTo>
                  <a:cubicBezTo>
                    <a:pt x="8" y="3"/>
                    <a:pt x="4" y="4"/>
                    <a:pt x="1" y="8"/>
                  </a:cubicBezTo>
                  <a:cubicBezTo>
                    <a:pt x="0" y="10"/>
                    <a:pt x="0" y="14"/>
                    <a:pt x="3" y="18"/>
                  </a:cubicBezTo>
                  <a:cubicBezTo>
                    <a:pt x="4" y="21"/>
                    <a:pt x="6" y="23"/>
                    <a:pt x="8" y="24"/>
                  </a:cubicBezTo>
                  <a:cubicBezTo>
                    <a:pt x="10" y="25"/>
                    <a:pt x="12" y="25"/>
                    <a:pt x="13" y="24"/>
                  </a:cubicBezTo>
                  <a:cubicBezTo>
                    <a:pt x="15" y="24"/>
                    <a:pt x="16" y="22"/>
                    <a:pt x="18" y="21"/>
                  </a:cubicBezTo>
                  <a:cubicBezTo>
                    <a:pt x="22" y="19"/>
                    <a:pt x="28" y="20"/>
                    <a:pt x="34" y="24"/>
                  </a:cubicBezTo>
                  <a:cubicBezTo>
                    <a:pt x="40" y="27"/>
                    <a:pt x="46" y="33"/>
                    <a:pt x="51" y="41"/>
                  </a:cubicBezTo>
                  <a:cubicBezTo>
                    <a:pt x="54" y="47"/>
                    <a:pt x="54" y="47"/>
                    <a:pt x="54" y="47"/>
                  </a:cubicBezTo>
                  <a:cubicBezTo>
                    <a:pt x="55" y="49"/>
                    <a:pt x="57" y="51"/>
                    <a:pt x="58" y="52"/>
                  </a:cubicBezTo>
                  <a:cubicBezTo>
                    <a:pt x="62" y="54"/>
                    <a:pt x="66" y="52"/>
                    <a:pt x="67" y="48"/>
                  </a:cubicBezTo>
                  <a:cubicBezTo>
                    <a:pt x="67" y="45"/>
                    <a:pt x="65" y="42"/>
                    <a:pt x="63" y="39"/>
                  </a:cubicBezTo>
                  <a:cubicBezTo>
                    <a:pt x="63" y="38"/>
                    <a:pt x="62" y="37"/>
                    <a:pt x="62" y="36"/>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3" name="îṣļíďê"/>
            <p:cNvSpPr/>
            <p:nvPr/>
          </p:nvSpPr>
          <p:spPr bwMode="auto">
            <a:xfrm>
              <a:off x="5868988" y="1525588"/>
              <a:ext cx="358775" cy="260350"/>
            </a:xfrm>
            <a:custGeom>
              <a:avLst/>
              <a:gdLst>
                <a:gd name="T0" fmla="*/ 102 w 102"/>
                <a:gd name="T1" fmla="*/ 67 h 74"/>
                <a:gd name="T2" fmla="*/ 100 w 102"/>
                <a:gd name="T3" fmla="*/ 62 h 74"/>
                <a:gd name="T4" fmla="*/ 83 w 102"/>
                <a:gd name="T5" fmla="*/ 37 h 74"/>
                <a:gd name="T6" fmla="*/ 51 w 102"/>
                <a:gd name="T7" fmla="*/ 10 h 74"/>
                <a:gd name="T8" fmla="*/ 38 w 102"/>
                <a:gd name="T9" fmla="*/ 4 h 74"/>
                <a:gd name="T10" fmla="*/ 28 w 102"/>
                <a:gd name="T11" fmla="*/ 1 h 74"/>
                <a:gd name="T12" fmla="*/ 3 w 102"/>
                <a:gd name="T13" fmla="*/ 7 h 74"/>
                <a:gd name="T14" fmla="*/ 0 w 102"/>
                <a:gd name="T15" fmla="*/ 11 h 74"/>
                <a:gd name="T16" fmla="*/ 2 w 102"/>
                <a:gd name="T17" fmla="*/ 18 h 74"/>
                <a:gd name="T18" fmla="*/ 7 w 102"/>
                <a:gd name="T19" fmla="*/ 24 h 74"/>
                <a:gd name="T20" fmla="*/ 9 w 102"/>
                <a:gd name="T21" fmla="*/ 25 h 74"/>
                <a:gd name="T22" fmla="*/ 16 w 102"/>
                <a:gd name="T23" fmla="*/ 21 h 74"/>
                <a:gd name="T24" fmla="*/ 33 w 102"/>
                <a:gd name="T25" fmla="*/ 19 h 74"/>
                <a:gd name="T26" fmla="*/ 51 w 102"/>
                <a:gd name="T27" fmla="*/ 25 h 74"/>
                <a:gd name="T28" fmla="*/ 52 w 102"/>
                <a:gd name="T29" fmla="*/ 26 h 74"/>
                <a:gd name="T30" fmla="*/ 86 w 102"/>
                <a:gd name="T31" fmla="*/ 61 h 74"/>
                <a:gd name="T32" fmla="*/ 93 w 102"/>
                <a:gd name="T33" fmla="*/ 71 h 74"/>
                <a:gd name="T34" fmla="*/ 95 w 102"/>
                <a:gd name="T35" fmla="*/ 73 h 74"/>
                <a:gd name="T36" fmla="*/ 100 w 102"/>
                <a:gd name="T37" fmla="*/ 73 h 74"/>
                <a:gd name="T38" fmla="*/ 102 w 102"/>
                <a:gd name="T3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4">
                  <a:moveTo>
                    <a:pt x="102" y="67"/>
                  </a:moveTo>
                  <a:cubicBezTo>
                    <a:pt x="101" y="66"/>
                    <a:pt x="101" y="64"/>
                    <a:pt x="100" y="62"/>
                  </a:cubicBezTo>
                  <a:cubicBezTo>
                    <a:pt x="95" y="53"/>
                    <a:pt x="89" y="45"/>
                    <a:pt x="83" y="37"/>
                  </a:cubicBezTo>
                  <a:cubicBezTo>
                    <a:pt x="73" y="26"/>
                    <a:pt x="62" y="16"/>
                    <a:pt x="51" y="10"/>
                  </a:cubicBezTo>
                  <a:cubicBezTo>
                    <a:pt x="47" y="7"/>
                    <a:pt x="43" y="5"/>
                    <a:pt x="38" y="4"/>
                  </a:cubicBezTo>
                  <a:cubicBezTo>
                    <a:pt x="35" y="3"/>
                    <a:pt x="31" y="2"/>
                    <a:pt x="28" y="1"/>
                  </a:cubicBezTo>
                  <a:cubicBezTo>
                    <a:pt x="19" y="0"/>
                    <a:pt x="10" y="2"/>
                    <a:pt x="3" y="7"/>
                  </a:cubicBezTo>
                  <a:cubicBezTo>
                    <a:pt x="2" y="8"/>
                    <a:pt x="1" y="8"/>
                    <a:pt x="0" y="11"/>
                  </a:cubicBezTo>
                  <a:cubicBezTo>
                    <a:pt x="0" y="13"/>
                    <a:pt x="1" y="16"/>
                    <a:pt x="2" y="18"/>
                  </a:cubicBezTo>
                  <a:cubicBezTo>
                    <a:pt x="3" y="21"/>
                    <a:pt x="5" y="23"/>
                    <a:pt x="7" y="24"/>
                  </a:cubicBezTo>
                  <a:cubicBezTo>
                    <a:pt x="8" y="24"/>
                    <a:pt x="8" y="24"/>
                    <a:pt x="9" y="25"/>
                  </a:cubicBezTo>
                  <a:cubicBezTo>
                    <a:pt x="12" y="25"/>
                    <a:pt x="14" y="23"/>
                    <a:pt x="16" y="21"/>
                  </a:cubicBezTo>
                  <a:cubicBezTo>
                    <a:pt x="21" y="19"/>
                    <a:pt x="26" y="18"/>
                    <a:pt x="33" y="19"/>
                  </a:cubicBezTo>
                  <a:cubicBezTo>
                    <a:pt x="38" y="19"/>
                    <a:pt x="45" y="22"/>
                    <a:pt x="51" y="25"/>
                  </a:cubicBezTo>
                  <a:cubicBezTo>
                    <a:pt x="51" y="25"/>
                    <a:pt x="52" y="25"/>
                    <a:pt x="52" y="26"/>
                  </a:cubicBezTo>
                  <a:cubicBezTo>
                    <a:pt x="64" y="33"/>
                    <a:pt x="77" y="45"/>
                    <a:pt x="86" y="61"/>
                  </a:cubicBezTo>
                  <a:cubicBezTo>
                    <a:pt x="88" y="64"/>
                    <a:pt x="90" y="68"/>
                    <a:pt x="93" y="71"/>
                  </a:cubicBezTo>
                  <a:cubicBezTo>
                    <a:pt x="93" y="72"/>
                    <a:pt x="94" y="73"/>
                    <a:pt x="95" y="73"/>
                  </a:cubicBezTo>
                  <a:cubicBezTo>
                    <a:pt x="97" y="74"/>
                    <a:pt x="99" y="74"/>
                    <a:pt x="100" y="73"/>
                  </a:cubicBezTo>
                  <a:cubicBezTo>
                    <a:pt x="101" y="73"/>
                    <a:pt x="102" y="70"/>
                    <a:pt x="102" y="67"/>
                  </a:cubicBez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4" name="îṩ1idê"/>
            <p:cNvSpPr/>
            <p:nvPr/>
          </p:nvSpPr>
          <p:spPr bwMode="auto">
            <a:xfrm>
              <a:off x="5773738" y="1252538"/>
              <a:ext cx="549275" cy="898525"/>
            </a:xfrm>
            <a:custGeom>
              <a:avLst/>
              <a:gdLst>
                <a:gd name="T0" fmla="*/ 137 w 156"/>
                <a:gd name="T1" fmla="*/ 70 h 256"/>
                <a:gd name="T2" fmla="*/ 22 w 156"/>
                <a:gd name="T3" fmla="*/ 4 h 256"/>
                <a:gd name="T4" fmla="*/ 7 w 156"/>
                <a:gd name="T5" fmla="*/ 2 h 256"/>
                <a:gd name="T6" fmla="*/ 0 w 156"/>
                <a:gd name="T7" fmla="*/ 16 h 256"/>
                <a:gd name="T8" fmla="*/ 0 w 156"/>
                <a:gd name="T9" fmla="*/ 154 h 256"/>
                <a:gd name="T10" fmla="*/ 19 w 156"/>
                <a:gd name="T11" fmla="*/ 187 h 256"/>
                <a:gd name="T12" fmla="*/ 134 w 156"/>
                <a:gd name="T13" fmla="*/ 253 h 256"/>
                <a:gd name="T14" fmla="*/ 143 w 156"/>
                <a:gd name="T15" fmla="*/ 256 h 256"/>
                <a:gd name="T16" fmla="*/ 149 w 156"/>
                <a:gd name="T17" fmla="*/ 254 h 256"/>
                <a:gd name="T18" fmla="*/ 156 w 156"/>
                <a:gd name="T19" fmla="*/ 241 h 256"/>
                <a:gd name="T20" fmla="*/ 156 w 156"/>
                <a:gd name="T21" fmla="*/ 103 h 256"/>
                <a:gd name="T22" fmla="*/ 137 w 156"/>
                <a:gd name="T23" fmla="*/ 70 h 256"/>
                <a:gd name="T24" fmla="*/ 151 w 156"/>
                <a:gd name="T25" fmla="*/ 241 h 256"/>
                <a:gd name="T26" fmla="*/ 146 w 156"/>
                <a:gd name="T27" fmla="*/ 250 h 256"/>
                <a:gd name="T28" fmla="*/ 136 w 156"/>
                <a:gd name="T29" fmla="*/ 249 h 256"/>
                <a:gd name="T30" fmla="*/ 22 w 156"/>
                <a:gd name="T31" fmla="*/ 183 h 256"/>
                <a:gd name="T32" fmla="*/ 5 w 156"/>
                <a:gd name="T33" fmla="*/ 154 h 256"/>
                <a:gd name="T34" fmla="*/ 5 w 156"/>
                <a:gd name="T35" fmla="*/ 16 h 256"/>
                <a:gd name="T36" fmla="*/ 9 w 156"/>
                <a:gd name="T37" fmla="*/ 7 h 256"/>
                <a:gd name="T38" fmla="*/ 13 w 156"/>
                <a:gd name="T39" fmla="*/ 6 h 256"/>
                <a:gd name="T40" fmla="*/ 20 w 156"/>
                <a:gd name="T41" fmla="*/ 8 h 256"/>
                <a:gd name="T42" fmla="*/ 134 w 156"/>
                <a:gd name="T43" fmla="*/ 74 h 256"/>
                <a:gd name="T44" fmla="*/ 151 w 156"/>
                <a:gd name="T45" fmla="*/ 103 h 256"/>
                <a:gd name="T46" fmla="*/ 151 w 156"/>
                <a:gd name="T47" fmla="*/ 24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6" h="256">
                  <a:moveTo>
                    <a:pt x="137" y="70"/>
                  </a:moveTo>
                  <a:cubicBezTo>
                    <a:pt x="22" y="4"/>
                    <a:pt x="22" y="4"/>
                    <a:pt x="22" y="4"/>
                  </a:cubicBezTo>
                  <a:cubicBezTo>
                    <a:pt x="17" y="0"/>
                    <a:pt x="11" y="0"/>
                    <a:pt x="7" y="2"/>
                  </a:cubicBezTo>
                  <a:cubicBezTo>
                    <a:pt x="3" y="5"/>
                    <a:pt x="0" y="10"/>
                    <a:pt x="0" y="16"/>
                  </a:cubicBezTo>
                  <a:cubicBezTo>
                    <a:pt x="0" y="154"/>
                    <a:pt x="0" y="154"/>
                    <a:pt x="0" y="154"/>
                  </a:cubicBezTo>
                  <a:cubicBezTo>
                    <a:pt x="0" y="166"/>
                    <a:pt x="8" y="181"/>
                    <a:pt x="19" y="187"/>
                  </a:cubicBezTo>
                  <a:cubicBezTo>
                    <a:pt x="134" y="253"/>
                    <a:pt x="134" y="253"/>
                    <a:pt x="134" y="253"/>
                  </a:cubicBezTo>
                  <a:cubicBezTo>
                    <a:pt x="137" y="255"/>
                    <a:pt x="140" y="256"/>
                    <a:pt x="143" y="256"/>
                  </a:cubicBezTo>
                  <a:cubicBezTo>
                    <a:pt x="145" y="256"/>
                    <a:pt x="147" y="255"/>
                    <a:pt x="149" y="254"/>
                  </a:cubicBezTo>
                  <a:cubicBezTo>
                    <a:pt x="153" y="252"/>
                    <a:pt x="156" y="247"/>
                    <a:pt x="156" y="241"/>
                  </a:cubicBezTo>
                  <a:cubicBezTo>
                    <a:pt x="156" y="103"/>
                    <a:pt x="156" y="103"/>
                    <a:pt x="156" y="103"/>
                  </a:cubicBezTo>
                  <a:cubicBezTo>
                    <a:pt x="156" y="91"/>
                    <a:pt x="148" y="76"/>
                    <a:pt x="137" y="70"/>
                  </a:cubicBezTo>
                  <a:close/>
                  <a:moveTo>
                    <a:pt x="151" y="241"/>
                  </a:moveTo>
                  <a:cubicBezTo>
                    <a:pt x="151" y="245"/>
                    <a:pt x="149" y="249"/>
                    <a:pt x="146" y="250"/>
                  </a:cubicBezTo>
                  <a:cubicBezTo>
                    <a:pt x="144" y="252"/>
                    <a:pt x="140" y="251"/>
                    <a:pt x="136" y="249"/>
                  </a:cubicBezTo>
                  <a:cubicBezTo>
                    <a:pt x="22" y="183"/>
                    <a:pt x="22" y="183"/>
                    <a:pt x="22" y="183"/>
                  </a:cubicBezTo>
                  <a:cubicBezTo>
                    <a:pt x="13" y="177"/>
                    <a:pt x="5" y="164"/>
                    <a:pt x="5" y="154"/>
                  </a:cubicBezTo>
                  <a:cubicBezTo>
                    <a:pt x="5" y="16"/>
                    <a:pt x="5" y="16"/>
                    <a:pt x="5" y="16"/>
                  </a:cubicBezTo>
                  <a:cubicBezTo>
                    <a:pt x="5" y="12"/>
                    <a:pt x="7" y="8"/>
                    <a:pt x="9" y="7"/>
                  </a:cubicBezTo>
                  <a:cubicBezTo>
                    <a:pt x="10" y="6"/>
                    <a:pt x="12" y="6"/>
                    <a:pt x="13" y="6"/>
                  </a:cubicBezTo>
                  <a:cubicBezTo>
                    <a:pt x="15" y="6"/>
                    <a:pt x="17" y="7"/>
                    <a:pt x="20" y="8"/>
                  </a:cubicBezTo>
                  <a:cubicBezTo>
                    <a:pt x="134" y="74"/>
                    <a:pt x="134" y="74"/>
                    <a:pt x="134" y="74"/>
                  </a:cubicBezTo>
                  <a:cubicBezTo>
                    <a:pt x="143" y="79"/>
                    <a:pt x="151" y="92"/>
                    <a:pt x="151" y="103"/>
                  </a:cubicBezTo>
                  <a:lnTo>
                    <a:pt x="151" y="241"/>
                  </a:lnTo>
                  <a:close/>
                </a:path>
              </a:pathLst>
            </a:custGeom>
            <a:solidFill>
              <a:srgbClr val="ECF5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345" name="组合 3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198870" y="2554445"/>
            <a:ext cx="1522802" cy="1063309"/>
            <a:chOff x="3529013" y="1549401"/>
            <a:chExt cx="5376863" cy="3754438"/>
          </a:xfrm>
        </p:grpSpPr>
        <p:sp>
          <p:nvSpPr>
            <p:cNvPr id="346" name="íś1ïḓe"/>
            <p:cNvSpPr/>
            <p:nvPr/>
          </p:nvSpPr>
          <p:spPr bwMode="auto">
            <a:xfrm>
              <a:off x="5160963" y="1549401"/>
              <a:ext cx="3744913" cy="3754438"/>
            </a:xfrm>
            <a:custGeom>
              <a:avLst/>
              <a:gdLst>
                <a:gd name="T0" fmla="*/ 565 w 695"/>
                <a:gd name="T1" fmla="*/ 280 h 697"/>
                <a:gd name="T2" fmla="*/ 572 w 695"/>
                <a:gd name="T3" fmla="*/ 253 h 697"/>
                <a:gd name="T4" fmla="*/ 562 w 695"/>
                <a:gd name="T5" fmla="*/ 139 h 697"/>
                <a:gd name="T6" fmla="*/ 459 w 695"/>
                <a:gd name="T7" fmla="*/ 33 h 697"/>
                <a:gd name="T8" fmla="*/ 184 w 695"/>
                <a:gd name="T9" fmla="*/ 6 h 697"/>
                <a:gd name="T10" fmla="*/ 124 w 695"/>
                <a:gd name="T11" fmla="*/ 54 h 697"/>
                <a:gd name="T12" fmla="*/ 87 w 695"/>
                <a:gd name="T13" fmla="*/ 70 h 697"/>
                <a:gd name="T14" fmla="*/ 8 w 695"/>
                <a:gd name="T15" fmla="*/ 292 h 697"/>
                <a:gd name="T16" fmla="*/ 69 w 695"/>
                <a:gd name="T17" fmla="*/ 422 h 697"/>
                <a:gd name="T18" fmla="*/ 122 w 695"/>
                <a:gd name="T19" fmla="*/ 581 h 697"/>
                <a:gd name="T20" fmla="*/ 53 w 695"/>
                <a:gd name="T21" fmla="*/ 696 h 697"/>
                <a:gd name="T22" fmla="*/ 120 w 695"/>
                <a:gd name="T23" fmla="*/ 697 h 697"/>
                <a:gd name="T24" fmla="*/ 121 w 695"/>
                <a:gd name="T25" fmla="*/ 609 h 697"/>
                <a:gd name="T26" fmla="*/ 126 w 695"/>
                <a:gd name="T27" fmla="*/ 488 h 697"/>
                <a:gd name="T28" fmla="*/ 122 w 695"/>
                <a:gd name="T29" fmla="*/ 461 h 697"/>
                <a:gd name="T30" fmla="*/ 282 w 695"/>
                <a:gd name="T31" fmla="*/ 441 h 697"/>
                <a:gd name="T32" fmla="*/ 379 w 695"/>
                <a:gd name="T33" fmla="*/ 272 h 697"/>
                <a:gd name="T34" fmla="*/ 123 w 695"/>
                <a:gd name="T35" fmla="*/ 271 h 697"/>
                <a:gd name="T36" fmla="*/ 123 w 695"/>
                <a:gd name="T37" fmla="*/ 55 h 697"/>
                <a:gd name="T38" fmla="*/ 343 w 695"/>
                <a:gd name="T39" fmla="*/ 36 h 697"/>
                <a:gd name="T40" fmla="*/ 527 w 695"/>
                <a:gd name="T41" fmla="*/ 132 h 697"/>
                <a:gd name="T42" fmla="*/ 544 w 695"/>
                <a:gd name="T43" fmla="*/ 240 h 697"/>
                <a:gd name="T44" fmla="*/ 556 w 695"/>
                <a:gd name="T45" fmla="*/ 312 h 697"/>
                <a:gd name="T46" fmla="*/ 617 w 695"/>
                <a:gd name="T47" fmla="*/ 378 h 697"/>
                <a:gd name="T48" fmla="*/ 609 w 695"/>
                <a:gd name="T49" fmla="*/ 382 h 697"/>
                <a:gd name="T50" fmla="*/ 552 w 695"/>
                <a:gd name="T51" fmla="*/ 494 h 697"/>
                <a:gd name="T52" fmla="*/ 554 w 695"/>
                <a:gd name="T53" fmla="*/ 517 h 697"/>
                <a:gd name="T54" fmla="*/ 482 w 695"/>
                <a:gd name="T55" fmla="*/ 553 h 697"/>
                <a:gd name="T56" fmla="*/ 420 w 695"/>
                <a:gd name="T57" fmla="*/ 552 h 697"/>
                <a:gd name="T58" fmla="*/ 435 w 695"/>
                <a:gd name="T59" fmla="*/ 697 h 697"/>
                <a:gd name="T60" fmla="*/ 429 w 695"/>
                <a:gd name="T61" fmla="*/ 596 h 697"/>
                <a:gd name="T62" fmla="*/ 514 w 695"/>
                <a:gd name="T63" fmla="*/ 580 h 697"/>
                <a:gd name="T64" fmla="*/ 584 w 695"/>
                <a:gd name="T65" fmla="*/ 519 h 697"/>
                <a:gd name="T66" fmla="*/ 585 w 695"/>
                <a:gd name="T67" fmla="*/ 419 h 697"/>
                <a:gd name="T68" fmla="*/ 576 w 695"/>
                <a:gd name="T69" fmla="*/ 289 h 697"/>
                <a:gd name="T70" fmla="*/ 620 w 695"/>
                <a:gd name="T71" fmla="*/ 38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97">
                  <a:moveTo>
                    <a:pt x="576" y="289"/>
                  </a:moveTo>
                  <a:cubicBezTo>
                    <a:pt x="572" y="287"/>
                    <a:pt x="568" y="284"/>
                    <a:pt x="565" y="280"/>
                  </a:cubicBezTo>
                  <a:cubicBezTo>
                    <a:pt x="561" y="274"/>
                    <a:pt x="563" y="277"/>
                    <a:pt x="565" y="271"/>
                  </a:cubicBezTo>
                  <a:cubicBezTo>
                    <a:pt x="568" y="265"/>
                    <a:pt x="571" y="260"/>
                    <a:pt x="572" y="253"/>
                  </a:cubicBezTo>
                  <a:cubicBezTo>
                    <a:pt x="576" y="235"/>
                    <a:pt x="578" y="215"/>
                    <a:pt x="577" y="197"/>
                  </a:cubicBezTo>
                  <a:cubicBezTo>
                    <a:pt x="575" y="177"/>
                    <a:pt x="569" y="158"/>
                    <a:pt x="562" y="139"/>
                  </a:cubicBezTo>
                  <a:cubicBezTo>
                    <a:pt x="556" y="122"/>
                    <a:pt x="550" y="105"/>
                    <a:pt x="540" y="90"/>
                  </a:cubicBezTo>
                  <a:cubicBezTo>
                    <a:pt x="521" y="62"/>
                    <a:pt x="490" y="44"/>
                    <a:pt x="459" y="33"/>
                  </a:cubicBezTo>
                  <a:cubicBezTo>
                    <a:pt x="416" y="17"/>
                    <a:pt x="371" y="8"/>
                    <a:pt x="326" y="4"/>
                  </a:cubicBezTo>
                  <a:cubicBezTo>
                    <a:pt x="280" y="0"/>
                    <a:pt x="231" y="1"/>
                    <a:pt x="184" y="6"/>
                  </a:cubicBezTo>
                  <a:cubicBezTo>
                    <a:pt x="164" y="8"/>
                    <a:pt x="143" y="14"/>
                    <a:pt x="123" y="22"/>
                  </a:cubicBezTo>
                  <a:cubicBezTo>
                    <a:pt x="124" y="54"/>
                    <a:pt x="124" y="54"/>
                    <a:pt x="124" y="54"/>
                  </a:cubicBezTo>
                  <a:cubicBezTo>
                    <a:pt x="118" y="57"/>
                    <a:pt x="124" y="54"/>
                    <a:pt x="112" y="59"/>
                  </a:cubicBezTo>
                  <a:cubicBezTo>
                    <a:pt x="102" y="63"/>
                    <a:pt x="91" y="68"/>
                    <a:pt x="87" y="70"/>
                  </a:cubicBezTo>
                  <a:cubicBezTo>
                    <a:pt x="65" y="84"/>
                    <a:pt x="47" y="103"/>
                    <a:pt x="32" y="126"/>
                  </a:cubicBezTo>
                  <a:cubicBezTo>
                    <a:pt x="1" y="178"/>
                    <a:pt x="0" y="228"/>
                    <a:pt x="8" y="292"/>
                  </a:cubicBezTo>
                  <a:cubicBezTo>
                    <a:pt x="12" y="324"/>
                    <a:pt x="23" y="355"/>
                    <a:pt x="43" y="386"/>
                  </a:cubicBezTo>
                  <a:cubicBezTo>
                    <a:pt x="51" y="398"/>
                    <a:pt x="60" y="410"/>
                    <a:pt x="69" y="422"/>
                  </a:cubicBezTo>
                  <a:cubicBezTo>
                    <a:pt x="79" y="436"/>
                    <a:pt x="91" y="451"/>
                    <a:pt x="100" y="467"/>
                  </a:cubicBezTo>
                  <a:cubicBezTo>
                    <a:pt x="117" y="495"/>
                    <a:pt x="138" y="537"/>
                    <a:pt x="122" y="581"/>
                  </a:cubicBezTo>
                  <a:cubicBezTo>
                    <a:pt x="111" y="611"/>
                    <a:pt x="87" y="638"/>
                    <a:pt x="51" y="661"/>
                  </a:cubicBezTo>
                  <a:cubicBezTo>
                    <a:pt x="47" y="666"/>
                    <a:pt x="48" y="691"/>
                    <a:pt x="53" y="696"/>
                  </a:cubicBezTo>
                  <a:cubicBezTo>
                    <a:pt x="53" y="696"/>
                    <a:pt x="53" y="696"/>
                    <a:pt x="53" y="696"/>
                  </a:cubicBezTo>
                  <a:cubicBezTo>
                    <a:pt x="76" y="697"/>
                    <a:pt x="99" y="697"/>
                    <a:pt x="120" y="697"/>
                  </a:cubicBezTo>
                  <a:cubicBezTo>
                    <a:pt x="121" y="697"/>
                    <a:pt x="121" y="697"/>
                    <a:pt x="121" y="697"/>
                  </a:cubicBezTo>
                  <a:cubicBezTo>
                    <a:pt x="121" y="669"/>
                    <a:pt x="121" y="639"/>
                    <a:pt x="121" y="609"/>
                  </a:cubicBezTo>
                  <a:cubicBezTo>
                    <a:pt x="124" y="605"/>
                    <a:pt x="127" y="600"/>
                    <a:pt x="129" y="596"/>
                  </a:cubicBezTo>
                  <a:cubicBezTo>
                    <a:pt x="148" y="561"/>
                    <a:pt x="143" y="523"/>
                    <a:pt x="126" y="488"/>
                  </a:cubicBezTo>
                  <a:cubicBezTo>
                    <a:pt x="125" y="485"/>
                    <a:pt x="123" y="483"/>
                    <a:pt x="122" y="480"/>
                  </a:cubicBezTo>
                  <a:cubicBezTo>
                    <a:pt x="122" y="473"/>
                    <a:pt x="122" y="467"/>
                    <a:pt x="122" y="461"/>
                  </a:cubicBezTo>
                  <a:cubicBezTo>
                    <a:pt x="122" y="454"/>
                    <a:pt x="122" y="447"/>
                    <a:pt x="122" y="440"/>
                  </a:cubicBezTo>
                  <a:cubicBezTo>
                    <a:pt x="175" y="441"/>
                    <a:pt x="228" y="441"/>
                    <a:pt x="282" y="441"/>
                  </a:cubicBezTo>
                  <a:cubicBezTo>
                    <a:pt x="314" y="441"/>
                    <a:pt x="346" y="441"/>
                    <a:pt x="378" y="441"/>
                  </a:cubicBezTo>
                  <a:cubicBezTo>
                    <a:pt x="378" y="385"/>
                    <a:pt x="379" y="329"/>
                    <a:pt x="379" y="272"/>
                  </a:cubicBezTo>
                  <a:cubicBezTo>
                    <a:pt x="300" y="272"/>
                    <a:pt x="222" y="272"/>
                    <a:pt x="143" y="271"/>
                  </a:cubicBezTo>
                  <a:cubicBezTo>
                    <a:pt x="136" y="271"/>
                    <a:pt x="129" y="271"/>
                    <a:pt x="123" y="271"/>
                  </a:cubicBezTo>
                  <a:cubicBezTo>
                    <a:pt x="123" y="218"/>
                    <a:pt x="123" y="165"/>
                    <a:pt x="123" y="112"/>
                  </a:cubicBezTo>
                  <a:cubicBezTo>
                    <a:pt x="123" y="93"/>
                    <a:pt x="123" y="74"/>
                    <a:pt x="123" y="55"/>
                  </a:cubicBezTo>
                  <a:cubicBezTo>
                    <a:pt x="150" y="40"/>
                    <a:pt x="175" y="31"/>
                    <a:pt x="208" y="30"/>
                  </a:cubicBezTo>
                  <a:cubicBezTo>
                    <a:pt x="253" y="29"/>
                    <a:pt x="298" y="30"/>
                    <a:pt x="343" y="36"/>
                  </a:cubicBezTo>
                  <a:cubicBezTo>
                    <a:pt x="383" y="41"/>
                    <a:pt x="427" y="50"/>
                    <a:pt x="464" y="67"/>
                  </a:cubicBezTo>
                  <a:cubicBezTo>
                    <a:pt x="494" y="82"/>
                    <a:pt x="515" y="100"/>
                    <a:pt x="527" y="132"/>
                  </a:cubicBezTo>
                  <a:cubicBezTo>
                    <a:pt x="534" y="150"/>
                    <a:pt x="541" y="168"/>
                    <a:pt x="545" y="187"/>
                  </a:cubicBezTo>
                  <a:cubicBezTo>
                    <a:pt x="548" y="204"/>
                    <a:pt x="546" y="223"/>
                    <a:pt x="544" y="240"/>
                  </a:cubicBezTo>
                  <a:cubicBezTo>
                    <a:pt x="542" y="254"/>
                    <a:pt x="530" y="264"/>
                    <a:pt x="531" y="278"/>
                  </a:cubicBezTo>
                  <a:cubicBezTo>
                    <a:pt x="533" y="292"/>
                    <a:pt x="545" y="303"/>
                    <a:pt x="556" y="312"/>
                  </a:cubicBezTo>
                  <a:cubicBezTo>
                    <a:pt x="577" y="330"/>
                    <a:pt x="599" y="348"/>
                    <a:pt x="614" y="372"/>
                  </a:cubicBezTo>
                  <a:cubicBezTo>
                    <a:pt x="615" y="374"/>
                    <a:pt x="616" y="376"/>
                    <a:pt x="617" y="378"/>
                  </a:cubicBezTo>
                  <a:cubicBezTo>
                    <a:pt x="617" y="379"/>
                    <a:pt x="618" y="380"/>
                    <a:pt x="618" y="381"/>
                  </a:cubicBezTo>
                  <a:cubicBezTo>
                    <a:pt x="615" y="381"/>
                    <a:pt x="612" y="382"/>
                    <a:pt x="609" y="382"/>
                  </a:cubicBezTo>
                  <a:cubicBezTo>
                    <a:pt x="595" y="383"/>
                    <a:pt x="585" y="374"/>
                    <a:pt x="564" y="398"/>
                  </a:cubicBezTo>
                  <a:cubicBezTo>
                    <a:pt x="551" y="412"/>
                    <a:pt x="548" y="480"/>
                    <a:pt x="552" y="494"/>
                  </a:cubicBezTo>
                  <a:cubicBezTo>
                    <a:pt x="552" y="494"/>
                    <a:pt x="552" y="494"/>
                    <a:pt x="552" y="494"/>
                  </a:cubicBezTo>
                  <a:cubicBezTo>
                    <a:pt x="553" y="502"/>
                    <a:pt x="554" y="509"/>
                    <a:pt x="554" y="517"/>
                  </a:cubicBezTo>
                  <a:cubicBezTo>
                    <a:pt x="555" y="542"/>
                    <a:pt x="535" y="547"/>
                    <a:pt x="514" y="550"/>
                  </a:cubicBezTo>
                  <a:cubicBezTo>
                    <a:pt x="503" y="552"/>
                    <a:pt x="493" y="553"/>
                    <a:pt x="482" y="553"/>
                  </a:cubicBezTo>
                  <a:cubicBezTo>
                    <a:pt x="472" y="553"/>
                    <a:pt x="462" y="550"/>
                    <a:pt x="452" y="549"/>
                  </a:cubicBezTo>
                  <a:cubicBezTo>
                    <a:pt x="442" y="547"/>
                    <a:pt x="430" y="548"/>
                    <a:pt x="420" y="552"/>
                  </a:cubicBezTo>
                  <a:cubicBezTo>
                    <a:pt x="402" y="561"/>
                    <a:pt x="397" y="580"/>
                    <a:pt x="399" y="599"/>
                  </a:cubicBezTo>
                  <a:cubicBezTo>
                    <a:pt x="402" y="634"/>
                    <a:pt x="422" y="666"/>
                    <a:pt x="435" y="697"/>
                  </a:cubicBezTo>
                  <a:cubicBezTo>
                    <a:pt x="467" y="697"/>
                    <a:pt x="467" y="697"/>
                    <a:pt x="467" y="697"/>
                  </a:cubicBezTo>
                  <a:cubicBezTo>
                    <a:pt x="454" y="664"/>
                    <a:pt x="432" y="632"/>
                    <a:pt x="429" y="596"/>
                  </a:cubicBezTo>
                  <a:cubicBezTo>
                    <a:pt x="427" y="577"/>
                    <a:pt x="438" y="576"/>
                    <a:pt x="456" y="579"/>
                  </a:cubicBezTo>
                  <a:cubicBezTo>
                    <a:pt x="476" y="583"/>
                    <a:pt x="494" y="583"/>
                    <a:pt x="514" y="580"/>
                  </a:cubicBezTo>
                  <a:cubicBezTo>
                    <a:pt x="533" y="578"/>
                    <a:pt x="553" y="575"/>
                    <a:pt x="568" y="561"/>
                  </a:cubicBezTo>
                  <a:cubicBezTo>
                    <a:pt x="580" y="550"/>
                    <a:pt x="584" y="535"/>
                    <a:pt x="584" y="519"/>
                  </a:cubicBezTo>
                  <a:cubicBezTo>
                    <a:pt x="584" y="511"/>
                    <a:pt x="583" y="502"/>
                    <a:pt x="582" y="494"/>
                  </a:cubicBezTo>
                  <a:cubicBezTo>
                    <a:pt x="582" y="482"/>
                    <a:pt x="585" y="422"/>
                    <a:pt x="585" y="419"/>
                  </a:cubicBezTo>
                  <a:cubicBezTo>
                    <a:pt x="586" y="408"/>
                    <a:pt x="614" y="412"/>
                    <a:pt x="622" y="410"/>
                  </a:cubicBezTo>
                  <a:cubicBezTo>
                    <a:pt x="695" y="394"/>
                    <a:pt x="598" y="308"/>
                    <a:pt x="576" y="289"/>
                  </a:cubicBezTo>
                  <a:close/>
                  <a:moveTo>
                    <a:pt x="620" y="380"/>
                  </a:moveTo>
                  <a:cubicBezTo>
                    <a:pt x="621" y="380"/>
                    <a:pt x="621" y="380"/>
                    <a:pt x="620" y="380"/>
                  </a:cubicBezTo>
                  <a:close/>
                </a:path>
              </a:pathLst>
            </a:custGeom>
            <a:solidFill>
              <a:srgbClr val="416F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7" name="îsļîḍê"/>
            <p:cNvSpPr/>
            <p:nvPr/>
          </p:nvSpPr>
          <p:spPr bwMode="auto">
            <a:xfrm>
              <a:off x="3529013" y="1624013"/>
              <a:ext cx="2295525" cy="3675063"/>
            </a:xfrm>
            <a:custGeom>
              <a:avLst/>
              <a:gdLst>
                <a:gd name="T0" fmla="*/ 339 w 426"/>
                <a:gd name="T1" fmla="*/ 624 h 682"/>
                <a:gd name="T2" fmla="*/ 399 w 426"/>
                <a:gd name="T3" fmla="*/ 558 h 682"/>
                <a:gd name="T4" fmla="*/ 380 w 426"/>
                <a:gd name="T5" fmla="*/ 468 h 682"/>
                <a:gd name="T6" fmla="*/ 350 w 426"/>
                <a:gd name="T7" fmla="*/ 424 h 682"/>
                <a:gd name="T8" fmla="*/ 323 w 426"/>
                <a:gd name="T9" fmla="*/ 387 h 682"/>
                <a:gd name="T10" fmla="*/ 283 w 426"/>
                <a:gd name="T11" fmla="*/ 281 h 682"/>
                <a:gd name="T12" fmla="*/ 312 w 426"/>
                <a:gd name="T13" fmla="*/ 98 h 682"/>
                <a:gd name="T14" fmla="*/ 375 w 426"/>
                <a:gd name="T15" fmla="*/ 33 h 682"/>
                <a:gd name="T16" fmla="*/ 404 w 426"/>
                <a:gd name="T17" fmla="*/ 17 h 682"/>
                <a:gd name="T18" fmla="*/ 426 w 426"/>
                <a:gd name="T19" fmla="*/ 8 h 682"/>
                <a:gd name="T20" fmla="*/ 426 w 426"/>
                <a:gd name="T21" fmla="*/ 1 h 682"/>
                <a:gd name="T22" fmla="*/ 257 w 426"/>
                <a:gd name="T23" fmla="*/ 0 h 682"/>
                <a:gd name="T24" fmla="*/ 256 w 426"/>
                <a:gd name="T25" fmla="*/ 236 h 682"/>
                <a:gd name="T26" fmla="*/ 256 w 426"/>
                <a:gd name="T27" fmla="*/ 257 h 682"/>
                <a:gd name="T28" fmla="*/ 97 w 426"/>
                <a:gd name="T29" fmla="*/ 256 h 682"/>
                <a:gd name="T30" fmla="*/ 0 w 426"/>
                <a:gd name="T31" fmla="*/ 256 h 682"/>
                <a:gd name="T32" fmla="*/ 0 w 426"/>
                <a:gd name="T33" fmla="*/ 256 h 682"/>
                <a:gd name="T34" fmla="*/ 0 w 426"/>
                <a:gd name="T35" fmla="*/ 393 h 682"/>
                <a:gd name="T36" fmla="*/ 0 w 426"/>
                <a:gd name="T37" fmla="*/ 393 h 682"/>
                <a:gd name="T38" fmla="*/ 0 w 426"/>
                <a:gd name="T39" fmla="*/ 425 h 682"/>
                <a:gd name="T40" fmla="*/ 27 w 426"/>
                <a:gd name="T41" fmla="*/ 425 h 682"/>
                <a:gd name="T42" fmla="*/ 235 w 426"/>
                <a:gd name="T43" fmla="*/ 426 h 682"/>
                <a:gd name="T44" fmla="*/ 256 w 426"/>
                <a:gd name="T45" fmla="*/ 426 h 682"/>
                <a:gd name="T46" fmla="*/ 255 w 426"/>
                <a:gd name="T47" fmla="*/ 586 h 682"/>
                <a:gd name="T48" fmla="*/ 255 w 426"/>
                <a:gd name="T49" fmla="*/ 682 h 682"/>
                <a:gd name="T50" fmla="*/ 255 w 426"/>
                <a:gd name="T51" fmla="*/ 682 h 682"/>
                <a:gd name="T52" fmla="*/ 327 w 426"/>
                <a:gd name="T53" fmla="*/ 682 h 682"/>
                <a:gd name="T54" fmla="*/ 339 w 426"/>
                <a:gd name="T55" fmla="*/ 624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682">
                  <a:moveTo>
                    <a:pt x="339" y="624"/>
                  </a:moveTo>
                  <a:cubicBezTo>
                    <a:pt x="370" y="604"/>
                    <a:pt x="390" y="582"/>
                    <a:pt x="399" y="558"/>
                  </a:cubicBezTo>
                  <a:cubicBezTo>
                    <a:pt x="408" y="532"/>
                    <a:pt x="403" y="504"/>
                    <a:pt x="380" y="468"/>
                  </a:cubicBezTo>
                  <a:cubicBezTo>
                    <a:pt x="371" y="453"/>
                    <a:pt x="360" y="438"/>
                    <a:pt x="350" y="424"/>
                  </a:cubicBezTo>
                  <a:cubicBezTo>
                    <a:pt x="341" y="412"/>
                    <a:pt x="331" y="400"/>
                    <a:pt x="323" y="387"/>
                  </a:cubicBezTo>
                  <a:cubicBezTo>
                    <a:pt x="301" y="353"/>
                    <a:pt x="288" y="318"/>
                    <a:pt x="283" y="281"/>
                  </a:cubicBezTo>
                  <a:cubicBezTo>
                    <a:pt x="275" y="211"/>
                    <a:pt x="277" y="156"/>
                    <a:pt x="312" y="98"/>
                  </a:cubicBezTo>
                  <a:cubicBezTo>
                    <a:pt x="328" y="71"/>
                    <a:pt x="350" y="48"/>
                    <a:pt x="375" y="33"/>
                  </a:cubicBezTo>
                  <a:cubicBezTo>
                    <a:pt x="381" y="30"/>
                    <a:pt x="392" y="23"/>
                    <a:pt x="404" y="17"/>
                  </a:cubicBezTo>
                  <a:cubicBezTo>
                    <a:pt x="414" y="13"/>
                    <a:pt x="422" y="11"/>
                    <a:pt x="426" y="8"/>
                  </a:cubicBezTo>
                  <a:cubicBezTo>
                    <a:pt x="426" y="6"/>
                    <a:pt x="426" y="3"/>
                    <a:pt x="426" y="1"/>
                  </a:cubicBezTo>
                  <a:cubicBezTo>
                    <a:pt x="370" y="1"/>
                    <a:pt x="314" y="1"/>
                    <a:pt x="257" y="0"/>
                  </a:cubicBezTo>
                  <a:cubicBezTo>
                    <a:pt x="257" y="79"/>
                    <a:pt x="257" y="158"/>
                    <a:pt x="256" y="236"/>
                  </a:cubicBezTo>
                  <a:cubicBezTo>
                    <a:pt x="256" y="243"/>
                    <a:pt x="256" y="250"/>
                    <a:pt x="256" y="257"/>
                  </a:cubicBezTo>
                  <a:cubicBezTo>
                    <a:pt x="203" y="256"/>
                    <a:pt x="150" y="256"/>
                    <a:pt x="97" y="256"/>
                  </a:cubicBezTo>
                  <a:cubicBezTo>
                    <a:pt x="0" y="256"/>
                    <a:pt x="0" y="256"/>
                    <a:pt x="0" y="256"/>
                  </a:cubicBezTo>
                  <a:cubicBezTo>
                    <a:pt x="0" y="256"/>
                    <a:pt x="0" y="256"/>
                    <a:pt x="0" y="256"/>
                  </a:cubicBezTo>
                  <a:cubicBezTo>
                    <a:pt x="0" y="302"/>
                    <a:pt x="0" y="347"/>
                    <a:pt x="0" y="393"/>
                  </a:cubicBezTo>
                  <a:cubicBezTo>
                    <a:pt x="0" y="393"/>
                    <a:pt x="0" y="393"/>
                    <a:pt x="0" y="393"/>
                  </a:cubicBezTo>
                  <a:cubicBezTo>
                    <a:pt x="0" y="425"/>
                    <a:pt x="0" y="425"/>
                    <a:pt x="0" y="425"/>
                  </a:cubicBezTo>
                  <a:cubicBezTo>
                    <a:pt x="27" y="425"/>
                    <a:pt x="27" y="425"/>
                    <a:pt x="27" y="425"/>
                  </a:cubicBezTo>
                  <a:cubicBezTo>
                    <a:pt x="97" y="425"/>
                    <a:pt x="166" y="426"/>
                    <a:pt x="235" y="426"/>
                  </a:cubicBezTo>
                  <a:cubicBezTo>
                    <a:pt x="242" y="426"/>
                    <a:pt x="249" y="426"/>
                    <a:pt x="256" y="426"/>
                  </a:cubicBezTo>
                  <a:cubicBezTo>
                    <a:pt x="256" y="479"/>
                    <a:pt x="255" y="532"/>
                    <a:pt x="255" y="586"/>
                  </a:cubicBezTo>
                  <a:cubicBezTo>
                    <a:pt x="255" y="682"/>
                    <a:pt x="255" y="682"/>
                    <a:pt x="255" y="682"/>
                  </a:cubicBezTo>
                  <a:cubicBezTo>
                    <a:pt x="255" y="682"/>
                    <a:pt x="255" y="682"/>
                    <a:pt x="255" y="682"/>
                  </a:cubicBezTo>
                  <a:cubicBezTo>
                    <a:pt x="277" y="682"/>
                    <a:pt x="302" y="682"/>
                    <a:pt x="327" y="682"/>
                  </a:cubicBezTo>
                  <a:cubicBezTo>
                    <a:pt x="321" y="663"/>
                    <a:pt x="322" y="634"/>
                    <a:pt x="339" y="624"/>
                  </a:cubicBezTo>
                  <a:close/>
                </a:path>
              </a:pathLst>
            </a:custGeom>
            <a:solidFill>
              <a:srgbClr val="CE1B7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前庭平衡康复治疗与电刺激治疗</a:t>
            </a:r>
          </a:p>
        </p:txBody>
      </p:sp>
      <p:sp>
        <p:nvSpPr>
          <p:cNvPr id="6" name="圆角矩形 5"/>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p:nvPr/>
        </p:nvSpPr>
        <p:spPr bwMode="gray">
          <a:xfrm>
            <a:off x="736600" y="4896367"/>
            <a:ext cx="2450393" cy="889562"/>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008E3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313231"/>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3" name="Freeform 4"/>
          <p:cNvSpPr/>
          <p:nvPr/>
        </p:nvSpPr>
        <p:spPr bwMode="gray">
          <a:xfrm rot="10800000">
            <a:off x="9120589" y="1233287"/>
            <a:ext cx="2334808" cy="830441"/>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008E3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13231"/>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6" name="Rectangle 5"/>
          <p:cNvSpPr>
            <a:spLocks noChangeArrowheads="1"/>
          </p:cNvSpPr>
          <p:nvPr/>
        </p:nvSpPr>
        <p:spPr bwMode="gray">
          <a:xfrm>
            <a:off x="954269" y="1466334"/>
            <a:ext cx="10283459" cy="4053504"/>
          </a:xfrm>
          <a:prstGeom prst="rect">
            <a:avLst/>
          </a:prstGeom>
          <a:solidFill>
            <a:sysClr val="window" lastClr="FFFFFF"/>
          </a:solidFill>
          <a:ln w="19050">
            <a:solidFill>
              <a:srgbClr val="008E3F"/>
            </a:solidFill>
            <a:miter lim="800000"/>
          </a:ln>
          <a:effectLst/>
        </p:spPr>
        <p:txBody>
          <a:bodyPr anchor="ctr"/>
          <a:lstStyle/>
          <a:p>
            <a:pPr marL="0" marR="0" lvl="0" indent="0" algn="l" defTabSz="914400" rtl="0" eaLnBrk="1" fontAlgn="auto" latinLnBrk="0" hangingPunct="1">
              <a:lnSpc>
                <a:spcPct val="120000"/>
              </a:lnSpc>
              <a:spcBef>
                <a:spcPts val="60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7" name="矩形 6"/>
          <p:cNvSpPr/>
          <p:nvPr/>
        </p:nvSpPr>
        <p:spPr>
          <a:xfrm>
            <a:off x="1026920" y="1695297"/>
            <a:ext cx="10138159" cy="3671570"/>
          </a:xfrm>
          <a:prstGeom prst="rect">
            <a:avLst/>
          </a:prstGeom>
        </p:spPr>
        <p:txBody>
          <a:bodyPr wrap="square">
            <a:spAutoFit/>
          </a:bodyPr>
          <a:lstStyle/>
          <a:p>
            <a:pPr marL="285750" marR="0" lvl="0" indent="-285750" algn="l" defTabSz="914400" rtl="0" fontAlgn="auto">
              <a:lnSpc>
                <a:spcPct val="120000"/>
              </a:lnSpc>
              <a:spcBef>
                <a:spcPts val="1200"/>
              </a:spcBef>
              <a:spcAft>
                <a:spcPts val="1200"/>
              </a:spcAft>
              <a:buClrTx/>
              <a:buSzTx/>
              <a:buFont typeface="Arial" panose="020B0604020202020204" pitchFamily="34" charset="0"/>
              <a:buChar char="•"/>
              <a:defRPr/>
            </a:pP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目前，我国</a:t>
            </a:r>
            <a:r>
              <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PPPD</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患者误诊和漏诊比例较高。错误的诊疗方案将影响疾病进程和预后，增加医疗负担</a:t>
            </a:r>
          </a:p>
          <a:p>
            <a:pPr marL="285750" marR="0" lvl="0" indent="-285750" algn="l" defTabSz="914400" rtl="0" fontAlgn="auto">
              <a:lnSpc>
                <a:spcPct val="120000"/>
              </a:lnSpc>
              <a:spcBef>
                <a:spcPts val="1200"/>
              </a:spcBef>
              <a:spcAft>
                <a:spcPts val="1200"/>
              </a:spcAft>
              <a:buClrTx/>
              <a:buSzTx/>
              <a:buFont typeface="Arial" panose="020B0604020202020204" pitchFamily="34" charset="0"/>
              <a:buChar char="•"/>
              <a:defRPr/>
            </a:pP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头晕、不稳、非旋转性眩晕是</a:t>
            </a:r>
            <a:r>
              <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PPPD</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的三个核心症状，其中一个或多个症状在直立姿势、主动</a:t>
            </a:r>
            <a:r>
              <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a:t>
            </a: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被动运动、暴露于移动视觉刺激或复杂视觉环境中时加重，是诊断的核心要点</a:t>
            </a:r>
          </a:p>
          <a:p>
            <a:pPr marL="285750" marR="0" lvl="0" indent="-285750" algn="l" defTabSz="914400" rtl="0" fontAlgn="auto">
              <a:lnSpc>
                <a:spcPct val="120000"/>
              </a:lnSpc>
              <a:spcBef>
                <a:spcPts val="1200"/>
              </a:spcBef>
              <a:spcAft>
                <a:spcPts val="1200"/>
              </a:spcAft>
              <a:buClrTx/>
              <a:buSzTx/>
              <a:buFont typeface="Arial" panose="020B0604020202020204" pitchFamily="34" charset="0"/>
              <a:buChar char="•"/>
              <a:defRPr/>
            </a:pPr>
            <a:r>
              <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rPr>
              <a:t>触发事件的追诊很重要。当触发事件为急性或者发作性疾病时易诊断，当触发事件为慢性外周前庭病等疾病时，常需要随访以明确诊断及鉴别诊断</a:t>
            </a:r>
            <a:endParaRPr kumimoji="0" lang="en-US" altLang="zh-CN"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endParaRPr>
          </a:p>
          <a:p>
            <a:pPr marL="285750" lvl="0" indent="-285750" fontAlgn="auto">
              <a:lnSpc>
                <a:spcPct val="120000"/>
              </a:lnSpc>
              <a:spcBef>
                <a:spcPts val="1200"/>
              </a:spcBef>
              <a:spcAft>
                <a:spcPts val="1200"/>
              </a:spcAft>
              <a:buFont typeface="Arial" panose="020B0604020202020204" pitchFamily="34" charset="0"/>
              <a:buChar char="•"/>
              <a:defRPr/>
            </a:pPr>
            <a:r>
              <a:rPr lang="en-US" altLang="zh-CN" kern="0" dirty="0">
                <a:solidFill>
                  <a:prstClr val="black"/>
                </a:solidFill>
                <a:latin typeface="Arial" panose="020B0604020202020204" pitchFamily="34" charset="0"/>
                <a:cs typeface="Arial" panose="020B0604020202020204" pitchFamily="34" charset="0"/>
              </a:rPr>
              <a:t>PPPD</a:t>
            </a:r>
            <a:r>
              <a:rPr lang="zh-CN" altLang="en-US" kern="0" dirty="0">
                <a:solidFill>
                  <a:prstClr val="black"/>
                </a:solidFill>
                <a:latin typeface="Arial" panose="020B0604020202020204" pitchFamily="34" charset="0"/>
                <a:cs typeface="Arial" panose="020B0604020202020204" pitchFamily="34" charset="0"/>
              </a:rPr>
              <a:t>既可以单独诊断，也可以与其他疾病共病诊断，体格检查或实验室检测的异常并不能除外</a:t>
            </a:r>
            <a:r>
              <a:rPr lang="en-US" altLang="zh-CN" kern="0" dirty="0">
                <a:solidFill>
                  <a:prstClr val="black"/>
                </a:solidFill>
                <a:latin typeface="Arial" panose="020B0604020202020204" pitchFamily="34" charset="0"/>
                <a:cs typeface="Arial" panose="020B0604020202020204" pitchFamily="34" charset="0"/>
              </a:rPr>
              <a:t>PPPD</a:t>
            </a:r>
            <a:r>
              <a:rPr lang="zh-CN" altLang="en-US" kern="0" dirty="0">
                <a:solidFill>
                  <a:prstClr val="black"/>
                </a:solidFill>
                <a:latin typeface="Arial" panose="020B0604020202020204" pitchFamily="34" charset="0"/>
                <a:cs typeface="Arial" panose="020B0604020202020204" pitchFamily="34" charset="0"/>
              </a:rPr>
              <a:t>，有时需要随诊诊断</a:t>
            </a:r>
            <a:endParaRPr kumimoji="0" lang="zh-CN" alt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8" name="圆角矩形 7"/>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总结</a:t>
            </a:r>
          </a:p>
        </p:txBody>
      </p:sp>
      <p:sp>
        <p:nvSpPr>
          <p:cNvPr id="10" name="圆角矩形 9"/>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7" name="直接连接符 26"/>
          <p:cNvCxnSpPr/>
          <p:nvPr/>
        </p:nvCxnSpPr>
        <p:spPr>
          <a:xfrm>
            <a:off x="1270318" y="2569845"/>
            <a:ext cx="9686925"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9" name="直接连接符 28"/>
          <p:cNvCxnSpPr/>
          <p:nvPr/>
        </p:nvCxnSpPr>
        <p:spPr>
          <a:xfrm>
            <a:off x="1270318" y="3534410"/>
            <a:ext cx="9686925"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a:off x="1270318" y="4498975"/>
            <a:ext cx="9686925" cy="0"/>
          </a:xfrm>
          <a:prstGeom prst="line">
            <a:avLst/>
          </a:prstGeom>
          <a:ln>
            <a:solidFill>
              <a:schemeClr val="bg1">
                <a:lumMod val="85000"/>
              </a:schemeClr>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a:extLst>
              <a:ext uri="{FF2B5EF4-FFF2-40B4-BE49-F238E27FC236}">
                <a16:creationId xmlns:a16="http://schemas.microsoft.com/office/drawing/2014/main" id="{639CE374-0ACA-D535-9935-274641E2D978}"/>
              </a:ext>
            </a:extLst>
          </p:cNvPr>
          <p:cNvSpPr txBox="1">
            <a:spLocks/>
          </p:cNvSpPr>
          <p:nvPr/>
        </p:nvSpPr>
        <p:spPr>
          <a:xfrm>
            <a:off x="2859492" y="2766218"/>
            <a:ext cx="6203142"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8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THANKS</a:t>
            </a:r>
            <a:endParaRPr kumimoji="0" lang="zh-CN" altLang="en-US" sz="8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015874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endParaRPr lang="zh-CN" altLang="en-US">
              <a:cs typeface="+mn-ea"/>
              <a:sym typeface="+mn-lt"/>
            </a:endParaRP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病例</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endParaRPr lang="zh-CN" altLang="en-US">
              <a:cs typeface="+mn-ea"/>
              <a:sym typeface="+mn-lt"/>
            </a:endParaRP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病例</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13"/>
          </p:nvPr>
        </p:nvSpPr>
        <p:spPr/>
        <p:txBody>
          <a:bodyPr/>
          <a:lstStyle/>
          <a:p>
            <a:r>
              <a:rPr lang="zh-CN" altLang="en-US" dirty="0">
                <a:cs typeface="+mn-ea"/>
                <a:sym typeface="+mn-lt"/>
              </a:rPr>
              <a:t>刘婷</a:t>
            </a:r>
            <a:r>
              <a:rPr lang="en-US" altLang="zh-CN" dirty="0">
                <a:cs typeface="+mn-ea"/>
                <a:sym typeface="+mn-lt"/>
              </a:rPr>
              <a:t>, </a:t>
            </a:r>
            <a:r>
              <a:rPr lang="zh-CN" altLang="en-US" dirty="0">
                <a:cs typeface="+mn-ea"/>
                <a:sym typeface="+mn-lt"/>
              </a:rPr>
              <a:t>刘鹏</a:t>
            </a:r>
            <a:r>
              <a:rPr lang="en-US" altLang="zh-CN" dirty="0">
                <a:cs typeface="+mn-ea"/>
                <a:sym typeface="+mn-lt"/>
              </a:rPr>
              <a:t>, </a:t>
            </a:r>
            <a:r>
              <a:rPr lang="zh-CN" altLang="en-US" dirty="0">
                <a:cs typeface="+mn-ea"/>
                <a:sym typeface="+mn-lt"/>
              </a:rPr>
              <a:t>张欣</a:t>
            </a:r>
            <a:r>
              <a:rPr lang="en-US" altLang="zh-CN" dirty="0">
                <a:cs typeface="+mn-ea"/>
                <a:sym typeface="+mn-lt"/>
              </a:rPr>
              <a:t>. </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可能的机制及治疗</a:t>
            </a:r>
            <a:r>
              <a:rPr lang="en-US" altLang="zh-CN" dirty="0">
                <a:cs typeface="+mn-ea"/>
                <a:sym typeface="+mn-lt"/>
              </a:rPr>
              <a:t>[J]. </a:t>
            </a:r>
            <a:r>
              <a:rPr lang="zh-CN" altLang="en-US" dirty="0">
                <a:cs typeface="+mn-ea"/>
                <a:sym typeface="+mn-lt"/>
              </a:rPr>
              <a:t>临床医学进展</a:t>
            </a:r>
            <a:r>
              <a:rPr lang="en-US" altLang="zh-CN" dirty="0">
                <a:cs typeface="+mn-ea"/>
                <a:sym typeface="+mn-lt"/>
              </a:rPr>
              <a:t>, 2024, 14(9): 1072-1079.</a:t>
            </a:r>
            <a:endParaRPr lang="zh-CN" altLang="en-US" dirty="0">
              <a:cs typeface="+mn-ea"/>
              <a:sym typeface="+mn-lt"/>
            </a:endParaRPr>
          </a:p>
        </p:txBody>
      </p:sp>
      <p:grpSp>
        <p:nvGrpSpPr>
          <p:cNvPr id="13" name="组合 12"/>
          <p:cNvGrpSpPr/>
          <p:nvPr/>
        </p:nvGrpSpPr>
        <p:grpSpPr>
          <a:xfrm>
            <a:off x="839788" y="1441049"/>
            <a:ext cx="5085260" cy="4361783"/>
            <a:chOff x="501703" y="1509629"/>
            <a:chExt cx="5423345" cy="4525690"/>
          </a:xfrm>
        </p:grpSpPr>
        <p:sp>
          <p:nvSpPr>
            <p:cNvPr id="2" name="矩形 1"/>
            <p:cNvSpPr/>
            <p:nvPr/>
          </p:nvSpPr>
          <p:spPr>
            <a:xfrm>
              <a:off x="501703" y="1628952"/>
              <a:ext cx="5423345" cy="4406367"/>
            </a:xfrm>
            <a:prstGeom prst="rect">
              <a:avLst/>
            </a:prstGeom>
            <a:solidFill>
              <a:schemeClr val="bg1"/>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组合 3"/>
            <p:cNvGrpSpPr/>
            <p:nvPr/>
          </p:nvGrpSpPr>
          <p:grpSpPr>
            <a:xfrm>
              <a:off x="886441" y="1509629"/>
              <a:ext cx="4659668" cy="433572"/>
              <a:chOff x="1240186" y="1293828"/>
              <a:chExt cx="3886171" cy="433572"/>
            </a:xfrm>
          </p:grpSpPr>
          <p:grpSp>
            <p:nvGrpSpPr>
              <p:cNvPr id="6" name="组合 5"/>
              <p:cNvGrpSpPr/>
              <p:nvPr/>
            </p:nvGrpSpPr>
            <p:grpSpPr>
              <a:xfrm>
                <a:off x="1240186" y="1293828"/>
                <a:ext cx="3886171" cy="433572"/>
                <a:chOff x="6871533" y="1213302"/>
                <a:chExt cx="4113364" cy="440580"/>
              </a:xfrm>
            </p:grpSpPr>
            <p:sp>
              <p:nvSpPr>
                <p:cNvPr id="9" name="Rectangle 81"/>
                <p:cNvSpPr/>
                <p:nvPr/>
              </p:nvSpPr>
              <p:spPr>
                <a:xfrm>
                  <a:off x="6871533" y="1213302"/>
                  <a:ext cx="4113364" cy="32450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0000"/>
                      </a:solidFill>
                      <a:effectLst/>
                      <a:uLnTx/>
                      <a:uFillTx/>
                      <a:cs typeface="+mn-ea"/>
                      <a:sym typeface="+mn-lt"/>
                    </a:rPr>
                    <a:t>偏头痛的疼痛部位</a:t>
                  </a:r>
                  <a:endParaRPr kumimoji="0" lang="it-IT" sz="1400" b="1" i="0" u="none" strike="noStrike" kern="1200" cap="none" spc="0" normalizeH="0" baseline="30000" noProof="0" dirty="0">
                    <a:ln>
                      <a:noFill/>
                    </a:ln>
                    <a:solidFill>
                      <a:srgbClr val="000000"/>
                    </a:solidFill>
                    <a:effectLst/>
                    <a:uLnTx/>
                    <a:uFillTx/>
                    <a:cs typeface="+mn-ea"/>
                    <a:sym typeface="+mn-lt"/>
                  </a:endParaRPr>
                </a:p>
              </p:txBody>
            </p:sp>
            <p:sp>
              <p:nvSpPr>
                <p:cNvPr id="10" name="等腰三角形 9"/>
                <p:cNvSpPr/>
                <p:nvPr/>
              </p:nvSpPr>
              <p:spPr>
                <a:xfrm>
                  <a:off x="6956576" y="1221464"/>
                  <a:ext cx="315671" cy="115551"/>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等腰三角形 10"/>
                <p:cNvSpPr/>
                <p:nvPr/>
              </p:nvSpPr>
              <p:spPr>
                <a:xfrm>
                  <a:off x="10515037" y="1219082"/>
                  <a:ext cx="315671" cy="115551"/>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2" name="矩形: 圆顶角 11"/>
                <p:cNvSpPr/>
                <p:nvPr/>
              </p:nvSpPr>
              <p:spPr>
                <a:xfrm flipV="1">
                  <a:off x="7113174" y="1216332"/>
                  <a:ext cx="3557960" cy="437550"/>
                </a:xfrm>
                <a:prstGeom prst="round2SameRect">
                  <a:avLst>
                    <a:gd name="adj1" fmla="val 24798"/>
                    <a:gd name="adj2" fmla="val 0"/>
                  </a:avLst>
                </a:prstGeom>
                <a:solidFill>
                  <a:srgbClr val="008E3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grpSp>
          <p:sp>
            <p:nvSpPr>
              <p:cNvPr id="8" name="副标题 2"/>
              <p:cNvSpPr txBox="1"/>
              <p:nvPr/>
            </p:nvSpPr>
            <p:spPr>
              <a:xfrm>
                <a:off x="1543624" y="1386963"/>
                <a:ext cx="3361443" cy="223540"/>
              </a:xfrm>
              <a:prstGeom prst="rect">
                <a:avLst/>
              </a:prstGeom>
            </p:spPr>
            <p:txBody>
              <a:bodyPr vert="horz" wrap="square" lIns="0" tIns="0" rIns="0" bIns="0" rtlCol="0" anchor="ctr">
                <a:sp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lang="en-US" sz="1800" b="0" kern="1200" dirty="0">
                    <a:solidFill>
                      <a:schemeClr val="tx1"/>
                    </a:solidFill>
                    <a:latin typeface="+mn-lt"/>
                    <a:ea typeface="+mn-ea"/>
                    <a:cs typeface="Arial" panose="020B0604020202020204" pitchFamily="34" charset="0"/>
                  </a:defRPr>
                </a:lvl1pPr>
                <a:lvl2pPr marL="228600" indent="-230505" algn="l" defTabSz="914400" rtl="0" eaLnBrk="1" latinLnBrk="0" hangingPunct="1">
                  <a:lnSpc>
                    <a:spcPct val="100000"/>
                  </a:lnSpc>
                  <a:spcBef>
                    <a:spcPts val="0"/>
                  </a:spcBef>
                  <a:spcAft>
                    <a:spcPts val="300"/>
                  </a:spcAft>
                  <a:buClr>
                    <a:schemeClr val="accent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9420" indent="-208915" algn="l" defTabSz="914400" rtl="0" eaLnBrk="1" latinLnBrk="0" hangingPunct="1">
                  <a:lnSpc>
                    <a:spcPct val="100000"/>
                  </a:lnSpc>
                  <a:spcBef>
                    <a:spcPts val="0"/>
                  </a:spcBef>
                  <a:spcAft>
                    <a:spcPts val="300"/>
                  </a:spcAft>
                  <a:buClr>
                    <a:schemeClr val="accent1"/>
                  </a:buClr>
                  <a:buSzPct val="110000"/>
                  <a:buFont typeface="Arial" panose="020B0604020202020204" pitchFamily="34" charset="0"/>
                  <a:buChar char="‒"/>
                  <a:defRPr lang="en-US" sz="1600" kern="1200" dirty="0">
                    <a:solidFill>
                      <a:schemeClr val="tx1"/>
                    </a:solidFill>
                    <a:latin typeface="+mn-lt"/>
                    <a:ea typeface="+mn-ea"/>
                    <a:cs typeface="+mn-cs"/>
                  </a:defRPr>
                </a:lvl3pPr>
                <a:lvl4pPr marL="604520" indent="-154940" algn="l" defTabSz="914400" rtl="0" eaLnBrk="1" latinLnBrk="0" hangingPunct="1">
                  <a:lnSpc>
                    <a:spcPct val="100000"/>
                  </a:lnSpc>
                  <a:spcBef>
                    <a:spcPts val="0"/>
                  </a:spcBef>
                  <a:spcAft>
                    <a:spcPts val="300"/>
                  </a:spcAft>
                  <a:buClr>
                    <a:schemeClr val="accent1"/>
                  </a:buClr>
                  <a:buFont typeface="Arial" panose="020B0604020202020204" pitchFamily="34" charset="0"/>
                  <a:buChar char="•"/>
                  <a:defRPr lang="en-US" sz="1600" kern="1200" dirty="0">
                    <a:solidFill>
                      <a:schemeClr val="tx1"/>
                    </a:solidFill>
                    <a:latin typeface="+mn-lt"/>
                    <a:ea typeface="+mn-ea"/>
                    <a:cs typeface="+mn-cs"/>
                  </a:defRPr>
                </a:lvl4pPr>
                <a:lvl5pPr marL="813435" indent="-147320" algn="l" defTabSz="914400" rtl="0" eaLnBrk="1" latinLnBrk="0" hangingPunct="1">
                  <a:lnSpc>
                    <a:spcPct val="100000"/>
                  </a:lnSpc>
                  <a:spcBef>
                    <a:spcPts val="0"/>
                  </a:spcBef>
                  <a:spcAft>
                    <a:spcPts val="300"/>
                  </a:spcAft>
                  <a:buClr>
                    <a:schemeClr val="accent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Segoe UI" panose="020B0502040204020203" pitchFamily="34" charset="0"/>
                  <a:buNone/>
                  <a:defRPr/>
                </a:pPr>
                <a:r>
                  <a:rPr kumimoji="0" lang="zh-CN" altLang="en-US" sz="1400" b="1" i="0" u="none" strike="noStrike" kern="0" cap="none" spc="0" normalizeH="0" baseline="0" noProof="0" dirty="0">
                    <a:ln>
                      <a:noFill/>
                    </a:ln>
                    <a:solidFill>
                      <a:prstClr val="white"/>
                    </a:solidFill>
                    <a:effectLst/>
                    <a:uLnTx/>
                    <a:uFillTx/>
                    <a:cs typeface="+mn-ea"/>
                    <a:sym typeface="+mn-lt"/>
                  </a:rPr>
                  <a:t>三级头晕诊疗中心眩晕数据库</a:t>
                </a:r>
              </a:p>
            </p:txBody>
          </p:sp>
        </p:grpSp>
      </p:grpSp>
      <p:graphicFrame>
        <p:nvGraphicFramePr>
          <p:cNvPr id="16" name="图表 15"/>
          <p:cNvGraphicFramePr/>
          <p:nvPr/>
        </p:nvGraphicFramePr>
        <p:xfrm>
          <a:off x="1020277" y="2645744"/>
          <a:ext cx="4812632" cy="3031958"/>
        </p:xfrm>
        <a:graphic>
          <a:graphicData uri="http://schemas.openxmlformats.org/drawingml/2006/chart">
            <c:chart xmlns:c="http://schemas.openxmlformats.org/drawingml/2006/chart" xmlns:r="http://schemas.openxmlformats.org/officeDocument/2006/relationships" r:id="rId3"/>
          </a:graphicData>
        </a:graphic>
      </p:graphicFrame>
      <p:sp>
        <p:nvSpPr>
          <p:cNvPr id="18" name="文本框 17"/>
          <p:cNvSpPr txBox="1"/>
          <p:nvPr/>
        </p:nvSpPr>
        <p:spPr>
          <a:xfrm>
            <a:off x="2437582" y="5885974"/>
            <a:ext cx="2962191" cy="246221"/>
          </a:xfrm>
          <a:prstGeom prst="rect">
            <a:avLst/>
          </a:prstGeom>
          <a:noFill/>
        </p:spPr>
        <p:txBody>
          <a:bodyPr wrap="square">
            <a:spAutoFit/>
          </a:bodyPr>
          <a:lstStyle/>
          <a:p>
            <a:r>
              <a:rPr lang="en-US" altLang="zh-CN" sz="1000" b="0" i="0" dirty="0">
                <a:solidFill>
                  <a:srgbClr val="232323"/>
                </a:solidFill>
                <a:effectLst/>
                <a:cs typeface="+mn-ea"/>
                <a:sym typeface="+mn-lt"/>
              </a:rPr>
              <a:t>UVH</a:t>
            </a:r>
            <a:r>
              <a:rPr lang="zh-CN" altLang="en-US" sz="1000" b="0" i="0" dirty="0">
                <a:solidFill>
                  <a:srgbClr val="232323"/>
                </a:solidFill>
                <a:effectLst/>
                <a:cs typeface="+mn-ea"/>
                <a:sym typeface="+mn-lt"/>
              </a:rPr>
              <a:t>：未补偿的单侧前庭功能减退</a:t>
            </a:r>
            <a:endParaRPr lang="zh-CN" altLang="en-US" sz="1000" dirty="0">
              <a:cs typeface="+mn-ea"/>
              <a:sym typeface="+mn-lt"/>
            </a:endParaRPr>
          </a:p>
        </p:txBody>
      </p:sp>
      <p:sp>
        <p:nvSpPr>
          <p:cNvPr id="20" name="文本框 19"/>
          <p:cNvSpPr txBox="1"/>
          <p:nvPr/>
        </p:nvSpPr>
        <p:spPr>
          <a:xfrm>
            <a:off x="1287379" y="2129006"/>
            <a:ext cx="4420402" cy="307777"/>
          </a:xfrm>
          <a:prstGeom prst="rect">
            <a:avLst/>
          </a:prstGeom>
          <a:noFill/>
        </p:spPr>
        <p:txBody>
          <a:bodyPr wrap="square">
            <a:spAutoFit/>
          </a:bodyPr>
          <a:lstStyle/>
          <a:p>
            <a:pPr marL="285750" indent="-285750">
              <a:buFont typeface="Arial" panose="020B0604020202020204" pitchFamily="34" charset="0"/>
              <a:buChar char="•"/>
            </a:pPr>
            <a:r>
              <a:rPr lang="zh-CN" altLang="en-US" sz="1400" dirty="0">
                <a:solidFill>
                  <a:srgbClr val="232323"/>
                </a:solidFill>
                <a:cs typeface="+mn-ea"/>
                <a:sym typeface="+mn-lt"/>
              </a:rPr>
              <a:t>慢性前庭疾病患者中，</a:t>
            </a:r>
            <a:r>
              <a:rPr lang="en-US" altLang="zh-CN" sz="1400" b="0" i="0" dirty="0">
                <a:solidFill>
                  <a:srgbClr val="232323"/>
                </a:solidFill>
                <a:effectLst/>
                <a:cs typeface="+mn-ea"/>
                <a:sym typeface="+mn-lt"/>
              </a:rPr>
              <a:t>PPPD</a:t>
            </a:r>
            <a:r>
              <a:rPr lang="zh-CN" altLang="en-US" sz="1400" b="0" i="0" dirty="0">
                <a:solidFill>
                  <a:srgbClr val="232323"/>
                </a:solidFill>
                <a:effectLst/>
                <a:cs typeface="+mn-ea"/>
                <a:sym typeface="+mn-lt"/>
              </a:rPr>
              <a:t>是最常见的疾病之一</a:t>
            </a:r>
            <a:endParaRPr lang="zh-CN" altLang="en-US" sz="1400" dirty="0">
              <a:cs typeface="+mn-ea"/>
              <a:sym typeface="+mn-lt"/>
            </a:endParaRPr>
          </a:p>
        </p:txBody>
      </p:sp>
      <p:grpSp>
        <p:nvGrpSpPr>
          <p:cNvPr id="21" name="组合 20"/>
          <p:cNvGrpSpPr/>
          <p:nvPr/>
        </p:nvGrpSpPr>
        <p:grpSpPr>
          <a:xfrm>
            <a:off x="6266953" y="1441049"/>
            <a:ext cx="5085260" cy="4361783"/>
            <a:chOff x="501703" y="1509629"/>
            <a:chExt cx="5423345" cy="4525690"/>
          </a:xfrm>
        </p:grpSpPr>
        <p:sp>
          <p:nvSpPr>
            <p:cNvPr id="22" name="矩形 21"/>
            <p:cNvSpPr/>
            <p:nvPr/>
          </p:nvSpPr>
          <p:spPr>
            <a:xfrm>
              <a:off x="501703" y="1628952"/>
              <a:ext cx="5423345" cy="4406367"/>
            </a:xfrm>
            <a:prstGeom prst="rect">
              <a:avLst/>
            </a:prstGeom>
            <a:solidFill>
              <a:schemeClr val="bg1"/>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3" name="组合 22"/>
            <p:cNvGrpSpPr/>
            <p:nvPr/>
          </p:nvGrpSpPr>
          <p:grpSpPr>
            <a:xfrm>
              <a:off x="886441" y="1509629"/>
              <a:ext cx="4659668" cy="433572"/>
              <a:chOff x="1240186" y="1293828"/>
              <a:chExt cx="3886171" cy="433572"/>
            </a:xfrm>
          </p:grpSpPr>
          <p:grpSp>
            <p:nvGrpSpPr>
              <p:cNvPr id="24" name="组合 23"/>
              <p:cNvGrpSpPr/>
              <p:nvPr/>
            </p:nvGrpSpPr>
            <p:grpSpPr>
              <a:xfrm>
                <a:off x="1240186" y="1293828"/>
                <a:ext cx="3886171" cy="433572"/>
                <a:chOff x="6871533" y="1213302"/>
                <a:chExt cx="4113364" cy="440580"/>
              </a:xfrm>
            </p:grpSpPr>
            <p:sp>
              <p:nvSpPr>
                <p:cNvPr id="26" name="Rectangle 81"/>
                <p:cNvSpPr/>
                <p:nvPr/>
              </p:nvSpPr>
              <p:spPr>
                <a:xfrm>
                  <a:off x="6871533" y="1213302"/>
                  <a:ext cx="4113364" cy="32450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0000"/>
                      </a:solidFill>
                      <a:effectLst/>
                      <a:uLnTx/>
                      <a:uFillTx/>
                      <a:cs typeface="+mn-ea"/>
                      <a:sym typeface="+mn-lt"/>
                    </a:rPr>
                    <a:t>偏头痛的疼痛部位</a:t>
                  </a:r>
                  <a:endParaRPr kumimoji="0" lang="it-IT" sz="1400" b="1" i="0" u="none" strike="noStrike" kern="1200" cap="none" spc="0" normalizeH="0" baseline="30000" noProof="0" dirty="0">
                    <a:ln>
                      <a:noFill/>
                    </a:ln>
                    <a:solidFill>
                      <a:srgbClr val="000000"/>
                    </a:solidFill>
                    <a:effectLst/>
                    <a:uLnTx/>
                    <a:uFillTx/>
                    <a:cs typeface="+mn-ea"/>
                    <a:sym typeface="+mn-lt"/>
                  </a:endParaRPr>
                </a:p>
              </p:txBody>
            </p:sp>
            <p:sp>
              <p:nvSpPr>
                <p:cNvPr id="27" name="等腰三角形 26"/>
                <p:cNvSpPr/>
                <p:nvPr/>
              </p:nvSpPr>
              <p:spPr>
                <a:xfrm>
                  <a:off x="6956576" y="1221464"/>
                  <a:ext cx="315671" cy="115551"/>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等腰三角形 27"/>
                <p:cNvSpPr/>
                <p:nvPr/>
              </p:nvSpPr>
              <p:spPr>
                <a:xfrm>
                  <a:off x="10515037" y="1219082"/>
                  <a:ext cx="315671" cy="115551"/>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9" name="矩形: 圆顶角 28"/>
                <p:cNvSpPr/>
                <p:nvPr/>
              </p:nvSpPr>
              <p:spPr>
                <a:xfrm flipV="1">
                  <a:off x="7113174" y="1216332"/>
                  <a:ext cx="3557960" cy="437550"/>
                </a:xfrm>
                <a:prstGeom prst="round2SameRect">
                  <a:avLst>
                    <a:gd name="adj1" fmla="val 24798"/>
                    <a:gd name="adj2" fmla="val 0"/>
                  </a:avLst>
                </a:prstGeom>
                <a:solidFill>
                  <a:srgbClr val="008E3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grpSp>
          <p:sp>
            <p:nvSpPr>
              <p:cNvPr id="25" name="副标题 2"/>
              <p:cNvSpPr txBox="1"/>
              <p:nvPr/>
            </p:nvSpPr>
            <p:spPr>
              <a:xfrm>
                <a:off x="1543624" y="1386963"/>
                <a:ext cx="3361443" cy="223540"/>
              </a:xfrm>
              <a:prstGeom prst="rect">
                <a:avLst/>
              </a:prstGeom>
            </p:spPr>
            <p:txBody>
              <a:bodyPr vert="horz" wrap="square" lIns="0" tIns="0" rIns="0" bIns="0" rtlCol="0" anchor="ctr">
                <a:sp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lang="en-US" sz="1800" b="0" kern="1200" dirty="0">
                    <a:solidFill>
                      <a:schemeClr val="tx1"/>
                    </a:solidFill>
                    <a:latin typeface="+mn-lt"/>
                    <a:ea typeface="+mn-ea"/>
                    <a:cs typeface="Arial" panose="020B0604020202020204" pitchFamily="34" charset="0"/>
                  </a:defRPr>
                </a:lvl1pPr>
                <a:lvl2pPr marL="228600" indent="-230505" algn="l" defTabSz="914400" rtl="0" eaLnBrk="1" latinLnBrk="0" hangingPunct="1">
                  <a:lnSpc>
                    <a:spcPct val="100000"/>
                  </a:lnSpc>
                  <a:spcBef>
                    <a:spcPts val="0"/>
                  </a:spcBef>
                  <a:spcAft>
                    <a:spcPts val="300"/>
                  </a:spcAft>
                  <a:buClr>
                    <a:schemeClr val="accent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9420" indent="-208915" algn="l" defTabSz="914400" rtl="0" eaLnBrk="1" latinLnBrk="0" hangingPunct="1">
                  <a:lnSpc>
                    <a:spcPct val="100000"/>
                  </a:lnSpc>
                  <a:spcBef>
                    <a:spcPts val="0"/>
                  </a:spcBef>
                  <a:spcAft>
                    <a:spcPts val="300"/>
                  </a:spcAft>
                  <a:buClr>
                    <a:schemeClr val="accent1"/>
                  </a:buClr>
                  <a:buSzPct val="110000"/>
                  <a:buFont typeface="Arial" panose="020B0604020202020204" pitchFamily="34" charset="0"/>
                  <a:buChar char="‒"/>
                  <a:defRPr lang="en-US" sz="1600" kern="1200" dirty="0">
                    <a:solidFill>
                      <a:schemeClr val="tx1"/>
                    </a:solidFill>
                    <a:latin typeface="+mn-lt"/>
                    <a:ea typeface="+mn-ea"/>
                    <a:cs typeface="+mn-cs"/>
                  </a:defRPr>
                </a:lvl3pPr>
                <a:lvl4pPr marL="604520" indent="-154940" algn="l" defTabSz="914400" rtl="0" eaLnBrk="1" latinLnBrk="0" hangingPunct="1">
                  <a:lnSpc>
                    <a:spcPct val="100000"/>
                  </a:lnSpc>
                  <a:spcBef>
                    <a:spcPts val="0"/>
                  </a:spcBef>
                  <a:spcAft>
                    <a:spcPts val="300"/>
                  </a:spcAft>
                  <a:buClr>
                    <a:schemeClr val="accent1"/>
                  </a:buClr>
                  <a:buFont typeface="Arial" panose="020B0604020202020204" pitchFamily="34" charset="0"/>
                  <a:buChar char="•"/>
                  <a:defRPr lang="en-US" sz="1600" kern="1200" dirty="0">
                    <a:solidFill>
                      <a:schemeClr val="tx1"/>
                    </a:solidFill>
                    <a:latin typeface="+mn-lt"/>
                    <a:ea typeface="+mn-ea"/>
                    <a:cs typeface="+mn-cs"/>
                  </a:defRPr>
                </a:lvl4pPr>
                <a:lvl5pPr marL="813435" indent="-147320" algn="l" defTabSz="914400" rtl="0" eaLnBrk="1" latinLnBrk="0" hangingPunct="1">
                  <a:lnSpc>
                    <a:spcPct val="100000"/>
                  </a:lnSpc>
                  <a:spcBef>
                    <a:spcPts val="0"/>
                  </a:spcBef>
                  <a:spcAft>
                    <a:spcPts val="300"/>
                  </a:spcAft>
                  <a:buClr>
                    <a:schemeClr val="accent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Segoe UI" panose="020B0502040204020203" pitchFamily="34" charset="0"/>
                  <a:buNone/>
                  <a:defRPr/>
                </a:pPr>
                <a:r>
                  <a:rPr kumimoji="0" lang="en-US" altLang="zh-CN" sz="1400" b="1" i="0" u="none" strike="noStrike" kern="0" cap="none" spc="0" normalizeH="0" baseline="0" noProof="0" dirty="0">
                    <a:ln>
                      <a:noFill/>
                    </a:ln>
                    <a:solidFill>
                      <a:prstClr val="white"/>
                    </a:solidFill>
                    <a:effectLst/>
                    <a:uLnTx/>
                    <a:uFillTx/>
                    <a:cs typeface="+mn-ea"/>
                    <a:sym typeface="+mn-lt"/>
                  </a:rPr>
                  <a:t>PPPD</a:t>
                </a:r>
                <a:r>
                  <a:rPr kumimoji="0" lang="zh-CN" altLang="en-US" sz="1400" b="1" i="0" u="none" strike="noStrike" kern="0" cap="none" spc="0" normalizeH="0" baseline="0" noProof="0" dirty="0">
                    <a:ln>
                      <a:noFill/>
                    </a:ln>
                    <a:solidFill>
                      <a:prstClr val="white"/>
                    </a:solidFill>
                    <a:effectLst/>
                    <a:uLnTx/>
                    <a:uFillTx/>
                    <a:cs typeface="+mn-ea"/>
                    <a:sym typeface="+mn-lt"/>
                  </a:rPr>
                  <a:t>常见的诱发疾病</a:t>
                </a:r>
              </a:p>
            </p:txBody>
          </p:sp>
        </p:grpSp>
      </p:grpSp>
      <p:graphicFrame>
        <p:nvGraphicFramePr>
          <p:cNvPr id="30" name="图表 29"/>
          <p:cNvGraphicFramePr/>
          <p:nvPr/>
        </p:nvGraphicFramePr>
        <p:xfrm>
          <a:off x="6352673" y="2212607"/>
          <a:ext cx="4812632" cy="3465095"/>
        </p:xfrm>
        <a:graphic>
          <a:graphicData uri="http://schemas.openxmlformats.org/drawingml/2006/chart">
            <c:chart xmlns:c="http://schemas.openxmlformats.org/drawingml/2006/chart" xmlns:r="http://schemas.openxmlformats.org/officeDocument/2006/relationships" r:id="rId4"/>
          </a:graphicData>
        </a:graphic>
      </p:graphicFrame>
      <p:sp>
        <p:nvSpPr>
          <p:cNvPr id="31" name="圆角矩形 30"/>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cs typeface="+mn-ea"/>
                <a:sym typeface="+mn-lt"/>
              </a:rPr>
              <a:t>慢性前庭疾病中 </a:t>
            </a:r>
            <a:r>
              <a:rPr lang="en-US" altLang="zh-CN" dirty="0">
                <a:solidFill>
                  <a:schemeClr val="bg1"/>
                </a:solidFill>
                <a:cs typeface="+mn-ea"/>
                <a:sym typeface="+mn-lt"/>
              </a:rPr>
              <a:t>PPPD </a:t>
            </a:r>
            <a:r>
              <a:rPr lang="zh-CN" altLang="en-US" dirty="0">
                <a:solidFill>
                  <a:schemeClr val="bg1"/>
                </a:solidFill>
                <a:cs typeface="+mn-ea"/>
                <a:sym typeface="+mn-lt"/>
              </a:rPr>
              <a:t>占比超</a:t>
            </a:r>
            <a:r>
              <a:rPr lang="en-US" altLang="zh-CN" dirty="0">
                <a:solidFill>
                  <a:schemeClr val="bg1"/>
                </a:solidFill>
                <a:cs typeface="+mn-ea"/>
                <a:sym typeface="+mn-lt"/>
              </a:rPr>
              <a:t>1/3</a:t>
            </a:r>
            <a:r>
              <a:rPr lang="zh-CN" altLang="en-US" dirty="0">
                <a:solidFill>
                  <a:schemeClr val="bg1"/>
                </a:solidFill>
                <a:cs typeface="+mn-ea"/>
                <a:sym typeface="+mn-lt"/>
              </a:rPr>
              <a:t>，诱发疾病较多</a:t>
            </a:r>
          </a:p>
        </p:txBody>
      </p:sp>
      <p:sp>
        <p:nvSpPr>
          <p:cNvPr id="34" name="圆角矩形 33"/>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圆角矩形 34"/>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等腰三角形 8"/>
          <p:cNvSpPr/>
          <p:nvPr/>
        </p:nvSpPr>
        <p:spPr>
          <a:xfrm rot="5400000" flipV="1">
            <a:off x="4108325" y="2769605"/>
            <a:ext cx="4011985" cy="1694653"/>
          </a:xfrm>
          <a:custGeom>
            <a:avLst/>
            <a:gdLst>
              <a:gd name="connsiteX0" fmla="*/ 0 w 190722"/>
              <a:gd name="connsiteY0" fmla="*/ 311691 h 311691"/>
              <a:gd name="connsiteX1" fmla="*/ 190722 w 190722"/>
              <a:gd name="connsiteY1" fmla="*/ 0 h 311691"/>
              <a:gd name="connsiteX2" fmla="*/ 190722 w 190722"/>
              <a:gd name="connsiteY2" fmla="*/ 311691 h 311691"/>
              <a:gd name="connsiteX3" fmla="*/ 0 w 190722"/>
              <a:gd name="connsiteY3" fmla="*/ 311691 h 311691"/>
              <a:gd name="connsiteX0-1" fmla="*/ 0 w 190722"/>
              <a:gd name="connsiteY0-2" fmla="*/ 311691 h 311691"/>
              <a:gd name="connsiteX1-3" fmla="*/ 190722 w 190722"/>
              <a:gd name="connsiteY1-4" fmla="*/ 0 h 311691"/>
              <a:gd name="connsiteX2-5" fmla="*/ 162147 w 190722"/>
              <a:gd name="connsiteY2-6" fmla="*/ 311691 h 311691"/>
              <a:gd name="connsiteX3-7" fmla="*/ 0 w 190722"/>
              <a:gd name="connsiteY3-8" fmla="*/ 311691 h 311691"/>
              <a:gd name="connsiteX0-9" fmla="*/ 0 w 209772"/>
              <a:gd name="connsiteY0-10" fmla="*/ 318041 h 318041"/>
              <a:gd name="connsiteX1-11" fmla="*/ 209772 w 209772"/>
              <a:gd name="connsiteY1-12" fmla="*/ 0 h 318041"/>
              <a:gd name="connsiteX2-13" fmla="*/ 162147 w 209772"/>
              <a:gd name="connsiteY2-14" fmla="*/ 318041 h 318041"/>
              <a:gd name="connsiteX3-15" fmla="*/ 0 w 209772"/>
              <a:gd name="connsiteY3-16" fmla="*/ 318041 h 318041"/>
              <a:gd name="connsiteX0-17" fmla="*/ 0 w 209772"/>
              <a:gd name="connsiteY0-18" fmla="*/ 318041 h 318041"/>
              <a:gd name="connsiteX1-19" fmla="*/ 209772 w 209772"/>
              <a:gd name="connsiteY1-20" fmla="*/ 0 h 318041"/>
              <a:gd name="connsiteX2-21" fmla="*/ 208658 w 209772"/>
              <a:gd name="connsiteY2-22" fmla="*/ 118479 h 318041"/>
              <a:gd name="connsiteX3-23" fmla="*/ 0 w 209772"/>
              <a:gd name="connsiteY3-24" fmla="*/ 318041 h 318041"/>
              <a:gd name="connsiteX0-25" fmla="*/ 0 w 208668"/>
              <a:gd name="connsiteY0-26" fmla="*/ 436604 h 436604"/>
              <a:gd name="connsiteX1-27" fmla="*/ 199677 w 208668"/>
              <a:gd name="connsiteY1-28" fmla="*/ 0 h 436604"/>
              <a:gd name="connsiteX2-29" fmla="*/ 208658 w 208668"/>
              <a:gd name="connsiteY2-30" fmla="*/ 237042 h 436604"/>
              <a:gd name="connsiteX3-31" fmla="*/ 0 w 208668"/>
              <a:gd name="connsiteY3-32" fmla="*/ 436604 h 436604"/>
              <a:gd name="connsiteX0-33" fmla="*/ 0 w 275895"/>
              <a:gd name="connsiteY0-34" fmla="*/ 436604 h 436604"/>
              <a:gd name="connsiteX1-35" fmla="*/ 199677 w 275895"/>
              <a:gd name="connsiteY1-36" fmla="*/ 0 h 436604"/>
              <a:gd name="connsiteX2-37" fmla="*/ 275894 w 275895"/>
              <a:gd name="connsiteY2-38" fmla="*/ 291601 h 436604"/>
              <a:gd name="connsiteX3-39" fmla="*/ 0 w 275895"/>
              <a:gd name="connsiteY3-40" fmla="*/ 436604 h 436604"/>
              <a:gd name="connsiteX0-41" fmla="*/ 0 w 275895"/>
              <a:gd name="connsiteY0-42" fmla="*/ 437341 h 437341"/>
              <a:gd name="connsiteX1-43" fmla="*/ 192263 w 275895"/>
              <a:gd name="connsiteY1-44" fmla="*/ 0 h 437341"/>
              <a:gd name="connsiteX2-45" fmla="*/ 275894 w 275895"/>
              <a:gd name="connsiteY2-46" fmla="*/ 292338 h 437341"/>
              <a:gd name="connsiteX3-47" fmla="*/ 0 w 275895"/>
              <a:gd name="connsiteY3-48" fmla="*/ 437341 h 437341"/>
              <a:gd name="connsiteX0-49" fmla="*/ 0 w 275894"/>
              <a:gd name="connsiteY0-50" fmla="*/ 437341 h 437341"/>
              <a:gd name="connsiteX1-51" fmla="*/ 192263 w 275894"/>
              <a:gd name="connsiteY1-52" fmla="*/ 0 h 437341"/>
              <a:gd name="connsiteX2-53" fmla="*/ 275894 w 275894"/>
              <a:gd name="connsiteY2-54" fmla="*/ 292338 h 437341"/>
              <a:gd name="connsiteX3-55" fmla="*/ 0 w 275894"/>
              <a:gd name="connsiteY3-56" fmla="*/ 437341 h 437341"/>
              <a:gd name="connsiteX0-57" fmla="*/ 0 w 290624"/>
              <a:gd name="connsiteY0-58" fmla="*/ 437341 h 437341"/>
              <a:gd name="connsiteX1-59" fmla="*/ 192263 w 290624"/>
              <a:gd name="connsiteY1-60" fmla="*/ 0 h 437341"/>
              <a:gd name="connsiteX2-61" fmla="*/ 290624 w 290624"/>
              <a:gd name="connsiteY2-62" fmla="*/ 258862 h 437341"/>
              <a:gd name="connsiteX3-63" fmla="*/ 0 w 290624"/>
              <a:gd name="connsiteY3-64" fmla="*/ 437341 h 437341"/>
              <a:gd name="connsiteX0-65" fmla="*/ 0 w 273398"/>
              <a:gd name="connsiteY0-66" fmla="*/ 264736 h 264736"/>
              <a:gd name="connsiteX1-67" fmla="*/ 175037 w 273398"/>
              <a:gd name="connsiteY1-68" fmla="*/ 0 h 264736"/>
              <a:gd name="connsiteX2-69" fmla="*/ 273398 w 273398"/>
              <a:gd name="connsiteY2-70" fmla="*/ 258862 h 264736"/>
              <a:gd name="connsiteX3-71" fmla="*/ 0 w 273398"/>
              <a:gd name="connsiteY3-72" fmla="*/ 264736 h 264736"/>
              <a:gd name="connsiteX0-73" fmla="*/ 0 w 518243"/>
              <a:gd name="connsiteY0-74" fmla="*/ 264736 h 264736"/>
              <a:gd name="connsiteX1-75" fmla="*/ 175037 w 518243"/>
              <a:gd name="connsiteY1-76" fmla="*/ 0 h 264736"/>
              <a:gd name="connsiteX2-77" fmla="*/ 518243 w 518243"/>
              <a:gd name="connsiteY2-78" fmla="*/ 263326 h 264736"/>
              <a:gd name="connsiteX3-79" fmla="*/ 0 w 518243"/>
              <a:gd name="connsiteY3-80" fmla="*/ 264736 h 264736"/>
              <a:gd name="connsiteX0-81" fmla="*/ 0 w 518243"/>
              <a:gd name="connsiteY0-82" fmla="*/ 264736 h 264736"/>
              <a:gd name="connsiteX1-83" fmla="*/ 175037 w 518243"/>
              <a:gd name="connsiteY1-84" fmla="*/ 0 h 264736"/>
              <a:gd name="connsiteX2-85" fmla="*/ 518243 w 518243"/>
              <a:gd name="connsiteY2-86" fmla="*/ 263326 h 264736"/>
              <a:gd name="connsiteX3-87" fmla="*/ 0 w 518243"/>
              <a:gd name="connsiteY3-88" fmla="*/ 264736 h 264736"/>
              <a:gd name="connsiteX0-89" fmla="*/ 0 w 518243"/>
              <a:gd name="connsiteY0-90" fmla="*/ 264736 h 264736"/>
              <a:gd name="connsiteX1-91" fmla="*/ 175037 w 518243"/>
              <a:gd name="connsiteY1-92" fmla="*/ 0 h 264736"/>
              <a:gd name="connsiteX2-93" fmla="*/ 518243 w 518243"/>
              <a:gd name="connsiteY2-94" fmla="*/ 263326 h 264736"/>
              <a:gd name="connsiteX3-95" fmla="*/ 0 w 518243"/>
              <a:gd name="connsiteY3-96" fmla="*/ 264736 h 264736"/>
              <a:gd name="connsiteX0-97" fmla="*/ 0 w 518243"/>
              <a:gd name="connsiteY0-98" fmla="*/ 264736 h 264736"/>
              <a:gd name="connsiteX1-99" fmla="*/ 175037 w 518243"/>
              <a:gd name="connsiteY1-100" fmla="*/ 0 h 264736"/>
              <a:gd name="connsiteX2-101" fmla="*/ 518243 w 518243"/>
              <a:gd name="connsiteY2-102" fmla="*/ 263326 h 264736"/>
              <a:gd name="connsiteX3-103" fmla="*/ 0 w 518243"/>
              <a:gd name="connsiteY3-104" fmla="*/ 264736 h 264736"/>
              <a:gd name="connsiteX0-105" fmla="*/ 0 w 518243"/>
              <a:gd name="connsiteY0-106" fmla="*/ 264736 h 264736"/>
              <a:gd name="connsiteX1-107" fmla="*/ 175037 w 518243"/>
              <a:gd name="connsiteY1-108" fmla="*/ 0 h 264736"/>
              <a:gd name="connsiteX2-109" fmla="*/ 518243 w 518243"/>
              <a:gd name="connsiteY2-110" fmla="*/ 263326 h 264736"/>
              <a:gd name="connsiteX3-111" fmla="*/ 0 w 518243"/>
              <a:gd name="connsiteY3-112" fmla="*/ 264736 h 264736"/>
              <a:gd name="connsiteX0-113" fmla="*/ 0 w 522304"/>
              <a:gd name="connsiteY0-114" fmla="*/ 280843 h 280843"/>
              <a:gd name="connsiteX1-115" fmla="*/ 175037 w 522304"/>
              <a:gd name="connsiteY1-116" fmla="*/ 16107 h 280843"/>
              <a:gd name="connsiteX2-117" fmla="*/ 238045 w 522304"/>
              <a:gd name="connsiteY2-118" fmla="*/ 56335 h 280843"/>
              <a:gd name="connsiteX3-119" fmla="*/ 518243 w 522304"/>
              <a:gd name="connsiteY3-120" fmla="*/ 279433 h 280843"/>
              <a:gd name="connsiteX4" fmla="*/ 0 w 522304"/>
              <a:gd name="connsiteY4" fmla="*/ 280843 h 280843"/>
              <a:gd name="connsiteX0-121" fmla="*/ 0 w 522338"/>
              <a:gd name="connsiteY0-122" fmla="*/ 292974 h 292974"/>
              <a:gd name="connsiteX1-123" fmla="*/ 175037 w 522338"/>
              <a:gd name="connsiteY1-124" fmla="*/ 28238 h 292974"/>
              <a:gd name="connsiteX2-125" fmla="*/ 240506 w 522338"/>
              <a:gd name="connsiteY2-126" fmla="*/ 32755 h 292974"/>
              <a:gd name="connsiteX3-127" fmla="*/ 518243 w 522338"/>
              <a:gd name="connsiteY3-128" fmla="*/ 291564 h 292974"/>
              <a:gd name="connsiteX4-129" fmla="*/ 0 w 522338"/>
              <a:gd name="connsiteY4-130" fmla="*/ 292974 h 292974"/>
              <a:gd name="connsiteX0-131" fmla="*/ 0 w 522338"/>
              <a:gd name="connsiteY0-132" fmla="*/ 280728 h 280728"/>
              <a:gd name="connsiteX1-133" fmla="*/ 175037 w 522338"/>
              <a:gd name="connsiteY1-134" fmla="*/ 15992 h 280728"/>
              <a:gd name="connsiteX2-135" fmla="*/ 240506 w 522338"/>
              <a:gd name="connsiteY2-136" fmla="*/ 20509 h 280728"/>
              <a:gd name="connsiteX3-137" fmla="*/ 518243 w 522338"/>
              <a:gd name="connsiteY3-138" fmla="*/ 279318 h 280728"/>
              <a:gd name="connsiteX4-139" fmla="*/ 0 w 522338"/>
              <a:gd name="connsiteY4-140" fmla="*/ 280728 h 280728"/>
              <a:gd name="connsiteX0-141" fmla="*/ 0 w 522338"/>
              <a:gd name="connsiteY0-142" fmla="*/ 264736 h 264736"/>
              <a:gd name="connsiteX1-143" fmla="*/ 175037 w 522338"/>
              <a:gd name="connsiteY1-144" fmla="*/ 0 h 264736"/>
              <a:gd name="connsiteX2-145" fmla="*/ 240506 w 522338"/>
              <a:gd name="connsiteY2-146" fmla="*/ 4517 h 264736"/>
              <a:gd name="connsiteX3-147" fmla="*/ 518243 w 522338"/>
              <a:gd name="connsiteY3-148" fmla="*/ 263326 h 264736"/>
              <a:gd name="connsiteX4-149" fmla="*/ 0 w 522338"/>
              <a:gd name="connsiteY4-150" fmla="*/ 264736 h 264736"/>
              <a:gd name="connsiteX0-151" fmla="*/ 0 w 518243"/>
              <a:gd name="connsiteY0-152" fmla="*/ 264736 h 264736"/>
              <a:gd name="connsiteX1-153" fmla="*/ 175037 w 518243"/>
              <a:gd name="connsiteY1-154" fmla="*/ 0 h 264736"/>
              <a:gd name="connsiteX2-155" fmla="*/ 240506 w 518243"/>
              <a:gd name="connsiteY2-156" fmla="*/ 4517 h 264736"/>
              <a:gd name="connsiteX3-157" fmla="*/ 518243 w 518243"/>
              <a:gd name="connsiteY3-158" fmla="*/ 263326 h 264736"/>
              <a:gd name="connsiteX4-159" fmla="*/ 0 w 518243"/>
              <a:gd name="connsiteY4-160" fmla="*/ 264736 h 264736"/>
              <a:gd name="connsiteX0-161" fmla="*/ 0 w 518243"/>
              <a:gd name="connsiteY0-162" fmla="*/ 264736 h 264736"/>
              <a:gd name="connsiteX1-163" fmla="*/ 175037 w 518243"/>
              <a:gd name="connsiteY1-164" fmla="*/ 0 h 264736"/>
              <a:gd name="connsiteX2-165" fmla="*/ 240506 w 518243"/>
              <a:gd name="connsiteY2-166" fmla="*/ 4517 h 264736"/>
              <a:gd name="connsiteX3-167" fmla="*/ 518243 w 518243"/>
              <a:gd name="connsiteY3-168" fmla="*/ 263326 h 264736"/>
              <a:gd name="connsiteX4-169" fmla="*/ 0 w 518243"/>
              <a:gd name="connsiteY4-170" fmla="*/ 264736 h 264736"/>
            </a:gdLst>
            <a:ahLst/>
            <a:cxnLst>
              <a:cxn ang="0">
                <a:pos x="connsiteX0-1" y="connsiteY0-2"/>
              </a:cxn>
              <a:cxn ang="0">
                <a:pos x="connsiteX1-3" y="connsiteY1-4"/>
              </a:cxn>
              <a:cxn ang="0">
                <a:pos x="connsiteX2-5" y="connsiteY2-6"/>
              </a:cxn>
              <a:cxn ang="0">
                <a:pos x="connsiteX3-7" y="connsiteY3-8"/>
              </a:cxn>
              <a:cxn ang="0">
                <a:pos x="connsiteX4-129" y="connsiteY4-130"/>
              </a:cxn>
            </a:cxnLst>
            <a:rect l="l" t="t" r="r" b="b"/>
            <a:pathLst>
              <a:path w="518243" h="264736">
                <a:moveTo>
                  <a:pt x="0" y="264736"/>
                </a:moveTo>
                <a:lnTo>
                  <a:pt x="175037" y="0"/>
                </a:lnTo>
                <a:lnTo>
                  <a:pt x="240506" y="4517"/>
                </a:lnTo>
                <a:cubicBezTo>
                  <a:pt x="297707" y="48405"/>
                  <a:pt x="465639" y="215492"/>
                  <a:pt x="518243" y="263326"/>
                </a:cubicBezTo>
                <a:lnTo>
                  <a:pt x="0" y="264736"/>
                </a:lnTo>
                <a:close/>
              </a:path>
            </a:pathLst>
          </a:custGeom>
          <a:gradFill>
            <a:gsLst>
              <a:gs pos="95000">
                <a:srgbClr val="008E3F">
                  <a:alpha val="25000"/>
                </a:srgbClr>
              </a:gs>
              <a:gs pos="0">
                <a:srgbClr val="F4EDF9">
                  <a:alpha val="0"/>
                </a:srgbClr>
              </a:gs>
            </a:gsLst>
            <a:lin ang="5400000" scaled="0"/>
          </a:gradFill>
          <a:ln w="9525" cap="flat" cmpd="sng" algn="ctr">
            <a:noFill/>
            <a:prstDash val="solid"/>
            <a:miter lim="800000"/>
          </a:ln>
          <a:effectLst/>
        </p:spPr>
        <p:txBody>
          <a:bodyPr lIns="121917" tIns="60958" rIns="121917" bIns="6095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dirty="0">
              <a:ln>
                <a:noFill/>
              </a:ln>
              <a:solidFill>
                <a:prstClr val="white"/>
              </a:solidFill>
              <a:effectLst/>
              <a:uLnTx/>
              <a:uFillTx/>
              <a:cs typeface="+mn-ea"/>
              <a:sym typeface="+mn-lt"/>
            </a:endParaRPr>
          </a:p>
        </p:txBody>
      </p:sp>
      <p:sp>
        <p:nvSpPr>
          <p:cNvPr id="2" name="标题 1"/>
          <p:cNvSpPr>
            <a:spLocks noGrp="1"/>
          </p:cNvSpPr>
          <p:nvPr>
            <p:ph type="title"/>
          </p:nvPr>
        </p:nvSpPr>
        <p:spPr/>
        <p:txBody>
          <a:bodyPr>
            <a:normAutofit/>
          </a:bodyPr>
          <a:lstStyle/>
          <a:p>
            <a:r>
              <a:rPr lang="en-US" altLang="zh-CN" sz="2800" b="1" dirty="0">
                <a:latin typeface="+mn-lt"/>
                <a:ea typeface="+mn-ea"/>
                <a:cs typeface="+mn-ea"/>
                <a:sym typeface="+mn-lt"/>
              </a:rPr>
              <a:t> </a:t>
            </a:r>
            <a:endParaRPr lang="zh-CN" altLang="en-US" sz="2800" b="1" dirty="0">
              <a:latin typeface="+mn-lt"/>
              <a:ea typeface="+mn-ea"/>
              <a:cs typeface="+mn-ea"/>
              <a:sym typeface="+mn-lt"/>
            </a:endParaRPr>
          </a:p>
        </p:txBody>
      </p:sp>
      <p:sp>
        <p:nvSpPr>
          <p:cNvPr id="11" name="内容占位符 10"/>
          <p:cNvSpPr>
            <a:spLocks noGrp="1"/>
          </p:cNvSpPr>
          <p:nvPr>
            <p:ph sz="quarter" idx="13"/>
          </p:nvPr>
        </p:nvSpPr>
        <p:spPr/>
        <p:txBody>
          <a:bodyPr>
            <a:normAutofit/>
          </a:bodyPr>
          <a:lstStyle/>
          <a:p>
            <a:pPr marL="228600" indent="-228600">
              <a:lnSpc>
                <a:spcPct val="120000"/>
              </a:lnSpc>
              <a:buFont typeface="+mj-lt"/>
              <a:buAutoNum type="arabicPeriod"/>
            </a:pPr>
            <a:r>
              <a:rPr lang="zh-CN" altLang="en-US" dirty="0">
                <a:cs typeface="+mn-ea"/>
                <a:sym typeface="+mn-lt"/>
              </a:rPr>
              <a:t>李康之，等</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a:t>
            </a:r>
            <a:r>
              <a:rPr lang="en-US" altLang="zh-CN" dirty="0">
                <a:cs typeface="+mn-ea"/>
                <a:sym typeface="+mn-lt"/>
              </a:rPr>
              <a:t>PPPD</a:t>
            </a:r>
            <a:r>
              <a:rPr lang="zh-CN" altLang="en-US" dirty="0">
                <a:cs typeface="+mn-ea"/>
                <a:sym typeface="+mn-lt"/>
              </a:rPr>
              <a:t>）诊断标准：</a:t>
            </a:r>
            <a:r>
              <a:rPr lang="en-US" altLang="zh-CN" dirty="0">
                <a:cs typeface="+mn-ea"/>
                <a:sym typeface="+mn-lt"/>
              </a:rPr>
              <a:t>Bárány</a:t>
            </a:r>
            <a:r>
              <a:rPr lang="zh-CN" altLang="en-US" dirty="0">
                <a:cs typeface="+mn-ea"/>
                <a:sym typeface="+mn-lt"/>
              </a:rPr>
              <a:t>学会前庭疾病分类委员会共识</a:t>
            </a:r>
            <a:r>
              <a:rPr lang="en-US" altLang="zh-CN" dirty="0">
                <a:cs typeface="+mn-ea"/>
                <a:sym typeface="+mn-lt"/>
              </a:rPr>
              <a:t>》</a:t>
            </a:r>
            <a:r>
              <a:rPr lang="zh-CN" altLang="en-US" dirty="0">
                <a:cs typeface="+mn-ea"/>
                <a:sym typeface="+mn-lt"/>
              </a:rPr>
              <a:t>编译</a:t>
            </a:r>
          </a:p>
        </p:txBody>
      </p:sp>
      <p:pic>
        <p:nvPicPr>
          <p:cNvPr id="8" name="图片 7"/>
          <p:cNvPicPr>
            <a:picLocks noChangeAspect="1"/>
          </p:cNvPicPr>
          <p:nvPr/>
        </p:nvPicPr>
        <p:blipFill>
          <a:blip r:embed="rId3"/>
          <a:stretch>
            <a:fillRect/>
          </a:stretch>
        </p:blipFill>
        <p:spPr>
          <a:xfrm>
            <a:off x="15943717" y="709008"/>
            <a:ext cx="5429930" cy="3483351"/>
          </a:xfrm>
          <a:prstGeom prst="rect">
            <a:avLst/>
          </a:prstGeom>
        </p:spPr>
      </p:pic>
      <p:pic>
        <p:nvPicPr>
          <p:cNvPr id="10" name="图片 9"/>
          <p:cNvPicPr>
            <a:picLocks noChangeAspect="1"/>
          </p:cNvPicPr>
          <p:nvPr/>
        </p:nvPicPr>
        <p:blipFill>
          <a:blip r:embed="rId4"/>
          <a:stretch>
            <a:fillRect/>
          </a:stretch>
        </p:blipFill>
        <p:spPr>
          <a:xfrm>
            <a:off x="13705115" y="3429000"/>
            <a:ext cx="9982200" cy="2009775"/>
          </a:xfrm>
          <a:prstGeom prst="rect">
            <a:avLst/>
          </a:prstGeom>
        </p:spPr>
      </p:pic>
      <p:grpSp>
        <p:nvGrpSpPr>
          <p:cNvPr id="5" name="组合 4"/>
          <p:cNvGrpSpPr/>
          <p:nvPr/>
        </p:nvGrpSpPr>
        <p:grpSpPr>
          <a:xfrm>
            <a:off x="810630" y="1641350"/>
            <a:ext cx="5190407" cy="4055935"/>
            <a:chOff x="6439050" y="2299502"/>
            <a:chExt cx="4905376" cy="3611403"/>
          </a:xfrm>
        </p:grpSpPr>
        <p:grpSp>
          <p:nvGrpSpPr>
            <p:cNvPr id="6" name="组合 5"/>
            <p:cNvGrpSpPr/>
            <p:nvPr/>
          </p:nvGrpSpPr>
          <p:grpSpPr>
            <a:xfrm>
              <a:off x="6439050" y="2348715"/>
              <a:ext cx="4905376" cy="3562190"/>
              <a:chOff x="6439050" y="2348715"/>
              <a:chExt cx="4905376" cy="3084730"/>
            </a:xfrm>
          </p:grpSpPr>
          <p:sp>
            <p:nvSpPr>
              <p:cNvPr id="16" name="Freeform 69"/>
              <p:cNvSpPr/>
              <p:nvPr/>
            </p:nvSpPr>
            <p:spPr bwMode="auto">
              <a:xfrm>
                <a:off x="6439050" y="2348715"/>
                <a:ext cx="4905376" cy="3084730"/>
              </a:xfrm>
              <a:custGeom>
                <a:avLst/>
                <a:gdLst>
                  <a:gd name="T0" fmla="*/ 415 w 415"/>
                  <a:gd name="T1" fmla="*/ 430 h 433"/>
                  <a:gd name="T2" fmla="*/ 412 w 415"/>
                  <a:gd name="T3" fmla="*/ 433 h 433"/>
                  <a:gd name="T4" fmla="*/ 3 w 415"/>
                  <a:gd name="T5" fmla="*/ 433 h 433"/>
                  <a:gd name="T6" fmla="*/ 0 w 415"/>
                  <a:gd name="T7" fmla="*/ 430 h 433"/>
                  <a:gd name="T8" fmla="*/ 0 w 415"/>
                  <a:gd name="T9" fmla="*/ 2 h 433"/>
                  <a:gd name="T10" fmla="*/ 3 w 415"/>
                  <a:gd name="T11" fmla="*/ 0 h 433"/>
                  <a:gd name="T12" fmla="*/ 412 w 415"/>
                  <a:gd name="T13" fmla="*/ 0 h 433"/>
                  <a:gd name="T14" fmla="*/ 415 w 415"/>
                  <a:gd name="T15" fmla="*/ 2 h 433"/>
                  <a:gd name="T16" fmla="*/ 415 w 415"/>
                  <a:gd name="T17" fmla="*/ 43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5" h="433">
                    <a:moveTo>
                      <a:pt x="415" y="430"/>
                    </a:moveTo>
                    <a:cubicBezTo>
                      <a:pt x="415" y="431"/>
                      <a:pt x="413" y="433"/>
                      <a:pt x="412" y="433"/>
                    </a:cubicBezTo>
                    <a:cubicBezTo>
                      <a:pt x="3" y="433"/>
                      <a:pt x="3" y="433"/>
                      <a:pt x="3" y="433"/>
                    </a:cubicBezTo>
                    <a:cubicBezTo>
                      <a:pt x="1" y="433"/>
                      <a:pt x="0" y="431"/>
                      <a:pt x="0" y="430"/>
                    </a:cubicBezTo>
                    <a:cubicBezTo>
                      <a:pt x="0" y="2"/>
                      <a:pt x="0" y="2"/>
                      <a:pt x="0" y="2"/>
                    </a:cubicBezTo>
                    <a:cubicBezTo>
                      <a:pt x="0" y="1"/>
                      <a:pt x="1" y="0"/>
                      <a:pt x="3" y="0"/>
                    </a:cubicBezTo>
                    <a:cubicBezTo>
                      <a:pt x="412" y="0"/>
                      <a:pt x="412" y="0"/>
                      <a:pt x="412" y="0"/>
                    </a:cubicBezTo>
                    <a:cubicBezTo>
                      <a:pt x="413" y="0"/>
                      <a:pt x="415" y="1"/>
                      <a:pt x="415" y="2"/>
                    </a:cubicBezTo>
                    <a:cubicBezTo>
                      <a:pt x="415" y="430"/>
                      <a:pt x="415" y="430"/>
                      <a:pt x="415" y="430"/>
                    </a:cubicBezTo>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Rectangle 72"/>
              <p:cNvSpPr>
                <a:spLocks noChangeArrowheads="1"/>
              </p:cNvSpPr>
              <p:nvPr/>
            </p:nvSpPr>
            <p:spPr bwMode="auto">
              <a:xfrm>
                <a:off x="6542786" y="2427882"/>
                <a:ext cx="4697905" cy="292798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 name="组合 6"/>
            <p:cNvGrpSpPr/>
            <p:nvPr/>
          </p:nvGrpSpPr>
          <p:grpSpPr>
            <a:xfrm>
              <a:off x="8494863" y="2299502"/>
              <a:ext cx="793750" cy="211138"/>
              <a:chOff x="8358338" y="2299502"/>
              <a:chExt cx="793750" cy="211138"/>
            </a:xfrm>
          </p:grpSpPr>
          <p:sp>
            <p:nvSpPr>
              <p:cNvPr id="9" name="Freeform 73"/>
              <p:cNvSpPr>
                <a:spLocks noEditPoints="1"/>
              </p:cNvSpPr>
              <p:nvPr/>
            </p:nvSpPr>
            <p:spPr bwMode="auto">
              <a:xfrm>
                <a:off x="8371038" y="2324902"/>
                <a:ext cx="769938" cy="179388"/>
              </a:xfrm>
              <a:custGeom>
                <a:avLst/>
                <a:gdLst>
                  <a:gd name="T0" fmla="*/ 119 w 124"/>
                  <a:gd name="T1" fmla="*/ 29 h 29"/>
                  <a:gd name="T2" fmla="*/ 5 w 124"/>
                  <a:gd name="T3" fmla="*/ 29 h 29"/>
                  <a:gd name="T4" fmla="*/ 0 w 124"/>
                  <a:gd name="T5" fmla="*/ 23 h 29"/>
                  <a:gd name="T6" fmla="*/ 0 w 124"/>
                  <a:gd name="T7" fmla="*/ 5 h 29"/>
                  <a:gd name="T8" fmla="*/ 5 w 124"/>
                  <a:gd name="T9" fmla="*/ 0 h 29"/>
                  <a:gd name="T10" fmla="*/ 119 w 124"/>
                  <a:gd name="T11" fmla="*/ 0 h 29"/>
                  <a:gd name="T12" fmla="*/ 124 w 124"/>
                  <a:gd name="T13" fmla="*/ 5 h 29"/>
                  <a:gd name="T14" fmla="*/ 124 w 124"/>
                  <a:gd name="T15" fmla="*/ 23 h 29"/>
                  <a:gd name="T16" fmla="*/ 119 w 124"/>
                  <a:gd name="T17" fmla="*/ 29 h 29"/>
                  <a:gd name="T18" fmla="*/ 5 w 124"/>
                  <a:gd name="T19" fmla="*/ 3 h 29"/>
                  <a:gd name="T20" fmla="*/ 3 w 124"/>
                  <a:gd name="T21" fmla="*/ 5 h 29"/>
                  <a:gd name="T22" fmla="*/ 3 w 124"/>
                  <a:gd name="T23" fmla="*/ 23 h 29"/>
                  <a:gd name="T24" fmla="*/ 5 w 124"/>
                  <a:gd name="T25" fmla="*/ 25 h 29"/>
                  <a:gd name="T26" fmla="*/ 119 w 124"/>
                  <a:gd name="T27" fmla="*/ 25 h 29"/>
                  <a:gd name="T28" fmla="*/ 121 w 124"/>
                  <a:gd name="T29" fmla="*/ 23 h 29"/>
                  <a:gd name="T30" fmla="*/ 121 w 124"/>
                  <a:gd name="T31" fmla="*/ 5 h 29"/>
                  <a:gd name="T32" fmla="*/ 119 w 124"/>
                  <a:gd name="T33" fmla="*/ 3 h 29"/>
                  <a:gd name="T34" fmla="*/ 5 w 124"/>
                  <a:gd name="T35"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9">
                    <a:moveTo>
                      <a:pt x="119" y="29"/>
                    </a:moveTo>
                    <a:cubicBezTo>
                      <a:pt x="5" y="29"/>
                      <a:pt x="5" y="29"/>
                      <a:pt x="5" y="29"/>
                    </a:cubicBezTo>
                    <a:cubicBezTo>
                      <a:pt x="2" y="29"/>
                      <a:pt x="0" y="26"/>
                      <a:pt x="0" y="23"/>
                    </a:cubicBezTo>
                    <a:cubicBezTo>
                      <a:pt x="0" y="5"/>
                      <a:pt x="0" y="5"/>
                      <a:pt x="0" y="5"/>
                    </a:cubicBezTo>
                    <a:cubicBezTo>
                      <a:pt x="0" y="2"/>
                      <a:pt x="2" y="0"/>
                      <a:pt x="5" y="0"/>
                    </a:cubicBezTo>
                    <a:cubicBezTo>
                      <a:pt x="119" y="0"/>
                      <a:pt x="119" y="0"/>
                      <a:pt x="119" y="0"/>
                    </a:cubicBezTo>
                    <a:cubicBezTo>
                      <a:pt x="122" y="0"/>
                      <a:pt x="124" y="2"/>
                      <a:pt x="124" y="5"/>
                    </a:cubicBezTo>
                    <a:cubicBezTo>
                      <a:pt x="124" y="23"/>
                      <a:pt x="124" y="23"/>
                      <a:pt x="124" y="23"/>
                    </a:cubicBezTo>
                    <a:cubicBezTo>
                      <a:pt x="124" y="26"/>
                      <a:pt x="122" y="29"/>
                      <a:pt x="119" y="29"/>
                    </a:cubicBezTo>
                    <a:close/>
                    <a:moveTo>
                      <a:pt x="5" y="3"/>
                    </a:moveTo>
                    <a:cubicBezTo>
                      <a:pt x="4" y="3"/>
                      <a:pt x="3" y="4"/>
                      <a:pt x="3" y="5"/>
                    </a:cubicBezTo>
                    <a:cubicBezTo>
                      <a:pt x="3" y="23"/>
                      <a:pt x="3" y="23"/>
                      <a:pt x="3" y="23"/>
                    </a:cubicBezTo>
                    <a:cubicBezTo>
                      <a:pt x="3" y="24"/>
                      <a:pt x="4" y="25"/>
                      <a:pt x="5" y="25"/>
                    </a:cubicBezTo>
                    <a:cubicBezTo>
                      <a:pt x="119" y="25"/>
                      <a:pt x="119" y="25"/>
                      <a:pt x="119" y="25"/>
                    </a:cubicBezTo>
                    <a:cubicBezTo>
                      <a:pt x="120" y="25"/>
                      <a:pt x="121" y="24"/>
                      <a:pt x="121" y="23"/>
                    </a:cubicBezTo>
                    <a:cubicBezTo>
                      <a:pt x="121" y="5"/>
                      <a:pt x="121" y="5"/>
                      <a:pt x="121" y="5"/>
                    </a:cubicBezTo>
                    <a:cubicBezTo>
                      <a:pt x="121" y="4"/>
                      <a:pt x="120" y="3"/>
                      <a:pt x="119" y="3"/>
                    </a:cubicBezTo>
                    <a:lnTo>
                      <a:pt x="5" y="3"/>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Freeform 74"/>
              <p:cNvSpPr/>
              <p:nvPr/>
            </p:nvSpPr>
            <p:spPr bwMode="auto">
              <a:xfrm>
                <a:off x="8358338" y="2405865"/>
                <a:ext cx="100013" cy="104775"/>
              </a:xfrm>
              <a:custGeom>
                <a:avLst/>
                <a:gdLst>
                  <a:gd name="T0" fmla="*/ 13 w 16"/>
                  <a:gd name="T1" fmla="*/ 17 h 17"/>
                  <a:gd name="T2" fmla="*/ 7 w 16"/>
                  <a:gd name="T3" fmla="*/ 17 h 17"/>
                  <a:gd name="T4" fmla="*/ 0 w 16"/>
                  <a:gd name="T5" fmla="*/ 10 h 17"/>
                  <a:gd name="T6" fmla="*/ 0 w 16"/>
                  <a:gd name="T7" fmla="*/ 3 h 17"/>
                  <a:gd name="T8" fmla="*/ 3 w 16"/>
                  <a:gd name="T9" fmla="*/ 0 h 17"/>
                  <a:gd name="T10" fmla="*/ 6 w 16"/>
                  <a:gd name="T11" fmla="*/ 3 h 17"/>
                  <a:gd name="T12" fmla="*/ 6 w 16"/>
                  <a:gd name="T13" fmla="*/ 10 h 17"/>
                  <a:gd name="T14" fmla="*/ 7 w 16"/>
                  <a:gd name="T15" fmla="*/ 11 h 17"/>
                  <a:gd name="T16" fmla="*/ 13 w 16"/>
                  <a:gd name="T17" fmla="*/ 11 h 17"/>
                  <a:gd name="T18" fmla="*/ 16 w 16"/>
                  <a:gd name="T19" fmla="*/ 14 h 17"/>
                  <a:gd name="T20" fmla="*/ 13 w 16"/>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3" y="17"/>
                    </a:moveTo>
                    <a:cubicBezTo>
                      <a:pt x="7" y="17"/>
                      <a:pt x="7" y="17"/>
                      <a:pt x="7" y="17"/>
                    </a:cubicBezTo>
                    <a:cubicBezTo>
                      <a:pt x="3" y="17"/>
                      <a:pt x="0" y="14"/>
                      <a:pt x="0" y="10"/>
                    </a:cubicBezTo>
                    <a:cubicBezTo>
                      <a:pt x="0" y="3"/>
                      <a:pt x="0" y="3"/>
                      <a:pt x="0" y="3"/>
                    </a:cubicBezTo>
                    <a:cubicBezTo>
                      <a:pt x="0" y="1"/>
                      <a:pt x="2" y="0"/>
                      <a:pt x="3" y="0"/>
                    </a:cubicBezTo>
                    <a:cubicBezTo>
                      <a:pt x="5" y="0"/>
                      <a:pt x="6" y="1"/>
                      <a:pt x="6" y="3"/>
                    </a:cubicBezTo>
                    <a:cubicBezTo>
                      <a:pt x="6" y="10"/>
                      <a:pt x="6" y="10"/>
                      <a:pt x="6" y="10"/>
                    </a:cubicBezTo>
                    <a:cubicBezTo>
                      <a:pt x="6" y="11"/>
                      <a:pt x="7" y="11"/>
                      <a:pt x="7" y="11"/>
                    </a:cubicBezTo>
                    <a:cubicBezTo>
                      <a:pt x="13" y="11"/>
                      <a:pt x="13" y="11"/>
                      <a:pt x="13" y="11"/>
                    </a:cubicBezTo>
                    <a:cubicBezTo>
                      <a:pt x="15" y="11"/>
                      <a:pt x="16" y="12"/>
                      <a:pt x="16" y="14"/>
                    </a:cubicBezTo>
                    <a:cubicBezTo>
                      <a:pt x="16" y="16"/>
                      <a:pt x="15" y="17"/>
                      <a:pt x="13" y="1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 name="Freeform 75"/>
              <p:cNvSpPr/>
              <p:nvPr/>
            </p:nvSpPr>
            <p:spPr bwMode="auto">
              <a:xfrm>
                <a:off x="9053663" y="2405865"/>
                <a:ext cx="98425" cy="104775"/>
              </a:xfrm>
              <a:custGeom>
                <a:avLst/>
                <a:gdLst>
                  <a:gd name="T0" fmla="*/ 9 w 16"/>
                  <a:gd name="T1" fmla="*/ 17 h 17"/>
                  <a:gd name="T2" fmla="*/ 3 w 16"/>
                  <a:gd name="T3" fmla="*/ 17 h 17"/>
                  <a:gd name="T4" fmla="*/ 0 w 16"/>
                  <a:gd name="T5" fmla="*/ 14 h 17"/>
                  <a:gd name="T6" fmla="*/ 3 w 16"/>
                  <a:gd name="T7" fmla="*/ 11 h 17"/>
                  <a:gd name="T8" fmla="*/ 9 w 16"/>
                  <a:gd name="T9" fmla="*/ 11 h 17"/>
                  <a:gd name="T10" fmla="*/ 10 w 16"/>
                  <a:gd name="T11" fmla="*/ 10 h 17"/>
                  <a:gd name="T12" fmla="*/ 10 w 16"/>
                  <a:gd name="T13" fmla="*/ 3 h 17"/>
                  <a:gd name="T14" fmla="*/ 13 w 16"/>
                  <a:gd name="T15" fmla="*/ 0 h 17"/>
                  <a:gd name="T16" fmla="*/ 16 w 16"/>
                  <a:gd name="T17" fmla="*/ 3 h 17"/>
                  <a:gd name="T18" fmla="*/ 16 w 16"/>
                  <a:gd name="T19" fmla="*/ 10 h 17"/>
                  <a:gd name="T20" fmla="*/ 9 w 16"/>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9" y="17"/>
                    </a:moveTo>
                    <a:cubicBezTo>
                      <a:pt x="3" y="17"/>
                      <a:pt x="3" y="17"/>
                      <a:pt x="3" y="17"/>
                    </a:cubicBezTo>
                    <a:cubicBezTo>
                      <a:pt x="2" y="17"/>
                      <a:pt x="0" y="16"/>
                      <a:pt x="0" y="14"/>
                    </a:cubicBezTo>
                    <a:cubicBezTo>
                      <a:pt x="0" y="12"/>
                      <a:pt x="2" y="11"/>
                      <a:pt x="3" y="11"/>
                    </a:cubicBezTo>
                    <a:cubicBezTo>
                      <a:pt x="9" y="11"/>
                      <a:pt x="9" y="11"/>
                      <a:pt x="9" y="11"/>
                    </a:cubicBezTo>
                    <a:cubicBezTo>
                      <a:pt x="10" y="11"/>
                      <a:pt x="10" y="11"/>
                      <a:pt x="10" y="10"/>
                    </a:cubicBezTo>
                    <a:cubicBezTo>
                      <a:pt x="10" y="3"/>
                      <a:pt x="10" y="3"/>
                      <a:pt x="10" y="3"/>
                    </a:cubicBezTo>
                    <a:cubicBezTo>
                      <a:pt x="10" y="1"/>
                      <a:pt x="11" y="0"/>
                      <a:pt x="13" y="0"/>
                    </a:cubicBezTo>
                    <a:cubicBezTo>
                      <a:pt x="15" y="0"/>
                      <a:pt x="16" y="1"/>
                      <a:pt x="16" y="3"/>
                    </a:cubicBezTo>
                    <a:cubicBezTo>
                      <a:pt x="16" y="10"/>
                      <a:pt x="16" y="10"/>
                      <a:pt x="16" y="10"/>
                    </a:cubicBezTo>
                    <a:cubicBezTo>
                      <a:pt x="16" y="14"/>
                      <a:pt x="13" y="17"/>
                      <a:pt x="9" y="1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Freeform 76"/>
              <p:cNvSpPr/>
              <p:nvPr/>
            </p:nvSpPr>
            <p:spPr bwMode="auto">
              <a:xfrm>
                <a:off x="8402788" y="2299502"/>
                <a:ext cx="712788" cy="68263"/>
              </a:xfrm>
              <a:custGeom>
                <a:avLst/>
                <a:gdLst>
                  <a:gd name="T0" fmla="*/ 115 w 115"/>
                  <a:gd name="T1" fmla="*/ 7 h 11"/>
                  <a:gd name="T2" fmla="*/ 111 w 115"/>
                  <a:gd name="T3" fmla="*/ 11 h 11"/>
                  <a:gd name="T4" fmla="*/ 4 w 115"/>
                  <a:gd name="T5" fmla="*/ 11 h 11"/>
                  <a:gd name="T6" fmla="*/ 0 w 115"/>
                  <a:gd name="T7" fmla="*/ 7 h 11"/>
                  <a:gd name="T8" fmla="*/ 0 w 115"/>
                  <a:gd name="T9" fmla="*/ 4 h 11"/>
                  <a:gd name="T10" fmla="*/ 4 w 115"/>
                  <a:gd name="T11" fmla="*/ 0 h 11"/>
                  <a:gd name="T12" fmla="*/ 111 w 115"/>
                  <a:gd name="T13" fmla="*/ 0 h 11"/>
                  <a:gd name="T14" fmla="*/ 115 w 115"/>
                  <a:gd name="T15" fmla="*/ 4 h 11"/>
                  <a:gd name="T16" fmla="*/ 115 w 115"/>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
                    <a:moveTo>
                      <a:pt x="115" y="7"/>
                    </a:moveTo>
                    <a:cubicBezTo>
                      <a:pt x="115" y="9"/>
                      <a:pt x="113" y="11"/>
                      <a:pt x="111" y="11"/>
                    </a:cubicBezTo>
                    <a:cubicBezTo>
                      <a:pt x="4" y="11"/>
                      <a:pt x="4" y="11"/>
                      <a:pt x="4" y="11"/>
                    </a:cubicBezTo>
                    <a:cubicBezTo>
                      <a:pt x="2" y="11"/>
                      <a:pt x="0" y="9"/>
                      <a:pt x="0" y="7"/>
                    </a:cubicBezTo>
                    <a:cubicBezTo>
                      <a:pt x="0" y="4"/>
                      <a:pt x="0" y="4"/>
                      <a:pt x="0" y="4"/>
                    </a:cubicBezTo>
                    <a:cubicBezTo>
                      <a:pt x="0" y="2"/>
                      <a:pt x="2" y="0"/>
                      <a:pt x="4" y="0"/>
                    </a:cubicBezTo>
                    <a:cubicBezTo>
                      <a:pt x="111" y="0"/>
                      <a:pt x="111" y="0"/>
                      <a:pt x="111" y="0"/>
                    </a:cubicBezTo>
                    <a:cubicBezTo>
                      <a:pt x="113" y="0"/>
                      <a:pt x="115" y="2"/>
                      <a:pt x="115" y="4"/>
                    </a:cubicBezTo>
                    <a:lnTo>
                      <a:pt x="115" y="7"/>
                    </a:lnTo>
                    <a:close/>
                  </a:path>
                </a:pathLst>
              </a:custGeom>
              <a:solidFill>
                <a:srgbClr val="93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Freeform 77"/>
              <p:cNvSpPr/>
              <p:nvPr/>
            </p:nvSpPr>
            <p:spPr bwMode="auto">
              <a:xfrm>
                <a:off x="8402788" y="2312202"/>
                <a:ext cx="712788" cy="31750"/>
              </a:xfrm>
              <a:custGeom>
                <a:avLst/>
                <a:gdLst>
                  <a:gd name="T0" fmla="*/ 115 w 115"/>
                  <a:gd name="T1" fmla="*/ 3 h 5"/>
                  <a:gd name="T2" fmla="*/ 111 w 115"/>
                  <a:gd name="T3" fmla="*/ 5 h 5"/>
                  <a:gd name="T4" fmla="*/ 4 w 115"/>
                  <a:gd name="T5" fmla="*/ 5 h 5"/>
                  <a:gd name="T6" fmla="*/ 0 w 115"/>
                  <a:gd name="T7" fmla="*/ 3 h 5"/>
                  <a:gd name="T8" fmla="*/ 0 w 115"/>
                  <a:gd name="T9" fmla="*/ 1 h 5"/>
                  <a:gd name="T10" fmla="*/ 4 w 115"/>
                  <a:gd name="T11" fmla="*/ 0 h 5"/>
                  <a:gd name="T12" fmla="*/ 111 w 115"/>
                  <a:gd name="T13" fmla="*/ 0 h 5"/>
                  <a:gd name="T14" fmla="*/ 115 w 115"/>
                  <a:gd name="T15" fmla="*/ 1 h 5"/>
                  <a:gd name="T16" fmla="*/ 115 w 11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5">
                    <a:moveTo>
                      <a:pt x="115" y="3"/>
                    </a:moveTo>
                    <a:cubicBezTo>
                      <a:pt x="115" y="4"/>
                      <a:pt x="113" y="5"/>
                      <a:pt x="111" y="5"/>
                    </a:cubicBezTo>
                    <a:cubicBezTo>
                      <a:pt x="4" y="5"/>
                      <a:pt x="4" y="5"/>
                      <a:pt x="4" y="5"/>
                    </a:cubicBezTo>
                    <a:cubicBezTo>
                      <a:pt x="2" y="5"/>
                      <a:pt x="0" y="4"/>
                      <a:pt x="0" y="3"/>
                    </a:cubicBezTo>
                    <a:cubicBezTo>
                      <a:pt x="0" y="1"/>
                      <a:pt x="0" y="1"/>
                      <a:pt x="0" y="1"/>
                    </a:cubicBezTo>
                    <a:cubicBezTo>
                      <a:pt x="0" y="0"/>
                      <a:pt x="2" y="0"/>
                      <a:pt x="4" y="0"/>
                    </a:cubicBezTo>
                    <a:cubicBezTo>
                      <a:pt x="111" y="0"/>
                      <a:pt x="111" y="0"/>
                      <a:pt x="111" y="0"/>
                    </a:cubicBezTo>
                    <a:cubicBezTo>
                      <a:pt x="113" y="0"/>
                      <a:pt x="115" y="0"/>
                      <a:pt x="115" y="1"/>
                    </a:cubicBezTo>
                    <a:lnTo>
                      <a:pt x="115" y="3"/>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22" name="矩形标注 169"/>
          <p:cNvSpPr/>
          <p:nvPr/>
        </p:nvSpPr>
        <p:spPr>
          <a:xfrm>
            <a:off x="6922558" y="1477583"/>
            <a:ext cx="4458812" cy="4327014"/>
          </a:xfrm>
          <a:prstGeom prst="roundRect">
            <a:avLst>
              <a:gd name="adj" fmla="val 5508"/>
            </a:avLst>
          </a:prstGeom>
          <a:solidFill>
            <a:sysClr val="window" lastClr="FFFFFF"/>
          </a:solidFill>
          <a:ln w="25400" cap="flat" cmpd="sng" algn="ctr">
            <a:solidFill>
              <a:srgbClr val="008E3F"/>
            </a:solid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1" i="1" u="none" strike="noStrike" kern="0" cap="none" spc="0" normalizeH="0" baseline="0" noProof="0" dirty="0">
              <a:ln>
                <a:noFill/>
              </a:ln>
              <a:solidFill>
                <a:srgbClr val="FFFFFF"/>
              </a:solidFill>
              <a:effectLst/>
              <a:uLnTx/>
              <a:uFillTx/>
              <a:cs typeface="+mn-ea"/>
              <a:sym typeface="+mn-lt"/>
            </a:endParaRPr>
          </a:p>
        </p:txBody>
      </p:sp>
      <p:sp>
        <p:nvSpPr>
          <p:cNvPr id="24" name="文本框 23"/>
          <p:cNvSpPr txBox="1"/>
          <p:nvPr/>
        </p:nvSpPr>
        <p:spPr>
          <a:xfrm>
            <a:off x="7052310" y="1997627"/>
            <a:ext cx="4095147" cy="3100849"/>
          </a:xfrm>
          <a:prstGeom prst="rect">
            <a:avLst/>
          </a:prstGeom>
          <a:noFill/>
        </p:spPr>
        <p:txBody>
          <a:bodyPr wrap="square" rtlCol="0">
            <a:spAutoFit/>
          </a:bodyPr>
          <a:lstStyle/>
          <a:p>
            <a:pPr marL="285750" marR="0" lvl="0" indent="-285750" algn="just" defTabSz="914400" rtl="0" eaLnBrk="1" fontAlgn="auto" latinLnBrk="0" hangingPunct="1">
              <a:lnSpc>
                <a:spcPct val="150000"/>
              </a:lnSpc>
              <a:spcBef>
                <a:spcPts val="1200"/>
              </a:spcBef>
              <a:spcAft>
                <a:spcPts val="0"/>
              </a:spcAft>
              <a:buClrTx/>
              <a:buSzTx/>
              <a:buFont typeface="Wingdings" panose="05000000000000000000" pitchFamily="2" charset="2"/>
              <a:buChar char="u"/>
              <a:defRPr/>
            </a:pPr>
            <a:r>
              <a:rPr kumimoji="0" lang="en-US" altLang="zh-CN" sz="1400" i="0" u="none" strike="noStrike" kern="1200" cap="none" spc="0" normalizeH="0" noProof="0" dirty="0">
                <a:ln>
                  <a:noFill/>
                </a:ln>
                <a:effectLst/>
                <a:uLnTx/>
                <a:uFillTx/>
                <a:cs typeface="+mn-ea"/>
                <a:sym typeface="+mn-lt"/>
              </a:rPr>
              <a:t>PPPD</a:t>
            </a:r>
            <a:r>
              <a:rPr kumimoji="0" lang="zh-CN" altLang="en-US" sz="1400" i="0" u="none" strike="noStrike" kern="1200" cap="none" spc="0" normalizeH="0" noProof="0" dirty="0">
                <a:ln>
                  <a:noFill/>
                </a:ln>
                <a:effectLst/>
                <a:uLnTx/>
                <a:uFillTx/>
                <a:cs typeface="+mn-ea"/>
                <a:sym typeface="+mn-lt"/>
              </a:rPr>
              <a:t>被认为是一个</a:t>
            </a:r>
            <a:r>
              <a:rPr kumimoji="0" lang="zh-CN" altLang="en-US" sz="1400" b="1" i="0" u="none" strike="noStrike" kern="1200" cap="none" spc="0" normalizeH="0" noProof="0" dirty="0">
                <a:ln>
                  <a:noFill/>
                </a:ln>
                <a:effectLst/>
                <a:uLnTx/>
                <a:uFillTx/>
                <a:cs typeface="+mn-ea"/>
                <a:sym typeface="+mn-lt"/>
              </a:rPr>
              <a:t>动态演变</a:t>
            </a:r>
            <a:r>
              <a:rPr kumimoji="0" lang="zh-CN" altLang="en-US" sz="1400" i="0" u="none" strike="noStrike" kern="1200" cap="none" spc="0" normalizeH="0" noProof="0" dirty="0">
                <a:ln>
                  <a:noFill/>
                </a:ln>
                <a:effectLst/>
                <a:uLnTx/>
                <a:uFillTx/>
                <a:cs typeface="+mn-ea"/>
                <a:sym typeface="+mn-lt"/>
              </a:rPr>
              <a:t>的过程。约</a:t>
            </a:r>
            <a:r>
              <a:rPr kumimoji="0" lang="en-US" altLang="zh-CN" sz="1400" b="1" i="0" u="none" strike="noStrike" kern="1200" cap="none" spc="0" normalizeH="0" noProof="0" dirty="0">
                <a:ln>
                  <a:noFill/>
                </a:ln>
                <a:effectLst/>
                <a:uLnTx/>
                <a:uFillTx/>
                <a:cs typeface="+mn-ea"/>
                <a:sym typeface="+mn-lt"/>
              </a:rPr>
              <a:t>70%</a:t>
            </a:r>
            <a:r>
              <a:rPr kumimoji="0" lang="zh-CN" altLang="en-US" sz="1400" i="0" u="none" strike="noStrike" kern="1200" cap="none" spc="0" normalizeH="0" noProof="0" dirty="0">
                <a:ln>
                  <a:noFill/>
                </a:ln>
                <a:effectLst/>
                <a:uLnTx/>
                <a:uFillTx/>
                <a:cs typeface="+mn-ea"/>
                <a:sym typeface="+mn-lt"/>
              </a:rPr>
              <a:t>的患者由</a:t>
            </a:r>
            <a:r>
              <a:rPr kumimoji="0" lang="zh-CN" altLang="en-US" sz="1400" b="1" i="0" u="none" strike="noStrike" kern="1200" cap="none" spc="0" normalizeH="0" noProof="0" dirty="0">
                <a:ln>
                  <a:noFill/>
                </a:ln>
                <a:effectLst/>
                <a:uLnTx/>
                <a:uFillTx/>
                <a:cs typeface="+mn-ea"/>
                <a:sym typeface="+mn-lt"/>
              </a:rPr>
              <a:t>结构性前庭综合征</a:t>
            </a:r>
            <a:r>
              <a:rPr kumimoji="0" lang="zh-CN" altLang="en-US" sz="1400" i="0" u="none" strike="noStrike" kern="1200" cap="none" spc="0" normalizeH="0" noProof="0" dirty="0">
                <a:ln>
                  <a:noFill/>
                </a:ln>
                <a:effectLst/>
                <a:uLnTx/>
                <a:uFillTx/>
                <a:cs typeface="+mn-ea"/>
                <a:sym typeface="+mn-lt"/>
              </a:rPr>
              <a:t>（例如前庭神经炎、</a:t>
            </a:r>
            <a:r>
              <a:rPr kumimoji="0" lang="en-US" altLang="zh-CN" sz="1400" i="0" u="none" strike="noStrike" kern="1200" cap="none" spc="0" normalizeH="0" noProof="0" dirty="0">
                <a:ln>
                  <a:noFill/>
                </a:ln>
                <a:effectLst/>
                <a:uLnTx/>
                <a:uFillTx/>
                <a:cs typeface="+mn-ea"/>
                <a:sym typeface="+mn-lt"/>
              </a:rPr>
              <a:t>BPPV</a:t>
            </a:r>
            <a:r>
              <a:rPr kumimoji="0" lang="zh-CN" altLang="en-US" sz="1400" i="0" u="none" strike="noStrike" kern="1200" cap="none" spc="0" normalizeH="0" noProof="0" dirty="0">
                <a:ln>
                  <a:noFill/>
                </a:ln>
                <a:effectLst/>
                <a:uLnTx/>
                <a:uFillTx/>
                <a:cs typeface="+mn-ea"/>
                <a:sym typeface="+mn-lt"/>
              </a:rPr>
              <a:t>）或其他内科疾病</a:t>
            </a:r>
            <a:r>
              <a:rPr kumimoji="0" lang="zh-CN" altLang="en-US" sz="1400" b="1" i="0" u="none" strike="noStrike" kern="1200" cap="none" spc="0" normalizeH="0" noProof="0" dirty="0">
                <a:ln>
                  <a:noFill/>
                </a:ln>
                <a:effectLst/>
                <a:uLnTx/>
                <a:uFillTx/>
                <a:cs typeface="+mn-ea"/>
                <a:sym typeface="+mn-lt"/>
              </a:rPr>
              <a:t>所触发</a:t>
            </a:r>
            <a:r>
              <a:rPr kumimoji="0" lang="zh-CN" altLang="en-US" sz="1400" i="0" u="none" strike="noStrike" kern="1200" cap="none" spc="0" normalizeH="0" noProof="0" dirty="0">
                <a:ln>
                  <a:noFill/>
                </a:ln>
                <a:effectLst/>
                <a:uLnTx/>
                <a:uFillTx/>
                <a:cs typeface="+mn-ea"/>
                <a:sym typeface="+mn-lt"/>
              </a:rPr>
              <a:t>（黑点</a:t>
            </a:r>
            <a:r>
              <a:rPr kumimoji="0" lang="en-US" altLang="zh-CN" sz="1400" i="0" u="none" strike="noStrike" kern="1200" cap="none" spc="0" normalizeH="0" noProof="0" dirty="0">
                <a:ln>
                  <a:noFill/>
                </a:ln>
                <a:effectLst/>
                <a:uLnTx/>
                <a:uFillTx/>
                <a:cs typeface="+mn-ea"/>
                <a:sym typeface="+mn-lt"/>
              </a:rPr>
              <a:t>a</a:t>
            </a:r>
            <a:r>
              <a:rPr kumimoji="0" lang="zh-CN" altLang="en-US" sz="1400" i="0" u="none" strike="noStrike" kern="1200" cap="none" spc="0" normalizeH="0" noProof="0" dirty="0">
                <a:ln>
                  <a:noFill/>
                </a:ln>
                <a:effectLst/>
                <a:uLnTx/>
                <a:uFillTx/>
                <a:cs typeface="+mn-ea"/>
                <a:sym typeface="+mn-lt"/>
              </a:rPr>
              <a:t>）</a:t>
            </a:r>
            <a:endParaRPr kumimoji="0" lang="en-US" altLang="zh-CN" sz="1400" i="0" u="none" strike="noStrike" kern="1200" cap="none" spc="0" normalizeH="0" noProof="0" dirty="0">
              <a:ln>
                <a:noFill/>
              </a:ln>
              <a:effectLst/>
              <a:uLnTx/>
              <a:uFillTx/>
              <a:cs typeface="+mn-ea"/>
              <a:sym typeface="+mn-lt"/>
            </a:endParaRPr>
          </a:p>
          <a:p>
            <a:pPr marL="285750" lvl="0" indent="-285750" algn="just">
              <a:lnSpc>
                <a:spcPct val="150000"/>
              </a:lnSpc>
              <a:spcBef>
                <a:spcPts val="1200"/>
              </a:spcBef>
              <a:buFont typeface="Wingdings" panose="05000000000000000000" pitchFamily="2" charset="2"/>
              <a:buChar char="u"/>
              <a:defRPr/>
            </a:pPr>
            <a:r>
              <a:rPr lang="zh-CN" altLang="en-US" sz="1400" dirty="0">
                <a:cs typeface="+mn-ea"/>
                <a:sym typeface="+mn-lt"/>
              </a:rPr>
              <a:t>焦虑相关的人格特质或前驱存在的焦虑可能会增加演变为</a:t>
            </a:r>
            <a:r>
              <a:rPr lang="en-US" altLang="zh-CN" sz="1400" dirty="0">
                <a:cs typeface="+mn-ea"/>
                <a:sym typeface="+mn-lt"/>
              </a:rPr>
              <a:t>PPPD</a:t>
            </a:r>
            <a:r>
              <a:rPr lang="zh-CN" altLang="en-US" sz="1400" dirty="0">
                <a:cs typeface="+mn-ea"/>
                <a:sym typeface="+mn-lt"/>
              </a:rPr>
              <a:t>的风险</a:t>
            </a:r>
            <a:endParaRPr lang="en-US" altLang="zh-CN" sz="1400" dirty="0">
              <a:cs typeface="+mn-ea"/>
              <a:sym typeface="+mn-lt"/>
            </a:endParaRPr>
          </a:p>
          <a:p>
            <a:pPr marL="285750" lvl="0" indent="-285750" algn="just">
              <a:lnSpc>
                <a:spcPct val="150000"/>
              </a:lnSpc>
              <a:spcBef>
                <a:spcPts val="1200"/>
              </a:spcBef>
              <a:buFont typeface="Wingdings" panose="05000000000000000000" pitchFamily="2" charset="2"/>
              <a:buChar char="u"/>
              <a:defRPr/>
            </a:pPr>
            <a:r>
              <a:rPr lang="zh-CN" altLang="en-US" sz="1400" dirty="0">
                <a:cs typeface="+mn-ea"/>
                <a:sym typeface="+mn-lt"/>
              </a:rPr>
              <a:t>约</a:t>
            </a:r>
            <a:r>
              <a:rPr lang="en-US" altLang="zh-CN" sz="1400" b="1" dirty="0">
                <a:cs typeface="+mn-ea"/>
                <a:sym typeface="+mn-lt"/>
              </a:rPr>
              <a:t>30%</a:t>
            </a:r>
            <a:r>
              <a:rPr lang="zh-CN" altLang="en-US" sz="1400" dirty="0">
                <a:cs typeface="+mn-ea"/>
                <a:sym typeface="+mn-lt"/>
              </a:rPr>
              <a:t>的患者始于</a:t>
            </a:r>
            <a:r>
              <a:rPr lang="zh-CN" altLang="en-US" sz="1400" b="1" dirty="0">
                <a:cs typeface="+mn-ea"/>
                <a:sym typeface="+mn-lt"/>
              </a:rPr>
              <a:t>急性心理创伤</a:t>
            </a:r>
            <a:r>
              <a:rPr lang="zh-CN" altLang="en-US" sz="1400" dirty="0">
                <a:cs typeface="+mn-ea"/>
                <a:sym typeface="+mn-lt"/>
              </a:rPr>
              <a:t>（黑点</a:t>
            </a:r>
            <a:r>
              <a:rPr lang="en-US" altLang="zh-CN" sz="1400" dirty="0">
                <a:cs typeface="+mn-ea"/>
                <a:sym typeface="+mn-lt"/>
              </a:rPr>
              <a:t>b</a:t>
            </a:r>
            <a:r>
              <a:rPr lang="zh-CN" altLang="en-US" sz="1400" dirty="0">
                <a:cs typeface="+mn-ea"/>
                <a:sym typeface="+mn-lt"/>
              </a:rPr>
              <a:t>），之后进展为功能性疾病 </a:t>
            </a:r>
            <a:r>
              <a:rPr lang="en-US" altLang="zh-CN" sz="1400" dirty="0">
                <a:cs typeface="+mn-ea"/>
                <a:sym typeface="+mn-lt"/>
              </a:rPr>
              <a:t> </a:t>
            </a:r>
            <a:endParaRPr lang="zh-CN" altLang="en-US" sz="1400" dirty="0">
              <a:cs typeface="+mn-ea"/>
              <a:sym typeface="+mn-lt"/>
            </a:endParaRPr>
          </a:p>
          <a:p>
            <a:pPr marL="285750" lvl="0" indent="-285750" algn="just">
              <a:lnSpc>
                <a:spcPct val="150000"/>
              </a:lnSpc>
              <a:spcBef>
                <a:spcPts val="1200"/>
              </a:spcBef>
              <a:buFont typeface="Wingdings" panose="05000000000000000000" pitchFamily="2" charset="2"/>
              <a:buChar char="u"/>
              <a:defRPr/>
            </a:pPr>
            <a:r>
              <a:rPr lang="en-US" altLang="zh-CN" sz="1400" dirty="0">
                <a:cs typeface="+mn-ea"/>
                <a:sym typeface="+mn-lt"/>
              </a:rPr>
              <a:t>PPPD</a:t>
            </a:r>
            <a:r>
              <a:rPr lang="zh-CN" altLang="en-US" sz="1400" dirty="0">
                <a:cs typeface="+mn-ea"/>
                <a:sym typeface="+mn-lt"/>
              </a:rPr>
              <a:t>可以与结构性或精神心理性疾病共存</a:t>
            </a:r>
            <a:endParaRPr kumimoji="0" lang="zh-CN" altLang="en-US" sz="1400" i="0" u="none" strike="noStrike" kern="1200" cap="none" spc="0" normalizeH="0" noProof="0" dirty="0">
              <a:ln>
                <a:noFill/>
              </a:ln>
              <a:effectLst/>
              <a:uLnTx/>
              <a:uFillTx/>
              <a:cs typeface="+mn-ea"/>
              <a:sym typeface="+mn-lt"/>
            </a:endParaRPr>
          </a:p>
        </p:txBody>
      </p:sp>
      <p:pic>
        <p:nvPicPr>
          <p:cNvPr id="27" name="图片 26"/>
          <p:cNvPicPr>
            <a:picLocks noChangeAspect="1"/>
          </p:cNvPicPr>
          <p:nvPr/>
        </p:nvPicPr>
        <p:blipFill>
          <a:blip r:embed="rId5"/>
          <a:stretch>
            <a:fillRect/>
          </a:stretch>
        </p:blipFill>
        <p:spPr>
          <a:xfrm>
            <a:off x="977080" y="2135003"/>
            <a:ext cx="4683278" cy="2970028"/>
          </a:xfrm>
          <a:prstGeom prst="rect">
            <a:avLst/>
          </a:prstGeom>
        </p:spPr>
      </p:pic>
      <p:pic>
        <p:nvPicPr>
          <p:cNvPr id="29" name="图片 28"/>
          <p:cNvPicPr>
            <a:picLocks noChangeAspect="1"/>
          </p:cNvPicPr>
          <p:nvPr/>
        </p:nvPicPr>
        <p:blipFill>
          <a:blip r:embed="rId6"/>
          <a:stretch>
            <a:fillRect/>
          </a:stretch>
        </p:blipFill>
        <p:spPr>
          <a:xfrm>
            <a:off x="2381350" y="5194784"/>
            <a:ext cx="1962150" cy="257175"/>
          </a:xfrm>
          <a:prstGeom prst="rect">
            <a:avLst/>
          </a:prstGeom>
        </p:spPr>
      </p:pic>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cs typeface="+mn-ea"/>
                <a:sym typeface="+mn-lt"/>
              </a:rPr>
              <a:t>PPPD</a:t>
            </a:r>
            <a:r>
              <a:rPr lang="zh-CN" altLang="en-US" dirty="0">
                <a:solidFill>
                  <a:schemeClr val="bg1"/>
                </a:solidFill>
                <a:cs typeface="+mn-ea"/>
                <a:sym typeface="+mn-lt"/>
              </a:rPr>
              <a:t>的发病机制复杂，导致诊断难度增加</a:t>
            </a:r>
          </a:p>
        </p:txBody>
      </p:sp>
      <p:sp>
        <p:nvSpPr>
          <p:cNvPr id="19" name="圆角矩形 1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圆角矩形 1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内容占位符 10"/>
          <p:cNvSpPr>
            <a:spLocks noGrp="1"/>
          </p:cNvSpPr>
          <p:nvPr>
            <p:ph sz="quarter" idx="13"/>
          </p:nvPr>
        </p:nvSpPr>
        <p:spPr/>
        <p:txBody>
          <a:bodyPr>
            <a:normAutofit fontScale="92500"/>
          </a:bodyPr>
          <a:lstStyle/>
          <a:p>
            <a:pPr marL="228600" indent="-228600">
              <a:lnSpc>
                <a:spcPct val="120000"/>
              </a:lnSpc>
              <a:buFont typeface="+mj-lt"/>
              <a:buAutoNum type="arabicPeriod"/>
            </a:pPr>
            <a:r>
              <a:rPr lang="en-US" altLang="zh-CN" dirty="0">
                <a:cs typeface="+mn-ea"/>
                <a:sym typeface="+mn-lt"/>
              </a:rPr>
              <a:t>Wang Y, et al. Lin Chuang Er Bi Yan Hou Tou Jing Wai Ke Za Zhi. 2021 Oct;35(10):935-937. Chinese.</a:t>
            </a:r>
          </a:p>
          <a:p>
            <a:pPr marL="228600" indent="-228600">
              <a:lnSpc>
                <a:spcPct val="120000"/>
              </a:lnSpc>
              <a:buFont typeface="+mj-lt"/>
              <a:buAutoNum type="arabicPeriod"/>
            </a:pPr>
            <a:r>
              <a:rPr lang="zh-CN" altLang="en-US" dirty="0">
                <a:cs typeface="+mn-ea"/>
                <a:sym typeface="+mn-lt"/>
              </a:rPr>
              <a:t>付长永</a:t>
            </a:r>
            <a:r>
              <a:rPr lang="en-US" altLang="zh-CN" dirty="0">
                <a:cs typeface="+mn-ea"/>
                <a:sym typeface="+mn-lt"/>
              </a:rPr>
              <a:t>,</a:t>
            </a:r>
            <a:r>
              <a:rPr lang="zh-CN" altLang="en-US" dirty="0">
                <a:cs typeface="+mn-ea"/>
                <a:sym typeface="+mn-lt"/>
              </a:rPr>
              <a:t>闫福岭</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感知性头晕的误诊及过度检查原因分析</a:t>
            </a:r>
            <a:r>
              <a:rPr lang="en-US" altLang="zh-CN" dirty="0">
                <a:cs typeface="+mn-ea"/>
                <a:sym typeface="+mn-lt"/>
              </a:rPr>
              <a:t>[J].</a:t>
            </a:r>
            <a:r>
              <a:rPr lang="zh-CN" altLang="en-US" dirty="0">
                <a:cs typeface="+mn-ea"/>
                <a:sym typeface="+mn-lt"/>
              </a:rPr>
              <a:t>临床误诊误治</a:t>
            </a:r>
            <a:r>
              <a:rPr lang="en-US" altLang="zh-CN" dirty="0">
                <a:cs typeface="+mn-ea"/>
                <a:sym typeface="+mn-lt"/>
              </a:rPr>
              <a:t>, 2022, 35(9):5-8.</a:t>
            </a:r>
            <a:endParaRPr lang="zh-CN" altLang="en-US" dirty="0">
              <a:cs typeface="+mn-ea"/>
              <a:sym typeface="+mn-lt"/>
            </a:endParaRPr>
          </a:p>
        </p:txBody>
      </p:sp>
      <p:sp>
        <p:nvSpPr>
          <p:cNvPr id="4" name="文本框 3"/>
          <p:cNvSpPr txBox="1"/>
          <p:nvPr/>
        </p:nvSpPr>
        <p:spPr>
          <a:xfrm>
            <a:off x="13170300" y="1997839"/>
            <a:ext cx="4751213" cy="2862322"/>
          </a:xfrm>
          <a:prstGeom prst="rect">
            <a:avLst/>
          </a:prstGeom>
          <a:noFill/>
        </p:spPr>
        <p:txBody>
          <a:bodyPr wrap="square">
            <a:spAutoFit/>
          </a:bodyPr>
          <a:lstStyle/>
          <a:p>
            <a:r>
              <a:rPr lang="en-US" altLang="zh-CN" b="0" i="0" dirty="0">
                <a:solidFill>
                  <a:srgbClr val="1B1B1B"/>
                </a:solidFill>
                <a:effectLst/>
                <a:cs typeface="+mn-ea"/>
                <a:sym typeface="+mn-lt"/>
              </a:rPr>
              <a:t>PPPD</a:t>
            </a:r>
            <a:r>
              <a:rPr lang="zh-CN" altLang="en-US" b="0" i="0" dirty="0">
                <a:solidFill>
                  <a:srgbClr val="1B1B1B"/>
                </a:solidFill>
                <a:effectLst/>
                <a:cs typeface="+mn-ea"/>
                <a:sym typeface="+mn-lt"/>
              </a:rPr>
              <a:t>诊断的泛化、功能性头晕异质性的大量增加以及部分结构性头晕的漏诊。据权威机构德国国家晕厥中心统计，功能性头晕在晕晕</a:t>
            </a:r>
            <a:r>
              <a:rPr lang="en-US" altLang="zh-CN" b="0" i="0" dirty="0">
                <a:solidFill>
                  <a:srgbClr val="1B1B1B"/>
                </a:solidFill>
                <a:effectLst/>
                <a:cs typeface="+mn-ea"/>
                <a:sym typeface="+mn-lt"/>
              </a:rPr>
              <a:t>/</a:t>
            </a:r>
            <a:r>
              <a:rPr lang="zh-CN" altLang="en-US" b="0" i="0" dirty="0">
                <a:solidFill>
                  <a:srgbClr val="1B1B1B"/>
                </a:solidFill>
                <a:effectLst/>
                <a:cs typeface="+mn-ea"/>
                <a:sym typeface="+mn-lt"/>
              </a:rPr>
              <a:t>头晕疾病谱中构成比晕</a:t>
            </a:r>
            <a:r>
              <a:rPr lang="en-US" altLang="zh-CN" b="0" i="0" dirty="0">
                <a:solidFill>
                  <a:srgbClr val="1B1B1B"/>
                </a:solidFill>
                <a:effectLst/>
                <a:cs typeface="+mn-ea"/>
                <a:sym typeface="+mn-lt"/>
              </a:rPr>
              <a:t>15% </a:t>
            </a:r>
            <a:r>
              <a:rPr lang="en-US" altLang="zh-CN" b="0" i="0" baseline="30000" dirty="0">
                <a:solidFill>
                  <a:srgbClr val="1B1B1B"/>
                </a:solidFill>
                <a:effectLst/>
                <a:cs typeface="+mn-ea"/>
                <a:sym typeface="+mn-lt"/>
              </a:rPr>
              <a:t>[ </a:t>
            </a:r>
            <a:r>
              <a:rPr lang="en-US" altLang="zh-CN" b="0" i="0" u="sng" baseline="30000" dirty="0">
                <a:solidFill>
                  <a:srgbClr val="005EA2"/>
                </a:solidFill>
                <a:effectLst/>
                <a:cs typeface="+mn-ea"/>
                <a:sym typeface="+mn-lt"/>
                <a:hlinkClick r:id="rId3"/>
              </a:rPr>
              <a:t>2</a:t>
            </a:r>
            <a:r>
              <a:rPr lang="zh-CN" altLang="en-US" b="0" i="0" baseline="30000" dirty="0">
                <a:solidFill>
                  <a:srgbClr val="1B1B1B"/>
                </a:solidFill>
                <a:effectLst/>
                <a:cs typeface="+mn-ea"/>
                <a:sym typeface="+mn-lt"/>
              </a:rPr>
              <a:t> </a:t>
            </a:r>
            <a:r>
              <a:rPr lang="en-US" altLang="zh-CN" b="0" i="0" baseline="30000" dirty="0">
                <a:solidFill>
                  <a:srgbClr val="1B1B1B"/>
                </a:solidFill>
                <a:effectLst/>
                <a:cs typeface="+mn-ea"/>
                <a:sym typeface="+mn-lt"/>
              </a:rPr>
              <a:t>]</a:t>
            </a:r>
            <a:r>
              <a:rPr lang="zh-CN" altLang="en-US" b="0" i="0" dirty="0">
                <a:solidFill>
                  <a:srgbClr val="1B1B1B"/>
                </a:solidFill>
                <a:effectLst/>
                <a:cs typeface="+mn-ea"/>
                <a:sym typeface="+mn-lt"/>
              </a:rPr>
              <a:t>，国际其他医疗报告机构为</a:t>
            </a:r>
            <a:r>
              <a:rPr lang="en-US" altLang="zh-CN" b="0" i="0" dirty="0">
                <a:solidFill>
                  <a:srgbClr val="1B1B1B"/>
                </a:solidFill>
                <a:effectLst/>
                <a:cs typeface="+mn-ea"/>
                <a:sym typeface="+mn-lt"/>
              </a:rPr>
              <a:t>23%~29% </a:t>
            </a:r>
            <a:r>
              <a:rPr lang="en-US" altLang="zh-CN" b="0" i="0" baseline="30000" dirty="0">
                <a:solidFill>
                  <a:srgbClr val="1B1B1B"/>
                </a:solidFill>
                <a:effectLst/>
                <a:cs typeface="+mn-ea"/>
                <a:sym typeface="+mn-lt"/>
              </a:rPr>
              <a:t>[ </a:t>
            </a:r>
            <a:r>
              <a:rPr lang="en-US" altLang="zh-CN" b="0" i="0" u="sng" baseline="30000" dirty="0">
                <a:solidFill>
                  <a:srgbClr val="005EA2"/>
                </a:solidFill>
                <a:effectLst/>
                <a:cs typeface="+mn-ea"/>
                <a:sym typeface="+mn-lt"/>
                <a:hlinkClick r:id="rId4"/>
              </a:rPr>
              <a:t>3</a:t>
            </a:r>
            <a:r>
              <a:rPr lang="zh-CN" altLang="en-US" b="0" i="0" baseline="30000" dirty="0">
                <a:solidFill>
                  <a:srgbClr val="1B1B1B"/>
                </a:solidFill>
                <a:effectLst/>
                <a:cs typeface="+mn-ea"/>
                <a:sym typeface="+mn-lt"/>
              </a:rPr>
              <a:t> </a:t>
            </a:r>
            <a:r>
              <a:rPr lang="en-US" altLang="zh-CN" b="0" i="0" baseline="30000" dirty="0">
                <a:solidFill>
                  <a:srgbClr val="1B1B1B"/>
                </a:solidFill>
                <a:effectLst/>
                <a:cs typeface="+mn-ea"/>
                <a:sym typeface="+mn-lt"/>
              </a:rPr>
              <a:t>]</a:t>
            </a:r>
            <a:r>
              <a:rPr lang="zh-CN" altLang="en-US" b="0" i="0" dirty="0">
                <a:solidFill>
                  <a:srgbClr val="1B1B1B"/>
                </a:solidFill>
                <a:effectLst/>
                <a:cs typeface="+mn-ea"/>
                <a:sym typeface="+mn-lt"/>
              </a:rPr>
              <a:t>。近几年国内的学术会议和研讨会中，部分眩晕中心报告</a:t>
            </a:r>
            <a:r>
              <a:rPr lang="en-US" altLang="zh-CN" b="0" i="0" dirty="0">
                <a:solidFill>
                  <a:srgbClr val="1B1B1B"/>
                </a:solidFill>
                <a:effectLst/>
                <a:cs typeface="+mn-ea"/>
                <a:sym typeface="+mn-lt"/>
              </a:rPr>
              <a:t>PPPD</a:t>
            </a:r>
            <a:r>
              <a:rPr lang="zh-CN" altLang="en-US" b="0" i="0" dirty="0">
                <a:solidFill>
                  <a:srgbClr val="1B1B1B"/>
                </a:solidFill>
                <a:effectLst/>
                <a:cs typeface="+mn-ea"/>
                <a:sym typeface="+mn-lt"/>
              </a:rPr>
              <a:t>的构成比达到</a:t>
            </a:r>
            <a:r>
              <a:rPr lang="en-US" altLang="zh-CN" b="0" i="0" dirty="0">
                <a:solidFill>
                  <a:srgbClr val="1B1B1B"/>
                </a:solidFill>
                <a:effectLst/>
                <a:cs typeface="+mn-ea"/>
                <a:sym typeface="+mn-lt"/>
              </a:rPr>
              <a:t>40%~50%</a:t>
            </a:r>
            <a:r>
              <a:rPr lang="zh-CN" altLang="en-US" b="0" i="0" dirty="0">
                <a:solidFill>
                  <a:srgbClr val="1B1B1B"/>
                </a:solidFill>
                <a:effectLst/>
                <a:cs typeface="+mn-ea"/>
                <a:sym typeface="+mn-lt"/>
              </a:rPr>
              <a:t>甚至更高，显然存在明显的诊断泛化； 部分开诊不久的症状晕厥流行可能尚未完全认识</a:t>
            </a:r>
            <a:r>
              <a:rPr lang="en-US" altLang="zh-CN" b="0" i="0" dirty="0">
                <a:solidFill>
                  <a:srgbClr val="1B1B1B"/>
                </a:solidFill>
                <a:effectLst/>
                <a:cs typeface="+mn-ea"/>
                <a:sym typeface="+mn-lt"/>
              </a:rPr>
              <a:t>PPPD</a:t>
            </a:r>
            <a:r>
              <a:rPr lang="zh-CN" altLang="en-US" b="0" i="0" dirty="0">
                <a:solidFill>
                  <a:srgbClr val="1B1B1B"/>
                </a:solidFill>
                <a:effectLst/>
                <a:cs typeface="+mn-ea"/>
                <a:sym typeface="+mn-lt"/>
              </a:rPr>
              <a:t>，一定的漏诊</a:t>
            </a:r>
            <a:r>
              <a:rPr lang="en-US" altLang="zh-CN" b="0" i="0" baseline="30000" dirty="0">
                <a:solidFill>
                  <a:srgbClr val="1B1B1B"/>
                </a:solidFill>
                <a:effectLst/>
                <a:cs typeface="+mn-ea"/>
                <a:sym typeface="+mn-lt"/>
              </a:rPr>
              <a:t>1</a:t>
            </a:r>
            <a:endParaRPr lang="zh-CN" altLang="en-US" baseline="30000" dirty="0">
              <a:cs typeface="+mn-ea"/>
              <a:sym typeface="+mn-lt"/>
            </a:endParaRPr>
          </a:p>
        </p:txBody>
      </p:sp>
      <p:sp>
        <p:nvSpPr>
          <p:cNvPr id="5" name="文本框 4"/>
          <p:cNvSpPr txBox="1"/>
          <p:nvPr/>
        </p:nvSpPr>
        <p:spPr>
          <a:xfrm>
            <a:off x="20129624" y="1544216"/>
            <a:ext cx="5116286" cy="3785652"/>
          </a:xfrm>
          <a:prstGeom prst="rect">
            <a:avLst/>
          </a:prstGeom>
          <a:noFill/>
        </p:spPr>
        <p:txBody>
          <a:bodyPr wrap="square">
            <a:spAutoFit/>
          </a:bodyPr>
          <a:lstStyle/>
          <a:p>
            <a:r>
              <a:rPr lang="zh-CN" altLang="en-US" dirty="0">
                <a:cs typeface="+mn-ea"/>
                <a:sym typeface="+mn-lt"/>
              </a:rPr>
              <a:t>在我国，</a:t>
            </a:r>
            <a:r>
              <a:rPr lang="en-US" altLang="zh-CN" dirty="0">
                <a:cs typeface="+mn-ea"/>
                <a:sym typeface="+mn-lt"/>
              </a:rPr>
              <a:t>PPPD</a:t>
            </a:r>
            <a:r>
              <a:rPr lang="zh-CN" altLang="en-US" dirty="0">
                <a:cs typeface="+mn-ea"/>
                <a:sym typeface="+mn-lt"/>
              </a:rPr>
              <a:t>经常就诊于多个科室，如骨科、神经科、耳鼻咽喉科、精神心理科等，因此误诊率增加，并由此导致非针对性的检查和治疗费用上升</a:t>
            </a:r>
            <a:r>
              <a:rPr lang="en-US" altLang="zh-CN" baseline="30000" dirty="0">
                <a:cs typeface="+mn-ea"/>
                <a:sym typeface="+mn-lt"/>
              </a:rPr>
              <a:t>2</a:t>
            </a:r>
            <a:r>
              <a:rPr lang="zh-CN" altLang="en-US" dirty="0">
                <a:cs typeface="+mn-ea"/>
                <a:sym typeface="+mn-lt"/>
              </a:rPr>
              <a:t>。</a:t>
            </a:r>
            <a:endParaRPr lang="en-US" altLang="zh-CN" dirty="0">
              <a:cs typeface="+mn-ea"/>
              <a:sym typeface="+mn-lt"/>
            </a:endParaRPr>
          </a:p>
          <a:p>
            <a:endParaRPr lang="en-US" altLang="zh-CN" baseline="30000" dirty="0">
              <a:cs typeface="+mn-ea"/>
              <a:sym typeface="+mn-lt"/>
            </a:endParaRPr>
          </a:p>
          <a:p>
            <a:endParaRPr lang="en-US" altLang="zh-CN" baseline="30000" dirty="0">
              <a:cs typeface="+mn-ea"/>
              <a:sym typeface="+mn-lt"/>
            </a:endParaRPr>
          </a:p>
          <a:p>
            <a:endParaRPr lang="en-US" altLang="zh-CN" baseline="30000" dirty="0">
              <a:cs typeface="+mn-ea"/>
              <a:sym typeface="+mn-lt"/>
            </a:endParaRPr>
          </a:p>
          <a:p>
            <a:endParaRPr lang="en-US" altLang="zh-CN" baseline="30000" dirty="0">
              <a:cs typeface="+mn-ea"/>
              <a:sym typeface="+mn-lt"/>
            </a:endParaRPr>
          </a:p>
          <a:p>
            <a:r>
              <a:rPr lang="en-US" altLang="zh-CN" dirty="0">
                <a:cs typeface="+mn-ea"/>
                <a:sym typeface="+mn-lt"/>
              </a:rPr>
              <a:t>2020</a:t>
            </a:r>
            <a:r>
              <a:rPr lang="zh-CN" altLang="en-US" dirty="0">
                <a:cs typeface="+mn-ea"/>
                <a:sym typeface="+mn-lt"/>
              </a:rPr>
              <a:t>年</a:t>
            </a:r>
            <a:r>
              <a:rPr lang="en-US" altLang="zh-CN" dirty="0">
                <a:cs typeface="+mn-ea"/>
                <a:sym typeface="+mn-lt"/>
              </a:rPr>
              <a:t>7</a:t>
            </a:r>
            <a:r>
              <a:rPr lang="zh-CN" altLang="en-US" dirty="0">
                <a:cs typeface="+mn-ea"/>
                <a:sym typeface="+mn-lt"/>
              </a:rPr>
              <a:t>月</a:t>
            </a:r>
            <a:r>
              <a:rPr lang="en-US" altLang="zh-CN" dirty="0">
                <a:cs typeface="+mn-ea"/>
                <a:sym typeface="+mn-lt"/>
              </a:rPr>
              <a:t>—2021</a:t>
            </a:r>
            <a:r>
              <a:rPr lang="zh-CN" altLang="en-US" dirty="0">
                <a:cs typeface="+mn-ea"/>
                <a:sym typeface="+mn-lt"/>
              </a:rPr>
              <a:t>年</a:t>
            </a:r>
            <a:r>
              <a:rPr lang="en-US" altLang="zh-CN" dirty="0">
                <a:cs typeface="+mn-ea"/>
                <a:sym typeface="+mn-lt"/>
              </a:rPr>
              <a:t>5</a:t>
            </a:r>
            <a:r>
              <a:rPr lang="zh-CN" altLang="en-US" dirty="0">
                <a:cs typeface="+mn-ea"/>
                <a:sym typeface="+mn-lt"/>
              </a:rPr>
              <a:t>月眩晕专病门诊共诊治</a:t>
            </a:r>
            <a:r>
              <a:rPr lang="en-US" altLang="zh-CN" dirty="0">
                <a:cs typeface="+mn-ea"/>
                <a:sym typeface="+mn-lt"/>
              </a:rPr>
              <a:t>112</a:t>
            </a:r>
            <a:r>
              <a:rPr lang="zh-CN" altLang="en-US" dirty="0">
                <a:cs typeface="+mn-ea"/>
                <a:sym typeface="+mn-lt"/>
              </a:rPr>
              <a:t>例</a:t>
            </a:r>
            <a:r>
              <a:rPr lang="en-US" altLang="zh-CN" dirty="0">
                <a:cs typeface="+mn-ea"/>
                <a:sym typeface="+mn-lt"/>
              </a:rPr>
              <a:t>PPPD</a:t>
            </a:r>
            <a:r>
              <a:rPr lang="zh-CN" altLang="en-US" dirty="0">
                <a:cs typeface="+mn-ea"/>
                <a:sym typeface="+mn-lt"/>
              </a:rPr>
              <a:t>，其中曾发生误诊者达</a:t>
            </a:r>
            <a:r>
              <a:rPr lang="en-US" altLang="zh-CN" dirty="0">
                <a:cs typeface="+mn-ea"/>
                <a:sym typeface="+mn-lt"/>
              </a:rPr>
              <a:t>98</a:t>
            </a:r>
            <a:r>
              <a:rPr lang="zh-CN" altLang="en-US" dirty="0">
                <a:cs typeface="+mn-ea"/>
                <a:sym typeface="+mn-lt"/>
              </a:rPr>
              <a:t>例</a:t>
            </a:r>
            <a:r>
              <a:rPr lang="en-US" altLang="zh-CN" dirty="0">
                <a:cs typeface="+mn-ea"/>
                <a:sym typeface="+mn-lt"/>
              </a:rPr>
              <a:t>(87.50%)</a:t>
            </a:r>
            <a:r>
              <a:rPr lang="en-US" altLang="zh-CN" baseline="30000" dirty="0">
                <a:cs typeface="+mn-ea"/>
                <a:sym typeface="+mn-lt"/>
              </a:rPr>
              <a:t>2</a:t>
            </a:r>
          </a:p>
          <a:p>
            <a:endParaRPr lang="en-US" altLang="zh-CN" baseline="30000" dirty="0">
              <a:cs typeface="+mn-ea"/>
              <a:sym typeface="+mn-lt"/>
            </a:endParaRPr>
          </a:p>
          <a:p>
            <a:r>
              <a:rPr lang="zh-CN" altLang="en-US" dirty="0">
                <a:cs typeface="+mn-ea"/>
                <a:sym typeface="+mn-lt"/>
              </a:rPr>
              <a:t>上述患者被诊断为精神心理性头晕</a:t>
            </a:r>
            <a:r>
              <a:rPr lang="en-US" altLang="zh-CN" dirty="0">
                <a:cs typeface="+mn-ea"/>
                <a:sym typeface="+mn-lt"/>
              </a:rPr>
              <a:t>73</a:t>
            </a:r>
            <a:r>
              <a:rPr lang="zh-CN" altLang="en-US" dirty="0">
                <a:cs typeface="+mn-ea"/>
                <a:sym typeface="+mn-lt"/>
              </a:rPr>
              <a:t>例次，颈性眩晕</a:t>
            </a:r>
            <a:r>
              <a:rPr lang="en-US" altLang="zh-CN" dirty="0">
                <a:cs typeface="+mn-ea"/>
                <a:sym typeface="+mn-lt"/>
              </a:rPr>
              <a:t>53</a:t>
            </a:r>
            <a:r>
              <a:rPr lang="zh-CN" altLang="en-US" dirty="0">
                <a:cs typeface="+mn-ea"/>
                <a:sym typeface="+mn-lt"/>
              </a:rPr>
              <a:t>例次，脑供血不足</a:t>
            </a:r>
            <a:r>
              <a:rPr lang="en-US" altLang="zh-CN" dirty="0">
                <a:cs typeface="+mn-ea"/>
                <a:sym typeface="+mn-lt"/>
              </a:rPr>
              <a:t>52</a:t>
            </a:r>
            <a:r>
              <a:rPr lang="zh-CN" altLang="en-US" dirty="0">
                <a:cs typeface="+mn-ea"/>
                <a:sym typeface="+mn-lt"/>
              </a:rPr>
              <a:t>例次，梅尼埃病</a:t>
            </a:r>
            <a:r>
              <a:rPr lang="en-US" altLang="zh-CN" dirty="0">
                <a:cs typeface="+mn-ea"/>
                <a:sym typeface="+mn-lt"/>
              </a:rPr>
              <a:t>21</a:t>
            </a:r>
            <a:r>
              <a:rPr lang="zh-CN" altLang="en-US" dirty="0">
                <a:cs typeface="+mn-ea"/>
                <a:sym typeface="+mn-lt"/>
              </a:rPr>
              <a:t>例次，脑梗死</a:t>
            </a:r>
            <a:r>
              <a:rPr lang="en-US" altLang="zh-CN" dirty="0">
                <a:cs typeface="+mn-ea"/>
                <a:sym typeface="+mn-lt"/>
              </a:rPr>
              <a:t>20</a:t>
            </a:r>
            <a:r>
              <a:rPr lang="zh-CN" altLang="en-US" dirty="0">
                <a:cs typeface="+mn-ea"/>
                <a:sym typeface="+mn-lt"/>
              </a:rPr>
              <a:t>例次，良性阵发性位置性眩晕</a:t>
            </a:r>
            <a:r>
              <a:rPr lang="en-US" altLang="zh-CN" dirty="0">
                <a:cs typeface="+mn-ea"/>
                <a:sym typeface="+mn-lt"/>
              </a:rPr>
              <a:t>12</a:t>
            </a:r>
            <a:r>
              <a:rPr lang="zh-CN" altLang="en-US" dirty="0">
                <a:cs typeface="+mn-ea"/>
                <a:sym typeface="+mn-lt"/>
              </a:rPr>
              <a:t>例次，高血压病</a:t>
            </a:r>
            <a:r>
              <a:rPr lang="en-US" altLang="zh-CN" dirty="0">
                <a:cs typeface="+mn-ea"/>
                <a:sym typeface="+mn-lt"/>
              </a:rPr>
              <a:t>3</a:t>
            </a:r>
            <a:r>
              <a:rPr lang="zh-CN" altLang="en-US" dirty="0">
                <a:cs typeface="+mn-ea"/>
                <a:sym typeface="+mn-lt"/>
              </a:rPr>
              <a:t>例次。</a:t>
            </a:r>
          </a:p>
        </p:txBody>
      </p:sp>
      <p:sp>
        <p:nvSpPr>
          <p:cNvPr id="7" name="矩形: 圆角 6"/>
          <p:cNvSpPr/>
          <p:nvPr/>
        </p:nvSpPr>
        <p:spPr>
          <a:xfrm>
            <a:off x="1972520" y="1585702"/>
            <a:ext cx="4123479" cy="698775"/>
          </a:xfrm>
          <a:prstGeom prst="roundRect">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dirty="0">
              <a:ln>
                <a:noFill/>
              </a:ln>
              <a:solidFill>
                <a:srgbClr val="0070C0"/>
              </a:solidFill>
              <a:effectLst/>
              <a:uLnTx/>
              <a:uFillTx/>
              <a:cs typeface="+mn-ea"/>
              <a:sym typeface="+mn-lt"/>
            </a:endParaRPr>
          </a:p>
        </p:txBody>
      </p:sp>
      <p:grpSp>
        <p:nvGrpSpPr>
          <p:cNvPr id="8" name="组合 7"/>
          <p:cNvGrpSpPr/>
          <p:nvPr/>
        </p:nvGrpSpPr>
        <p:grpSpPr>
          <a:xfrm>
            <a:off x="1102862" y="1389978"/>
            <a:ext cx="1087428" cy="1057688"/>
            <a:chOff x="2644784" y="1871251"/>
            <a:chExt cx="1853534" cy="1873291"/>
          </a:xfrm>
        </p:grpSpPr>
        <p:sp>
          <p:nvSpPr>
            <p:cNvPr id="9" name="Oval Callout 16"/>
            <p:cNvSpPr/>
            <p:nvPr/>
          </p:nvSpPr>
          <p:spPr>
            <a:xfrm rot="10632068">
              <a:off x="2644784" y="1871251"/>
              <a:ext cx="1853534" cy="1873171"/>
            </a:xfrm>
            <a:prstGeom prst="wedgeEllipseCallout">
              <a:avLst>
                <a:gd name="adj1" fmla="val 5357"/>
                <a:gd name="adj2" fmla="val -446"/>
              </a:avLst>
            </a:prstGeom>
            <a:solidFill>
              <a:srgbClr val="EAEAEA"/>
            </a:solidFill>
            <a:ln w="25400" cap="flat" cmpd="sng" algn="ctr">
              <a:noFill/>
              <a:prstDash val="solid"/>
            </a:ln>
            <a:effectLst>
              <a:outerShdw blurRad="1270000" sx="101000" sy="101000" algn="ctr" rotWithShape="0">
                <a:srgbClr val="FFFFFF">
                  <a:alpha val="74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a:ln>
                  <a:noFill/>
                </a:ln>
                <a:solidFill>
                  <a:srgbClr val="FFFFFF"/>
                </a:solidFill>
                <a:effectLst/>
                <a:uLnTx/>
                <a:uFillTx/>
                <a:cs typeface="+mn-ea"/>
                <a:sym typeface="+mn-lt"/>
              </a:endParaRPr>
            </a:p>
          </p:txBody>
        </p:sp>
        <p:grpSp>
          <p:nvGrpSpPr>
            <p:cNvPr id="10" name="Group 5"/>
            <p:cNvGrpSpPr>
              <a:grpSpLocks noChangeAspect="1"/>
            </p:cNvGrpSpPr>
            <p:nvPr/>
          </p:nvGrpSpPr>
          <p:grpSpPr bwMode="auto">
            <a:xfrm>
              <a:off x="3125788" y="2066925"/>
              <a:ext cx="954087" cy="1284288"/>
              <a:chOff x="1969" y="1302"/>
              <a:chExt cx="601" cy="809"/>
            </a:xfrm>
          </p:grpSpPr>
          <p:sp>
            <p:nvSpPr>
              <p:cNvPr id="15" name="AutoShape 4"/>
              <p:cNvSpPr>
                <a:spLocks noChangeAspect="1" noChangeArrowheads="1" noTextEdit="1"/>
              </p:cNvSpPr>
              <p:nvPr/>
            </p:nvSpPr>
            <p:spPr bwMode="auto">
              <a:xfrm>
                <a:off x="1969" y="1304"/>
                <a:ext cx="601" cy="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latin typeface="Frutiger SBIN Bd v.1"/>
                  <a:ea typeface="微软雅黑" panose="020B0503020204020204" charset="-122"/>
                  <a:cs typeface="+mn-cs"/>
                </a:endParaRPr>
              </a:p>
            </p:txBody>
          </p:sp>
          <p:sp>
            <p:nvSpPr>
              <p:cNvPr id="16" name="Freeform 6"/>
              <p:cNvSpPr/>
              <p:nvPr/>
            </p:nvSpPr>
            <p:spPr bwMode="auto">
              <a:xfrm>
                <a:off x="1969" y="1753"/>
                <a:ext cx="601" cy="358"/>
              </a:xfrm>
              <a:custGeom>
                <a:avLst/>
                <a:gdLst>
                  <a:gd name="T0" fmla="*/ 1163 w 1474"/>
                  <a:gd name="T1" fmla="*/ 36 h 879"/>
                  <a:gd name="T2" fmla="*/ 1366 w 1474"/>
                  <a:gd name="T3" fmla="*/ 157 h 879"/>
                  <a:gd name="T4" fmla="*/ 1444 w 1474"/>
                  <a:gd name="T5" fmla="*/ 599 h 879"/>
                  <a:gd name="T6" fmla="*/ 1472 w 1474"/>
                  <a:gd name="T7" fmla="*/ 861 h 879"/>
                  <a:gd name="T8" fmla="*/ 750 w 1474"/>
                  <a:gd name="T9" fmla="*/ 879 h 879"/>
                  <a:gd name="T10" fmla="*/ 8 w 1474"/>
                  <a:gd name="T11" fmla="*/ 879 h 879"/>
                  <a:gd name="T12" fmla="*/ 14 w 1474"/>
                  <a:gd name="T13" fmla="*/ 723 h 879"/>
                  <a:gd name="T14" fmla="*/ 53 w 1474"/>
                  <a:gd name="T15" fmla="*/ 410 h 879"/>
                  <a:gd name="T16" fmla="*/ 157 w 1474"/>
                  <a:gd name="T17" fmla="*/ 99 h 879"/>
                  <a:gd name="T18" fmla="*/ 404 w 1474"/>
                  <a:gd name="T19" fmla="*/ 0 h 879"/>
                  <a:gd name="T20" fmla="*/ 398 w 1474"/>
                  <a:gd name="T21" fmla="*/ 52 h 879"/>
                  <a:gd name="T22" fmla="*/ 370 w 1474"/>
                  <a:gd name="T23" fmla="*/ 100 h 879"/>
                  <a:gd name="T24" fmla="*/ 372 w 1474"/>
                  <a:gd name="T25" fmla="*/ 175 h 879"/>
                  <a:gd name="T26" fmla="*/ 312 w 1474"/>
                  <a:gd name="T27" fmla="*/ 207 h 879"/>
                  <a:gd name="T28" fmla="*/ 285 w 1474"/>
                  <a:gd name="T29" fmla="*/ 243 h 879"/>
                  <a:gd name="T30" fmla="*/ 196 w 1474"/>
                  <a:gd name="T31" fmla="*/ 470 h 879"/>
                  <a:gd name="T32" fmla="*/ 248 w 1474"/>
                  <a:gd name="T33" fmla="*/ 656 h 879"/>
                  <a:gd name="T34" fmla="*/ 309 w 1474"/>
                  <a:gd name="T35" fmla="*/ 685 h 879"/>
                  <a:gd name="T36" fmla="*/ 360 w 1474"/>
                  <a:gd name="T37" fmla="*/ 648 h 879"/>
                  <a:gd name="T38" fmla="*/ 300 w 1474"/>
                  <a:gd name="T39" fmla="*/ 654 h 879"/>
                  <a:gd name="T40" fmla="*/ 209 w 1474"/>
                  <a:gd name="T41" fmla="*/ 591 h 879"/>
                  <a:gd name="T42" fmla="*/ 237 w 1474"/>
                  <a:gd name="T43" fmla="*/ 368 h 879"/>
                  <a:gd name="T44" fmla="*/ 313 w 1474"/>
                  <a:gd name="T45" fmla="*/ 245 h 879"/>
                  <a:gd name="T46" fmla="*/ 442 w 1474"/>
                  <a:gd name="T47" fmla="*/ 234 h 879"/>
                  <a:gd name="T48" fmla="*/ 466 w 1474"/>
                  <a:gd name="T49" fmla="*/ 256 h 879"/>
                  <a:gd name="T50" fmla="*/ 595 w 1474"/>
                  <a:gd name="T51" fmla="*/ 571 h 879"/>
                  <a:gd name="T52" fmla="*/ 508 w 1474"/>
                  <a:gd name="T53" fmla="*/ 653 h 879"/>
                  <a:gd name="T54" fmla="*/ 449 w 1474"/>
                  <a:gd name="T55" fmla="*/ 648 h 879"/>
                  <a:gd name="T56" fmla="*/ 499 w 1474"/>
                  <a:gd name="T57" fmla="*/ 686 h 879"/>
                  <a:gd name="T58" fmla="*/ 538 w 1474"/>
                  <a:gd name="T59" fmla="*/ 662 h 879"/>
                  <a:gd name="T60" fmla="*/ 610 w 1474"/>
                  <a:gd name="T61" fmla="*/ 602 h 879"/>
                  <a:gd name="T62" fmla="*/ 725 w 1474"/>
                  <a:gd name="T63" fmla="*/ 754 h 879"/>
                  <a:gd name="T64" fmla="*/ 850 w 1474"/>
                  <a:gd name="T65" fmla="*/ 616 h 879"/>
                  <a:gd name="T66" fmla="*/ 1026 w 1474"/>
                  <a:gd name="T67" fmla="*/ 281 h 879"/>
                  <a:gd name="T68" fmla="*/ 1132 w 1474"/>
                  <a:gd name="T69" fmla="*/ 303 h 879"/>
                  <a:gd name="T70" fmla="*/ 1117 w 1474"/>
                  <a:gd name="T71" fmla="*/ 174 h 879"/>
                  <a:gd name="T72" fmla="*/ 1115 w 1474"/>
                  <a:gd name="T73" fmla="*/ 124 h 879"/>
                  <a:gd name="T74" fmla="*/ 1093 w 1474"/>
                  <a:gd name="T75" fmla="*/ 81 h 879"/>
                  <a:gd name="T76" fmla="*/ 1087 w 1474"/>
                  <a:gd name="T77" fmla="*/ 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4" h="879">
                    <a:moveTo>
                      <a:pt x="1087" y="9"/>
                    </a:moveTo>
                    <a:cubicBezTo>
                      <a:pt x="1114" y="14"/>
                      <a:pt x="1138" y="26"/>
                      <a:pt x="1163" y="36"/>
                    </a:cubicBezTo>
                    <a:cubicBezTo>
                      <a:pt x="1213" y="57"/>
                      <a:pt x="1263" y="79"/>
                      <a:pt x="1314" y="98"/>
                    </a:cubicBezTo>
                    <a:cubicBezTo>
                      <a:pt x="1343" y="109"/>
                      <a:pt x="1358" y="130"/>
                      <a:pt x="1366" y="157"/>
                    </a:cubicBezTo>
                    <a:cubicBezTo>
                      <a:pt x="1391" y="238"/>
                      <a:pt x="1406" y="321"/>
                      <a:pt x="1418" y="405"/>
                    </a:cubicBezTo>
                    <a:cubicBezTo>
                      <a:pt x="1428" y="470"/>
                      <a:pt x="1436" y="534"/>
                      <a:pt x="1444" y="599"/>
                    </a:cubicBezTo>
                    <a:cubicBezTo>
                      <a:pt x="1451" y="658"/>
                      <a:pt x="1457" y="716"/>
                      <a:pt x="1463" y="775"/>
                    </a:cubicBezTo>
                    <a:cubicBezTo>
                      <a:pt x="1466" y="804"/>
                      <a:pt x="1469" y="833"/>
                      <a:pt x="1472" y="861"/>
                    </a:cubicBezTo>
                    <a:cubicBezTo>
                      <a:pt x="1474" y="875"/>
                      <a:pt x="1469" y="879"/>
                      <a:pt x="1455" y="879"/>
                    </a:cubicBezTo>
                    <a:cubicBezTo>
                      <a:pt x="1220" y="879"/>
                      <a:pt x="985" y="879"/>
                      <a:pt x="750" y="879"/>
                    </a:cubicBezTo>
                    <a:cubicBezTo>
                      <a:pt x="507" y="879"/>
                      <a:pt x="264" y="879"/>
                      <a:pt x="20" y="879"/>
                    </a:cubicBezTo>
                    <a:cubicBezTo>
                      <a:pt x="16" y="879"/>
                      <a:pt x="12" y="879"/>
                      <a:pt x="8" y="879"/>
                    </a:cubicBezTo>
                    <a:cubicBezTo>
                      <a:pt x="1" y="879"/>
                      <a:pt x="0" y="877"/>
                      <a:pt x="0" y="869"/>
                    </a:cubicBezTo>
                    <a:cubicBezTo>
                      <a:pt x="5" y="820"/>
                      <a:pt x="9" y="772"/>
                      <a:pt x="14" y="723"/>
                    </a:cubicBezTo>
                    <a:cubicBezTo>
                      <a:pt x="19" y="676"/>
                      <a:pt x="27" y="629"/>
                      <a:pt x="31" y="581"/>
                    </a:cubicBezTo>
                    <a:cubicBezTo>
                      <a:pt x="36" y="524"/>
                      <a:pt x="45" y="467"/>
                      <a:pt x="53" y="410"/>
                    </a:cubicBezTo>
                    <a:cubicBezTo>
                      <a:pt x="66" y="324"/>
                      <a:pt x="80" y="240"/>
                      <a:pt x="106" y="157"/>
                    </a:cubicBezTo>
                    <a:cubicBezTo>
                      <a:pt x="115" y="131"/>
                      <a:pt x="128" y="110"/>
                      <a:pt x="157" y="99"/>
                    </a:cubicBezTo>
                    <a:cubicBezTo>
                      <a:pt x="238" y="68"/>
                      <a:pt x="316" y="29"/>
                      <a:pt x="398" y="2"/>
                    </a:cubicBezTo>
                    <a:cubicBezTo>
                      <a:pt x="400" y="1"/>
                      <a:pt x="402" y="1"/>
                      <a:pt x="404" y="0"/>
                    </a:cubicBezTo>
                    <a:cubicBezTo>
                      <a:pt x="408" y="4"/>
                      <a:pt x="407" y="9"/>
                      <a:pt x="405" y="14"/>
                    </a:cubicBezTo>
                    <a:cubicBezTo>
                      <a:pt x="402" y="26"/>
                      <a:pt x="400" y="39"/>
                      <a:pt x="398" y="52"/>
                    </a:cubicBezTo>
                    <a:cubicBezTo>
                      <a:pt x="392" y="65"/>
                      <a:pt x="383" y="77"/>
                      <a:pt x="376" y="90"/>
                    </a:cubicBezTo>
                    <a:cubicBezTo>
                      <a:pt x="374" y="93"/>
                      <a:pt x="372" y="97"/>
                      <a:pt x="370" y="100"/>
                    </a:cubicBezTo>
                    <a:cubicBezTo>
                      <a:pt x="357" y="121"/>
                      <a:pt x="357" y="121"/>
                      <a:pt x="371" y="137"/>
                    </a:cubicBezTo>
                    <a:cubicBezTo>
                      <a:pt x="374" y="150"/>
                      <a:pt x="372" y="162"/>
                      <a:pt x="372" y="175"/>
                    </a:cubicBezTo>
                    <a:cubicBezTo>
                      <a:pt x="372" y="184"/>
                      <a:pt x="367" y="189"/>
                      <a:pt x="358" y="191"/>
                    </a:cubicBezTo>
                    <a:cubicBezTo>
                      <a:pt x="342" y="193"/>
                      <a:pt x="326" y="199"/>
                      <a:pt x="312" y="207"/>
                    </a:cubicBezTo>
                    <a:cubicBezTo>
                      <a:pt x="305" y="210"/>
                      <a:pt x="300" y="215"/>
                      <a:pt x="299" y="223"/>
                    </a:cubicBezTo>
                    <a:cubicBezTo>
                      <a:pt x="298" y="232"/>
                      <a:pt x="291" y="237"/>
                      <a:pt x="285" y="243"/>
                    </a:cubicBezTo>
                    <a:cubicBezTo>
                      <a:pt x="270" y="258"/>
                      <a:pt x="260" y="276"/>
                      <a:pt x="250" y="295"/>
                    </a:cubicBezTo>
                    <a:cubicBezTo>
                      <a:pt x="223" y="350"/>
                      <a:pt x="206" y="409"/>
                      <a:pt x="196" y="470"/>
                    </a:cubicBezTo>
                    <a:cubicBezTo>
                      <a:pt x="189" y="511"/>
                      <a:pt x="185" y="552"/>
                      <a:pt x="194" y="593"/>
                    </a:cubicBezTo>
                    <a:cubicBezTo>
                      <a:pt x="201" y="624"/>
                      <a:pt x="219" y="645"/>
                      <a:pt x="248" y="656"/>
                    </a:cubicBezTo>
                    <a:cubicBezTo>
                      <a:pt x="264" y="663"/>
                      <a:pt x="281" y="667"/>
                      <a:pt x="298" y="672"/>
                    </a:cubicBezTo>
                    <a:cubicBezTo>
                      <a:pt x="303" y="675"/>
                      <a:pt x="306" y="681"/>
                      <a:pt x="309" y="685"/>
                    </a:cubicBezTo>
                    <a:cubicBezTo>
                      <a:pt x="323" y="701"/>
                      <a:pt x="341" y="704"/>
                      <a:pt x="356" y="692"/>
                    </a:cubicBezTo>
                    <a:cubicBezTo>
                      <a:pt x="370" y="680"/>
                      <a:pt x="372" y="662"/>
                      <a:pt x="360" y="648"/>
                    </a:cubicBezTo>
                    <a:cubicBezTo>
                      <a:pt x="347" y="633"/>
                      <a:pt x="328" y="632"/>
                      <a:pt x="313" y="646"/>
                    </a:cubicBezTo>
                    <a:cubicBezTo>
                      <a:pt x="309" y="650"/>
                      <a:pt x="306" y="653"/>
                      <a:pt x="300" y="654"/>
                    </a:cubicBezTo>
                    <a:cubicBezTo>
                      <a:pt x="277" y="653"/>
                      <a:pt x="256" y="644"/>
                      <a:pt x="237" y="634"/>
                    </a:cubicBezTo>
                    <a:cubicBezTo>
                      <a:pt x="220" y="625"/>
                      <a:pt x="212" y="609"/>
                      <a:pt x="209" y="591"/>
                    </a:cubicBezTo>
                    <a:cubicBezTo>
                      <a:pt x="203" y="565"/>
                      <a:pt x="204" y="538"/>
                      <a:pt x="206" y="512"/>
                    </a:cubicBezTo>
                    <a:cubicBezTo>
                      <a:pt x="208" y="462"/>
                      <a:pt x="220" y="414"/>
                      <a:pt x="237" y="368"/>
                    </a:cubicBezTo>
                    <a:cubicBezTo>
                      <a:pt x="251" y="329"/>
                      <a:pt x="266" y="291"/>
                      <a:pt x="293" y="259"/>
                    </a:cubicBezTo>
                    <a:cubicBezTo>
                      <a:pt x="298" y="252"/>
                      <a:pt x="304" y="246"/>
                      <a:pt x="313" y="245"/>
                    </a:cubicBezTo>
                    <a:cubicBezTo>
                      <a:pt x="322" y="248"/>
                      <a:pt x="329" y="246"/>
                      <a:pt x="337" y="242"/>
                    </a:cubicBezTo>
                    <a:cubicBezTo>
                      <a:pt x="371" y="224"/>
                      <a:pt x="406" y="222"/>
                      <a:pt x="442" y="234"/>
                    </a:cubicBezTo>
                    <a:cubicBezTo>
                      <a:pt x="452" y="237"/>
                      <a:pt x="462" y="240"/>
                      <a:pt x="468" y="250"/>
                    </a:cubicBezTo>
                    <a:cubicBezTo>
                      <a:pt x="468" y="252"/>
                      <a:pt x="468" y="254"/>
                      <a:pt x="466" y="256"/>
                    </a:cubicBezTo>
                    <a:cubicBezTo>
                      <a:pt x="450" y="272"/>
                      <a:pt x="453" y="288"/>
                      <a:pt x="462" y="307"/>
                    </a:cubicBezTo>
                    <a:cubicBezTo>
                      <a:pt x="503" y="397"/>
                      <a:pt x="546" y="485"/>
                      <a:pt x="595" y="571"/>
                    </a:cubicBezTo>
                    <a:cubicBezTo>
                      <a:pt x="595" y="597"/>
                      <a:pt x="586" y="620"/>
                      <a:pt x="564" y="635"/>
                    </a:cubicBezTo>
                    <a:cubicBezTo>
                      <a:pt x="547" y="646"/>
                      <a:pt x="528" y="652"/>
                      <a:pt x="508" y="653"/>
                    </a:cubicBezTo>
                    <a:cubicBezTo>
                      <a:pt x="502" y="652"/>
                      <a:pt x="499" y="647"/>
                      <a:pt x="494" y="644"/>
                    </a:cubicBezTo>
                    <a:cubicBezTo>
                      <a:pt x="479" y="632"/>
                      <a:pt x="460" y="634"/>
                      <a:pt x="449" y="648"/>
                    </a:cubicBezTo>
                    <a:cubicBezTo>
                      <a:pt x="438" y="663"/>
                      <a:pt x="440" y="681"/>
                      <a:pt x="454" y="692"/>
                    </a:cubicBezTo>
                    <a:cubicBezTo>
                      <a:pt x="469" y="703"/>
                      <a:pt x="487" y="701"/>
                      <a:pt x="499" y="686"/>
                    </a:cubicBezTo>
                    <a:cubicBezTo>
                      <a:pt x="503" y="682"/>
                      <a:pt x="504" y="677"/>
                      <a:pt x="508" y="673"/>
                    </a:cubicBezTo>
                    <a:cubicBezTo>
                      <a:pt x="516" y="666"/>
                      <a:pt x="528" y="665"/>
                      <a:pt x="538" y="662"/>
                    </a:cubicBezTo>
                    <a:cubicBezTo>
                      <a:pt x="569" y="653"/>
                      <a:pt x="593" y="637"/>
                      <a:pt x="605" y="606"/>
                    </a:cubicBezTo>
                    <a:cubicBezTo>
                      <a:pt x="606" y="604"/>
                      <a:pt x="608" y="603"/>
                      <a:pt x="610" y="602"/>
                    </a:cubicBezTo>
                    <a:cubicBezTo>
                      <a:pt x="617" y="604"/>
                      <a:pt x="619" y="610"/>
                      <a:pt x="622" y="615"/>
                    </a:cubicBezTo>
                    <a:cubicBezTo>
                      <a:pt x="653" y="664"/>
                      <a:pt x="686" y="711"/>
                      <a:pt x="725" y="754"/>
                    </a:cubicBezTo>
                    <a:cubicBezTo>
                      <a:pt x="736" y="766"/>
                      <a:pt x="735" y="766"/>
                      <a:pt x="746" y="755"/>
                    </a:cubicBezTo>
                    <a:cubicBezTo>
                      <a:pt x="787" y="713"/>
                      <a:pt x="819" y="665"/>
                      <a:pt x="850" y="616"/>
                    </a:cubicBezTo>
                    <a:cubicBezTo>
                      <a:pt x="914" y="513"/>
                      <a:pt x="967" y="405"/>
                      <a:pt x="1016" y="294"/>
                    </a:cubicBezTo>
                    <a:cubicBezTo>
                      <a:pt x="1019" y="289"/>
                      <a:pt x="1020" y="284"/>
                      <a:pt x="1026" y="281"/>
                    </a:cubicBezTo>
                    <a:cubicBezTo>
                      <a:pt x="1032" y="282"/>
                      <a:pt x="1035" y="287"/>
                      <a:pt x="1038" y="291"/>
                    </a:cubicBezTo>
                    <a:cubicBezTo>
                      <a:pt x="1063" y="316"/>
                      <a:pt x="1102" y="321"/>
                      <a:pt x="1132" y="303"/>
                    </a:cubicBezTo>
                    <a:cubicBezTo>
                      <a:pt x="1162" y="284"/>
                      <a:pt x="1174" y="248"/>
                      <a:pt x="1161" y="215"/>
                    </a:cubicBezTo>
                    <a:cubicBezTo>
                      <a:pt x="1153" y="195"/>
                      <a:pt x="1138" y="182"/>
                      <a:pt x="1117" y="174"/>
                    </a:cubicBezTo>
                    <a:cubicBezTo>
                      <a:pt x="1095" y="166"/>
                      <a:pt x="1092" y="161"/>
                      <a:pt x="1098" y="136"/>
                    </a:cubicBezTo>
                    <a:cubicBezTo>
                      <a:pt x="1102" y="129"/>
                      <a:pt x="1115" y="132"/>
                      <a:pt x="1115" y="124"/>
                    </a:cubicBezTo>
                    <a:cubicBezTo>
                      <a:pt x="1115" y="116"/>
                      <a:pt x="1108" y="109"/>
                      <a:pt x="1104" y="102"/>
                    </a:cubicBezTo>
                    <a:cubicBezTo>
                      <a:pt x="1100" y="95"/>
                      <a:pt x="1095" y="89"/>
                      <a:pt x="1093" y="81"/>
                    </a:cubicBezTo>
                    <a:cubicBezTo>
                      <a:pt x="1091" y="63"/>
                      <a:pt x="1088" y="45"/>
                      <a:pt x="1085" y="27"/>
                    </a:cubicBezTo>
                    <a:cubicBezTo>
                      <a:pt x="1084" y="21"/>
                      <a:pt x="1082" y="15"/>
                      <a:pt x="1087" y="9"/>
                    </a:cubicBezTo>
                    <a:close/>
                  </a:path>
                </a:pathLst>
              </a:custGeom>
              <a:solidFill>
                <a:srgbClr val="9BEC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17" name="Freeform 7"/>
              <p:cNvSpPr/>
              <p:nvPr/>
            </p:nvSpPr>
            <p:spPr bwMode="auto">
              <a:xfrm>
                <a:off x="2120" y="1428"/>
                <a:ext cx="300" cy="266"/>
              </a:xfrm>
              <a:custGeom>
                <a:avLst/>
                <a:gdLst>
                  <a:gd name="T0" fmla="*/ 181 w 735"/>
                  <a:gd name="T1" fmla="*/ 652 h 653"/>
                  <a:gd name="T2" fmla="*/ 181 w 735"/>
                  <a:gd name="T3" fmla="*/ 594 h 653"/>
                  <a:gd name="T4" fmla="*/ 174 w 735"/>
                  <a:gd name="T5" fmla="*/ 579 h 653"/>
                  <a:gd name="T6" fmla="*/ 79 w 735"/>
                  <a:gd name="T7" fmla="*/ 409 h 653"/>
                  <a:gd name="T8" fmla="*/ 73 w 735"/>
                  <a:gd name="T9" fmla="*/ 369 h 653"/>
                  <a:gd name="T10" fmla="*/ 58 w 735"/>
                  <a:gd name="T11" fmla="*/ 353 h 653"/>
                  <a:gd name="T12" fmla="*/ 1 w 735"/>
                  <a:gd name="T13" fmla="*/ 276 h 653"/>
                  <a:gd name="T14" fmla="*/ 7 w 735"/>
                  <a:gd name="T15" fmla="*/ 196 h 653"/>
                  <a:gd name="T16" fmla="*/ 21 w 735"/>
                  <a:gd name="T17" fmla="*/ 175 h 653"/>
                  <a:gd name="T18" fmla="*/ 45 w 735"/>
                  <a:gd name="T19" fmla="*/ 179 h 653"/>
                  <a:gd name="T20" fmla="*/ 65 w 735"/>
                  <a:gd name="T21" fmla="*/ 202 h 653"/>
                  <a:gd name="T22" fmla="*/ 70 w 735"/>
                  <a:gd name="T23" fmla="*/ 151 h 653"/>
                  <a:gd name="T24" fmla="*/ 116 w 735"/>
                  <a:gd name="T25" fmla="*/ 26 h 653"/>
                  <a:gd name="T26" fmla="*/ 121 w 735"/>
                  <a:gd name="T27" fmla="*/ 17 h 653"/>
                  <a:gd name="T28" fmla="*/ 153 w 735"/>
                  <a:gd name="T29" fmla="*/ 7 h 653"/>
                  <a:gd name="T30" fmla="*/ 350 w 735"/>
                  <a:gd name="T31" fmla="*/ 41 h 653"/>
                  <a:gd name="T32" fmla="*/ 536 w 735"/>
                  <a:gd name="T33" fmla="*/ 14 h 653"/>
                  <a:gd name="T34" fmla="*/ 565 w 735"/>
                  <a:gd name="T35" fmla="*/ 7 h 653"/>
                  <a:gd name="T36" fmla="*/ 593 w 735"/>
                  <a:gd name="T37" fmla="*/ 19 h 653"/>
                  <a:gd name="T38" fmla="*/ 655 w 735"/>
                  <a:gd name="T39" fmla="*/ 143 h 653"/>
                  <a:gd name="T40" fmla="*/ 662 w 735"/>
                  <a:gd name="T41" fmla="*/ 199 h 653"/>
                  <a:gd name="T42" fmla="*/ 680 w 735"/>
                  <a:gd name="T43" fmla="*/ 178 h 653"/>
                  <a:gd name="T44" fmla="*/ 701 w 735"/>
                  <a:gd name="T45" fmla="*/ 165 h 653"/>
                  <a:gd name="T46" fmla="*/ 711 w 735"/>
                  <a:gd name="T47" fmla="*/ 163 h 653"/>
                  <a:gd name="T48" fmla="*/ 723 w 735"/>
                  <a:gd name="T49" fmla="*/ 194 h 653"/>
                  <a:gd name="T50" fmla="*/ 732 w 735"/>
                  <a:gd name="T51" fmla="*/ 228 h 653"/>
                  <a:gd name="T52" fmla="*/ 730 w 735"/>
                  <a:gd name="T53" fmla="*/ 303 h 653"/>
                  <a:gd name="T54" fmla="*/ 681 w 735"/>
                  <a:gd name="T55" fmla="*/ 352 h 653"/>
                  <a:gd name="T56" fmla="*/ 666 w 735"/>
                  <a:gd name="T57" fmla="*/ 367 h 653"/>
                  <a:gd name="T58" fmla="*/ 647 w 735"/>
                  <a:gd name="T59" fmla="*/ 460 h 653"/>
                  <a:gd name="T60" fmla="*/ 550 w 735"/>
                  <a:gd name="T61" fmla="*/ 586 h 653"/>
                  <a:gd name="T62" fmla="*/ 529 w 735"/>
                  <a:gd name="T63" fmla="*/ 604 h 653"/>
                  <a:gd name="T64" fmla="*/ 422 w 735"/>
                  <a:gd name="T65" fmla="*/ 632 h 653"/>
                  <a:gd name="T66" fmla="*/ 282 w 735"/>
                  <a:gd name="T67" fmla="*/ 627 h 653"/>
                  <a:gd name="T68" fmla="*/ 200 w 735"/>
                  <a:gd name="T69" fmla="*/ 600 h 653"/>
                  <a:gd name="T70" fmla="*/ 188 w 735"/>
                  <a:gd name="T71" fmla="*/ 607 h 653"/>
                  <a:gd name="T72" fmla="*/ 186 w 735"/>
                  <a:gd name="T73" fmla="*/ 651 h 653"/>
                  <a:gd name="T74" fmla="*/ 181 w 735"/>
                  <a:gd name="T75" fmla="*/ 652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5" h="653">
                    <a:moveTo>
                      <a:pt x="181" y="652"/>
                    </a:moveTo>
                    <a:cubicBezTo>
                      <a:pt x="181" y="633"/>
                      <a:pt x="181" y="613"/>
                      <a:pt x="181" y="594"/>
                    </a:cubicBezTo>
                    <a:cubicBezTo>
                      <a:pt x="181" y="587"/>
                      <a:pt x="179" y="583"/>
                      <a:pt x="174" y="579"/>
                    </a:cubicBezTo>
                    <a:cubicBezTo>
                      <a:pt x="117" y="536"/>
                      <a:pt x="90" y="477"/>
                      <a:pt x="79" y="409"/>
                    </a:cubicBezTo>
                    <a:cubicBezTo>
                      <a:pt x="77" y="396"/>
                      <a:pt x="75" y="383"/>
                      <a:pt x="73" y="369"/>
                    </a:cubicBezTo>
                    <a:cubicBezTo>
                      <a:pt x="71" y="361"/>
                      <a:pt x="68" y="355"/>
                      <a:pt x="58" y="353"/>
                    </a:cubicBezTo>
                    <a:cubicBezTo>
                      <a:pt x="12" y="345"/>
                      <a:pt x="3" y="310"/>
                      <a:pt x="1" y="276"/>
                    </a:cubicBezTo>
                    <a:cubicBezTo>
                      <a:pt x="0" y="249"/>
                      <a:pt x="3" y="223"/>
                      <a:pt x="7" y="196"/>
                    </a:cubicBezTo>
                    <a:cubicBezTo>
                      <a:pt x="11" y="188"/>
                      <a:pt x="14" y="181"/>
                      <a:pt x="21" y="175"/>
                    </a:cubicBezTo>
                    <a:cubicBezTo>
                      <a:pt x="32" y="165"/>
                      <a:pt x="39" y="166"/>
                      <a:pt x="45" y="179"/>
                    </a:cubicBezTo>
                    <a:cubicBezTo>
                      <a:pt x="50" y="188"/>
                      <a:pt x="54" y="196"/>
                      <a:pt x="65" y="202"/>
                    </a:cubicBezTo>
                    <a:cubicBezTo>
                      <a:pt x="66" y="184"/>
                      <a:pt x="67" y="167"/>
                      <a:pt x="70" y="151"/>
                    </a:cubicBezTo>
                    <a:cubicBezTo>
                      <a:pt x="80" y="108"/>
                      <a:pt x="97" y="67"/>
                      <a:pt x="116" y="26"/>
                    </a:cubicBezTo>
                    <a:cubicBezTo>
                      <a:pt x="117" y="23"/>
                      <a:pt x="119" y="20"/>
                      <a:pt x="121" y="17"/>
                    </a:cubicBezTo>
                    <a:cubicBezTo>
                      <a:pt x="131" y="2"/>
                      <a:pt x="136" y="0"/>
                      <a:pt x="153" y="7"/>
                    </a:cubicBezTo>
                    <a:cubicBezTo>
                      <a:pt x="216" y="34"/>
                      <a:pt x="282" y="43"/>
                      <a:pt x="350" y="41"/>
                    </a:cubicBezTo>
                    <a:cubicBezTo>
                      <a:pt x="412" y="39"/>
                      <a:pt x="475" y="29"/>
                      <a:pt x="536" y="14"/>
                    </a:cubicBezTo>
                    <a:cubicBezTo>
                      <a:pt x="546" y="11"/>
                      <a:pt x="555" y="10"/>
                      <a:pt x="565" y="7"/>
                    </a:cubicBezTo>
                    <a:cubicBezTo>
                      <a:pt x="578" y="4"/>
                      <a:pt x="586" y="8"/>
                      <a:pt x="593" y="19"/>
                    </a:cubicBezTo>
                    <a:cubicBezTo>
                      <a:pt x="619" y="57"/>
                      <a:pt x="640" y="98"/>
                      <a:pt x="655" y="143"/>
                    </a:cubicBezTo>
                    <a:cubicBezTo>
                      <a:pt x="661" y="160"/>
                      <a:pt x="663" y="178"/>
                      <a:pt x="662" y="199"/>
                    </a:cubicBezTo>
                    <a:cubicBezTo>
                      <a:pt x="672" y="193"/>
                      <a:pt x="676" y="185"/>
                      <a:pt x="680" y="178"/>
                    </a:cubicBezTo>
                    <a:cubicBezTo>
                      <a:pt x="684" y="168"/>
                      <a:pt x="689" y="161"/>
                      <a:pt x="701" y="165"/>
                    </a:cubicBezTo>
                    <a:cubicBezTo>
                      <a:pt x="705" y="167"/>
                      <a:pt x="708" y="163"/>
                      <a:pt x="711" y="163"/>
                    </a:cubicBezTo>
                    <a:cubicBezTo>
                      <a:pt x="711" y="175"/>
                      <a:pt x="715" y="185"/>
                      <a:pt x="723" y="194"/>
                    </a:cubicBezTo>
                    <a:cubicBezTo>
                      <a:pt x="731" y="204"/>
                      <a:pt x="732" y="217"/>
                      <a:pt x="732" y="228"/>
                    </a:cubicBezTo>
                    <a:cubicBezTo>
                      <a:pt x="733" y="253"/>
                      <a:pt x="735" y="278"/>
                      <a:pt x="730" y="303"/>
                    </a:cubicBezTo>
                    <a:cubicBezTo>
                      <a:pt x="725" y="327"/>
                      <a:pt x="706" y="348"/>
                      <a:pt x="681" y="352"/>
                    </a:cubicBezTo>
                    <a:cubicBezTo>
                      <a:pt x="671" y="354"/>
                      <a:pt x="668" y="357"/>
                      <a:pt x="666" y="367"/>
                    </a:cubicBezTo>
                    <a:cubicBezTo>
                      <a:pt x="662" y="398"/>
                      <a:pt x="658" y="430"/>
                      <a:pt x="647" y="460"/>
                    </a:cubicBezTo>
                    <a:cubicBezTo>
                      <a:pt x="628" y="513"/>
                      <a:pt x="600" y="558"/>
                      <a:pt x="550" y="586"/>
                    </a:cubicBezTo>
                    <a:cubicBezTo>
                      <a:pt x="546" y="596"/>
                      <a:pt x="537" y="600"/>
                      <a:pt x="529" y="604"/>
                    </a:cubicBezTo>
                    <a:cubicBezTo>
                      <a:pt x="495" y="619"/>
                      <a:pt x="459" y="629"/>
                      <a:pt x="422" y="632"/>
                    </a:cubicBezTo>
                    <a:cubicBezTo>
                      <a:pt x="375" y="636"/>
                      <a:pt x="328" y="636"/>
                      <a:pt x="282" y="627"/>
                    </a:cubicBezTo>
                    <a:cubicBezTo>
                      <a:pt x="253" y="621"/>
                      <a:pt x="225" y="614"/>
                      <a:pt x="200" y="600"/>
                    </a:cubicBezTo>
                    <a:cubicBezTo>
                      <a:pt x="191" y="595"/>
                      <a:pt x="189" y="597"/>
                      <a:pt x="188" y="607"/>
                    </a:cubicBezTo>
                    <a:cubicBezTo>
                      <a:pt x="188" y="621"/>
                      <a:pt x="191" y="637"/>
                      <a:pt x="186" y="651"/>
                    </a:cubicBezTo>
                    <a:cubicBezTo>
                      <a:pt x="184" y="653"/>
                      <a:pt x="183" y="653"/>
                      <a:pt x="181" y="652"/>
                    </a:cubicBezTo>
                    <a:close/>
                  </a:path>
                </a:pathLst>
              </a:custGeom>
              <a:solidFill>
                <a:srgbClr val="EDCA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18" name="Freeform 8"/>
              <p:cNvSpPr/>
              <p:nvPr/>
            </p:nvSpPr>
            <p:spPr bwMode="auto">
              <a:xfrm>
                <a:off x="2112" y="1302"/>
                <a:ext cx="300" cy="212"/>
              </a:xfrm>
              <a:custGeom>
                <a:avLst/>
                <a:gdLst>
                  <a:gd name="T0" fmla="*/ 730 w 734"/>
                  <a:gd name="T1" fmla="*/ 470 h 520"/>
                  <a:gd name="T2" fmla="*/ 727 w 734"/>
                  <a:gd name="T3" fmla="*/ 481 h 520"/>
                  <a:gd name="T4" fmla="*/ 701 w 734"/>
                  <a:gd name="T5" fmla="*/ 490 h 520"/>
                  <a:gd name="T6" fmla="*/ 678 w 734"/>
                  <a:gd name="T7" fmla="*/ 512 h 520"/>
                  <a:gd name="T8" fmla="*/ 607 w 734"/>
                  <a:gd name="T9" fmla="*/ 326 h 520"/>
                  <a:gd name="T10" fmla="*/ 586 w 734"/>
                  <a:gd name="T11" fmla="*/ 318 h 520"/>
                  <a:gd name="T12" fmla="*/ 450 w 734"/>
                  <a:gd name="T13" fmla="*/ 345 h 520"/>
                  <a:gd name="T14" fmla="*/ 165 w 734"/>
                  <a:gd name="T15" fmla="*/ 315 h 520"/>
                  <a:gd name="T16" fmla="*/ 148 w 734"/>
                  <a:gd name="T17" fmla="*/ 321 h 520"/>
                  <a:gd name="T18" fmla="*/ 95 w 734"/>
                  <a:gd name="T19" fmla="*/ 452 h 520"/>
                  <a:gd name="T20" fmla="*/ 90 w 734"/>
                  <a:gd name="T21" fmla="*/ 508 h 520"/>
                  <a:gd name="T22" fmla="*/ 88 w 734"/>
                  <a:gd name="T23" fmla="*/ 517 h 520"/>
                  <a:gd name="T24" fmla="*/ 78 w 734"/>
                  <a:gd name="T25" fmla="*/ 513 h 520"/>
                  <a:gd name="T26" fmla="*/ 60 w 734"/>
                  <a:gd name="T27" fmla="*/ 486 h 520"/>
                  <a:gd name="T28" fmla="*/ 45 w 734"/>
                  <a:gd name="T29" fmla="*/ 483 h 520"/>
                  <a:gd name="T30" fmla="*/ 26 w 734"/>
                  <a:gd name="T31" fmla="*/ 503 h 520"/>
                  <a:gd name="T32" fmla="*/ 20 w 734"/>
                  <a:gd name="T33" fmla="*/ 393 h 520"/>
                  <a:gd name="T34" fmla="*/ 52 w 734"/>
                  <a:gd name="T35" fmla="*/ 251 h 520"/>
                  <a:gd name="T36" fmla="*/ 50 w 734"/>
                  <a:gd name="T37" fmla="*/ 220 h 520"/>
                  <a:gd name="T38" fmla="*/ 0 w 734"/>
                  <a:gd name="T39" fmla="*/ 96 h 520"/>
                  <a:gd name="T40" fmla="*/ 89 w 734"/>
                  <a:gd name="T41" fmla="*/ 116 h 520"/>
                  <a:gd name="T42" fmla="*/ 181 w 734"/>
                  <a:gd name="T43" fmla="*/ 96 h 520"/>
                  <a:gd name="T44" fmla="*/ 396 w 734"/>
                  <a:gd name="T45" fmla="*/ 20 h 520"/>
                  <a:gd name="T46" fmla="*/ 514 w 734"/>
                  <a:gd name="T47" fmla="*/ 6 h 520"/>
                  <a:gd name="T48" fmla="*/ 616 w 734"/>
                  <a:gd name="T49" fmla="*/ 58 h 520"/>
                  <a:gd name="T50" fmla="*/ 665 w 734"/>
                  <a:gd name="T51" fmla="*/ 122 h 520"/>
                  <a:gd name="T52" fmla="*/ 686 w 734"/>
                  <a:gd name="T53" fmla="*/ 197 h 520"/>
                  <a:gd name="T54" fmla="*/ 691 w 734"/>
                  <a:gd name="T55" fmla="*/ 219 h 520"/>
                  <a:gd name="T56" fmla="*/ 734 w 734"/>
                  <a:gd name="T57" fmla="*/ 412 h 520"/>
                  <a:gd name="T58" fmla="*/ 730 w 734"/>
                  <a:gd name="T59" fmla="*/ 47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4" h="520">
                    <a:moveTo>
                      <a:pt x="730" y="470"/>
                    </a:moveTo>
                    <a:cubicBezTo>
                      <a:pt x="729" y="474"/>
                      <a:pt x="728" y="477"/>
                      <a:pt x="727" y="481"/>
                    </a:cubicBezTo>
                    <a:cubicBezTo>
                      <a:pt x="709" y="472"/>
                      <a:pt x="709" y="472"/>
                      <a:pt x="701" y="490"/>
                    </a:cubicBezTo>
                    <a:cubicBezTo>
                      <a:pt x="696" y="501"/>
                      <a:pt x="690" y="508"/>
                      <a:pt x="678" y="512"/>
                    </a:cubicBezTo>
                    <a:cubicBezTo>
                      <a:pt x="678" y="441"/>
                      <a:pt x="643" y="383"/>
                      <a:pt x="607" y="326"/>
                    </a:cubicBezTo>
                    <a:cubicBezTo>
                      <a:pt x="602" y="317"/>
                      <a:pt x="596" y="315"/>
                      <a:pt x="586" y="318"/>
                    </a:cubicBezTo>
                    <a:cubicBezTo>
                      <a:pt x="542" y="329"/>
                      <a:pt x="496" y="339"/>
                      <a:pt x="450" y="345"/>
                    </a:cubicBezTo>
                    <a:cubicBezTo>
                      <a:pt x="353" y="358"/>
                      <a:pt x="256" y="357"/>
                      <a:pt x="165" y="315"/>
                    </a:cubicBezTo>
                    <a:cubicBezTo>
                      <a:pt x="156" y="311"/>
                      <a:pt x="152" y="314"/>
                      <a:pt x="148" y="321"/>
                    </a:cubicBezTo>
                    <a:cubicBezTo>
                      <a:pt x="123" y="362"/>
                      <a:pt x="107" y="406"/>
                      <a:pt x="95" y="452"/>
                    </a:cubicBezTo>
                    <a:cubicBezTo>
                      <a:pt x="91" y="470"/>
                      <a:pt x="88" y="489"/>
                      <a:pt x="90" y="508"/>
                    </a:cubicBezTo>
                    <a:cubicBezTo>
                      <a:pt x="90" y="511"/>
                      <a:pt x="91" y="516"/>
                      <a:pt x="88" y="517"/>
                    </a:cubicBezTo>
                    <a:cubicBezTo>
                      <a:pt x="83" y="520"/>
                      <a:pt x="81" y="515"/>
                      <a:pt x="78" y="513"/>
                    </a:cubicBezTo>
                    <a:cubicBezTo>
                      <a:pt x="70" y="505"/>
                      <a:pt x="63" y="496"/>
                      <a:pt x="60" y="486"/>
                    </a:cubicBezTo>
                    <a:cubicBezTo>
                      <a:pt x="56" y="475"/>
                      <a:pt x="53" y="478"/>
                      <a:pt x="45" y="483"/>
                    </a:cubicBezTo>
                    <a:cubicBezTo>
                      <a:pt x="38" y="488"/>
                      <a:pt x="35" y="498"/>
                      <a:pt x="26" y="503"/>
                    </a:cubicBezTo>
                    <a:cubicBezTo>
                      <a:pt x="25" y="466"/>
                      <a:pt x="18" y="430"/>
                      <a:pt x="20" y="393"/>
                    </a:cubicBezTo>
                    <a:cubicBezTo>
                      <a:pt x="22" y="343"/>
                      <a:pt x="31" y="296"/>
                      <a:pt x="52" y="251"/>
                    </a:cubicBezTo>
                    <a:cubicBezTo>
                      <a:pt x="58" y="240"/>
                      <a:pt x="58" y="231"/>
                      <a:pt x="50" y="220"/>
                    </a:cubicBezTo>
                    <a:cubicBezTo>
                      <a:pt x="24" y="184"/>
                      <a:pt x="7" y="144"/>
                      <a:pt x="0" y="96"/>
                    </a:cubicBezTo>
                    <a:cubicBezTo>
                      <a:pt x="27" y="117"/>
                      <a:pt x="58" y="118"/>
                      <a:pt x="89" y="116"/>
                    </a:cubicBezTo>
                    <a:cubicBezTo>
                      <a:pt x="120" y="113"/>
                      <a:pt x="151" y="106"/>
                      <a:pt x="181" y="96"/>
                    </a:cubicBezTo>
                    <a:cubicBezTo>
                      <a:pt x="252" y="71"/>
                      <a:pt x="324" y="45"/>
                      <a:pt x="396" y="20"/>
                    </a:cubicBezTo>
                    <a:cubicBezTo>
                      <a:pt x="434" y="7"/>
                      <a:pt x="474" y="0"/>
                      <a:pt x="514" y="6"/>
                    </a:cubicBezTo>
                    <a:cubicBezTo>
                      <a:pt x="553" y="11"/>
                      <a:pt x="589" y="27"/>
                      <a:pt x="616" y="58"/>
                    </a:cubicBezTo>
                    <a:cubicBezTo>
                      <a:pt x="634" y="78"/>
                      <a:pt x="652" y="98"/>
                      <a:pt x="665" y="122"/>
                    </a:cubicBezTo>
                    <a:cubicBezTo>
                      <a:pt x="677" y="146"/>
                      <a:pt x="686" y="170"/>
                      <a:pt x="686" y="197"/>
                    </a:cubicBezTo>
                    <a:cubicBezTo>
                      <a:pt x="686" y="205"/>
                      <a:pt x="688" y="212"/>
                      <a:pt x="691" y="219"/>
                    </a:cubicBezTo>
                    <a:cubicBezTo>
                      <a:pt x="720" y="280"/>
                      <a:pt x="732" y="345"/>
                      <a:pt x="734" y="412"/>
                    </a:cubicBezTo>
                    <a:cubicBezTo>
                      <a:pt x="734" y="431"/>
                      <a:pt x="732" y="451"/>
                      <a:pt x="730" y="470"/>
                    </a:cubicBezTo>
                    <a:close/>
                  </a:path>
                </a:pathLst>
              </a:custGeom>
              <a:solidFill>
                <a:srgbClr val="3D3E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19" name="Freeform 9"/>
              <p:cNvSpPr/>
              <p:nvPr/>
            </p:nvSpPr>
            <p:spPr bwMode="auto">
              <a:xfrm>
                <a:off x="2193" y="1666"/>
                <a:ext cx="153" cy="99"/>
              </a:xfrm>
              <a:custGeom>
                <a:avLst/>
                <a:gdLst>
                  <a:gd name="T0" fmla="*/ 6 w 377"/>
                  <a:gd name="T1" fmla="*/ 67 h 242"/>
                  <a:gd name="T2" fmla="*/ 6 w 377"/>
                  <a:gd name="T3" fmla="*/ 0 h 242"/>
                  <a:gd name="T4" fmla="*/ 69 w 377"/>
                  <a:gd name="T5" fmla="*/ 28 h 242"/>
                  <a:gd name="T6" fmla="*/ 158 w 377"/>
                  <a:gd name="T7" fmla="*/ 42 h 242"/>
                  <a:gd name="T8" fmla="*/ 294 w 377"/>
                  <a:gd name="T9" fmla="*/ 33 h 242"/>
                  <a:gd name="T10" fmla="*/ 372 w 377"/>
                  <a:gd name="T11" fmla="*/ 0 h 242"/>
                  <a:gd name="T12" fmla="*/ 375 w 377"/>
                  <a:gd name="T13" fmla="*/ 57 h 242"/>
                  <a:gd name="T14" fmla="*/ 376 w 377"/>
                  <a:gd name="T15" fmla="*/ 82 h 242"/>
                  <a:gd name="T16" fmla="*/ 376 w 377"/>
                  <a:gd name="T17" fmla="*/ 119 h 242"/>
                  <a:gd name="T18" fmla="*/ 360 w 377"/>
                  <a:gd name="T19" fmla="*/ 176 h 242"/>
                  <a:gd name="T20" fmla="*/ 190 w 377"/>
                  <a:gd name="T21" fmla="*/ 242 h 242"/>
                  <a:gd name="T22" fmla="*/ 185 w 377"/>
                  <a:gd name="T23" fmla="*/ 242 h 242"/>
                  <a:gd name="T24" fmla="*/ 17 w 377"/>
                  <a:gd name="T25" fmla="*/ 175 h 242"/>
                  <a:gd name="T26" fmla="*/ 2 w 377"/>
                  <a:gd name="T27" fmla="*/ 119 h 242"/>
                  <a:gd name="T28" fmla="*/ 2 w 377"/>
                  <a:gd name="T29" fmla="*/ 93 h 242"/>
                  <a:gd name="T30" fmla="*/ 6 w 377"/>
                  <a:gd name="T31" fmla="*/ 6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7" h="242">
                    <a:moveTo>
                      <a:pt x="6" y="67"/>
                    </a:moveTo>
                    <a:cubicBezTo>
                      <a:pt x="6" y="45"/>
                      <a:pt x="6" y="24"/>
                      <a:pt x="6" y="0"/>
                    </a:cubicBezTo>
                    <a:cubicBezTo>
                      <a:pt x="27" y="13"/>
                      <a:pt x="48" y="22"/>
                      <a:pt x="69" y="28"/>
                    </a:cubicBezTo>
                    <a:cubicBezTo>
                      <a:pt x="98" y="36"/>
                      <a:pt x="128" y="41"/>
                      <a:pt x="158" y="42"/>
                    </a:cubicBezTo>
                    <a:cubicBezTo>
                      <a:pt x="204" y="45"/>
                      <a:pt x="250" y="43"/>
                      <a:pt x="294" y="33"/>
                    </a:cubicBezTo>
                    <a:cubicBezTo>
                      <a:pt x="321" y="26"/>
                      <a:pt x="348" y="17"/>
                      <a:pt x="372" y="0"/>
                    </a:cubicBezTo>
                    <a:cubicBezTo>
                      <a:pt x="374" y="19"/>
                      <a:pt x="368" y="38"/>
                      <a:pt x="375" y="57"/>
                    </a:cubicBezTo>
                    <a:cubicBezTo>
                      <a:pt x="377" y="65"/>
                      <a:pt x="376" y="74"/>
                      <a:pt x="376" y="82"/>
                    </a:cubicBezTo>
                    <a:cubicBezTo>
                      <a:pt x="377" y="94"/>
                      <a:pt x="377" y="107"/>
                      <a:pt x="376" y="119"/>
                    </a:cubicBezTo>
                    <a:cubicBezTo>
                      <a:pt x="371" y="138"/>
                      <a:pt x="371" y="158"/>
                      <a:pt x="360" y="176"/>
                    </a:cubicBezTo>
                    <a:cubicBezTo>
                      <a:pt x="304" y="199"/>
                      <a:pt x="247" y="221"/>
                      <a:pt x="190" y="242"/>
                    </a:cubicBezTo>
                    <a:cubicBezTo>
                      <a:pt x="188" y="242"/>
                      <a:pt x="187" y="242"/>
                      <a:pt x="185" y="242"/>
                    </a:cubicBezTo>
                    <a:cubicBezTo>
                      <a:pt x="129" y="220"/>
                      <a:pt x="72" y="201"/>
                      <a:pt x="17" y="175"/>
                    </a:cubicBezTo>
                    <a:cubicBezTo>
                      <a:pt x="5" y="159"/>
                      <a:pt x="5" y="139"/>
                      <a:pt x="2" y="119"/>
                    </a:cubicBezTo>
                    <a:cubicBezTo>
                      <a:pt x="1" y="111"/>
                      <a:pt x="2" y="102"/>
                      <a:pt x="2" y="93"/>
                    </a:cubicBezTo>
                    <a:cubicBezTo>
                      <a:pt x="1" y="84"/>
                      <a:pt x="0" y="75"/>
                      <a:pt x="6" y="67"/>
                    </a:cubicBezTo>
                    <a:close/>
                  </a:path>
                </a:pathLst>
              </a:custGeom>
              <a:solidFill>
                <a:srgbClr val="E4BE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0" name="Freeform 10"/>
              <p:cNvSpPr/>
              <p:nvPr/>
            </p:nvSpPr>
            <p:spPr bwMode="auto">
              <a:xfrm>
                <a:off x="2343" y="1690"/>
                <a:ext cx="105" cy="195"/>
              </a:xfrm>
              <a:custGeom>
                <a:avLst/>
                <a:gdLst>
                  <a:gd name="T0" fmla="*/ 3 w 257"/>
                  <a:gd name="T1" fmla="*/ 24 h 480"/>
                  <a:gd name="T2" fmla="*/ 6 w 257"/>
                  <a:gd name="T3" fmla="*/ 0 h 480"/>
                  <a:gd name="T4" fmla="*/ 110 w 257"/>
                  <a:gd name="T5" fmla="*/ 58 h 480"/>
                  <a:gd name="T6" fmla="*/ 162 w 257"/>
                  <a:gd name="T7" fmla="*/ 143 h 480"/>
                  <a:gd name="T8" fmla="*/ 170 w 257"/>
                  <a:gd name="T9" fmla="*/ 165 h 480"/>
                  <a:gd name="T10" fmla="*/ 180 w 257"/>
                  <a:gd name="T11" fmla="*/ 240 h 480"/>
                  <a:gd name="T12" fmla="*/ 183 w 257"/>
                  <a:gd name="T13" fmla="*/ 291 h 480"/>
                  <a:gd name="T14" fmla="*/ 183 w 257"/>
                  <a:gd name="T15" fmla="*/ 302 h 480"/>
                  <a:gd name="T16" fmla="*/ 201 w 257"/>
                  <a:gd name="T17" fmla="*/ 326 h 480"/>
                  <a:gd name="T18" fmla="*/ 254 w 257"/>
                  <a:gd name="T19" fmla="*/ 397 h 480"/>
                  <a:gd name="T20" fmla="*/ 194 w 257"/>
                  <a:gd name="T21" fmla="*/ 471 h 480"/>
                  <a:gd name="T22" fmla="*/ 108 w 257"/>
                  <a:gd name="T23" fmla="*/ 438 h 480"/>
                  <a:gd name="T24" fmla="*/ 95 w 257"/>
                  <a:gd name="T25" fmla="*/ 417 h 480"/>
                  <a:gd name="T26" fmla="*/ 142 w 257"/>
                  <a:gd name="T27" fmla="*/ 324 h 480"/>
                  <a:gd name="T28" fmla="*/ 151 w 257"/>
                  <a:gd name="T29" fmla="*/ 300 h 480"/>
                  <a:gd name="T30" fmla="*/ 143 w 257"/>
                  <a:gd name="T31" fmla="*/ 184 h 480"/>
                  <a:gd name="T32" fmla="*/ 135 w 257"/>
                  <a:gd name="T33" fmla="*/ 152 h 480"/>
                  <a:gd name="T34" fmla="*/ 61 w 257"/>
                  <a:gd name="T35" fmla="*/ 56 h 480"/>
                  <a:gd name="T36" fmla="*/ 17 w 257"/>
                  <a:gd name="T37" fmla="*/ 33 h 480"/>
                  <a:gd name="T38" fmla="*/ 3 w 257"/>
                  <a:gd name="T39" fmla="*/ 2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480">
                    <a:moveTo>
                      <a:pt x="3" y="24"/>
                    </a:moveTo>
                    <a:cubicBezTo>
                      <a:pt x="4" y="16"/>
                      <a:pt x="0" y="7"/>
                      <a:pt x="6" y="0"/>
                    </a:cubicBezTo>
                    <a:cubicBezTo>
                      <a:pt x="45" y="12"/>
                      <a:pt x="81" y="29"/>
                      <a:pt x="110" y="58"/>
                    </a:cubicBezTo>
                    <a:cubicBezTo>
                      <a:pt x="135" y="82"/>
                      <a:pt x="151" y="111"/>
                      <a:pt x="162" y="143"/>
                    </a:cubicBezTo>
                    <a:cubicBezTo>
                      <a:pt x="164" y="150"/>
                      <a:pt x="168" y="158"/>
                      <a:pt x="170" y="165"/>
                    </a:cubicBezTo>
                    <a:cubicBezTo>
                      <a:pt x="172" y="190"/>
                      <a:pt x="180" y="215"/>
                      <a:pt x="180" y="240"/>
                    </a:cubicBezTo>
                    <a:cubicBezTo>
                      <a:pt x="186" y="257"/>
                      <a:pt x="187" y="274"/>
                      <a:pt x="183" y="291"/>
                    </a:cubicBezTo>
                    <a:cubicBezTo>
                      <a:pt x="183" y="295"/>
                      <a:pt x="183" y="298"/>
                      <a:pt x="183" y="302"/>
                    </a:cubicBezTo>
                    <a:cubicBezTo>
                      <a:pt x="181" y="316"/>
                      <a:pt x="186" y="323"/>
                      <a:pt x="201" y="326"/>
                    </a:cubicBezTo>
                    <a:cubicBezTo>
                      <a:pt x="231" y="333"/>
                      <a:pt x="257" y="368"/>
                      <a:pt x="254" y="397"/>
                    </a:cubicBezTo>
                    <a:cubicBezTo>
                      <a:pt x="251" y="435"/>
                      <a:pt x="231" y="463"/>
                      <a:pt x="194" y="471"/>
                    </a:cubicBezTo>
                    <a:cubicBezTo>
                      <a:pt x="157" y="480"/>
                      <a:pt x="130" y="466"/>
                      <a:pt x="108" y="438"/>
                    </a:cubicBezTo>
                    <a:cubicBezTo>
                      <a:pt x="98" y="434"/>
                      <a:pt x="98" y="425"/>
                      <a:pt x="95" y="417"/>
                    </a:cubicBezTo>
                    <a:cubicBezTo>
                      <a:pt x="89" y="373"/>
                      <a:pt x="103" y="344"/>
                      <a:pt x="142" y="324"/>
                    </a:cubicBezTo>
                    <a:cubicBezTo>
                      <a:pt x="154" y="318"/>
                      <a:pt x="151" y="309"/>
                      <a:pt x="151" y="300"/>
                    </a:cubicBezTo>
                    <a:cubicBezTo>
                      <a:pt x="152" y="261"/>
                      <a:pt x="151" y="222"/>
                      <a:pt x="143" y="184"/>
                    </a:cubicBezTo>
                    <a:cubicBezTo>
                      <a:pt x="142" y="173"/>
                      <a:pt x="137" y="163"/>
                      <a:pt x="135" y="152"/>
                    </a:cubicBezTo>
                    <a:cubicBezTo>
                      <a:pt x="121" y="112"/>
                      <a:pt x="97" y="79"/>
                      <a:pt x="61" y="56"/>
                    </a:cubicBezTo>
                    <a:cubicBezTo>
                      <a:pt x="47" y="47"/>
                      <a:pt x="32" y="39"/>
                      <a:pt x="17" y="33"/>
                    </a:cubicBezTo>
                    <a:cubicBezTo>
                      <a:pt x="11" y="31"/>
                      <a:pt x="7" y="29"/>
                      <a:pt x="3" y="24"/>
                    </a:cubicBezTo>
                    <a:close/>
                  </a:path>
                </a:pathLst>
              </a:custGeom>
              <a:solidFill>
                <a:srgbClr val="A6A6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1" name="Freeform 11"/>
              <p:cNvSpPr/>
              <p:nvPr/>
            </p:nvSpPr>
            <p:spPr bwMode="auto">
              <a:xfrm>
                <a:off x="2125" y="1693"/>
                <a:ext cx="70" cy="99"/>
              </a:xfrm>
              <a:custGeom>
                <a:avLst/>
                <a:gdLst>
                  <a:gd name="T0" fmla="*/ 171 w 171"/>
                  <a:gd name="T1" fmla="*/ 1 h 243"/>
                  <a:gd name="T2" fmla="*/ 171 w 171"/>
                  <a:gd name="T3" fmla="*/ 27 h 243"/>
                  <a:gd name="T4" fmla="*/ 167 w 171"/>
                  <a:gd name="T5" fmla="*/ 30 h 243"/>
                  <a:gd name="T6" fmla="*/ 124 w 171"/>
                  <a:gd name="T7" fmla="*/ 47 h 243"/>
                  <a:gd name="T8" fmla="*/ 64 w 171"/>
                  <a:gd name="T9" fmla="*/ 112 h 243"/>
                  <a:gd name="T10" fmla="*/ 38 w 171"/>
                  <a:gd name="T11" fmla="*/ 222 h 243"/>
                  <a:gd name="T12" fmla="*/ 33 w 171"/>
                  <a:gd name="T13" fmla="*/ 239 h 243"/>
                  <a:gd name="T14" fmla="*/ 7 w 171"/>
                  <a:gd name="T15" fmla="*/ 239 h 243"/>
                  <a:gd name="T16" fmla="*/ 11 w 171"/>
                  <a:gd name="T17" fmla="*/ 201 h 243"/>
                  <a:gd name="T18" fmla="*/ 21 w 171"/>
                  <a:gd name="T19" fmla="*/ 147 h 243"/>
                  <a:gd name="T20" fmla="*/ 75 w 171"/>
                  <a:gd name="T21" fmla="*/ 52 h 243"/>
                  <a:gd name="T22" fmla="*/ 153 w 171"/>
                  <a:gd name="T23" fmla="*/ 6 h 243"/>
                  <a:gd name="T24" fmla="*/ 168 w 171"/>
                  <a:gd name="T25" fmla="*/ 0 h 243"/>
                  <a:gd name="T26" fmla="*/ 171 w 171"/>
                  <a:gd name="T27"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 h="243">
                    <a:moveTo>
                      <a:pt x="171" y="1"/>
                    </a:moveTo>
                    <a:cubicBezTo>
                      <a:pt x="171" y="9"/>
                      <a:pt x="171" y="18"/>
                      <a:pt x="171" y="27"/>
                    </a:cubicBezTo>
                    <a:cubicBezTo>
                      <a:pt x="170" y="28"/>
                      <a:pt x="169" y="29"/>
                      <a:pt x="167" y="30"/>
                    </a:cubicBezTo>
                    <a:cubicBezTo>
                      <a:pt x="154" y="37"/>
                      <a:pt x="138" y="39"/>
                      <a:pt x="124" y="47"/>
                    </a:cubicBezTo>
                    <a:cubicBezTo>
                      <a:pt x="97" y="62"/>
                      <a:pt x="79" y="85"/>
                      <a:pt x="64" y="112"/>
                    </a:cubicBezTo>
                    <a:cubicBezTo>
                      <a:pt x="48" y="147"/>
                      <a:pt x="40" y="184"/>
                      <a:pt x="38" y="222"/>
                    </a:cubicBezTo>
                    <a:cubicBezTo>
                      <a:pt x="37" y="228"/>
                      <a:pt x="38" y="234"/>
                      <a:pt x="33" y="239"/>
                    </a:cubicBezTo>
                    <a:cubicBezTo>
                      <a:pt x="24" y="243"/>
                      <a:pt x="15" y="243"/>
                      <a:pt x="7" y="239"/>
                    </a:cubicBezTo>
                    <a:cubicBezTo>
                      <a:pt x="0" y="225"/>
                      <a:pt x="7" y="213"/>
                      <a:pt x="11" y="201"/>
                    </a:cubicBezTo>
                    <a:cubicBezTo>
                      <a:pt x="11" y="182"/>
                      <a:pt x="18" y="165"/>
                      <a:pt x="21" y="147"/>
                    </a:cubicBezTo>
                    <a:cubicBezTo>
                      <a:pt x="33" y="112"/>
                      <a:pt x="48" y="79"/>
                      <a:pt x="75" y="52"/>
                    </a:cubicBezTo>
                    <a:cubicBezTo>
                      <a:pt x="97" y="29"/>
                      <a:pt x="122" y="13"/>
                      <a:pt x="153" y="6"/>
                    </a:cubicBezTo>
                    <a:cubicBezTo>
                      <a:pt x="158" y="4"/>
                      <a:pt x="163" y="2"/>
                      <a:pt x="168" y="0"/>
                    </a:cubicBezTo>
                    <a:cubicBezTo>
                      <a:pt x="169" y="0"/>
                      <a:pt x="170" y="0"/>
                      <a:pt x="171" y="1"/>
                    </a:cubicBezTo>
                    <a:close/>
                  </a:path>
                </a:pathLst>
              </a:custGeom>
              <a:solidFill>
                <a:srgbClr val="A6A6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2" name="Freeform 12"/>
              <p:cNvSpPr/>
              <p:nvPr/>
            </p:nvSpPr>
            <p:spPr bwMode="auto">
              <a:xfrm>
                <a:off x="2138" y="1704"/>
                <a:ext cx="269" cy="365"/>
              </a:xfrm>
              <a:custGeom>
                <a:avLst/>
                <a:gdLst>
                  <a:gd name="T0" fmla="*/ 1 w 659"/>
                  <a:gd name="T1" fmla="*/ 210 h 894"/>
                  <a:gd name="T2" fmla="*/ 26 w 659"/>
                  <a:gd name="T3" fmla="*/ 86 h 894"/>
                  <a:gd name="T4" fmla="*/ 32 w 659"/>
                  <a:gd name="T5" fmla="*/ 81 h 894"/>
                  <a:gd name="T6" fmla="*/ 51 w 659"/>
                  <a:gd name="T7" fmla="*/ 63 h 894"/>
                  <a:gd name="T8" fmla="*/ 111 w 659"/>
                  <a:gd name="T9" fmla="*/ 36 h 894"/>
                  <a:gd name="T10" fmla="*/ 132 w 659"/>
                  <a:gd name="T11" fmla="*/ 8 h 894"/>
                  <a:gd name="T12" fmla="*/ 136 w 659"/>
                  <a:gd name="T13" fmla="*/ 0 h 894"/>
                  <a:gd name="T14" fmla="*/ 139 w 659"/>
                  <a:gd name="T15" fmla="*/ 0 h 894"/>
                  <a:gd name="T16" fmla="*/ 148 w 659"/>
                  <a:gd name="T17" fmla="*/ 72 h 894"/>
                  <a:gd name="T18" fmla="*/ 154 w 659"/>
                  <a:gd name="T19" fmla="*/ 80 h 894"/>
                  <a:gd name="T20" fmla="*/ 189 w 659"/>
                  <a:gd name="T21" fmla="*/ 239 h 894"/>
                  <a:gd name="T22" fmla="*/ 201 w 659"/>
                  <a:gd name="T23" fmla="*/ 296 h 894"/>
                  <a:gd name="T24" fmla="*/ 237 w 659"/>
                  <a:gd name="T25" fmla="*/ 467 h 894"/>
                  <a:gd name="T26" fmla="*/ 277 w 659"/>
                  <a:gd name="T27" fmla="*/ 657 h 894"/>
                  <a:gd name="T28" fmla="*/ 321 w 659"/>
                  <a:gd name="T29" fmla="*/ 868 h 894"/>
                  <a:gd name="T30" fmla="*/ 364 w 659"/>
                  <a:gd name="T31" fmla="*/ 657 h 894"/>
                  <a:gd name="T32" fmla="*/ 378 w 659"/>
                  <a:gd name="T33" fmla="*/ 597 h 894"/>
                  <a:gd name="T34" fmla="*/ 442 w 659"/>
                  <a:gd name="T35" fmla="*/ 297 h 894"/>
                  <a:gd name="T36" fmla="*/ 484 w 659"/>
                  <a:gd name="T37" fmla="*/ 97 h 894"/>
                  <a:gd name="T38" fmla="*/ 490 w 659"/>
                  <a:gd name="T39" fmla="*/ 81 h 894"/>
                  <a:gd name="T40" fmla="*/ 505 w 659"/>
                  <a:gd name="T41" fmla="*/ 27 h 894"/>
                  <a:gd name="T42" fmla="*/ 523 w 659"/>
                  <a:gd name="T43" fmla="*/ 32 h 894"/>
                  <a:gd name="T44" fmla="*/ 593 w 659"/>
                  <a:gd name="T45" fmla="*/ 65 h 894"/>
                  <a:gd name="T46" fmla="*/ 617 w 659"/>
                  <a:gd name="T47" fmla="*/ 87 h 894"/>
                  <a:gd name="T48" fmla="*/ 635 w 659"/>
                  <a:gd name="T49" fmla="*/ 111 h 894"/>
                  <a:gd name="T50" fmla="*/ 649 w 659"/>
                  <a:gd name="T51" fmla="*/ 144 h 894"/>
                  <a:gd name="T52" fmla="*/ 658 w 659"/>
                  <a:gd name="T53" fmla="*/ 267 h 894"/>
                  <a:gd name="T54" fmla="*/ 641 w 659"/>
                  <a:gd name="T55" fmla="*/ 275 h 894"/>
                  <a:gd name="T56" fmla="*/ 551 w 659"/>
                  <a:gd name="T57" fmla="*/ 305 h 894"/>
                  <a:gd name="T58" fmla="*/ 548 w 659"/>
                  <a:gd name="T59" fmla="*/ 321 h 894"/>
                  <a:gd name="T60" fmla="*/ 589 w 659"/>
                  <a:gd name="T61" fmla="*/ 362 h 894"/>
                  <a:gd name="T62" fmla="*/ 601 w 659"/>
                  <a:gd name="T63" fmla="*/ 381 h 894"/>
                  <a:gd name="T64" fmla="*/ 610 w 659"/>
                  <a:gd name="T65" fmla="*/ 402 h 894"/>
                  <a:gd name="T66" fmla="*/ 507 w 659"/>
                  <a:gd name="T67" fmla="*/ 618 h 894"/>
                  <a:gd name="T68" fmla="*/ 418 w 659"/>
                  <a:gd name="T69" fmla="*/ 770 h 894"/>
                  <a:gd name="T70" fmla="*/ 328 w 659"/>
                  <a:gd name="T71" fmla="*/ 886 h 894"/>
                  <a:gd name="T72" fmla="*/ 313 w 659"/>
                  <a:gd name="T73" fmla="*/ 883 h 894"/>
                  <a:gd name="T74" fmla="*/ 220 w 659"/>
                  <a:gd name="T75" fmla="*/ 763 h 894"/>
                  <a:gd name="T76" fmla="*/ 196 w 659"/>
                  <a:gd name="T77" fmla="*/ 723 h 894"/>
                  <a:gd name="T78" fmla="*/ 193 w 659"/>
                  <a:gd name="T79" fmla="*/ 712 h 894"/>
                  <a:gd name="T80" fmla="*/ 146 w 659"/>
                  <a:gd name="T81" fmla="*/ 436 h 894"/>
                  <a:gd name="T82" fmla="*/ 88 w 659"/>
                  <a:gd name="T83" fmla="*/ 348 h 894"/>
                  <a:gd name="T84" fmla="*/ 89 w 659"/>
                  <a:gd name="T85" fmla="*/ 329 h 894"/>
                  <a:gd name="T86" fmla="*/ 78 w 659"/>
                  <a:gd name="T87" fmla="*/ 300 h 894"/>
                  <a:gd name="T88" fmla="*/ 31 w 659"/>
                  <a:gd name="T89" fmla="*/ 285 h 894"/>
                  <a:gd name="T90" fmla="*/ 16 w 659"/>
                  <a:gd name="T91" fmla="*/ 273 h 894"/>
                  <a:gd name="T92" fmla="*/ 14 w 659"/>
                  <a:gd name="T93" fmla="*/ 238 h 894"/>
                  <a:gd name="T94" fmla="*/ 1 w 659"/>
                  <a:gd name="T95" fmla="*/ 210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9" h="894">
                    <a:moveTo>
                      <a:pt x="1" y="210"/>
                    </a:moveTo>
                    <a:cubicBezTo>
                      <a:pt x="0" y="166"/>
                      <a:pt x="11" y="125"/>
                      <a:pt x="26" y="86"/>
                    </a:cubicBezTo>
                    <a:cubicBezTo>
                      <a:pt x="27" y="84"/>
                      <a:pt x="30" y="83"/>
                      <a:pt x="32" y="81"/>
                    </a:cubicBezTo>
                    <a:cubicBezTo>
                      <a:pt x="36" y="73"/>
                      <a:pt x="43" y="67"/>
                      <a:pt x="51" y="63"/>
                    </a:cubicBezTo>
                    <a:cubicBezTo>
                      <a:pt x="71" y="55"/>
                      <a:pt x="91" y="44"/>
                      <a:pt x="111" y="36"/>
                    </a:cubicBezTo>
                    <a:cubicBezTo>
                      <a:pt x="124" y="31"/>
                      <a:pt x="134" y="25"/>
                      <a:pt x="132" y="8"/>
                    </a:cubicBezTo>
                    <a:cubicBezTo>
                      <a:pt x="132" y="5"/>
                      <a:pt x="134" y="2"/>
                      <a:pt x="136" y="0"/>
                    </a:cubicBezTo>
                    <a:cubicBezTo>
                      <a:pt x="137" y="0"/>
                      <a:pt x="138" y="0"/>
                      <a:pt x="139" y="0"/>
                    </a:cubicBezTo>
                    <a:cubicBezTo>
                      <a:pt x="137" y="25"/>
                      <a:pt x="143" y="48"/>
                      <a:pt x="148" y="72"/>
                    </a:cubicBezTo>
                    <a:cubicBezTo>
                      <a:pt x="149" y="76"/>
                      <a:pt x="151" y="78"/>
                      <a:pt x="154" y="80"/>
                    </a:cubicBezTo>
                    <a:cubicBezTo>
                      <a:pt x="168" y="133"/>
                      <a:pt x="176" y="186"/>
                      <a:pt x="189" y="239"/>
                    </a:cubicBezTo>
                    <a:cubicBezTo>
                      <a:pt x="193" y="258"/>
                      <a:pt x="197" y="277"/>
                      <a:pt x="201" y="296"/>
                    </a:cubicBezTo>
                    <a:cubicBezTo>
                      <a:pt x="213" y="353"/>
                      <a:pt x="225" y="410"/>
                      <a:pt x="237" y="467"/>
                    </a:cubicBezTo>
                    <a:cubicBezTo>
                      <a:pt x="250" y="530"/>
                      <a:pt x="264" y="593"/>
                      <a:pt x="277" y="657"/>
                    </a:cubicBezTo>
                    <a:cubicBezTo>
                      <a:pt x="291" y="730"/>
                      <a:pt x="309" y="801"/>
                      <a:pt x="321" y="868"/>
                    </a:cubicBezTo>
                    <a:cubicBezTo>
                      <a:pt x="332" y="802"/>
                      <a:pt x="352" y="730"/>
                      <a:pt x="364" y="657"/>
                    </a:cubicBezTo>
                    <a:cubicBezTo>
                      <a:pt x="372" y="638"/>
                      <a:pt x="374" y="617"/>
                      <a:pt x="378" y="597"/>
                    </a:cubicBezTo>
                    <a:cubicBezTo>
                      <a:pt x="399" y="497"/>
                      <a:pt x="420" y="397"/>
                      <a:pt x="442" y="297"/>
                    </a:cubicBezTo>
                    <a:cubicBezTo>
                      <a:pt x="456" y="230"/>
                      <a:pt x="470" y="163"/>
                      <a:pt x="484" y="97"/>
                    </a:cubicBezTo>
                    <a:cubicBezTo>
                      <a:pt x="485" y="91"/>
                      <a:pt x="486" y="86"/>
                      <a:pt x="490" y="81"/>
                    </a:cubicBezTo>
                    <a:cubicBezTo>
                      <a:pt x="499" y="64"/>
                      <a:pt x="499" y="45"/>
                      <a:pt x="505" y="27"/>
                    </a:cubicBezTo>
                    <a:cubicBezTo>
                      <a:pt x="512" y="24"/>
                      <a:pt x="517" y="29"/>
                      <a:pt x="523" y="32"/>
                    </a:cubicBezTo>
                    <a:cubicBezTo>
                      <a:pt x="546" y="43"/>
                      <a:pt x="570" y="54"/>
                      <a:pt x="593" y="65"/>
                    </a:cubicBezTo>
                    <a:cubicBezTo>
                      <a:pt x="604" y="70"/>
                      <a:pt x="612" y="77"/>
                      <a:pt x="617" y="87"/>
                    </a:cubicBezTo>
                    <a:cubicBezTo>
                      <a:pt x="622" y="96"/>
                      <a:pt x="628" y="104"/>
                      <a:pt x="635" y="111"/>
                    </a:cubicBezTo>
                    <a:cubicBezTo>
                      <a:pt x="638" y="123"/>
                      <a:pt x="643" y="134"/>
                      <a:pt x="649" y="144"/>
                    </a:cubicBezTo>
                    <a:cubicBezTo>
                      <a:pt x="658" y="185"/>
                      <a:pt x="659" y="226"/>
                      <a:pt x="658" y="267"/>
                    </a:cubicBezTo>
                    <a:cubicBezTo>
                      <a:pt x="654" y="272"/>
                      <a:pt x="647" y="273"/>
                      <a:pt x="641" y="275"/>
                    </a:cubicBezTo>
                    <a:cubicBezTo>
                      <a:pt x="611" y="286"/>
                      <a:pt x="581" y="295"/>
                      <a:pt x="551" y="305"/>
                    </a:cubicBezTo>
                    <a:cubicBezTo>
                      <a:pt x="538" y="310"/>
                      <a:pt x="538" y="312"/>
                      <a:pt x="548" y="321"/>
                    </a:cubicBezTo>
                    <a:cubicBezTo>
                      <a:pt x="564" y="333"/>
                      <a:pt x="576" y="348"/>
                      <a:pt x="589" y="362"/>
                    </a:cubicBezTo>
                    <a:cubicBezTo>
                      <a:pt x="594" y="368"/>
                      <a:pt x="598" y="374"/>
                      <a:pt x="601" y="381"/>
                    </a:cubicBezTo>
                    <a:cubicBezTo>
                      <a:pt x="604" y="388"/>
                      <a:pt x="607" y="395"/>
                      <a:pt x="610" y="402"/>
                    </a:cubicBezTo>
                    <a:cubicBezTo>
                      <a:pt x="580" y="476"/>
                      <a:pt x="544" y="547"/>
                      <a:pt x="507" y="618"/>
                    </a:cubicBezTo>
                    <a:cubicBezTo>
                      <a:pt x="479" y="670"/>
                      <a:pt x="450" y="721"/>
                      <a:pt x="418" y="770"/>
                    </a:cubicBezTo>
                    <a:cubicBezTo>
                      <a:pt x="391" y="811"/>
                      <a:pt x="361" y="850"/>
                      <a:pt x="328" y="886"/>
                    </a:cubicBezTo>
                    <a:cubicBezTo>
                      <a:pt x="320" y="894"/>
                      <a:pt x="317" y="888"/>
                      <a:pt x="313" y="883"/>
                    </a:cubicBezTo>
                    <a:cubicBezTo>
                      <a:pt x="278" y="846"/>
                      <a:pt x="247" y="806"/>
                      <a:pt x="220" y="763"/>
                    </a:cubicBezTo>
                    <a:cubicBezTo>
                      <a:pt x="212" y="750"/>
                      <a:pt x="204" y="736"/>
                      <a:pt x="196" y="723"/>
                    </a:cubicBezTo>
                    <a:cubicBezTo>
                      <a:pt x="192" y="720"/>
                      <a:pt x="192" y="716"/>
                      <a:pt x="193" y="712"/>
                    </a:cubicBezTo>
                    <a:cubicBezTo>
                      <a:pt x="210" y="614"/>
                      <a:pt x="180" y="525"/>
                      <a:pt x="146" y="436"/>
                    </a:cubicBezTo>
                    <a:cubicBezTo>
                      <a:pt x="134" y="402"/>
                      <a:pt x="113" y="373"/>
                      <a:pt x="88" y="348"/>
                    </a:cubicBezTo>
                    <a:cubicBezTo>
                      <a:pt x="85" y="341"/>
                      <a:pt x="89" y="335"/>
                      <a:pt x="89" y="329"/>
                    </a:cubicBezTo>
                    <a:cubicBezTo>
                      <a:pt x="101" y="308"/>
                      <a:pt x="101" y="308"/>
                      <a:pt x="78" y="300"/>
                    </a:cubicBezTo>
                    <a:cubicBezTo>
                      <a:pt x="62" y="295"/>
                      <a:pt x="46" y="290"/>
                      <a:pt x="31" y="285"/>
                    </a:cubicBezTo>
                    <a:cubicBezTo>
                      <a:pt x="25" y="283"/>
                      <a:pt x="18" y="281"/>
                      <a:pt x="16" y="273"/>
                    </a:cubicBezTo>
                    <a:cubicBezTo>
                      <a:pt x="13" y="262"/>
                      <a:pt x="14" y="250"/>
                      <a:pt x="14" y="238"/>
                    </a:cubicBezTo>
                    <a:cubicBezTo>
                      <a:pt x="15" y="226"/>
                      <a:pt x="13" y="216"/>
                      <a:pt x="1" y="210"/>
                    </a:cubicBezTo>
                    <a:close/>
                  </a:path>
                </a:pathLst>
              </a:custGeom>
              <a:solidFill>
                <a:srgbClr val="D5F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3" name="Freeform 13"/>
              <p:cNvSpPr/>
              <p:nvPr/>
            </p:nvSpPr>
            <p:spPr bwMode="auto">
              <a:xfrm>
                <a:off x="2151" y="1853"/>
                <a:ext cx="62" cy="133"/>
              </a:xfrm>
              <a:custGeom>
                <a:avLst/>
                <a:gdLst>
                  <a:gd name="T0" fmla="*/ 147 w 154"/>
                  <a:gd name="T1" fmla="*/ 326 h 326"/>
                  <a:gd name="T2" fmla="*/ 114 w 154"/>
                  <a:gd name="T3" fmla="*/ 270 h 326"/>
                  <a:gd name="T4" fmla="*/ 6 w 154"/>
                  <a:gd name="T5" fmla="*/ 49 h 326"/>
                  <a:gd name="T6" fmla="*/ 22 w 154"/>
                  <a:gd name="T7" fmla="*/ 7 h 326"/>
                  <a:gd name="T8" fmla="*/ 46 w 154"/>
                  <a:gd name="T9" fmla="*/ 1 h 326"/>
                  <a:gd name="T10" fmla="*/ 89 w 154"/>
                  <a:gd name="T11" fmla="*/ 52 h 326"/>
                  <a:gd name="T12" fmla="*/ 148 w 154"/>
                  <a:gd name="T13" fmla="*/ 240 h 326"/>
                  <a:gd name="T14" fmla="*/ 152 w 154"/>
                  <a:gd name="T15" fmla="*/ 310 h 326"/>
                  <a:gd name="T16" fmla="*/ 147 w 154"/>
                  <a:gd name="T17"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26">
                    <a:moveTo>
                      <a:pt x="147" y="326"/>
                    </a:moveTo>
                    <a:cubicBezTo>
                      <a:pt x="133" y="310"/>
                      <a:pt x="125" y="289"/>
                      <a:pt x="114" y="270"/>
                    </a:cubicBezTo>
                    <a:cubicBezTo>
                      <a:pt x="75" y="198"/>
                      <a:pt x="40" y="124"/>
                      <a:pt x="6" y="49"/>
                    </a:cubicBezTo>
                    <a:cubicBezTo>
                      <a:pt x="0" y="36"/>
                      <a:pt x="3" y="24"/>
                      <a:pt x="22" y="7"/>
                    </a:cubicBezTo>
                    <a:cubicBezTo>
                      <a:pt x="31" y="6"/>
                      <a:pt x="37" y="0"/>
                      <a:pt x="46" y="1"/>
                    </a:cubicBezTo>
                    <a:cubicBezTo>
                      <a:pt x="67" y="12"/>
                      <a:pt x="78" y="32"/>
                      <a:pt x="89" y="52"/>
                    </a:cubicBezTo>
                    <a:cubicBezTo>
                      <a:pt x="119" y="111"/>
                      <a:pt x="139" y="174"/>
                      <a:pt x="148" y="240"/>
                    </a:cubicBezTo>
                    <a:cubicBezTo>
                      <a:pt x="151" y="263"/>
                      <a:pt x="154" y="286"/>
                      <a:pt x="152" y="310"/>
                    </a:cubicBezTo>
                    <a:cubicBezTo>
                      <a:pt x="152" y="316"/>
                      <a:pt x="153" y="322"/>
                      <a:pt x="147" y="326"/>
                    </a:cubicBezTo>
                    <a:close/>
                  </a:path>
                </a:pathLst>
              </a:custGeom>
              <a:solidFill>
                <a:srgbClr val="D5F7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4" name="Freeform 14"/>
              <p:cNvSpPr/>
              <p:nvPr/>
            </p:nvSpPr>
            <p:spPr bwMode="auto">
              <a:xfrm>
                <a:off x="2088" y="1788"/>
                <a:ext cx="90" cy="70"/>
              </a:xfrm>
              <a:custGeom>
                <a:avLst/>
                <a:gdLst>
                  <a:gd name="T0" fmla="*/ 197 w 221"/>
                  <a:gd name="T1" fmla="*/ 161 h 172"/>
                  <a:gd name="T2" fmla="*/ 176 w 221"/>
                  <a:gd name="T3" fmla="*/ 166 h 172"/>
                  <a:gd name="T4" fmla="*/ 39 w 221"/>
                  <a:gd name="T5" fmla="*/ 165 h 172"/>
                  <a:gd name="T6" fmla="*/ 23 w 221"/>
                  <a:gd name="T7" fmla="*/ 162 h 172"/>
                  <a:gd name="T8" fmla="*/ 6 w 221"/>
                  <a:gd name="T9" fmla="*/ 137 h 172"/>
                  <a:gd name="T10" fmla="*/ 9 w 221"/>
                  <a:gd name="T11" fmla="*/ 123 h 172"/>
                  <a:gd name="T12" fmla="*/ 66 w 221"/>
                  <a:gd name="T13" fmla="*/ 102 h 172"/>
                  <a:gd name="T14" fmla="*/ 77 w 221"/>
                  <a:gd name="T15" fmla="*/ 89 h 172"/>
                  <a:gd name="T16" fmla="*/ 76 w 221"/>
                  <a:gd name="T17" fmla="*/ 50 h 172"/>
                  <a:gd name="T18" fmla="*/ 76 w 221"/>
                  <a:gd name="T19" fmla="*/ 14 h 172"/>
                  <a:gd name="T20" fmla="*/ 83 w 221"/>
                  <a:gd name="T21" fmla="*/ 4 h 172"/>
                  <a:gd name="T22" fmla="*/ 98 w 221"/>
                  <a:gd name="T23" fmla="*/ 5 h 172"/>
                  <a:gd name="T24" fmla="*/ 125 w 221"/>
                  <a:gd name="T25" fmla="*/ 5 h 172"/>
                  <a:gd name="T26" fmla="*/ 143 w 221"/>
                  <a:gd name="T27" fmla="*/ 22 h 172"/>
                  <a:gd name="T28" fmla="*/ 143 w 221"/>
                  <a:gd name="T29" fmla="*/ 71 h 172"/>
                  <a:gd name="T30" fmla="*/ 179 w 221"/>
                  <a:gd name="T31" fmla="*/ 104 h 172"/>
                  <a:gd name="T32" fmla="*/ 215 w 221"/>
                  <a:gd name="T33" fmla="*/ 125 h 172"/>
                  <a:gd name="T34" fmla="*/ 213 w 221"/>
                  <a:gd name="T35" fmla="*/ 140 h 172"/>
                  <a:gd name="T36" fmla="*/ 197 w 221"/>
                  <a:gd name="T37" fmla="*/ 16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1" h="172">
                    <a:moveTo>
                      <a:pt x="197" y="161"/>
                    </a:moveTo>
                    <a:cubicBezTo>
                      <a:pt x="191" y="166"/>
                      <a:pt x="185" y="172"/>
                      <a:pt x="176" y="166"/>
                    </a:cubicBezTo>
                    <a:cubicBezTo>
                      <a:pt x="131" y="138"/>
                      <a:pt x="85" y="140"/>
                      <a:pt x="39" y="165"/>
                    </a:cubicBezTo>
                    <a:cubicBezTo>
                      <a:pt x="31" y="170"/>
                      <a:pt x="27" y="169"/>
                      <a:pt x="23" y="162"/>
                    </a:cubicBezTo>
                    <a:cubicBezTo>
                      <a:pt x="12" y="156"/>
                      <a:pt x="7" y="148"/>
                      <a:pt x="6" y="137"/>
                    </a:cubicBezTo>
                    <a:cubicBezTo>
                      <a:pt x="0" y="131"/>
                      <a:pt x="3" y="127"/>
                      <a:pt x="9" y="123"/>
                    </a:cubicBezTo>
                    <a:cubicBezTo>
                      <a:pt x="27" y="112"/>
                      <a:pt x="45" y="104"/>
                      <a:pt x="66" y="102"/>
                    </a:cubicBezTo>
                    <a:cubicBezTo>
                      <a:pt x="75" y="101"/>
                      <a:pt x="78" y="97"/>
                      <a:pt x="77" y="89"/>
                    </a:cubicBezTo>
                    <a:cubicBezTo>
                      <a:pt x="76" y="76"/>
                      <a:pt x="77" y="63"/>
                      <a:pt x="76" y="50"/>
                    </a:cubicBezTo>
                    <a:cubicBezTo>
                      <a:pt x="70" y="38"/>
                      <a:pt x="72" y="26"/>
                      <a:pt x="76" y="14"/>
                    </a:cubicBezTo>
                    <a:cubicBezTo>
                      <a:pt x="77" y="10"/>
                      <a:pt x="76" y="5"/>
                      <a:pt x="83" y="4"/>
                    </a:cubicBezTo>
                    <a:cubicBezTo>
                      <a:pt x="88" y="1"/>
                      <a:pt x="93" y="0"/>
                      <a:pt x="98" y="5"/>
                    </a:cubicBezTo>
                    <a:cubicBezTo>
                      <a:pt x="107" y="5"/>
                      <a:pt x="116" y="5"/>
                      <a:pt x="125" y="5"/>
                    </a:cubicBezTo>
                    <a:cubicBezTo>
                      <a:pt x="139" y="3"/>
                      <a:pt x="145" y="7"/>
                      <a:pt x="143" y="22"/>
                    </a:cubicBezTo>
                    <a:cubicBezTo>
                      <a:pt x="142" y="39"/>
                      <a:pt x="143" y="55"/>
                      <a:pt x="143" y="71"/>
                    </a:cubicBezTo>
                    <a:cubicBezTo>
                      <a:pt x="145" y="94"/>
                      <a:pt x="159" y="100"/>
                      <a:pt x="179" y="104"/>
                    </a:cubicBezTo>
                    <a:cubicBezTo>
                      <a:pt x="192" y="106"/>
                      <a:pt x="206" y="112"/>
                      <a:pt x="215" y="125"/>
                    </a:cubicBezTo>
                    <a:cubicBezTo>
                      <a:pt x="221" y="131"/>
                      <a:pt x="213" y="135"/>
                      <a:pt x="213" y="140"/>
                    </a:cubicBezTo>
                    <a:cubicBezTo>
                      <a:pt x="211" y="150"/>
                      <a:pt x="204" y="156"/>
                      <a:pt x="197" y="161"/>
                    </a:cubicBezTo>
                    <a:close/>
                  </a:path>
                </a:pathLst>
              </a:custGeom>
              <a:solidFill>
                <a:srgbClr val="7171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5" name="Freeform 15"/>
              <p:cNvSpPr/>
              <p:nvPr/>
            </p:nvSpPr>
            <p:spPr bwMode="auto">
              <a:xfrm>
                <a:off x="2168" y="1845"/>
                <a:ext cx="54" cy="183"/>
              </a:xfrm>
              <a:custGeom>
                <a:avLst/>
                <a:gdLst>
                  <a:gd name="T0" fmla="*/ 0 w 132"/>
                  <a:gd name="T1" fmla="*/ 21 h 450"/>
                  <a:gd name="T2" fmla="*/ 16 w 132"/>
                  <a:gd name="T3" fmla="*/ 0 h 450"/>
                  <a:gd name="T4" fmla="*/ 87 w 132"/>
                  <a:gd name="T5" fmla="*/ 112 h 450"/>
                  <a:gd name="T6" fmla="*/ 129 w 132"/>
                  <a:gd name="T7" fmla="*/ 293 h 450"/>
                  <a:gd name="T8" fmla="*/ 123 w 132"/>
                  <a:gd name="T9" fmla="*/ 378 h 450"/>
                  <a:gd name="T10" fmla="*/ 58 w 132"/>
                  <a:gd name="T11" fmla="*/ 438 h 450"/>
                  <a:gd name="T12" fmla="*/ 21 w 132"/>
                  <a:gd name="T13" fmla="*/ 450 h 450"/>
                  <a:gd name="T14" fmla="*/ 18 w 132"/>
                  <a:gd name="T15" fmla="*/ 426 h 450"/>
                  <a:gd name="T16" fmla="*/ 43 w 132"/>
                  <a:gd name="T17" fmla="*/ 420 h 450"/>
                  <a:gd name="T18" fmla="*/ 104 w 132"/>
                  <a:gd name="T19" fmla="*/ 345 h 450"/>
                  <a:gd name="T20" fmla="*/ 55 w 132"/>
                  <a:gd name="T21" fmla="*/ 101 h 450"/>
                  <a:gd name="T22" fmla="*/ 14 w 132"/>
                  <a:gd name="T23" fmla="*/ 33 h 450"/>
                  <a:gd name="T24" fmla="*/ 0 w 132"/>
                  <a:gd name="T25" fmla="*/ 21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450">
                    <a:moveTo>
                      <a:pt x="0" y="21"/>
                    </a:moveTo>
                    <a:cubicBezTo>
                      <a:pt x="3" y="12"/>
                      <a:pt x="10" y="7"/>
                      <a:pt x="16" y="0"/>
                    </a:cubicBezTo>
                    <a:cubicBezTo>
                      <a:pt x="53" y="28"/>
                      <a:pt x="70" y="70"/>
                      <a:pt x="87" y="112"/>
                    </a:cubicBezTo>
                    <a:cubicBezTo>
                      <a:pt x="109" y="170"/>
                      <a:pt x="123" y="230"/>
                      <a:pt x="129" y="293"/>
                    </a:cubicBezTo>
                    <a:cubicBezTo>
                      <a:pt x="132" y="322"/>
                      <a:pt x="128" y="350"/>
                      <a:pt x="123" y="378"/>
                    </a:cubicBezTo>
                    <a:cubicBezTo>
                      <a:pt x="112" y="410"/>
                      <a:pt x="90" y="429"/>
                      <a:pt x="58" y="438"/>
                    </a:cubicBezTo>
                    <a:cubicBezTo>
                      <a:pt x="46" y="442"/>
                      <a:pt x="34" y="446"/>
                      <a:pt x="21" y="450"/>
                    </a:cubicBezTo>
                    <a:cubicBezTo>
                      <a:pt x="17" y="442"/>
                      <a:pt x="15" y="434"/>
                      <a:pt x="18" y="426"/>
                    </a:cubicBezTo>
                    <a:cubicBezTo>
                      <a:pt x="27" y="424"/>
                      <a:pt x="35" y="422"/>
                      <a:pt x="43" y="420"/>
                    </a:cubicBezTo>
                    <a:cubicBezTo>
                      <a:pt x="84" y="408"/>
                      <a:pt x="99" y="388"/>
                      <a:pt x="104" y="345"/>
                    </a:cubicBezTo>
                    <a:cubicBezTo>
                      <a:pt x="108" y="260"/>
                      <a:pt x="90" y="178"/>
                      <a:pt x="55" y="101"/>
                    </a:cubicBezTo>
                    <a:cubicBezTo>
                      <a:pt x="44" y="77"/>
                      <a:pt x="33" y="52"/>
                      <a:pt x="14" y="33"/>
                    </a:cubicBezTo>
                    <a:cubicBezTo>
                      <a:pt x="10" y="28"/>
                      <a:pt x="5" y="24"/>
                      <a:pt x="0" y="21"/>
                    </a:cubicBezTo>
                    <a:close/>
                  </a:path>
                </a:pathLst>
              </a:custGeom>
              <a:solidFill>
                <a:srgbClr val="A6A6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6" name="Freeform 16"/>
              <p:cNvSpPr/>
              <p:nvPr/>
            </p:nvSpPr>
            <p:spPr bwMode="auto">
              <a:xfrm>
                <a:off x="2044" y="1844"/>
                <a:ext cx="53" cy="184"/>
              </a:xfrm>
              <a:custGeom>
                <a:avLst/>
                <a:gdLst>
                  <a:gd name="T0" fmla="*/ 113 w 130"/>
                  <a:gd name="T1" fmla="*/ 0 h 453"/>
                  <a:gd name="T2" fmla="*/ 130 w 130"/>
                  <a:gd name="T3" fmla="*/ 25 h 453"/>
                  <a:gd name="T4" fmla="*/ 85 w 130"/>
                  <a:gd name="T5" fmla="*/ 83 h 453"/>
                  <a:gd name="T6" fmla="*/ 30 w 130"/>
                  <a:gd name="T7" fmla="*/ 254 h 453"/>
                  <a:gd name="T8" fmla="*/ 28 w 130"/>
                  <a:gd name="T9" fmla="*/ 367 h 453"/>
                  <a:gd name="T10" fmla="*/ 68 w 130"/>
                  <a:gd name="T11" fmla="*/ 415 h 453"/>
                  <a:gd name="T12" fmla="*/ 118 w 130"/>
                  <a:gd name="T13" fmla="*/ 430 h 453"/>
                  <a:gd name="T14" fmla="*/ 115 w 130"/>
                  <a:gd name="T15" fmla="*/ 453 h 453"/>
                  <a:gd name="T16" fmla="*/ 33 w 130"/>
                  <a:gd name="T17" fmla="*/ 421 h 453"/>
                  <a:gd name="T18" fmla="*/ 1 w 130"/>
                  <a:gd name="T19" fmla="*/ 335 h 453"/>
                  <a:gd name="T20" fmla="*/ 56 w 130"/>
                  <a:gd name="T21" fmla="*/ 85 h 453"/>
                  <a:gd name="T22" fmla="*/ 107 w 130"/>
                  <a:gd name="T23" fmla="*/ 9 h 453"/>
                  <a:gd name="T24" fmla="*/ 113 w 130"/>
                  <a:gd name="T25"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453">
                    <a:moveTo>
                      <a:pt x="113" y="0"/>
                    </a:moveTo>
                    <a:cubicBezTo>
                      <a:pt x="118" y="8"/>
                      <a:pt x="124" y="16"/>
                      <a:pt x="130" y="25"/>
                    </a:cubicBezTo>
                    <a:cubicBezTo>
                      <a:pt x="107" y="38"/>
                      <a:pt x="96" y="61"/>
                      <a:pt x="85" y="83"/>
                    </a:cubicBezTo>
                    <a:cubicBezTo>
                      <a:pt x="57" y="137"/>
                      <a:pt x="39" y="194"/>
                      <a:pt x="30" y="254"/>
                    </a:cubicBezTo>
                    <a:cubicBezTo>
                      <a:pt x="24" y="291"/>
                      <a:pt x="21" y="329"/>
                      <a:pt x="28" y="367"/>
                    </a:cubicBezTo>
                    <a:cubicBezTo>
                      <a:pt x="33" y="390"/>
                      <a:pt x="45" y="407"/>
                      <a:pt x="68" y="415"/>
                    </a:cubicBezTo>
                    <a:cubicBezTo>
                      <a:pt x="85" y="420"/>
                      <a:pt x="101" y="426"/>
                      <a:pt x="118" y="430"/>
                    </a:cubicBezTo>
                    <a:cubicBezTo>
                      <a:pt x="123" y="438"/>
                      <a:pt x="120" y="446"/>
                      <a:pt x="115" y="453"/>
                    </a:cubicBezTo>
                    <a:cubicBezTo>
                      <a:pt x="86" y="447"/>
                      <a:pt x="56" y="442"/>
                      <a:pt x="33" y="421"/>
                    </a:cubicBezTo>
                    <a:cubicBezTo>
                      <a:pt x="7" y="398"/>
                      <a:pt x="2" y="367"/>
                      <a:pt x="1" y="335"/>
                    </a:cubicBezTo>
                    <a:cubicBezTo>
                      <a:pt x="0" y="248"/>
                      <a:pt x="21" y="165"/>
                      <a:pt x="56" y="85"/>
                    </a:cubicBezTo>
                    <a:cubicBezTo>
                      <a:pt x="68" y="56"/>
                      <a:pt x="83" y="30"/>
                      <a:pt x="107" y="9"/>
                    </a:cubicBezTo>
                    <a:cubicBezTo>
                      <a:pt x="110" y="7"/>
                      <a:pt x="112" y="4"/>
                      <a:pt x="113" y="0"/>
                    </a:cubicBezTo>
                    <a:close/>
                  </a:path>
                </a:pathLst>
              </a:custGeom>
              <a:solidFill>
                <a:srgbClr val="A6A6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7" name="Freeform 17"/>
              <p:cNvSpPr/>
              <p:nvPr/>
            </p:nvSpPr>
            <p:spPr bwMode="auto">
              <a:xfrm>
                <a:off x="2091" y="2010"/>
                <a:ext cx="31" cy="31"/>
              </a:xfrm>
              <a:custGeom>
                <a:avLst/>
                <a:gdLst>
                  <a:gd name="T0" fmla="*/ 1 w 76"/>
                  <a:gd name="T1" fmla="*/ 44 h 76"/>
                  <a:gd name="T2" fmla="*/ 4 w 76"/>
                  <a:gd name="T3" fmla="*/ 21 h 76"/>
                  <a:gd name="T4" fmla="*/ 40 w 76"/>
                  <a:gd name="T5" fmla="*/ 1 h 76"/>
                  <a:gd name="T6" fmla="*/ 73 w 76"/>
                  <a:gd name="T7" fmla="*/ 31 h 76"/>
                  <a:gd name="T8" fmla="*/ 52 w 76"/>
                  <a:gd name="T9" fmla="*/ 70 h 76"/>
                  <a:gd name="T10" fmla="*/ 7 w 76"/>
                  <a:gd name="T11" fmla="*/ 56 h 76"/>
                  <a:gd name="T12" fmla="*/ 1 w 76"/>
                  <a:gd name="T13" fmla="*/ 44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1" y="44"/>
                    </a:moveTo>
                    <a:cubicBezTo>
                      <a:pt x="0" y="36"/>
                      <a:pt x="3" y="29"/>
                      <a:pt x="4" y="21"/>
                    </a:cubicBezTo>
                    <a:cubicBezTo>
                      <a:pt x="13" y="8"/>
                      <a:pt x="24" y="0"/>
                      <a:pt x="40" y="1"/>
                    </a:cubicBezTo>
                    <a:cubicBezTo>
                      <a:pt x="57" y="2"/>
                      <a:pt x="71" y="14"/>
                      <a:pt x="73" y="31"/>
                    </a:cubicBezTo>
                    <a:cubicBezTo>
                      <a:pt x="76" y="48"/>
                      <a:pt x="67" y="63"/>
                      <a:pt x="52" y="70"/>
                    </a:cubicBezTo>
                    <a:cubicBezTo>
                      <a:pt x="35" y="76"/>
                      <a:pt x="18" y="71"/>
                      <a:pt x="7" y="56"/>
                    </a:cubicBezTo>
                    <a:cubicBezTo>
                      <a:pt x="5" y="52"/>
                      <a:pt x="3" y="48"/>
                      <a:pt x="1" y="44"/>
                    </a:cubicBezTo>
                    <a:close/>
                  </a:path>
                </a:pathLst>
              </a:custGeom>
              <a:solidFill>
                <a:srgbClr val="7171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8" name="Freeform 18"/>
              <p:cNvSpPr/>
              <p:nvPr/>
            </p:nvSpPr>
            <p:spPr bwMode="auto">
              <a:xfrm>
                <a:off x="2146" y="2009"/>
                <a:ext cx="31" cy="35"/>
              </a:xfrm>
              <a:custGeom>
                <a:avLst/>
                <a:gdLst>
                  <a:gd name="T0" fmla="*/ 71 w 76"/>
                  <a:gd name="T1" fmla="*/ 23 h 85"/>
                  <a:gd name="T2" fmla="*/ 74 w 76"/>
                  <a:gd name="T3" fmla="*/ 47 h 85"/>
                  <a:gd name="T4" fmla="*/ 11 w 76"/>
                  <a:gd name="T5" fmla="*/ 63 h 85"/>
                  <a:gd name="T6" fmla="*/ 11 w 76"/>
                  <a:gd name="T7" fmla="*/ 16 h 85"/>
                  <a:gd name="T8" fmla="*/ 58 w 76"/>
                  <a:gd name="T9" fmla="*/ 9 h 85"/>
                  <a:gd name="T10" fmla="*/ 71 w 76"/>
                  <a:gd name="T11" fmla="*/ 23 h 85"/>
                </a:gdLst>
                <a:ahLst/>
                <a:cxnLst>
                  <a:cxn ang="0">
                    <a:pos x="T0" y="T1"/>
                  </a:cxn>
                  <a:cxn ang="0">
                    <a:pos x="T2" y="T3"/>
                  </a:cxn>
                  <a:cxn ang="0">
                    <a:pos x="T4" y="T5"/>
                  </a:cxn>
                  <a:cxn ang="0">
                    <a:pos x="T6" y="T7"/>
                  </a:cxn>
                  <a:cxn ang="0">
                    <a:pos x="T8" y="T9"/>
                  </a:cxn>
                  <a:cxn ang="0">
                    <a:pos x="T10" y="T11"/>
                  </a:cxn>
                </a:cxnLst>
                <a:rect l="0" t="0" r="r" b="b"/>
                <a:pathLst>
                  <a:path w="76" h="85">
                    <a:moveTo>
                      <a:pt x="71" y="23"/>
                    </a:moveTo>
                    <a:cubicBezTo>
                      <a:pt x="74" y="31"/>
                      <a:pt x="76" y="39"/>
                      <a:pt x="74" y="47"/>
                    </a:cubicBezTo>
                    <a:cubicBezTo>
                      <a:pt x="63" y="78"/>
                      <a:pt x="32" y="85"/>
                      <a:pt x="11" y="63"/>
                    </a:cubicBezTo>
                    <a:cubicBezTo>
                      <a:pt x="0" y="51"/>
                      <a:pt x="0" y="30"/>
                      <a:pt x="11" y="16"/>
                    </a:cubicBezTo>
                    <a:cubicBezTo>
                      <a:pt x="22" y="3"/>
                      <a:pt x="43" y="0"/>
                      <a:pt x="58" y="9"/>
                    </a:cubicBezTo>
                    <a:cubicBezTo>
                      <a:pt x="63" y="13"/>
                      <a:pt x="68" y="18"/>
                      <a:pt x="71" y="23"/>
                    </a:cubicBezTo>
                    <a:close/>
                  </a:path>
                </a:pathLst>
              </a:custGeom>
              <a:solidFill>
                <a:srgbClr val="7171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29" name="Freeform 19"/>
              <p:cNvSpPr/>
              <p:nvPr/>
            </p:nvSpPr>
            <p:spPr bwMode="auto">
              <a:xfrm>
                <a:off x="2416" y="1787"/>
                <a:ext cx="12" cy="21"/>
              </a:xfrm>
              <a:custGeom>
                <a:avLst/>
                <a:gdLst>
                  <a:gd name="T0" fmla="*/ 5 w 29"/>
                  <a:gd name="T1" fmla="*/ 51 h 51"/>
                  <a:gd name="T2" fmla="*/ 2 w 29"/>
                  <a:gd name="T3" fmla="*/ 0 h 51"/>
                  <a:gd name="T4" fmla="*/ 24 w 29"/>
                  <a:gd name="T5" fmla="*/ 36 h 51"/>
                  <a:gd name="T6" fmla="*/ 19 w 29"/>
                  <a:gd name="T7" fmla="*/ 48 h 51"/>
                  <a:gd name="T8" fmla="*/ 5 w 29"/>
                  <a:gd name="T9" fmla="*/ 51 h 51"/>
                </a:gdLst>
                <a:ahLst/>
                <a:cxnLst>
                  <a:cxn ang="0">
                    <a:pos x="T0" y="T1"/>
                  </a:cxn>
                  <a:cxn ang="0">
                    <a:pos x="T2" y="T3"/>
                  </a:cxn>
                  <a:cxn ang="0">
                    <a:pos x="T4" y="T5"/>
                  </a:cxn>
                  <a:cxn ang="0">
                    <a:pos x="T6" y="T7"/>
                  </a:cxn>
                  <a:cxn ang="0">
                    <a:pos x="T8" y="T9"/>
                  </a:cxn>
                </a:cxnLst>
                <a:rect l="0" t="0" r="r" b="b"/>
                <a:pathLst>
                  <a:path w="29" h="51">
                    <a:moveTo>
                      <a:pt x="5" y="51"/>
                    </a:moveTo>
                    <a:cubicBezTo>
                      <a:pt x="0" y="35"/>
                      <a:pt x="3" y="17"/>
                      <a:pt x="2" y="0"/>
                    </a:cubicBezTo>
                    <a:cubicBezTo>
                      <a:pt x="9" y="12"/>
                      <a:pt x="16" y="24"/>
                      <a:pt x="24" y="36"/>
                    </a:cubicBezTo>
                    <a:cubicBezTo>
                      <a:pt x="29" y="43"/>
                      <a:pt x="27" y="46"/>
                      <a:pt x="19" y="48"/>
                    </a:cubicBezTo>
                    <a:cubicBezTo>
                      <a:pt x="14" y="49"/>
                      <a:pt x="10" y="50"/>
                      <a:pt x="5" y="51"/>
                    </a:cubicBezTo>
                    <a:close/>
                  </a:path>
                </a:pathLst>
              </a:custGeom>
              <a:solidFill>
                <a:srgbClr val="DA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0" name="Freeform 20"/>
              <p:cNvSpPr/>
              <p:nvPr/>
            </p:nvSpPr>
            <p:spPr bwMode="auto">
              <a:xfrm>
                <a:off x="2122" y="1775"/>
                <a:ext cx="8" cy="15"/>
              </a:xfrm>
              <a:custGeom>
                <a:avLst/>
                <a:gdLst>
                  <a:gd name="T0" fmla="*/ 15 w 20"/>
                  <a:gd name="T1" fmla="*/ 36 h 36"/>
                  <a:gd name="T2" fmla="*/ 0 w 20"/>
                  <a:gd name="T3" fmla="*/ 35 h 36"/>
                  <a:gd name="T4" fmla="*/ 20 w 20"/>
                  <a:gd name="T5" fmla="*/ 0 h 36"/>
                  <a:gd name="T6" fmla="*/ 15 w 20"/>
                  <a:gd name="T7" fmla="*/ 36 h 36"/>
                </a:gdLst>
                <a:ahLst/>
                <a:cxnLst>
                  <a:cxn ang="0">
                    <a:pos x="T0" y="T1"/>
                  </a:cxn>
                  <a:cxn ang="0">
                    <a:pos x="T2" y="T3"/>
                  </a:cxn>
                  <a:cxn ang="0">
                    <a:pos x="T4" y="T5"/>
                  </a:cxn>
                  <a:cxn ang="0">
                    <a:pos x="T6" y="T7"/>
                  </a:cxn>
                </a:cxnLst>
                <a:rect l="0" t="0" r="r" b="b"/>
                <a:pathLst>
                  <a:path w="20" h="36">
                    <a:moveTo>
                      <a:pt x="15" y="36"/>
                    </a:moveTo>
                    <a:cubicBezTo>
                      <a:pt x="10" y="36"/>
                      <a:pt x="5" y="35"/>
                      <a:pt x="0" y="35"/>
                    </a:cubicBezTo>
                    <a:cubicBezTo>
                      <a:pt x="5" y="22"/>
                      <a:pt x="12" y="11"/>
                      <a:pt x="20" y="0"/>
                    </a:cubicBezTo>
                    <a:cubicBezTo>
                      <a:pt x="18" y="12"/>
                      <a:pt x="20" y="24"/>
                      <a:pt x="15" y="36"/>
                    </a:cubicBezTo>
                    <a:close/>
                  </a:path>
                </a:pathLst>
              </a:custGeom>
              <a:solidFill>
                <a:srgbClr val="D7D9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1" name="Freeform 21"/>
              <p:cNvSpPr/>
              <p:nvPr/>
            </p:nvSpPr>
            <p:spPr bwMode="auto">
              <a:xfrm>
                <a:off x="2111" y="1794"/>
                <a:ext cx="8" cy="14"/>
              </a:xfrm>
              <a:custGeom>
                <a:avLst/>
                <a:gdLst>
                  <a:gd name="T0" fmla="*/ 18 w 18"/>
                  <a:gd name="T1" fmla="*/ 0 h 36"/>
                  <a:gd name="T2" fmla="*/ 18 w 18"/>
                  <a:gd name="T3" fmla="*/ 36 h 36"/>
                  <a:gd name="T4" fmla="*/ 6 w 18"/>
                  <a:gd name="T5" fmla="*/ 31 h 36"/>
                  <a:gd name="T6" fmla="*/ 4 w 18"/>
                  <a:gd name="T7" fmla="*/ 23 h 36"/>
                  <a:gd name="T8" fmla="*/ 18 w 18"/>
                  <a:gd name="T9" fmla="*/ 0 h 36"/>
                </a:gdLst>
                <a:ahLst/>
                <a:cxnLst>
                  <a:cxn ang="0">
                    <a:pos x="T0" y="T1"/>
                  </a:cxn>
                  <a:cxn ang="0">
                    <a:pos x="T2" y="T3"/>
                  </a:cxn>
                  <a:cxn ang="0">
                    <a:pos x="T4" y="T5"/>
                  </a:cxn>
                  <a:cxn ang="0">
                    <a:pos x="T6" y="T7"/>
                  </a:cxn>
                  <a:cxn ang="0">
                    <a:pos x="T8" y="T9"/>
                  </a:cxn>
                </a:cxnLst>
                <a:rect l="0" t="0" r="r" b="b"/>
                <a:pathLst>
                  <a:path w="18" h="36">
                    <a:moveTo>
                      <a:pt x="18" y="0"/>
                    </a:moveTo>
                    <a:cubicBezTo>
                      <a:pt x="18" y="12"/>
                      <a:pt x="18" y="24"/>
                      <a:pt x="18" y="36"/>
                    </a:cubicBezTo>
                    <a:cubicBezTo>
                      <a:pt x="14" y="34"/>
                      <a:pt x="10" y="33"/>
                      <a:pt x="6" y="31"/>
                    </a:cubicBezTo>
                    <a:cubicBezTo>
                      <a:pt x="3" y="30"/>
                      <a:pt x="0" y="27"/>
                      <a:pt x="4" y="23"/>
                    </a:cubicBezTo>
                    <a:cubicBezTo>
                      <a:pt x="9" y="16"/>
                      <a:pt x="11" y="6"/>
                      <a:pt x="18" y="0"/>
                    </a:cubicBezTo>
                    <a:close/>
                  </a:path>
                </a:pathLst>
              </a:custGeom>
              <a:solidFill>
                <a:srgbClr val="DBDE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2" name="Freeform 22"/>
              <p:cNvSpPr/>
              <p:nvPr/>
            </p:nvSpPr>
            <p:spPr bwMode="auto">
              <a:xfrm>
                <a:off x="2244" y="1764"/>
                <a:ext cx="51" cy="299"/>
              </a:xfrm>
              <a:custGeom>
                <a:avLst/>
                <a:gdLst>
                  <a:gd name="T0" fmla="*/ 108 w 126"/>
                  <a:gd name="T1" fmla="*/ 510 h 732"/>
                  <a:gd name="T2" fmla="*/ 91 w 126"/>
                  <a:gd name="T3" fmla="*/ 605 h 732"/>
                  <a:gd name="T4" fmla="*/ 67 w 126"/>
                  <a:gd name="T5" fmla="*/ 719 h 732"/>
                  <a:gd name="T6" fmla="*/ 61 w 126"/>
                  <a:gd name="T7" fmla="*/ 732 h 732"/>
                  <a:gd name="T8" fmla="*/ 33 w 126"/>
                  <a:gd name="T9" fmla="*/ 602 h 732"/>
                  <a:gd name="T10" fmla="*/ 15 w 126"/>
                  <a:gd name="T11" fmla="*/ 511 h 732"/>
                  <a:gd name="T12" fmla="*/ 21 w 126"/>
                  <a:gd name="T13" fmla="*/ 349 h 732"/>
                  <a:gd name="T14" fmla="*/ 28 w 126"/>
                  <a:gd name="T15" fmla="*/ 223 h 732"/>
                  <a:gd name="T16" fmla="*/ 33 w 126"/>
                  <a:gd name="T17" fmla="*/ 150 h 732"/>
                  <a:gd name="T18" fmla="*/ 18 w 126"/>
                  <a:gd name="T19" fmla="*/ 101 h 732"/>
                  <a:gd name="T20" fmla="*/ 2 w 126"/>
                  <a:gd name="T21" fmla="*/ 80 h 732"/>
                  <a:gd name="T22" fmla="*/ 3 w 126"/>
                  <a:gd name="T23" fmla="*/ 66 h 732"/>
                  <a:gd name="T24" fmla="*/ 57 w 126"/>
                  <a:gd name="T25" fmla="*/ 2 h 732"/>
                  <a:gd name="T26" fmla="*/ 61 w 126"/>
                  <a:gd name="T27" fmla="*/ 0 h 732"/>
                  <a:gd name="T28" fmla="*/ 62 w 126"/>
                  <a:gd name="T29" fmla="*/ 0 h 732"/>
                  <a:gd name="T30" fmla="*/ 74 w 126"/>
                  <a:gd name="T31" fmla="*/ 8 h 732"/>
                  <a:gd name="T32" fmla="*/ 119 w 126"/>
                  <a:gd name="T33" fmla="*/ 62 h 732"/>
                  <a:gd name="T34" fmla="*/ 123 w 126"/>
                  <a:gd name="T35" fmla="*/ 79 h 732"/>
                  <a:gd name="T36" fmla="*/ 115 w 126"/>
                  <a:gd name="T37" fmla="*/ 90 h 732"/>
                  <a:gd name="T38" fmla="*/ 92 w 126"/>
                  <a:gd name="T39" fmla="*/ 168 h 732"/>
                  <a:gd name="T40" fmla="*/ 101 w 126"/>
                  <a:gd name="T41" fmla="*/ 307 h 732"/>
                  <a:gd name="T42" fmla="*/ 108 w 126"/>
                  <a:gd name="T43" fmla="*/ 436 h 732"/>
                  <a:gd name="T44" fmla="*/ 108 w 126"/>
                  <a:gd name="T45" fmla="*/ 51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 h="732">
                    <a:moveTo>
                      <a:pt x="108" y="510"/>
                    </a:moveTo>
                    <a:cubicBezTo>
                      <a:pt x="107" y="543"/>
                      <a:pt x="97" y="574"/>
                      <a:pt x="91" y="605"/>
                    </a:cubicBezTo>
                    <a:cubicBezTo>
                      <a:pt x="83" y="643"/>
                      <a:pt x="75" y="681"/>
                      <a:pt x="67" y="719"/>
                    </a:cubicBezTo>
                    <a:cubicBezTo>
                      <a:pt x="66" y="723"/>
                      <a:pt x="66" y="728"/>
                      <a:pt x="61" y="732"/>
                    </a:cubicBezTo>
                    <a:cubicBezTo>
                      <a:pt x="51" y="688"/>
                      <a:pt x="42" y="645"/>
                      <a:pt x="33" y="602"/>
                    </a:cubicBezTo>
                    <a:cubicBezTo>
                      <a:pt x="27" y="572"/>
                      <a:pt x="18" y="542"/>
                      <a:pt x="15" y="511"/>
                    </a:cubicBezTo>
                    <a:cubicBezTo>
                      <a:pt x="12" y="457"/>
                      <a:pt x="19" y="403"/>
                      <a:pt x="21" y="349"/>
                    </a:cubicBezTo>
                    <a:cubicBezTo>
                      <a:pt x="23" y="307"/>
                      <a:pt x="26" y="265"/>
                      <a:pt x="28" y="223"/>
                    </a:cubicBezTo>
                    <a:cubicBezTo>
                      <a:pt x="30" y="199"/>
                      <a:pt x="30" y="174"/>
                      <a:pt x="33" y="150"/>
                    </a:cubicBezTo>
                    <a:cubicBezTo>
                      <a:pt x="36" y="131"/>
                      <a:pt x="33" y="115"/>
                      <a:pt x="18" y="101"/>
                    </a:cubicBezTo>
                    <a:cubicBezTo>
                      <a:pt x="12" y="95"/>
                      <a:pt x="6" y="88"/>
                      <a:pt x="2" y="80"/>
                    </a:cubicBezTo>
                    <a:cubicBezTo>
                      <a:pt x="0" y="75"/>
                      <a:pt x="0" y="70"/>
                      <a:pt x="3" y="66"/>
                    </a:cubicBezTo>
                    <a:cubicBezTo>
                      <a:pt x="21" y="44"/>
                      <a:pt x="38" y="22"/>
                      <a:pt x="57" y="2"/>
                    </a:cubicBezTo>
                    <a:cubicBezTo>
                      <a:pt x="58" y="1"/>
                      <a:pt x="60" y="0"/>
                      <a:pt x="61" y="0"/>
                    </a:cubicBezTo>
                    <a:cubicBezTo>
                      <a:pt x="62" y="0"/>
                      <a:pt x="62" y="0"/>
                      <a:pt x="62" y="0"/>
                    </a:cubicBezTo>
                    <a:cubicBezTo>
                      <a:pt x="67" y="0"/>
                      <a:pt x="71" y="4"/>
                      <a:pt x="74" y="8"/>
                    </a:cubicBezTo>
                    <a:cubicBezTo>
                      <a:pt x="89" y="26"/>
                      <a:pt x="104" y="44"/>
                      <a:pt x="119" y="62"/>
                    </a:cubicBezTo>
                    <a:cubicBezTo>
                      <a:pt x="123" y="67"/>
                      <a:pt x="126" y="72"/>
                      <a:pt x="123" y="79"/>
                    </a:cubicBezTo>
                    <a:cubicBezTo>
                      <a:pt x="121" y="83"/>
                      <a:pt x="118" y="88"/>
                      <a:pt x="115" y="90"/>
                    </a:cubicBezTo>
                    <a:cubicBezTo>
                      <a:pt x="89" y="111"/>
                      <a:pt x="90" y="139"/>
                      <a:pt x="92" y="168"/>
                    </a:cubicBezTo>
                    <a:cubicBezTo>
                      <a:pt x="97" y="214"/>
                      <a:pt x="98" y="261"/>
                      <a:pt x="101" y="307"/>
                    </a:cubicBezTo>
                    <a:cubicBezTo>
                      <a:pt x="104" y="350"/>
                      <a:pt x="106" y="393"/>
                      <a:pt x="108" y="436"/>
                    </a:cubicBezTo>
                    <a:cubicBezTo>
                      <a:pt x="110" y="460"/>
                      <a:pt x="114" y="485"/>
                      <a:pt x="108" y="510"/>
                    </a:cubicBezTo>
                    <a:close/>
                  </a:path>
                </a:pathLst>
              </a:custGeom>
              <a:solidFill>
                <a:srgbClr val="3131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3" name="Freeform 23"/>
              <p:cNvSpPr/>
              <p:nvPr/>
            </p:nvSpPr>
            <p:spPr bwMode="auto">
              <a:xfrm>
                <a:off x="2269" y="1737"/>
                <a:ext cx="69" cy="89"/>
              </a:xfrm>
              <a:custGeom>
                <a:avLst/>
                <a:gdLst>
                  <a:gd name="T0" fmla="*/ 61 w 169"/>
                  <a:gd name="T1" fmla="*/ 141 h 218"/>
                  <a:gd name="T2" fmla="*/ 0 w 169"/>
                  <a:gd name="T3" fmla="*/ 66 h 218"/>
                  <a:gd name="T4" fmla="*/ 169 w 169"/>
                  <a:gd name="T5" fmla="*/ 0 h 218"/>
                  <a:gd name="T6" fmla="*/ 154 w 169"/>
                  <a:gd name="T7" fmla="*/ 79 h 218"/>
                  <a:gd name="T8" fmla="*/ 124 w 169"/>
                  <a:gd name="T9" fmla="*/ 216 h 218"/>
                  <a:gd name="T10" fmla="*/ 116 w 169"/>
                  <a:gd name="T11" fmla="*/ 212 h 218"/>
                  <a:gd name="T12" fmla="*/ 63 w 169"/>
                  <a:gd name="T13" fmla="*/ 150 h 218"/>
                  <a:gd name="T14" fmla="*/ 61 w 169"/>
                  <a:gd name="T15" fmla="*/ 141 h 2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218">
                    <a:moveTo>
                      <a:pt x="61" y="141"/>
                    </a:moveTo>
                    <a:cubicBezTo>
                      <a:pt x="43" y="114"/>
                      <a:pt x="21" y="91"/>
                      <a:pt x="0" y="66"/>
                    </a:cubicBezTo>
                    <a:cubicBezTo>
                      <a:pt x="56" y="43"/>
                      <a:pt x="112" y="21"/>
                      <a:pt x="169" y="0"/>
                    </a:cubicBezTo>
                    <a:cubicBezTo>
                      <a:pt x="168" y="27"/>
                      <a:pt x="159" y="53"/>
                      <a:pt x="154" y="79"/>
                    </a:cubicBezTo>
                    <a:cubicBezTo>
                      <a:pt x="145" y="125"/>
                      <a:pt x="134" y="171"/>
                      <a:pt x="124" y="216"/>
                    </a:cubicBezTo>
                    <a:cubicBezTo>
                      <a:pt x="120" y="218"/>
                      <a:pt x="118" y="215"/>
                      <a:pt x="116" y="212"/>
                    </a:cubicBezTo>
                    <a:cubicBezTo>
                      <a:pt x="97" y="192"/>
                      <a:pt x="81" y="170"/>
                      <a:pt x="63" y="150"/>
                    </a:cubicBezTo>
                    <a:cubicBezTo>
                      <a:pt x="61" y="147"/>
                      <a:pt x="61" y="144"/>
                      <a:pt x="61" y="141"/>
                    </a:cubicBezTo>
                    <a:close/>
                  </a:path>
                </a:pathLst>
              </a:custGeom>
              <a:solidFill>
                <a:srgbClr val="48B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4" name="Freeform 24"/>
              <p:cNvSpPr/>
              <p:nvPr/>
            </p:nvSpPr>
            <p:spPr bwMode="auto">
              <a:xfrm>
                <a:off x="2200" y="1737"/>
                <a:ext cx="69" cy="89"/>
              </a:xfrm>
              <a:custGeom>
                <a:avLst/>
                <a:gdLst>
                  <a:gd name="T0" fmla="*/ 170 w 170"/>
                  <a:gd name="T1" fmla="*/ 67 h 218"/>
                  <a:gd name="T2" fmla="*/ 118 w 170"/>
                  <a:gd name="T3" fmla="*/ 131 h 218"/>
                  <a:gd name="T4" fmla="*/ 111 w 170"/>
                  <a:gd name="T5" fmla="*/ 142 h 218"/>
                  <a:gd name="T6" fmla="*/ 95 w 170"/>
                  <a:gd name="T7" fmla="*/ 167 h 218"/>
                  <a:gd name="T8" fmla="*/ 61 w 170"/>
                  <a:gd name="T9" fmla="*/ 208 h 218"/>
                  <a:gd name="T10" fmla="*/ 46 w 170"/>
                  <a:gd name="T11" fmla="*/ 217 h 218"/>
                  <a:gd name="T12" fmla="*/ 2 w 170"/>
                  <a:gd name="T13" fmla="*/ 10 h 218"/>
                  <a:gd name="T14" fmla="*/ 4 w 170"/>
                  <a:gd name="T15" fmla="*/ 0 h 218"/>
                  <a:gd name="T16" fmla="*/ 163 w 170"/>
                  <a:gd name="T17" fmla="*/ 63 h 218"/>
                  <a:gd name="T18" fmla="*/ 170 w 170"/>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218">
                    <a:moveTo>
                      <a:pt x="170" y="67"/>
                    </a:moveTo>
                    <a:cubicBezTo>
                      <a:pt x="153" y="88"/>
                      <a:pt x="135" y="110"/>
                      <a:pt x="118" y="131"/>
                    </a:cubicBezTo>
                    <a:cubicBezTo>
                      <a:pt x="115" y="134"/>
                      <a:pt x="111" y="137"/>
                      <a:pt x="111" y="142"/>
                    </a:cubicBezTo>
                    <a:cubicBezTo>
                      <a:pt x="109" y="152"/>
                      <a:pt x="101" y="159"/>
                      <a:pt x="95" y="167"/>
                    </a:cubicBezTo>
                    <a:cubicBezTo>
                      <a:pt x="84" y="181"/>
                      <a:pt x="72" y="194"/>
                      <a:pt x="61" y="208"/>
                    </a:cubicBezTo>
                    <a:cubicBezTo>
                      <a:pt x="57" y="212"/>
                      <a:pt x="54" y="218"/>
                      <a:pt x="46" y="217"/>
                    </a:cubicBezTo>
                    <a:cubicBezTo>
                      <a:pt x="32" y="148"/>
                      <a:pt x="17" y="79"/>
                      <a:pt x="2" y="10"/>
                    </a:cubicBezTo>
                    <a:cubicBezTo>
                      <a:pt x="1" y="6"/>
                      <a:pt x="0" y="3"/>
                      <a:pt x="4" y="0"/>
                    </a:cubicBezTo>
                    <a:cubicBezTo>
                      <a:pt x="57" y="21"/>
                      <a:pt x="110" y="42"/>
                      <a:pt x="163" y="63"/>
                    </a:cubicBezTo>
                    <a:cubicBezTo>
                      <a:pt x="165" y="64"/>
                      <a:pt x="168" y="66"/>
                      <a:pt x="170" y="67"/>
                    </a:cubicBezTo>
                    <a:close/>
                  </a:path>
                </a:pathLst>
              </a:custGeom>
              <a:solidFill>
                <a:srgbClr val="48B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5" name="Freeform 25"/>
              <p:cNvSpPr/>
              <p:nvPr/>
            </p:nvSpPr>
            <p:spPr bwMode="auto">
              <a:xfrm>
                <a:off x="2355" y="1813"/>
                <a:ext cx="53" cy="47"/>
              </a:xfrm>
              <a:custGeom>
                <a:avLst/>
                <a:gdLst>
                  <a:gd name="T0" fmla="*/ 70 w 131"/>
                  <a:gd name="T1" fmla="*/ 114 h 114"/>
                  <a:gd name="T2" fmla="*/ 8 w 131"/>
                  <a:gd name="T3" fmla="*/ 51 h 114"/>
                  <a:gd name="T4" fmla="*/ 12 w 131"/>
                  <a:gd name="T5" fmla="*/ 37 h 114"/>
                  <a:gd name="T6" fmla="*/ 127 w 131"/>
                  <a:gd name="T7" fmla="*/ 0 h 114"/>
                  <a:gd name="T8" fmla="*/ 112 w 131"/>
                  <a:gd name="T9" fmla="*/ 26 h 114"/>
                  <a:gd name="T10" fmla="*/ 70 w 131"/>
                  <a:gd name="T11" fmla="*/ 114 h 114"/>
                </a:gdLst>
                <a:ahLst/>
                <a:cxnLst>
                  <a:cxn ang="0">
                    <a:pos x="T0" y="T1"/>
                  </a:cxn>
                  <a:cxn ang="0">
                    <a:pos x="T2" y="T3"/>
                  </a:cxn>
                  <a:cxn ang="0">
                    <a:pos x="T4" y="T5"/>
                  </a:cxn>
                  <a:cxn ang="0">
                    <a:pos x="T6" y="T7"/>
                  </a:cxn>
                  <a:cxn ang="0">
                    <a:pos x="T8" y="T9"/>
                  </a:cxn>
                  <a:cxn ang="0">
                    <a:pos x="T10" y="T11"/>
                  </a:cxn>
                </a:cxnLst>
                <a:rect l="0" t="0" r="r" b="b"/>
                <a:pathLst>
                  <a:path w="131" h="114">
                    <a:moveTo>
                      <a:pt x="70" y="114"/>
                    </a:moveTo>
                    <a:cubicBezTo>
                      <a:pt x="50" y="92"/>
                      <a:pt x="31" y="69"/>
                      <a:pt x="8" y="51"/>
                    </a:cubicBezTo>
                    <a:cubicBezTo>
                      <a:pt x="0" y="44"/>
                      <a:pt x="1" y="40"/>
                      <a:pt x="12" y="37"/>
                    </a:cubicBezTo>
                    <a:cubicBezTo>
                      <a:pt x="50" y="25"/>
                      <a:pt x="88" y="10"/>
                      <a:pt x="127" y="0"/>
                    </a:cubicBezTo>
                    <a:cubicBezTo>
                      <a:pt x="131" y="13"/>
                      <a:pt x="126" y="20"/>
                      <a:pt x="112" y="26"/>
                    </a:cubicBezTo>
                    <a:cubicBezTo>
                      <a:pt x="76" y="44"/>
                      <a:pt x="64" y="75"/>
                      <a:pt x="70" y="114"/>
                    </a:cubicBezTo>
                    <a:close/>
                  </a:path>
                </a:pathLst>
              </a:custGeom>
              <a:solidFill>
                <a:srgbClr val="9CDB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6" name="Freeform 26"/>
              <p:cNvSpPr/>
              <p:nvPr/>
            </p:nvSpPr>
            <p:spPr bwMode="auto">
              <a:xfrm>
                <a:off x="2403" y="1840"/>
                <a:ext cx="23" cy="23"/>
              </a:xfrm>
              <a:custGeom>
                <a:avLst/>
                <a:gdLst>
                  <a:gd name="T0" fmla="*/ 0 w 57"/>
                  <a:gd name="T1" fmla="*/ 31 h 56"/>
                  <a:gd name="T2" fmla="*/ 25 w 57"/>
                  <a:gd name="T3" fmla="*/ 0 h 56"/>
                  <a:gd name="T4" fmla="*/ 56 w 57"/>
                  <a:gd name="T5" fmla="*/ 25 h 56"/>
                  <a:gd name="T6" fmla="*/ 31 w 57"/>
                  <a:gd name="T7" fmla="*/ 56 h 56"/>
                  <a:gd name="T8" fmla="*/ 0 w 57"/>
                  <a:gd name="T9" fmla="*/ 31 h 56"/>
                </a:gdLst>
                <a:ahLst/>
                <a:cxnLst>
                  <a:cxn ang="0">
                    <a:pos x="T0" y="T1"/>
                  </a:cxn>
                  <a:cxn ang="0">
                    <a:pos x="T2" y="T3"/>
                  </a:cxn>
                  <a:cxn ang="0">
                    <a:pos x="T4" y="T5"/>
                  </a:cxn>
                  <a:cxn ang="0">
                    <a:pos x="T6" y="T7"/>
                  </a:cxn>
                  <a:cxn ang="0">
                    <a:pos x="T8" y="T9"/>
                  </a:cxn>
                </a:cxnLst>
                <a:rect l="0" t="0" r="r" b="b"/>
                <a:pathLst>
                  <a:path w="57" h="56">
                    <a:moveTo>
                      <a:pt x="0" y="31"/>
                    </a:moveTo>
                    <a:cubicBezTo>
                      <a:pt x="1" y="15"/>
                      <a:pt x="12" y="0"/>
                      <a:pt x="25" y="0"/>
                    </a:cubicBezTo>
                    <a:cubicBezTo>
                      <a:pt x="41" y="0"/>
                      <a:pt x="57" y="13"/>
                      <a:pt x="56" y="25"/>
                    </a:cubicBezTo>
                    <a:cubicBezTo>
                      <a:pt x="56" y="41"/>
                      <a:pt x="44" y="56"/>
                      <a:pt x="31" y="56"/>
                    </a:cubicBezTo>
                    <a:cubicBezTo>
                      <a:pt x="14" y="55"/>
                      <a:pt x="0" y="44"/>
                      <a:pt x="0" y="31"/>
                    </a:cubicBezTo>
                    <a:close/>
                  </a:path>
                </a:pathLst>
              </a:custGeom>
              <a:solidFill>
                <a:srgbClr val="7171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7" name="Freeform 27"/>
              <p:cNvSpPr/>
              <p:nvPr/>
            </p:nvSpPr>
            <p:spPr bwMode="auto">
              <a:xfrm>
                <a:off x="2396" y="1751"/>
                <a:ext cx="7" cy="12"/>
              </a:xfrm>
              <a:custGeom>
                <a:avLst/>
                <a:gdLst>
                  <a:gd name="T0" fmla="*/ 3 w 18"/>
                  <a:gd name="T1" fmla="*/ 0 h 30"/>
                  <a:gd name="T2" fmla="*/ 9 w 18"/>
                  <a:gd name="T3" fmla="*/ 0 h 30"/>
                  <a:gd name="T4" fmla="*/ 18 w 18"/>
                  <a:gd name="T5" fmla="*/ 30 h 30"/>
                  <a:gd name="T6" fmla="*/ 3 w 18"/>
                  <a:gd name="T7" fmla="*/ 0 h 30"/>
                </a:gdLst>
                <a:ahLst/>
                <a:cxnLst>
                  <a:cxn ang="0">
                    <a:pos x="T0" y="T1"/>
                  </a:cxn>
                  <a:cxn ang="0">
                    <a:pos x="T2" y="T3"/>
                  </a:cxn>
                  <a:cxn ang="0">
                    <a:pos x="T4" y="T5"/>
                  </a:cxn>
                  <a:cxn ang="0">
                    <a:pos x="T6" y="T7"/>
                  </a:cxn>
                </a:cxnLst>
                <a:rect l="0" t="0" r="r" b="b"/>
                <a:pathLst>
                  <a:path w="18" h="30">
                    <a:moveTo>
                      <a:pt x="3" y="0"/>
                    </a:moveTo>
                    <a:cubicBezTo>
                      <a:pt x="5" y="0"/>
                      <a:pt x="7" y="0"/>
                      <a:pt x="9" y="0"/>
                    </a:cubicBezTo>
                    <a:cubicBezTo>
                      <a:pt x="12" y="10"/>
                      <a:pt x="15" y="20"/>
                      <a:pt x="18" y="30"/>
                    </a:cubicBezTo>
                    <a:cubicBezTo>
                      <a:pt x="11" y="21"/>
                      <a:pt x="0" y="14"/>
                      <a:pt x="3" y="0"/>
                    </a:cubicBezTo>
                    <a:close/>
                  </a:path>
                </a:pathLst>
              </a:custGeom>
              <a:solidFill>
                <a:srgbClr val="A0D8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8" name="Freeform 28"/>
              <p:cNvSpPr/>
              <p:nvPr/>
            </p:nvSpPr>
            <p:spPr bwMode="auto">
              <a:xfrm>
                <a:off x="2276" y="1795"/>
                <a:ext cx="44" cy="177"/>
              </a:xfrm>
              <a:custGeom>
                <a:avLst/>
                <a:gdLst>
                  <a:gd name="T0" fmla="*/ 45 w 108"/>
                  <a:gd name="T1" fmla="*/ 0 h 435"/>
                  <a:gd name="T2" fmla="*/ 108 w 108"/>
                  <a:gd name="T3" fmla="*/ 75 h 435"/>
                  <a:gd name="T4" fmla="*/ 75 w 108"/>
                  <a:gd name="T5" fmla="*/ 238 h 435"/>
                  <a:gd name="T6" fmla="*/ 36 w 108"/>
                  <a:gd name="T7" fmla="*/ 422 h 435"/>
                  <a:gd name="T8" fmla="*/ 30 w 108"/>
                  <a:gd name="T9" fmla="*/ 435 h 435"/>
                  <a:gd name="T10" fmla="*/ 12 w 108"/>
                  <a:gd name="T11" fmla="*/ 116 h 435"/>
                  <a:gd name="T12" fmla="*/ 9 w 108"/>
                  <a:gd name="T13" fmla="*/ 87 h 435"/>
                  <a:gd name="T14" fmla="*/ 45 w 108"/>
                  <a:gd name="T15" fmla="*/ 0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435">
                    <a:moveTo>
                      <a:pt x="45" y="0"/>
                    </a:moveTo>
                    <a:cubicBezTo>
                      <a:pt x="66" y="25"/>
                      <a:pt x="87" y="50"/>
                      <a:pt x="108" y="75"/>
                    </a:cubicBezTo>
                    <a:cubicBezTo>
                      <a:pt x="97" y="130"/>
                      <a:pt x="86" y="184"/>
                      <a:pt x="75" y="238"/>
                    </a:cubicBezTo>
                    <a:cubicBezTo>
                      <a:pt x="62" y="300"/>
                      <a:pt x="49" y="361"/>
                      <a:pt x="36" y="422"/>
                    </a:cubicBezTo>
                    <a:cubicBezTo>
                      <a:pt x="35" y="427"/>
                      <a:pt x="35" y="432"/>
                      <a:pt x="30" y="435"/>
                    </a:cubicBezTo>
                    <a:cubicBezTo>
                      <a:pt x="24" y="329"/>
                      <a:pt x="18" y="223"/>
                      <a:pt x="12" y="116"/>
                    </a:cubicBezTo>
                    <a:cubicBezTo>
                      <a:pt x="11" y="107"/>
                      <a:pt x="11" y="96"/>
                      <a:pt x="9" y="87"/>
                    </a:cubicBezTo>
                    <a:cubicBezTo>
                      <a:pt x="0" y="49"/>
                      <a:pt x="19" y="23"/>
                      <a:pt x="45" y="0"/>
                    </a:cubicBezTo>
                    <a:close/>
                  </a:path>
                </a:pathLst>
              </a:custGeom>
              <a:solidFill>
                <a:srgbClr val="00A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39" name="Freeform 29"/>
              <p:cNvSpPr/>
              <p:nvPr/>
            </p:nvSpPr>
            <p:spPr bwMode="auto">
              <a:xfrm>
                <a:off x="2218" y="1795"/>
                <a:ext cx="42" cy="177"/>
              </a:xfrm>
              <a:custGeom>
                <a:avLst/>
                <a:gdLst>
                  <a:gd name="T0" fmla="*/ 0 w 103"/>
                  <a:gd name="T1" fmla="*/ 75 h 436"/>
                  <a:gd name="T2" fmla="*/ 57 w 103"/>
                  <a:gd name="T3" fmla="*/ 9 h 436"/>
                  <a:gd name="T4" fmla="*/ 65 w 103"/>
                  <a:gd name="T5" fmla="*/ 0 h 436"/>
                  <a:gd name="T6" fmla="*/ 86 w 103"/>
                  <a:gd name="T7" fmla="*/ 24 h 436"/>
                  <a:gd name="T8" fmla="*/ 101 w 103"/>
                  <a:gd name="T9" fmla="*/ 74 h 436"/>
                  <a:gd name="T10" fmla="*/ 90 w 103"/>
                  <a:gd name="T11" fmla="*/ 264 h 436"/>
                  <a:gd name="T12" fmla="*/ 80 w 103"/>
                  <a:gd name="T13" fmla="*/ 429 h 436"/>
                  <a:gd name="T14" fmla="*/ 78 w 103"/>
                  <a:gd name="T15" fmla="*/ 436 h 436"/>
                  <a:gd name="T16" fmla="*/ 54 w 103"/>
                  <a:gd name="T17" fmla="*/ 329 h 436"/>
                  <a:gd name="T18" fmla="*/ 0 w 103"/>
                  <a:gd name="T19" fmla="*/ 7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436">
                    <a:moveTo>
                      <a:pt x="0" y="75"/>
                    </a:moveTo>
                    <a:cubicBezTo>
                      <a:pt x="19" y="53"/>
                      <a:pt x="38" y="31"/>
                      <a:pt x="57" y="9"/>
                    </a:cubicBezTo>
                    <a:cubicBezTo>
                      <a:pt x="60" y="6"/>
                      <a:pt x="63" y="3"/>
                      <a:pt x="65" y="0"/>
                    </a:cubicBezTo>
                    <a:cubicBezTo>
                      <a:pt x="72" y="8"/>
                      <a:pt x="78" y="17"/>
                      <a:pt x="86" y="24"/>
                    </a:cubicBezTo>
                    <a:cubicBezTo>
                      <a:pt x="102" y="38"/>
                      <a:pt x="103" y="55"/>
                      <a:pt x="101" y="74"/>
                    </a:cubicBezTo>
                    <a:cubicBezTo>
                      <a:pt x="97" y="137"/>
                      <a:pt x="93" y="200"/>
                      <a:pt x="90" y="264"/>
                    </a:cubicBezTo>
                    <a:cubicBezTo>
                      <a:pt x="86" y="319"/>
                      <a:pt x="83" y="374"/>
                      <a:pt x="80" y="429"/>
                    </a:cubicBezTo>
                    <a:cubicBezTo>
                      <a:pt x="80" y="432"/>
                      <a:pt x="79" y="434"/>
                      <a:pt x="78" y="436"/>
                    </a:cubicBezTo>
                    <a:cubicBezTo>
                      <a:pt x="67" y="401"/>
                      <a:pt x="62" y="365"/>
                      <a:pt x="54" y="329"/>
                    </a:cubicBezTo>
                    <a:cubicBezTo>
                      <a:pt x="36" y="245"/>
                      <a:pt x="18" y="160"/>
                      <a:pt x="0" y="75"/>
                    </a:cubicBezTo>
                    <a:close/>
                  </a:path>
                </a:pathLst>
              </a:custGeom>
              <a:solidFill>
                <a:srgbClr val="00A4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sp>
            <p:nvSpPr>
              <p:cNvPr id="40" name="Freeform 30"/>
              <p:cNvSpPr/>
              <p:nvPr/>
            </p:nvSpPr>
            <p:spPr bwMode="auto">
              <a:xfrm>
                <a:off x="2146" y="1817"/>
                <a:ext cx="38" cy="22"/>
              </a:xfrm>
              <a:custGeom>
                <a:avLst/>
                <a:gdLst>
                  <a:gd name="T0" fmla="*/ 72 w 93"/>
                  <a:gd name="T1" fmla="*/ 54 h 54"/>
                  <a:gd name="T2" fmla="*/ 5 w 93"/>
                  <a:gd name="T3" fmla="*/ 30 h 54"/>
                  <a:gd name="T4" fmla="*/ 0 w 93"/>
                  <a:gd name="T5" fmla="*/ 21 h 54"/>
                  <a:gd name="T6" fmla="*/ 0 w 93"/>
                  <a:gd name="T7" fmla="*/ 0 h 54"/>
                  <a:gd name="T8" fmla="*/ 75 w 93"/>
                  <a:gd name="T9" fmla="*/ 26 h 54"/>
                  <a:gd name="T10" fmla="*/ 80 w 93"/>
                  <a:gd name="T11" fmla="*/ 45 h 54"/>
                  <a:gd name="T12" fmla="*/ 72 w 93"/>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93" h="54">
                    <a:moveTo>
                      <a:pt x="72" y="54"/>
                    </a:moveTo>
                    <a:cubicBezTo>
                      <a:pt x="51" y="43"/>
                      <a:pt x="30" y="31"/>
                      <a:pt x="5" y="30"/>
                    </a:cubicBezTo>
                    <a:cubicBezTo>
                      <a:pt x="0" y="30"/>
                      <a:pt x="0" y="25"/>
                      <a:pt x="0" y="21"/>
                    </a:cubicBezTo>
                    <a:cubicBezTo>
                      <a:pt x="0" y="14"/>
                      <a:pt x="0" y="7"/>
                      <a:pt x="0" y="0"/>
                    </a:cubicBezTo>
                    <a:cubicBezTo>
                      <a:pt x="25" y="9"/>
                      <a:pt x="50" y="17"/>
                      <a:pt x="75" y="26"/>
                    </a:cubicBezTo>
                    <a:cubicBezTo>
                      <a:pt x="93" y="32"/>
                      <a:pt x="93" y="32"/>
                      <a:pt x="80" y="45"/>
                    </a:cubicBezTo>
                    <a:cubicBezTo>
                      <a:pt x="77" y="48"/>
                      <a:pt x="74" y="51"/>
                      <a:pt x="72" y="54"/>
                    </a:cubicBezTo>
                    <a:close/>
                  </a:path>
                </a:pathLst>
              </a:custGeom>
              <a:solidFill>
                <a:srgbClr val="9CDBF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1965"/>
                  </a:solidFill>
                  <a:effectLst/>
                  <a:uLnTx/>
                  <a:uFillTx/>
                  <a:cs typeface="+mn-ea"/>
                  <a:sym typeface="+mn-lt"/>
                </a:endParaRPr>
              </a:p>
            </p:txBody>
          </p:sp>
        </p:grpSp>
        <p:sp>
          <p:nvSpPr>
            <p:cNvPr id="12" name="isľiḑè_1_1"/>
            <p:cNvSpPr/>
            <p:nvPr/>
          </p:nvSpPr>
          <p:spPr bwMode="auto">
            <a:xfrm>
              <a:off x="2844747" y="3384612"/>
              <a:ext cx="1453284" cy="359930"/>
            </a:xfrm>
            <a:custGeom>
              <a:avLst/>
              <a:gdLst/>
              <a:ahLst/>
              <a:cxnLst/>
              <a:rect l="l" t="t" r="r" b="b"/>
              <a:pathLst>
                <a:path w="1453284" h="359930">
                  <a:moveTo>
                    <a:pt x="0" y="0"/>
                  </a:moveTo>
                  <a:lnTo>
                    <a:pt x="1453284" y="0"/>
                  </a:lnTo>
                  <a:cubicBezTo>
                    <a:pt x="1330362" y="163847"/>
                    <a:pt x="1151700" y="284550"/>
                    <a:pt x="939974" y="334898"/>
                  </a:cubicBezTo>
                  <a:cubicBezTo>
                    <a:pt x="579895" y="420524"/>
                    <a:pt x="215519" y="281015"/>
                    <a:pt x="0" y="1"/>
                  </a:cubicBezTo>
                  <a:close/>
                </a:path>
              </a:pathLst>
            </a:custGeom>
            <a:solidFill>
              <a:srgbClr val="81DE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1965"/>
                </a:solidFill>
                <a:effectLst/>
                <a:uLnTx/>
                <a:uFillTx/>
                <a:cs typeface="+mn-ea"/>
                <a:sym typeface="+mn-lt"/>
              </a:endParaRPr>
            </a:p>
          </p:txBody>
        </p:sp>
        <p:sp>
          <p:nvSpPr>
            <p:cNvPr id="13" name="isľiḑè_1"/>
            <p:cNvSpPr/>
            <p:nvPr/>
          </p:nvSpPr>
          <p:spPr bwMode="auto">
            <a:xfrm>
              <a:off x="2844747" y="3384612"/>
              <a:ext cx="1453284" cy="108160"/>
            </a:xfrm>
            <a:custGeom>
              <a:avLst/>
              <a:gdLst/>
              <a:ahLst/>
              <a:cxnLst/>
              <a:rect l="l" t="t" r="r" b="b"/>
              <a:pathLst>
                <a:path w="1453284" h="108160">
                  <a:moveTo>
                    <a:pt x="0" y="0"/>
                  </a:moveTo>
                  <a:lnTo>
                    <a:pt x="1453284" y="0"/>
                  </a:lnTo>
                  <a:cubicBezTo>
                    <a:pt x="1426130" y="40520"/>
                    <a:pt x="1393292" y="76634"/>
                    <a:pt x="1355964" y="108160"/>
                  </a:cubicBezTo>
                  <a:lnTo>
                    <a:pt x="100149" y="108160"/>
                  </a:lnTo>
                  <a:cubicBezTo>
                    <a:pt x="62003" y="77138"/>
                    <a:pt x="28614" y="40679"/>
                    <a:pt x="0"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1965"/>
                </a:solidFill>
                <a:effectLst/>
                <a:uLnTx/>
                <a:uFillTx/>
                <a:cs typeface="+mn-ea"/>
                <a:sym typeface="+mn-lt"/>
              </a:endParaRPr>
            </a:p>
          </p:txBody>
        </p:sp>
        <p:sp>
          <p:nvSpPr>
            <p:cNvPr id="14" name="îSļiḑé"/>
            <p:cNvSpPr/>
            <p:nvPr/>
          </p:nvSpPr>
          <p:spPr bwMode="auto">
            <a:xfrm>
              <a:off x="2819900" y="3351474"/>
              <a:ext cx="1481880" cy="72478"/>
            </a:xfrm>
            <a:custGeom>
              <a:avLst/>
              <a:gdLst>
                <a:gd name="T0" fmla="*/ 782 w 798"/>
                <a:gd name="T1" fmla="*/ 32 h 32"/>
                <a:gd name="T2" fmla="*/ 16 w 798"/>
                <a:gd name="T3" fmla="*/ 32 h 32"/>
                <a:gd name="T4" fmla="*/ 0 w 798"/>
                <a:gd name="T5" fmla="*/ 16 h 32"/>
                <a:gd name="T6" fmla="*/ 0 w 798"/>
                <a:gd name="T7" fmla="*/ 16 h 32"/>
                <a:gd name="T8" fmla="*/ 16 w 798"/>
                <a:gd name="T9" fmla="*/ 0 h 32"/>
                <a:gd name="T10" fmla="*/ 782 w 798"/>
                <a:gd name="T11" fmla="*/ 0 h 32"/>
                <a:gd name="T12" fmla="*/ 798 w 798"/>
                <a:gd name="T13" fmla="*/ 16 h 32"/>
                <a:gd name="T14" fmla="*/ 798 w 798"/>
                <a:gd name="T15" fmla="*/ 16 h 32"/>
                <a:gd name="T16" fmla="*/ 782 w 798"/>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8" h="32">
                  <a:moveTo>
                    <a:pt x="782" y="32"/>
                  </a:moveTo>
                  <a:cubicBezTo>
                    <a:pt x="16" y="32"/>
                    <a:pt x="16" y="32"/>
                    <a:pt x="16" y="32"/>
                  </a:cubicBezTo>
                  <a:cubicBezTo>
                    <a:pt x="7" y="32"/>
                    <a:pt x="0" y="25"/>
                    <a:pt x="0" y="16"/>
                  </a:cubicBezTo>
                  <a:cubicBezTo>
                    <a:pt x="0" y="16"/>
                    <a:pt x="0" y="16"/>
                    <a:pt x="0" y="16"/>
                  </a:cubicBezTo>
                  <a:cubicBezTo>
                    <a:pt x="0" y="7"/>
                    <a:pt x="7" y="0"/>
                    <a:pt x="16" y="0"/>
                  </a:cubicBezTo>
                  <a:cubicBezTo>
                    <a:pt x="782" y="0"/>
                    <a:pt x="782" y="0"/>
                    <a:pt x="782" y="0"/>
                  </a:cubicBezTo>
                  <a:cubicBezTo>
                    <a:pt x="791" y="0"/>
                    <a:pt x="798" y="7"/>
                    <a:pt x="798" y="16"/>
                  </a:cubicBezTo>
                  <a:cubicBezTo>
                    <a:pt x="798" y="16"/>
                    <a:pt x="798" y="16"/>
                    <a:pt x="798" y="16"/>
                  </a:cubicBezTo>
                  <a:cubicBezTo>
                    <a:pt x="798" y="25"/>
                    <a:pt x="791" y="32"/>
                    <a:pt x="782" y="32"/>
                  </a:cubicBezTo>
                  <a:close/>
                </a:path>
              </a:pathLst>
            </a:custGeom>
            <a:solidFill>
              <a:srgbClr val="81DE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1965"/>
                </a:solidFill>
                <a:effectLst/>
                <a:uLnTx/>
                <a:uFillTx/>
                <a:cs typeface="+mn-ea"/>
                <a:sym typeface="+mn-lt"/>
              </a:endParaRPr>
            </a:p>
          </p:txBody>
        </p:sp>
      </p:grpSp>
      <p:sp>
        <p:nvSpPr>
          <p:cNvPr id="41" name="文本框 40"/>
          <p:cNvSpPr txBox="1"/>
          <p:nvPr/>
        </p:nvSpPr>
        <p:spPr>
          <a:xfrm>
            <a:off x="2223846" y="1635023"/>
            <a:ext cx="3746531" cy="587469"/>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008E3F"/>
                </a:solidFill>
                <a:effectLst/>
                <a:uLnTx/>
                <a:uFillTx/>
                <a:cs typeface="+mn-ea"/>
                <a:sym typeface="+mn-lt"/>
              </a:rPr>
              <a:t>PPPD</a:t>
            </a:r>
            <a:r>
              <a:rPr kumimoji="0" lang="zh-CN" altLang="en-US" sz="1400" b="1" i="0" u="none" strike="noStrike" kern="1200" cap="none" spc="0" normalizeH="0" baseline="0" noProof="0" dirty="0">
                <a:ln>
                  <a:noFill/>
                </a:ln>
                <a:solidFill>
                  <a:srgbClr val="008E3F"/>
                </a:solidFill>
                <a:effectLst/>
                <a:uLnTx/>
                <a:uFillTx/>
                <a:cs typeface="+mn-ea"/>
                <a:sym typeface="+mn-lt"/>
              </a:rPr>
              <a:t>诊断的泛化是目前需要特别注意并急需纠正的问题</a:t>
            </a:r>
            <a:r>
              <a:rPr kumimoji="0" lang="en-US" altLang="zh-CN" sz="1400" b="1" i="0" u="none" strike="noStrike" kern="1200" cap="none" spc="0" normalizeH="0" baseline="30000" noProof="0" dirty="0">
                <a:ln>
                  <a:noFill/>
                </a:ln>
                <a:solidFill>
                  <a:srgbClr val="008E3F"/>
                </a:solidFill>
                <a:effectLst/>
                <a:uLnTx/>
                <a:uFillTx/>
                <a:cs typeface="+mn-ea"/>
                <a:sym typeface="+mn-lt"/>
              </a:rPr>
              <a:t>1</a:t>
            </a:r>
            <a:endParaRPr kumimoji="0" lang="zh-CN" altLang="en-US" sz="1400" b="1" i="0" u="none" strike="noStrike" kern="1200" cap="none" spc="0" normalizeH="0" baseline="30000" noProof="0" dirty="0">
              <a:ln>
                <a:noFill/>
              </a:ln>
              <a:solidFill>
                <a:srgbClr val="008E3F"/>
              </a:solidFill>
              <a:effectLst/>
              <a:uLnTx/>
              <a:uFillTx/>
              <a:cs typeface="+mn-ea"/>
              <a:sym typeface="+mn-lt"/>
            </a:endParaRPr>
          </a:p>
        </p:txBody>
      </p:sp>
      <p:grpSp>
        <p:nvGrpSpPr>
          <p:cNvPr id="42" name="组合 41"/>
          <p:cNvGrpSpPr/>
          <p:nvPr/>
        </p:nvGrpSpPr>
        <p:grpSpPr>
          <a:xfrm>
            <a:off x="742950" y="2843460"/>
            <a:ext cx="5679246" cy="2544825"/>
            <a:chOff x="340469" y="2825150"/>
            <a:chExt cx="5235503" cy="2295489"/>
          </a:xfrm>
        </p:grpSpPr>
        <p:grpSp>
          <p:nvGrpSpPr>
            <p:cNvPr id="43" name="组合 42"/>
            <p:cNvGrpSpPr/>
            <p:nvPr/>
          </p:nvGrpSpPr>
          <p:grpSpPr>
            <a:xfrm>
              <a:off x="535583" y="2825150"/>
              <a:ext cx="5040389" cy="2295489"/>
              <a:chOff x="1305128" y="1546809"/>
              <a:chExt cx="8927508" cy="4105275"/>
            </a:xfrm>
          </p:grpSpPr>
          <p:grpSp>
            <p:nvGrpSpPr>
              <p:cNvPr id="50" name="Group 87"/>
              <p:cNvGrpSpPr>
                <a:grpSpLocks noChangeAspect="1"/>
              </p:cNvGrpSpPr>
              <p:nvPr/>
            </p:nvGrpSpPr>
            <p:grpSpPr bwMode="auto">
              <a:xfrm rot="10800000" flipH="1">
                <a:off x="1305128" y="1546809"/>
                <a:ext cx="8927508" cy="4105275"/>
                <a:chOff x="1214" y="1139"/>
                <a:chExt cx="5633" cy="2586"/>
              </a:xfrm>
            </p:grpSpPr>
            <p:sp>
              <p:nvSpPr>
                <p:cNvPr id="54" name="Freeform 88"/>
                <p:cNvSpPr/>
                <p:nvPr/>
              </p:nvSpPr>
              <p:spPr bwMode="auto">
                <a:xfrm>
                  <a:off x="4883" y="1148"/>
                  <a:ext cx="1964" cy="309"/>
                </a:xfrm>
                <a:custGeom>
                  <a:avLst/>
                  <a:gdLst>
                    <a:gd name="T0" fmla="*/ 294 w 1964"/>
                    <a:gd name="T1" fmla="*/ 0 h 309"/>
                    <a:gd name="T2" fmla="*/ 0 w 1964"/>
                    <a:gd name="T3" fmla="*/ 305 h 309"/>
                    <a:gd name="T4" fmla="*/ 5 w 1964"/>
                    <a:gd name="T5" fmla="*/ 309 h 309"/>
                    <a:gd name="T6" fmla="*/ 5 w 1964"/>
                    <a:gd name="T7" fmla="*/ 309 h 309"/>
                    <a:gd name="T8" fmla="*/ 297 w 1964"/>
                    <a:gd name="T9" fmla="*/ 7 h 309"/>
                    <a:gd name="T10" fmla="*/ 1964 w 1964"/>
                    <a:gd name="T11" fmla="*/ 7 h 309"/>
                    <a:gd name="T12" fmla="*/ 1964 w 1964"/>
                    <a:gd name="T13" fmla="*/ 0 h 309"/>
                    <a:gd name="T14" fmla="*/ 294 w 1964"/>
                    <a:gd name="T15" fmla="*/ 0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4" h="309">
                      <a:moveTo>
                        <a:pt x="294" y="0"/>
                      </a:moveTo>
                      <a:lnTo>
                        <a:pt x="0" y="305"/>
                      </a:lnTo>
                      <a:lnTo>
                        <a:pt x="5" y="309"/>
                      </a:lnTo>
                      <a:lnTo>
                        <a:pt x="5" y="309"/>
                      </a:lnTo>
                      <a:lnTo>
                        <a:pt x="297" y="7"/>
                      </a:lnTo>
                      <a:lnTo>
                        <a:pt x="1964" y="7"/>
                      </a:lnTo>
                      <a:lnTo>
                        <a:pt x="1964" y="0"/>
                      </a:lnTo>
                      <a:lnTo>
                        <a:pt x="294" y="0"/>
                      </a:lnTo>
                      <a:close/>
                    </a:path>
                  </a:pathLst>
                </a:custGeom>
                <a:solidFill>
                  <a:srgbClr val="B79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5" name="Freeform 89"/>
                <p:cNvSpPr/>
                <p:nvPr/>
              </p:nvSpPr>
              <p:spPr bwMode="auto">
                <a:xfrm>
                  <a:off x="4883" y="1148"/>
                  <a:ext cx="1964" cy="309"/>
                </a:xfrm>
                <a:custGeom>
                  <a:avLst/>
                  <a:gdLst>
                    <a:gd name="T0" fmla="*/ 294 w 1964"/>
                    <a:gd name="T1" fmla="*/ 0 h 309"/>
                    <a:gd name="T2" fmla="*/ 0 w 1964"/>
                    <a:gd name="T3" fmla="*/ 305 h 309"/>
                    <a:gd name="T4" fmla="*/ 5 w 1964"/>
                    <a:gd name="T5" fmla="*/ 309 h 309"/>
                    <a:gd name="T6" fmla="*/ 5 w 1964"/>
                    <a:gd name="T7" fmla="*/ 309 h 309"/>
                    <a:gd name="T8" fmla="*/ 297 w 1964"/>
                    <a:gd name="T9" fmla="*/ 7 h 309"/>
                    <a:gd name="T10" fmla="*/ 1964 w 1964"/>
                    <a:gd name="T11" fmla="*/ 7 h 309"/>
                    <a:gd name="T12" fmla="*/ 1964 w 1964"/>
                    <a:gd name="T13" fmla="*/ 0 h 309"/>
                    <a:gd name="T14" fmla="*/ 294 w 1964"/>
                    <a:gd name="T15" fmla="*/ 0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4" h="309">
                      <a:moveTo>
                        <a:pt x="294" y="0"/>
                      </a:moveTo>
                      <a:lnTo>
                        <a:pt x="0" y="305"/>
                      </a:lnTo>
                      <a:lnTo>
                        <a:pt x="5" y="309"/>
                      </a:lnTo>
                      <a:lnTo>
                        <a:pt x="5" y="309"/>
                      </a:lnTo>
                      <a:lnTo>
                        <a:pt x="297" y="7"/>
                      </a:lnTo>
                      <a:lnTo>
                        <a:pt x="1964" y="7"/>
                      </a:lnTo>
                      <a:lnTo>
                        <a:pt x="1964" y="0"/>
                      </a:lnTo>
                      <a:lnTo>
                        <a:pt x="294" y="0"/>
                      </a:lnTo>
                    </a:path>
                  </a:pathLst>
                </a:custGeom>
                <a:solidFill>
                  <a:srgbClr val="0070C0"/>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6" name="Freeform 90"/>
                <p:cNvSpPr/>
                <p:nvPr/>
              </p:nvSpPr>
              <p:spPr bwMode="auto">
                <a:xfrm>
                  <a:off x="3658" y="1139"/>
                  <a:ext cx="1319" cy="1322"/>
                </a:xfrm>
                <a:custGeom>
                  <a:avLst/>
                  <a:gdLst>
                    <a:gd name="T0" fmla="*/ 698 w 740"/>
                    <a:gd name="T1" fmla="*/ 215 h 741"/>
                    <a:gd name="T2" fmla="*/ 733 w 740"/>
                    <a:gd name="T3" fmla="*/ 371 h 741"/>
                    <a:gd name="T4" fmla="*/ 626 w 740"/>
                    <a:gd name="T5" fmla="*/ 627 h 741"/>
                    <a:gd name="T6" fmla="*/ 370 w 740"/>
                    <a:gd name="T7" fmla="*/ 733 h 741"/>
                    <a:gd name="T8" fmla="*/ 114 w 740"/>
                    <a:gd name="T9" fmla="*/ 627 h 741"/>
                    <a:gd name="T10" fmla="*/ 7 w 740"/>
                    <a:gd name="T11" fmla="*/ 371 h 741"/>
                    <a:gd name="T12" fmla="*/ 114 w 740"/>
                    <a:gd name="T13" fmla="*/ 114 h 741"/>
                    <a:gd name="T14" fmla="*/ 370 w 740"/>
                    <a:gd name="T15" fmla="*/ 8 h 741"/>
                    <a:gd name="T16" fmla="*/ 662 w 740"/>
                    <a:gd name="T17" fmla="*/ 156 h 741"/>
                    <a:gd name="T18" fmla="*/ 669 w 740"/>
                    <a:gd name="T19" fmla="*/ 151 h 741"/>
                    <a:gd name="T20" fmla="*/ 370 w 740"/>
                    <a:gd name="T21" fmla="*/ 0 h 741"/>
                    <a:gd name="T22" fmla="*/ 0 w 740"/>
                    <a:gd name="T23" fmla="*/ 371 h 741"/>
                    <a:gd name="T24" fmla="*/ 370 w 740"/>
                    <a:gd name="T25" fmla="*/ 741 h 741"/>
                    <a:gd name="T26" fmla="*/ 740 w 740"/>
                    <a:gd name="T27" fmla="*/ 371 h 741"/>
                    <a:gd name="T28" fmla="*/ 705 w 740"/>
                    <a:gd name="T29" fmla="*/ 212 h 741"/>
                    <a:gd name="T30" fmla="*/ 698 w 740"/>
                    <a:gd name="T31" fmla="*/ 215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0" h="741">
                      <a:moveTo>
                        <a:pt x="698" y="215"/>
                      </a:moveTo>
                      <a:cubicBezTo>
                        <a:pt x="720" y="262"/>
                        <a:pt x="733" y="315"/>
                        <a:pt x="733" y="371"/>
                      </a:cubicBezTo>
                      <a:cubicBezTo>
                        <a:pt x="733" y="471"/>
                        <a:pt x="692" y="561"/>
                        <a:pt x="626" y="627"/>
                      </a:cubicBezTo>
                      <a:cubicBezTo>
                        <a:pt x="561" y="693"/>
                        <a:pt x="470" y="733"/>
                        <a:pt x="370" y="733"/>
                      </a:cubicBezTo>
                      <a:cubicBezTo>
                        <a:pt x="270" y="733"/>
                        <a:pt x="179" y="693"/>
                        <a:pt x="114" y="627"/>
                      </a:cubicBezTo>
                      <a:cubicBezTo>
                        <a:pt x="48" y="561"/>
                        <a:pt x="7" y="471"/>
                        <a:pt x="7" y="371"/>
                      </a:cubicBezTo>
                      <a:cubicBezTo>
                        <a:pt x="7" y="270"/>
                        <a:pt x="48" y="180"/>
                        <a:pt x="114" y="114"/>
                      </a:cubicBezTo>
                      <a:cubicBezTo>
                        <a:pt x="179" y="48"/>
                        <a:pt x="270" y="8"/>
                        <a:pt x="370" y="8"/>
                      </a:cubicBezTo>
                      <a:cubicBezTo>
                        <a:pt x="490" y="8"/>
                        <a:pt x="596" y="66"/>
                        <a:pt x="662" y="156"/>
                      </a:cubicBezTo>
                      <a:cubicBezTo>
                        <a:pt x="669" y="151"/>
                        <a:pt x="669" y="151"/>
                        <a:pt x="669" y="151"/>
                      </a:cubicBezTo>
                      <a:cubicBezTo>
                        <a:pt x="601" y="60"/>
                        <a:pt x="492" y="0"/>
                        <a:pt x="370" y="0"/>
                      </a:cubicBezTo>
                      <a:cubicBezTo>
                        <a:pt x="165" y="0"/>
                        <a:pt x="0" y="166"/>
                        <a:pt x="0" y="371"/>
                      </a:cubicBezTo>
                      <a:cubicBezTo>
                        <a:pt x="0" y="575"/>
                        <a:pt x="165" y="741"/>
                        <a:pt x="370" y="741"/>
                      </a:cubicBezTo>
                      <a:cubicBezTo>
                        <a:pt x="575" y="741"/>
                        <a:pt x="740" y="575"/>
                        <a:pt x="740" y="371"/>
                      </a:cubicBezTo>
                      <a:cubicBezTo>
                        <a:pt x="740" y="314"/>
                        <a:pt x="728" y="260"/>
                        <a:pt x="705" y="212"/>
                      </a:cubicBezTo>
                      <a:cubicBezTo>
                        <a:pt x="698" y="215"/>
                        <a:pt x="698" y="215"/>
                        <a:pt x="698" y="215"/>
                      </a:cubicBezTo>
                      <a:close/>
                    </a:path>
                  </a:pathLst>
                </a:custGeom>
                <a:solidFill>
                  <a:srgbClr val="5ECCF3"/>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7" name="Freeform 91"/>
                <p:cNvSpPr/>
                <p:nvPr/>
              </p:nvSpPr>
              <p:spPr bwMode="auto">
                <a:xfrm>
                  <a:off x="2338" y="2026"/>
                  <a:ext cx="1695" cy="1699"/>
                </a:xfrm>
                <a:custGeom>
                  <a:avLst/>
                  <a:gdLst>
                    <a:gd name="T0" fmla="*/ 289 w 951"/>
                    <a:gd name="T1" fmla="*/ 46 h 952"/>
                    <a:gd name="T2" fmla="*/ 476 w 951"/>
                    <a:gd name="T3" fmla="*/ 8 h 952"/>
                    <a:gd name="T4" fmla="*/ 807 w 951"/>
                    <a:gd name="T5" fmla="*/ 145 h 952"/>
                    <a:gd name="T6" fmla="*/ 944 w 951"/>
                    <a:gd name="T7" fmla="*/ 476 h 952"/>
                    <a:gd name="T8" fmla="*/ 807 w 951"/>
                    <a:gd name="T9" fmla="*/ 807 h 952"/>
                    <a:gd name="T10" fmla="*/ 476 w 951"/>
                    <a:gd name="T11" fmla="*/ 944 h 952"/>
                    <a:gd name="T12" fmla="*/ 145 w 951"/>
                    <a:gd name="T13" fmla="*/ 807 h 952"/>
                    <a:gd name="T14" fmla="*/ 8 w 951"/>
                    <a:gd name="T15" fmla="*/ 476 h 952"/>
                    <a:gd name="T16" fmla="*/ 224 w 951"/>
                    <a:gd name="T17" fmla="*/ 81 h 952"/>
                    <a:gd name="T18" fmla="*/ 220 w 951"/>
                    <a:gd name="T19" fmla="*/ 75 h 952"/>
                    <a:gd name="T20" fmla="*/ 0 w 951"/>
                    <a:gd name="T21" fmla="*/ 476 h 952"/>
                    <a:gd name="T22" fmla="*/ 476 w 951"/>
                    <a:gd name="T23" fmla="*/ 952 h 952"/>
                    <a:gd name="T24" fmla="*/ 951 w 951"/>
                    <a:gd name="T25" fmla="*/ 476 h 952"/>
                    <a:gd name="T26" fmla="*/ 476 w 951"/>
                    <a:gd name="T27" fmla="*/ 0 h 952"/>
                    <a:gd name="T28" fmla="*/ 286 w 951"/>
                    <a:gd name="T29" fmla="*/ 39 h 952"/>
                    <a:gd name="T30" fmla="*/ 289 w 951"/>
                    <a:gd name="T31" fmla="*/ 46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1" h="952">
                      <a:moveTo>
                        <a:pt x="289" y="46"/>
                      </a:moveTo>
                      <a:cubicBezTo>
                        <a:pt x="346" y="22"/>
                        <a:pt x="409" y="8"/>
                        <a:pt x="476" y="8"/>
                      </a:cubicBezTo>
                      <a:cubicBezTo>
                        <a:pt x="605" y="8"/>
                        <a:pt x="722" y="60"/>
                        <a:pt x="807" y="145"/>
                      </a:cubicBezTo>
                      <a:cubicBezTo>
                        <a:pt x="891" y="230"/>
                        <a:pt x="944" y="347"/>
                        <a:pt x="944" y="476"/>
                      </a:cubicBezTo>
                      <a:cubicBezTo>
                        <a:pt x="944" y="605"/>
                        <a:pt x="891" y="722"/>
                        <a:pt x="807" y="807"/>
                      </a:cubicBezTo>
                      <a:cubicBezTo>
                        <a:pt x="722" y="891"/>
                        <a:pt x="605" y="944"/>
                        <a:pt x="476" y="944"/>
                      </a:cubicBezTo>
                      <a:cubicBezTo>
                        <a:pt x="346" y="944"/>
                        <a:pt x="229" y="891"/>
                        <a:pt x="145" y="807"/>
                      </a:cubicBezTo>
                      <a:cubicBezTo>
                        <a:pt x="60" y="722"/>
                        <a:pt x="8" y="605"/>
                        <a:pt x="8" y="476"/>
                      </a:cubicBezTo>
                      <a:cubicBezTo>
                        <a:pt x="8" y="310"/>
                        <a:pt x="94" y="164"/>
                        <a:pt x="224" y="81"/>
                      </a:cubicBezTo>
                      <a:cubicBezTo>
                        <a:pt x="220" y="75"/>
                        <a:pt x="220" y="75"/>
                        <a:pt x="220" y="75"/>
                      </a:cubicBezTo>
                      <a:cubicBezTo>
                        <a:pt x="88" y="159"/>
                        <a:pt x="0" y="307"/>
                        <a:pt x="0" y="476"/>
                      </a:cubicBezTo>
                      <a:cubicBezTo>
                        <a:pt x="0" y="739"/>
                        <a:pt x="213" y="952"/>
                        <a:pt x="476" y="952"/>
                      </a:cubicBezTo>
                      <a:cubicBezTo>
                        <a:pt x="738" y="952"/>
                        <a:pt x="951" y="739"/>
                        <a:pt x="951" y="476"/>
                      </a:cubicBezTo>
                      <a:cubicBezTo>
                        <a:pt x="951" y="213"/>
                        <a:pt x="738" y="0"/>
                        <a:pt x="476" y="0"/>
                      </a:cubicBezTo>
                      <a:cubicBezTo>
                        <a:pt x="408" y="0"/>
                        <a:pt x="344" y="14"/>
                        <a:pt x="286" y="39"/>
                      </a:cubicBezTo>
                      <a:cubicBezTo>
                        <a:pt x="289" y="46"/>
                        <a:pt x="289" y="46"/>
                        <a:pt x="289" y="46"/>
                      </a:cubicBezTo>
                      <a:close/>
                    </a:path>
                  </a:pathLst>
                </a:custGeom>
                <a:solidFill>
                  <a:srgbClr val="5ECCF3"/>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8" name="Freeform 92"/>
                <p:cNvSpPr/>
                <p:nvPr/>
              </p:nvSpPr>
              <p:spPr bwMode="auto">
                <a:xfrm>
                  <a:off x="4132" y="2403"/>
                  <a:ext cx="1175" cy="1176"/>
                </a:xfrm>
                <a:custGeom>
                  <a:avLst/>
                  <a:gdLst>
                    <a:gd name="T0" fmla="*/ 652 w 659"/>
                    <a:gd name="T1" fmla="*/ 338 h 659"/>
                    <a:gd name="T2" fmla="*/ 330 w 659"/>
                    <a:gd name="T3" fmla="*/ 652 h 659"/>
                    <a:gd name="T4" fmla="*/ 102 w 659"/>
                    <a:gd name="T5" fmla="*/ 557 h 659"/>
                    <a:gd name="T6" fmla="*/ 8 w 659"/>
                    <a:gd name="T7" fmla="*/ 330 h 659"/>
                    <a:gd name="T8" fmla="*/ 102 w 659"/>
                    <a:gd name="T9" fmla="*/ 102 h 659"/>
                    <a:gd name="T10" fmla="*/ 330 w 659"/>
                    <a:gd name="T11" fmla="*/ 8 h 659"/>
                    <a:gd name="T12" fmla="*/ 641 w 659"/>
                    <a:gd name="T13" fmla="*/ 249 h 659"/>
                    <a:gd name="T14" fmla="*/ 649 w 659"/>
                    <a:gd name="T15" fmla="*/ 247 h 659"/>
                    <a:gd name="T16" fmla="*/ 330 w 659"/>
                    <a:gd name="T17" fmla="*/ 0 h 659"/>
                    <a:gd name="T18" fmla="*/ 0 w 659"/>
                    <a:gd name="T19" fmla="*/ 330 h 659"/>
                    <a:gd name="T20" fmla="*/ 330 w 659"/>
                    <a:gd name="T21" fmla="*/ 659 h 659"/>
                    <a:gd name="T22" fmla="*/ 659 w 659"/>
                    <a:gd name="T23" fmla="*/ 338 h 659"/>
                    <a:gd name="T24" fmla="*/ 652 w 659"/>
                    <a:gd name="T25" fmla="*/ 33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9" h="659">
                      <a:moveTo>
                        <a:pt x="652" y="338"/>
                      </a:moveTo>
                      <a:cubicBezTo>
                        <a:pt x="647" y="512"/>
                        <a:pt x="505" y="652"/>
                        <a:pt x="330" y="652"/>
                      </a:cubicBezTo>
                      <a:cubicBezTo>
                        <a:pt x="241" y="652"/>
                        <a:pt x="161" y="616"/>
                        <a:pt x="102" y="557"/>
                      </a:cubicBezTo>
                      <a:cubicBezTo>
                        <a:pt x="44" y="499"/>
                        <a:pt x="8" y="419"/>
                        <a:pt x="8" y="330"/>
                      </a:cubicBezTo>
                      <a:cubicBezTo>
                        <a:pt x="8" y="241"/>
                        <a:pt x="44" y="161"/>
                        <a:pt x="102" y="102"/>
                      </a:cubicBezTo>
                      <a:cubicBezTo>
                        <a:pt x="161" y="44"/>
                        <a:pt x="241" y="8"/>
                        <a:pt x="330" y="8"/>
                      </a:cubicBezTo>
                      <a:cubicBezTo>
                        <a:pt x="480" y="8"/>
                        <a:pt x="606" y="111"/>
                        <a:pt x="641" y="249"/>
                      </a:cubicBezTo>
                      <a:cubicBezTo>
                        <a:pt x="649" y="247"/>
                        <a:pt x="649" y="247"/>
                        <a:pt x="649" y="247"/>
                      </a:cubicBezTo>
                      <a:cubicBezTo>
                        <a:pt x="612" y="105"/>
                        <a:pt x="483" y="0"/>
                        <a:pt x="330" y="0"/>
                      </a:cubicBezTo>
                      <a:cubicBezTo>
                        <a:pt x="148" y="0"/>
                        <a:pt x="0" y="148"/>
                        <a:pt x="0" y="330"/>
                      </a:cubicBezTo>
                      <a:cubicBezTo>
                        <a:pt x="0" y="512"/>
                        <a:pt x="148" y="659"/>
                        <a:pt x="330" y="659"/>
                      </a:cubicBezTo>
                      <a:cubicBezTo>
                        <a:pt x="509" y="659"/>
                        <a:pt x="655" y="516"/>
                        <a:pt x="659" y="338"/>
                      </a:cubicBezTo>
                      <a:cubicBezTo>
                        <a:pt x="652" y="338"/>
                        <a:pt x="652" y="338"/>
                        <a:pt x="652" y="338"/>
                      </a:cubicBezTo>
                      <a:close/>
                    </a:path>
                  </a:pathLst>
                </a:custGeom>
                <a:solidFill>
                  <a:srgbClr val="5ECCF3"/>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9" name="Oval 93"/>
                <p:cNvSpPr>
                  <a:spLocks noChangeArrowheads="1"/>
                </p:cNvSpPr>
                <p:nvPr/>
              </p:nvSpPr>
              <p:spPr bwMode="auto">
                <a:xfrm>
                  <a:off x="2395" y="2083"/>
                  <a:ext cx="1582" cy="1585"/>
                </a:xfrm>
                <a:prstGeom prst="ellipse">
                  <a:avLst/>
                </a:prstGeom>
                <a:solidFill>
                  <a:srgbClr val="ECE6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0" name="Oval 94"/>
                <p:cNvSpPr>
                  <a:spLocks noChangeArrowheads="1"/>
                </p:cNvSpPr>
                <p:nvPr/>
              </p:nvSpPr>
              <p:spPr bwMode="auto">
                <a:xfrm>
                  <a:off x="2477" y="2165"/>
                  <a:ext cx="1417" cy="142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1" name="Oval 95"/>
                <p:cNvSpPr>
                  <a:spLocks noChangeArrowheads="1"/>
                </p:cNvSpPr>
                <p:nvPr/>
              </p:nvSpPr>
              <p:spPr bwMode="auto">
                <a:xfrm>
                  <a:off x="4184" y="2454"/>
                  <a:ext cx="1071" cy="1073"/>
                </a:xfrm>
                <a:prstGeom prst="ellipse">
                  <a:avLst/>
                </a:prstGeom>
                <a:solidFill>
                  <a:srgbClr val="ECE6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2" name="Oval 96"/>
                <p:cNvSpPr>
                  <a:spLocks noChangeArrowheads="1"/>
                </p:cNvSpPr>
                <p:nvPr/>
              </p:nvSpPr>
              <p:spPr bwMode="auto">
                <a:xfrm>
                  <a:off x="4250" y="2520"/>
                  <a:ext cx="941" cy="94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3" name="Oval 97"/>
                <p:cNvSpPr>
                  <a:spLocks noChangeArrowheads="1"/>
                </p:cNvSpPr>
                <p:nvPr/>
              </p:nvSpPr>
              <p:spPr bwMode="auto">
                <a:xfrm>
                  <a:off x="3715" y="1198"/>
                  <a:ext cx="1205" cy="1205"/>
                </a:xfrm>
                <a:prstGeom prst="ellipse">
                  <a:avLst/>
                </a:pr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4" name="Oval 98"/>
                <p:cNvSpPr>
                  <a:spLocks noChangeArrowheads="1"/>
                </p:cNvSpPr>
                <p:nvPr/>
              </p:nvSpPr>
              <p:spPr bwMode="auto">
                <a:xfrm>
                  <a:off x="3803" y="1284"/>
                  <a:ext cx="1030" cy="10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5" name="Oval 99"/>
                <p:cNvSpPr>
                  <a:spLocks noChangeArrowheads="1"/>
                </p:cNvSpPr>
                <p:nvPr/>
              </p:nvSpPr>
              <p:spPr bwMode="auto">
                <a:xfrm>
                  <a:off x="4856" y="1433"/>
                  <a:ext cx="59" cy="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6" name="Freeform 100"/>
                <p:cNvSpPr/>
                <p:nvPr/>
              </p:nvSpPr>
              <p:spPr bwMode="auto">
                <a:xfrm>
                  <a:off x="4849" y="1426"/>
                  <a:ext cx="73" cy="73"/>
                </a:xfrm>
                <a:custGeom>
                  <a:avLst/>
                  <a:gdLst>
                    <a:gd name="T0" fmla="*/ 4 w 41"/>
                    <a:gd name="T1" fmla="*/ 21 h 41"/>
                    <a:gd name="T2" fmla="*/ 0 w 41"/>
                    <a:gd name="T3" fmla="*/ 21 h 41"/>
                    <a:gd name="T4" fmla="*/ 21 w 41"/>
                    <a:gd name="T5" fmla="*/ 41 h 41"/>
                    <a:gd name="T6" fmla="*/ 41 w 41"/>
                    <a:gd name="T7" fmla="*/ 21 h 41"/>
                    <a:gd name="T8" fmla="*/ 21 w 41"/>
                    <a:gd name="T9" fmla="*/ 0 h 41"/>
                    <a:gd name="T10" fmla="*/ 0 w 41"/>
                    <a:gd name="T11" fmla="*/ 21 h 41"/>
                    <a:gd name="T12" fmla="*/ 4 w 41"/>
                    <a:gd name="T13" fmla="*/ 21 h 41"/>
                    <a:gd name="T14" fmla="*/ 8 w 41"/>
                    <a:gd name="T15" fmla="*/ 21 h 41"/>
                    <a:gd name="T16" fmla="*/ 21 w 41"/>
                    <a:gd name="T17" fmla="*/ 8 h 41"/>
                    <a:gd name="T18" fmla="*/ 29 w 41"/>
                    <a:gd name="T19" fmla="*/ 12 h 41"/>
                    <a:gd name="T20" fmla="*/ 33 w 41"/>
                    <a:gd name="T21" fmla="*/ 21 h 41"/>
                    <a:gd name="T22" fmla="*/ 29 w 41"/>
                    <a:gd name="T23" fmla="*/ 30 h 41"/>
                    <a:gd name="T24" fmla="*/ 21 w 41"/>
                    <a:gd name="T25" fmla="*/ 33 h 41"/>
                    <a:gd name="T26" fmla="*/ 8 w 41"/>
                    <a:gd name="T27" fmla="*/ 21 h 41"/>
                    <a:gd name="T28" fmla="*/ 4 w 41"/>
                    <a:gd name="T2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4" y="21"/>
                      </a:moveTo>
                      <a:cubicBezTo>
                        <a:pt x="0" y="21"/>
                        <a:pt x="0" y="21"/>
                        <a:pt x="0" y="21"/>
                      </a:cubicBezTo>
                      <a:cubicBezTo>
                        <a:pt x="0" y="32"/>
                        <a:pt x="9" y="41"/>
                        <a:pt x="21" y="41"/>
                      </a:cubicBezTo>
                      <a:cubicBezTo>
                        <a:pt x="32" y="41"/>
                        <a:pt x="41" y="32"/>
                        <a:pt x="41" y="21"/>
                      </a:cubicBezTo>
                      <a:cubicBezTo>
                        <a:pt x="41" y="9"/>
                        <a:pt x="32" y="0"/>
                        <a:pt x="21" y="0"/>
                      </a:cubicBezTo>
                      <a:cubicBezTo>
                        <a:pt x="9" y="0"/>
                        <a:pt x="0" y="9"/>
                        <a:pt x="0" y="21"/>
                      </a:cubicBezTo>
                      <a:cubicBezTo>
                        <a:pt x="4" y="21"/>
                        <a:pt x="4" y="21"/>
                        <a:pt x="4" y="21"/>
                      </a:cubicBezTo>
                      <a:cubicBezTo>
                        <a:pt x="8" y="21"/>
                        <a:pt x="8" y="21"/>
                        <a:pt x="8" y="21"/>
                      </a:cubicBezTo>
                      <a:cubicBezTo>
                        <a:pt x="8" y="14"/>
                        <a:pt x="13" y="8"/>
                        <a:pt x="21" y="8"/>
                      </a:cubicBezTo>
                      <a:cubicBezTo>
                        <a:pt x="24" y="8"/>
                        <a:pt x="27" y="9"/>
                        <a:pt x="29" y="12"/>
                      </a:cubicBezTo>
                      <a:cubicBezTo>
                        <a:pt x="32" y="14"/>
                        <a:pt x="33" y="17"/>
                        <a:pt x="33" y="21"/>
                      </a:cubicBezTo>
                      <a:cubicBezTo>
                        <a:pt x="33" y="24"/>
                        <a:pt x="32" y="27"/>
                        <a:pt x="29" y="30"/>
                      </a:cubicBezTo>
                      <a:cubicBezTo>
                        <a:pt x="27" y="32"/>
                        <a:pt x="24" y="33"/>
                        <a:pt x="21" y="33"/>
                      </a:cubicBezTo>
                      <a:cubicBezTo>
                        <a:pt x="13" y="33"/>
                        <a:pt x="8" y="28"/>
                        <a:pt x="8" y="21"/>
                      </a:cubicBezTo>
                      <a:lnTo>
                        <a:pt x="4" y="21"/>
                      </a:lnTo>
                      <a:close/>
                    </a:path>
                  </a:pathLst>
                </a:custGeom>
                <a:solidFill>
                  <a:srgbClr val="5ECCF3"/>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7" name="Freeform 102"/>
                <p:cNvSpPr/>
                <p:nvPr/>
              </p:nvSpPr>
              <p:spPr bwMode="auto">
                <a:xfrm>
                  <a:off x="1214" y="1699"/>
                  <a:ext cx="1591" cy="447"/>
                </a:xfrm>
                <a:custGeom>
                  <a:avLst/>
                  <a:gdLst>
                    <a:gd name="T0" fmla="*/ 1536 w 1968"/>
                    <a:gd name="T1" fmla="*/ 0 h 447"/>
                    <a:gd name="T2" fmla="*/ 0 w 1968"/>
                    <a:gd name="T3" fmla="*/ 0 h 447"/>
                    <a:gd name="T4" fmla="*/ 0 w 1968"/>
                    <a:gd name="T5" fmla="*/ 8 h 447"/>
                    <a:gd name="T6" fmla="*/ 1533 w 1968"/>
                    <a:gd name="T7" fmla="*/ 8 h 447"/>
                    <a:gd name="T8" fmla="*/ 1962 w 1968"/>
                    <a:gd name="T9" fmla="*/ 447 h 447"/>
                    <a:gd name="T10" fmla="*/ 1968 w 1968"/>
                    <a:gd name="T11" fmla="*/ 441 h 447"/>
                    <a:gd name="T12" fmla="*/ 1968 w 1968"/>
                    <a:gd name="T13" fmla="*/ 441 h 447"/>
                    <a:gd name="T14" fmla="*/ 1536 w 1968"/>
                    <a:gd name="T15" fmla="*/ 0 h 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8" h="447">
                      <a:moveTo>
                        <a:pt x="1536" y="0"/>
                      </a:moveTo>
                      <a:lnTo>
                        <a:pt x="0" y="0"/>
                      </a:lnTo>
                      <a:lnTo>
                        <a:pt x="0" y="8"/>
                      </a:lnTo>
                      <a:lnTo>
                        <a:pt x="1533" y="8"/>
                      </a:lnTo>
                      <a:lnTo>
                        <a:pt x="1962" y="447"/>
                      </a:lnTo>
                      <a:lnTo>
                        <a:pt x="1968" y="441"/>
                      </a:lnTo>
                      <a:lnTo>
                        <a:pt x="1968" y="441"/>
                      </a:lnTo>
                      <a:lnTo>
                        <a:pt x="1536" y="0"/>
                      </a:lnTo>
                    </a:path>
                  </a:pathLst>
                </a:custGeom>
                <a:solidFill>
                  <a:srgbClr val="0070C0"/>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8" name="Freeform 103"/>
                <p:cNvSpPr/>
                <p:nvPr/>
              </p:nvSpPr>
              <p:spPr bwMode="auto">
                <a:xfrm>
                  <a:off x="5296" y="2813"/>
                  <a:ext cx="1551" cy="112"/>
                </a:xfrm>
                <a:custGeom>
                  <a:avLst/>
                  <a:gdLst>
                    <a:gd name="T0" fmla="*/ 1551 w 1551"/>
                    <a:gd name="T1" fmla="*/ 0 h 112"/>
                    <a:gd name="T2" fmla="*/ 91 w 1551"/>
                    <a:gd name="T3" fmla="*/ 0 h 112"/>
                    <a:gd name="T4" fmla="*/ 0 w 1551"/>
                    <a:gd name="T5" fmla="*/ 107 h 112"/>
                    <a:gd name="T6" fmla="*/ 6 w 1551"/>
                    <a:gd name="T7" fmla="*/ 112 h 112"/>
                    <a:gd name="T8" fmla="*/ 6 w 1551"/>
                    <a:gd name="T9" fmla="*/ 112 h 112"/>
                    <a:gd name="T10" fmla="*/ 93 w 1551"/>
                    <a:gd name="T11" fmla="*/ 7 h 112"/>
                    <a:gd name="T12" fmla="*/ 1551 w 1551"/>
                    <a:gd name="T13" fmla="*/ 7 h 112"/>
                    <a:gd name="T14" fmla="*/ 1551 w 1551"/>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1" h="112">
                      <a:moveTo>
                        <a:pt x="1551" y="0"/>
                      </a:moveTo>
                      <a:lnTo>
                        <a:pt x="91" y="0"/>
                      </a:lnTo>
                      <a:lnTo>
                        <a:pt x="0" y="107"/>
                      </a:lnTo>
                      <a:lnTo>
                        <a:pt x="6" y="112"/>
                      </a:lnTo>
                      <a:lnTo>
                        <a:pt x="6" y="112"/>
                      </a:lnTo>
                      <a:lnTo>
                        <a:pt x="93" y="7"/>
                      </a:lnTo>
                      <a:lnTo>
                        <a:pt x="1551" y="7"/>
                      </a:lnTo>
                      <a:lnTo>
                        <a:pt x="1551" y="0"/>
                      </a:lnTo>
                      <a:close/>
                    </a:path>
                  </a:pathLst>
                </a:custGeom>
                <a:solidFill>
                  <a:srgbClr val="7FCE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9" name="Freeform 104"/>
                <p:cNvSpPr/>
                <p:nvPr/>
              </p:nvSpPr>
              <p:spPr bwMode="auto">
                <a:xfrm>
                  <a:off x="5296" y="2813"/>
                  <a:ext cx="1551" cy="112"/>
                </a:xfrm>
                <a:custGeom>
                  <a:avLst/>
                  <a:gdLst>
                    <a:gd name="T0" fmla="*/ 1551 w 1551"/>
                    <a:gd name="T1" fmla="*/ 0 h 112"/>
                    <a:gd name="T2" fmla="*/ 91 w 1551"/>
                    <a:gd name="T3" fmla="*/ 0 h 112"/>
                    <a:gd name="T4" fmla="*/ 0 w 1551"/>
                    <a:gd name="T5" fmla="*/ 107 h 112"/>
                    <a:gd name="T6" fmla="*/ 6 w 1551"/>
                    <a:gd name="T7" fmla="*/ 112 h 112"/>
                    <a:gd name="T8" fmla="*/ 6 w 1551"/>
                    <a:gd name="T9" fmla="*/ 112 h 112"/>
                    <a:gd name="T10" fmla="*/ 93 w 1551"/>
                    <a:gd name="T11" fmla="*/ 7 h 112"/>
                    <a:gd name="T12" fmla="*/ 1551 w 1551"/>
                    <a:gd name="T13" fmla="*/ 7 h 112"/>
                    <a:gd name="T14" fmla="*/ 1551 w 1551"/>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1" h="112">
                      <a:moveTo>
                        <a:pt x="1551" y="0"/>
                      </a:moveTo>
                      <a:lnTo>
                        <a:pt x="91" y="0"/>
                      </a:lnTo>
                      <a:lnTo>
                        <a:pt x="0" y="107"/>
                      </a:lnTo>
                      <a:lnTo>
                        <a:pt x="6" y="112"/>
                      </a:lnTo>
                      <a:lnTo>
                        <a:pt x="6" y="112"/>
                      </a:lnTo>
                      <a:lnTo>
                        <a:pt x="93" y="7"/>
                      </a:lnTo>
                      <a:lnTo>
                        <a:pt x="1551" y="7"/>
                      </a:lnTo>
                      <a:lnTo>
                        <a:pt x="1551" y="0"/>
                      </a:lnTo>
                    </a:path>
                  </a:pathLst>
                </a:custGeom>
                <a:solidFill>
                  <a:srgbClr val="0070C0"/>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0" name="Oval 105"/>
                <p:cNvSpPr>
                  <a:spLocks noChangeArrowheads="1"/>
                </p:cNvSpPr>
                <p:nvPr/>
              </p:nvSpPr>
              <p:spPr bwMode="auto">
                <a:xfrm>
                  <a:off x="5271" y="2893"/>
                  <a:ext cx="59" cy="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1" name="Freeform 106"/>
                <p:cNvSpPr/>
                <p:nvPr/>
              </p:nvSpPr>
              <p:spPr bwMode="auto">
                <a:xfrm>
                  <a:off x="5264" y="2886"/>
                  <a:ext cx="73" cy="73"/>
                </a:xfrm>
                <a:custGeom>
                  <a:avLst/>
                  <a:gdLst>
                    <a:gd name="T0" fmla="*/ 4 w 41"/>
                    <a:gd name="T1" fmla="*/ 21 h 41"/>
                    <a:gd name="T2" fmla="*/ 0 w 41"/>
                    <a:gd name="T3" fmla="*/ 21 h 41"/>
                    <a:gd name="T4" fmla="*/ 21 w 41"/>
                    <a:gd name="T5" fmla="*/ 41 h 41"/>
                    <a:gd name="T6" fmla="*/ 41 w 41"/>
                    <a:gd name="T7" fmla="*/ 21 h 41"/>
                    <a:gd name="T8" fmla="*/ 21 w 41"/>
                    <a:gd name="T9" fmla="*/ 0 h 41"/>
                    <a:gd name="T10" fmla="*/ 6 w 41"/>
                    <a:gd name="T11" fmla="*/ 6 h 41"/>
                    <a:gd name="T12" fmla="*/ 0 w 41"/>
                    <a:gd name="T13" fmla="*/ 21 h 41"/>
                    <a:gd name="T14" fmla="*/ 4 w 41"/>
                    <a:gd name="T15" fmla="*/ 21 h 41"/>
                    <a:gd name="T16" fmla="*/ 8 w 41"/>
                    <a:gd name="T17" fmla="*/ 21 h 41"/>
                    <a:gd name="T18" fmla="*/ 21 w 41"/>
                    <a:gd name="T19" fmla="*/ 8 h 41"/>
                    <a:gd name="T20" fmla="*/ 29 w 41"/>
                    <a:gd name="T21" fmla="*/ 12 h 41"/>
                    <a:gd name="T22" fmla="*/ 33 w 41"/>
                    <a:gd name="T23" fmla="*/ 21 h 41"/>
                    <a:gd name="T24" fmla="*/ 29 w 41"/>
                    <a:gd name="T25" fmla="*/ 30 h 41"/>
                    <a:gd name="T26" fmla="*/ 21 w 41"/>
                    <a:gd name="T27" fmla="*/ 33 h 41"/>
                    <a:gd name="T28" fmla="*/ 8 w 41"/>
                    <a:gd name="T29" fmla="*/ 21 h 41"/>
                    <a:gd name="T30" fmla="*/ 4 w 41"/>
                    <a:gd name="T31"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41">
                      <a:moveTo>
                        <a:pt x="4" y="21"/>
                      </a:moveTo>
                      <a:cubicBezTo>
                        <a:pt x="0" y="21"/>
                        <a:pt x="0" y="21"/>
                        <a:pt x="0" y="21"/>
                      </a:cubicBezTo>
                      <a:cubicBezTo>
                        <a:pt x="0" y="32"/>
                        <a:pt x="9" y="41"/>
                        <a:pt x="21" y="41"/>
                      </a:cubicBezTo>
                      <a:cubicBezTo>
                        <a:pt x="32" y="41"/>
                        <a:pt x="41" y="32"/>
                        <a:pt x="41" y="21"/>
                      </a:cubicBezTo>
                      <a:cubicBezTo>
                        <a:pt x="41" y="9"/>
                        <a:pt x="32" y="0"/>
                        <a:pt x="21" y="0"/>
                      </a:cubicBezTo>
                      <a:cubicBezTo>
                        <a:pt x="15" y="0"/>
                        <a:pt x="10" y="3"/>
                        <a:pt x="6" y="6"/>
                      </a:cubicBezTo>
                      <a:cubicBezTo>
                        <a:pt x="2" y="10"/>
                        <a:pt x="0" y="15"/>
                        <a:pt x="0" y="21"/>
                      </a:cubicBezTo>
                      <a:cubicBezTo>
                        <a:pt x="4" y="21"/>
                        <a:pt x="4" y="21"/>
                        <a:pt x="4" y="21"/>
                      </a:cubicBezTo>
                      <a:cubicBezTo>
                        <a:pt x="8" y="21"/>
                        <a:pt x="8" y="21"/>
                        <a:pt x="8" y="21"/>
                      </a:cubicBezTo>
                      <a:cubicBezTo>
                        <a:pt x="8" y="14"/>
                        <a:pt x="13" y="8"/>
                        <a:pt x="21" y="8"/>
                      </a:cubicBezTo>
                      <a:cubicBezTo>
                        <a:pt x="24" y="8"/>
                        <a:pt x="27" y="9"/>
                        <a:pt x="29" y="12"/>
                      </a:cubicBezTo>
                      <a:cubicBezTo>
                        <a:pt x="32" y="14"/>
                        <a:pt x="33" y="17"/>
                        <a:pt x="33" y="21"/>
                      </a:cubicBezTo>
                      <a:cubicBezTo>
                        <a:pt x="33" y="24"/>
                        <a:pt x="32" y="27"/>
                        <a:pt x="29" y="30"/>
                      </a:cubicBezTo>
                      <a:cubicBezTo>
                        <a:pt x="27" y="32"/>
                        <a:pt x="24" y="33"/>
                        <a:pt x="21" y="33"/>
                      </a:cubicBezTo>
                      <a:cubicBezTo>
                        <a:pt x="13" y="33"/>
                        <a:pt x="8" y="28"/>
                        <a:pt x="8" y="21"/>
                      </a:cubicBezTo>
                      <a:lnTo>
                        <a:pt x="4" y="21"/>
                      </a:lnTo>
                      <a:close/>
                    </a:path>
                  </a:pathLst>
                </a:custGeom>
                <a:solidFill>
                  <a:srgbClr val="5ECCF3"/>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2" name="Oval 107"/>
                <p:cNvSpPr>
                  <a:spLocks noChangeArrowheads="1"/>
                </p:cNvSpPr>
                <p:nvPr/>
              </p:nvSpPr>
              <p:spPr bwMode="auto">
                <a:xfrm>
                  <a:off x="2760" y="2103"/>
                  <a:ext cx="61" cy="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3" name="Freeform 108"/>
                <p:cNvSpPr/>
                <p:nvPr/>
              </p:nvSpPr>
              <p:spPr bwMode="auto">
                <a:xfrm>
                  <a:off x="2755" y="2096"/>
                  <a:ext cx="71" cy="73"/>
                </a:xfrm>
                <a:custGeom>
                  <a:avLst/>
                  <a:gdLst>
                    <a:gd name="T0" fmla="*/ 3 w 40"/>
                    <a:gd name="T1" fmla="*/ 20 h 41"/>
                    <a:gd name="T2" fmla="*/ 0 w 40"/>
                    <a:gd name="T3" fmla="*/ 20 h 41"/>
                    <a:gd name="T4" fmla="*/ 20 w 40"/>
                    <a:gd name="T5" fmla="*/ 41 h 41"/>
                    <a:gd name="T6" fmla="*/ 40 w 40"/>
                    <a:gd name="T7" fmla="*/ 20 h 41"/>
                    <a:gd name="T8" fmla="*/ 20 w 40"/>
                    <a:gd name="T9" fmla="*/ 0 h 41"/>
                    <a:gd name="T10" fmla="*/ 0 w 40"/>
                    <a:gd name="T11" fmla="*/ 20 h 41"/>
                    <a:gd name="T12" fmla="*/ 3 w 40"/>
                    <a:gd name="T13" fmla="*/ 20 h 41"/>
                    <a:gd name="T14" fmla="*/ 7 w 40"/>
                    <a:gd name="T15" fmla="*/ 20 h 41"/>
                    <a:gd name="T16" fmla="*/ 20 w 40"/>
                    <a:gd name="T17" fmla="*/ 8 h 41"/>
                    <a:gd name="T18" fmla="*/ 29 w 40"/>
                    <a:gd name="T19" fmla="*/ 11 h 41"/>
                    <a:gd name="T20" fmla="*/ 33 w 40"/>
                    <a:gd name="T21" fmla="*/ 20 h 41"/>
                    <a:gd name="T22" fmla="*/ 29 w 40"/>
                    <a:gd name="T23" fmla="*/ 29 h 41"/>
                    <a:gd name="T24" fmla="*/ 20 w 40"/>
                    <a:gd name="T25" fmla="*/ 33 h 41"/>
                    <a:gd name="T26" fmla="*/ 7 w 40"/>
                    <a:gd name="T27" fmla="*/ 20 h 41"/>
                    <a:gd name="T28" fmla="*/ 3 w 40"/>
                    <a:gd name="T29"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1">
                      <a:moveTo>
                        <a:pt x="3" y="20"/>
                      </a:moveTo>
                      <a:cubicBezTo>
                        <a:pt x="0" y="20"/>
                        <a:pt x="0" y="20"/>
                        <a:pt x="0" y="20"/>
                      </a:cubicBezTo>
                      <a:cubicBezTo>
                        <a:pt x="0" y="32"/>
                        <a:pt x="9" y="41"/>
                        <a:pt x="20" y="41"/>
                      </a:cubicBezTo>
                      <a:cubicBezTo>
                        <a:pt x="31" y="41"/>
                        <a:pt x="40" y="32"/>
                        <a:pt x="40" y="20"/>
                      </a:cubicBezTo>
                      <a:cubicBezTo>
                        <a:pt x="40" y="9"/>
                        <a:pt x="31" y="0"/>
                        <a:pt x="20" y="0"/>
                      </a:cubicBezTo>
                      <a:cubicBezTo>
                        <a:pt x="9" y="0"/>
                        <a:pt x="0" y="9"/>
                        <a:pt x="0" y="20"/>
                      </a:cubicBezTo>
                      <a:cubicBezTo>
                        <a:pt x="3" y="20"/>
                        <a:pt x="3" y="20"/>
                        <a:pt x="3" y="20"/>
                      </a:cubicBezTo>
                      <a:cubicBezTo>
                        <a:pt x="7" y="20"/>
                        <a:pt x="7" y="20"/>
                        <a:pt x="7" y="20"/>
                      </a:cubicBezTo>
                      <a:cubicBezTo>
                        <a:pt x="7" y="13"/>
                        <a:pt x="13" y="8"/>
                        <a:pt x="20" y="8"/>
                      </a:cubicBezTo>
                      <a:cubicBezTo>
                        <a:pt x="24" y="8"/>
                        <a:pt x="27" y="9"/>
                        <a:pt x="29" y="11"/>
                      </a:cubicBezTo>
                      <a:cubicBezTo>
                        <a:pt x="31" y="14"/>
                        <a:pt x="33" y="17"/>
                        <a:pt x="33" y="20"/>
                      </a:cubicBezTo>
                      <a:cubicBezTo>
                        <a:pt x="33" y="24"/>
                        <a:pt x="31" y="27"/>
                        <a:pt x="29" y="29"/>
                      </a:cubicBezTo>
                      <a:cubicBezTo>
                        <a:pt x="27" y="32"/>
                        <a:pt x="24" y="33"/>
                        <a:pt x="20" y="33"/>
                      </a:cubicBezTo>
                      <a:cubicBezTo>
                        <a:pt x="13" y="33"/>
                        <a:pt x="7" y="27"/>
                        <a:pt x="7" y="20"/>
                      </a:cubicBezTo>
                      <a:lnTo>
                        <a:pt x="3" y="20"/>
                      </a:lnTo>
                      <a:close/>
                    </a:path>
                  </a:pathLst>
                </a:custGeom>
                <a:solidFill>
                  <a:srgbClr val="0070C0"/>
                </a:solidFill>
                <a:ln w="9525">
                  <a:solidFill>
                    <a:schemeClr val="accent6">
                      <a:lumMod val="20000"/>
                      <a:lumOff val="8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4" name="Freeform 109"/>
                <p:cNvSpPr/>
                <p:nvPr/>
              </p:nvSpPr>
              <p:spPr bwMode="auto">
                <a:xfrm>
                  <a:off x="4428" y="2331"/>
                  <a:ext cx="225" cy="202"/>
                </a:xfrm>
                <a:custGeom>
                  <a:avLst/>
                  <a:gdLst>
                    <a:gd name="T0" fmla="*/ 91 w 126"/>
                    <a:gd name="T1" fmla="*/ 0 h 113"/>
                    <a:gd name="T2" fmla="*/ 45 w 126"/>
                    <a:gd name="T3" fmla="*/ 15 h 113"/>
                    <a:gd name="T4" fmla="*/ 0 w 126"/>
                    <a:gd name="T5" fmla="*/ 29 h 113"/>
                    <a:gd name="T6" fmla="*/ 17 w 126"/>
                    <a:gd name="T7" fmla="*/ 113 h 113"/>
                    <a:gd name="T8" fmla="*/ 71 w 126"/>
                    <a:gd name="T9" fmla="*/ 95 h 113"/>
                    <a:gd name="T10" fmla="*/ 126 w 126"/>
                    <a:gd name="T11" fmla="*/ 78 h 113"/>
                    <a:gd name="T12" fmla="*/ 91 w 126"/>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26" h="113">
                      <a:moveTo>
                        <a:pt x="91" y="0"/>
                      </a:moveTo>
                      <a:cubicBezTo>
                        <a:pt x="45" y="15"/>
                        <a:pt x="45" y="15"/>
                        <a:pt x="45" y="15"/>
                      </a:cubicBezTo>
                      <a:cubicBezTo>
                        <a:pt x="0" y="29"/>
                        <a:pt x="0" y="29"/>
                        <a:pt x="0" y="29"/>
                      </a:cubicBezTo>
                      <a:cubicBezTo>
                        <a:pt x="43" y="41"/>
                        <a:pt x="59" y="68"/>
                        <a:pt x="17" y="113"/>
                      </a:cubicBezTo>
                      <a:cubicBezTo>
                        <a:pt x="71" y="95"/>
                        <a:pt x="71" y="95"/>
                        <a:pt x="71" y="95"/>
                      </a:cubicBezTo>
                      <a:cubicBezTo>
                        <a:pt x="126" y="78"/>
                        <a:pt x="126" y="78"/>
                        <a:pt x="126" y="78"/>
                      </a:cubicBezTo>
                      <a:cubicBezTo>
                        <a:pt x="66" y="66"/>
                        <a:pt x="63" y="35"/>
                        <a:pt x="91" y="0"/>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5" name="Freeform 110"/>
                <p:cNvSpPr/>
                <p:nvPr/>
              </p:nvSpPr>
              <p:spPr bwMode="auto">
                <a:xfrm>
                  <a:off x="3949" y="2817"/>
                  <a:ext cx="273" cy="267"/>
                </a:xfrm>
                <a:custGeom>
                  <a:avLst/>
                  <a:gdLst>
                    <a:gd name="T0" fmla="*/ 11 w 153"/>
                    <a:gd name="T1" fmla="*/ 0 h 150"/>
                    <a:gd name="T2" fmla="*/ 5 w 153"/>
                    <a:gd name="T3" fmla="*/ 62 h 150"/>
                    <a:gd name="T4" fmla="*/ 0 w 153"/>
                    <a:gd name="T5" fmla="*/ 124 h 150"/>
                    <a:gd name="T6" fmla="*/ 139 w 153"/>
                    <a:gd name="T7" fmla="*/ 150 h 150"/>
                    <a:gd name="T8" fmla="*/ 146 w 153"/>
                    <a:gd name="T9" fmla="*/ 75 h 150"/>
                    <a:gd name="T10" fmla="*/ 153 w 153"/>
                    <a:gd name="T11" fmla="*/ 0 h 150"/>
                    <a:gd name="T12" fmla="*/ 11 w 153"/>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153" h="150">
                      <a:moveTo>
                        <a:pt x="11" y="0"/>
                      </a:moveTo>
                      <a:cubicBezTo>
                        <a:pt x="5" y="62"/>
                        <a:pt x="5" y="62"/>
                        <a:pt x="5" y="62"/>
                      </a:cubicBezTo>
                      <a:cubicBezTo>
                        <a:pt x="0" y="124"/>
                        <a:pt x="0" y="124"/>
                        <a:pt x="0" y="124"/>
                      </a:cubicBezTo>
                      <a:cubicBezTo>
                        <a:pt x="45" y="79"/>
                        <a:pt x="96" y="75"/>
                        <a:pt x="139" y="150"/>
                      </a:cubicBezTo>
                      <a:cubicBezTo>
                        <a:pt x="146" y="75"/>
                        <a:pt x="146" y="75"/>
                        <a:pt x="146" y="75"/>
                      </a:cubicBezTo>
                      <a:cubicBezTo>
                        <a:pt x="153" y="0"/>
                        <a:pt x="153" y="0"/>
                        <a:pt x="153" y="0"/>
                      </a:cubicBezTo>
                      <a:cubicBezTo>
                        <a:pt x="97" y="66"/>
                        <a:pt x="48" y="53"/>
                        <a:pt x="11" y="0"/>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6" name="Freeform 111"/>
                <p:cNvSpPr/>
                <p:nvPr/>
              </p:nvSpPr>
              <p:spPr bwMode="auto">
                <a:xfrm>
                  <a:off x="3616" y="2096"/>
                  <a:ext cx="418" cy="423"/>
                </a:xfrm>
                <a:custGeom>
                  <a:avLst/>
                  <a:gdLst>
                    <a:gd name="T0" fmla="*/ 235 w 235"/>
                    <a:gd name="T1" fmla="*/ 131 h 237"/>
                    <a:gd name="T2" fmla="*/ 173 w 235"/>
                    <a:gd name="T3" fmla="*/ 65 h 237"/>
                    <a:gd name="T4" fmla="*/ 110 w 235"/>
                    <a:gd name="T5" fmla="*/ 0 h 237"/>
                    <a:gd name="T6" fmla="*/ 0 w 235"/>
                    <a:gd name="T7" fmla="*/ 80 h 237"/>
                    <a:gd name="T8" fmla="*/ 76 w 235"/>
                    <a:gd name="T9" fmla="*/ 159 h 237"/>
                    <a:gd name="T10" fmla="*/ 151 w 235"/>
                    <a:gd name="T11" fmla="*/ 237 h 237"/>
                    <a:gd name="T12" fmla="*/ 235 w 235"/>
                    <a:gd name="T13" fmla="*/ 131 h 237"/>
                  </a:gdLst>
                  <a:ahLst/>
                  <a:cxnLst>
                    <a:cxn ang="0">
                      <a:pos x="T0" y="T1"/>
                    </a:cxn>
                    <a:cxn ang="0">
                      <a:pos x="T2" y="T3"/>
                    </a:cxn>
                    <a:cxn ang="0">
                      <a:pos x="T4" y="T5"/>
                    </a:cxn>
                    <a:cxn ang="0">
                      <a:pos x="T6" y="T7"/>
                    </a:cxn>
                    <a:cxn ang="0">
                      <a:pos x="T8" y="T9"/>
                    </a:cxn>
                    <a:cxn ang="0">
                      <a:pos x="T10" y="T11"/>
                    </a:cxn>
                    <a:cxn ang="0">
                      <a:pos x="T12" y="T13"/>
                    </a:cxn>
                  </a:cxnLst>
                  <a:rect l="0" t="0" r="r" b="b"/>
                  <a:pathLst>
                    <a:path w="235" h="237">
                      <a:moveTo>
                        <a:pt x="235" y="131"/>
                      </a:moveTo>
                      <a:cubicBezTo>
                        <a:pt x="173" y="65"/>
                        <a:pt x="173" y="65"/>
                        <a:pt x="173" y="65"/>
                      </a:cubicBezTo>
                      <a:cubicBezTo>
                        <a:pt x="110" y="0"/>
                        <a:pt x="110" y="0"/>
                        <a:pt x="110" y="0"/>
                      </a:cubicBezTo>
                      <a:cubicBezTo>
                        <a:pt x="131" y="79"/>
                        <a:pt x="105" y="121"/>
                        <a:pt x="0" y="80"/>
                      </a:cubicBezTo>
                      <a:cubicBezTo>
                        <a:pt x="76" y="159"/>
                        <a:pt x="76" y="159"/>
                        <a:pt x="76" y="159"/>
                      </a:cubicBezTo>
                      <a:cubicBezTo>
                        <a:pt x="151" y="237"/>
                        <a:pt x="151" y="237"/>
                        <a:pt x="151" y="237"/>
                      </a:cubicBezTo>
                      <a:cubicBezTo>
                        <a:pt x="115" y="131"/>
                        <a:pt x="157" y="106"/>
                        <a:pt x="235" y="131"/>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51" name="弧形 50"/>
              <p:cNvSpPr/>
              <p:nvPr/>
            </p:nvSpPr>
            <p:spPr>
              <a:xfrm>
                <a:off x="3303633" y="1756788"/>
                <a:ext cx="2255411" cy="2255410"/>
              </a:xfrm>
              <a:prstGeom prst="arc">
                <a:avLst>
                  <a:gd name="adj1" fmla="val 7084413"/>
                  <a:gd name="adj2" fmla="val 6982164"/>
                </a:avLst>
              </a:prstGeom>
              <a:noFill/>
              <a:ln w="76200" cap="rnd" cmpd="sng" algn="ctr">
                <a:solidFill>
                  <a:srgbClr val="008E3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2" name="弧形 51"/>
              <p:cNvSpPr/>
              <p:nvPr/>
            </p:nvSpPr>
            <p:spPr>
              <a:xfrm>
                <a:off x="6114792" y="1957597"/>
                <a:ext cx="1521208" cy="1521208"/>
              </a:xfrm>
              <a:prstGeom prst="arc">
                <a:avLst>
                  <a:gd name="adj1" fmla="val 8571729"/>
                  <a:gd name="adj2" fmla="val 8492354"/>
                </a:avLst>
              </a:prstGeom>
              <a:noFill/>
              <a:ln w="76200" cap="rnd" cmpd="sng" algn="ctr">
                <a:solidFill>
                  <a:srgbClr val="008E3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3" name="弧形 52"/>
              <p:cNvSpPr/>
              <p:nvPr/>
            </p:nvSpPr>
            <p:spPr>
              <a:xfrm>
                <a:off x="5409898" y="3782418"/>
                <a:ext cx="1634794" cy="1634794"/>
              </a:xfrm>
              <a:prstGeom prst="arc">
                <a:avLst>
                  <a:gd name="adj1" fmla="val 11425001"/>
                  <a:gd name="adj2" fmla="val 11405305"/>
                </a:avLst>
              </a:prstGeom>
              <a:noFill/>
              <a:ln w="76200" cap="rnd" cmpd="sng" algn="ctr">
                <a:solidFill>
                  <a:srgbClr val="008E3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44" name="文本框 43"/>
            <p:cNvSpPr txBox="1"/>
            <p:nvPr/>
          </p:nvSpPr>
          <p:spPr>
            <a:xfrm>
              <a:off x="3434714" y="3312080"/>
              <a:ext cx="754905" cy="2776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black"/>
                  </a:solidFill>
                  <a:effectLst/>
                  <a:uLnTx/>
                  <a:uFillTx/>
                  <a:cs typeface="+mn-ea"/>
                  <a:sym typeface="+mn-lt"/>
                </a:rPr>
                <a:t>15% </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sp>
          <p:nvSpPr>
            <p:cNvPr id="45" name="文本框 44"/>
            <p:cNvSpPr txBox="1"/>
            <p:nvPr/>
          </p:nvSpPr>
          <p:spPr>
            <a:xfrm>
              <a:off x="3053587" y="4333284"/>
              <a:ext cx="648161" cy="4719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black"/>
                  </a:solidFill>
                  <a:effectLst/>
                  <a:uLnTx/>
                  <a:uFillTx/>
                  <a:cs typeface="+mn-ea"/>
                  <a:sym typeface="+mn-lt"/>
                </a:rPr>
                <a:t>23%~29%</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sp>
          <p:nvSpPr>
            <p:cNvPr id="46" name="文本框 45"/>
            <p:cNvSpPr txBox="1"/>
            <p:nvPr/>
          </p:nvSpPr>
          <p:spPr>
            <a:xfrm>
              <a:off x="1794565" y="3442338"/>
              <a:ext cx="1093603" cy="3053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black"/>
                  </a:solidFill>
                  <a:effectLst/>
                  <a:uLnTx/>
                  <a:uFillTx/>
                  <a:cs typeface="+mn-ea"/>
                  <a:sym typeface="+mn-lt"/>
                </a:rPr>
                <a:t>40%~50%</a:t>
              </a:r>
              <a:endParaRPr kumimoji="0" lang="zh-CN" altLang="en-US" sz="1600" b="1" i="0" u="none" strike="noStrike" kern="1200" cap="none" spc="0" normalizeH="0" baseline="0" noProof="0" dirty="0">
                <a:ln>
                  <a:noFill/>
                </a:ln>
                <a:solidFill>
                  <a:prstClr val="black"/>
                </a:solidFill>
                <a:effectLst/>
                <a:uLnTx/>
                <a:uFillTx/>
                <a:cs typeface="+mn-ea"/>
                <a:sym typeface="+mn-lt"/>
              </a:endParaRPr>
            </a:p>
          </p:txBody>
        </p:sp>
        <p:sp>
          <p:nvSpPr>
            <p:cNvPr id="47" name="文本框 46"/>
            <p:cNvSpPr txBox="1"/>
            <p:nvPr/>
          </p:nvSpPr>
          <p:spPr>
            <a:xfrm>
              <a:off x="4078523" y="4583250"/>
              <a:ext cx="1309134" cy="529563"/>
            </a:xfrm>
            <a:prstGeom prst="rect">
              <a:avLst/>
            </a:prstGeom>
            <a:noFill/>
          </p:spPr>
          <p:txBody>
            <a:bodyPr wrap="square" rtlCol="0">
              <a:spAutoFit/>
            </a:bodyPr>
            <a:lstStyle/>
            <a:p>
              <a:pPr lvl="0">
                <a:lnSpc>
                  <a:spcPct val="120000"/>
                </a:lnSpc>
                <a:defRPr/>
              </a:pPr>
              <a:r>
                <a:rPr kumimoji="0" lang="zh-CN" altLang="en-US" sz="1400" b="0" i="0" u="none" strike="noStrike" kern="1200" cap="none" spc="0" normalizeH="0" baseline="0" noProof="0" dirty="0">
                  <a:ln>
                    <a:noFill/>
                  </a:ln>
                  <a:solidFill>
                    <a:prstClr val="black"/>
                  </a:solidFill>
                  <a:effectLst/>
                  <a:uLnTx/>
                  <a:uFillTx/>
                  <a:cs typeface="+mn-ea"/>
                  <a:sym typeface="+mn-lt"/>
                </a:rPr>
                <a:t>国际</a:t>
              </a:r>
              <a:r>
                <a:rPr lang="zh-CN" altLang="en-US" sz="1400" dirty="0">
                  <a:solidFill>
                    <a:prstClr val="black"/>
                  </a:solidFill>
                  <a:cs typeface="+mn-ea"/>
                  <a:sym typeface="+mn-lt"/>
                </a:rPr>
                <a:t>其他医疗机构报告</a:t>
              </a:r>
              <a:endParaRPr kumimoji="0" lang="zh-CN" altLang="en-US" sz="1400" b="1" i="0" u="none" strike="noStrike" kern="1200" cap="none" spc="0" normalizeH="0" baseline="0" noProof="0" dirty="0">
                <a:ln>
                  <a:noFill/>
                </a:ln>
                <a:solidFill>
                  <a:srgbClr val="EE3123"/>
                </a:solidFill>
                <a:effectLst/>
                <a:uLnTx/>
                <a:uFillTx/>
                <a:cs typeface="+mn-ea"/>
                <a:sym typeface="+mn-lt"/>
              </a:endParaRPr>
            </a:p>
          </p:txBody>
        </p:sp>
        <p:sp>
          <p:nvSpPr>
            <p:cNvPr id="48" name="文本框 47"/>
            <p:cNvSpPr txBox="1"/>
            <p:nvPr/>
          </p:nvSpPr>
          <p:spPr>
            <a:xfrm>
              <a:off x="4272286" y="3047298"/>
              <a:ext cx="1262887" cy="52956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i="0" u="none" strike="noStrike" kern="1200" cap="none" spc="0" normalizeH="0" baseline="0" noProof="0" dirty="0">
                  <a:ln>
                    <a:noFill/>
                  </a:ln>
                  <a:effectLst/>
                  <a:uLnTx/>
                  <a:uFillTx/>
                  <a:cs typeface="+mn-ea"/>
                  <a:sym typeface="+mn-lt"/>
                </a:rPr>
                <a:t>德国国家晕厥中心统计数据</a:t>
              </a:r>
            </a:p>
          </p:txBody>
        </p:sp>
        <p:sp>
          <p:nvSpPr>
            <p:cNvPr id="49" name="文本框 48"/>
            <p:cNvSpPr txBox="1"/>
            <p:nvPr/>
          </p:nvSpPr>
          <p:spPr>
            <a:xfrm>
              <a:off x="340469" y="4021597"/>
              <a:ext cx="1420353" cy="529563"/>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cs typeface="+mn-ea"/>
                  <a:sym typeface="+mn-lt"/>
                </a:rPr>
                <a:t>我国部分眩晕中心报告发病率</a:t>
              </a:r>
              <a:endParaRPr kumimoji="0" lang="zh-CN" altLang="en-US" sz="1400" b="1" i="0" u="none" strike="noStrike" kern="1200" cap="none" spc="0" normalizeH="0" baseline="0" noProof="0" dirty="0">
                <a:ln>
                  <a:noFill/>
                </a:ln>
                <a:solidFill>
                  <a:srgbClr val="EE3123"/>
                </a:solidFill>
                <a:effectLst/>
                <a:uLnTx/>
                <a:uFillTx/>
                <a:cs typeface="+mn-ea"/>
                <a:sym typeface="+mn-lt"/>
              </a:endParaRPr>
            </a:p>
          </p:txBody>
        </p:sp>
      </p:grpSp>
      <p:grpSp>
        <p:nvGrpSpPr>
          <p:cNvPr id="92" name="组合 91"/>
          <p:cNvGrpSpPr/>
          <p:nvPr/>
        </p:nvGrpSpPr>
        <p:grpSpPr>
          <a:xfrm>
            <a:off x="6848343" y="1613853"/>
            <a:ext cx="4673097" cy="4314042"/>
            <a:chOff x="6848343" y="1659573"/>
            <a:chExt cx="4551863" cy="4314042"/>
          </a:xfrm>
        </p:grpSpPr>
        <p:sp>
          <p:nvSpPr>
            <p:cNvPr id="6" name="Rounded Rectangle 16"/>
            <p:cNvSpPr/>
            <p:nvPr/>
          </p:nvSpPr>
          <p:spPr>
            <a:xfrm>
              <a:off x="6850604" y="1872440"/>
              <a:ext cx="4413486" cy="4101175"/>
            </a:xfrm>
            <a:prstGeom prst="roundRect">
              <a:avLst>
                <a:gd name="adj" fmla="val 0"/>
              </a:avLst>
            </a:prstGeom>
            <a:noFill/>
            <a:ln w="12700" cap="flat" cmpd="sng" algn="ctr">
              <a:solidFill>
                <a:srgbClr val="008E3F"/>
              </a:solidFill>
              <a:prstDash val="solid"/>
              <a:miter lim="800000"/>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200" b="1" i="0" u="none" strike="noStrike" kern="0" cap="none" spc="0" normalizeH="0" baseline="0" noProof="0" dirty="0">
                <a:ln>
                  <a:noFill/>
                </a:ln>
                <a:solidFill>
                  <a:srgbClr val="595959">
                    <a:lumMod val="65000"/>
                    <a:lumOff val="35000"/>
                  </a:srgbClr>
                </a:solidFill>
                <a:effectLst/>
                <a:uLnTx/>
                <a:uFillTx/>
                <a:cs typeface="+mn-ea"/>
                <a:sym typeface="+mn-lt"/>
              </a:endParaRPr>
            </a:p>
          </p:txBody>
        </p:sp>
        <p:sp>
          <p:nvSpPr>
            <p:cNvPr id="77" name="文本框 14"/>
            <p:cNvSpPr/>
            <p:nvPr/>
          </p:nvSpPr>
          <p:spPr>
            <a:xfrm>
              <a:off x="6848343" y="1659573"/>
              <a:ext cx="4428504" cy="568709"/>
            </a:xfrm>
            <a:custGeom>
              <a:avLst/>
              <a:gdLst>
                <a:gd name="connsiteX0" fmla="*/ 0 w 3803028"/>
                <a:gd name="connsiteY0" fmla="*/ 72000 h 434168"/>
                <a:gd name="connsiteX1" fmla="*/ 0 w 3803028"/>
                <a:gd name="connsiteY1" fmla="*/ 255268 h 434168"/>
                <a:gd name="connsiteX2" fmla="*/ 67815 w 3803028"/>
                <a:gd name="connsiteY2" fmla="*/ 327146 h 434168"/>
                <a:gd name="connsiteX3" fmla="*/ 1903748 w 3803028"/>
                <a:gd name="connsiteY3" fmla="*/ 434042 h 434168"/>
                <a:gd name="connsiteX4" fmla="*/ 1912146 w 3803028"/>
                <a:gd name="connsiteY4" fmla="*/ 434040 h 434168"/>
                <a:gd name="connsiteX5" fmla="*/ 3735242 w 3803028"/>
                <a:gd name="connsiteY5" fmla="*/ 327172 h 434168"/>
                <a:gd name="connsiteX6" fmla="*/ 3803028 w 3803028"/>
                <a:gd name="connsiteY6" fmla="*/ 255295 h 434168"/>
                <a:gd name="connsiteX7" fmla="*/ 3803028 w 3803028"/>
                <a:gd name="connsiteY7" fmla="*/ 72000 h 434168"/>
                <a:gd name="connsiteX8" fmla="*/ 3731028 w 3803028"/>
                <a:gd name="connsiteY8" fmla="*/ 0 h 434168"/>
                <a:gd name="connsiteX9" fmla="*/ 72000 w 3803028"/>
                <a:gd name="connsiteY9" fmla="*/ 0 h 434168"/>
                <a:gd name="connsiteX10" fmla="*/ 0 w 3803028"/>
                <a:gd name="connsiteY10" fmla="*/ 72000 h 434168"/>
                <a:gd name="connsiteX0-1" fmla="*/ 0 w 3803028"/>
                <a:gd name="connsiteY0-2" fmla="*/ 72000 h 517384"/>
                <a:gd name="connsiteX1-3" fmla="*/ 0 w 3803028"/>
                <a:gd name="connsiteY1-4" fmla="*/ 255268 h 517384"/>
                <a:gd name="connsiteX2-5" fmla="*/ 67815 w 3803028"/>
                <a:gd name="connsiteY2-6" fmla="*/ 327146 h 517384"/>
                <a:gd name="connsiteX3-7" fmla="*/ 1903748 w 3803028"/>
                <a:gd name="connsiteY3-8" fmla="*/ 434042 h 517384"/>
                <a:gd name="connsiteX4-9" fmla="*/ 1935958 w 3803028"/>
                <a:gd name="connsiteY4-10" fmla="*/ 517384 h 517384"/>
                <a:gd name="connsiteX5-11" fmla="*/ 3735242 w 3803028"/>
                <a:gd name="connsiteY5-12" fmla="*/ 327172 h 517384"/>
                <a:gd name="connsiteX6-13" fmla="*/ 3803028 w 3803028"/>
                <a:gd name="connsiteY6-14" fmla="*/ 255295 h 517384"/>
                <a:gd name="connsiteX7-15" fmla="*/ 3803028 w 3803028"/>
                <a:gd name="connsiteY7-16" fmla="*/ 72000 h 517384"/>
                <a:gd name="connsiteX8-17" fmla="*/ 3731028 w 3803028"/>
                <a:gd name="connsiteY8-18" fmla="*/ 0 h 517384"/>
                <a:gd name="connsiteX9-19" fmla="*/ 72000 w 3803028"/>
                <a:gd name="connsiteY9-20" fmla="*/ 0 h 517384"/>
                <a:gd name="connsiteX10-21" fmla="*/ 0 w 3803028"/>
                <a:gd name="connsiteY10-22" fmla="*/ 72000 h 517384"/>
                <a:gd name="connsiteX0-23" fmla="*/ 0 w 3803028"/>
                <a:gd name="connsiteY0-24" fmla="*/ 72000 h 443567"/>
                <a:gd name="connsiteX1-25" fmla="*/ 0 w 3803028"/>
                <a:gd name="connsiteY1-26" fmla="*/ 255268 h 443567"/>
                <a:gd name="connsiteX2-27" fmla="*/ 67815 w 3803028"/>
                <a:gd name="connsiteY2-28" fmla="*/ 327146 h 443567"/>
                <a:gd name="connsiteX3-29" fmla="*/ 1903748 w 3803028"/>
                <a:gd name="connsiteY3-30" fmla="*/ 434042 h 443567"/>
                <a:gd name="connsiteX4-31" fmla="*/ 1957389 w 3803028"/>
                <a:gd name="connsiteY4-32" fmla="*/ 443565 h 443567"/>
                <a:gd name="connsiteX5-33" fmla="*/ 3735242 w 3803028"/>
                <a:gd name="connsiteY5-34" fmla="*/ 327172 h 443567"/>
                <a:gd name="connsiteX6-35" fmla="*/ 3803028 w 3803028"/>
                <a:gd name="connsiteY6-36" fmla="*/ 255295 h 443567"/>
                <a:gd name="connsiteX7-37" fmla="*/ 3803028 w 3803028"/>
                <a:gd name="connsiteY7-38" fmla="*/ 72000 h 443567"/>
                <a:gd name="connsiteX8-39" fmla="*/ 3731028 w 3803028"/>
                <a:gd name="connsiteY8-40" fmla="*/ 0 h 443567"/>
                <a:gd name="connsiteX9-41" fmla="*/ 72000 w 3803028"/>
                <a:gd name="connsiteY9-42" fmla="*/ 0 h 443567"/>
                <a:gd name="connsiteX10-43" fmla="*/ 0 w 3803028"/>
                <a:gd name="connsiteY10-44" fmla="*/ 72000 h 443567"/>
                <a:gd name="connsiteX0-45" fmla="*/ 0 w 3803028"/>
                <a:gd name="connsiteY0-46" fmla="*/ 72000 h 434042"/>
                <a:gd name="connsiteX1-47" fmla="*/ 0 w 3803028"/>
                <a:gd name="connsiteY1-48" fmla="*/ 255268 h 434042"/>
                <a:gd name="connsiteX2-49" fmla="*/ 67815 w 3803028"/>
                <a:gd name="connsiteY2-50" fmla="*/ 327146 h 434042"/>
                <a:gd name="connsiteX3-51" fmla="*/ 1903748 w 3803028"/>
                <a:gd name="connsiteY3-52" fmla="*/ 434042 h 434042"/>
                <a:gd name="connsiteX4-53" fmla="*/ 3735242 w 3803028"/>
                <a:gd name="connsiteY4-54" fmla="*/ 327172 h 434042"/>
                <a:gd name="connsiteX5-55" fmla="*/ 3803028 w 3803028"/>
                <a:gd name="connsiteY5-56" fmla="*/ 255295 h 434042"/>
                <a:gd name="connsiteX6-57" fmla="*/ 3803028 w 3803028"/>
                <a:gd name="connsiteY6-58" fmla="*/ 72000 h 434042"/>
                <a:gd name="connsiteX7-59" fmla="*/ 3731028 w 3803028"/>
                <a:gd name="connsiteY7-60" fmla="*/ 0 h 434042"/>
                <a:gd name="connsiteX8-61" fmla="*/ 72000 w 3803028"/>
                <a:gd name="connsiteY8-62" fmla="*/ 0 h 434042"/>
                <a:gd name="connsiteX9-63" fmla="*/ 0 w 3803028"/>
                <a:gd name="connsiteY9-64" fmla="*/ 72000 h 434042"/>
                <a:gd name="connsiteX0-65" fmla="*/ 0 w 3803028"/>
                <a:gd name="connsiteY0-66" fmla="*/ 72000 h 434042"/>
                <a:gd name="connsiteX1-67" fmla="*/ 0 w 3803028"/>
                <a:gd name="connsiteY1-68" fmla="*/ 255268 h 434042"/>
                <a:gd name="connsiteX2-69" fmla="*/ 67815 w 3803028"/>
                <a:gd name="connsiteY2-70" fmla="*/ 327146 h 434042"/>
                <a:gd name="connsiteX3-71" fmla="*/ 1903748 w 3803028"/>
                <a:gd name="connsiteY3-72" fmla="*/ 434042 h 434042"/>
                <a:gd name="connsiteX4-73" fmla="*/ 3735242 w 3803028"/>
                <a:gd name="connsiteY4-74" fmla="*/ 327172 h 434042"/>
                <a:gd name="connsiteX5-75" fmla="*/ 3803028 w 3803028"/>
                <a:gd name="connsiteY5-76" fmla="*/ 255295 h 434042"/>
                <a:gd name="connsiteX6-77" fmla="*/ 3803028 w 3803028"/>
                <a:gd name="connsiteY6-78" fmla="*/ 72000 h 434042"/>
                <a:gd name="connsiteX7-79" fmla="*/ 3731028 w 3803028"/>
                <a:gd name="connsiteY7-80" fmla="*/ 0 h 434042"/>
                <a:gd name="connsiteX8-81" fmla="*/ 72000 w 3803028"/>
                <a:gd name="connsiteY8-82" fmla="*/ 0 h 434042"/>
                <a:gd name="connsiteX9-83" fmla="*/ 0 w 3803028"/>
                <a:gd name="connsiteY9-84" fmla="*/ 72000 h 434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803028" h="434042">
                  <a:moveTo>
                    <a:pt x="0" y="72000"/>
                  </a:moveTo>
                  <a:lnTo>
                    <a:pt x="0" y="255268"/>
                  </a:lnTo>
                  <a:cubicBezTo>
                    <a:pt x="0" y="293377"/>
                    <a:pt x="29771" y="324932"/>
                    <a:pt x="67815" y="327146"/>
                  </a:cubicBezTo>
                  <a:lnTo>
                    <a:pt x="1903748" y="434042"/>
                  </a:lnTo>
                  <a:lnTo>
                    <a:pt x="3735242" y="327172"/>
                  </a:lnTo>
                  <a:cubicBezTo>
                    <a:pt x="3773338" y="324938"/>
                    <a:pt x="3803028" y="293456"/>
                    <a:pt x="3803028" y="255295"/>
                  </a:cubicBezTo>
                  <a:lnTo>
                    <a:pt x="3803028" y="72000"/>
                  </a:lnTo>
                  <a:cubicBezTo>
                    <a:pt x="3803028" y="32256"/>
                    <a:pt x="3770772" y="0"/>
                    <a:pt x="3731028" y="0"/>
                  </a:cubicBezTo>
                  <a:lnTo>
                    <a:pt x="72000" y="0"/>
                  </a:lnTo>
                  <a:cubicBezTo>
                    <a:pt x="32256" y="0"/>
                    <a:pt x="0" y="32256"/>
                    <a:pt x="0" y="72000"/>
                  </a:cubicBezTo>
                </a:path>
              </a:pathLst>
            </a:custGeom>
            <a:solidFill>
              <a:srgbClr val="008E3F"/>
            </a:solidFill>
            <a:ln w="952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0" cap="none" spc="0" normalizeH="0" baseline="0" noProof="0">
                <a:ln>
                  <a:noFill/>
                </a:ln>
                <a:solidFill>
                  <a:srgbClr val="FFFFFF"/>
                </a:solidFill>
                <a:effectLst/>
                <a:uLnTx/>
                <a:uFillTx/>
                <a:cs typeface="+mn-ea"/>
                <a:sym typeface="+mn-lt"/>
              </a:endParaRPr>
            </a:p>
          </p:txBody>
        </p:sp>
        <p:sp>
          <p:nvSpPr>
            <p:cNvPr id="78" name="文本框 77"/>
            <p:cNvSpPr txBox="1"/>
            <p:nvPr/>
          </p:nvSpPr>
          <p:spPr>
            <a:xfrm>
              <a:off x="7186550" y="1752265"/>
              <a:ext cx="421365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我国</a:t>
              </a:r>
              <a:r>
                <a:rPr kumimoji="0" lang="en-US" altLang="zh-CN" sz="1400" b="1" i="0" u="none" strike="noStrike" kern="1200" cap="none" spc="0" normalizeH="0" baseline="0" noProof="0" dirty="0">
                  <a:ln>
                    <a:noFill/>
                  </a:ln>
                  <a:solidFill>
                    <a:prstClr val="white"/>
                  </a:solidFill>
                  <a:effectLst/>
                  <a:uLnTx/>
                  <a:uFillTx/>
                  <a:cs typeface="+mn-ea"/>
                  <a:sym typeface="+mn-lt"/>
                </a:rPr>
                <a:t>PPPD</a:t>
              </a:r>
              <a:r>
                <a:rPr kumimoji="0" lang="zh-CN" altLang="en-US" sz="1400" b="1" i="0" u="none" strike="noStrike" kern="1200" cap="none" spc="0" normalizeH="0" baseline="0" noProof="0" dirty="0">
                  <a:ln>
                    <a:noFill/>
                  </a:ln>
                  <a:solidFill>
                    <a:prstClr val="white"/>
                  </a:solidFill>
                  <a:effectLst/>
                  <a:uLnTx/>
                  <a:uFillTx/>
                  <a:cs typeface="+mn-ea"/>
                  <a:sym typeface="+mn-lt"/>
                </a:rPr>
                <a:t>误诊率较高</a:t>
              </a:r>
              <a:r>
                <a:rPr kumimoji="0" lang="en-US" altLang="zh-CN" sz="1400" b="1" i="0" u="none" strike="noStrike" kern="1200" cap="none" spc="0" normalizeH="0" baseline="30000" noProof="0" dirty="0">
                  <a:ln>
                    <a:noFill/>
                  </a:ln>
                  <a:solidFill>
                    <a:prstClr val="white"/>
                  </a:solidFill>
                  <a:effectLst/>
                  <a:uLnTx/>
                  <a:uFillTx/>
                  <a:cs typeface="+mn-ea"/>
                  <a:sym typeface="+mn-lt"/>
                </a:rPr>
                <a:t>2</a:t>
              </a:r>
              <a:endParaRPr kumimoji="0" lang="zh-CN" altLang="en-US" sz="1400" b="1" i="0" u="none" strike="noStrike" kern="1200" cap="none" spc="0" normalizeH="0" baseline="30000" noProof="0" dirty="0">
                <a:ln>
                  <a:noFill/>
                </a:ln>
                <a:solidFill>
                  <a:prstClr val="white"/>
                </a:solidFill>
                <a:effectLst/>
                <a:uLnTx/>
                <a:uFillTx/>
                <a:cs typeface="+mn-ea"/>
                <a:sym typeface="+mn-lt"/>
              </a:endParaRPr>
            </a:p>
          </p:txBody>
        </p:sp>
      </p:grpSp>
      <p:sp>
        <p:nvSpPr>
          <p:cNvPr id="85" name="文本框 84"/>
          <p:cNvSpPr txBox="1"/>
          <p:nvPr/>
        </p:nvSpPr>
        <p:spPr>
          <a:xfrm>
            <a:off x="6833938" y="2155842"/>
            <a:ext cx="4518275" cy="1868268"/>
          </a:xfrm>
          <a:prstGeom prst="rect">
            <a:avLst/>
          </a:prstGeom>
          <a:noFill/>
        </p:spPr>
        <p:txBody>
          <a:bodyPr wrap="square" rtlCol="0">
            <a:spAutoFit/>
          </a:bodyPr>
          <a:lstStyle/>
          <a:p>
            <a:pPr marL="285750" lvl="0" indent="-285750" algn="just">
              <a:lnSpc>
                <a:spcPct val="150000"/>
              </a:lnSpc>
              <a:spcBef>
                <a:spcPts val="1200"/>
              </a:spcBef>
              <a:buFont typeface="Wingdings" panose="05000000000000000000" pitchFamily="2" charset="2"/>
              <a:buChar char="u"/>
              <a:defRPr/>
            </a:pPr>
            <a:r>
              <a:rPr lang="zh-CN" altLang="en-US" sz="1400" dirty="0">
                <a:cs typeface="+mn-ea"/>
                <a:sym typeface="+mn-lt"/>
              </a:rPr>
              <a:t>在我国，</a:t>
            </a:r>
            <a:r>
              <a:rPr lang="en-US" altLang="zh-CN" sz="1400" dirty="0">
                <a:cs typeface="+mn-ea"/>
                <a:sym typeface="+mn-lt"/>
              </a:rPr>
              <a:t>PPPD</a:t>
            </a:r>
            <a:r>
              <a:rPr lang="zh-CN" altLang="en-US" sz="1400" dirty="0">
                <a:cs typeface="+mn-ea"/>
                <a:sym typeface="+mn-lt"/>
              </a:rPr>
              <a:t>经常就诊于多个科室，如骨科、神经科、耳鼻咽喉科、精神心理科等，因此误诊率增加，并由此导致非针对性的检查和治疗费用上升</a:t>
            </a:r>
            <a:endParaRPr lang="en-US" altLang="zh-CN" sz="1400" baseline="30000" dirty="0">
              <a:cs typeface="+mn-ea"/>
              <a:sym typeface="+mn-lt"/>
            </a:endParaRPr>
          </a:p>
          <a:p>
            <a:pPr marL="285750" lvl="0" indent="-285750" algn="just">
              <a:lnSpc>
                <a:spcPct val="150000"/>
              </a:lnSpc>
              <a:spcBef>
                <a:spcPts val="1200"/>
              </a:spcBef>
              <a:buFont typeface="Wingdings" panose="05000000000000000000" pitchFamily="2" charset="2"/>
              <a:buChar char="u"/>
              <a:defRPr/>
            </a:pPr>
            <a:endParaRPr kumimoji="0" lang="en-US" altLang="zh-CN" sz="1400" i="0" u="none" strike="noStrike" kern="1200" cap="none" spc="0" normalizeH="0" baseline="30000" noProof="0" dirty="0">
              <a:ln>
                <a:noFill/>
              </a:ln>
              <a:effectLst/>
              <a:uLnTx/>
              <a:uFillTx/>
              <a:cs typeface="+mn-ea"/>
              <a:sym typeface="+mn-lt"/>
            </a:endParaRPr>
          </a:p>
          <a:p>
            <a:pPr marL="285750" lvl="0" indent="-285750" algn="just">
              <a:lnSpc>
                <a:spcPct val="150000"/>
              </a:lnSpc>
              <a:spcBef>
                <a:spcPts val="1200"/>
              </a:spcBef>
              <a:buFont typeface="Wingdings" panose="05000000000000000000" pitchFamily="2" charset="2"/>
              <a:buChar char="u"/>
              <a:defRPr/>
            </a:pPr>
            <a:endParaRPr kumimoji="0" lang="zh-CN" altLang="en-US" sz="1400" i="0" u="none" strike="noStrike" kern="1200" cap="none" spc="0" normalizeH="0" noProof="0" dirty="0">
              <a:ln>
                <a:noFill/>
              </a:ln>
              <a:effectLst/>
              <a:uLnTx/>
              <a:uFillTx/>
              <a:cs typeface="+mn-ea"/>
              <a:sym typeface="+mn-lt"/>
            </a:endParaRPr>
          </a:p>
        </p:txBody>
      </p:sp>
      <p:sp>
        <p:nvSpPr>
          <p:cNvPr id="87" name="文本框 86"/>
          <p:cNvSpPr txBox="1"/>
          <p:nvPr/>
        </p:nvSpPr>
        <p:spPr>
          <a:xfrm>
            <a:off x="6892068" y="5374590"/>
            <a:ext cx="4215486" cy="526554"/>
          </a:xfrm>
          <a:prstGeom prst="rect">
            <a:avLst/>
          </a:prstGeom>
          <a:noFill/>
        </p:spPr>
        <p:txBody>
          <a:bodyPr wrap="square">
            <a:spAutoFit/>
          </a:bodyPr>
          <a:lstStyle/>
          <a:p>
            <a:pPr marL="171450" indent="-171450" algn="just">
              <a:lnSpc>
                <a:spcPct val="150000"/>
              </a:lnSpc>
              <a:spcBef>
                <a:spcPts val="1200"/>
              </a:spcBef>
              <a:buFont typeface="Arial" panose="020B0604020202020204" pitchFamily="34" charset="0"/>
              <a:buChar char="•"/>
              <a:defRPr/>
            </a:pPr>
            <a:r>
              <a:rPr lang="zh-CN" altLang="en-US" sz="1000" dirty="0">
                <a:cs typeface="+mn-ea"/>
                <a:sym typeface="+mn-lt"/>
              </a:rPr>
              <a:t>一项回顾性分析显示，</a:t>
            </a:r>
            <a:r>
              <a:rPr lang="en-US" altLang="zh-CN" sz="1000" dirty="0">
                <a:cs typeface="+mn-ea"/>
                <a:sym typeface="+mn-lt"/>
              </a:rPr>
              <a:t>2020</a:t>
            </a:r>
            <a:r>
              <a:rPr lang="zh-CN" altLang="en-US" sz="1000" dirty="0">
                <a:cs typeface="+mn-ea"/>
                <a:sym typeface="+mn-lt"/>
              </a:rPr>
              <a:t>年</a:t>
            </a:r>
            <a:r>
              <a:rPr lang="en-US" altLang="zh-CN" sz="1000" dirty="0">
                <a:cs typeface="+mn-ea"/>
                <a:sym typeface="+mn-lt"/>
              </a:rPr>
              <a:t>7</a:t>
            </a:r>
            <a:r>
              <a:rPr lang="zh-CN" altLang="en-US" sz="1000" dirty="0">
                <a:cs typeface="+mn-ea"/>
                <a:sym typeface="+mn-lt"/>
              </a:rPr>
              <a:t>月</a:t>
            </a:r>
            <a:r>
              <a:rPr lang="en-US" altLang="zh-CN" sz="1000" dirty="0">
                <a:cs typeface="+mn-ea"/>
                <a:sym typeface="+mn-lt"/>
              </a:rPr>
              <a:t>—2021</a:t>
            </a:r>
            <a:r>
              <a:rPr lang="zh-CN" altLang="en-US" sz="1000" dirty="0">
                <a:cs typeface="+mn-ea"/>
                <a:sym typeface="+mn-lt"/>
              </a:rPr>
              <a:t>年</a:t>
            </a:r>
            <a:r>
              <a:rPr lang="en-US" altLang="zh-CN" sz="1000" dirty="0">
                <a:cs typeface="+mn-ea"/>
                <a:sym typeface="+mn-lt"/>
              </a:rPr>
              <a:t>5</a:t>
            </a:r>
            <a:r>
              <a:rPr lang="zh-CN" altLang="en-US" sz="1000" dirty="0">
                <a:cs typeface="+mn-ea"/>
                <a:sym typeface="+mn-lt"/>
              </a:rPr>
              <a:t>月眩晕专病门诊共诊治</a:t>
            </a:r>
            <a:r>
              <a:rPr lang="en-US" altLang="zh-CN" sz="1000" dirty="0">
                <a:cs typeface="+mn-ea"/>
                <a:sym typeface="+mn-lt"/>
              </a:rPr>
              <a:t>112</a:t>
            </a:r>
            <a:r>
              <a:rPr lang="zh-CN" altLang="en-US" sz="1000" dirty="0">
                <a:cs typeface="+mn-ea"/>
                <a:sym typeface="+mn-lt"/>
              </a:rPr>
              <a:t>例</a:t>
            </a:r>
            <a:r>
              <a:rPr lang="en-US" altLang="zh-CN" sz="1000" dirty="0">
                <a:cs typeface="+mn-ea"/>
                <a:sym typeface="+mn-lt"/>
              </a:rPr>
              <a:t>PPPD</a:t>
            </a:r>
            <a:r>
              <a:rPr lang="zh-CN" altLang="en-US" sz="1000" dirty="0">
                <a:cs typeface="+mn-ea"/>
                <a:sym typeface="+mn-lt"/>
              </a:rPr>
              <a:t>，其中曾发生误诊者达</a:t>
            </a:r>
            <a:r>
              <a:rPr lang="en-US" altLang="zh-CN" sz="1000" dirty="0">
                <a:cs typeface="+mn-ea"/>
                <a:sym typeface="+mn-lt"/>
              </a:rPr>
              <a:t>98</a:t>
            </a:r>
            <a:r>
              <a:rPr lang="zh-CN" altLang="en-US" sz="1000" dirty="0">
                <a:cs typeface="+mn-ea"/>
                <a:sym typeface="+mn-lt"/>
              </a:rPr>
              <a:t>例</a:t>
            </a:r>
            <a:r>
              <a:rPr lang="en-US" altLang="zh-CN" sz="1000" b="1" dirty="0">
                <a:cs typeface="+mn-ea"/>
                <a:sym typeface="+mn-lt"/>
              </a:rPr>
              <a:t>(87.50%)</a:t>
            </a:r>
            <a:endParaRPr lang="en-US" altLang="zh-CN" sz="1000" baseline="30000" dirty="0">
              <a:cs typeface="+mn-ea"/>
              <a:sym typeface="+mn-lt"/>
            </a:endParaRPr>
          </a:p>
        </p:txBody>
      </p:sp>
      <p:graphicFrame>
        <p:nvGraphicFramePr>
          <p:cNvPr id="90" name="图表 89"/>
          <p:cNvGraphicFramePr/>
          <p:nvPr/>
        </p:nvGraphicFramePr>
        <p:xfrm>
          <a:off x="7305574" y="3383280"/>
          <a:ext cx="3638350" cy="1913021"/>
        </p:xfrm>
        <a:graphic>
          <a:graphicData uri="http://schemas.openxmlformats.org/drawingml/2006/chart">
            <c:chart xmlns:c="http://schemas.openxmlformats.org/drawingml/2006/chart" xmlns:r="http://schemas.openxmlformats.org/officeDocument/2006/relationships" r:id="rId5"/>
          </a:graphicData>
        </a:graphic>
      </p:graphicFrame>
      <p:sp>
        <p:nvSpPr>
          <p:cNvPr id="91" name="文本框 90"/>
          <p:cNvSpPr txBox="1"/>
          <p:nvPr/>
        </p:nvSpPr>
        <p:spPr>
          <a:xfrm>
            <a:off x="8397636" y="3167914"/>
            <a:ext cx="1381631" cy="316369"/>
          </a:xfrm>
          <a:prstGeom prst="rect">
            <a:avLst/>
          </a:prstGeom>
          <a:noFill/>
        </p:spPr>
        <p:txBody>
          <a:bodyPr wrap="square">
            <a:spAutoFit/>
          </a:bodyPr>
          <a:lstStyle/>
          <a:p>
            <a:pPr algn="ctr">
              <a:lnSpc>
                <a:spcPct val="150000"/>
              </a:lnSpc>
              <a:spcBef>
                <a:spcPts val="1200"/>
              </a:spcBef>
              <a:defRPr/>
            </a:pPr>
            <a:r>
              <a:rPr lang="zh-CN" altLang="en-US" sz="1100" b="1" dirty="0">
                <a:cs typeface="+mn-ea"/>
                <a:sym typeface="+mn-lt"/>
              </a:rPr>
              <a:t>误诊率</a:t>
            </a:r>
            <a:endParaRPr lang="en-US" altLang="zh-CN" sz="1100" b="1" baseline="30000" dirty="0">
              <a:cs typeface="+mn-ea"/>
              <a:sym typeface="+mn-lt"/>
            </a:endParaRP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cs typeface="+mn-ea"/>
                <a:sym typeface="+mn-lt"/>
              </a:rPr>
              <a:t>目前，我国</a:t>
            </a:r>
            <a:r>
              <a:rPr lang="en-US" altLang="zh-CN" dirty="0">
                <a:solidFill>
                  <a:schemeClr val="bg1"/>
                </a:solidFill>
                <a:cs typeface="+mn-ea"/>
                <a:sym typeface="+mn-lt"/>
              </a:rPr>
              <a:t>PPPD</a:t>
            </a:r>
            <a:r>
              <a:rPr lang="zh-CN" altLang="en-US" dirty="0">
                <a:solidFill>
                  <a:schemeClr val="bg1"/>
                </a:solidFill>
                <a:cs typeface="+mn-ea"/>
                <a:sym typeface="+mn-lt"/>
              </a:rPr>
              <a:t>患者误诊和漏诊比例较高</a:t>
            </a:r>
          </a:p>
        </p:txBody>
      </p:sp>
      <p:sp>
        <p:nvSpPr>
          <p:cNvPr id="79" name="圆角矩形 7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0" name="圆角矩形 7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矩形 157"/>
          <p:cNvSpPr/>
          <p:nvPr/>
        </p:nvSpPr>
        <p:spPr>
          <a:xfrm>
            <a:off x="839787" y="2190143"/>
            <a:ext cx="10512425" cy="3770602"/>
          </a:xfrm>
          <a:prstGeom prst="rect">
            <a:avLst/>
          </a:prstGeom>
          <a:solidFill>
            <a:schemeClr val="bg1"/>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内容占位符 6"/>
          <p:cNvSpPr>
            <a:spLocks noGrp="1"/>
          </p:cNvSpPr>
          <p:nvPr>
            <p:ph sz="quarter" idx="13"/>
          </p:nvPr>
        </p:nvSpPr>
        <p:spPr/>
        <p:txBody>
          <a:bodyPr/>
          <a:lstStyle/>
          <a:p>
            <a:r>
              <a:rPr lang="zh-CN" altLang="en-US" dirty="0">
                <a:cs typeface="+mn-ea"/>
                <a:sym typeface="+mn-lt"/>
              </a:rPr>
              <a:t>付长永</a:t>
            </a:r>
            <a:r>
              <a:rPr lang="en-US" altLang="zh-CN" dirty="0">
                <a:cs typeface="+mn-ea"/>
                <a:sym typeface="+mn-lt"/>
              </a:rPr>
              <a:t>,</a:t>
            </a:r>
            <a:r>
              <a:rPr lang="zh-CN" altLang="en-US" dirty="0">
                <a:cs typeface="+mn-ea"/>
                <a:sym typeface="+mn-lt"/>
              </a:rPr>
              <a:t>闫福岭</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感知性头晕的误诊及过度检查原因分析</a:t>
            </a:r>
            <a:r>
              <a:rPr lang="en-US" altLang="zh-CN" dirty="0">
                <a:cs typeface="+mn-ea"/>
                <a:sym typeface="+mn-lt"/>
              </a:rPr>
              <a:t>[J].</a:t>
            </a:r>
            <a:r>
              <a:rPr lang="zh-CN" altLang="en-US" dirty="0">
                <a:cs typeface="+mn-ea"/>
                <a:sym typeface="+mn-lt"/>
              </a:rPr>
              <a:t>临床误诊误治</a:t>
            </a:r>
            <a:r>
              <a:rPr lang="en-US" altLang="zh-CN" dirty="0">
                <a:cs typeface="+mn-ea"/>
                <a:sym typeface="+mn-lt"/>
              </a:rPr>
              <a:t>, 2022, 35(9):5-8.</a:t>
            </a:r>
            <a:endParaRPr lang="zh-CN" altLang="en-US" dirty="0">
              <a:cs typeface="+mn-ea"/>
              <a:sym typeface="+mn-lt"/>
            </a:endParaRPr>
          </a:p>
          <a:p>
            <a:endParaRPr lang="zh-CN" altLang="en-US" dirty="0">
              <a:cs typeface="+mn-ea"/>
              <a:sym typeface="+mn-lt"/>
            </a:endParaRPr>
          </a:p>
        </p:txBody>
      </p:sp>
      <p:sp>
        <p:nvSpPr>
          <p:cNvPr id="8" name="内容占位符 10"/>
          <p:cNvSpPr txBox="1"/>
          <p:nvPr/>
        </p:nvSpPr>
        <p:spPr>
          <a:xfrm>
            <a:off x="992188" y="66040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endParaRPr lang="zh-CN" altLang="en-US" dirty="0">
              <a:cs typeface="+mn-ea"/>
              <a:sym typeface="+mn-lt"/>
            </a:endParaRPr>
          </a:p>
        </p:txBody>
      </p:sp>
      <p:cxnSp>
        <p:nvCxnSpPr>
          <p:cNvPr id="3" name="直接连接符 2"/>
          <p:cNvCxnSpPr/>
          <p:nvPr/>
        </p:nvCxnSpPr>
        <p:spPr>
          <a:xfrm>
            <a:off x="2033497" y="3295370"/>
            <a:ext cx="9151059" cy="0"/>
          </a:xfrm>
          <a:prstGeom prst="line">
            <a:avLst/>
          </a:prstGeom>
          <a:ln w="222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1128408" y="2814455"/>
            <a:ext cx="905089" cy="1397901"/>
            <a:chOff x="1070137" y="2820860"/>
            <a:chExt cx="1216280" cy="1767713"/>
          </a:xfrm>
        </p:grpSpPr>
        <p:sp>
          <p:nvSpPr>
            <p:cNvPr id="6" name="ïṩ1îdê"/>
            <p:cNvSpPr/>
            <p:nvPr/>
          </p:nvSpPr>
          <p:spPr>
            <a:xfrm>
              <a:off x="1070137" y="2820860"/>
              <a:ext cx="1216280" cy="1216280"/>
            </a:xfrm>
            <a:prstGeom prst="rect">
              <a:avLst/>
            </a:prstGeom>
            <a:noFill/>
            <a:ln w="2857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cxnSp>
          <p:nvCxnSpPr>
            <p:cNvPr id="9" name="直接连接符 8"/>
            <p:cNvCxnSpPr/>
            <p:nvPr/>
          </p:nvCxnSpPr>
          <p:spPr>
            <a:xfrm flipV="1">
              <a:off x="1678277" y="4037142"/>
              <a:ext cx="0" cy="551431"/>
            </a:xfrm>
            <a:prstGeom prst="line">
              <a:avLst/>
            </a:prstGeom>
            <a:ln w="28575">
              <a:solidFill>
                <a:srgbClr val="008E3F"/>
              </a:solidFill>
              <a:headEnd type="oval"/>
            </a:ln>
          </p:spPr>
          <p:style>
            <a:lnRef idx="1">
              <a:schemeClr val="accent1"/>
            </a:lnRef>
            <a:fillRef idx="0">
              <a:schemeClr val="accent1"/>
            </a:fillRef>
            <a:effectRef idx="0">
              <a:schemeClr val="accent1"/>
            </a:effectRef>
            <a:fontRef idx="minor">
              <a:schemeClr val="tx1"/>
            </a:fontRef>
          </p:style>
        </p:cxnSp>
        <p:sp>
          <p:nvSpPr>
            <p:cNvPr id="11" name="íṡlîḋè"/>
            <p:cNvSpPr/>
            <p:nvPr/>
          </p:nvSpPr>
          <p:spPr>
            <a:xfrm>
              <a:off x="1115185" y="2865907"/>
              <a:ext cx="1126185" cy="1126185"/>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grpSp>
      <p:sp>
        <p:nvSpPr>
          <p:cNvPr id="82" name="文本框 81"/>
          <p:cNvSpPr txBox="1"/>
          <p:nvPr/>
        </p:nvSpPr>
        <p:spPr>
          <a:xfrm>
            <a:off x="1009969" y="1337221"/>
            <a:ext cx="9814241" cy="657809"/>
          </a:xfrm>
          <a:prstGeom prst="rect">
            <a:avLst/>
          </a:prstGeom>
          <a:noFill/>
        </p:spPr>
        <p:txBody>
          <a:bodyPr wrap="square">
            <a:spAutoFit/>
          </a:bodyPr>
          <a:lstStyle/>
          <a:p>
            <a:pPr marL="285750" indent="-285750">
              <a:lnSpc>
                <a:spcPct val="120000"/>
              </a:lnSpc>
              <a:buFont typeface="Wingdings" panose="05000000000000000000" pitchFamily="2" charset="2"/>
              <a:buChar char="Ø"/>
            </a:pPr>
            <a:r>
              <a:rPr lang="zh-CN" altLang="en-US" sz="1600" dirty="0">
                <a:cs typeface="+mn-ea"/>
                <a:sym typeface="+mn-lt"/>
              </a:rPr>
              <a:t>我国一项回顾性研究显示，</a:t>
            </a:r>
            <a:r>
              <a:rPr lang="en-US" altLang="zh-CN" sz="1600" dirty="0">
                <a:cs typeface="+mn-ea"/>
                <a:sym typeface="+mn-lt"/>
              </a:rPr>
              <a:t>PPPD</a:t>
            </a:r>
            <a:r>
              <a:rPr lang="zh-CN" altLang="en-US" sz="1600" dirty="0">
                <a:cs typeface="+mn-ea"/>
                <a:sym typeface="+mn-lt"/>
              </a:rPr>
              <a:t>患者以持续头晕、步态不稳伴视物加重或焦虑不安等症状多次就诊于外院神经内科、骨科、心血管内科、精神心理科、眩晕专科门诊。</a:t>
            </a:r>
            <a:r>
              <a:rPr lang="zh-CN" altLang="en-US" sz="1600" b="1" dirty="0">
                <a:cs typeface="+mn-ea"/>
                <a:sym typeface="+mn-lt"/>
              </a:rPr>
              <a:t>误诊时间为0.25～30.00（5.62 ±8.06)年</a:t>
            </a:r>
          </a:p>
        </p:txBody>
      </p:sp>
      <p:grpSp>
        <p:nvGrpSpPr>
          <p:cNvPr id="118" name="组合 117"/>
          <p:cNvGrpSpPr/>
          <p:nvPr/>
        </p:nvGrpSpPr>
        <p:grpSpPr>
          <a:xfrm>
            <a:off x="2945658" y="2814455"/>
            <a:ext cx="905089" cy="1397901"/>
            <a:chOff x="1070137" y="2820860"/>
            <a:chExt cx="1216280" cy="1767713"/>
          </a:xfrm>
        </p:grpSpPr>
        <p:sp>
          <p:nvSpPr>
            <p:cNvPr id="119" name="ïṩ1îdê"/>
            <p:cNvSpPr/>
            <p:nvPr/>
          </p:nvSpPr>
          <p:spPr>
            <a:xfrm>
              <a:off x="1070137" y="2820860"/>
              <a:ext cx="1216280" cy="1216280"/>
            </a:xfrm>
            <a:prstGeom prst="rect">
              <a:avLst/>
            </a:prstGeom>
            <a:noFill/>
            <a:ln w="2857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cxnSp>
          <p:nvCxnSpPr>
            <p:cNvPr id="120" name="直接连接符 119"/>
            <p:cNvCxnSpPr/>
            <p:nvPr/>
          </p:nvCxnSpPr>
          <p:spPr>
            <a:xfrm flipV="1">
              <a:off x="1678277" y="4037142"/>
              <a:ext cx="0" cy="551431"/>
            </a:xfrm>
            <a:prstGeom prst="line">
              <a:avLst/>
            </a:prstGeom>
            <a:ln w="28575">
              <a:solidFill>
                <a:srgbClr val="008E3F"/>
              </a:solidFill>
              <a:headEnd type="oval"/>
            </a:ln>
          </p:spPr>
          <p:style>
            <a:lnRef idx="1">
              <a:schemeClr val="accent1"/>
            </a:lnRef>
            <a:fillRef idx="0">
              <a:schemeClr val="accent1"/>
            </a:fillRef>
            <a:effectRef idx="0">
              <a:schemeClr val="accent1"/>
            </a:effectRef>
            <a:fontRef idx="minor">
              <a:schemeClr val="tx1"/>
            </a:fontRef>
          </p:style>
        </p:cxnSp>
        <p:sp>
          <p:nvSpPr>
            <p:cNvPr id="122" name="íṡlîḋè"/>
            <p:cNvSpPr/>
            <p:nvPr/>
          </p:nvSpPr>
          <p:spPr>
            <a:xfrm>
              <a:off x="1115185" y="2865907"/>
              <a:ext cx="1126185" cy="1126185"/>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grpSp>
      <p:grpSp>
        <p:nvGrpSpPr>
          <p:cNvPr id="124" name="组合 123"/>
          <p:cNvGrpSpPr/>
          <p:nvPr/>
        </p:nvGrpSpPr>
        <p:grpSpPr>
          <a:xfrm>
            <a:off x="4762908" y="2814455"/>
            <a:ext cx="905089" cy="1397901"/>
            <a:chOff x="1070137" y="2820860"/>
            <a:chExt cx="1216280" cy="1767713"/>
          </a:xfrm>
        </p:grpSpPr>
        <p:sp>
          <p:nvSpPr>
            <p:cNvPr id="125" name="ïṩ1îdê"/>
            <p:cNvSpPr/>
            <p:nvPr/>
          </p:nvSpPr>
          <p:spPr>
            <a:xfrm>
              <a:off x="1070137" y="2820860"/>
              <a:ext cx="1216280" cy="1216280"/>
            </a:xfrm>
            <a:prstGeom prst="rect">
              <a:avLst/>
            </a:prstGeom>
            <a:noFill/>
            <a:ln w="2857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cxnSp>
          <p:nvCxnSpPr>
            <p:cNvPr id="126" name="直接连接符 125"/>
            <p:cNvCxnSpPr/>
            <p:nvPr/>
          </p:nvCxnSpPr>
          <p:spPr>
            <a:xfrm flipV="1">
              <a:off x="1678277" y="4037142"/>
              <a:ext cx="0" cy="551431"/>
            </a:xfrm>
            <a:prstGeom prst="line">
              <a:avLst/>
            </a:prstGeom>
            <a:ln w="28575">
              <a:solidFill>
                <a:srgbClr val="008E3F"/>
              </a:solidFill>
              <a:headEnd type="oval"/>
            </a:ln>
          </p:spPr>
          <p:style>
            <a:lnRef idx="1">
              <a:schemeClr val="accent1"/>
            </a:lnRef>
            <a:fillRef idx="0">
              <a:schemeClr val="accent1"/>
            </a:fillRef>
            <a:effectRef idx="0">
              <a:schemeClr val="accent1"/>
            </a:effectRef>
            <a:fontRef idx="minor">
              <a:schemeClr val="tx1"/>
            </a:fontRef>
          </p:style>
        </p:cxnSp>
        <p:sp>
          <p:nvSpPr>
            <p:cNvPr id="128" name="íṡlîḋè"/>
            <p:cNvSpPr/>
            <p:nvPr/>
          </p:nvSpPr>
          <p:spPr>
            <a:xfrm>
              <a:off x="1115185" y="2865907"/>
              <a:ext cx="1126185" cy="1126185"/>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grpSp>
      <p:grpSp>
        <p:nvGrpSpPr>
          <p:cNvPr id="130" name="组合 129"/>
          <p:cNvGrpSpPr/>
          <p:nvPr/>
        </p:nvGrpSpPr>
        <p:grpSpPr>
          <a:xfrm>
            <a:off x="6580158" y="2814455"/>
            <a:ext cx="905089" cy="1397901"/>
            <a:chOff x="1070137" y="2820860"/>
            <a:chExt cx="1216280" cy="1767713"/>
          </a:xfrm>
        </p:grpSpPr>
        <p:sp>
          <p:nvSpPr>
            <p:cNvPr id="131" name="ïṩ1îdê"/>
            <p:cNvSpPr/>
            <p:nvPr/>
          </p:nvSpPr>
          <p:spPr>
            <a:xfrm>
              <a:off x="1070137" y="2820860"/>
              <a:ext cx="1216280" cy="1216280"/>
            </a:xfrm>
            <a:prstGeom prst="rect">
              <a:avLst/>
            </a:prstGeom>
            <a:noFill/>
            <a:ln w="2857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cxnSp>
          <p:nvCxnSpPr>
            <p:cNvPr id="132" name="直接连接符 131"/>
            <p:cNvCxnSpPr/>
            <p:nvPr/>
          </p:nvCxnSpPr>
          <p:spPr>
            <a:xfrm flipV="1">
              <a:off x="1678277" y="4037142"/>
              <a:ext cx="0" cy="551431"/>
            </a:xfrm>
            <a:prstGeom prst="line">
              <a:avLst/>
            </a:prstGeom>
            <a:ln w="28575">
              <a:solidFill>
                <a:srgbClr val="008E3F"/>
              </a:solidFill>
              <a:headEnd type="oval"/>
            </a:ln>
          </p:spPr>
          <p:style>
            <a:lnRef idx="1">
              <a:schemeClr val="accent1"/>
            </a:lnRef>
            <a:fillRef idx="0">
              <a:schemeClr val="accent1"/>
            </a:fillRef>
            <a:effectRef idx="0">
              <a:schemeClr val="accent1"/>
            </a:effectRef>
            <a:fontRef idx="minor">
              <a:schemeClr val="tx1"/>
            </a:fontRef>
          </p:style>
        </p:cxnSp>
        <p:sp>
          <p:nvSpPr>
            <p:cNvPr id="134" name="íṡlîḋè"/>
            <p:cNvSpPr/>
            <p:nvPr/>
          </p:nvSpPr>
          <p:spPr>
            <a:xfrm>
              <a:off x="1115185" y="2865907"/>
              <a:ext cx="1126185" cy="1126185"/>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grpSp>
      <p:grpSp>
        <p:nvGrpSpPr>
          <p:cNvPr id="136" name="组合 135"/>
          <p:cNvGrpSpPr/>
          <p:nvPr/>
        </p:nvGrpSpPr>
        <p:grpSpPr>
          <a:xfrm>
            <a:off x="8397408" y="2814455"/>
            <a:ext cx="905089" cy="1397901"/>
            <a:chOff x="1070137" y="2820860"/>
            <a:chExt cx="1216280" cy="1767713"/>
          </a:xfrm>
        </p:grpSpPr>
        <p:sp>
          <p:nvSpPr>
            <p:cNvPr id="137" name="ïṩ1îdê"/>
            <p:cNvSpPr/>
            <p:nvPr/>
          </p:nvSpPr>
          <p:spPr>
            <a:xfrm>
              <a:off x="1070137" y="2820860"/>
              <a:ext cx="1216280" cy="1216280"/>
            </a:xfrm>
            <a:prstGeom prst="rect">
              <a:avLst/>
            </a:prstGeom>
            <a:noFill/>
            <a:ln w="2857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cxnSp>
          <p:nvCxnSpPr>
            <p:cNvPr id="138" name="直接连接符 137"/>
            <p:cNvCxnSpPr/>
            <p:nvPr/>
          </p:nvCxnSpPr>
          <p:spPr>
            <a:xfrm flipV="1">
              <a:off x="1678277" y="4037142"/>
              <a:ext cx="0" cy="551431"/>
            </a:xfrm>
            <a:prstGeom prst="line">
              <a:avLst/>
            </a:prstGeom>
            <a:ln w="28575">
              <a:solidFill>
                <a:srgbClr val="008E3F"/>
              </a:solidFill>
              <a:headEnd type="oval"/>
            </a:ln>
          </p:spPr>
          <p:style>
            <a:lnRef idx="1">
              <a:schemeClr val="accent1"/>
            </a:lnRef>
            <a:fillRef idx="0">
              <a:schemeClr val="accent1"/>
            </a:fillRef>
            <a:effectRef idx="0">
              <a:schemeClr val="accent1"/>
            </a:effectRef>
            <a:fontRef idx="minor">
              <a:schemeClr val="tx1"/>
            </a:fontRef>
          </p:style>
        </p:cxnSp>
        <p:sp>
          <p:nvSpPr>
            <p:cNvPr id="140" name="íṡlîḋè"/>
            <p:cNvSpPr/>
            <p:nvPr/>
          </p:nvSpPr>
          <p:spPr>
            <a:xfrm>
              <a:off x="1115185" y="2865907"/>
              <a:ext cx="1126185" cy="1126185"/>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grpSp>
      <p:grpSp>
        <p:nvGrpSpPr>
          <p:cNvPr id="142" name="组合 141"/>
          <p:cNvGrpSpPr/>
          <p:nvPr/>
        </p:nvGrpSpPr>
        <p:grpSpPr>
          <a:xfrm>
            <a:off x="10214656" y="2814455"/>
            <a:ext cx="905089" cy="1397901"/>
            <a:chOff x="1070137" y="2820860"/>
            <a:chExt cx="1216280" cy="1767713"/>
          </a:xfrm>
        </p:grpSpPr>
        <p:sp>
          <p:nvSpPr>
            <p:cNvPr id="143" name="ïṩ1îdê"/>
            <p:cNvSpPr/>
            <p:nvPr/>
          </p:nvSpPr>
          <p:spPr>
            <a:xfrm>
              <a:off x="1070137" y="2820860"/>
              <a:ext cx="1216280" cy="1216280"/>
            </a:xfrm>
            <a:prstGeom prst="rect">
              <a:avLst/>
            </a:prstGeom>
            <a:noFill/>
            <a:ln w="28575">
              <a:solidFill>
                <a:srgbClr val="008E3F"/>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cxnSp>
          <p:nvCxnSpPr>
            <p:cNvPr id="144" name="直接连接符 143"/>
            <p:cNvCxnSpPr/>
            <p:nvPr/>
          </p:nvCxnSpPr>
          <p:spPr>
            <a:xfrm flipV="1">
              <a:off x="1678277" y="4037142"/>
              <a:ext cx="0" cy="551431"/>
            </a:xfrm>
            <a:prstGeom prst="line">
              <a:avLst/>
            </a:prstGeom>
            <a:ln w="28575">
              <a:solidFill>
                <a:srgbClr val="008E3F"/>
              </a:solidFill>
              <a:headEnd type="oval"/>
            </a:ln>
          </p:spPr>
          <p:style>
            <a:lnRef idx="1">
              <a:schemeClr val="accent1"/>
            </a:lnRef>
            <a:fillRef idx="0">
              <a:schemeClr val="accent1"/>
            </a:fillRef>
            <a:effectRef idx="0">
              <a:schemeClr val="accent1"/>
            </a:effectRef>
            <a:fontRef idx="minor">
              <a:schemeClr val="tx1"/>
            </a:fontRef>
          </p:style>
        </p:cxnSp>
        <p:sp>
          <p:nvSpPr>
            <p:cNvPr id="146" name="íṡlîḋè"/>
            <p:cNvSpPr/>
            <p:nvPr/>
          </p:nvSpPr>
          <p:spPr>
            <a:xfrm>
              <a:off x="1115185" y="2865907"/>
              <a:ext cx="1126185" cy="1126185"/>
            </a:xfrm>
            <a:prstGeom prst="rect">
              <a:avLst/>
            </a:pr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grpSp>
      <p:sp>
        <p:nvSpPr>
          <p:cNvPr id="149" name="文本框 148"/>
          <p:cNvSpPr txBox="1"/>
          <p:nvPr/>
        </p:nvSpPr>
        <p:spPr>
          <a:xfrm>
            <a:off x="839788" y="4313039"/>
            <a:ext cx="1534477" cy="1060931"/>
          </a:xfrm>
          <a:prstGeom prst="rect">
            <a:avLst/>
          </a:prstGeom>
          <a:noFill/>
        </p:spPr>
        <p:txBody>
          <a:bodyPr wrap="square">
            <a:spAutoFit/>
          </a:bodyPr>
          <a:lstStyle/>
          <a:p>
            <a:pPr algn="ctr">
              <a:lnSpc>
                <a:spcPct val="120000"/>
              </a:lnSpc>
            </a:pPr>
            <a:r>
              <a:rPr lang="zh-CN" altLang="en-US" b="1" dirty="0">
                <a:cs typeface="+mn-ea"/>
                <a:sym typeface="+mn-lt"/>
              </a:rPr>
              <a:t>头颅CT平扫</a:t>
            </a:r>
            <a:endParaRPr lang="en-US" altLang="zh-CN" b="1" dirty="0">
              <a:cs typeface="+mn-ea"/>
              <a:sym typeface="+mn-lt"/>
            </a:endParaRPr>
          </a:p>
          <a:p>
            <a:pPr algn="ctr">
              <a:lnSpc>
                <a:spcPct val="120000"/>
              </a:lnSpc>
            </a:pPr>
            <a:r>
              <a:rPr lang="zh-CN" altLang="en-US" b="1" dirty="0">
                <a:cs typeface="+mn-ea"/>
                <a:sym typeface="+mn-lt"/>
              </a:rPr>
              <a:t>平均每例2.32次</a:t>
            </a:r>
          </a:p>
        </p:txBody>
      </p:sp>
      <p:sp>
        <p:nvSpPr>
          <p:cNvPr id="150" name="文本框 149"/>
          <p:cNvSpPr txBox="1"/>
          <p:nvPr/>
        </p:nvSpPr>
        <p:spPr>
          <a:xfrm>
            <a:off x="4412362" y="2223150"/>
            <a:ext cx="3188588" cy="396134"/>
          </a:xfrm>
          <a:prstGeom prst="rect">
            <a:avLst/>
          </a:prstGeom>
          <a:noFill/>
        </p:spPr>
        <p:txBody>
          <a:bodyPr wrap="square">
            <a:spAutoFit/>
          </a:bodyPr>
          <a:lstStyle/>
          <a:p>
            <a:pPr algn="ctr">
              <a:lnSpc>
                <a:spcPct val="120000"/>
              </a:lnSpc>
            </a:pPr>
            <a:r>
              <a:rPr lang="zh-CN" altLang="en-US" b="1" dirty="0">
                <a:solidFill>
                  <a:srgbClr val="008E3F"/>
                </a:solidFill>
                <a:cs typeface="+mn-ea"/>
                <a:sym typeface="+mn-lt"/>
              </a:rPr>
              <a:t>误诊导致过度检查</a:t>
            </a:r>
          </a:p>
        </p:txBody>
      </p:sp>
      <p:sp>
        <p:nvSpPr>
          <p:cNvPr id="151" name="文本框 150"/>
          <p:cNvSpPr txBox="1"/>
          <p:nvPr/>
        </p:nvSpPr>
        <p:spPr>
          <a:xfrm>
            <a:off x="2605977" y="4313039"/>
            <a:ext cx="1534477" cy="1060931"/>
          </a:xfrm>
          <a:prstGeom prst="rect">
            <a:avLst/>
          </a:prstGeom>
          <a:noFill/>
        </p:spPr>
        <p:txBody>
          <a:bodyPr wrap="square">
            <a:spAutoFit/>
          </a:bodyPr>
          <a:lstStyle/>
          <a:p>
            <a:pPr algn="ctr">
              <a:lnSpc>
                <a:spcPct val="120000"/>
              </a:lnSpc>
            </a:pPr>
            <a:r>
              <a:rPr lang="zh-CN" altLang="en-US" b="1" dirty="0">
                <a:cs typeface="+mn-ea"/>
                <a:sym typeface="+mn-lt"/>
              </a:rPr>
              <a:t>颈椎</a:t>
            </a:r>
            <a:r>
              <a:rPr lang="en-US" altLang="zh-CN" b="1" dirty="0">
                <a:cs typeface="+mn-ea"/>
                <a:sym typeface="+mn-lt"/>
              </a:rPr>
              <a:t>MRI</a:t>
            </a:r>
          </a:p>
          <a:p>
            <a:pPr algn="ctr">
              <a:lnSpc>
                <a:spcPct val="120000"/>
              </a:lnSpc>
            </a:pPr>
            <a:r>
              <a:rPr lang="zh-CN" altLang="en-US" b="1" dirty="0">
                <a:cs typeface="+mn-ea"/>
                <a:sym typeface="+mn-lt"/>
              </a:rPr>
              <a:t>平均每例2.3</a:t>
            </a:r>
            <a:r>
              <a:rPr lang="en-US" altLang="zh-CN" b="1" dirty="0">
                <a:cs typeface="+mn-ea"/>
                <a:sym typeface="+mn-lt"/>
              </a:rPr>
              <a:t>0</a:t>
            </a:r>
            <a:r>
              <a:rPr lang="zh-CN" altLang="en-US" b="1" dirty="0">
                <a:cs typeface="+mn-ea"/>
                <a:sym typeface="+mn-lt"/>
              </a:rPr>
              <a:t>次</a:t>
            </a:r>
          </a:p>
        </p:txBody>
      </p:sp>
      <p:sp>
        <p:nvSpPr>
          <p:cNvPr id="152" name="文本框 151"/>
          <p:cNvSpPr txBox="1"/>
          <p:nvPr/>
        </p:nvSpPr>
        <p:spPr>
          <a:xfrm>
            <a:off x="4217670" y="4313039"/>
            <a:ext cx="1878330" cy="1060931"/>
          </a:xfrm>
          <a:prstGeom prst="rect">
            <a:avLst/>
          </a:prstGeom>
          <a:noFill/>
        </p:spPr>
        <p:txBody>
          <a:bodyPr wrap="square">
            <a:spAutoFit/>
          </a:bodyPr>
          <a:lstStyle/>
          <a:p>
            <a:pPr algn="ctr">
              <a:lnSpc>
                <a:spcPct val="120000"/>
              </a:lnSpc>
            </a:pPr>
            <a:r>
              <a:rPr lang="zh-CN" altLang="en-US" b="1" dirty="0">
                <a:cs typeface="+mn-ea"/>
                <a:sym typeface="+mn-lt"/>
              </a:rPr>
              <a:t>经颅超声多普勒</a:t>
            </a:r>
            <a:endParaRPr lang="en-US" altLang="zh-CN" b="1" dirty="0">
              <a:cs typeface="+mn-ea"/>
              <a:sym typeface="+mn-lt"/>
            </a:endParaRPr>
          </a:p>
          <a:p>
            <a:pPr algn="ctr">
              <a:lnSpc>
                <a:spcPct val="120000"/>
              </a:lnSpc>
            </a:pPr>
            <a:r>
              <a:rPr lang="zh-CN" altLang="en-US" b="1" dirty="0">
                <a:cs typeface="+mn-ea"/>
                <a:sym typeface="+mn-lt"/>
              </a:rPr>
              <a:t>平均每例</a:t>
            </a:r>
            <a:endParaRPr lang="en-US" altLang="zh-CN" b="1" dirty="0">
              <a:cs typeface="+mn-ea"/>
              <a:sym typeface="+mn-lt"/>
            </a:endParaRPr>
          </a:p>
          <a:p>
            <a:pPr algn="ctr">
              <a:lnSpc>
                <a:spcPct val="120000"/>
              </a:lnSpc>
            </a:pPr>
            <a:r>
              <a:rPr lang="zh-CN" altLang="en-US" b="1" dirty="0">
                <a:cs typeface="+mn-ea"/>
                <a:sym typeface="+mn-lt"/>
              </a:rPr>
              <a:t>2.</a:t>
            </a:r>
            <a:r>
              <a:rPr lang="en-US" altLang="zh-CN" b="1" dirty="0">
                <a:cs typeface="+mn-ea"/>
                <a:sym typeface="+mn-lt"/>
              </a:rPr>
              <a:t>20</a:t>
            </a:r>
            <a:r>
              <a:rPr lang="zh-CN" altLang="en-US" b="1" dirty="0">
                <a:cs typeface="+mn-ea"/>
                <a:sym typeface="+mn-lt"/>
              </a:rPr>
              <a:t>次</a:t>
            </a:r>
          </a:p>
        </p:txBody>
      </p:sp>
      <p:sp>
        <p:nvSpPr>
          <p:cNvPr id="153" name="文本框 152"/>
          <p:cNvSpPr txBox="1"/>
          <p:nvPr/>
        </p:nvSpPr>
        <p:spPr>
          <a:xfrm>
            <a:off x="6138355" y="4313039"/>
            <a:ext cx="1534477" cy="1060931"/>
          </a:xfrm>
          <a:prstGeom prst="rect">
            <a:avLst/>
          </a:prstGeom>
          <a:noFill/>
        </p:spPr>
        <p:txBody>
          <a:bodyPr wrap="square">
            <a:spAutoFit/>
          </a:bodyPr>
          <a:lstStyle/>
          <a:p>
            <a:pPr algn="ctr">
              <a:lnSpc>
                <a:spcPct val="120000"/>
              </a:lnSpc>
            </a:pPr>
            <a:r>
              <a:rPr lang="zh-CN" altLang="en-US" b="1" dirty="0">
                <a:cs typeface="+mn-ea"/>
                <a:sym typeface="+mn-lt"/>
              </a:rPr>
              <a:t>头颅</a:t>
            </a:r>
            <a:r>
              <a:rPr lang="en-US" altLang="zh-CN" b="1" dirty="0">
                <a:cs typeface="+mn-ea"/>
                <a:sym typeface="+mn-lt"/>
              </a:rPr>
              <a:t>MRI</a:t>
            </a:r>
          </a:p>
          <a:p>
            <a:pPr algn="ctr">
              <a:lnSpc>
                <a:spcPct val="120000"/>
              </a:lnSpc>
            </a:pPr>
            <a:r>
              <a:rPr lang="zh-CN" altLang="en-US" b="1" dirty="0">
                <a:cs typeface="+mn-ea"/>
                <a:sym typeface="+mn-lt"/>
              </a:rPr>
              <a:t>平均每例</a:t>
            </a:r>
            <a:r>
              <a:rPr lang="en-US" altLang="zh-CN" b="1" dirty="0">
                <a:cs typeface="+mn-ea"/>
                <a:sym typeface="+mn-lt"/>
              </a:rPr>
              <a:t>1.74</a:t>
            </a:r>
            <a:r>
              <a:rPr lang="zh-CN" altLang="en-US" b="1" dirty="0">
                <a:cs typeface="+mn-ea"/>
                <a:sym typeface="+mn-lt"/>
              </a:rPr>
              <a:t>次</a:t>
            </a:r>
          </a:p>
        </p:txBody>
      </p:sp>
      <p:sp>
        <p:nvSpPr>
          <p:cNvPr id="154" name="文本框 153"/>
          <p:cNvSpPr txBox="1"/>
          <p:nvPr/>
        </p:nvSpPr>
        <p:spPr>
          <a:xfrm>
            <a:off x="7749540" y="4313039"/>
            <a:ext cx="1689481" cy="1060931"/>
          </a:xfrm>
          <a:prstGeom prst="rect">
            <a:avLst/>
          </a:prstGeom>
          <a:noFill/>
        </p:spPr>
        <p:txBody>
          <a:bodyPr wrap="square">
            <a:spAutoFit/>
          </a:bodyPr>
          <a:lstStyle/>
          <a:p>
            <a:pPr algn="ctr">
              <a:lnSpc>
                <a:spcPct val="120000"/>
              </a:lnSpc>
            </a:pPr>
            <a:r>
              <a:rPr lang="zh-CN" altLang="en-US" b="1" dirty="0">
                <a:cs typeface="+mn-ea"/>
                <a:sym typeface="+mn-lt"/>
              </a:rPr>
              <a:t>颈部血管超声</a:t>
            </a:r>
            <a:endParaRPr lang="en-US" altLang="zh-CN" b="1" dirty="0">
              <a:cs typeface="+mn-ea"/>
              <a:sym typeface="+mn-lt"/>
            </a:endParaRPr>
          </a:p>
          <a:p>
            <a:pPr algn="ctr">
              <a:lnSpc>
                <a:spcPct val="120000"/>
              </a:lnSpc>
            </a:pPr>
            <a:r>
              <a:rPr lang="zh-CN" altLang="en-US" b="1" dirty="0">
                <a:cs typeface="+mn-ea"/>
                <a:sym typeface="+mn-lt"/>
              </a:rPr>
              <a:t>平均每例</a:t>
            </a:r>
            <a:endParaRPr lang="en-US" altLang="zh-CN" b="1" dirty="0">
              <a:cs typeface="+mn-ea"/>
              <a:sym typeface="+mn-lt"/>
            </a:endParaRPr>
          </a:p>
          <a:p>
            <a:pPr algn="ctr">
              <a:lnSpc>
                <a:spcPct val="120000"/>
              </a:lnSpc>
            </a:pPr>
            <a:r>
              <a:rPr lang="en-US" altLang="zh-CN" b="1" dirty="0">
                <a:cs typeface="+mn-ea"/>
                <a:sym typeface="+mn-lt"/>
              </a:rPr>
              <a:t>1.30</a:t>
            </a:r>
            <a:r>
              <a:rPr lang="zh-CN" altLang="en-US" b="1" dirty="0">
                <a:cs typeface="+mn-ea"/>
                <a:sym typeface="+mn-lt"/>
              </a:rPr>
              <a:t>次</a:t>
            </a:r>
          </a:p>
        </p:txBody>
      </p:sp>
      <p:sp>
        <p:nvSpPr>
          <p:cNvPr id="155" name="文本框 154"/>
          <p:cNvSpPr txBox="1"/>
          <p:nvPr/>
        </p:nvSpPr>
        <p:spPr>
          <a:xfrm>
            <a:off x="9638075" y="4313039"/>
            <a:ext cx="1816417" cy="1060931"/>
          </a:xfrm>
          <a:prstGeom prst="rect">
            <a:avLst/>
          </a:prstGeom>
          <a:noFill/>
        </p:spPr>
        <p:txBody>
          <a:bodyPr wrap="square">
            <a:spAutoFit/>
          </a:bodyPr>
          <a:lstStyle/>
          <a:p>
            <a:pPr algn="ctr">
              <a:lnSpc>
                <a:spcPct val="120000"/>
              </a:lnSpc>
            </a:pPr>
            <a:r>
              <a:rPr lang="zh-CN" altLang="en-US" b="1" dirty="0">
                <a:cs typeface="+mn-ea"/>
                <a:sym typeface="+mn-lt"/>
              </a:rPr>
              <a:t>头颅或颈部</a:t>
            </a:r>
            <a:r>
              <a:rPr lang="en-US" altLang="zh-CN" b="1" dirty="0">
                <a:cs typeface="+mn-ea"/>
                <a:sym typeface="+mn-lt"/>
              </a:rPr>
              <a:t>CTA</a:t>
            </a:r>
          </a:p>
          <a:p>
            <a:pPr algn="ctr">
              <a:lnSpc>
                <a:spcPct val="120000"/>
              </a:lnSpc>
            </a:pPr>
            <a:r>
              <a:rPr lang="zh-CN" altLang="en-US" b="1" dirty="0">
                <a:cs typeface="+mn-ea"/>
                <a:sym typeface="+mn-lt"/>
              </a:rPr>
              <a:t>平均每例</a:t>
            </a:r>
            <a:endParaRPr lang="en-US" altLang="zh-CN" b="1" dirty="0">
              <a:cs typeface="+mn-ea"/>
              <a:sym typeface="+mn-lt"/>
            </a:endParaRPr>
          </a:p>
          <a:p>
            <a:pPr algn="ctr">
              <a:lnSpc>
                <a:spcPct val="120000"/>
              </a:lnSpc>
            </a:pPr>
            <a:r>
              <a:rPr lang="en-US" altLang="zh-CN" b="1" dirty="0">
                <a:cs typeface="+mn-ea"/>
                <a:sym typeface="+mn-lt"/>
              </a:rPr>
              <a:t>1.14</a:t>
            </a:r>
            <a:r>
              <a:rPr lang="zh-CN" altLang="en-US" b="1" dirty="0">
                <a:cs typeface="+mn-ea"/>
                <a:sym typeface="+mn-lt"/>
              </a:rPr>
              <a:t>次</a:t>
            </a:r>
          </a:p>
        </p:txBody>
      </p:sp>
      <p:sp>
        <p:nvSpPr>
          <p:cNvPr id="159" name="iconfont-10187-1799689"/>
          <p:cNvSpPr/>
          <p:nvPr/>
        </p:nvSpPr>
        <p:spPr>
          <a:xfrm>
            <a:off x="1273544" y="3012807"/>
            <a:ext cx="609685" cy="504726"/>
          </a:xfrm>
          <a:custGeom>
            <a:avLst/>
            <a:gdLst>
              <a:gd name="T0" fmla="*/ 3296 w 11520"/>
              <a:gd name="T1" fmla="*/ 1472 h 9536"/>
              <a:gd name="T2" fmla="*/ 3744 w 11520"/>
              <a:gd name="T3" fmla="*/ 1920 h 9536"/>
              <a:gd name="T4" fmla="*/ 10848 w 11520"/>
              <a:gd name="T5" fmla="*/ 4768 h 9536"/>
              <a:gd name="T6" fmla="*/ 4096 w 11520"/>
              <a:gd name="T7" fmla="*/ 7936 h 9536"/>
              <a:gd name="T8" fmla="*/ 9920 w 11520"/>
              <a:gd name="T9" fmla="*/ 4736 h 9536"/>
              <a:gd name="T10" fmla="*/ 6400 w 11520"/>
              <a:gd name="T11" fmla="*/ 1856 h 9536"/>
              <a:gd name="T12" fmla="*/ 9280 w 11520"/>
              <a:gd name="T13" fmla="*/ 4736 h 9536"/>
              <a:gd name="T14" fmla="*/ 320 w 11520"/>
              <a:gd name="T15" fmla="*/ 7296 h 9536"/>
              <a:gd name="T16" fmla="*/ 320 w 11520"/>
              <a:gd name="T17" fmla="*/ 7936 h 9536"/>
              <a:gd name="T18" fmla="*/ 6752 w 11520"/>
              <a:gd name="T19" fmla="*/ 9536 h 9536"/>
              <a:gd name="T20" fmla="*/ 6720 w 11520"/>
              <a:gd name="T21" fmla="*/ 0 h 9536"/>
              <a:gd name="T22" fmla="*/ 3104 w 11520"/>
              <a:gd name="T23" fmla="*/ 6048 h 9536"/>
              <a:gd name="T24" fmla="*/ 2400 w 11520"/>
              <a:gd name="T25" fmla="*/ 5312 h 9536"/>
              <a:gd name="T26" fmla="*/ 2400 w 11520"/>
              <a:gd name="T27" fmla="*/ 4096 h 9536"/>
              <a:gd name="T28" fmla="*/ 3040 w 11520"/>
              <a:gd name="T29" fmla="*/ 3360 h 9536"/>
              <a:gd name="T30" fmla="*/ 3872 w 11520"/>
              <a:gd name="T31" fmla="*/ 3328 h 9536"/>
              <a:gd name="T32" fmla="*/ 4352 w 11520"/>
              <a:gd name="T33" fmla="*/ 3616 h 9536"/>
              <a:gd name="T34" fmla="*/ 4416 w 11520"/>
              <a:gd name="T35" fmla="*/ 3840 h 9536"/>
              <a:gd name="T36" fmla="*/ 4352 w 11520"/>
              <a:gd name="T37" fmla="*/ 3936 h 9536"/>
              <a:gd name="T38" fmla="*/ 4160 w 11520"/>
              <a:gd name="T39" fmla="*/ 3968 h 9536"/>
              <a:gd name="T40" fmla="*/ 3808 w 11520"/>
              <a:gd name="T41" fmla="*/ 3776 h 9536"/>
              <a:gd name="T42" fmla="*/ 3232 w 11520"/>
              <a:gd name="T43" fmla="*/ 3808 h 9536"/>
              <a:gd name="T44" fmla="*/ 2880 w 11520"/>
              <a:gd name="T45" fmla="*/ 4352 h 9536"/>
              <a:gd name="T46" fmla="*/ 2880 w 11520"/>
              <a:gd name="T47" fmla="*/ 5056 h 9536"/>
              <a:gd name="T48" fmla="*/ 3296 w 11520"/>
              <a:gd name="T49" fmla="*/ 5600 h 9536"/>
              <a:gd name="T50" fmla="*/ 3840 w 11520"/>
              <a:gd name="T51" fmla="*/ 5632 h 9536"/>
              <a:gd name="T52" fmla="*/ 4064 w 11520"/>
              <a:gd name="T53" fmla="*/ 5504 h 9536"/>
              <a:gd name="T54" fmla="*/ 4352 w 11520"/>
              <a:gd name="T55" fmla="*/ 5408 h 9536"/>
              <a:gd name="T56" fmla="*/ 4512 w 11520"/>
              <a:gd name="T57" fmla="*/ 5632 h 9536"/>
              <a:gd name="T58" fmla="*/ 4288 w 11520"/>
              <a:gd name="T59" fmla="*/ 5920 h 9536"/>
              <a:gd name="T60" fmla="*/ 3648 w 11520"/>
              <a:gd name="T61" fmla="*/ 6144 h 9536"/>
              <a:gd name="T62" fmla="*/ 5952 w 11520"/>
              <a:gd name="T63" fmla="*/ 5920 h 9536"/>
              <a:gd name="T64" fmla="*/ 5696 w 11520"/>
              <a:gd name="T65" fmla="*/ 6112 h 9536"/>
              <a:gd name="T66" fmla="*/ 5440 w 11520"/>
              <a:gd name="T67" fmla="*/ 5920 h 9536"/>
              <a:gd name="T68" fmla="*/ 4960 w 11520"/>
              <a:gd name="T69" fmla="*/ 3840 h 9536"/>
              <a:gd name="T70" fmla="*/ 4768 w 11520"/>
              <a:gd name="T71" fmla="*/ 3616 h 9536"/>
              <a:gd name="T72" fmla="*/ 4960 w 11520"/>
              <a:gd name="T73" fmla="*/ 3392 h 9536"/>
              <a:gd name="T74" fmla="*/ 6560 w 11520"/>
              <a:gd name="T75" fmla="*/ 3456 h 9536"/>
              <a:gd name="T76" fmla="*/ 6560 w 11520"/>
              <a:gd name="T77" fmla="*/ 3776 h 9536"/>
              <a:gd name="T78" fmla="*/ 5952 w 11520"/>
              <a:gd name="T79" fmla="*/ 3840 h 9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20" h="9536">
                <a:moveTo>
                  <a:pt x="6720" y="0"/>
                </a:moveTo>
                <a:cubicBezTo>
                  <a:pt x="5408" y="0"/>
                  <a:pt x="4192" y="512"/>
                  <a:pt x="3296" y="1472"/>
                </a:cubicBezTo>
                <a:cubicBezTo>
                  <a:pt x="3168" y="1600"/>
                  <a:pt x="3168" y="1792"/>
                  <a:pt x="3296" y="1920"/>
                </a:cubicBezTo>
                <a:cubicBezTo>
                  <a:pt x="3424" y="2048"/>
                  <a:pt x="3616" y="2048"/>
                  <a:pt x="3744" y="1920"/>
                </a:cubicBezTo>
                <a:cubicBezTo>
                  <a:pt x="4544" y="1088"/>
                  <a:pt x="5600" y="640"/>
                  <a:pt x="6720" y="640"/>
                </a:cubicBezTo>
                <a:cubicBezTo>
                  <a:pt x="8992" y="640"/>
                  <a:pt x="10848" y="2496"/>
                  <a:pt x="10848" y="4768"/>
                </a:cubicBezTo>
                <a:cubicBezTo>
                  <a:pt x="10848" y="7040"/>
                  <a:pt x="8992" y="8896"/>
                  <a:pt x="6720" y="8896"/>
                </a:cubicBezTo>
                <a:cubicBezTo>
                  <a:pt x="5760" y="8896"/>
                  <a:pt x="4832" y="8544"/>
                  <a:pt x="4096" y="7936"/>
                </a:cubicBezTo>
                <a:lnTo>
                  <a:pt x="6720" y="7936"/>
                </a:lnTo>
                <a:cubicBezTo>
                  <a:pt x="8480" y="7936"/>
                  <a:pt x="9920" y="6496"/>
                  <a:pt x="9920" y="4736"/>
                </a:cubicBezTo>
                <a:cubicBezTo>
                  <a:pt x="9920" y="2976"/>
                  <a:pt x="8480" y="1536"/>
                  <a:pt x="6720" y="1536"/>
                </a:cubicBezTo>
                <a:cubicBezTo>
                  <a:pt x="6528" y="1536"/>
                  <a:pt x="6400" y="1664"/>
                  <a:pt x="6400" y="1856"/>
                </a:cubicBezTo>
                <a:cubicBezTo>
                  <a:pt x="6400" y="2048"/>
                  <a:pt x="6528" y="2176"/>
                  <a:pt x="6720" y="2176"/>
                </a:cubicBezTo>
                <a:cubicBezTo>
                  <a:pt x="8128" y="2176"/>
                  <a:pt x="9280" y="3328"/>
                  <a:pt x="9280" y="4736"/>
                </a:cubicBezTo>
                <a:cubicBezTo>
                  <a:pt x="9280" y="6144"/>
                  <a:pt x="8128" y="7296"/>
                  <a:pt x="6720" y="7296"/>
                </a:cubicBezTo>
                <a:lnTo>
                  <a:pt x="320" y="7296"/>
                </a:lnTo>
                <a:cubicBezTo>
                  <a:pt x="160" y="7296"/>
                  <a:pt x="0" y="7424"/>
                  <a:pt x="0" y="7616"/>
                </a:cubicBezTo>
                <a:cubicBezTo>
                  <a:pt x="0" y="7776"/>
                  <a:pt x="160" y="7936"/>
                  <a:pt x="320" y="7936"/>
                </a:cubicBezTo>
                <a:lnTo>
                  <a:pt x="3200" y="7936"/>
                </a:lnTo>
                <a:cubicBezTo>
                  <a:pt x="4096" y="8960"/>
                  <a:pt x="5376" y="9536"/>
                  <a:pt x="6752" y="9536"/>
                </a:cubicBezTo>
                <a:cubicBezTo>
                  <a:pt x="9376" y="9536"/>
                  <a:pt x="11520" y="7392"/>
                  <a:pt x="11520" y="4768"/>
                </a:cubicBezTo>
                <a:cubicBezTo>
                  <a:pt x="11520" y="2144"/>
                  <a:pt x="9344" y="0"/>
                  <a:pt x="6720" y="0"/>
                </a:cubicBezTo>
                <a:close/>
                <a:moveTo>
                  <a:pt x="3648" y="6144"/>
                </a:moveTo>
                <a:cubicBezTo>
                  <a:pt x="3456" y="6144"/>
                  <a:pt x="3264" y="6112"/>
                  <a:pt x="3104" y="6048"/>
                </a:cubicBezTo>
                <a:cubicBezTo>
                  <a:pt x="2944" y="5984"/>
                  <a:pt x="2784" y="5888"/>
                  <a:pt x="2688" y="5760"/>
                </a:cubicBezTo>
                <a:cubicBezTo>
                  <a:pt x="2560" y="5632"/>
                  <a:pt x="2464" y="5504"/>
                  <a:pt x="2400" y="5312"/>
                </a:cubicBezTo>
                <a:cubicBezTo>
                  <a:pt x="2336" y="5120"/>
                  <a:pt x="2304" y="4928"/>
                  <a:pt x="2304" y="4704"/>
                </a:cubicBezTo>
                <a:cubicBezTo>
                  <a:pt x="2304" y="4480"/>
                  <a:pt x="2336" y="4288"/>
                  <a:pt x="2400" y="4096"/>
                </a:cubicBezTo>
                <a:cubicBezTo>
                  <a:pt x="2464" y="3936"/>
                  <a:pt x="2560" y="3776"/>
                  <a:pt x="2656" y="3648"/>
                </a:cubicBezTo>
                <a:cubicBezTo>
                  <a:pt x="2752" y="3520"/>
                  <a:pt x="2912" y="3424"/>
                  <a:pt x="3040" y="3360"/>
                </a:cubicBezTo>
                <a:cubicBezTo>
                  <a:pt x="3200" y="3296"/>
                  <a:pt x="3360" y="3264"/>
                  <a:pt x="3520" y="3264"/>
                </a:cubicBezTo>
                <a:cubicBezTo>
                  <a:pt x="3648" y="3264"/>
                  <a:pt x="3776" y="3296"/>
                  <a:pt x="3872" y="3328"/>
                </a:cubicBezTo>
                <a:cubicBezTo>
                  <a:pt x="3968" y="3360"/>
                  <a:pt x="4064" y="3392"/>
                  <a:pt x="4160" y="3456"/>
                </a:cubicBezTo>
                <a:cubicBezTo>
                  <a:pt x="4224" y="3488"/>
                  <a:pt x="4288" y="3552"/>
                  <a:pt x="4352" y="3616"/>
                </a:cubicBezTo>
                <a:cubicBezTo>
                  <a:pt x="4384" y="3680"/>
                  <a:pt x="4416" y="3712"/>
                  <a:pt x="4416" y="3744"/>
                </a:cubicBezTo>
                <a:lnTo>
                  <a:pt x="4416" y="3840"/>
                </a:lnTo>
                <a:cubicBezTo>
                  <a:pt x="4416" y="3872"/>
                  <a:pt x="4384" y="3872"/>
                  <a:pt x="4384" y="3904"/>
                </a:cubicBezTo>
                <a:lnTo>
                  <a:pt x="4352" y="3936"/>
                </a:lnTo>
                <a:cubicBezTo>
                  <a:pt x="4352" y="3936"/>
                  <a:pt x="4320" y="3968"/>
                  <a:pt x="4288" y="3968"/>
                </a:cubicBezTo>
                <a:cubicBezTo>
                  <a:pt x="4256" y="4000"/>
                  <a:pt x="4192" y="4000"/>
                  <a:pt x="4160" y="3968"/>
                </a:cubicBezTo>
                <a:cubicBezTo>
                  <a:pt x="4128" y="3936"/>
                  <a:pt x="4064" y="3904"/>
                  <a:pt x="4000" y="3872"/>
                </a:cubicBezTo>
                <a:lnTo>
                  <a:pt x="3808" y="3776"/>
                </a:lnTo>
                <a:cubicBezTo>
                  <a:pt x="3744" y="3744"/>
                  <a:pt x="3648" y="3712"/>
                  <a:pt x="3552" y="3712"/>
                </a:cubicBezTo>
                <a:cubicBezTo>
                  <a:pt x="3424" y="3712"/>
                  <a:pt x="3328" y="3744"/>
                  <a:pt x="3232" y="3808"/>
                </a:cubicBezTo>
                <a:cubicBezTo>
                  <a:pt x="3136" y="3872"/>
                  <a:pt x="3072" y="3936"/>
                  <a:pt x="3008" y="4032"/>
                </a:cubicBezTo>
                <a:cubicBezTo>
                  <a:pt x="2944" y="4128"/>
                  <a:pt x="2912" y="4224"/>
                  <a:pt x="2880" y="4352"/>
                </a:cubicBezTo>
                <a:cubicBezTo>
                  <a:pt x="2848" y="4480"/>
                  <a:pt x="2816" y="4576"/>
                  <a:pt x="2816" y="4704"/>
                </a:cubicBezTo>
                <a:cubicBezTo>
                  <a:pt x="2816" y="4832"/>
                  <a:pt x="2848" y="4960"/>
                  <a:pt x="2880" y="5056"/>
                </a:cubicBezTo>
                <a:cubicBezTo>
                  <a:pt x="2912" y="5184"/>
                  <a:pt x="2976" y="5280"/>
                  <a:pt x="3040" y="5376"/>
                </a:cubicBezTo>
                <a:cubicBezTo>
                  <a:pt x="3104" y="5472"/>
                  <a:pt x="3200" y="5536"/>
                  <a:pt x="3296" y="5600"/>
                </a:cubicBezTo>
                <a:cubicBezTo>
                  <a:pt x="3392" y="5664"/>
                  <a:pt x="3520" y="5696"/>
                  <a:pt x="3648" y="5664"/>
                </a:cubicBezTo>
                <a:cubicBezTo>
                  <a:pt x="3712" y="5664"/>
                  <a:pt x="3776" y="5664"/>
                  <a:pt x="3840" y="5632"/>
                </a:cubicBezTo>
                <a:cubicBezTo>
                  <a:pt x="3904" y="5600"/>
                  <a:pt x="3936" y="5600"/>
                  <a:pt x="3968" y="5568"/>
                </a:cubicBezTo>
                <a:cubicBezTo>
                  <a:pt x="4000" y="5536"/>
                  <a:pt x="4032" y="5536"/>
                  <a:pt x="4064" y="5504"/>
                </a:cubicBezTo>
                <a:cubicBezTo>
                  <a:pt x="4096" y="5472"/>
                  <a:pt x="4128" y="5440"/>
                  <a:pt x="4160" y="5440"/>
                </a:cubicBezTo>
                <a:cubicBezTo>
                  <a:pt x="4224" y="5408"/>
                  <a:pt x="4288" y="5376"/>
                  <a:pt x="4352" y="5408"/>
                </a:cubicBezTo>
                <a:cubicBezTo>
                  <a:pt x="4416" y="5440"/>
                  <a:pt x="4448" y="5472"/>
                  <a:pt x="4480" y="5504"/>
                </a:cubicBezTo>
                <a:cubicBezTo>
                  <a:pt x="4512" y="5536"/>
                  <a:pt x="4512" y="5600"/>
                  <a:pt x="4512" y="5632"/>
                </a:cubicBezTo>
                <a:cubicBezTo>
                  <a:pt x="4512" y="5664"/>
                  <a:pt x="4480" y="5696"/>
                  <a:pt x="4448" y="5760"/>
                </a:cubicBezTo>
                <a:cubicBezTo>
                  <a:pt x="4416" y="5824"/>
                  <a:pt x="4352" y="5856"/>
                  <a:pt x="4288" y="5920"/>
                </a:cubicBezTo>
                <a:cubicBezTo>
                  <a:pt x="4224" y="5984"/>
                  <a:pt x="4128" y="6016"/>
                  <a:pt x="4032" y="6048"/>
                </a:cubicBezTo>
                <a:cubicBezTo>
                  <a:pt x="3904" y="6112"/>
                  <a:pt x="3776" y="6144"/>
                  <a:pt x="3648" y="6144"/>
                </a:cubicBezTo>
                <a:close/>
                <a:moveTo>
                  <a:pt x="5952" y="3840"/>
                </a:moveTo>
                <a:lnTo>
                  <a:pt x="5952" y="5920"/>
                </a:lnTo>
                <a:cubicBezTo>
                  <a:pt x="5952" y="5984"/>
                  <a:pt x="5920" y="6016"/>
                  <a:pt x="5888" y="6048"/>
                </a:cubicBezTo>
                <a:cubicBezTo>
                  <a:pt x="5856" y="6080"/>
                  <a:pt x="5792" y="6112"/>
                  <a:pt x="5696" y="6112"/>
                </a:cubicBezTo>
                <a:cubicBezTo>
                  <a:pt x="5600" y="6112"/>
                  <a:pt x="5536" y="6080"/>
                  <a:pt x="5504" y="6048"/>
                </a:cubicBezTo>
                <a:cubicBezTo>
                  <a:pt x="5472" y="6016"/>
                  <a:pt x="5440" y="5952"/>
                  <a:pt x="5440" y="5920"/>
                </a:cubicBezTo>
                <a:lnTo>
                  <a:pt x="5440" y="3840"/>
                </a:lnTo>
                <a:lnTo>
                  <a:pt x="4960" y="3840"/>
                </a:lnTo>
                <a:cubicBezTo>
                  <a:pt x="4928" y="3840"/>
                  <a:pt x="4864" y="3808"/>
                  <a:pt x="4832" y="3776"/>
                </a:cubicBezTo>
                <a:cubicBezTo>
                  <a:pt x="4800" y="3744"/>
                  <a:pt x="4768" y="3680"/>
                  <a:pt x="4768" y="3616"/>
                </a:cubicBezTo>
                <a:cubicBezTo>
                  <a:pt x="4768" y="3552"/>
                  <a:pt x="4800" y="3488"/>
                  <a:pt x="4832" y="3456"/>
                </a:cubicBezTo>
                <a:cubicBezTo>
                  <a:pt x="4864" y="3424"/>
                  <a:pt x="4928" y="3392"/>
                  <a:pt x="4960" y="3392"/>
                </a:cubicBezTo>
                <a:lnTo>
                  <a:pt x="6432" y="3392"/>
                </a:lnTo>
                <a:cubicBezTo>
                  <a:pt x="6496" y="3392"/>
                  <a:pt x="6528" y="3424"/>
                  <a:pt x="6560" y="3456"/>
                </a:cubicBezTo>
                <a:cubicBezTo>
                  <a:pt x="6592" y="3488"/>
                  <a:pt x="6624" y="3552"/>
                  <a:pt x="6624" y="3616"/>
                </a:cubicBezTo>
                <a:cubicBezTo>
                  <a:pt x="6624" y="3712"/>
                  <a:pt x="6592" y="3744"/>
                  <a:pt x="6560" y="3776"/>
                </a:cubicBezTo>
                <a:cubicBezTo>
                  <a:pt x="6528" y="3808"/>
                  <a:pt x="6464" y="3840"/>
                  <a:pt x="6432" y="3840"/>
                </a:cubicBezTo>
                <a:lnTo>
                  <a:pt x="5952" y="38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0" name="iconfont-10187-1799691"/>
          <p:cNvSpPr/>
          <p:nvPr/>
        </p:nvSpPr>
        <p:spPr>
          <a:xfrm>
            <a:off x="3080614" y="3012807"/>
            <a:ext cx="609685" cy="504726"/>
          </a:xfrm>
          <a:custGeom>
            <a:avLst/>
            <a:gdLst>
              <a:gd name="T0" fmla="*/ 3296 w 11520"/>
              <a:gd name="T1" fmla="*/ 1472 h 9536"/>
              <a:gd name="T2" fmla="*/ 3744 w 11520"/>
              <a:gd name="T3" fmla="*/ 1920 h 9536"/>
              <a:gd name="T4" fmla="*/ 10848 w 11520"/>
              <a:gd name="T5" fmla="*/ 4768 h 9536"/>
              <a:gd name="T6" fmla="*/ 4096 w 11520"/>
              <a:gd name="T7" fmla="*/ 7936 h 9536"/>
              <a:gd name="T8" fmla="*/ 9920 w 11520"/>
              <a:gd name="T9" fmla="*/ 4736 h 9536"/>
              <a:gd name="T10" fmla="*/ 6400 w 11520"/>
              <a:gd name="T11" fmla="*/ 1856 h 9536"/>
              <a:gd name="T12" fmla="*/ 9280 w 11520"/>
              <a:gd name="T13" fmla="*/ 4736 h 9536"/>
              <a:gd name="T14" fmla="*/ 320 w 11520"/>
              <a:gd name="T15" fmla="*/ 7296 h 9536"/>
              <a:gd name="T16" fmla="*/ 320 w 11520"/>
              <a:gd name="T17" fmla="*/ 7936 h 9536"/>
              <a:gd name="T18" fmla="*/ 6752 w 11520"/>
              <a:gd name="T19" fmla="*/ 9536 h 9536"/>
              <a:gd name="T20" fmla="*/ 6720 w 11520"/>
              <a:gd name="T21" fmla="*/ 0 h 9536"/>
              <a:gd name="T22" fmla="*/ 4320 w 11520"/>
              <a:gd name="T23" fmla="*/ 5888 h 9536"/>
              <a:gd name="T24" fmla="*/ 4224 w 11520"/>
              <a:gd name="T25" fmla="*/ 6048 h 9536"/>
              <a:gd name="T26" fmla="*/ 3936 w 11520"/>
              <a:gd name="T27" fmla="*/ 6016 h 9536"/>
              <a:gd name="T28" fmla="*/ 3680 w 11520"/>
              <a:gd name="T29" fmla="*/ 4448 h 9536"/>
              <a:gd name="T30" fmla="*/ 3584 w 11520"/>
              <a:gd name="T31" fmla="*/ 4448 h 9536"/>
              <a:gd name="T32" fmla="*/ 3104 w 11520"/>
              <a:gd name="T33" fmla="*/ 6048 h 9536"/>
              <a:gd name="T34" fmla="*/ 2848 w 11520"/>
              <a:gd name="T35" fmla="*/ 6080 h 9536"/>
              <a:gd name="T36" fmla="*/ 2752 w 11520"/>
              <a:gd name="T37" fmla="*/ 5984 h 9536"/>
              <a:gd name="T38" fmla="*/ 2496 w 11520"/>
              <a:gd name="T39" fmla="*/ 5184 h 9536"/>
              <a:gd name="T40" fmla="*/ 2208 w 11520"/>
              <a:gd name="T41" fmla="*/ 4352 h 9536"/>
              <a:gd name="T42" fmla="*/ 1984 w 11520"/>
              <a:gd name="T43" fmla="*/ 5792 h 9536"/>
              <a:gd name="T44" fmla="*/ 1728 w 11520"/>
              <a:gd name="T45" fmla="*/ 6048 h 9536"/>
              <a:gd name="T46" fmla="*/ 1536 w 11520"/>
              <a:gd name="T47" fmla="*/ 5760 h 9536"/>
              <a:gd name="T48" fmla="*/ 1952 w 11520"/>
              <a:gd name="T49" fmla="*/ 3392 h 9536"/>
              <a:gd name="T50" fmla="*/ 2336 w 11520"/>
              <a:gd name="T51" fmla="*/ 3392 h 9536"/>
              <a:gd name="T52" fmla="*/ 2912 w 11520"/>
              <a:gd name="T53" fmla="*/ 5248 h 9536"/>
              <a:gd name="T54" fmla="*/ 3456 w 11520"/>
              <a:gd name="T55" fmla="*/ 3392 h 9536"/>
              <a:gd name="T56" fmla="*/ 3840 w 11520"/>
              <a:gd name="T57" fmla="*/ 3392 h 9536"/>
              <a:gd name="T58" fmla="*/ 4320 w 11520"/>
              <a:gd name="T59" fmla="*/ 5792 h 9536"/>
              <a:gd name="T60" fmla="*/ 4640 w 11520"/>
              <a:gd name="T61" fmla="*/ 3520 h 9536"/>
              <a:gd name="T62" fmla="*/ 4768 w 11520"/>
              <a:gd name="T63" fmla="*/ 3424 h 9536"/>
              <a:gd name="T64" fmla="*/ 5920 w 11520"/>
              <a:gd name="T65" fmla="*/ 3456 h 9536"/>
              <a:gd name="T66" fmla="*/ 6400 w 11520"/>
              <a:gd name="T67" fmla="*/ 3808 h 9536"/>
              <a:gd name="T68" fmla="*/ 6304 w 11520"/>
              <a:gd name="T69" fmla="*/ 4672 h 9536"/>
              <a:gd name="T70" fmla="*/ 5728 w 11520"/>
              <a:gd name="T71" fmla="*/ 4896 h 9536"/>
              <a:gd name="T72" fmla="*/ 6592 w 11520"/>
              <a:gd name="T73" fmla="*/ 5824 h 9536"/>
              <a:gd name="T74" fmla="*/ 6336 w 11520"/>
              <a:gd name="T75" fmla="*/ 6112 h 9536"/>
              <a:gd name="T76" fmla="*/ 5152 w 11520"/>
              <a:gd name="T77" fmla="*/ 4992 h 9536"/>
              <a:gd name="T78" fmla="*/ 5088 w 11520"/>
              <a:gd name="T79" fmla="*/ 6048 h 9536"/>
              <a:gd name="T80" fmla="*/ 4704 w 11520"/>
              <a:gd name="T81" fmla="*/ 6048 h 9536"/>
              <a:gd name="T82" fmla="*/ 4640 w 11520"/>
              <a:gd name="T83" fmla="*/ 3648 h 9536"/>
              <a:gd name="T84" fmla="*/ 5536 w 11520"/>
              <a:gd name="T85" fmla="*/ 4512 h 9536"/>
              <a:gd name="T86" fmla="*/ 5952 w 11520"/>
              <a:gd name="T87" fmla="*/ 4160 h 9536"/>
              <a:gd name="T88" fmla="*/ 5824 w 11520"/>
              <a:gd name="T89" fmla="*/ 3904 h 9536"/>
              <a:gd name="T90" fmla="*/ 5120 w 11520"/>
              <a:gd name="T91" fmla="*/ 3840 h 9536"/>
              <a:gd name="T92" fmla="*/ 7328 w 11520"/>
              <a:gd name="T93" fmla="*/ 5856 h 9536"/>
              <a:gd name="T94" fmla="*/ 7072 w 11520"/>
              <a:gd name="T95" fmla="*/ 6112 h 9536"/>
              <a:gd name="T96" fmla="*/ 6816 w 11520"/>
              <a:gd name="T97" fmla="*/ 5856 h 9536"/>
              <a:gd name="T98" fmla="*/ 7072 w 11520"/>
              <a:gd name="T99" fmla="*/ 3328 h 9536"/>
              <a:gd name="T100" fmla="*/ 7328 w 11520"/>
              <a:gd name="T101" fmla="*/ 3584 h 9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20" h="9536">
                <a:moveTo>
                  <a:pt x="6720" y="0"/>
                </a:moveTo>
                <a:cubicBezTo>
                  <a:pt x="5408" y="0"/>
                  <a:pt x="4192" y="512"/>
                  <a:pt x="3296" y="1472"/>
                </a:cubicBezTo>
                <a:cubicBezTo>
                  <a:pt x="3168" y="1600"/>
                  <a:pt x="3168" y="1792"/>
                  <a:pt x="3296" y="1920"/>
                </a:cubicBezTo>
                <a:cubicBezTo>
                  <a:pt x="3424" y="2048"/>
                  <a:pt x="3616" y="2048"/>
                  <a:pt x="3744" y="1920"/>
                </a:cubicBezTo>
                <a:cubicBezTo>
                  <a:pt x="4544" y="1088"/>
                  <a:pt x="5600" y="640"/>
                  <a:pt x="6720" y="640"/>
                </a:cubicBezTo>
                <a:cubicBezTo>
                  <a:pt x="8992" y="640"/>
                  <a:pt x="10848" y="2496"/>
                  <a:pt x="10848" y="4768"/>
                </a:cubicBezTo>
                <a:cubicBezTo>
                  <a:pt x="10848" y="7040"/>
                  <a:pt x="8992" y="8896"/>
                  <a:pt x="6720" y="8896"/>
                </a:cubicBezTo>
                <a:cubicBezTo>
                  <a:pt x="5760" y="8896"/>
                  <a:pt x="4832" y="8544"/>
                  <a:pt x="4096" y="7936"/>
                </a:cubicBezTo>
                <a:lnTo>
                  <a:pt x="6720" y="7936"/>
                </a:lnTo>
                <a:cubicBezTo>
                  <a:pt x="8480" y="7936"/>
                  <a:pt x="9920" y="6496"/>
                  <a:pt x="9920" y="4736"/>
                </a:cubicBezTo>
                <a:cubicBezTo>
                  <a:pt x="9920" y="2976"/>
                  <a:pt x="8480" y="1536"/>
                  <a:pt x="6720" y="1536"/>
                </a:cubicBezTo>
                <a:cubicBezTo>
                  <a:pt x="6528" y="1536"/>
                  <a:pt x="6400" y="1664"/>
                  <a:pt x="6400" y="1856"/>
                </a:cubicBezTo>
                <a:cubicBezTo>
                  <a:pt x="6400" y="2048"/>
                  <a:pt x="6528" y="2176"/>
                  <a:pt x="6720" y="2176"/>
                </a:cubicBezTo>
                <a:cubicBezTo>
                  <a:pt x="8128" y="2176"/>
                  <a:pt x="9280" y="3328"/>
                  <a:pt x="9280" y="4736"/>
                </a:cubicBezTo>
                <a:cubicBezTo>
                  <a:pt x="9280" y="6144"/>
                  <a:pt x="8128" y="7296"/>
                  <a:pt x="6720" y="7296"/>
                </a:cubicBezTo>
                <a:lnTo>
                  <a:pt x="320" y="7296"/>
                </a:lnTo>
                <a:cubicBezTo>
                  <a:pt x="160" y="7296"/>
                  <a:pt x="0" y="7424"/>
                  <a:pt x="0" y="7616"/>
                </a:cubicBezTo>
                <a:cubicBezTo>
                  <a:pt x="0" y="7776"/>
                  <a:pt x="160" y="7936"/>
                  <a:pt x="320" y="7936"/>
                </a:cubicBezTo>
                <a:lnTo>
                  <a:pt x="3200" y="7936"/>
                </a:lnTo>
                <a:cubicBezTo>
                  <a:pt x="4096" y="8960"/>
                  <a:pt x="5376" y="9536"/>
                  <a:pt x="6752" y="9536"/>
                </a:cubicBezTo>
                <a:cubicBezTo>
                  <a:pt x="9376" y="9536"/>
                  <a:pt x="11520" y="7392"/>
                  <a:pt x="11520" y="4768"/>
                </a:cubicBezTo>
                <a:cubicBezTo>
                  <a:pt x="11520" y="2144"/>
                  <a:pt x="9344" y="0"/>
                  <a:pt x="6720" y="0"/>
                </a:cubicBezTo>
                <a:close/>
                <a:moveTo>
                  <a:pt x="4320" y="5792"/>
                </a:moveTo>
                <a:lnTo>
                  <a:pt x="4320" y="5888"/>
                </a:lnTo>
                <a:cubicBezTo>
                  <a:pt x="4320" y="5920"/>
                  <a:pt x="4320" y="5952"/>
                  <a:pt x="4288" y="5984"/>
                </a:cubicBezTo>
                <a:cubicBezTo>
                  <a:pt x="4256" y="6016"/>
                  <a:pt x="4256" y="6048"/>
                  <a:pt x="4224" y="6048"/>
                </a:cubicBezTo>
                <a:cubicBezTo>
                  <a:pt x="4192" y="6048"/>
                  <a:pt x="4160" y="6080"/>
                  <a:pt x="4096" y="6080"/>
                </a:cubicBezTo>
                <a:cubicBezTo>
                  <a:pt x="4000" y="6080"/>
                  <a:pt x="3968" y="6048"/>
                  <a:pt x="3936" y="6016"/>
                </a:cubicBezTo>
                <a:cubicBezTo>
                  <a:pt x="3904" y="5984"/>
                  <a:pt x="3872" y="5920"/>
                  <a:pt x="3872" y="5824"/>
                </a:cubicBezTo>
                <a:lnTo>
                  <a:pt x="3680" y="4448"/>
                </a:lnTo>
                <a:cubicBezTo>
                  <a:pt x="3680" y="4384"/>
                  <a:pt x="3648" y="4352"/>
                  <a:pt x="3648" y="4352"/>
                </a:cubicBezTo>
                <a:cubicBezTo>
                  <a:pt x="3648" y="4352"/>
                  <a:pt x="3616" y="4384"/>
                  <a:pt x="3584" y="4448"/>
                </a:cubicBezTo>
                <a:lnTo>
                  <a:pt x="3168" y="5920"/>
                </a:lnTo>
                <a:cubicBezTo>
                  <a:pt x="3168" y="5984"/>
                  <a:pt x="3136" y="6016"/>
                  <a:pt x="3104" y="6048"/>
                </a:cubicBezTo>
                <a:cubicBezTo>
                  <a:pt x="3072" y="6080"/>
                  <a:pt x="3008" y="6080"/>
                  <a:pt x="2944" y="6080"/>
                </a:cubicBezTo>
                <a:lnTo>
                  <a:pt x="2848" y="6080"/>
                </a:lnTo>
                <a:cubicBezTo>
                  <a:pt x="2816" y="6080"/>
                  <a:pt x="2784" y="6048"/>
                  <a:pt x="2784" y="6048"/>
                </a:cubicBezTo>
                <a:cubicBezTo>
                  <a:pt x="2752" y="6048"/>
                  <a:pt x="2752" y="6016"/>
                  <a:pt x="2752" y="5984"/>
                </a:cubicBezTo>
                <a:cubicBezTo>
                  <a:pt x="2752" y="5952"/>
                  <a:pt x="2720" y="5952"/>
                  <a:pt x="2720" y="5920"/>
                </a:cubicBezTo>
                <a:cubicBezTo>
                  <a:pt x="2656" y="5664"/>
                  <a:pt x="2560" y="5440"/>
                  <a:pt x="2496" y="5184"/>
                </a:cubicBezTo>
                <a:cubicBezTo>
                  <a:pt x="2432" y="4928"/>
                  <a:pt x="2336" y="4704"/>
                  <a:pt x="2272" y="4448"/>
                </a:cubicBezTo>
                <a:cubicBezTo>
                  <a:pt x="2240" y="4384"/>
                  <a:pt x="2240" y="4352"/>
                  <a:pt x="2208" y="4352"/>
                </a:cubicBezTo>
                <a:cubicBezTo>
                  <a:pt x="2176" y="4352"/>
                  <a:pt x="2176" y="4384"/>
                  <a:pt x="2176" y="4448"/>
                </a:cubicBezTo>
                <a:lnTo>
                  <a:pt x="1984" y="5792"/>
                </a:lnTo>
                <a:cubicBezTo>
                  <a:pt x="1984" y="5888"/>
                  <a:pt x="1952" y="5952"/>
                  <a:pt x="1920" y="5984"/>
                </a:cubicBezTo>
                <a:cubicBezTo>
                  <a:pt x="1888" y="6016"/>
                  <a:pt x="1824" y="6048"/>
                  <a:pt x="1728" y="6048"/>
                </a:cubicBezTo>
                <a:cubicBezTo>
                  <a:pt x="1664" y="6048"/>
                  <a:pt x="1600" y="6016"/>
                  <a:pt x="1568" y="5984"/>
                </a:cubicBezTo>
                <a:cubicBezTo>
                  <a:pt x="1536" y="5952"/>
                  <a:pt x="1536" y="5856"/>
                  <a:pt x="1536" y="5760"/>
                </a:cubicBezTo>
                <a:lnTo>
                  <a:pt x="1856" y="3584"/>
                </a:lnTo>
                <a:cubicBezTo>
                  <a:pt x="1856" y="3488"/>
                  <a:pt x="1888" y="3424"/>
                  <a:pt x="1952" y="3392"/>
                </a:cubicBezTo>
                <a:cubicBezTo>
                  <a:pt x="2016" y="3328"/>
                  <a:pt x="2080" y="3328"/>
                  <a:pt x="2144" y="3328"/>
                </a:cubicBezTo>
                <a:cubicBezTo>
                  <a:pt x="2240" y="3328"/>
                  <a:pt x="2304" y="3360"/>
                  <a:pt x="2336" y="3392"/>
                </a:cubicBezTo>
                <a:cubicBezTo>
                  <a:pt x="2400" y="3424"/>
                  <a:pt x="2432" y="3520"/>
                  <a:pt x="2464" y="3648"/>
                </a:cubicBezTo>
                <a:lnTo>
                  <a:pt x="2912" y="5248"/>
                </a:lnTo>
                <a:lnTo>
                  <a:pt x="3328" y="3648"/>
                </a:lnTo>
                <a:cubicBezTo>
                  <a:pt x="3360" y="3520"/>
                  <a:pt x="3392" y="3456"/>
                  <a:pt x="3456" y="3392"/>
                </a:cubicBezTo>
                <a:cubicBezTo>
                  <a:pt x="3520" y="3360"/>
                  <a:pt x="3584" y="3328"/>
                  <a:pt x="3648" y="3328"/>
                </a:cubicBezTo>
                <a:cubicBezTo>
                  <a:pt x="3712" y="3328"/>
                  <a:pt x="3776" y="3360"/>
                  <a:pt x="3840" y="3392"/>
                </a:cubicBezTo>
                <a:cubicBezTo>
                  <a:pt x="3904" y="3424"/>
                  <a:pt x="3936" y="3520"/>
                  <a:pt x="3968" y="3616"/>
                </a:cubicBezTo>
                <a:lnTo>
                  <a:pt x="4320" y="5792"/>
                </a:lnTo>
                <a:close/>
                <a:moveTo>
                  <a:pt x="4640" y="3648"/>
                </a:moveTo>
                <a:lnTo>
                  <a:pt x="4640" y="3520"/>
                </a:lnTo>
                <a:cubicBezTo>
                  <a:pt x="4640" y="3488"/>
                  <a:pt x="4672" y="3456"/>
                  <a:pt x="4672" y="3456"/>
                </a:cubicBezTo>
                <a:cubicBezTo>
                  <a:pt x="4704" y="3424"/>
                  <a:pt x="4736" y="3424"/>
                  <a:pt x="4768" y="3424"/>
                </a:cubicBezTo>
                <a:lnTo>
                  <a:pt x="5504" y="3424"/>
                </a:lnTo>
                <a:cubicBezTo>
                  <a:pt x="5664" y="3424"/>
                  <a:pt x="5792" y="3424"/>
                  <a:pt x="5920" y="3456"/>
                </a:cubicBezTo>
                <a:cubicBezTo>
                  <a:pt x="6048" y="3488"/>
                  <a:pt x="6144" y="3520"/>
                  <a:pt x="6208" y="3584"/>
                </a:cubicBezTo>
                <a:cubicBezTo>
                  <a:pt x="6272" y="3648"/>
                  <a:pt x="6336" y="3712"/>
                  <a:pt x="6400" y="3808"/>
                </a:cubicBezTo>
                <a:cubicBezTo>
                  <a:pt x="6432" y="3904"/>
                  <a:pt x="6464" y="4032"/>
                  <a:pt x="6464" y="4160"/>
                </a:cubicBezTo>
                <a:cubicBezTo>
                  <a:pt x="6464" y="4384"/>
                  <a:pt x="6400" y="4544"/>
                  <a:pt x="6304" y="4672"/>
                </a:cubicBezTo>
                <a:cubicBezTo>
                  <a:pt x="6208" y="4800"/>
                  <a:pt x="6080" y="4864"/>
                  <a:pt x="5888" y="4896"/>
                </a:cubicBezTo>
                <a:lnTo>
                  <a:pt x="5728" y="4896"/>
                </a:lnTo>
                <a:lnTo>
                  <a:pt x="6496" y="5632"/>
                </a:lnTo>
                <a:cubicBezTo>
                  <a:pt x="6560" y="5696"/>
                  <a:pt x="6560" y="5728"/>
                  <a:pt x="6592" y="5824"/>
                </a:cubicBezTo>
                <a:cubicBezTo>
                  <a:pt x="6592" y="5888"/>
                  <a:pt x="6560" y="5952"/>
                  <a:pt x="6528" y="6016"/>
                </a:cubicBezTo>
                <a:cubicBezTo>
                  <a:pt x="6464" y="6080"/>
                  <a:pt x="6400" y="6080"/>
                  <a:pt x="6336" y="6112"/>
                </a:cubicBezTo>
                <a:cubicBezTo>
                  <a:pt x="6272" y="6112"/>
                  <a:pt x="6208" y="6112"/>
                  <a:pt x="6176" y="6048"/>
                </a:cubicBezTo>
                <a:lnTo>
                  <a:pt x="5152" y="4992"/>
                </a:lnTo>
                <a:lnTo>
                  <a:pt x="5152" y="5920"/>
                </a:lnTo>
                <a:cubicBezTo>
                  <a:pt x="5152" y="5984"/>
                  <a:pt x="5120" y="6016"/>
                  <a:pt x="5088" y="6048"/>
                </a:cubicBezTo>
                <a:cubicBezTo>
                  <a:pt x="5056" y="6080"/>
                  <a:pt x="4992" y="6112"/>
                  <a:pt x="4896" y="6112"/>
                </a:cubicBezTo>
                <a:cubicBezTo>
                  <a:pt x="4800" y="6112"/>
                  <a:pt x="4736" y="6080"/>
                  <a:pt x="4704" y="6048"/>
                </a:cubicBezTo>
                <a:cubicBezTo>
                  <a:pt x="4672" y="6016"/>
                  <a:pt x="4640" y="5952"/>
                  <a:pt x="4640" y="5920"/>
                </a:cubicBezTo>
                <a:lnTo>
                  <a:pt x="4640" y="3648"/>
                </a:lnTo>
                <a:close/>
                <a:moveTo>
                  <a:pt x="5120" y="4512"/>
                </a:moveTo>
                <a:lnTo>
                  <a:pt x="5536" y="4512"/>
                </a:lnTo>
                <a:cubicBezTo>
                  <a:pt x="5664" y="4512"/>
                  <a:pt x="5792" y="4480"/>
                  <a:pt x="5856" y="4448"/>
                </a:cubicBezTo>
                <a:cubicBezTo>
                  <a:pt x="5920" y="4416"/>
                  <a:pt x="5952" y="4320"/>
                  <a:pt x="5952" y="4160"/>
                </a:cubicBezTo>
                <a:cubicBezTo>
                  <a:pt x="5952" y="4096"/>
                  <a:pt x="5952" y="4032"/>
                  <a:pt x="5920" y="4000"/>
                </a:cubicBezTo>
                <a:lnTo>
                  <a:pt x="5824" y="3904"/>
                </a:lnTo>
                <a:cubicBezTo>
                  <a:pt x="5792" y="3872"/>
                  <a:pt x="5728" y="3872"/>
                  <a:pt x="5696" y="3840"/>
                </a:cubicBezTo>
                <a:lnTo>
                  <a:pt x="5120" y="3840"/>
                </a:lnTo>
                <a:lnTo>
                  <a:pt x="5120" y="4512"/>
                </a:lnTo>
                <a:close/>
                <a:moveTo>
                  <a:pt x="7328" y="5856"/>
                </a:moveTo>
                <a:cubicBezTo>
                  <a:pt x="7328" y="5952"/>
                  <a:pt x="7296" y="5984"/>
                  <a:pt x="7264" y="6048"/>
                </a:cubicBezTo>
                <a:cubicBezTo>
                  <a:pt x="7232" y="6080"/>
                  <a:pt x="7168" y="6112"/>
                  <a:pt x="7072" y="6112"/>
                </a:cubicBezTo>
                <a:cubicBezTo>
                  <a:pt x="6976" y="6112"/>
                  <a:pt x="6912" y="6080"/>
                  <a:pt x="6880" y="6048"/>
                </a:cubicBezTo>
                <a:cubicBezTo>
                  <a:pt x="6848" y="6016"/>
                  <a:pt x="6816" y="5952"/>
                  <a:pt x="6816" y="5856"/>
                </a:cubicBezTo>
                <a:lnTo>
                  <a:pt x="6816" y="3584"/>
                </a:lnTo>
                <a:cubicBezTo>
                  <a:pt x="6816" y="3424"/>
                  <a:pt x="6912" y="3328"/>
                  <a:pt x="7072" y="3328"/>
                </a:cubicBezTo>
                <a:cubicBezTo>
                  <a:pt x="7168" y="3328"/>
                  <a:pt x="7232" y="3360"/>
                  <a:pt x="7264" y="3392"/>
                </a:cubicBezTo>
                <a:cubicBezTo>
                  <a:pt x="7296" y="3424"/>
                  <a:pt x="7328" y="3488"/>
                  <a:pt x="7328" y="3584"/>
                </a:cubicBezTo>
                <a:lnTo>
                  <a:pt x="7328" y="58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1" name="iconfont-10187-1761424"/>
          <p:cNvSpPr/>
          <p:nvPr/>
        </p:nvSpPr>
        <p:spPr>
          <a:xfrm>
            <a:off x="4992007" y="3121387"/>
            <a:ext cx="500785" cy="455997"/>
          </a:xfrm>
          <a:custGeom>
            <a:avLst/>
            <a:gdLst>
              <a:gd name="T0" fmla="*/ 11200 w 11520"/>
              <a:gd name="T1" fmla="*/ 0 h 10240"/>
              <a:gd name="T2" fmla="*/ 320 w 11520"/>
              <a:gd name="T3" fmla="*/ 0 h 10240"/>
              <a:gd name="T4" fmla="*/ 0 w 11520"/>
              <a:gd name="T5" fmla="*/ 320 h 10240"/>
              <a:gd name="T6" fmla="*/ 0 w 11520"/>
              <a:gd name="T7" fmla="*/ 9280 h 10240"/>
              <a:gd name="T8" fmla="*/ 320 w 11520"/>
              <a:gd name="T9" fmla="*/ 9600 h 10240"/>
              <a:gd name="T10" fmla="*/ 1920 w 11520"/>
              <a:gd name="T11" fmla="*/ 9600 h 10240"/>
              <a:gd name="T12" fmla="*/ 1920 w 11520"/>
              <a:gd name="T13" fmla="*/ 9920 h 10240"/>
              <a:gd name="T14" fmla="*/ 2240 w 11520"/>
              <a:gd name="T15" fmla="*/ 10240 h 10240"/>
              <a:gd name="T16" fmla="*/ 2560 w 11520"/>
              <a:gd name="T17" fmla="*/ 9920 h 10240"/>
              <a:gd name="T18" fmla="*/ 2560 w 11520"/>
              <a:gd name="T19" fmla="*/ 9600 h 10240"/>
              <a:gd name="T20" fmla="*/ 8960 w 11520"/>
              <a:gd name="T21" fmla="*/ 9600 h 10240"/>
              <a:gd name="T22" fmla="*/ 8960 w 11520"/>
              <a:gd name="T23" fmla="*/ 9920 h 10240"/>
              <a:gd name="T24" fmla="*/ 9280 w 11520"/>
              <a:gd name="T25" fmla="*/ 10240 h 10240"/>
              <a:gd name="T26" fmla="*/ 9600 w 11520"/>
              <a:gd name="T27" fmla="*/ 9920 h 10240"/>
              <a:gd name="T28" fmla="*/ 9600 w 11520"/>
              <a:gd name="T29" fmla="*/ 9600 h 10240"/>
              <a:gd name="T30" fmla="*/ 11200 w 11520"/>
              <a:gd name="T31" fmla="*/ 9600 h 10240"/>
              <a:gd name="T32" fmla="*/ 11520 w 11520"/>
              <a:gd name="T33" fmla="*/ 9280 h 10240"/>
              <a:gd name="T34" fmla="*/ 11520 w 11520"/>
              <a:gd name="T35" fmla="*/ 320 h 10240"/>
              <a:gd name="T36" fmla="*/ 11200 w 11520"/>
              <a:gd name="T37" fmla="*/ 0 h 10240"/>
              <a:gd name="T38" fmla="*/ 10880 w 11520"/>
              <a:gd name="T39" fmla="*/ 8960 h 10240"/>
              <a:gd name="T40" fmla="*/ 640 w 11520"/>
              <a:gd name="T41" fmla="*/ 8960 h 10240"/>
              <a:gd name="T42" fmla="*/ 640 w 11520"/>
              <a:gd name="T43" fmla="*/ 640 h 10240"/>
              <a:gd name="T44" fmla="*/ 10880 w 11520"/>
              <a:gd name="T45" fmla="*/ 640 h 10240"/>
              <a:gd name="T46" fmla="*/ 10880 w 11520"/>
              <a:gd name="T47" fmla="*/ 8960 h 10240"/>
              <a:gd name="T48" fmla="*/ 5760 w 11520"/>
              <a:gd name="T49" fmla="*/ 7680 h 10240"/>
              <a:gd name="T50" fmla="*/ 1984 w 11520"/>
              <a:gd name="T51" fmla="*/ 6272 h 10240"/>
              <a:gd name="T52" fmla="*/ 1920 w 11520"/>
              <a:gd name="T53" fmla="*/ 5888 h 10240"/>
              <a:gd name="T54" fmla="*/ 3872 w 11520"/>
              <a:gd name="T55" fmla="*/ 2080 h 10240"/>
              <a:gd name="T56" fmla="*/ 4160 w 11520"/>
              <a:gd name="T57" fmla="*/ 1920 h 10240"/>
              <a:gd name="T58" fmla="*/ 7360 w 11520"/>
              <a:gd name="T59" fmla="*/ 1920 h 10240"/>
              <a:gd name="T60" fmla="*/ 7648 w 11520"/>
              <a:gd name="T61" fmla="*/ 2080 h 10240"/>
              <a:gd name="T62" fmla="*/ 9600 w 11520"/>
              <a:gd name="T63" fmla="*/ 5888 h 10240"/>
              <a:gd name="T64" fmla="*/ 9536 w 11520"/>
              <a:gd name="T65" fmla="*/ 6272 h 10240"/>
              <a:gd name="T66" fmla="*/ 5760 w 11520"/>
              <a:gd name="T67" fmla="*/ 7680 h 10240"/>
              <a:gd name="T68" fmla="*/ 2624 w 11520"/>
              <a:gd name="T69" fmla="*/ 5952 h 10240"/>
              <a:gd name="T70" fmla="*/ 5760 w 11520"/>
              <a:gd name="T71" fmla="*/ 7040 h 10240"/>
              <a:gd name="T72" fmla="*/ 8896 w 11520"/>
              <a:gd name="T73" fmla="*/ 5952 h 10240"/>
              <a:gd name="T74" fmla="*/ 7136 w 11520"/>
              <a:gd name="T75" fmla="*/ 2560 h 10240"/>
              <a:gd name="T76" fmla="*/ 4320 w 11520"/>
              <a:gd name="T77" fmla="*/ 2560 h 10240"/>
              <a:gd name="T78" fmla="*/ 2624 w 11520"/>
              <a:gd name="T79" fmla="*/ 5952 h 10240"/>
              <a:gd name="T80" fmla="*/ 5760 w 11520"/>
              <a:gd name="T81" fmla="*/ 5760 h 10240"/>
              <a:gd name="T82" fmla="*/ 4096 w 11520"/>
              <a:gd name="T83" fmla="*/ 5376 h 10240"/>
              <a:gd name="T84" fmla="*/ 3936 w 11520"/>
              <a:gd name="T85" fmla="*/ 4960 h 10240"/>
              <a:gd name="T86" fmla="*/ 4352 w 11520"/>
              <a:gd name="T87" fmla="*/ 4800 h 10240"/>
              <a:gd name="T88" fmla="*/ 7104 w 11520"/>
              <a:gd name="T89" fmla="*/ 4800 h 10240"/>
              <a:gd name="T90" fmla="*/ 7520 w 11520"/>
              <a:gd name="T91" fmla="*/ 4960 h 10240"/>
              <a:gd name="T92" fmla="*/ 7360 w 11520"/>
              <a:gd name="T93" fmla="*/ 5376 h 10240"/>
              <a:gd name="T94" fmla="*/ 5760 w 11520"/>
              <a:gd name="T95" fmla="*/ 5760 h 10240"/>
              <a:gd name="T96" fmla="*/ 5760 w 11520"/>
              <a:gd name="T97" fmla="*/ 4480 h 10240"/>
              <a:gd name="T98" fmla="*/ 4672 w 11520"/>
              <a:gd name="T99" fmla="*/ 4256 h 10240"/>
              <a:gd name="T100" fmla="*/ 4512 w 11520"/>
              <a:gd name="T101" fmla="*/ 3840 h 10240"/>
              <a:gd name="T102" fmla="*/ 4928 w 11520"/>
              <a:gd name="T103" fmla="*/ 3680 h 10240"/>
              <a:gd name="T104" fmla="*/ 6528 w 11520"/>
              <a:gd name="T105" fmla="*/ 3680 h 10240"/>
              <a:gd name="T106" fmla="*/ 6944 w 11520"/>
              <a:gd name="T107" fmla="*/ 3840 h 10240"/>
              <a:gd name="T108" fmla="*/ 6784 w 11520"/>
              <a:gd name="T109" fmla="*/ 4256 h 10240"/>
              <a:gd name="T110" fmla="*/ 5760 w 11520"/>
              <a:gd name="T111" fmla="*/ 4480 h 10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0" h="10240">
                <a:moveTo>
                  <a:pt x="11200" y="0"/>
                </a:moveTo>
                <a:lnTo>
                  <a:pt x="320" y="0"/>
                </a:lnTo>
                <a:cubicBezTo>
                  <a:pt x="160" y="0"/>
                  <a:pt x="0" y="160"/>
                  <a:pt x="0" y="320"/>
                </a:cubicBezTo>
                <a:lnTo>
                  <a:pt x="0" y="9280"/>
                </a:lnTo>
                <a:cubicBezTo>
                  <a:pt x="0" y="9440"/>
                  <a:pt x="160" y="9600"/>
                  <a:pt x="320" y="9600"/>
                </a:cubicBezTo>
                <a:lnTo>
                  <a:pt x="1920" y="9600"/>
                </a:lnTo>
                <a:lnTo>
                  <a:pt x="1920" y="9920"/>
                </a:lnTo>
                <a:cubicBezTo>
                  <a:pt x="1920" y="10080"/>
                  <a:pt x="2080" y="10240"/>
                  <a:pt x="2240" y="10240"/>
                </a:cubicBezTo>
                <a:cubicBezTo>
                  <a:pt x="2400" y="10240"/>
                  <a:pt x="2560" y="10080"/>
                  <a:pt x="2560" y="9920"/>
                </a:cubicBezTo>
                <a:lnTo>
                  <a:pt x="2560" y="9600"/>
                </a:lnTo>
                <a:lnTo>
                  <a:pt x="8960" y="9600"/>
                </a:lnTo>
                <a:lnTo>
                  <a:pt x="8960" y="9920"/>
                </a:lnTo>
                <a:cubicBezTo>
                  <a:pt x="8960" y="10080"/>
                  <a:pt x="9120" y="10240"/>
                  <a:pt x="9280" y="10240"/>
                </a:cubicBezTo>
                <a:cubicBezTo>
                  <a:pt x="9440" y="10240"/>
                  <a:pt x="9600" y="10080"/>
                  <a:pt x="9600" y="9920"/>
                </a:cubicBezTo>
                <a:lnTo>
                  <a:pt x="9600" y="9600"/>
                </a:lnTo>
                <a:lnTo>
                  <a:pt x="11200" y="9600"/>
                </a:lnTo>
                <a:cubicBezTo>
                  <a:pt x="11360" y="9600"/>
                  <a:pt x="11520" y="9440"/>
                  <a:pt x="11520" y="9280"/>
                </a:cubicBezTo>
                <a:lnTo>
                  <a:pt x="11520" y="320"/>
                </a:lnTo>
                <a:cubicBezTo>
                  <a:pt x="11520" y="160"/>
                  <a:pt x="11360" y="0"/>
                  <a:pt x="11200" y="0"/>
                </a:cubicBezTo>
                <a:close/>
                <a:moveTo>
                  <a:pt x="10880" y="8960"/>
                </a:moveTo>
                <a:lnTo>
                  <a:pt x="640" y="8960"/>
                </a:lnTo>
                <a:lnTo>
                  <a:pt x="640" y="640"/>
                </a:lnTo>
                <a:lnTo>
                  <a:pt x="10880" y="640"/>
                </a:lnTo>
                <a:lnTo>
                  <a:pt x="10880" y="8960"/>
                </a:lnTo>
                <a:close/>
                <a:moveTo>
                  <a:pt x="5760" y="7680"/>
                </a:moveTo>
                <a:cubicBezTo>
                  <a:pt x="4384" y="7680"/>
                  <a:pt x="3040" y="7168"/>
                  <a:pt x="1984" y="6272"/>
                </a:cubicBezTo>
                <a:cubicBezTo>
                  <a:pt x="1888" y="6176"/>
                  <a:pt x="1856" y="6016"/>
                  <a:pt x="1920" y="5888"/>
                </a:cubicBezTo>
                <a:lnTo>
                  <a:pt x="3872" y="2080"/>
                </a:lnTo>
                <a:cubicBezTo>
                  <a:pt x="3936" y="1984"/>
                  <a:pt x="4032" y="1920"/>
                  <a:pt x="4160" y="1920"/>
                </a:cubicBezTo>
                <a:lnTo>
                  <a:pt x="7360" y="1920"/>
                </a:lnTo>
                <a:cubicBezTo>
                  <a:pt x="7488" y="1920"/>
                  <a:pt x="7584" y="1984"/>
                  <a:pt x="7648" y="2080"/>
                </a:cubicBezTo>
                <a:lnTo>
                  <a:pt x="9600" y="5888"/>
                </a:lnTo>
                <a:cubicBezTo>
                  <a:pt x="9664" y="6016"/>
                  <a:pt x="9632" y="6176"/>
                  <a:pt x="9536" y="6272"/>
                </a:cubicBezTo>
                <a:cubicBezTo>
                  <a:pt x="8480" y="7168"/>
                  <a:pt x="7136" y="7680"/>
                  <a:pt x="5760" y="7680"/>
                </a:cubicBezTo>
                <a:close/>
                <a:moveTo>
                  <a:pt x="2624" y="5952"/>
                </a:moveTo>
                <a:cubicBezTo>
                  <a:pt x="3520" y="6656"/>
                  <a:pt x="4640" y="7040"/>
                  <a:pt x="5760" y="7040"/>
                </a:cubicBezTo>
                <a:cubicBezTo>
                  <a:pt x="6880" y="7040"/>
                  <a:pt x="8000" y="6656"/>
                  <a:pt x="8896" y="5952"/>
                </a:cubicBezTo>
                <a:lnTo>
                  <a:pt x="7136" y="2560"/>
                </a:lnTo>
                <a:lnTo>
                  <a:pt x="4320" y="2560"/>
                </a:lnTo>
                <a:lnTo>
                  <a:pt x="2624" y="5952"/>
                </a:lnTo>
                <a:close/>
                <a:moveTo>
                  <a:pt x="5760" y="5760"/>
                </a:moveTo>
                <a:cubicBezTo>
                  <a:pt x="5184" y="5760"/>
                  <a:pt x="4608" y="5632"/>
                  <a:pt x="4096" y="5376"/>
                </a:cubicBezTo>
                <a:cubicBezTo>
                  <a:pt x="3936" y="5312"/>
                  <a:pt x="3872" y="5120"/>
                  <a:pt x="3936" y="4960"/>
                </a:cubicBezTo>
                <a:cubicBezTo>
                  <a:pt x="4000" y="4800"/>
                  <a:pt x="4192" y="4736"/>
                  <a:pt x="4352" y="4800"/>
                </a:cubicBezTo>
                <a:cubicBezTo>
                  <a:pt x="5216" y="5216"/>
                  <a:pt x="6240" y="5216"/>
                  <a:pt x="7104" y="4800"/>
                </a:cubicBezTo>
                <a:cubicBezTo>
                  <a:pt x="7264" y="4736"/>
                  <a:pt x="7456" y="4800"/>
                  <a:pt x="7520" y="4960"/>
                </a:cubicBezTo>
                <a:cubicBezTo>
                  <a:pt x="7584" y="5120"/>
                  <a:pt x="7520" y="5312"/>
                  <a:pt x="7360" y="5376"/>
                </a:cubicBezTo>
                <a:cubicBezTo>
                  <a:pt x="6912" y="5632"/>
                  <a:pt x="6336" y="5760"/>
                  <a:pt x="5760" y="5760"/>
                </a:cubicBezTo>
                <a:close/>
                <a:moveTo>
                  <a:pt x="5760" y="4480"/>
                </a:moveTo>
                <a:cubicBezTo>
                  <a:pt x="5376" y="4480"/>
                  <a:pt x="5024" y="4384"/>
                  <a:pt x="4672" y="4256"/>
                </a:cubicBezTo>
                <a:cubicBezTo>
                  <a:pt x="4512" y="4192"/>
                  <a:pt x="4448" y="4000"/>
                  <a:pt x="4512" y="3840"/>
                </a:cubicBezTo>
                <a:cubicBezTo>
                  <a:pt x="4576" y="3680"/>
                  <a:pt x="4768" y="3616"/>
                  <a:pt x="4928" y="3680"/>
                </a:cubicBezTo>
                <a:cubicBezTo>
                  <a:pt x="5440" y="3904"/>
                  <a:pt x="6048" y="3904"/>
                  <a:pt x="6528" y="3680"/>
                </a:cubicBezTo>
                <a:cubicBezTo>
                  <a:pt x="6688" y="3616"/>
                  <a:pt x="6880" y="3680"/>
                  <a:pt x="6944" y="3840"/>
                </a:cubicBezTo>
                <a:cubicBezTo>
                  <a:pt x="7008" y="4000"/>
                  <a:pt x="6944" y="4192"/>
                  <a:pt x="6784" y="4256"/>
                </a:cubicBezTo>
                <a:cubicBezTo>
                  <a:pt x="6496" y="4416"/>
                  <a:pt x="6144" y="4480"/>
                  <a:pt x="5760" y="44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2" name="íṩ1ïḍê"/>
          <p:cNvSpPr/>
          <p:nvPr/>
        </p:nvSpPr>
        <p:spPr bwMode="auto">
          <a:xfrm>
            <a:off x="8622610" y="3085054"/>
            <a:ext cx="485163" cy="387083"/>
          </a:xfrm>
          <a:custGeom>
            <a:avLst/>
            <a:gdLst>
              <a:gd name="connsiteX0" fmla="*/ 304307 w 608683"/>
              <a:gd name="connsiteY0" fmla="*/ 303502 h 485632"/>
              <a:gd name="connsiteX1" fmla="*/ 395478 w 608683"/>
              <a:gd name="connsiteY1" fmla="*/ 394567 h 485632"/>
              <a:gd name="connsiteX2" fmla="*/ 304307 w 608683"/>
              <a:gd name="connsiteY2" fmla="*/ 485632 h 485632"/>
              <a:gd name="connsiteX3" fmla="*/ 213136 w 608683"/>
              <a:gd name="connsiteY3" fmla="*/ 394567 h 485632"/>
              <a:gd name="connsiteX4" fmla="*/ 304307 w 608683"/>
              <a:gd name="connsiteY4" fmla="*/ 303502 h 485632"/>
              <a:gd name="connsiteX5" fmla="*/ 304342 w 608683"/>
              <a:gd name="connsiteY5" fmla="*/ 151786 h 485632"/>
              <a:gd name="connsiteX6" fmla="*/ 502318 w 608683"/>
              <a:gd name="connsiteY6" fmla="*/ 253545 h 485632"/>
              <a:gd name="connsiteX7" fmla="*/ 492919 w 608683"/>
              <a:gd name="connsiteY7" fmla="*/ 310012 h 485632"/>
              <a:gd name="connsiteX8" fmla="*/ 469346 w 608683"/>
              <a:gd name="connsiteY8" fmla="*/ 317610 h 485632"/>
              <a:gd name="connsiteX9" fmla="*/ 436375 w 608683"/>
              <a:gd name="connsiteY9" fmla="*/ 300625 h 485632"/>
              <a:gd name="connsiteX10" fmla="*/ 304342 w 608683"/>
              <a:gd name="connsiteY10" fmla="*/ 232687 h 485632"/>
              <a:gd name="connsiteX11" fmla="*/ 172309 w 608683"/>
              <a:gd name="connsiteY11" fmla="*/ 300625 h 485632"/>
              <a:gd name="connsiteX12" fmla="*/ 115766 w 608683"/>
              <a:gd name="connsiteY12" fmla="*/ 310012 h 485632"/>
              <a:gd name="connsiteX13" fmla="*/ 106367 w 608683"/>
              <a:gd name="connsiteY13" fmla="*/ 253545 h 485632"/>
              <a:gd name="connsiteX14" fmla="*/ 304342 w 608683"/>
              <a:gd name="connsiteY14" fmla="*/ 151786 h 485632"/>
              <a:gd name="connsiteX15" fmla="*/ 304342 w 608683"/>
              <a:gd name="connsiteY15" fmla="*/ 0 h 485632"/>
              <a:gd name="connsiteX16" fmla="*/ 598323 w 608683"/>
              <a:gd name="connsiteY16" fmla="*/ 130926 h 485632"/>
              <a:gd name="connsiteX17" fmla="*/ 595265 w 608683"/>
              <a:gd name="connsiteY17" fmla="*/ 188048 h 485632"/>
              <a:gd name="connsiteX18" fmla="*/ 538050 w 608683"/>
              <a:gd name="connsiteY18" fmla="*/ 184994 h 485632"/>
              <a:gd name="connsiteX19" fmla="*/ 304342 w 608683"/>
              <a:gd name="connsiteY19" fmla="*/ 80954 h 485632"/>
              <a:gd name="connsiteX20" fmla="*/ 70634 w 608683"/>
              <a:gd name="connsiteY20" fmla="*/ 184994 h 485632"/>
              <a:gd name="connsiteX21" fmla="*/ 40498 w 608683"/>
              <a:gd name="connsiteY21" fmla="*/ 198474 h 485632"/>
              <a:gd name="connsiteX22" fmla="*/ 13420 w 608683"/>
              <a:gd name="connsiteY22" fmla="*/ 188048 h 485632"/>
              <a:gd name="connsiteX23" fmla="*/ 10361 w 608683"/>
              <a:gd name="connsiteY23" fmla="*/ 130926 h 485632"/>
              <a:gd name="connsiteX24" fmla="*/ 304342 w 608683"/>
              <a:gd name="connsiteY24" fmla="*/ 0 h 48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683" h="485632">
                <a:moveTo>
                  <a:pt x="304307" y="303502"/>
                </a:moveTo>
                <a:cubicBezTo>
                  <a:pt x="354659" y="303502"/>
                  <a:pt x="395478" y="344273"/>
                  <a:pt x="395478" y="394567"/>
                </a:cubicBezTo>
                <a:cubicBezTo>
                  <a:pt x="395478" y="444861"/>
                  <a:pt x="354659" y="485632"/>
                  <a:pt x="304307" y="485632"/>
                </a:cubicBezTo>
                <a:cubicBezTo>
                  <a:pt x="253955" y="485632"/>
                  <a:pt x="213136" y="444861"/>
                  <a:pt x="213136" y="394567"/>
                </a:cubicBezTo>
                <a:cubicBezTo>
                  <a:pt x="213136" y="344273"/>
                  <a:pt x="253955" y="303502"/>
                  <a:pt x="304307" y="303502"/>
                </a:cubicBezTo>
                <a:close/>
                <a:moveTo>
                  <a:pt x="304342" y="151786"/>
                </a:moveTo>
                <a:cubicBezTo>
                  <a:pt x="382667" y="151786"/>
                  <a:pt x="456740" y="189853"/>
                  <a:pt x="502318" y="253545"/>
                </a:cubicBezTo>
                <a:cubicBezTo>
                  <a:pt x="515297" y="271796"/>
                  <a:pt x="511120" y="297050"/>
                  <a:pt x="492919" y="310012"/>
                </a:cubicBezTo>
                <a:cubicBezTo>
                  <a:pt x="485757" y="315152"/>
                  <a:pt x="477552" y="317610"/>
                  <a:pt x="469346" y="317610"/>
                </a:cubicBezTo>
                <a:cubicBezTo>
                  <a:pt x="456740" y="317610"/>
                  <a:pt x="444283" y="311650"/>
                  <a:pt x="436375" y="300625"/>
                </a:cubicBezTo>
                <a:cubicBezTo>
                  <a:pt x="405941" y="258089"/>
                  <a:pt x="356559" y="232687"/>
                  <a:pt x="304342" y="232687"/>
                </a:cubicBezTo>
                <a:cubicBezTo>
                  <a:pt x="252125" y="232687"/>
                  <a:pt x="202744" y="258089"/>
                  <a:pt x="172309" y="300625"/>
                </a:cubicBezTo>
                <a:cubicBezTo>
                  <a:pt x="159329" y="318802"/>
                  <a:pt x="133967" y="323048"/>
                  <a:pt x="115766" y="310012"/>
                </a:cubicBezTo>
                <a:cubicBezTo>
                  <a:pt x="97564" y="297050"/>
                  <a:pt x="93387" y="271796"/>
                  <a:pt x="106367" y="253545"/>
                </a:cubicBezTo>
                <a:cubicBezTo>
                  <a:pt x="151944" y="189853"/>
                  <a:pt x="226017" y="151786"/>
                  <a:pt x="304342" y="151786"/>
                </a:cubicBezTo>
                <a:close/>
                <a:moveTo>
                  <a:pt x="304342" y="0"/>
                </a:moveTo>
                <a:cubicBezTo>
                  <a:pt x="416310" y="0"/>
                  <a:pt x="523429" y="47738"/>
                  <a:pt x="598323" y="130926"/>
                </a:cubicBezTo>
                <a:cubicBezTo>
                  <a:pt x="613242" y="147534"/>
                  <a:pt x="611899" y="173153"/>
                  <a:pt x="595265" y="188048"/>
                </a:cubicBezTo>
                <a:cubicBezTo>
                  <a:pt x="578630" y="203017"/>
                  <a:pt x="552969" y="201602"/>
                  <a:pt x="538050" y="184994"/>
                </a:cubicBezTo>
                <a:cubicBezTo>
                  <a:pt x="478523" y="118861"/>
                  <a:pt x="393335" y="80954"/>
                  <a:pt x="304342" y="80954"/>
                </a:cubicBezTo>
                <a:cubicBezTo>
                  <a:pt x="215350" y="80954"/>
                  <a:pt x="130236" y="118861"/>
                  <a:pt x="70634" y="184994"/>
                </a:cubicBezTo>
                <a:cubicBezTo>
                  <a:pt x="62653" y="193931"/>
                  <a:pt x="51612" y="198400"/>
                  <a:pt x="40498" y="198474"/>
                </a:cubicBezTo>
                <a:cubicBezTo>
                  <a:pt x="30875" y="198474"/>
                  <a:pt x="21178" y="195048"/>
                  <a:pt x="13420" y="188048"/>
                </a:cubicBezTo>
                <a:cubicBezTo>
                  <a:pt x="-3215" y="173153"/>
                  <a:pt x="-4558" y="147534"/>
                  <a:pt x="10361" y="130926"/>
                </a:cubicBezTo>
                <a:cubicBezTo>
                  <a:pt x="85255" y="47738"/>
                  <a:pt x="192374" y="0"/>
                  <a:pt x="304342" y="0"/>
                </a:cubicBez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cs typeface="+mn-ea"/>
              <a:sym typeface="+mn-lt"/>
            </a:endParaRPr>
          </a:p>
        </p:txBody>
      </p:sp>
      <p:sp>
        <p:nvSpPr>
          <p:cNvPr id="163" name="任意多边形: 形状 162"/>
          <p:cNvSpPr/>
          <p:nvPr/>
        </p:nvSpPr>
        <p:spPr>
          <a:xfrm>
            <a:off x="10372783" y="3080199"/>
            <a:ext cx="609685" cy="429297"/>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88862 h 440259"/>
              <a:gd name="T35" fmla="*/ 88862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88862 h 440259"/>
              <a:gd name="T45" fmla="*/ 88862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4" h="1928">
                <a:moveTo>
                  <a:pt x="2531" y="631"/>
                </a:moveTo>
                <a:lnTo>
                  <a:pt x="2570" y="631"/>
                </a:lnTo>
                <a:cubicBezTo>
                  <a:pt x="2660" y="631"/>
                  <a:pt x="2734" y="557"/>
                  <a:pt x="2734" y="466"/>
                </a:cubicBezTo>
                <a:cubicBezTo>
                  <a:pt x="2734" y="375"/>
                  <a:pt x="2660" y="302"/>
                  <a:pt x="2570" y="302"/>
                </a:cubicBezTo>
                <a:lnTo>
                  <a:pt x="1897" y="302"/>
                </a:lnTo>
                <a:lnTo>
                  <a:pt x="1897" y="186"/>
                </a:lnTo>
                <a:cubicBezTo>
                  <a:pt x="1897" y="149"/>
                  <a:pt x="1867" y="120"/>
                  <a:pt x="1830" y="120"/>
                </a:cubicBezTo>
                <a:lnTo>
                  <a:pt x="904" y="120"/>
                </a:lnTo>
                <a:cubicBezTo>
                  <a:pt x="867" y="120"/>
                  <a:pt x="837" y="149"/>
                  <a:pt x="837" y="186"/>
                </a:cubicBezTo>
                <a:lnTo>
                  <a:pt x="837" y="302"/>
                </a:lnTo>
                <a:lnTo>
                  <a:pt x="164" y="302"/>
                </a:lnTo>
                <a:cubicBezTo>
                  <a:pt x="74" y="302"/>
                  <a:pt x="0" y="375"/>
                  <a:pt x="0" y="466"/>
                </a:cubicBezTo>
                <a:cubicBezTo>
                  <a:pt x="0" y="557"/>
                  <a:pt x="74" y="631"/>
                  <a:pt x="164" y="631"/>
                </a:cubicBezTo>
                <a:lnTo>
                  <a:pt x="203" y="631"/>
                </a:lnTo>
                <a:lnTo>
                  <a:pt x="1187" y="1025"/>
                </a:lnTo>
                <a:lnTo>
                  <a:pt x="550" y="1280"/>
                </a:lnTo>
                <a:lnTo>
                  <a:pt x="368" y="1280"/>
                </a:lnTo>
                <a:cubicBezTo>
                  <a:pt x="331" y="1280"/>
                  <a:pt x="301" y="1309"/>
                  <a:pt x="301" y="1346"/>
                </a:cubicBezTo>
                <a:lnTo>
                  <a:pt x="301" y="1485"/>
                </a:lnTo>
                <a:cubicBezTo>
                  <a:pt x="209" y="1514"/>
                  <a:pt x="141" y="1600"/>
                  <a:pt x="141" y="1702"/>
                </a:cubicBezTo>
                <a:cubicBezTo>
                  <a:pt x="141" y="1827"/>
                  <a:pt x="243" y="1928"/>
                  <a:pt x="368" y="1928"/>
                </a:cubicBezTo>
                <a:cubicBezTo>
                  <a:pt x="493" y="1928"/>
                  <a:pt x="595" y="1827"/>
                  <a:pt x="595" y="1702"/>
                </a:cubicBezTo>
                <a:cubicBezTo>
                  <a:pt x="595" y="1600"/>
                  <a:pt x="527" y="1514"/>
                  <a:pt x="435" y="1485"/>
                </a:cubicBezTo>
                <a:lnTo>
                  <a:pt x="435" y="1413"/>
                </a:lnTo>
                <a:lnTo>
                  <a:pt x="2299" y="1413"/>
                </a:lnTo>
                <a:lnTo>
                  <a:pt x="2299" y="1485"/>
                </a:lnTo>
                <a:cubicBezTo>
                  <a:pt x="2207" y="1514"/>
                  <a:pt x="2139" y="1600"/>
                  <a:pt x="2139" y="1702"/>
                </a:cubicBezTo>
                <a:cubicBezTo>
                  <a:pt x="2139" y="1827"/>
                  <a:pt x="2241" y="1928"/>
                  <a:pt x="2366" y="1928"/>
                </a:cubicBezTo>
                <a:cubicBezTo>
                  <a:pt x="2491" y="1928"/>
                  <a:pt x="2593" y="1827"/>
                  <a:pt x="2593" y="1702"/>
                </a:cubicBezTo>
                <a:cubicBezTo>
                  <a:pt x="2593" y="1600"/>
                  <a:pt x="2525" y="1514"/>
                  <a:pt x="2433" y="1485"/>
                </a:cubicBezTo>
                <a:lnTo>
                  <a:pt x="2433" y="1346"/>
                </a:lnTo>
                <a:cubicBezTo>
                  <a:pt x="2433" y="1309"/>
                  <a:pt x="2403" y="1280"/>
                  <a:pt x="2366" y="1280"/>
                </a:cubicBezTo>
                <a:lnTo>
                  <a:pt x="2184" y="1280"/>
                </a:lnTo>
                <a:lnTo>
                  <a:pt x="1547" y="1025"/>
                </a:lnTo>
                <a:lnTo>
                  <a:pt x="2531" y="631"/>
                </a:lnTo>
                <a:close/>
                <a:moveTo>
                  <a:pt x="368" y="1795"/>
                </a:moveTo>
                <a:cubicBezTo>
                  <a:pt x="316" y="1795"/>
                  <a:pt x="275" y="1753"/>
                  <a:pt x="275" y="1702"/>
                </a:cubicBezTo>
                <a:cubicBezTo>
                  <a:pt x="275" y="1650"/>
                  <a:pt x="316" y="1608"/>
                  <a:pt x="368" y="1608"/>
                </a:cubicBezTo>
                <a:cubicBezTo>
                  <a:pt x="419" y="1608"/>
                  <a:pt x="461" y="1650"/>
                  <a:pt x="461" y="1702"/>
                </a:cubicBezTo>
                <a:cubicBezTo>
                  <a:pt x="461" y="1753"/>
                  <a:pt x="419" y="1795"/>
                  <a:pt x="368" y="1795"/>
                </a:cubicBezTo>
                <a:close/>
                <a:moveTo>
                  <a:pt x="2366" y="1795"/>
                </a:moveTo>
                <a:cubicBezTo>
                  <a:pt x="2315" y="1795"/>
                  <a:pt x="2273" y="1753"/>
                  <a:pt x="2273" y="1702"/>
                </a:cubicBezTo>
                <a:cubicBezTo>
                  <a:pt x="2273" y="1650"/>
                  <a:pt x="2315" y="1608"/>
                  <a:pt x="2366" y="1608"/>
                </a:cubicBezTo>
                <a:cubicBezTo>
                  <a:pt x="2418" y="1608"/>
                  <a:pt x="2459" y="1650"/>
                  <a:pt x="2459" y="1702"/>
                </a:cubicBezTo>
                <a:cubicBezTo>
                  <a:pt x="2459" y="1753"/>
                  <a:pt x="2418" y="1795"/>
                  <a:pt x="2366" y="1795"/>
                </a:cubicBezTo>
                <a:close/>
                <a:moveTo>
                  <a:pt x="970" y="253"/>
                </a:moveTo>
                <a:lnTo>
                  <a:pt x="1764" y="253"/>
                </a:lnTo>
                <a:lnTo>
                  <a:pt x="1764" y="302"/>
                </a:lnTo>
                <a:lnTo>
                  <a:pt x="970" y="302"/>
                </a:lnTo>
                <a:lnTo>
                  <a:pt x="970" y="253"/>
                </a:lnTo>
                <a:close/>
                <a:moveTo>
                  <a:pt x="562" y="631"/>
                </a:moveTo>
                <a:lnTo>
                  <a:pt x="2172" y="631"/>
                </a:lnTo>
                <a:lnTo>
                  <a:pt x="1367" y="953"/>
                </a:lnTo>
                <a:lnTo>
                  <a:pt x="562" y="631"/>
                </a:lnTo>
                <a:close/>
                <a:moveTo>
                  <a:pt x="1825" y="1280"/>
                </a:moveTo>
                <a:lnTo>
                  <a:pt x="909" y="1280"/>
                </a:lnTo>
                <a:lnTo>
                  <a:pt x="1367" y="1096"/>
                </a:lnTo>
                <a:lnTo>
                  <a:pt x="1825" y="1280"/>
                </a:lnTo>
                <a:close/>
                <a:moveTo>
                  <a:pt x="60" y="124"/>
                </a:moveTo>
                <a:lnTo>
                  <a:pt x="60" y="115"/>
                </a:lnTo>
                <a:cubicBezTo>
                  <a:pt x="60" y="51"/>
                  <a:pt x="112" y="0"/>
                  <a:pt x="176" y="0"/>
                </a:cubicBezTo>
                <a:lnTo>
                  <a:pt x="658" y="0"/>
                </a:lnTo>
                <a:cubicBezTo>
                  <a:pt x="722" y="0"/>
                  <a:pt x="774" y="51"/>
                  <a:pt x="774" y="115"/>
                </a:cubicBezTo>
                <a:lnTo>
                  <a:pt x="774" y="124"/>
                </a:lnTo>
                <a:cubicBezTo>
                  <a:pt x="774" y="188"/>
                  <a:pt x="722" y="240"/>
                  <a:pt x="658" y="240"/>
                </a:cubicBezTo>
                <a:lnTo>
                  <a:pt x="176" y="240"/>
                </a:lnTo>
                <a:cubicBezTo>
                  <a:pt x="112" y="240"/>
                  <a:pt x="60" y="188"/>
                  <a:pt x="60"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4" name="任意多边形: 形状 163"/>
          <p:cNvSpPr/>
          <p:nvPr/>
        </p:nvSpPr>
        <p:spPr>
          <a:xfrm>
            <a:off x="6847840" y="3077210"/>
            <a:ext cx="357306" cy="406443"/>
          </a:xfrm>
          <a:custGeom>
            <a:avLst/>
            <a:gdLst>
              <a:gd name="T0" fmla="*/ 320 w 10240"/>
              <a:gd name="T1" fmla="*/ 0 h 11520"/>
              <a:gd name="T2" fmla="*/ 0 w 10240"/>
              <a:gd name="T3" fmla="*/ 11200 h 11520"/>
              <a:gd name="T4" fmla="*/ 9920 w 10240"/>
              <a:gd name="T5" fmla="*/ 11520 h 11520"/>
              <a:gd name="T6" fmla="*/ 10240 w 10240"/>
              <a:gd name="T7" fmla="*/ 320 h 11520"/>
              <a:gd name="T8" fmla="*/ 7680 w 10240"/>
              <a:gd name="T9" fmla="*/ 640 h 11520"/>
              <a:gd name="T10" fmla="*/ 7424 w 10240"/>
              <a:gd name="T11" fmla="*/ 2368 h 11520"/>
              <a:gd name="T12" fmla="*/ 6656 w 10240"/>
              <a:gd name="T13" fmla="*/ 2368 h 11520"/>
              <a:gd name="T14" fmla="*/ 6400 w 10240"/>
              <a:gd name="T15" fmla="*/ 640 h 11520"/>
              <a:gd name="T16" fmla="*/ 640 w 10240"/>
              <a:gd name="T17" fmla="*/ 10880 h 11520"/>
              <a:gd name="T18" fmla="*/ 1920 w 10240"/>
              <a:gd name="T19" fmla="*/ 640 h 11520"/>
              <a:gd name="T20" fmla="*/ 640 w 10240"/>
              <a:gd name="T21" fmla="*/ 10880 h 11520"/>
              <a:gd name="T22" fmla="*/ 2560 w 10240"/>
              <a:gd name="T23" fmla="*/ 10880 h 11520"/>
              <a:gd name="T24" fmla="*/ 5760 w 10240"/>
              <a:gd name="T25" fmla="*/ 640 h 11520"/>
              <a:gd name="T26" fmla="*/ 6080 w 10240"/>
              <a:gd name="T27" fmla="*/ 3520 h 11520"/>
              <a:gd name="T28" fmla="*/ 7040 w 10240"/>
              <a:gd name="T29" fmla="*/ 2880 h 11520"/>
              <a:gd name="T30" fmla="*/ 8000 w 10240"/>
              <a:gd name="T31" fmla="*/ 3520 h 11520"/>
              <a:gd name="T32" fmla="*/ 8320 w 10240"/>
              <a:gd name="T33" fmla="*/ 640 h 11520"/>
              <a:gd name="T34" fmla="*/ 9600 w 10240"/>
              <a:gd name="T35" fmla="*/ 10880 h 11520"/>
              <a:gd name="T36" fmla="*/ 4800 w 10240"/>
              <a:gd name="T37" fmla="*/ 6400 h 11520"/>
              <a:gd name="T38" fmla="*/ 5120 w 10240"/>
              <a:gd name="T39" fmla="*/ 7360 h 11520"/>
              <a:gd name="T40" fmla="*/ 5440 w 10240"/>
              <a:gd name="T41" fmla="*/ 6400 h 11520"/>
              <a:gd name="T42" fmla="*/ 6400 w 10240"/>
              <a:gd name="T43" fmla="*/ 6080 h 11520"/>
              <a:gd name="T44" fmla="*/ 5440 w 10240"/>
              <a:gd name="T45" fmla="*/ 5760 h 11520"/>
              <a:gd name="T46" fmla="*/ 5120 w 10240"/>
              <a:gd name="T47" fmla="*/ 4800 h 11520"/>
              <a:gd name="T48" fmla="*/ 4800 w 10240"/>
              <a:gd name="T49" fmla="*/ 5760 h 11520"/>
              <a:gd name="T50" fmla="*/ 3840 w 10240"/>
              <a:gd name="T51" fmla="*/ 6080 h 11520"/>
              <a:gd name="T52" fmla="*/ 8320 w 10240"/>
              <a:gd name="T53" fmla="*/ 8000 h 11520"/>
              <a:gd name="T54" fmla="*/ 3840 w 10240"/>
              <a:gd name="T55" fmla="*/ 8320 h 11520"/>
              <a:gd name="T56" fmla="*/ 8320 w 10240"/>
              <a:gd name="T57" fmla="*/ 8640 h 11520"/>
              <a:gd name="T58" fmla="*/ 8320 w 10240"/>
              <a:gd name="T59" fmla="*/ 8000 h 11520"/>
              <a:gd name="T60" fmla="*/ 4160 w 10240"/>
              <a:gd name="T61" fmla="*/ 9280 h 11520"/>
              <a:gd name="T62" fmla="*/ 4160 w 10240"/>
              <a:gd name="T63" fmla="*/ 9920 h 11520"/>
              <a:gd name="T64" fmla="*/ 8640 w 10240"/>
              <a:gd name="T65" fmla="*/ 960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40" h="11520">
                <a:moveTo>
                  <a:pt x="9920" y="0"/>
                </a:moveTo>
                <a:lnTo>
                  <a:pt x="320" y="0"/>
                </a:lnTo>
                <a:cubicBezTo>
                  <a:pt x="160" y="0"/>
                  <a:pt x="0" y="160"/>
                  <a:pt x="0" y="320"/>
                </a:cubicBezTo>
                <a:lnTo>
                  <a:pt x="0" y="11200"/>
                </a:lnTo>
                <a:cubicBezTo>
                  <a:pt x="0" y="11360"/>
                  <a:pt x="160" y="11520"/>
                  <a:pt x="320" y="11520"/>
                </a:cubicBezTo>
                <a:lnTo>
                  <a:pt x="9920" y="11520"/>
                </a:lnTo>
                <a:cubicBezTo>
                  <a:pt x="10080" y="11520"/>
                  <a:pt x="10240" y="11360"/>
                  <a:pt x="10240" y="11200"/>
                </a:cubicBezTo>
                <a:lnTo>
                  <a:pt x="10240" y="320"/>
                </a:lnTo>
                <a:cubicBezTo>
                  <a:pt x="10240" y="160"/>
                  <a:pt x="10080" y="0"/>
                  <a:pt x="9920" y="0"/>
                </a:cubicBezTo>
                <a:close/>
                <a:moveTo>
                  <a:pt x="7680" y="640"/>
                </a:moveTo>
                <a:lnTo>
                  <a:pt x="7680" y="2560"/>
                </a:lnTo>
                <a:lnTo>
                  <a:pt x="7424" y="2368"/>
                </a:lnTo>
                <a:lnTo>
                  <a:pt x="7040" y="2080"/>
                </a:lnTo>
                <a:lnTo>
                  <a:pt x="6656" y="2368"/>
                </a:lnTo>
                <a:lnTo>
                  <a:pt x="6400" y="2560"/>
                </a:lnTo>
                <a:lnTo>
                  <a:pt x="6400" y="640"/>
                </a:lnTo>
                <a:lnTo>
                  <a:pt x="7680" y="640"/>
                </a:lnTo>
                <a:close/>
                <a:moveTo>
                  <a:pt x="640" y="10880"/>
                </a:moveTo>
                <a:lnTo>
                  <a:pt x="640" y="640"/>
                </a:lnTo>
                <a:lnTo>
                  <a:pt x="1920" y="640"/>
                </a:lnTo>
                <a:lnTo>
                  <a:pt x="1920" y="10880"/>
                </a:lnTo>
                <a:lnTo>
                  <a:pt x="640" y="10880"/>
                </a:lnTo>
                <a:close/>
                <a:moveTo>
                  <a:pt x="9600" y="10880"/>
                </a:moveTo>
                <a:lnTo>
                  <a:pt x="2560" y="10880"/>
                </a:lnTo>
                <a:lnTo>
                  <a:pt x="2560" y="640"/>
                </a:lnTo>
                <a:lnTo>
                  <a:pt x="5760" y="640"/>
                </a:lnTo>
                <a:lnTo>
                  <a:pt x="5760" y="3200"/>
                </a:lnTo>
                <a:cubicBezTo>
                  <a:pt x="5760" y="3392"/>
                  <a:pt x="5920" y="3520"/>
                  <a:pt x="6080" y="3520"/>
                </a:cubicBezTo>
                <a:cubicBezTo>
                  <a:pt x="6144" y="3520"/>
                  <a:pt x="6208" y="3488"/>
                  <a:pt x="6272" y="3456"/>
                </a:cubicBezTo>
                <a:lnTo>
                  <a:pt x="7040" y="2880"/>
                </a:lnTo>
                <a:lnTo>
                  <a:pt x="7808" y="3456"/>
                </a:lnTo>
                <a:cubicBezTo>
                  <a:pt x="7872" y="3488"/>
                  <a:pt x="7936" y="3520"/>
                  <a:pt x="8000" y="3520"/>
                </a:cubicBezTo>
                <a:cubicBezTo>
                  <a:pt x="8160" y="3520"/>
                  <a:pt x="8320" y="3392"/>
                  <a:pt x="8320" y="3200"/>
                </a:cubicBezTo>
                <a:lnTo>
                  <a:pt x="8320" y="640"/>
                </a:lnTo>
                <a:lnTo>
                  <a:pt x="9600" y="640"/>
                </a:lnTo>
                <a:lnTo>
                  <a:pt x="9600" y="10880"/>
                </a:lnTo>
                <a:close/>
                <a:moveTo>
                  <a:pt x="4160" y="6400"/>
                </a:moveTo>
                <a:lnTo>
                  <a:pt x="4800" y="6400"/>
                </a:lnTo>
                <a:lnTo>
                  <a:pt x="4800" y="7040"/>
                </a:lnTo>
                <a:cubicBezTo>
                  <a:pt x="4800" y="7200"/>
                  <a:pt x="4960" y="7360"/>
                  <a:pt x="5120" y="7360"/>
                </a:cubicBezTo>
                <a:cubicBezTo>
                  <a:pt x="5280" y="7360"/>
                  <a:pt x="5440" y="7200"/>
                  <a:pt x="5440" y="7040"/>
                </a:cubicBezTo>
                <a:lnTo>
                  <a:pt x="5440" y="6400"/>
                </a:lnTo>
                <a:lnTo>
                  <a:pt x="6080" y="6400"/>
                </a:lnTo>
                <a:cubicBezTo>
                  <a:pt x="6240" y="6400"/>
                  <a:pt x="6400" y="6240"/>
                  <a:pt x="6400" y="6080"/>
                </a:cubicBezTo>
                <a:cubicBezTo>
                  <a:pt x="6400" y="5920"/>
                  <a:pt x="6240" y="5760"/>
                  <a:pt x="6080" y="5760"/>
                </a:cubicBezTo>
                <a:lnTo>
                  <a:pt x="5440" y="5760"/>
                </a:lnTo>
                <a:lnTo>
                  <a:pt x="5440" y="5120"/>
                </a:lnTo>
                <a:cubicBezTo>
                  <a:pt x="5440" y="4960"/>
                  <a:pt x="5280" y="4800"/>
                  <a:pt x="5120" y="4800"/>
                </a:cubicBezTo>
                <a:cubicBezTo>
                  <a:pt x="4960" y="4800"/>
                  <a:pt x="4800" y="4960"/>
                  <a:pt x="4800" y="5120"/>
                </a:cubicBezTo>
                <a:lnTo>
                  <a:pt x="4800" y="5760"/>
                </a:lnTo>
                <a:lnTo>
                  <a:pt x="4160" y="5760"/>
                </a:lnTo>
                <a:cubicBezTo>
                  <a:pt x="4000" y="5760"/>
                  <a:pt x="3840" y="5920"/>
                  <a:pt x="3840" y="6080"/>
                </a:cubicBezTo>
                <a:cubicBezTo>
                  <a:pt x="3840" y="6240"/>
                  <a:pt x="3968" y="6400"/>
                  <a:pt x="4160" y="6400"/>
                </a:cubicBezTo>
                <a:close/>
                <a:moveTo>
                  <a:pt x="8320" y="8000"/>
                </a:moveTo>
                <a:lnTo>
                  <a:pt x="4160" y="8000"/>
                </a:lnTo>
                <a:cubicBezTo>
                  <a:pt x="4000" y="8000"/>
                  <a:pt x="3840" y="8160"/>
                  <a:pt x="3840" y="8320"/>
                </a:cubicBezTo>
                <a:cubicBezTo>
                  <a:pt x="3840" y="8480"/>
                  <a:pt x="4000" y="8640"/>
                  <a:pt x="4160" y="8640"/>
                </a:cubicBezTo>
                <a:lnTo>
                  <a:pt x="8320" y="8640"/>
                </a:lnTo>
                <a:cubicBezTo>
                  <a:pt x="8480" y="8640"/>
                  <a:pt x="8640" y="8480"/>
                  <a:pt x="8640" y="8320"/>
                </a:cubicBezTo>
                <a:cubicBezTo>
                  <a:pt x="8640" y="8160"/>
                  <a:pt x="8480" y="8000"/>
                  <a:pt x="8320" y="8000"/>
                </a:cubicBezTo>
                <a:close/>
                <a:moveTo>
                  <a:pt x="8320" y="9280"/>
                </a:moveTo>
                <a:lnTo>
                  <a:pt x="4160" y="9280"/>
                </a:lnTo>
                <a:cubicBezTo>
                  <a:pt x="4000" y="9280"/>
                  <a:pt x="3840" y="9440"/>
                  <a:pt x="3840" y="9600"/>
                </a:cubicBezTo>
                <a:cubicBezTo>
                  <a:pt x="3840" y="9760"/>
                  <a:pt x="4000" y="9920"/>
                  <a:pt x="4160" y="9920"/>
                </a:cubicBezTo>
                <a:lnTo>
                  <a:pt x="8320" y="9920"/>
                </a:lnTo>
                <a:cubicBezTo>
                  <a:pt x="8480" y="9920"/>
                  <a:pt x="8640" y="9760"/>
                  <a:pt x="8640" y="9600"/>
                </a:cubicBezTo>
                <a:cubicBezTo>
                  <a:pt x="8640" y="9440"/>
                  <a:pt x="8480" y="9280"/>
                  <a:pt x="8320" y="92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 name="圆角矩形 1"/>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cs typeface="+mn-ea"/>
                <a:sym typeface="+mn-lt"/>
              </a:rPr>
              <a:t>错误的诊疗方案将影响疾病进程和预后，增加医疗负担</a:t>
            </a:r>
          </a:p>
        </p:txBody>
      </p:sp>
      <p:sp>
        <p:nvSpPr>
          <p:cNvPr id="4" name="圆角矩形 3"/>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13"/>
          </p:nvPr>
        </p:nvSpPr>
        <p:spPr/>
        <p:txBody>
          <a:bodyPr/>
          <a:lstStyle/>
          <a:p>
            <a:r>
              <a:rPr lang="zh-CN" altLang="en-US" dirty="0">
                <a:cs typeface="+mn-ea"/>
                <a:sym typeface="+mn-lt"/>
              </a:rPr>
              <a:t>付长永</a:t>
            </a:r>
            <a:r>
              <a:rPr lang="en-US" altLang="zh-CN" dirty="0">
                <a:cs typeface="+mn-ea"/>
                <a:sym typeface="+mn-lt"/>
              </a:rPr>
              <a:t>,</a:t>
            </a:r>
            <a:r>
              <a:rPr lang="zh-CN" altLang="en-US" dirty="0">
                <a:cs typeface="+mn-ea"/>
                <a:sym typeface="+mn-lt"/>
              </a:rPr>
              <a:t>闫福岭</a:t>
            </a:r>
            <a:r>
              <a:rPr lang="en-US" altLang="zh-CN" dirty="0">
                <a:cs typeface="+mn-ea"/>
                <a:sym typeface="+mn-lt"/>
              </a:rPr>
              <a:t>.</a:t>
            </a:r>
            <a:r>
              <a:rPr lang="zh-CN" altLang="en-US" dirty="0">
                <a:cs typeface="+mn-ea"/>
                <a:sym typeface="+mn-lt"/>
              </a:rPr>
              <a:t>持续性姿势</a:t>
            </a:r>
            <a:r>
              <a:rPr lang="en-US" altLang="zh-CN" dirty="0">
                <a:cs typeface="+mn-ea"/>
                <a:sym typeface="+mn-lt"/>
              </a:rPr>
              <a:t>-</a:t>
            </a:r>
            <a:r>
              <a:rPr lang="zh-CN" altLang="en-US" dirty="0">
                <a:cs typeface="+mn-ea"/>
                <a:sym typeface="+mn-lt"/>
              </a:rPr>
              <a:t>感知性头晕的误诊及过度检查原因分析</a:t>
            </a:r>
            <a:r>
              <a:rPr lang="en-US" altLang="zh-CN" dirty="0">
                <a:cs typeface="+mn-ea"/>
                <a:sym typeface="+mn-lt"/>
              </a:rPr>
              <a:t>[J].</a:t>
            </a:r>
            <a:r>
              <a:rPr lang="zh-CN" altLang="en-US" dirty="0">
                <a:cs typeface="+mn-ea"/>
                <a:sym typeface="+mn-lt"/>
              </a:rPr>
              <a:t>临床误诊误治</a:t>
            </a:r>
            <a:r>
              <a:rPr lang="en-US" altLang="zh-CN" dirty="0">
                <a:cs typeface="+mn-ea"/>
                <a:sym typeface="+mn-lt"/>
              </a:rPr>
              <a:t>, 2022, 35(9):5-8.</a:t>
            </a:r>
            <a:endParaRPr lang="zh-CN" altLang="en-US" dirty="0">
              <a:cs typeface="+mn-ea"/>
              <a:sym typeface="+mn-lt"/>
            </a:endParaRPr>
          </a:p>
          <a:p>
            <a:endParaRPr lang="zh-CN" altLang="en-US" dirty="0">
              <a:cs typeface="+mn-ea"/>
              <a:sym typeface="+mn-lt"/>
            </a:endParaRPr>
          </a:p>
        </p:txBody>
      </p:sp>
      <p:sp>
        <p:nvSpPr>
          <p:cNvPr id="8" name="内容占位符 10"/>
          <p:cNvSpPr txBox="1"/>
          <p:nvPr/>
        </p:nvSpPr>
        <p:spPr>
          <a:xfrm>
            <a:off x="992188" y="66040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endParaRPr lang="zh-CN" altLang="en-US" dirty="0">
              <a:cs typeface="+mn-ea"/>
              <a:sym typeface="+mn-lt"/>
            </a:endParaRPr>
          </a:p>
        </p:txBody>
      </p:sp>
      <p:grpSp>
        <p:nvGrpSpPr>
          <p:cNvPr id="10" name="组合 9"/>
          <p:cNvGrpSpPr/>
          <p:nvPr/>
        </p:nvGrpSpPr>
        <p:grpSpPr>
          <a:xfrm>
            <a:off x="852572" y="1491077"/>
            <a:ext cx="2898188" cy="1415169"/>
            <a:chOff x="869506" y="1845564"/>
            <a:chExt cx="2898188" cy="1415169"/>
          </a:xfrm>
        </p:grpSpPr>
        <p:sp>
          <p:nvSpPr>
            <p:cNvPr id="11" name="矩形: 圆角 10"/>
            <p:cNvSpPr/>
            <p:nvPr/>
          </p:nvSpPr>
          <p:spPr>
            <a:xfrm flipH="1">
              <a:off x="1643742" y="1845564"/>
              <a:ext cx="2123952" cy="331580"/>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临床表现无特异性</a:t>
              </a:r>
            </a:p>
          </p:txBody>
        </p:sp>
        <p:sp>
          <p:nvSpPr>
            <p:cNvPr id="12" name="文本框 11"/>
            <p:cNvSpPr txBox="1"/>
            <p:nvPr/>
          </p:nvSpPr>
          <p:spPr>
            <a:xfrm>
              <a:off x="869506" y="2182617"/>
              <a:ext cx="2660488" cy="1078116"/>
            </a:xfrm>
            <a:prstGeom prst="rect">
              <a:avLst/>
            </a:prstGeom>
            <a:noFill/>
          </p:spPr>
          <p:txBody>
            <a:bodyPr wrap="square">
              <a:spAutoFit/>
            </a:bodyPr>
            <a:lstStyle/>
            <a:p>
              <a:pPr algn="r">
                <a:lnSpc>
                  <a:spcPct val="150000"/>
                </a:lnSpc>
                <a:spcAft>
                  <a:spcPts val="1200"/>
                </a:spcAft>
              </a:pPr>
              <a:r>
                <a:rPr lang="zh-CN" altLang="en-US" sz="1100" dirty="0">
                  <a:cs typeface="+mn-ea"/>
                  <a:sym typeface="+mn-lt"/>
                </a:rPr>
                <a:t>PPPD多表现为持续性的头晕、步态不稳、焦虑障碍、复杂视觉环境加重，而坐位、仰卧位或分散注意力时症状可以完全消失，容易误诊为精神心理性疾病</a:t>
              </a:r>
              <a:endParaRPr lang="zh-CN" altLang="en-US" sz="1100" b="0" i="0" dirty="0">
                <a:solidFill>
                  <a:srgbClr val="05073B"/>
                </a:solidFill>
                <a:effectLst/>
                <a:cs typeface="+mn-ea"/>
                <a:sym typeface="+mn-lt"/>
              </a:endParaRPr>
            </a:p>
          </p:txBody>
        </p:sp>
      </p:grpSp>
      <p:grpSp>
        <p:nvGrpSpPr>
          <p:cNvPr id="13" name="组合 12"/>
          <p:cNvGrpSpPr/>
          <p:nvPr/>
        </p:nvGrpSpPr>
        <p:grpSpPr>
          <a:xfrm>
            <a:off x="723294" y="3059887"/>
            <a:ext cx="2971801" cy="1498610"/>
            <a:chOff x="740228" y="3414374"/>
            <a:chExt cx="2971801" cy="1498610"/>
          </a:xfrm>
        </p:grpSpPr>
        <p:sp>
          <p:nvSpPr>
            <p:cNvPr id="14" name="矩形: 圆角 13"/>
            <p:cNvSpPr/>
            <p:nvPr/>
          </p:nvSpPr>
          <p:spPr>
            <a:xfrm flipH="1">
              <a:off x="740228" y="3414374"/>
              <a:ext cx="2576173" cy="352084"/>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对眩晕专科知识更新不够</a:t>
              </a:r>
            </a:p>
          </p:txBody>
        </p:sp>
        <p:sp>
          <p:nvSpPr>
            <p:cNvPr id="15" name="文本框 14"/>
            <p:cNvSpPr txBox="1"/>
            <p:nvPr/>
          </p:nvSpPr>
          <p:spPr>
            <a:xfrm>
              <a:off x="869506" y="3834868"/>
              <a:ext cx="2842523" cy="1078116"/>
            </a:xfrm>
            <a:prstGeom prst="rect">
              <a:avLst/>
            </a:prstGeom>
            <a:noFill/>
          </p:spPr>
          <p:txBody>
            <a:bodyPr wrap="square">
              <a:spAutoFit/>
            </a:bodyPr>
            <a:lstStyle/>
            <a:p>
              <a:pPr algn="r">
                <a:lnSpc>
                  <a:spcPct val="150000"/>
                </a:lnSpc>
                <a:spcAft>
                  <a:spcPts val="1200"/>
                </a:spcAft>
              </a:pPr>
              <a:r>
                <a:rPr lang="zh-CN" altLang="en-US" sz="1100" dirty="0">
                  <a:cs typeface="+mn-ea"/>
                  <a:sym typeface="+mn-lt"/>
                </a:rPr>
                <a:t>从2014年PPPD的概念提出，到2017年其诊断标准公布数年来，国内临床医务人员对其了解不多，却对颈椎病、颈性眩晕、脑动脉供血不足等概念根深蒂固</a:t>
              </a:r>
              <a:endParaRPr lang="zh-CN" altLang="en-US" sz="1100" b="0" i="0" dirty="0">
                <a:solidFill>
                  <a:srgbClr val="05073B"/>
                </a:solidFill>
                <a:effectLst/>
                <a:cs typeface="+mn-ea"/>
                <a:sym typeface="+mn-lt"/>
              </a:endParaRPr>
            </a:p>
          </p:txBody>
        </p:sp>
      </p:grpSp>
      <p:grpSp>
        <p:nvGrpSpPr>
          <p:cNvPr id="16" name="组合 15"/>
          <p:cNvGrpSpPr/>
          <p:nvPr/>
        </p:nvGrpSpPr>
        <p:grpSpPr>
          <a:xfrm>
            <a:off x="701524" y="4628696"/>
            <a:ext cx="3834492" cy="1160334"/>
            <a:chOff x="718458" y="4983183"/>
            <a:chExt cx="3834492" cy="1160334"/>
          </a:xfrm>
        </p:grpSpPr>
        <p:sp>
          <p:nvSpPr>
            <p:cNvPr id="17" name="矩形: 圆角 16"/>
            <p:cNvSpPr/>
            <p:nvPr/>
          </p:nvSpPr>
          <p:spPr>
            <a:xfrm flipH="1">
              <a:off x="1284513" y="4983183"/>
              <a:ext cx="2483181" cy="274617"/>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眩晕诊治相关科室较少</a:t>
              </a:r>
            </a:p>
          </p:txBody>
        </p:sp>
        <p:sp>
          <p:nvSpPr>
            <p:cNvPr id="18" name="文本框 17"/>
            <p:cNvSpPr txBox="1"/>
            <p:nvPr/>
          </p:nvSpPr>
          <p:spPr>
            <a:xfrm>
              <a:off x="718458" y="5319317"/>
              <a:ext cx="3834492" cy="824200"/>
            </a:xfrm>
            <a:prstGeom prst="rect">
              <a:avLst/>
            </a:prstGeom>
            <a:noFill/>
          </p:spPr>
          <p:txBody>
            <a:bodyPr wrap="square">
              <a:spAutoFit/>
            </a:bodyPr>
            <a:lstStyle/>
            <a:p>
              <a:pPr algn="r">
                <a:lnSpc>
                  <a:spcPct val="150000"/>
                </a:lnSpc>
                <a:spcAft>
                  <a:spcPts val="1200"/>
                </a:spcAft>
              </a:pPr>
              <a:r>
                <a:rPr lang="zh-CN" altLang="en-US" sz="1100" dirty="0">
                  <a:cs typeface="+mn-ea"/>
                  <a:sym typeface="+mn-lt"/>
                </a:rPr>
                <a:t>目前国内开设眩晕门诊的医院或眩晕多学科联合诊治较少。头晕、眩晕患者常就诊于神经科、骨科、精神心理科、心血管科等，导致诊断无法及时明确，并进行针对性治疗</a:t>
              </a:r>
              <a:endParaRPr lang="zh-CN" altLang="en-US" sz="1100" b="0" i="0" dirty="0">
                <a:solidFill>
                  <a:srgbClr val="05073B"/>
                </a:solidFill>
                <a:effectLst/>
                <a:cs typeface="+mn-ea"/>
                <a:sym typeface="+mn-lt"/>
              </a:endParaRPr>
            </a:p>
          </p:txBody>
        </p:sp>
      </p:grpSp>
      <p:grpSp>
        <p:nvGrpSpPr>
          <p:cNvPr id="19" name="组合 18"/>
          <p:cNvGrpSpPr/>
          <p:nvPr/>
        </p:nvGrpSpPr>
        <p:grpSpPr>
          <a:xfrm>
            <a:off x="8344497" y="1491077"/>
            <a:ext cx="3193169" cy="892222"/>
            <a:chOff x="8361431" y="1845564"/>
            <a:chExt cx="3193169" cy="892222"/>
          </a:xfrm>
        </p:grpSpPr>
        <p:sp>
          <p:nvSpPr>
            <p:cNvPr id="20" name="矩形: 圆角 19"/>
            <p:cNvSpPr/>
            <p:nvPr/>
          </p:nvSpPr>
          <p:spPr>
            <a:xfrm>
              <a:off x="8361431" y="1845564"/>
              <a:ext cx="2361603" cy="314863"/>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过分依赖医技检查结果</a:t>
              </a:r>
            </a:p>
          </p:txBody>
        </p:sp>
        <p:sp>
          <p:nvSpPr>
            <p:cNvPr id="21" name="文本框 20"/>
            <p:cNvSpPr txBox="1"/>
            <p:nvPr/>
          </p:nvSpPr>
          <p:spPr>
            <a:xfrm>
              <a:off x="8667004" y="2167502"/>
              <a:ext cx="2887596" cy="570284"/>
            </a:xfrm>
            <a:prstGeom prst="rect">
              <a:avLst/>
            </a:prstGeom>
            <a:noFill/>
          </p:spPr>
          <p:txBody>
            <a:bodyPr wrap="square">
              <a:spAutoFit/>
            </a:bodyPr>
            <a:lstStyle/>
            <a:p>
              <a:pPr>
                <a:lnSpc>
                  <a:spcPct val="150000"/>
                </a:lnSpc>
                <a:spcAft>
                  <a:spcPts val="1200"/>
                </a:spcAft>
              </a:pPr>
              <a:r>
                <a:rPr lang="zh-CN" altLang="en-US" sz="1100" b="0" i="0" dirty="0">
                  <a:solidFill>
                    <a:srgbClr val="05073B"/>
                  </a:solidFill>
                  <a:effectLst/>
                  <a:cs typeface="+mn-ea"/>
                  <a:sym typeface="+mn-lt"/>
                </a:rPr>
                <a:t>就诊医师对相关检查结果过度解读，使检查阳性结果与临床症状建立错误关联</a:t>
              </a:r>
            </a:p>
          </p:txBody>
        </p:sp>
      </p:grpSp>
      <p:grpSp>
        <p:nvGrpSpPr>
          <p:cNvPr id="22" name="组合 21"/>
          <p:cNvGrpSpPr/>
          <p:nvPr/>
        </p:nvGrpSpPr>
        <p:grpSpPr>
          <a:xfrm>
            <a:off x="8856552" y="3059886"/>
            <a:ext cx="2465352" cy="946397"/>
            <a:chOff x="8873486" y="3414373"/>
            <a:chExt cx="2465352" cy="946397"/>
          </a:xfrm>
        </p:grpSpPr>
        <p:sp>
          <p:nvSpPr>
            <p:cNvPr id="23" name="矩形: 圆角 22"/>
            <p:cNvSpPr/>
            <p:nvPr/>
          </p:nvSpPr>
          <p:spPr>
            <a:xfrm>
              <a:off x="8873486" y="3414373"/>
              <a:ext cx="2370248" cy="346254"/>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被其他疾病或症状掩盖</a:t>
              </a:r>
            </a:p>
          </p:txBody>
        </p:sp>
        <p:sp>
          <p:nvSpPr>
            <p:cNvPr id="24" name="文本框 23"/>
            <p:cNvSpPr txBox="1"/>
            <p:nvPr/>
          </p:nvSpPr>
          <p:spPr>
            <a:xfrm>
              <a:off x="8873486" y="3790486"/>
              <a:ext cx="2465352" cy="570284"/>
            </a:xfrm>
            <a:prstGeom prst="rect">
              <a:avLst/>
            </a:prstGeom>
            <a:noFill/>
          </p:spPr>
          <p:txBody>
            <a:bodyPr wrap="square">
              <a:spAutoFit/>
            </a:bodyPr>
            <a:lstStyle/>
            <a:p>
              <a:pPr>
                <a:lnSpc>
                  <a:spcPct val="150000"/>
                </a:lnSpc>
                <a:spcAft>
                  <a:spcPts val="1200"/>
                </a:spcAft>
              </a:pPr>
              <a:r>
                <a:rPr lang="zh-CN" altLang="en-US" sz="1100" b="0" i="0" dirty="0">
                  <a:solidFill>
                    <a:srgbClr val="05073B"/>
                  </a:solidFill>
                  <a:effectLst/>
                  <a:cs typeface="+mn-ea"/>
                  <a:sym typeface="+mn-lt"/>
                </a:rPr>
                <a:t>患者头晕症状可能会被放大的颈部不适所掩盖，误导医生的判断</a:t>
              </a:r>
            </a:p>
          </p:txBody>
        </p:sp>
      </p:grpSp>
      <p:grpSp>
        <p:nvGrpSpPr>
          <p:cNvPr id="25" name="组合 24"/>
          <p:cNvGrpSpPr/>
          <p:nvPr/>
        </p:nvGrpSpPr>
        <p:grpSpPr>
          <a:xfrm>
            <a:off x="8262521" y="4628697"/>
            <a:ext cx="3089692" cy="1179170"/>
            <a:chOff x="8279455" y="4983184"/>
            <a:chExt cx="3089692" cy="1179170"/>
          </a:xfrm>
        </p:grpSpPr>
        <p:sp>
          <p:nvSpPr>
            <p:cNvPr id="26" name="矩形: 圆角 25"/>
            <p:cNvSpPr/>
            <p:nvPr/>
          </p:nvSpPr>
          <p:spPr>
            <a:xfrm>
              <a:off x="8361431" y="4983184"/>
              <a:ext cx="1574203" cy="326844"/>
            </a:xfrm>
            <a:prstGeom prst="roundRect">
              <a:avLst>
                <a:gd name="adj" fmla="val 50000"/>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多种疾病共存</a:t>
              </a:r>
            </a:p>
          </p:txBody>
        </p:sp>
        <p:sp>
          <p:nvSpPr>
            <p:cNvPr id="27" name="文本框 26"/>
            <p:cNvSpPr txBox="1"/>
            <p:nvPr/>
          </p:nvSpPr>
          <p:spPr>
            <a:xfrm>
              <a:off x="8279455" y="5338154"/>
              <a:ext cx="3089692" cy="824200"/>
            </a:xfrm>
            <a:prstGeom prst="rect">
              <a:avLst/>
            </a:prstGeom>
            <a:noFill/>
          </p:spPr>
          <p:txBody>
            <a:bodyPr wrap="square">
              <a:spAutoFit/>
            </a:bodyPr>
            <a:lstStyle/>
            <a:p>
              <a:pPr>
                <a:lnSpc>
                  <a:spcPct val="150000"/>
                </a:lnSpc>
                <a:spcAft>
                  <a:spcPts val="1200"/>
                </a:spcAft>
              </a:pPr>
              <a:r>
                <a:rPr lang="en-US" altLang="zh-CN" sz="1100" b="0" i="0" dirty="0">
                  <a:solidFill>
                    <a:srgbClr val="05073B"/>
                  </a:solidFill>
                  <a:effectLst/>
                  <a:cs typeface="+mn-ea"/>
                  <a:sym typeface="+mn-lt"/>
                </a:rPr>
                <a:t>PPPD</a:t>
              </a:r>
              <a:r>
                <a:rPr lang="zh-CN" altLang="en-US" sz="1100" b="0" i="0" dirty="0">
                  <a:solidFill>
                    <a:srgbClr val="05073B"/>
                  </a:solidFill>
                  <a:effectLst/>
                  <a:cs typeface="+mn-ea"/>
                  <a:sym typeface="+mn-lt"/>
                </a:rPr>
                <a:t>可与触发疾病或多种疾病共存，导致误诊；精神心理疾病和神经</a:t>
              </a:r>
              <a:r>
                <a:rPr lang="en-US" altLang="zh-CN" sz="1100" b="0" i="0" dirty="0">
                  <a:solidFill>
                    <a:srgbClr val="05073B"/>
                  </a:solidFill>
                  <a:effectLst/>
                  <a:cs typeface="+mn-ea"/>
                  <a:sym typeface="+mn-lt"/>
                </a:rPr>
                <a:t>-</a:t>
              </a:r>
              <a:r>
                <a:rPr lang="zh-CN" altLang="en-US" sz="1100" b="0" i="0" dirty="0">
                  <a:solidFill>
                    <a:srgbClr val="05073B"/>
                  </a:solidFill>
                  <a:effectLst/>
                  <a:cs typeface="+mn-ea"/>
                  <a:sym typeface="+mn-lt"/>
                </a:rPr>
                <a:t>耳科疾病可以交互影响，共同作用而继发</a:t>
              </a:r>
              <a:r>
                <a:rPr lang="en-US" altLang="zh-CN" sz="1100" b="0" i="0" dirty="0">
                  <a:solidFill>
                    <a:srgbClr val="05073B"/>
                  </a:solidFill>
                  <a:effectLst/>
                  <a:cs typeface="+mn-ea"/>
                  <a:sym typeface="+mn-lt"/>
                </a:rPr>
                <a:t>PPPD</a:t>
              </a:r>
              <a:r>
                <a:rPr lang="zh-CN" altLang="en-US" sz="1100" b="0" i="0" dirty="0">
                  <a:solidFill>
                    <a:srgbClr val="05073B"/>
                  </a:solidFill>
                  <a:effectLst/>
                  <a:cs typeface="+mn-ea"/>
                  <a:sym typeface="+mn-lt"/>
                </a:rPr>
                <a:t>，且可与</a:t>
              </a:r>
              <a:r>
                <a:rPr lang="en-US" altLang="zh-CN" sz="1100" b="0" i="0" dirty="0">
                  <a:solidFill>
                    <a:srgbClr val="05073B"/>
                  </a:solidFill>
                  <a:effectLst/>
                  <a:cs typeface="+mn-ea"/>
                  <a:sym typeface="+mn-lt"/>
                </a:rPr>
                <a:t>PPPD</a:t>
              </a:r>
              <a:r>
                <a:rPr lang="zh-CN" altLang="en-US" sz="1100" b="0" i="0" dirty="0">
                  <a:solidFill>
                    <a:srgbClr val="05073B"/>
                  </a:solidFill>
                  <a:effectLst/>
                  <a:cs typeface="+mn-ea"/>
                  <a:sym typeface="+mn-lt"/>
                </a:rPr>
                <a:t>共病</a:t>
              </a:r>
            </a:p>
          </p:txBody>
        </p:sp>
      </p:grpSp>
      <p:grpSp>
        <p:nvGrpSpPr>
          <p:cNvPr id="28" name="组合 27"/>
          <p:cNvGrpSpPr/>
          <p:nvPr/>
        </p:nvGrpSpPr>
        <p:grpSpPr>
          <a:xfrm>
            <a:off x="3639447" y="1059815"/>
            <a:ext cx="4913106" cy="4656612"/>
            <a:chOff x="3656381" y="1414302"/>
            <a:chExt cx="4913106" cy="4656612"/>
          </a:xfrm>
        </p:grpSpPr>
        <p:sp useBgFill="1">
          <p:nvSpPr>
            <p:cNvPr id="29" name="椭圆 28"/>
            <p:cNvSpPr/>
            <p:nvPr/>
          </p:nvSpPr>
          <p:spPr>
            <a:xfrm>
              <a:off x="3767694" y="1414302"/>
              <a:ext cx="4656612" cy="4656612"/>
            </a:xfrm>
            <a:prstGeom prst="ellipse">
              <a:avLst/>
            </a:prstGeom>
            <a:ln>
              <a:solidFill>
                <a:schemeClr val="accent6">
                  <a:lumMod val="20000"/>
                  <a:lumOff val="8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noFill/>
                <a:cs typeface="+mn-ea"/>
                <a:sym typeface="+mn-lt"/>
              </a:endParaRPr>
            </a:p>
          </p:txBody>
        </p:sp>
        <p:grpSp>
          <p:nvGrpSpPr>
            <p:cNvPr id="30" name="组合 29"/>
            <p:cNvGrpSpPr/>
            <p:nvPr/>
          </p:nvGrpSpPr>
          <p:grpSpPr>
            <a:xfrm>
              <a:off x="7777619" y="2095506"/>
              <a:ext cx="222624" cy="222624"/>
              <a:chOff x="7373257" y="812800"/>
              <a:chExt cx="315911" cy="315911"/>
            </a:xfrm>
          </p:grpSpPr>
          <p:sp>
            <p:nvSpPr>
              <p:cNvPr id="50" name="椭圆 49"/>
              <p:cNvSpPr/>
              <p:nvPr/>
            </p:nvSpPr>
            <p:spPr>
              <a:xfrm>
                <a:off x="7373257" y="812800"/>
                <a:ext cx="315911" cy="315911"/>
              </a:xfrm>
              <a:prstGeom prst="ellipse">
                <a:avLst/>
              </a:prstGeom>
              <a:solidFill>
                <a:schemeClr val="bg1"/>
              </a:solidFill>
              <a:ln>
                <a:solidFill>
                  <a:schemeClr val="accent6">
                    <a:lumMod val="40000"/>
                    <a:lumOff val="6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flipV="1">
                <a:off x="7424244" y="863787"/>
                <a:ext cx="213936" cy="213936"/>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b="1">
                  <a:cs typeface="+mn-ea"/>
                  <a:sym typeface="+mn-lt"/>
                </a:endParaRPr>
              </a:p>
            </p:txBody>
          </p:sp>
        </p:grpSp>
        <p:grpSp>
          <p:nvGrpSpPr>
            <p:cNvPr id="31" name="组合 30"/>
            <p:cNvGrpSpPr/>
            <p:nvPr/>
          </p:nvGrpSpPr>
          <p:grpSpPr>
            <a:xfrm>
              <a:off x="4193869" y="2095506"/>
              <a:ext cx="222624" cy="222624"/>
              <a:chOff x="7373257" y="812800"/>
              <a:chExt cx="315911" cy="315911"/>
            </a:xfrm>
          </p:grpSpPr>
          <p:sp>
            <p:nvSpPr>
              <p:cNvPr id="48" name="椭圆 47"/>
              <p:cNvSpPr/>
              <p:nvPr/>
            </p:nvSpPr>
            <p:spPr>
              <a:xfrm>
                <a:off x="7373257" y="812800"/>
                <a:ext cx="315911" cy="315911"/>
              </a:xfrm>
              <a:prstGeom prst="ellipse">
                <a:avLst/>
              </a:prstGeom>
              <a:solidFill>
                <a:schemeClr val="bg1"/>
              </a:solidFill>
              <a:ln>
                <a:solidFill>
                  <a:schemeClr val="accent6">
                    <a:lumMod val="40000"/>
                    <a:lumOff val="6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flipV="1">
                <a:off x="7424244" y="863787"/>
                <a:ext cx="213936" cy="213936"/>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b="1">
                  <a:cs typeface="+mn-ea"/>
                  <a:sym typeface="+mn-lt"/>
                </a:endParaRPr>
              </a:p>
            </p:txBody>
          </p:sp>
        </p:grpSp>
        <p:grpSp>
          <p:nvGrpSpPr>
            <p:cNvPr id="32" name="组合 31"/>
            <p:cNvGrpSpPr/>
            <p:nvPr/>
          </p:nvGrpSpPr>
          <p:grpSpPr>
            <a:xfrm>
              <a:off x="7777619" y="5122471"/>
              <a:ext cx="222624" cy="222624"/>
              <a:chOff x="7373257" y="812800"/>
              <a:chExt cx="315911" cy="315911"/>
            </a:xfrm>
          </p:grpSpPr>
          <p:sp>
            <p:nvSpPr>
              <p:cNvPr id="46" name="椭圆 45"/>
              <p:cNvSpPr/>
              <p:nvPr/>
            </p:nvSpPr>
            <p:spPr>
              <a:xfrm>
                <a:off x="7373257" y="812800"/>
                <a:ext cx="315911" cy="315911"/>
              </a:xfrm>
              <a:prstGeom prst="ellipse">
                <a:avLst/>
              </a:prstGeom>
              <a:solidFill>
                <a:schemeClr val="bg1"/>
              </a:solidFill>
              <a:ln>
                <a:solidFill>
                  <a:schemeClr val="accent6">
                    <a:lumMod val="40000"/>
                    <a:lumOff val="6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flipV="1">
                <a:off x="7424244" y="863787"/>
                <a:ext cx="213936" cy="213936"/>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b="1">
                  <a:cs typeface="+mn-ea"/>
                  <a:sym typeface="+mn-lt"/>
                </a:endParaRPr>
              </a:p>
            </p:txBody>
          </p:sp>
        </p:grpSp>
        <p:grpSp>
          <p:nvGrpSpPr>
            <p:cNvPr id="33" name="组合 32"/>
            <p:cNvGrpSpPr/>
            <p:nvPr/>
          </p:nvGrpSpPr>
          <p:grpSpPr>
            <a:xfrm>
              <a:off x="4193869" y="5122471"/>
              <a:ext cx="222624" cy="222624"/>
              <a:chOff x="7373257" y="812800"/>
              <a:chExt cx="315911" cy="315911"/>
            </a:xfrm>
          </p:grpSpPr>
          <p:sp>
            <p:nvSpPr>
              <p:cNvPr id="44" name="椭圆 43"/>
              <p:cNvSpPr/>
              <p:nvPr/>
            </p:nvSpPr>
            <p:spPr>
              <a:xfrm>
                <a:off x="7373257" y="812800"/>
                <a:ext cx="315911" cy="315911"/>
              </a:xfrm>
              <a:prstGeom prst="ellipse">
                <a:avLst/>
              </a:prstGeom>
              <a:solidFill>
                <a:schemeClr val="bg1"/>
              </a:solidFill>
              <a:ln>
                <a:solidFill>
                  <a:schemeClr val="accent6">
                    <a:lumMod val="40000"/>
                    <a:lumOff val="6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flipV="1">
                <a:off x="7424244" y="863787"/>
                <a:ext cx="213936" cy="213936"/>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b="1">
                  <a:cs typeface="+mn-ea"/>
                  <a:sym typeface="+mn-lt"/>
                </a:endParaRPr>
              </a:p>
            </p:txBody>
          </p:sp>
        </p:grpSp>
        <p:grpSp>
          <p:nvGrpSpPr>
            <p:cNvPr id="34" name="组合 33"/>
            <p:cNvGrpSpPr/>
            <p:nvPr/>
          </p:nvGrpSpPr>
          <p:grpSpPr>
            <a:xfrm>
              <a:off x="8346863" y="3540347"/>
              <a:ext cx="222624" cy="222624"/>
              <a:chOff x="7373257" y="812800"/>
              <a:chExt cx="315911" cy="315911"/>
            </a:xfrm>
          </p:grpSpPr>
          <p:sp>
            <p:nvSpPr>
              <p:cNvPr id="42" name="椭圆 41"/>
              <p:cNvSpPr/>
              <p:nvPr/>
            </p:nvSpPr>
            <p:spPr>
              <a:xfrm>
                <a:off x="7373257" y="812800"/>
                <a:ext cx="315911" cy="315911"/>
              </a:xfrm>
              <a:prstGeom prst="ellipse">
                <a:avLst/>
              </a:prstGeom>
              <a:solidFill>
                <a:schemeClr val="bg1"/>
              </a:solidFill>
              <a:ln>
                <a:solidFill>
                  <a:schemeClr val="accent6">
                    <a:lumMod val="40000"/>
                    <a:lumOff val="6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flipV="1">
                <a:off x="7424244" y="863787"/>
                <a:ext cx="213936" cy="213936"/>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b="1">
                  <a:cs typeface="+mn-ea"/>
                  <a:sym typeface="+mn-lt"/>
                </a:endParaRPr>
              </a:p>
            </p:txBody>
          </p:sp>
        </p:grpSp>
        <p:grpSp>
          <p:nvGrpSpPr>
            <p:cNvPr id="35" name="组合 34"/>
            <p:cNvGrpSpPr/>
            <p:nvPr/>
          </p:nvGrpSpPr>
          <p:grpSpPr>
            <a:xfrm>
              <a:off x="3656381" y="3540347"/>
              <a:ext cx="222624" cy="222624"/>
              <a:chOff x="7373257" y="812800"/>
              <a:chExt cx="315911" cy="315911"/>
            </a:xfrm>
          </p:grpSpPr>
          <p:sp>
            <p:nvSpPr>
              <p:cNvPr id="40" name="椭圆 39"/>
              <p:cNvSpPr/>
              <p:nvPr/>
            </p:nvSpPr>
            <p:spPr>
              <a:xfrm>
                <a:off x="7373257" y="812800"/>
                <a:ext cx="315911" cy="315911"/>
              </a:xfrm>
              <a:prstGeom prst="ellipse">
                <a:avLst/>
              </a:prstGeom>
              <a:solidFill>
                <a:schemeClr val="bg1"/>
              </a:solidFill>
              <a:ln>
                <a:solidFill>
                  <a:schemeClr val="accent6">
                    <a:lumMod val="40000"/>
                    <a:lumOff val="6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flipV="1">
                <a:off x="7424244" y="863787"/>
                <a:ext cx="213936" cy="213936"/>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b="1">
                  <a:cs typeface="+mn-ea"/>
                  <a:sym typeface="+mn-lt"/>
                </a:endParaRPr>
              </a:p>
            </p:txBody>
          </p:sp>
        </p:grpSp>
        <p:sp useBgFill="1">
          <p:nvSpPr>
            <p:cNvPr id="36" name="椭圆 35"/>
            <p:cNvSpPr/>
            <p:nvPr/>
          </p:nvSpPr>
          <p:spPr>
            <a:xfrm rot="12273815">
              <a:off x="4192551" y="1839159"/>
              <a:ext cx="3806898" cy="3806898"/>
            </a:xfrm>
            <a:prstGeom prst="ellipse">
              <a:avLst/>
            </a:prstGeom>
            <a:ln>
              <a:solidFill>
                <a:schemeClr val="accent6">
                  <a:lumMod val="20000"/>
                  <a:lumOff val="80000"/>
                </a:schemeClr>
              </a:solidFill>
              <a:prstDash val="sysDash"/>
            </a:ln>
            <a:effectLst>
              <a:outerShdw blurRad="152400" sx="102000" sy="102000" algn="ctr" rotWithShape="0">
                <a:schemeClr val="accent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4671522" y="2318130"/>
              <a:ext cx="2848956" cy="2848956"/>
            </a:xfrm>
            <a:prstGeom prst="ellipse">
              <a:avLst/>
            </a:prstGeom>
            <a:noFill/>
            <a:ln w="101600">
              <a:solidFill>
                <a:srgbClr val="008E3F"/>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4972050" y="2618658"/>
              <a:ext cx="2247900" cy="2247900"/>
            </a:xfrm>
            <a:prstGeom prst="ellipse">
              <a:avLst/>
            </a:prstGeom>
            <a:noFill/>
            <a:ln>
              <a:solidFill>
                <a:srgbClr val="008E3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5125595" y="2772203"/>
              <a:ext cx="1940811" cy="1940811"/>
            </a:xfrm>
            <a:prstGeom prst="ellipse">
              <a:avLst/>
            </a:prstGeom>
            <a:gradFill>
              <a:gsLst>
                <a:gs pos="0">
                  <a:srgbClr val="008E3F"/>
                </a:gs>
                <a:gs pos="100000">
                  <a:schemeClr val="accent6">
                    <a:lumMod val="50000"/>
                  </a:schemeClr>
                </a:gs>
              </a:gsLst>
              <a:lin ang="8100000" scaled="1"/>
            </a:gradFill>
            <a:ln>
              <a:noFill/>
            </a:ln>
            <a:effectLst>
              <a:outerShdw blurRad="101600" sx="102000" sy="102000" algn="ctr" rotWithShape="0">
                <a:schemeClr val="accent1">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lnSpc>
                  <a:spcPct val="125000"/>
                </a:lnSpc>
              </a:pPr>
              <a:r>
                <a:rPr lang="zh-CN" altLang="en-US" sz="2400" b="1" dirty="0">
                  <a:cs typeface="+mn-ea"/>
                  <a:sym typeface="+mn-lt"/>
                </a:rPr>
                <a:t>误诊原因分析</a:t>
              </a: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en-US" altLang="zh-CN" dirty="0">
                <a:solidFill>
                  <a:schemeClr val="bg1"/>
                </a:solidFill>
                <a:cs typeface="+mn-ea"/>
                <a:sym typeface="+mn-lt"/>
              </a:rPr>
              <a:t>PPPD</a:t>
            </a:r>
            <a:r>
              <a:rPr lang="zh-CN" altLang="en-US" dirty="0">
                <a:solidFill>
                  <a:schemeClr val="bg1"/>
                </a:solidFill>
                <a:cs typeface="+mn-ea"/>
                <a:sym typeface="+mn-lt"/>
              </a:rPr>
              <a:t>误诊的主要原因包括诊断和鉴别诊断困难</a:t>
            </a:r>
          </a:p>
        </p:txBody>
      </p:sp>
      <p:sp>
        <p:nvSpPr>
          <p:cNvPr id="2" name="圆角矩形 1"/>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90789"/>
          </a:xfrm>
        </p:spPr>
        <p:txBody>
          <a:bodyPr>
            <a:normAutofit/>
          </a:bodyPr>
          <a:lstStyle/>
          <a:p>
            <a:r>
              <a:rPr lang="zh-CN" altLang="en-US" sz="3200" b="1" dirty="0">
                <a:latin typeface="+mn-lt"/>
                <a:ea typeface="+mn-ea"/>
                <a:cs typeface="+mn-ea"/>
                <a:sym typeface="+mn-lt"/>
              </a:rPr>
              <a:t>目录</a:t>
            </a:r>
          </a:p>
        </p:txBody>
      </p:sp>
      <p:sp>
        <p:nvSpPr>
          <p:cNvPr id="4" name="矩形: 圆角 9"/>
          <p:cNvSpPr/>
          <p:nvPr/>
        </p:nvSpPr>
        <p:spPr>
          <a:xfrm>
            <a:off x="2007511" y="2007925"/>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5" name="椭圆 4"/>
          <p:cNvSpPr/>
          <p:nvPr/>
        </p:nvSpPr>
        <p:spPr>
          <a:xfrm>
            <a:off x="2070378" y="208998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6" name="矩形 5"/>
          <p:cNvSpPr/>
          <p:nvPr/>
        </p:nvSpPr>
        <p:spPr>
          <a:xfrm>
            <a:off x="3442824" y="2263813"/>
            <a:ext cx="4873789" cy="469616"/>
          </a:xfrm>
          <a:prstGeom prst="rect">
            <a:avLst/>
          </a:prstGeom>
        </p:spPr>
        <p:txBody>
          <a:bodyPr wrap="square">
            <a:spAutoFit/>
          </a:bodyPr>
          <a:lstStyle/>
          <a:p>
            <a:pPr algn="just">
              <a:lnSpc>
                <a:spcPct val="110000"/>
              </a:lnSpc>
            </a:pPr>
            <a:r>
              <a:rPr lang="zh-CN" altLang="en-US" sz="2400" b="1" dirty="0">
                <a:solidFill>
                  <a:srgbClr val="FFFFFF">
                    <a:lumMod val="75000"/>
                  </a:srgbClr>
                </a:solidFill>
                <a:cs typeface="+mn-ea"/>
                <a:sym typeface="+mn-lt"/>
              </a:rPr>
              <a:t>持续性姿势</a:t>
            </a:r>
            <a:r>
              <a:rPr lang="en-US" altLang="zh-CN" sz="2400" b="1" dirty="0">
                <a:solidFill>
                  <a:srgbClr val="FFFFFF">
                    <a:lumMod val="75000"/>
                  </a:srgbClr>
                </a:solidFill>
                <a:cs typeface="+mn-ea"/>
                <a:sym typeface="+mn-lt"/>
              </a:rPr>
              <a:t>-</a:t>
            </a:r>
            <a:r>
              <a:rPr lang="zh-CN" altLang="en-US" sz="2400" b="1" dirty="0">
                <a:solidFill>
                  <a:srgbClr val="FFFFFF">
                    <a:lumMod val="75000"/>
                  </a:srgbClr>
                </a:solidFill>
                <a:cs typeface="+mn-ea"/>
                <a:sym typeface="+mn-lt"/>
              </a:rPr>
              <a:t>感知性头晕的疾病概况</a:t>
            </a:r>
          </a:p>
        </p:txBody>
      </p:sp>
      <p:sp>
        <p:nvSpPr>
          <p:cNvPr id="7" name="íś1íḑé"/>
          <p:cNvSpPr/>
          <p:nvPr/>
        </p:nvSpPr>
        <p:spPr bwMode="auto">
          <a:xfrm flipH="1" flipV="1">
            <a:off x="2821710" y="2467203"/>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8" name="椭圆 7"/>
          <p:cNvSpPr/>
          <p:nvPr/>
        </p:nvSpPr>
        <p:spPr>
          <a:xfrm flipH="1">
            <a:off x="2760489" y="2430560"/>
            <a:ext cx="73284" cy="7328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矩形 8"/>
          <p:cNvSpPr/>
          <p:nvPr/>
        </p:nvSpPr>
        <p:spPr>
          <a:xfrm>
            <a:off x="3047946" y="2062489"/>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矩形: 圆角 9"/>
          <p:cNvSpPr/>
          <p:nvPr/>
        </p:nvSpPr>
        <p:spPr>
          <a:xfrm>
            <a:off x="2007511" y="3278797"/>
            <a:ext cx="8176978" cy="918555"/>
          </a:xfrm>
          <a:prstGeom prst="roundRect">
            <a:avLst>
              <a:gd name="adj" fmla="val 50000"/>
            </a:avLst>
          </a:prstGeom>
          <a:solidFill>
            <a:srgbClr val="018C42"/>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1" name="椭圆 10"/>
          <p:cNvSpPr/>
          <p:nvPr/>
        </p:nvSpPr>
        <p:spPr>
          <a:xfrm>
            <a:off x="2070378" y="3360858"/>
            <a:ext cx="761976" cy="754432"/>
          </a:xfrm>
          <a:prstGeom prst="ellipse">
            <a:avLst/>
          </a:prstGeom>
          <a:solidFill>
            <a:schemeClr val="bg1">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12" name="矩形 11"/>
          <p:cNvSpPr/>
          <p:nvPr/>
        </p:nvSpPr>
        <p:spPr>
          <a:xfrm>
            <a:off x="3442824" y="3534685"/>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cs typeface="+mn-ea"/>
                <a:sym typeface="+mn-lt"/>
              </a:rPr>
              <a:t>持续性姿势</a:t>
            </a:r>
            <a:r>
              <a:rPr kumimoji="0" lang="en-US" altLang="zh-CN" sz="2400" b="1" i="0" u="none" strike="noStrike" kern="1200" cap="none" spc="0" normalizeH="0" baseline="0" noProof="0" dirty="0">
                <a:ln>
                  <a:noFill/>
                </a:ln>
                <a:solidFill>
                  <a:schemeClr val="bg1"/>
                </a:solidFill>
                <a:effectLst/>
                <a:uLnTx/>
                <a:uFillTx/>
                <a:cs typeface="+mn-ea"/>
                <a:sym typeface="+mn-lt"/>
              </a:rPr>
              <a:t>-</a:t>
            </a:r>
            <a:r>
              <a:rPr kumimoji="0" lang="zh-CN" altLang="en-US" sz="2400" b="1" i="0" u="none" strike="noStrike" kern="1200" cap="none" spc="0" normalizeH="0" baseline="0" noProof="0" dirty="0">
                <a:ln>
                  <a:noFill/>
                </a:ln>
                <a:solidFill>
                  <a:schemeClr val="bg1"/>
                </a:solidFill>
                <a:effectLst/>
                <a:uLnTx/>
                <a:uFillTx/>
                <a:cs typeface="+mn-ea"/>
                <a:sym typeface="+mn-lt"/>
              </a:rPr>
              <a:t>感知性头晕的诊断思路</a:t>
            </a:r>
          </a:p>
        </p:txBody>
      </p:sp>
      <p:sp>
        <p:nvSpPr>
          <p:cNvPr id="13" name="íś1íḑé"/>
          <p:cNvSpPr/>
          <p:nvPr/>
        </p:nvSpPr>
        <p:spPr bwMode="auto">
          <a:xfrm flipH="1" flipV="1">
            <a:off x="2821710" y="3738075"/>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14" name="椭圆 13"/>
          <p:cNvSpPr/>
          <p:nvPr/>
        </p:nvSpPr>
        <p:spPr>
          <a:xfrm flipH="1">
            <a:off x="2760489" y="3701432"/>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3047946" y="3333361"/>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6" name="矩形: 圆角 9"/>
          <p:cNvSpPr/>
          <p:nvPr/>
        </p:nvSpPr>
        <p:spPr>
          <a:xfrm>
            <a:off x="2007511" y="4549669"/>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矩形 16"/>
          <p:cNvSpPr/>
          <p:nvPr/>
        </p:nvSpPr>
        <p:spPr>
          <a:xfrm>
            <a:off x="3442824" y="4805557"/>
            <a:ext cx="6343433"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持续性姿势</a:t>
            </a:r>
            <a:r>
              <a:rPr kumimoji="0" lang="en-US" altLang="zh-CN" sz="2400" b="1" i="0" u="none" strike="noStrike" kern="1200" cap="none" spc="0" normalizeH="0" baseline="0" noProof="0" dirty="0">
                <a:ln>
                  <a:noFill/>
                </a:ln>
                <a:solidFill>
                  <a:srgbClr val="FFFFFF">
                    <a:lumMod val="75000"/>
                  </a:srgbClr>
                </a:solidFill>
                <a:effectLst/>
                <a:uLnTx/>
                <a:uFillTx/>
                <a:cs typeface="+mn-ea"/>
                <a:sym typeface="+mn-lt"/>
              </a:rPr>
              <a:t>-</a:t>
            </a: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感知性头晕的鉴别诊断及治疗</a:t>
            </a:r>
          </a:p>
        </p:txBody>
      </p:sp>
      <p:sp>
        <p:nvSpPr>
          <p:cNvPr id="18" name="矩形 17"/>
          <p:cNvSpPr/>
          <p:nvPr/>
        </p:nvSpPr>
        <p:spPr>
          <a:xfrm>
            <a:off x="3047946" y="4604233"/>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9" name="three-gears_74920"/>
          <p:cNvSpPr/>
          <p:nvPr/>
        </p:nvSpPr>
        <p:spPr>
          <a:xfrm>
            <a:off x="2213317" y="3482575"/>
            <a:ext cx="489287" cy="503872"/>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letter-quill_87091"/>
          <p:cNvSpPr/>
          <p:nvPr/>
        </p:nvSpPr>
        <p:spPr>
          <a:xfrm>
            <a:off x="2284396" y="2227492"/>
            <a:ext cx="381696" cy="503872"/>
          </a:xfrm>
          <a:custGeom>
            <a:avLst/>
            <a:gdLst>
              <a:gd name="T0" fmla="*/ 410 w 1087"/>
              <a:gd name="T1" fmla="*/ 802 h 1437"/>
              <a:gd name="T2" fmla="*/ 384 w 1087"/>
              <a:gd name="T3" fmla="*/ 778 h 1437"/>
              <a:gd name="T4" fmla="*/ 678 w 1087"/>
              <a:gd name="T5" fmla="*/ 461 h 1437"/>
              <a:gd name="T6" fmla="*/ 704 w 1087"/>
              <a:gd name="T7" fmla="*/ 486 h 1437"/>
              <a:gd name="T8" fmla="*/ 410 w 1087"/>
              <a:gd name="T9" fmla="*/ 802 h 1437"/>
              <a:gd name="T10" fmla="*/ 859 w 1087"/>
              <a:gd name="T11" fmla="*/ 320 h 1437"/>
              <a:gd name="T12" fmla="*/ 795 w 1087"/>
              <a:gd name="T13" fmla="*/ 260 h 1437"/>
              <a:gd name="T14" fmla="*/ 655 w 1087"/>
              <a:gd name="T15" fmla="*/ 411 h 1437"/>
              <a:gd name="T16" fmla="*/ 719 w 1087"/>
              <a:gd name="T17" fmla="*/ 470 h 1437"/>
              <a:gd name="T18" fmla="*/ 859 w 1087"/>
              <a:gd name="T19" fmla="*/ 320 h 1437"/>
              <a:gd name="T20" fmla="*/ 350 w 1087"/>
              <a:gd name="T21" fmla="*/ 867 h 1437"/>
              <a:gd name="T22" fmla="*/ 395 w 1087"/>
              <a:gd name="T23" fmla="*/ 817 h 1437"/>
              <a:gd name="T24" fmla="*/ 331 w 1087"/>
              <a:gd name="T25" fmla="*/ 758 h 1437"/>
              <a:gd name="T26" fmla="*/ 286 w 1087"/>
              <a:gd name="T27" fmla="*/ 807 h 1437"/>
              <a:gd name="T28" fmla="*/ 272 w 1087"/>
              <a:gd name="T29" fmla="*/ 880 h 1437"/>
              <a:gd name="T30" fmla="*/ 225 w 1087"/>
              <a:gd name="T31" fmla="*/ 880 h 1437"/>
              <a:gd name="T32" fmla="*/ 225 w 1087"/>
              <a:gd name="T33" fmla="*/ 927 h 1437"/>
              <a:gd name="T34" fmla="*/ 862 w 1087"/>
              <a:gd name="T35" fmla="*/ 927 h 1437"/>
              <a:gd name="T36" fmla="*/ 862 w 1087"/>
              <a:gd name="T37" fmla="*/ 880 h 1437"/>
              <a:gd name="T38" fmla="*/ 295 w 1087"/>
              <a:gd name="T39" fmla="*/ 880 h 1437"/>
              <a:gd name="T40" fmla="*/ 350 w 1087"/>
              <a:gd name="T41" fmla="*/ 867 h 1437"/>
              <a:gd name="T42" fmla="*/ 666 w 1087"/>
              <a:gd name="T43" fmla="*/ 451 h 1437"/>
              <a:gd name="T44" fmla="*/ 640 w 1087"/>
              <a:gd name="T45" fmla="*/ 426 h 1437"/>
              <a:gd name="T46" fmla="*/ 346 w 1087"/>
              <a:gd name="T47" fmla="*/ 742 h 1437"/>
              <a:gd name="T48" fmla="*/ 372 w 1087"/>
              <a:gd name="T49" fmla="*/ 767 h 1437"/>
              <a:gd name="T50" fmla="*/ 666 w 1087"/>
              <a:gd name="T51" fmla="*/ 451 h 1437"/>
              <a:gd name="T52" fmla="*/ 1087 w 1087"/>
              <a:gd name="T53" fmla="*/ 60 h 1437"/>
              <a:gd name="T54" fmla="*/ 1087 w 1087"/>
              <a:gd name="T55" fmla="*/ 1377 h 1437"/>
              <a:gd name="T56" fmla="*/ 1027 w 1087"/>
              <a:gd name="T57" fmla="*/ 1437 h 1437"/>
              <a:gd name="T58" fmla="*/ 60 w 1087"/>
              <a:gd name="T59" fmla="*/ 1437 h 1437"/>
              <a:gd name="T60" fmla="*/ 0 w 1087"/>
              <a:gd name="T61" fmla="*/ 1377 h 1437"/>
              <a:gd name="T62" fmla="*/ 0 w 1087"/>
              <a:gd name="T63" fmla="*/ 60 h 1437"/>
              <a:gd name="T64" fmla="*/ 60 w 1087"/>
              <a:gd name="T65" fmla="*/ 0 h 1437"/>
              <a:gd name="T66" fmla="*/ 1027 w 1087"/>
              <a:gd name="T67" fmla="*/ 0 h 1437"/>
              <a:gd name="T68" fmla="*/ 1087 w 1087"/>
              <a:gd name="T69" fmla="*/ 60 h 1437"/>
              <a:gd name="T70" fmla="*/ 586 w 1087"/>
              <a:gd name="T71" fmla="*/ 1377 h 1437"/>
              <a:gd name="T72" fmla="*/ 543 w 1087"/>
              <a:gd name="T73" fmla="*/ 1335 h 1437"/>
              <a:gd name="T74" fmla="*/ 501 w 1087"/>
              <a:gd name="T75" fmla="*/ 1377 h 1437"/>
              <a:gd name="T76" fmla="*/ 543 w 1087"/>
              <a:gd name="T77" fmla="*/ 1420 h 1437"/>
              <a:gd name="T78" fmla="*/ 586 w 1087"/>
              <a:gd name="T79" fmla="*/ 1377 h 1437"/>
              <a:gd name="T80" fmla="*/ 967 w 1087"/>
              <a:gd name="T81" fmla="*/ 119 h 1437"/>
              <a:gd name="T82" fmla="*/ 317 w 1087"/>
              <a:gd name="T83" fmla="*/ 119 h 1437"/>
              <a:gd name="T84" fmla="*/ 317 w 1087"/>
              <a:gd name="T85" fmla="*/ 268 h 1437"/>
              <a:gd name="T86" fmla="*/ 271 w 1087"/>
              <a:gd name="T87" fmla="*/ 229 h 1437"/>
              <a:gd name="T88" fmla="*/ 225 w 1087"/>
              <a:gd name="T89" fmla="*/ 268 h 1437"/>
              <a:gd name="T90" fmla="*/ 225 w 1087"/>
              <a:gd name="T91" fmla="*/ 119 h 1437"/>
              <a:gd name="T92" fmla="*/ 119 w 1087"/>
              <a:gd name="T93" fmla="*/ 119 h 1437"/>
              <a:gd name="T94" fmla="*/ 119 w 1087"/>
              <a:gd name="T95" fmla="*/ 1317 h 1437"/>
              <a:gd name="T96" fmla="*/ 967 w 1087"/>
              <a:gd name="T97" fmla="*/ 1317 h 1437"/>
              <a:gd name="T98" fmla="*/ 967 w 1087"/>
              <a:gd name="T99" fmla="*/ 119 h 1437"/>
              <a:gd name="T100" fmla="*/ 967 w 1087"/>
              <a:gd name="T101" fmla="*/ 119 h 1437"/>
              <a:gd name="T102" fmla="*/ 225 w 1087"/>
              <a:gd name="T103" fmla="*/ 1107 h 1437"/>
              <a:gd name="T104" fmla="*/ 862 w 1087"/>
              <a:gd name="T105" fmla="*/ 1107 h 1437"/>
              <a:gd name="T106" fmla="*/ 862 w 1087"/>
              <a:gd name="T107" fmla="*/ 1060 h 1437"/>
              <a:gd name="T108" fmla="*/ 225 w 1087"/>
              <a:gd name="T109" fmla="*/ 1060 h 1437"/>
              <a:gd name="T110" fmla="*/ 225 w 1087"/>
              <a:gd name="T111" fmla="*/ 1107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7" h="1437">
                <a:moveTo>
                  <a:pt x="410" y="802"/>
                </a:moveTo>
                <a:lnTo>
                  <a:pt x="384" y="778"/>
                </a:lnTo>
                <a:lnTo>
                  <a:pt x="678" y="461"/>
                </a:lnTo>
                <a:lnTo>
                  <a:pt x="704" y="486"/>
                </a:lnTo>
                <a:lnTo>
                  <a:pt x="410" y="802"/>
                </a:lnTo>
                <a:close/>
                <a:moveTo>
                  <a:pt x="859" y="320"/>
                </a:moveTo>
                <a:lnTo>
                  <a:pt x="795" y="260"/>
                </a:lnTo>
                <a:lnTo>
                  <a:pt x="655" y="411"/>
                </a:lnTo>
                <a:lnTo>
                  <a:pt x="719" y="470"/>
                </a:lnTo>
                <a:lnTo>
                  <a:pt x="859" y="320"/>
                </a:lnTo>
                <a:close/>
                <a:moveTo>
                  <a:pt x="350" y="867"/>
                </a:moveTo>
                <a:lnTo>
                  <a:pt x="395" y="817"/>
                </a:lnTo>
                <a:lnTo>
                  <a:pt x="331" y="758"/>
                </a:lnTo>
                <a:lnTo>
                  <a:pt x="286" y="807"/>
                </a:lnTo>
                <a:lnTo>
                  <a:pt x="272" y="880"/>
                </a:lnTo>
                <a:lnTo>
                  <a:pt x="225" y="880"/>
                </a:lnTo>
                <a:lnTo>
                  <a:pt x="225" y="927"/>
                </a:lnTo>
                <a:lnTo>
                  <a:pt x="862" y="927"/>
                </a:lnTo>
                <a:lnTo>
                  <a:pt x="862" y="880"/>
                </a:lnTo>
                <a:lnTo>
                  <a:pt x="295" y="880"/>
                </a:lnTo>
                <a:lnTo>
                  <a:pt x="350" y="867"/>
                </a:lnTo>
                <a:close/>
                <a:moveTo>
                  <a:pt x="666" y="451"/>
                </a:moveTo>
                <a:lnTo>
                  <a:pt x="640" y="426"/>
                </a:lnTo>
                <a:lnTo>
                  <a:pt x="346" y="742"/>
                </a:lnTo>
                <a:lnTo>
                  <a:pt x="372" y="767"/>
                </a:lnTo>
                <a:lnTo>
                  <a:pt x="666" y="451"/>
                </a:lnTo>
                <a:close/>
                <a:moveTo>
                  <a:pt x="1087" y="60"/>
                </a:moveTo>
                <a:lnTo>
                  <a:pt x="1087" y="1377"/>
                </a:lnTo>
                <a:cubicBezTo>
                  <a:pt x="1087" y="1410"/>
                  <a:pt x="1060" y="1437"/>
                  <a:pt x="1027" y="1437"/>
                </a:cubicBezTo>
                <a:lnTo>
                  <a:pt x="60" y="1437"/>
                </a:lnTo>
                <a:cubicBezTo>
                  <a:pt x="27" y="1437"/>
                  <a:pt x="0" y="1410"/>
                  <a:pt x="0" y="1377"/>
                </a:cubicBezTo>
                <a:lnTo>
                  <a:pt x="0" y="60"/>
                </a:lnTo>
                <a:cubicBezTo>
                  <a:pt x="0" y="27"/>
                  <a:pt x="27" y="0"/>
                  <a:pt x="60" y="0"/>
                </a:cubicBezTo>
                <a:lnTo>
                  <a:pt x="1027" y="0"/>
                </a:lnTo>
                <a:cubicBezTo>
                  <a:pt x="1060" y="0"/>
                  <a:pt x="1087" y="27"/>
                  <a:pt x="1087" y="60"/>
                </a:cubicBezTo>
                <a:close/>
                <a:moveTo>
                  <a:pt x="586" y="1377"/>
                </a:moveTo>
                <a:cubicBezTo>
                  <a:pt x="586" y="1354"/>
                  <a:pt x="567" y="1335"/>
                  <a:pt x="543" y="1335"/>
                </a:cubicBezTo>
                <a:cubicBezTo>
                  <a:pt x="520" y="1335"/>
                  <a:pt x="501" y="1354"/>
                  <a:pt x="501" y="1377"/>
                </a:cubicBezTo>
                <a:cubicBezTo>
                  <a:pt x="501" y="1401"/>
                  <a:pt x="520" y="1420"/>
                  <a:pt x="543" y="1420"/>
                </a:cubicBezTo>
                <a:cubicBezTo>
                  <a:pt x="567" y="1420"/>
                  <a:pt x="586" y="1401"/>
                  <a:pt x="586" y="1377"/>
                </a:cubicBezTo>
                <a:close/>
                <a:moveTo>
                  <a:pt x="967" y="119"/>
                </a:moveTo>
                <a:lnTo>
                  <a:pt x="317" y="119"/>
                </a:lnTo>
                <a:lnTo>
                  <a:pt x="317" y="268"/>
                </a:lnTo>
                <a:lnTo>
                  <a:pt x="271" y="229"/>
                </a:lnTo>
                <a:lnTo>
                  <a:pt x="225" y="268"/>
                </a:lnTo>
                <a:lnTo>
                  <a:pt x="225" y="119"/>
                </a:lnTo>
                <a:lnTo>
                  <a:pt x="119" y="119"/>
                </a:lnTo>
                <a:lnTo>
                  <a:pt x="119" y="1317"/>
                </a:lnTo>
                <a:lnTo>
                  <a:pt x="967" y="1317"/>
                </a:lnTo>
                <a:lnTo>
                  <a:pt x="967" y="119"/>
                </a:lnTo>
                <a:lnTo>
                  <a:pt x="967" y="119"/>
                </a:lnTo>
                <a:close/>
                <a:moveTo>
                  <a:pt x="225" y="1107"/>
                </a:moveTo>
                <a:lnTo>
                  <a:pt x="862" y="1107"/>
                </a:lnTo>
                <a:lnTo>
                  <a:pt x="862" y="1060"/>
                </a:lnTo>
                <a:lnTo>
                  <a:pt x="225" y="1060"/>
                </a:lnTo>
                <a:lnTo>
                  <a:pt x="225" y="11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1" name="椭圆 20"/>
          <p:cNvSpPr/>
          <p:nvPr/>
        </p:nvSpPr>
        <p:spPr>
          <a:xfrm>
            <a:off x="2068201" y="463743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22" name="íś1íḑé"/>
          <p:cNvSpPr/>
          <p:nvPr/>
        </p:nvSpPr>
        <p:spPr bwMode="auto">
          <a:xfrm flipH="1" flipV="1">
            <a:off x="2821710" y="5008947"/>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23" name="椭圆 22"/>
          <p:cNvSpPr/>
          <p:nvPr/>
        </p:nvSpPr>
        <p:spPr>
          <a:xfrm flipH="1">
            <a:off x="2760489" y="4964427"/>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browser_117959"/>
          <p:cNvSpPr/>
          <p:nvPr/>
        </p:nvSpPr>
        <p:spPr>
          <a:xfrm>
            <a:off x="2235181" y="4795421"/>
            <a:ext cx="416423" cy="45741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1371" h="580542">
                <a:moveTo>
                  <a:pt x="64185" y="485773"/>
                </a:moveTo>
                <a:lnTo>
                  <a:pt x="517311" y="485773"/>
                </a:lnTo>
                <a:cubicBezTo>
                  <a:pt x="524075" y="485773"/>
                  <a:pt x="529593" y="491281"/>
                  <a:pt x="529593" y="498122"/>
                </a:cubicBezTo>
                <a:cubicBezTo>
                  <a:pt x="529593" y="504874"/>
                  <a:pt x="524164" y="510471"/>
                  <a:pt x="517311" y="510471"/>
                </a:cubicBezTo>
                <a:lnTo>
                  <a:pt x="64185" y="510471"/>
                </a:lnTo>
                <a:cubicBezTo>
                  <a:pt x="57332" y="510471"/>
                  <a:pt x="51724" y="504963"/>
                  <a:pt x="51813" y="498122"/>
                </a:cubicBezTo>
                <a:cubicBezTo>
                  <a:pt x="51813" y="491370"/>
                  <a:pt x="57332" y="485773"/>
                  <a:pt x="64185" y="485773"/>
                </a:cubicBezTo>
                <a:close/>
                <a:moveTo>
                  <a:pt x="64185" y="402082"/>
                </a:moveTo>
                <a:lnTo>
                  <a:pt x="517311" y="402082"/>
                </a:lnTo>
                <a:cubicBezTo>
                  <a:pt x="524075" y="402082"/>
                  <a:pt x="529593" y="407505"/>
                  <a:pt x="529593" y="414351"/>
                </a:cubicBezTo>
                <a:cubicBezTo>
                  <a:pt x="529593" y="421108"/>
                  <a:pt x="524164" y="426709"/>
                  <a:pt x="517311" y="426709"/>
                </a:cubicBezTo>
                <a:lnTo>
                  <a:pt x="64185" y="426709"/>
                </a:lnTo>
                <a:cubicBezTo>
                  <a:pt x="57332" y="426709"/>
                  <a:pt x="51724" y="421108"/>
                  <a:pt x="51813" y="414351"/>
                </a:cubicBezTo>
                <a:cubicBezTo>
                  <a:pt x="51813" y="407594"/>
                  <a:pt x="57332" y="402082"/>
                  <a:pt x="64185" y="402082"/>
                </a:cubicBezTo>
                <a:close/>
                <a:moveTo>
                  <a:pt x="290732" y="323966"/>
                </a:moveTo>
                <a:lnTo>
                  <a:pt x="517312" y="323966"/>
                </a:lnTo>
                <a:cubicBezTo>
                  <a:pt x="524076" y="323966"/>
                  <a:pt x="529593" y="329389"/>
                  <a:pt x="529593" y="336324"/>
                </a:cubicBezTo>
                <a:cubicBezTo>
                  <a:pt x="529593" y="343081"/>
                  <a:pt x="524165" y="348593"/>
                  <a:pt x="517312" y="348593"/>
                </a:cubicBezTo>
                <a:lnTo>
                  <a:pt x="290732" y="348593"/>
                </a:lnTo>
                <a:cubicBezTo>
                  <a:pt x="283880" y="348593"/>
                  <a:pt x="278451" y="343169"/>
                  <a:pt x="278451" y="336324"/>
                </a:cubicBezTo>
                <a:cubicBezTo>
                  <a:pt x="278451" y="329567"/>
                  <a:pt x="283880" y="323966"/>
                  <a:pt x="290732" y="323966"/>
                </a:cubicBezTo>
                <a:close/>
                <a:moveTo>
                  <a:pt x="76559" y="196342"/>
                </a:moveTo>
                <a:lnTo>
                  <a:pt x="76559" y="323974"/>
                </a:lnTo>
                <a:lnTo>
                  <a:pt x="204380" y="323974"/>
                </a:lnTo>
                <a:lnTo>
                  <a:pt x="204380" y="196342"/>
                </a:lnTo>
                <a:close/>
                <a:moveTo>
                  <a:pt x="64186" y="171545"/>
                </a:moveTo>
                <a:lnTo>
                  <a:pt x="216842" y="171545"/>
                </a:lnTo>
                <a:cubicBezTo>
                  <a:pt x="223606" y="171545"/>
                  <a:pt x="229125" y="177055"/>
                  <a:pt x="229125" y="183899"/>
                </a:cubicBezTo>
                <a:lnTo>
                  <a:pt x="229125" y="336328"/>
                </a:lnTo>
                <a:cubicBezTo>
                  <a:pt x="229125" y="343083"/>
                  <a:pt x="223696" y="348594"/>
                  <a:pt x="216842" y="348594"/>
                </a:cubicBezTo>
                <a:lnTo>
                  <a:pt x="64186" y="348594"/>
                </a:lnTo>
                <a:cubicBezTo>
                  <a:pt x="57332" y="348594"/>
                  <a:pt x="51724" y="343172"/>
                  <a:pt x="51813" y="336328"/>
                </a:cubicBezTo>
                <a:lnTo>
                  <a:pt x="51813" y="183899"/>
                </a:lnTo>
                <a:cubicBezTo>
                  <a:pt x="51813" y="177144"/>
                  <a:pt x="57332" y="171545"/>
                  <a:pt x="64186" y="171545"/>
                </a:cubicBezTo>
                <a:close/>
                <a:moveTo>
                  <a:pt x="24743" y="126205"/>
                </a:moveTo>
                <a:lnTo>
                  <a:pt x="24743" y="555835"/>
                </a:lnTo>
                <a:lnTo>
                  <a:pt x="556627" y="555835"/>
                </a:lnTo>
                <a:lnTo>
                  <a:pt x="556805" y="555835"/>
                </a:lnTo>
                <a:lnTo>
                  <a:pt x="556805" y="126205"/>
                </a:lnTo>
                <a:close/>
                <a:moveTo>
                  <a:pt x="302448" y="50666"/>
                </a:moveTo>
                <a:lnTo>
                  <a:pt x="517310" y="50666"/>
                </a:lnTo>
                <a:cubicBezTo>
                  <a:pt x="524164" y="50666"/>
                  <a:pt x="529593" y="56263"/>
                  <a:pt x="529593" y="63015"/>
                </a:cubicBezTo>
                <a:cubicBezTo>
                  <a:pt x="529593" y="69767"/>
                  <a:pt x="524164" y="75364"/>
                  <a:pt x="517310" y="75364"/>
                </a:cubicBezTo>
                <a:lnTo>
                  <a:pt x="302448" y="75364"/>
                </a:lnTo>
                <a:cubicBezTo>
                  <a:pt x="295684" y="75364"/>
                  <a:pt x="290165" y="69767"/>
                  <a:pt x="290165" y="63015"/>
                </a:cubicBezTo>
                <a:cubicBezTo>
                  <a:pt x="290165" y="56263"/>
                  <a:pt x="295595" y="50666"/>
                  <a:pt x="302448" y="50666"/>
                </a:cubicBezTo>
                <a:close/>
                <a:moveTo>
                  <a:pt x="141082" y="50666"/>
                </a:moveTo>
                <a:lnTo>
                  <a:pt x="165736" y="50666"/>
                </a:lnTo>
                <a:cubicBezTo>
                  <a:pt x="172678" y="50666"/>
                  <a:pt x="178107" y="56263"/>
                  <a:pt x="178107" y="63015"/>
                </a:cubicBezTo>
                <a:cubicBezTo>
                  <a:pt x="178107" y="69767"/>
                  <a:pt x="172678" y="75364"/>
                  <a:pt x="165736" y="75364"/>
                </a:cubicBezTo>
                <a:lnTo>
                  <a:pt x="141082" y="75364"/>
                </a:lnTo>
                <a:cubicBezTo>
                  <a:pt x="134318" y="75364"/>
                  <a:pt x="128711" y="69767"/>
                  <a:pt x="128711" y="63015"/>
                </a:cubicBezTo>
                <a:cubicBezTo>
                  <a:pt x="128711" y="56263"/>
                  <a:pt x="134229" y="50666"/>
                  <a:pt x="141082" y="50666"/>
                </a:cubicBezTo>
                <a:close/>
                <a:moveTo>
                  <a:pt x="64184" y="50666"/>
                </a:moveTo>
                <a:lnTo>
                  <a:pt x="88872" y="50666"/>
                </a:lnTo>
                <a:cubicBezTo>
                  <a:pt x="95646" y="50666"/>
                  <a:pt x="101261" y="56263"/>
                  <a:pt x="101261" y="63015"/>
                </a:cubicBezTo>
                <a:cubicBezTo>
                  <a:pt x="101261" y="69767"/>
                  <a:pt x="95824" y="75364"/>
                  <a:pt x="88872" y="75364"/>
                </a:cubicBezTo>
                <a:lnTo>
                  <a:pt x="64184" y="75364"/>
                </a:lnTo>
                <a:cubicBezTo>
                  <a:pt x="57410" y="75364"/>
                  <a:pt x="51795" y="69767"/>
                  <a:pt x="51795" y="63015"/>
                </a:cubicBezTo>
                <a:cubicBezTo>
                  <a:pt x="51795" y="56263"/>
                  <a:pt x="57321" y="50666"/>
                  <a:pt x="64184" y="50666"/>
                </a:cubicBezTo>
                <a:close/>
                <a:moveTo>
                  <a:pt x="24743" y="24707"/>
                </a:moveTo>
                <a:lnTo>
                  <a:pt x="24743" y="101497"/>
                </a:lnTo>
                <a:lnTo>
                  <a:pt x="556805" y="101497"/>
                </a:lnTo>
                <a:lnTo>
                  <a:pt x="556805" y="24707"/>
                </a:lnTo>
                <a:close/>
                <a:moveTo>
                  <a:pt x="12282" y="0"/>
                </a:moveTo>
                <a:lnTo>
                  <a:pt x="569088" y="0"/>
                </a:lnTo>
                <a:cubicBezTo>
                  <a:pt x="575852" y="0"/>
                  <a:pt x="581459" y="5510"/>
                  <a:pt x="581370" y="12265"/>
                </a:cubicBezTo>
                <a:lnTo>
                  <a:pt x="581370" y="568188"/>
                </a:lnTo>
                <a:cubicBezTo>
                  <a:pt x="581370" y="574943"/>
                  <a:pt x="575852" y="580542"/>
                  <a:pt x="568999" y="580542"/>
                </a:cubicBezTo>
                <a:lnTo>
                  <a:pt x="12282" y="580542"/>
                </a:lnTo>
                <a:cubicBezTo>
                  <a:pt x="5518" y="580542"/>
                  <a:pt x="0" y="575032"/>
                  <a:pt x="0" y="568188"/>
                </a:cubicBezTo>
                <a:lnTo>
                  <a:pt x="0" y="12265"/>
                </a:lnTo>
                <a:cubicBezTo>
                  <a:pt x="0" y="5510"/>
                  <a:pt x="5518" y="0"/>
                  <a:pt x="122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69678;#369680;#369579;"/>
</p:tagLst>
</file>

<file path=ppt/tags/tag10.xml><?xml version="1.0" encoding="utf-8"?>
<p:tagLst xmlns:a="http://schemas.openxmlformats.org/drawingml/2006/main" xmlns:r="http://schemas.openxmlformats.org/officeDocument/2006/relationships" xmlns:p="http://schemas.openxmlformats.org/presentationml/2006/main">
  <p:tag name="MH" val="20180719153024"/>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80719153024"/>
  <p:tag name="MH_LIBRARY" val="GRAPHIC"/>
  <p:tag name="MH_TYPE" val="Other"/>
  <p:tag name="MH_ORDER" val="9"/>
</p:tagLst>
</file>

<file path=ppt/tags/tag12.xml><?xml version="1.0" encoding="utf-8"?>
<p:tagLst xmlns:a="http://schemas.openxmlformats.org/drawingml/2006/main" xmlns:r="http://schemas.openxmlformats.org/officeDocument/2006/relationships" xmlns:p="http://schemas.openxmlformats.org/presentationml/2006/main">
  <p:tag name="ISLIDE.VECTOR" val="#247162;"/>
</p:tagLst>
</file>

<file path=ppt/tags/tag13.xml><?xml version="1.0" encoding="utf-8"?>
<p:tagLst xmlns:a="http://schemas.openxmlformats.org/drawingml/2006/main" xmlns:r="http://schemas.openxmlformats.org/officeDocument/2006/relationships" xmlns:p="http://schemas.openxmlformats.org/presentationml/2006/main">
  <p:tag name="ISLIDE.VECTOR" val="#197073;#247196;"/>
</p:tagLst>
</file>

<file path=ppt/tags/tag2.xml><?xml version="1.0" encoding="utf-8"?>
<p:tagLst xmlns:a="http://schemas.openxmlformats.org/drawingml/2006/main" xmlns:r="http://schemas.openxmlformats.org/officeDocument/2006/relationships" xmlns:p="http://schemas.openxmlformats.org/presentationml/2006/main">
  <p:tag name="ISLIDE.VECTOR" val="#4949636;"/>
</p:tagLst>
</file>

<file path=ppt/tags/tag3.xml><?xml version="1.0" encoding="utf-8"?>
<p:tagLst xmlns:a="http://schemas.openxmlformats.org/drawingml/2006/main" xmlns:r="http://schemas.openxmlformats.org/officeDocument/2006/relationships" xmlns:p="http://schemas.openxmlformats.org/presentationml/2006/main">
  <p:tag name="ISLIDE.VECTOR" val="#185330;"/>
  <p:tag name="ISLIDE.ICON" val="#92066;#91960;"/>
</p:tagLst>
</file>

<file path=ppt/tags/tag4.xml><?xml version="1.0" encoding="utf-8"?>
<p:tagLst xmlns:a="http://schemas.openxmlformats.org/drawingml/2006/main" xmlns:r="http://schemas.openxmlformats.org/officeDocument/2006/relationships" xmlns:p="http://schemas.openxmlformats.org/presentationml/2006/main">
  <p:tag name="ISLIDE.ICON" val="#373499;"/>
</p:tagLst>
</file>

<file path=ppt/tags/tag5.xml><?xml version="1.0" encoding="utf-8"?>
<p:tagLst xmlns:a="http://schemas.openxmlformats.org/drawingml/2006/main" xmlns:r="http://schemas.openxmlformats.org/officeDocument/2006/relationships" xmlns:p="http://schemas.openxmlformats.org/presentationml/2006/main">
  <p:tag name="SHADOWSIZE" val="98"/>
</p:tagLst>
</file>

<file path=ppt/tags/tag6.xml><?xml version="1.0" encoding="utf-8"?>
<p:tagLst xmlns:a="http://schemas.openxmlformats.org/drawingml/2006/main" xmlns:r="http://schemas.openxmlformats.org/officeDocument/2006/relationships" xmlns:p="http://schemas.openxmlformats.org/presentationml/2006/main">
  <p:tag name="SHADOWSIZE" val="98"/>
</p:tagLst>
</file>

<file path=ppt/tags/tag7.xml><?xml version="1.0" encoding="utf-8"?>
<p:tagLst xmlns:a="http://schemas.openxmlformats.org/drawingml/2006/main" xmlns:r="http://schemas.openxmlformats.org/officeDocument/2006/relationships" xmlns:p="http://schemas.openxmlformats.org/presentationml/2006/main">
  <p:tag name="SHADOWSIZE" val="98"/>
</p:tagLst>
</file>

<file path=ppt/tags/tag8.xml><?xml version="1.0" encoding="utf-8"?>
<p:tagLst xmlns:a="http://schemas.openxmlformats.org/drawingml/2006/main" xmlns:r="http://schemas.openxmlformats.org/officeDocument/2006/relationships" xmlns:p="http://schemas.openxmlformats.org/presentationml/2006/main">
  <p:tag name="TABLE_ENDDRAG_ORIGIN_RECT" val="773*318"/>
  <p:tag name="TABLE_ENDDRAG_RECT" val="79*113*773*318"/>
</p:tagLst>
</file>

<file path=ppt/tags/tag9.xml><?xml version="1.0" encoding="utf-8"?>
<p:tagLst xmlns:a="http://schemas.openxmlformats.org/drawingml/2006/main" xmlns:r="http://schemas.openxmlformats.org/officeDocument/2006/relationships" xmlns:p="http://schemas.openxmlformats.org/presentationml/2006/main">
  <p:tag name="TABLE_ENDDRAG_ORIGIN_RECT" val="757*318"/>
  <p:tag name="TABLE_ENDDRAG_RECT" val="105*119*757*3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bkwm2cqo">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1112</TotalTime>
  <Words>12244</Words>
  <Application>Microsoft Office PowerPoint</Application>
  <PresentationFormat>宽屏</PresentationFormat>
  <Paragraphs>505</Paragraphs>
  <Slides>34</Slides>
  <Notes>32</Notes>
  <HiddenSlides>2</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Frutiger SBIN Bd v.1</vt:lpstr>
      <vt:lpstr>等线</vt:lpstr>
      <vt:lpstr>思源黑体</vt:lpstr>
      <vt:lpstr>宋体</vt:lpstr>
      <vt:lpstr>微软雅黑</vt:lpstr>
      <vt:lpstr>字魂35号-经典雅黑</vt:lpstr>
      <vt:lpstr>Arial</vt:lpstr>
      <vt:lpstr>Segoe UI</vt:lpstr>
      <vt:lpstr>Wingdings</vt:lpstr>
      <vt:lpstr>Office 主题​​</vt:lpstr>
      <vt:lpstr>追根溯源，去伪存真 持续性姿势-感知性头晕的临床诊疗要点</vt:lpstr>
      <vt:lpstr>目录</vt:lpstr>
      <vt:lpstr> </vt:lpstr>
      <vt:lpstr>PowerPoint 演示文稿</vt:lpstr>
      <vt:lpstr> </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Jiawei Wang</dc:creator>
  <cp:lastModifiedBy>jing li</cp:lastModifiedBy>
  <cp:revision>35</cp:revision>
  <dcterms:created xsi:type="dcterms:W3CDTF">2025-05-29T08:53:00Z</dcterms:created>
  <dcterms:modified xsi:type="dcterms:W3CDTF">2025-09-12T01:18:53Z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DEA8B811106D48C2A45657031938C6E4</vt:lpwstr>
  </property>
  <property fmtid="{D5CDD505-2E9C-101B-9397-08002B2CF9AE}" pid="3" name="KSOProductBuildVer">
    <vt:lpwstr>2052-11.8.2.12195</vt:lpwstr>
  </property>
</Properties>
</file>